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483" r:id="rId2"/>
    <p:sldId id="521" r:id="rId3"/>
    <p:sldId id="516" r:id="rId4"/>
    <p:sldId id="517" r:id="rId5"/>
    <p:sldId id="522" r:id="rId6"/>
    <p:sldId id="506" r:id="rId7"/>
    <p:sldId id="544" r:id="rId8"/>
    <p:sldId id="519" r:id="rId9"/>
    <p:sldId id="523" r:id="rId10"/>
    <p:sldId id="524" r:id="rId11"/>
    <p:sldId id="525" r:id="rId12"/>
    <p:sldId id="526" r:id="rId13"/>
    <p:sldId id="527" r:id="rId14"/>
    <p:sldId id="545" r:id="rId15"/>
    <p:sldId id="546" r:id="rId16"/>
    <p:sldId id="507" r:id="rId17"/>
    <p:sldId id="456" r:id="rId18"/>
    <p:sldId id="510" r:id="rId19"/>
    <p:sldId id="529" r:id="rId20"/>
    <p:sldId id="531" r:id="rId21"/>
    <p:sldId id="532" r:id="rId22"/>
    <p:sldId id="533" r:id="rId23"/>
    <p:sldId id="534" r:id="rId24"/>
    <p:sldId id="509" r:id="rId25"/>
    <p:sldId id="535" r:id="rId26"/>
    <p:sldId id="536" r:id="rId27"/>
    <p:sldId id="537" r:id="rId28"/>
    <p:sldId id="538" r:id="rId29"/>
    <p:sldId id="539" r:id="rId30"/>
    <p:sldId id="543" r:id="rId31"/>
    <p:sldId id="468" r:id="rId32"/>
    <p:sldId id="473" r:id="rId33"/>
    <p:sldId id="462" r:id="rId34"/>
    <p:sldId id="452" r:id="rId35"/>
    <p:sldId id="453" r:id="rId36"/>
    <p:sldId id="496" r:id="rId37"/>
    <p:sldId id="497" r:id="rId38"/>
    <p:sldId id="478" r:id="rId39"/>
    <p:sldId id="499" r:id="rId40"/>
    <p:sldId id="500" r:id="rId41"/>
    <p:sldId id="501" r:id="rId42"/>
    <p:sldId id="540" r:id="rId43"/>
    <p:sldId id="541" r:id="rId44"/>
    <p:sldId id="542" r:id="rId45"/>
  </p:sldIdLst>
  <p:sldSz cx="9144000" cy="6858000" type="screen4x3"/>
  <p:notesSz cx="68834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00D200"/>
    <a:srgbClr val="021FAE"/>
    <a:srgbClr val="075DCF"/>
    <a:srgbClr val="33CC33"/>
    <a:srgbClr val="66FF66"/>
    <a:srgbClr val="6591A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025" autoAdjust="0"/>
  </p:normalViewPr>
  <p:slideViewPr>
    <p:cSldViewPr>
      <p:cViewPr varScale="1">
        <p:scale>
          <a:sx n="96" d="100"/>
          <a:sy n="96" d="100"/>
        </p:scale>
        <p:origin x="-112" y="-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42.xml"/><Relationship Id="rId12" Type="http://schemas.openxmlformats.org/officeDocument/2006/relationships/slide" Target="slides/slide43.xml"/><Relationship Id="rId13" Type="http://schemas.openxmlformats.org/officeDocument/2006/relationships/slide" Target="slides/slide44.xml"/><Relationship Id="rId1" Type="http://schemas.openxmlformats.org/officeDocument/2006/relationships/slide" Target="slides/slide2.xml"/><Relationship Id="rId2" Type="http://schemas.openxmlformats.org/officeDocument/2006/relationships/slide" Target="slides/slide3.xml"/><Relationship Id="rId3" Type="http://schemas.openxmlformats.org/officeDocument/2006/relationships/slide" Target="slides/slide4.xml"/><Relationship Id="rId4" Type="http://schemas.openxmlformats.org/officeDocument/2006/relationships/slide" Target="slides/slide5.xml"/><Relationship Id="rId5" Type="http://schemas.openxmlformats.org/officeDocument/2006/relationships/slide" Target="slides/slide7.xml"/><Relationship Id="rId6" Type="http://schemas.openxmlformats.org/officeDocument/2006/relationships/slide" Target="slides/slide14.xml"/><Relationship Id="rId7" Type="http://schemas.openxmlformats.org/officeDocument/2006/relationships/slide" Target="slides/slide15.xml"/><Relationship Id="rId8" Type="http://schemas.openxmlformats.org/officeDocument/2006/relationships/slide" Target="slides/slide33.xml"/><Relationship Id="rId9" Type="http://schemas.openxmlformats.org/officeDocument/2006/relationships/slide" Target="slides/slide34.xml"/><Relationship Id="rId10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5938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405938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C32B8D03-C7AA-A94A-92E9-93739BA86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24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defTabSz="93345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algn="r" defTabSz="93345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05350"/>
            <a:ext cx="5048250" cy="445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829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defTabSz="93345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410700"/>
            <a:ext cx="298291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algn="r" defTabSz="933450">
              <a:defRPr sz="13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A068434-3A6B-3149-9F3E-3AABB42E6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26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1300">
                <a:latin typeface="Times New Roman" charset="0"/>
              </a:rPr>
              <a:t>CS267 Lecture 2</a:t>
            </a:r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A015B38F-B3E7-464E-8D83-196DEAA7273C}" type="slidenum">
              <a:rPr lang="en-US" sz="1300">
                <a:latin typeface="Times New Roman" charset="0"/>
              </a:rPr>
              <a:pPr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642938"/>
            <a:ext cx="4913313" cy="3686175"/>
          </a:xfrm>
          <a:ln w="12700" cap="flat">
            <a:solidFill>
              <a:schemeClr val="tx1"/>
            </a:solidFill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351" tIns="49500" rIns="97351" bIns="4950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5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6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0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8982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17393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8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94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3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3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72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44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18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48982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6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14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3" Type="http://schemas.openxmlformats.org/officeDocument/2006/relationships/hyperlink" Target="http://www.llnl.gov/CASC/SAMRAI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762000"/>
            <a:ext cx="6400800" cy="3048000"/>
          </a:xfrm>
        </p:spPr>
        <p:txBody>
          <a:bodyPr wrap="none"/>
          <a:lstStyle/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Conjugate gradients,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</a:b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sparse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matrix-vector multiplication,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</a:b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graphs, and meshes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0838" y="4206875"/>
            <a:ext cx="6400800" cy="1566863"/>
          </a:xfrm>
          <a:noFill/>
        </p:spPr>
        <p:txBody>
          <a:bodyPr/>
          <a:lstStyle/>
          <a:p>
            <a:pPr lvl="1"/>
            <a:r>
              <a:rPr lang="en-US" sz="2400" dirty="0">
                <a:solidFill>
                  <a:schemeClr val="tx1"/>
                </a:solidFill>
                <a:latin typeface="Arial" charset="0"/>
              </a:rPr>
              <a:t>Thanks to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Aydin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Buluc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Umit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Catalyurek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, Alan Edelman, and Kathy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Yelick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Arial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</a:rPr>
              <a:t>for some of these slides.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B8C7148D-7CF7-7D4F-A574-F8EBB375B934}" type="slidenum">
              <a:rPr lang="en-US">
                <a:latin typeface="Helvetica" charset="0"/>
              </a:rPr>
              <a:pPr/>
              <a:t>10</a:t>
            </a:fld>
            <a:endParaRPr lang="en-US">
              <a:latin typeface="Helvetica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7354887" cy="422275"/>
          </a:xfrm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Two-dimensional block decomposition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2408238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>
                <a:latin typeface="Arial" charset="0"/>
              </a:rPr>
              <a:t> mesh cells,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>
                <a:latin typeface="Arial" charset="0"/>
              </a:rPr>
              <a:t> processors</a:t>
            </a:r>
          </a:p>
          <a:p>
            <a:r>
              <a:rPr lang="en-US">
                <a:latin typeface="Arial" charset="0"/>
              </a:rPr>
              <a:t>Each processor has a patch of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n/p</a:t>
            </a:r>
            <a:r>
              <a:rPr lang="en-US">
                <a:latin typeface="Arial" charset="0"/>
              </a:rPr>
              <a:t> cells</a:t>
            </a:r>
          </a:p>
          <a:p>
            <a:r>
              <a:rPr lang="en-US">
                <a:latin typeface="Arial" charset="0"/>
              </a:rPr>
              <a:t>Block row (or block col) layout:    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v = 2 * p * sqrt(n)</a:t>
            </a:r>
          </a:p>
          <a:p>
            <a:r>
              <a:rPr lang="en-US">
                <a:latin typeface="Arial" charset="0"/>
              </a:rPr>
              <a:t>2-dimensional block layout:         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v = 4 * sqrt(p) * sqrt(n)</a:t>
            </a:r>
          </a:p>
        </p:txBody>
      </p:sp>
      <p:pic>
        <p:nvPicPr>
          <p:cNvPr id="7172" name="Picture 4" descr="2DHeatPart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11785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60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a typeface="+mj-ea"/>
              </a:rPr>
              <a:t>Detailed complexity measures for data movement I:    </a:t>
            </a:r>
            <a:br>
              <a:rPr lang="en-US" altLang="en-US" dirty="0" smtClean="0">
                <a:ea typeface="+mj-ea"/>
              </a:rPr>
            </a:br>
            <a:r>
              <a:rPr lang="en-US" altLang="en-US" dirty="0" smtClean="0">
                <a:ea typeface="+mj-ea"/>
              </a:rPr>
              <a:t>                   Latency</a:t>
            </a:r>
            <a:r>
              <a:rPr lang="en-US" altLang="en-US" smtClean="0">
                <a:ea typeface="+mj-ea"/>
              </a:rPr>
              <a:t>/Bandwidth </a:t>
            </a:r>
            <a:r>
              <a:rPr lang="en-US" altLang="en-US" dirty="0" smtClean="0">
                <a:ea typeface="+mj-ea"/>
              </a:rPr>
              <a:t>Model</a:t>
            </a:r>
            <a:endParaRPr lang="en-US" altLang="en-US" sz="2400" dirty="0" smtClean="0">
              <a:ea typeface="+mj-ea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372600" cy="6019800"/>
          </a:xfrm>
        </p:spPr>
        <p:txBody>
          <a:bodyPr/>
          <a:lstStyle/>
          <a:p>
            <a:pPr>
              <a:buFontTx/>
              <a:buNone/>
            </a:pPr>
            <a:endParaRPr lang="en-US" sz="1200">
              <a:latin typeface="Arial" charset="0"/>
            </a:endParaRPr>
          </a:p>
          <a:p>
            <a:pPr>
              <a:buFontTx/>
              <a:buNone/>
            </a:pPr>
            <a:endParaRPr lang="en-US" sz="1200">
              <a:latin typeface="Arial" charset="0"/>
            </a:endParaRPr>
          </a:p>
          <a:p>
            <a:pPr>
              <a:buFontTx/>
              <a:buNone/>
            </a:pPr>
            <a:r>
              <a:rPr lang="en-US" u="sng">
                <a:latin typeface="Arial" charset="0"/>
              </a:rPr>
              <a:t>Moving data between processors by message-passing</a:t>
            </a:r>
          </a:p>
          <a:p>
            <a:pPr>
              <a:buFontTx/>
              <a:buNone/>
            </a:pPr>
            <a:endParaRPr lang="en-US" sz="1400" u="sng">
              <a:latin typeface="Arial" charset="0"/>
            </a:endParaRPr>
          </a:p>
          <a:p>
            <a:r>
              <a:rPr lang="en-US">
                <a:solidFill>
                  <a:schemeClr val="tx1"/>
                </a:solidFill>
                <a:latin typeface="Arial" charset="0"/>
              </a:rPr>
              <a:t>Machine parameters:</a:t>
            </a:r>
          </a:p>
          <a:p>
            <a:pPr lvl="1"/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Symbol" charset="0"/>
              </a:rPr>
              <a:t>a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en-US" sz="2400">
                <a:solidFill>
                  <a:schemeClr val="tx1"/>
                </a:solidFill>
                <a:latin typeface="Arial" charset="0"/>
              </a:rPr>
              <a:t>or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Symbol" charset="0"/>
              </a:rPr>
              <a:t> 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startup      </a:t>
            </a:r>
            <a:r>
              <a:rPr lang="en-US" sz="2400">
                <a:solidFill>
                  <a:schemeClr val="tx1"/>
                </a:solidFill>
                <a:latin typeface="Arial" charset="0"/>
              </a:rPr>
              <a:t>latency 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(message startup time in seconds) </a:t>
            </a:r>
            <a:endParaRPr lang="en-US" sz="2000" baseline="-25000">
              <a:solidFill>
                <a:srgbClr val="FF0000"/>
              </a:solidFill>
              <a:latin typeface="Arial" charset="0"/>
            </a:endParaRPr>
          </a:p>
          <a:p>
            <a:pPr lvl="1"/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Symbol" charset="0"/>
              </a:rPr>
              <a:t>b   </a:t>
            </a:r>
            <a:r>
              <a:rPr lang="en-US" sz="2400">
                <a:solidFill>
                  <a:schemeClr val="tx1"/>
                </a:solidFill>
                <a:latin typeface="Arial" charset="0"/>
              </a:rPr>
              <a:t> or 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data</a:t>
            </a:r>
            <a:r>
              <a:rPr lang="en-US" sz="2400">
                <a:solidFill>
                  <a:schemeClr val="tx1"/>
                </a:solidFill>
                <a:latin typeface="Arial" charset="0"/>
              </a:rPr>
              <a:t>        inverse bandwidth 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(in seconds per word)</a:t>
            </a:r>
          </a:p>
          <a:p>
            <a:pPr lvl="1"/>
            <a:r>
              <a:rPr lang="en-US" sz="2400">
                <a:solidFill>
                  <a:schemeClr val="tx1"/>
                </a:solidFill>
                <a:latin typeface="Arial" charset="0"/>
              </a:rPr>
              <a:t>between nodes of Triton,  </a:t>
            </a:r>
            <a:r>
              <a:rPr lang="en-US" sz="2400">
                <a:solidFill>
                  <a:srgbClr val="FF0000"/>
                </a:solidFill>
                <a:latin typeface="Symbol" charset="0"/>
              </a:rPr>
              <a:t>a ~ 2.2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 × 10</a:t>
            </a:r>
            <a:r>
              <a:rPr lang="en-US" sz="2400" b="1" baseline="30000">
                <a:solidFill>
                  <a:srgbClr val="FF0000"/>
                </a:solidFill>
                <a:latin typeface="Arial" charset="0"/>
              </a:rPr>
              <a:t>-6</a:t>
            </a:r>
            <a:r>
              <a:rPr lang="en-US" sz="2400">
                <a:solidFill>
                  <a:srgbClr val="FF0000"/>
                </a:solidFill>
                <a:latin typeface="Symbol" charset="0"/>
              </a:rPr>
              <a:t>  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and</a:t>
            </a:r>
            <a:r>
              <a:rPr lang="en-US" sz="2400">
                <a:solidFill>
                  <a:srgbClr val="FF0000"/>
                </a:solidFill>
                <a:latin typeface="Symbol" charset="0"/>
              </a:rPr>
              <a:t>  b ~ 6.4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 × 10</a:t>
            </a:r>
            <a:r>
              <a:rPr lang="en-US" sz="2400" b="1" baseline="30000">
                <a:solidFill>
                  <a:srgbClr val="FF0000"/>
                </a:solidFill>
                <a:latin typeface="Arial" charset="0"/>
              </a:rPr>
              <a:t>-9</a:t>
            </a:r>
            <a:endParaRPr lang="en-US" sz="2400" b="1" baseline="30000">
              <a:solidFill>
                <a:schemeClr val="tx1"/>
              </a:solidFill>
              <a:latin typeface="Arial" charset="0"/>
            </a:endParaRPr>
          </a:p>
          <a:p>
            <a:pPr lvl="4"/>
            <a:endParaRPr lang="en-US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  <a:latin typeface="Arial" charset="0"/>
              </a:rPr>
              <a:t>Time to send &amp; recv or bcast a message of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w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 words:    </a:t>
            </a:r>
            <a:r>
              <a:rPr lang="en-US">
                <a:solidFill>
                  <a:srgbClr val="FF0000"/>
                </a:solidFill>
                <a:latin typeface="Symbol" charset="0"/>
              </a:rPr>
              <a:t>a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+ w*</a:t>
            </a:r>
            <a:r>
              <a:rPr lang="en-US">
                <a:solidFill>
                  <a:srgbClr val="FF0000"/>
                </a:solidFill>
                <a:latin typeface="Symbol" charset="0"/>
              </a:rPr>
              <a:t>b</a:t>
            </a:r>
            <a:endParaRPr lang="en-US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comm 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total commmunication time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comp 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total computation time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  <a:latin typeface="Arial" charset="0"/>
              </a:rPr>
              <a:t>Total parallel time: 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>
                <a:latin typeface="Arial" charset="0"/>
              </a:rPr>
              <a:t>   =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  t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comp 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+  t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comm </a:t>
            </a:r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6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C6F4F459-B6B5-BC49-8FCA-F871C77CBECB}" type="slidenum">
              <a:rPr lang="en-US">
                <a:latin typeface="Helvetica" charset="0"/>
              </a:rPr>
              <a:pPr/>
              <a:t>12</a:t>
            </a:fld>
            <a:endParaRPr lang="en-US">
              <a:latin typeface="Helvetica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724025" y="1655763"/>
            <a:ext cx="3279775" cy="30765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33600" y="2039938"/>
            <a:ext cx="2460625" cy="2308225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44763" y="2425700"/>
            <a:ext cx="1639887" cy="1538288"/>
          </a:xfrm>
          <a:prstGeom prst="rect">
            <a:avLst/>
          </a:prstGeom>
          <a:solidFill>
            <a:srgbClr val="00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82063" cy="422275"/>
          </a:xfrm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Ghost Nodes in Stencil Computations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534400" cy="57912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</a:rPr>
              <a:t>Comm cost = </a:t>
            </a:r>
            <a:r>
              <a:rPr lang="el-GR">
                <a:solidFill>
                  <a:srgbClr val="FF0000"/>
                </a:solidFill>
                <a:latin typeface="Arial" charset="0"/>
              </a:rPr>
              <a:t>α</a:t>
            </a:r>
            <a:r>
              <a:rPr lang="en-US">
                <a:latin typeface="Arial" charset="0"/>
              </a:rPr>
              <a:t> * (#messages) + </a:t>
            </a:r>
            <a:r>
              <a:rPr lang="el-GR">
                <a:solidFill>
                  <a:srgbClr val="FF0000"/>
                </a:solidFill>
                <a:latin typeface="Arial" charset="0"/>
              </a:rPr>
              <a:t>β</a:t>
            </a:r>
            <a:r>
              <a:rPr lang="en-US">
                <a:latin typeface="Arial" charset="0"/>
              </a:rPr>
              <a:t> * (total size of messages)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 sz="2000">
                <a:latin typeface="Arial" charset="0"/>
              </a:rPr>
              <a:t>Keep a ghost copy of neighbors</a:t>
            </a:r>
            <a:r>
              <a:rPr lang="ja-JP" altLang="en-US" sz="2000">
                <a:latin typeface="Arial" charset="0"/>
              </a:rPr>
              <a:t>’</a:t>
            </a:r>
            <a:r>
              <a:rPr lang="en-US" altLang="ja-JP" sz="2000">
                <a:latin typeface="Arial" charset="0"/>
              </a:rPr>
              <a:t> boundary nodes</a:t>
            </a:r>
          </a:p>
          <a:p>
            <a:r>
              <a:rPr lang="en-US" sz="2000">
                <a:latin typeface="Arial" charset="0"/>
              </a:rPr>
              <a:t>Communicate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every second iteration</a:t>
            </a:r>
            <a:r>
              <a:rPr lang="en-US" sz="2000">
                <a:latin typeface="Arial" charset="0"/>
              </a:rPr>
              <a:t>, not every iteration</a:t>
            </a:r>
          </a:p>
          <a:p>
            <a:r>
              <a:rPr lang="en-US" sz="2000">
                <a:latin typeface="Arial" charset="0"/>
              </a:rPr>
              <a:t>Reduces #messages,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not</a:t>
            </a:r>
            <a:r>
              <a:rPr lang="en-US" sz="2000">
                <a:latin typeface="Arial" charset="0"/>
              </a:rPr>
              <a:t> total size of messages</a:t>
            </a:r>
          </a:p>
          <a:p>
            <a:r>
              <a:rPr lang="en-US" sz="2000">
                <a:latin typeface="Arial" charset="0"/>
              </a:rPr>
              <a:t>Costs extra memory and computation</a:t>
            </a:r>
          </a:p>
          <a:p>
            <a:r>
              <a:rPr lang="en-US" sz="2000">
                <a:latin typeface="Arial" charset="0"/>
              </a:rPr>
              <a:t>Can also use more than one layer of ghost nodes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pPr lvl="4"/>
            <a:endParaRPr lang="en-US" sz="800">
              <a:latin typeface="Times New Roman" charset="0"/>
            </a:endParaRPr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1724025" y="1655763"/>
            <a:ext cx="1639888" cy="1538287"/>
            <a:chOff x="1267" y="1502"/>
            <a:chExt cx="1033" cy="969"/>
          </a:xfrm>
        </p:grpSpPr>
        <p:sp>
          <p:nvSpPr>
            <p:cNvPr id="8240" name="Rectangle 8"/>
            <p:cNvSpPr>
              <a:spLocks noChangeArrowheads="1"/>
            </p:cNvSpPr>
            <p:nvPr/>
          </p:nvSpPr>
          <p:spPr bwMode="auto">
            <a:xfrm>
              <a:off x="1267" y="1502"/>
              <a:ext cx="1033" cy="9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1" name="Rectangle 9"/>
            <p:cNvSpPr>
              <a:spLocks noChangeArrowheads="1"/>
            </p:cNvSpPr>
            <p:nvPr/>
          </p:nvSpPr>
          <p:spPr bwMode="auto">
            <a:xfrm>
              <a:off x="1267" y="1987"/>
              <a:ext cx="517" cy="4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" name="Rectangle 10"/>
            <p:cNvSpPr>
              <a:spLocks noChangeArrowheads="1"/>
            </p:cNvSpPr>
            <p:nvPr/>
          </p:nvSpPr>
          <p:spPr bwMode="auto">
            <a:xfrm>
              <a:off x="1784" y="1502"/>
              <a:ext cx="516" cy="4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3" name="Rectangle 11"/>
            <p:cNvSpPr>
              <a:spLocks noChangeArrowheads="1"/>
            </p:cNvSpPr>
            <p:nvPr/>
          </p:nvSpPr>
          <p:spPr bwMode="auto">
            <a:xfrm>
              <a:off x="1267" y="2229"/>
              <a:ext cx="258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4" name="Rectangle 12"/>
            <p:cNvSpPr>
              <a:spLocks noChangeArrowheads="1"/>
            </p:cNvSpPr>
            <p:nvPr/>
          </p:nvSpPr>
          <p:spPr bwMode="auto">
            <a:xfrm>
              <a:off x="1525" y="1987"/>
              <a:ext cx="259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5" name="Rectangle 13"/>
            <p:cNvSpPr>
              <a:spLocks noChangeArrowheads="1"/>
            </p:cNvSpPr>
            <p:nvPr/>
          </p:nvSpPr>
          <p:spPr bwMode="auto">
            <a:xfrm>
              <a:off x="1267" y="1744"/>
              <a:ext cx="258" cy="2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6" name="Rectangle 14"/>
            <p:cNvSpPr>
              <a:spLocks noChangeArrowheads="1"/>
            </p:cNvSpPr>
            <p:nvPr/>
          </p:nvSpPr>
          <p:spPr bwMode="auto">
            <a:xfrm>
              <a:off x="2042" y="1744"/>
              <a:ext cx="258" cy="2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7" name="Rectangle 15"/>
            <p:cNvSpPr>
              <a:spLocks noChangeArrowheads="1"/>
            </p:cNvSpPr>
            <p:nvPr/>
          </p:nvSpPr>
          <p:spPr bwMode="auto">
            <a:xfrm>
              <a:off x="1784" y="1502"/>
              <a:ext cx="258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8" name="Rectangle 16"/>
            <p:cNvSpPr>
              <a:spLocks noChangeArrowheads="1"/>
            </p:cNvSpPr>
            <p:nvPr/>
          </p:nvSpPr>
          <p:spPr bwMode="auto">
            <a:xfrm>
              <a:off x="2042" y="2229"/>
              <a:ext cx="258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9" name="Rectangle 17"/>
            <p:cNvSpPr>
              <a:spLocks noChangeArrowheads="1"/>
            </p:cNvSpPr>
            <p:nvPr/>
          </p:nvSpPr>
          <p:spPr bwMode="auto">
            <a:xfrm>
              <a:off x="1784" y="1987"/>
              <a:ext cx="258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0" name="Rectangle 18"/>
            <p:cNvSpPr>
              <a:spLocks noChangeArrowheads="1"/>
            </p:cNvSpPr>
            <p:nvPr/>
          </p:nvSpPr>
          <p:spPr bwMode="auto">
            <a:xfrm>
              <a:off x="1525" y="1502"/>
              <a:ext cx="259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0" name="Group 19"/>
          <p:cNvGrpSpPr>
            <a:grpSpLocks/>
          </p:cNvGrpSpPr>
          <p:nvPr/>
        </p:nvGrpSpPr>
        <p:grpSpPr bwMode="auto">
          <a:xfrm>
            <a:off x="3363913" y="1655763"/>
            <a:ext cx="1639887" cy="1538287"/>
            <a:chOff x="1267" y="1502"/>
            <a:chExt cx="1033" cy="969"/>
          </a:xfrm>
        </p:grpSpPr>
        <p:sp>
          <p:nvSpPr>
            <p:cNvPr id="8229" name="Rectangle 20"/>
            <p:cNvSpPr>
              <a:spLocks noChangeArrowheads="1"/>
            </p:cNvSpPr>
            <p:nvPr/>
          </p:nvSpPr>
          <p:spPr bwMode="auto">
            <a:xfrm>
              <a:off x="1267" y="1502"/>
              <a:ext cx="1033" cy="9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Rectangle 21"/>
            <p:cNvSpPr>
              <a:spLocks noChangeArrowheads="1"/>
            </p:cNvSpPr>
            <p:nvPr/>
          </p:nvSpPr>
          <p:spPr bwMode="auto">
            <a:xfrm>
              <a:off x="1267" y="1987"/>
              <a:ext cx="517" cy="4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1" name="Rectangle 22"/>
            <p:cNvSpPr>
              <a:spLocks noChangeArrowheads="1"/>
            </p:cNvSpPr>
            <p:nvPr/>
          </p:nvSpPr>
          <p:spPr bwMode="auto">
            <a:xfrm>
              <a:off x="1784" y="1502"/>
              <a:ext cx="516" cy="4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Rectangle 23"/>
            <p:cNvSpPr>
              <a:spLocks noChangeArrowheads="1"/>
            </p:cNvSpPr>
            <p:nvPr/>
          </p:nvSpPr>
          <p:spPr bwMode="auto">
            <a:xfrm>
              <a:off x="1267" y="2229"/>
              <a:ext cx="258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Rectangle 24"/>
            <p:cNvSpPr>
              <a:spLocks noChangeArrowheads="1"/>
            </p:cNvSpPr>
            <p:nvPr/>
          </p:nvSpPr>
          <p:spPr bwMode="auto">
            <a:xfrm>
              <a:off x="1525" y="1987"/>
              <a:ext cx="259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Rectangle 25"/>
            <p:cNvSpPr>
              <a:spLocks noChangeArrowheads="1"/>
            </p:cNvSpPr>
            <p:nvPr/>
          </p:nvSpPr>
          <p:spPr bwMode="auto">
            <a:xfrm>
              <a:off x="1267" y="1744"/>
              <a:ext cx="258" cy="2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5" name="Rectangle 26"/>
            <p:cNvSpPr>
              <a:spLocks noChangeArrowheads="1"/>
            </p:cNvSpPr>
            <p:nvPr/>
          </p:nvSpPr>
          <p:spPr bwMode="auto">
            <a:xfrm>
              <a:off x="2042" y="1744"/>
              <a:ext cx="258" cy="2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6" name="Rectangle 27"/>
            <p:cNvSpPr>
              <a:spLocks noChangeArrowheads="1"/>
            </p:cNvSpPr>
            <p:nvPr/>
          </p:nvSpPr>
          <p:spPr bwMode="auto">
            <a:xfrm>
              <a:off x="1784" y="1502"/>
              <a:ext cx="258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7" name="Rectangle 28"/>
            <p:cNvSpPr>
              <a:spLocks noChangeArrowheads="1"/>
            </p:cNvSpPr>
            <p:nvPr/>
          </p:nvSpPr>
          <p:spPr bwMode="auto">
            <a:xfrm>
              <a:off x="2042" y="2229"/>
              <a:ext cx="258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Rectangle 29"/>
            <p:cNvSpPr>
              <a:spLocks noChangeArrowheads="1"/>
            </p:cNvSpPr>
            <p:nvPr/>
          </p:nvSpPr>
          <p:spPr bwMode="auto">
            <a:xfrm>
              <a:off x="1784" y="1987"/>
              <a:ext cx="258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" name="Rectangle 30"/>
            <p:cNvSpPr>
              <a:spLocks noChangeArrowheads="1"/>
            </p:cNvSpPr>
            <p:nvPr/>
          </p:nvSpPr>
          <p:spPr bwMode="auto">
            <a:xfrm>
              <a:off x="1525" y="1502"/>
              <a:ext cx="259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1" name="Group 31"/>
          <p:cNvGrpSpPr>
            <a:grpSpLocks/>
          </p:cNvGrpSpPr>
          <p:nvPr/>
        </p:nvGrpSpPr>
        <p:grpSpPr bwMode="auto">
          <a:xfrm>
            <a:off x="1724025" y="3194050"/>
            <a:ext cx="1639888" cy="1538288"/>
            <a:chOff x="1267" y="1502"/>
            <a:chExt cx="1033" cy="969"/>
          </a:xfrm>
        </p:grpSpPr>
        <p:sp>
          <p:nvSpPr>
            <p:cNvPr id="8218" name="Rectangle 32"/>
            <p:cNvSpPr>
              <a:spLocks noChangeArrowheads="1"/>
            </p:cNvSpPr>
            <p:nvPr/>
          </p:nvSpPr>
          <p:spPr bwMode="auto">
            <a:xfrm>
              <a:off x="1267" y="1502"/>
              <a:ext cx="1033" cy="9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Rectangle 33"/>
            <p:cNvSpPr>
              <a:spLocks noChangeArrowheads="1"/>
            </p:cNvSpPr>
            <p:nvPr/>
          </p:nvSpPr>
          <p:spPr bwMode="auto">
            <a:xfrm>
              <a:off x="1267" y="1987"/>
              <a:ext cx="517" cy="4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Rectangle 34"/>
            <p:cNvSpPr>
              <a:spLocks noChangeArrowheads="1"/>
            </p:cNvSpPr>
            <p:nvPr/>
          </p:nvSpPr>
          <p:spPr bwMode="auto">
            <a:xfrm>
              <a:off x="1784" y="1502"/>
              <a:ext cx="516" cy="4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Rectangle 35"/>
            <p:cNvSpPr>
              <a:spLocks noChangeArrowheads="1"/>
            </p:cNvSpPr>
            <p:nvPr/>
          </p:nvSpPr>
          <p:spPr bwMode="auto">
            <a:xfrm>
              <a:off x="1267" y="2229"/>
              <a:ext cx="258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Rectangle 36"/>
            <p:cNvSpPr>
              <a:spLocks noChangeArrowheads="1"/>
            </p:cNvSpPr>
            <p:nvPr/>
          </p:nvSpPr>
          <p:spPr bwMode="auto">
            <a:xfrm>
              <a:off x="1525" y="1987"/>
              <a:ext cx="259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Rectangle 37"/>
            <p:cNvSpPr>
              <a:spLocks noChangeArrowheads="1"/>
            </p:cNvSpPr>
            <p:nvPr/>
          </p:nvSpPr>
          <p:spPr bwMode="auto">
            <a:xfrm>
              <a:off x="1267" y="1744"/>
              <a:ext cx="258" cy="2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Rectangle 38"/>
            <p:cNvSpPr>
              <a:spLocks noChangeArrowheads="1"/>
            </p:cNvSpPr>
            <p:nvPr/>
          </p:nvSpPr>
          <p:spPr bwMode="auto">
            <a:xfrm>
              <a:off x="2042" y="1744"/>
              <a:ext cx="258" cy="2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Rectangle 39"/>
            <p:cNvSpPr>
              <a:spLocks noChangeArrowheads="1"/>
            </p:cNvSpPr>
            <p:nvPr/>
          </p:nvSpPr>
          <p:spPr bwMode="auto">
            <a:xfrm>
              <a:off x="1784" y="1502"/>
              <a:ext cx="258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Rectangle 40"/>
            <p:cNvSpPr>
              <a:spLocks noChangeArrowheads="1"/>
            </p:cNvSpPr>
            <p:nvPr/>
          </p:nvSpPr>
          <p:spPr bwMode="auto">
            <a:xfrm>
              <a:off x="2042" y="2229"/>
              <a:ext cx="258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Rectangle 41"/>
            <p:cNvSpPr>
              <a:spLocks noChangeArrowheads="1"/>
            </p:cNvSpPr>
            <p:nvPr/>
          </p:nvSpPr>
          <p:spPr bwMode="auto">
            <a:xfrm>
              <a:off x="1784" y="1987"/>
              <a:ext cx="258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Rectangle 42"/>
            <p:cNvSpPr>
              <a:spLocks noChangeArrowheads="1"/>
            </p:cNvSpPr>
            <p:nvPr/>
          </p:nvSpPr>
          <p:spPr bwMode="auto">
            <a:xfrm>
              <a:off x="1525" y="1502"/>
              <a:ext cx="259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2" name="Group 43"/>
          <p:cNvGrpSpPr>
            <a:grpSpLocks/>
          </p:cNvGrpSpPr>
          <p:nvPr/>
        </p:nvGrpSpPr>
        <p:grpSpPr bwMode="auto">
          <a:xfrm>
            <a:off x="3363913" y="3194050"/>
            <a:ext cx="1639887" cy="1538288"/>
            <a:chOff x="1267" y="1502"/>
            <a:chExt cx="1033" cy="969"/>
          </a:xfrm>
        </p:grpSpPr>
        <p:sp>
          <p:nvSpPr>
            <p:cNvPr id="8207" name="Rectangle 44"/>
            <p:cNvSpPr>
              <a:spLocks noChangeArrowheads="1"/>
            </p:cNvSpPr>
            <p:nvPr/>
          </p:nvSpPr>
          <p:spPr bwMode="auto">
            <a:xfrm>
              <a:off x="1267" y="1502"/>
              <a:ext cx="1033" cy="9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Rectangle 45"/>
            <p:cNvSpPr>
              <a:spLocks noChangeArrowheads="1"/>
            </p:cNvSpPr>
            <p:nvPr/>
          </p:nvSpPr>
          <p:spPr bwMode="auto">
            <a:xfrm>
              <a:off x="1267" y="1987"/>
              <a:ext cx="517" cy="4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Rectangle 46"/>
            <p:cNvSpPr>
              <a:spLocks noChangeArrowheads="1"/>
            </p:cNvSpPr>
            <p:nvPr/>
          </p:nvSpPr>
          <p:spPr bwMode="auto">
            <a:xfrm>
              <a:off x="1784" y="1502"/>
              <a:ext cx="516" cy="4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47"/>
            <p:cNvSpPr>
              <a:spLocks noChangeArrowheads="1"/>
            </p:cNvSpPr>
            <p:nvPr/>
          </p:nvSpPr>
          <p:spPr bwMode="auto">
            <a:xfrm>
              <a:off x="1267" y="2229"/>
              <a:ext cx="258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48"/>
            <p:cNvSpPr>
              <a:spLocks noChangeArrowheads="1"/>
            </p:cNvSpPr>
            <p:nvPr/>
          </p:nvSpPr>
          <p:spPr bwMode="auto">
            <a:xfrm>
              <a:off x="1525" y="1987"/>
              <a:ext cx="259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49"/>
            <p:cNvSpPr>
              <a:spLocks noChangeArrowheads="1"/>
            </p:cNvSpPr>
            <p:nvPr/>
          </p:nvSpPr>
          <p:spPr bwMode="auto">
            <a:xfrm>
              <a:off x="1267" y="1744"/>
              <a:ext cx="258" cy="2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Rectangle 50"/>
            <p:cNvSpPr>
              <a:spLocks noChangeArrowheads="1"/>
            </p:cNvSpPr>
            <p:nvPr/>
          </p:nvSpPr>
          <p:spPr bwMode="auto">
            <a:xfrm>
              <a:off x="2042" y="1744"/>
              <a:ext cx="258" cy="2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Rectangle 51"/>
            <p:cNvSpPr>
              <a:spLocks noChangeArrowheads="1"/>
            </p:cNvSpPr>
            <p:nvPr/>
          </p:nvSpPr>
          <p:spPr bwMode="auto">
            <a:xfrm>
              <a:off x="1784" y="1502"/>
              <a:ext cx="258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Rectangle 52"/>
            <p:cNvSpPr>
              <a:spLocks noChangeArrowheads="1"/>
            </p:cNvSpPr>
            <p:nvPr/>
          </p:nvSpPr>
          <p:spPr bwMode="auto">
            <a:xfrm>
              <a:off x="2042" y="2229"/>
              <a:ext cx="258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Rectangle 53"/>
            <p:cNvSpPr>
              <a:spLocks noChangeArrowheads="1"/>
            </p:cNvSpPr>
            <p:nvPr/>
          </p:nvSpPr>
          <p:spPr bwMode="auto">
            <a:xfrm>
              <a:off x="1784" y="1987"/>
              <a:ext cx="258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Rectangle 54"/>
            <p:cNvSpPr>
              <a:spLocks noChangeArrowheads="1"/>
            </p:cNvSpPr>
            <p:nvPr/>
          </p:nvSpPr>
          <p:spPr bwMode="auto">
            <a:xfrm>
              <a:off x="1525" y="1502"/>
              <a:ext cx="259" cy="2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3" name="Text Box 55"/>
          <p:cNvSpPr txBox="1">
            <a:spLocks noChangeArrowheads="1"/>
          </p:cNvSpPr>
          <p:nvPr/>
        </p:nvSpPr>
        <p:spPr bwMode="auto">
          <a:xfrm>
            <a:off x="5381625" y="1884363"/>
            <a:ext cx="3762375" cy="369887"/>
          </a:xfrm>
          <a:prstGeom prst="rect">
            <a:avLst/>
          </a:prstGeom>
          <a:solidFill>
            <a:srgbClr val="00FF99"/>
          </a:solidFill>
          <a:ln w="12700">
            <a:solidFill>
              <a:srgbClr val="00FF9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Green = my interior nodes</a:t>
            </a:r>
          </a:p>
        </p:txBody>
      </p:sp>
      <p:sp>
        <p:nvSpPr>
          <p:cNvPr id="8204" name="Line 56"/>
          <p:cNvSpPr>
            <a:spLocks noChangeShapeType="1"/>
          </p:cNvSpPr>
          <p:nvPr/>
        </p:nvSpPr>
        <p:spPr bwMode="auto">
          <a:xfrm flipH="1">
            <a:off x="4184650" y="2263775"/>
            <a:ext cx="1196975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Text Box 57"/>
          <p:cNvSpPr txBox="1">
            <a:spLocks noChangeArrowheads="1"/>
          </p:cNvSpPr>
          <p:nvPr/>
        </p:nvSpPr>
        <p:spPr bwMode="auto">
          <a:xfrm>
            <a:off x="5381625" y="3505200"/>
            <a:ext cx="3762375" cy="9239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Yellow </a:t>
            </a:r>
            <a:br>
              <a:rPr lang="en-US" sz="1800" b="1"/>
            </a:br>
            <a:r>
              <a:rPr lang="en-US" sz="1800" b="1"/>
              <a:t>  = neighbors</a:t>
            </a:r>
            <a:r>
              <a:rPr lang="ja-JP" altLang="en-US" sz="1800" b="1"/>
              <a:t>’</a:t>
            </a:r>
            <a:r>
              <a:rPr lang="en-US" altLang="ja-JP" sz="1800" b="1"/>
              <a:t> boundary nodes </a:t>
            </a:r>
            <a:br>
              <a:rPr lang="en-US" altLang="ja-JP" sz="1800" b="1"/>
            </a:br>
            <a:r>
              <a:rPr lang="en-US" altLang="ja-JP" sz="1800" b="1"/>
              <a:t>  = my </a:t>
            </a:r>
            <a:r>
              <a:rPr lang="ja-JP" altLang="en-US" sz="1800" b="1"/>
              <a:t>“</a:t>
            </a:r>
            <a:r>
              <a:rPr lang="en-US" altLang="ja-JP" sz="1800" b="1"/>
              <a:t>ghost nodes</a:t>
            </a:r>
            <a:r>
              <a:rPr lang="ja-JP" altLang="en-US" sz="1800" b="1"/>
              <a:t>”</a:t>
            </a:r>
            <a:r>
              <a:rPr lang="en-US" altLang="ja-JP" sz="1800" b="1"/>
              <a:t> </a:t>
            </a:r>
            <a:endParaRPr lang="en-US" sz="1800" b="1"/>
          </a:p>
        </p:txBody>
      </p:sp>
      <p:sp>
        <p:nvSpPr>
          <p:cNvPr id="8206" name="Text Box 58"/>
          <p:cNvSpPr txBox="1">
            <a:spLocks noChangeArrowheads="1"/>
          </p:cNvSpPr>
          <p:nvPr/>
        </p:nvSpPr>
        <p:spPr bwMode="auto">
          <a:xfrm>
            <a:off x="5410200" y="2743200"/>
            <a:ext cx="3733800" cy="36671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Blue = my boundary nodes</a:t>
            </a:r>
          </a:p>
        </p:txBody>
      </p:sp>
    </p:spTree>
    <p:extLst>
      <p:ext uri="{BB962C8B-B14F-4D97-AF65-F5344CB8AC3E}">
        <p14:creationId xmlns:p14="http://schemas.microsoft.com/office/powerpoint/2010/main" val="425953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B3C10C17-171D-9C4F-8A49-6C7B7894859F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938338" y="3436938"/>
            <a:ext cx="2286000" cy="2208212"/>
            <a:chOff x="215" y="2768"/>
            <a:chExt cx="1440" cy="1391"/>
          </a:xfrm>
        </p:grpSpPr>
        <p:grpSp>
          <p:nvGrpSpPr>
            <p:cNvPr id="9225" name="Group 3"/>
            <p:cNvGrpSpPr>
              <a:grpSpLocks/>
            </p:cNvGrpSpPr>
            <p:nvPr/>
          </p:nvGrpSpPr>
          <p:grpSpPr bwMode="auto">
            <a:xfrm>
              <a:off x="503" y="2768"/>
              <a:ext cx="288" cy="1391"/>
              <a:chOff x="503" y="2768"/>
              <a:chExt cx="288" cy="1391"/>
            </a:xfrm>
          </p:grpSpPr>
          <p:grpSp>
            <p:nvGrpSpPr>
              <p:cNvPr id="9290" name="Group 4"/>
              <p:cNvGrpSpPr>
                <a:grpSpLocks/>
              </p:cNvGrpSpPr>
              <p:nvPr/>
            </p:nvGrpSpPr>
            <p:grpSpPr bwMode="auto">
              <a:xfrm>
                <a:off x="503" y="3046"/>
                <a:ext cx="288" cy="278"/>
                <a:chOff x="384" y="3456"/>
                <a:chExt cx="288" cy="278"/>
              </a:xfrm>
            </p:grpSpPr>
            <p:sp>
              <p:nvSpPr>
                <p:cNvPr id="9303" name="Rectangle 5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4" name="Rectangle 6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91" name="Group 7"/>
              <p:cNvGrpSpPr>
                <a:grpSpLocks/>
              </p:cNvGrpSpPr>
              <p:nvPr/>
            </p:nvGrpSpPr>
            <p:grpSpPr bwMode="auto">
              <a:xfrm>
                <a:off x="503" y="2768"/>
                <a:ext cx="288" cy="278"/>
                <a:chOff x="384" y="3456"/>
                <a:chExt cx="288" cy="278"/>
              </a:xfrm>
            </p:grpSpPr>
            <p:sp>
              <p:nvSpPr>
                <p:cNvPr id="9301" name="Rectangle 8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2" name="Rectangle 9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92" name="Group 10"/>
              <p:cNvGrpSpPr>
                <a:grpSpLocks/>
              </p:cNvGrpSpPr>
              <p:nvPr/>
            </p:nvGrpSpPr>
            <p:grpSpPr bwMode="auto">
              <a:xfrm>
                <a:off x="503" y="3325"/>
                <a:ext cx="288" cy="278"/>
                <a:chOff x="384" y="3456"/>
                <a:chExt cx="288" cy="278"/>
              </a:xfrm>
            </p:grpSpPr>
            <p:sp>
              <p:nvSpPr>
                <p:cNvPr id="9299" name="Rectangle 11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0" name="Rectangle 12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93" name="Group 13"/>
              <p:cNvGrpSpPr>
                <a:grpSpLocks/>
              </p:cNvGrpSpPr>
              <p:nvPr/>
            </p:nvGrpSpPr>
            <p:grpSpPr bwMode="auto">
              <a:xfrm>
                <a:off x="503" y="3603"/>
                <a:ext cx="288" cy="278"/>
                <a:chOff x="384" y="3456"/>
                <a:chExt cx="288" cy="278"/>
              </a:xfrm>
            </p:grpSpPr>
            <p:sp>
              <p:nvSpPr>
                <p:cNvPr id="9297" name="Rectangle 14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8" name="Rectangle 15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94" name="Group 16"/>
              <p:cNvGrpSpPr>
                <a:grpSpLocks/>
              </p:cNvGrpSpPr>
              <p:nvPr/>
            </p:nvGrpSpPr>
            <p:grpSpPr bwMode="auto">
              <a:xfrm>
                <a:off x="503" y="3881"/>
                <a:ext cx="288" cy="278"/>
                <a:chOff x="384" y="3456"/>
                <a:chExt cx="288" cy="278"/>
              </a:xfrm>
            </p:grpSpPr>
            <p:sp>
              <p:nvSpPr>
                <p:cNvPr id="9295" name="Rectangle 17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6" name="Rectangle 18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26" name="Group 19"/>
            <p:cNvGrpSpPr>
              <a:grpSpLocks/>
            </p:cNvGrpSpPr>
            <p:nvPr/>
          </p:nvGrpSpPr>
          <p:grpSpPr bwMode="auto">
            <a:xfrm>
              <a:off x="791" y="2768"/>
              <a:ext cx="288" cy="1391"/>
              <a:chOff x="503" y="2768"/>
              <a:chExt cx="288" cy="1391"/>
            </a:xfrm>
          </p:grpSpPr>
          <p:grpSp>
            <p:nvGrpSpPr>
              <p:cNvPr id="9275" name="Group 20"/>
              <p:cNvGrpSpPr>
                <a:grpSpLocks/>
              </p:cNvGrpSpPr>
              <p:nvPr/>
            </p:nvGrpSpPr>
            <p:grpSpPr bwMode="auto">
              <a:xfrm>
                <a:off x="503" y="3046"/>
                <a:ext cx="288" cy="278"/>
                <a:chOff x="384" y="3456"/>
                <a:chExt cx="288" cy="278"/>
              </a:xfrm>
            </p:grpSpPr>
            <p:sp>
              <p:nvSpPr>
                <p:cNvPr id="9288" name="Rectangle 21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9" name="Rectangle 22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76" name="Group 23"/>
              <p:cNvGrpSpPr>
                <a:grpSpLocks/>
              </p:cNvGrpSpPr>
              <p:nvPr/>
            </p:nvGrpSpPr>
            <p:grpSpPr bwMode="auto">
              <a:xfrm>
                <a:off x="503" y="2768"/>
                <a:ext cx="288" cy="278"/>
                <a:chOff x="384" y="3456"/>
                <a:chExt cx="288" cy="278"/>
              </a:xfrm>
            </p:grpSpPr>
            <p:sp>
              <p:nvSpPr>
                <p:cNvPr id="9286" name="Rectangle 24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7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77" name="Group 26"/>
              <p:cNvGrpSpPr>
                <a:grpSpLocks/>
              </p:cNvGrpSpPr>
              <p:nvPr/>
            </p:nvGrpSpPr>
            <p:grpSpPr bwMode="auto">
              <a:xfrm>
                <a:off x="503" y="3325"/>
                <a:ext cx="288" cy="278"/>
                <a:chOff x="384" y="3456"/>
                <a:chExt cx="288" cy="278"/>
              </a:xfrm>
            </p:grpSpPr>
            <p:sp>
              <p:nvSpPr>
                <p:cNvPr id="9284" name="Rectangle 27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5" name="Rectangle 28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78" name="Group 29"/>
              <p:cNvGrpSpPr>
                <a:grpSpLocks/>
              </p:cNvGrpSpPr>
              <p:nvPr/>
            </p:nvGrpSpPr>
            <p:grpSpPr bwMode="auto">
              <a:xfrm>
                <a:off x="503" y="3603"/>
                <a:ext cx="288" cy="278"/>
                <a:chOff x="384" y="3456"/>
                <a:chExt cx="288" cy="278"/>
              </a:xfrm>
            </p:grpSpPr>
            <p:sp>
              <p:nvSpPr>
                <p:cNvPr id="9282" name="Rectangle 30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3" name="Rectangle 31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79" name="Group 32"/>
              <p:cNvGrpSpPr>
                <a:grpSpLocks/>
              </p:cNvGrpSpPr>
              <p:nvPr/>
            </p:nvGrpSpPr>
            <p:grpSpPr bwMode="auto">
              <a:xfrm>
                <a:off x="503" y="3881"/>
                <a:ext cx="288" cy="278"/>
                <a:chOff x="384" y="3456"/>
                <a:chExt cx="288" cy="278"/>
              </a:xfrm>
            </p:grpSpPr>
            <p:sp>
              <p:nvSpPr>
                <p:cNvPr id="9280" name="Rectangle 33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1" name="Rectangle 34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27" name="Group 35"/>
            <p:cNvGrpSpPr>
              <a:grpSpLocks/>
            </p:cNvGrpSpPr>
            <p:nvPr/>
          </p:nvGrpSpPr>
          <p:grpSpPr bwMode="auto">
            <a:xfrm>
              <a:off x="1079" y="2768"/>
              <a:ext cx="288" cy="1391"/>
              <a:chOff x="503" y="2768"/>
              <a:chExt cx="288" cy="1391"/>
            </a:xfrm>
          </p:grpSpPr>
          <p:grpSp>
            <p:nvGrpSpPr>
              <p:cNvPr id="9260" name="Group 36"/>
              <p:cNvGrpSpPr>
                <a:grpSpLocks/>
              </p:cNvGrpSpPr>
              <p:nvPr/>
            </p:nvGrpSpPr>
            <p:grpSpPr bwMode="auto">
              <a:xfrm>
                <a:off x="503" y="3046"/>
                <a:ext cx="288" cy="278"/>
                <a:chOff x="384" y="3456"/>
                <a:chExt cx="288" cy="278"/>
              </a:xfrm>
            </p:grpSpPr>
            <p:sp>
              <p:nvSpPr>
                <p:cNvPr id="9273" name="Rectangle 37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74" name="Rectangle 38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61" name="Group 39"/>
              <p:cNvGrpSpPr>
                <a:grpSpLocks/>
              </p:cNvGrpSpPr>
              <p:nvPr/>
            </p:nvGrpSpPr>
            <p:grpSpPr bwMode="auto">
              <a:xfrm>
                <a:off x="503" y="2768"/>
                <a:ext cx="288" cy="278"/>
                <a:chOff x="384" y="3456"/>
                <a:chExt cx="288" cy="278"/>
              </a:xfrm>
            </p:grpSpPr>
            <p:sp>
              <p:nvSpPr>
                <p:cNvPr id="9271" name="Rectangle 40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72" name="Rectangle 41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62" name="Group 42"/>
              <p:cNvGrpSpPr>
                <a:grpSpLocks/>
              </p:cNvGrpSpPr>
              <p:nvPr/>
            </p:nvGrpSpPr>
            <p:grpSpPr bwMode="auto">
              <a:xfrm>
                <a:off x="503" y="3325"/>
                <a:ext cx="288" cy="278"/>
                <a:chOff x="384" y="3456"/>
                <a:chExt cx="288" cy="278"/>
              </a:xfrm>
            </p:grpSpPr>
            <p:sp>
              <p:nvSpPr>
                <p:cNvPr id="9269" name="Rectangle 43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70" name="Rectangle 44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63" name="Group 45"/>
              <p:cNvGrpSpPr>
                <a:grpSpLocks/>
              </p:cNvGrpSpPr>
              <p:nvPr/>
            </p:nvGrpSpPr>
            <p:grpSpPr bwMode="auto">
              <a:xfrm>
                <a:off x="503" y="3603"/>
                <a:ext cx="288" cy="278"/>
                <a:chOff x="384" y="3456"/>
                <a:chExt cx="288" cy="278"/>
              </a:xfrm>
            </p:grpSpPr>
            <p:sp>
              <p:nvSpPr>
                <p:cNvPr id="9267" name="Rectangle 46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8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64" name="Group 48"/>
              <p:cNvGrpSpPr>
                <a:grpSpLocks/>
              </p:cNvGrpSpPr>
              <p:nvPr/>
            </p:nvGrpSpPr>
            <p:grpSpPr bwMode="auto">
              <a:xfrm>
                <a:off x="503" y="3881"/>
                <a:ext cx="288" cy="278"/>
                <a:chOff x="384" y="3456"/>
                <a:chExt cx="288" cy="278"/>
              </a:xfrm>
            </p:grpSpPr>
            <p:sp>
              <p:nvSpPr>
                <p:cNvPr id="9265" name="Rectangle 49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6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28" name="Group 51"/>
            <p:cNvGrpSpPr>
              <a:grpSpLocks/>
            </p:cNvGrpSpPr>
            <p:nvPr/>
          </p:nvGrpSpPr>
          <p:grpSpPr bwMode="auto">
            <a:xfrm>
              <a:off x="1367" y="2768"/>
              <a:ext cx="288" cy="1391"/>
              <a:chOff x="503" y="2768"/>
              <a:chExt cx="288" cy="1391"/>
            </a:xfrm>
          </p:grpSpPr>
          <p:grpSp>
            <p:nvGrpSpPr>
              <p:cNvPr id="9245" name="Group 52"/>
              <p:cNvGrpSpPr>
                <a:grpSpLocks/>
              </p:cNvGrpSpPr>
              <p:nvPr/>
            </p:nvGrpSpPr>
            <p:grpSpPr bwMode="auto">
              <a:xfrm>
                <a:off x="503" y="3046"/>
                <a:ext cx="288" cy="278"/>
                <a:chOff x="384" y="3456"/>
                <a:chExt cx="288" cy="278"/>
              </a:xfrm>
            </p:grpSpPr>
            <p:sp>
              <p:nvSpPr>
                <p:cNvPr id="9258" name="Rectangle 53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9" name="Rectangle 54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46" name="Group 55"/>
              <p:cNvGrpSpPr>
                <a:grpSpLocks/>
              </p:cNvGrpSpPr>
              <p:nvPr/>
            </p:nvGrpSpPr>
            <p:grpSpPr bwMode="auto">
              <a:xfrm>
                <a:off x="503" y="2768"/>
                <a:ext cx="288" cy="278"/>
                <a:chOff x="384" y="3456"/>
                <a:chExt cx="288" cy="278"/>
              </a:xfrm>
            </p:grpSpPr>
            <p:sp>
              <p:nvSpPr>
                <p:cNvPr id="9256" name="Rectangle 56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7" name="Rectangle 57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47" name="Group 58"/>
              <p:cNvGrpSpPr>
                <a:grpSpLocks/>
              </p:cNvGrpSpPr>
              <p:nvPr/>
            </p:nvGrpSpPr>
            <p:grpSpPr bwMode="auto">
              <a:xfrm>
                <a:off x="503" y="3325"/>
                <a:ext cx="288" cy="278"/>
                <a:chOff x="384" y="3456"/>
                <a:chExt cx="288" cy="278"/>
              </a:xfrm>
            </p:grpSpPr>
            <p:sp>
              <p:nvSpPr>
                <p:cNvPr id="9254" name="Rectangle 59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5" name="Rectangle 60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48" name="Group 61"/>
              <p:cNvGrpSpPr>
                <a:grpSpLocks/>
              </p:cNvGrpSpPr>
              <p:nvPr/>
            </p:nvGrpSpPr>
            <p:grpSpPr bwMode="auto">
              <a:xfrm>
                <a:off x="503" y="3603"/>
                <a:ext cx="288" cy="278"/>
                <a:chOff x="384" y="3456"/>
                <a:chExt cx="288" cy="278"/>
              </a:xfrm>
            </p:grpSpPr>
            <p:sp>
              <p:nvSpPr>
                <p:cNvPr id="9252" name="Rectangle 62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3" name="Rectangle 63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49" name="Group 64"/>
              <p:cNvGrpSpPr>
                <a:grpSpLocks/>
              </p:cNvGrpSpPr>
              <p:nvPr/>
            </p:nvGrpSpPr>
            <p:grpSpPr bwMode="auto">
              <a:xfrm>
                <a:off x="503" y="3881"/>
                <a:ext cx="288" cy="278"/>
                <a:chOff x="384" y="3456"/>
                <a:chExt cx="288" cy="278"/>
              </a:xfrm>
            </p:grpSpPr>
            <p:sp>
              <p:nvSpPr>
                <p:cNvPr id="9250" name="Rectangle 65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1" name="Rectangle 66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29" name="Group 67"/>
            <p:cNvGrpSpPr>
              <a:grpSpLocks/>
            </p:cNvGrpSpPr>
            <p:nvPr/>
          </p:nvGrpSpPr>
          <p:grpSpPr bwMode="auto">
            <a:xfrm>
              <a:off x="215" y="2768"/>
              <a:ext cx="288" cy="1391"/>
              <a:chOff x="503" y="2768"/>
              <a:chExt cx="288" cy="1391"/>
            </a:xfrm>
          </p:grpSpPr>
          <p:grpSp>
            <p:nvGrpSpPr>
              <p:cNvPr id="9230" name="Group 68"/>
              <p:cNvGrpSpPr>
                <a:grpSpLocks/>
              </p:cNvGrpSpPr>
              <p:nvPr/>
            </p:nvGrpSpPr>
            <p:grpSpPr bwMode="auto">
              <a:xfrm>
                <a:off x="503" y="3046"/>
                <a:ext cx="288" cy="278"/>
                <a:chOff x="384" y="3456"/>
                <a:chExt cx="288" cy="278"/>
              </a:xfrm>
            </p:grpSpPr>
            <p:sp>
              <p:nvSpPr>
                <p:cNvPr id="9243" name="Rectangle 69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4" name="Rectangle 70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31" name="Group 71"/>
              <p:cNvGrpSpPr>
                <a:grpSpLocks/>
              </p:cNvGrpSpPr>
              <p:nvPr/>
            </p:nvGrpSpPr>
            <p:grpSpPr bwMode="auto">
              <a:xfrm>
                <a:off x="503" y="2768"/>
                <a:ext cx="288" cy="278"/>
                <a:chOff x="384" y="3456"/>
                <a:chExt cx="288" cy="278"/>
              </a:xfrm>
            </p:grpSpPr>
            <p:sp>
              <p:nvSpPr>
                <p:cNvPr id="9241" name="Rectangle 72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2" name="Rectangle 73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32" name="Group 74"/>
              <p:cNvGrpSpPr>
                <a:grpSpLocks/>
              </p:cNvGrpSpPr>
              <p:nvPr/>
            </p:nvGrpSpPr>
            <p:grpSpPr bwMode="auto">
              <a:xfrm>
                <a:off x="503" y="3325"/>
                <a:ext cx="288" cy="278"/>
                <a:chOff x="384" y="3456"/>
                <a:chExt cx="288" cy="278"/>
              </a:xfrm>
            </p:grpSpPr>
            <p:sp>
              <p:nvSpPr>
                <p:cNvPr id="9239" name="Rectangle 75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0" name="Rectangle 76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33" name="Group 77"/>
              <p:cNvGrpSpPr>
                <a:grpSpLocks/>
              </p:cNvGrpSpPr>
              <p:nvPr/>
            </p:nvGrpSpPr>
            <p:grpSpPr bwMode="auto">
              <a:xfrm>
                <a:off x="503" y="3603"/>
                <a:ext cx="288" cy="278"/>
                <a:chOff x="384" y="3456"/>
                <a:chExt cx="288" cy="278"/>
              </a:xfrm>
            </p:grpSpPr>
            <p:sp>
              <p:nvSpPr>
                <p:cNvPr id="9237" name="Rectangle 78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8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34" name="Group 80"/>
              <p:cNvGrpSpPr>
                <a:grpSpLocks/>
              </p:cNvGrpSpPr>
              <p:nvPr/>
            </p:nvGrpSpPr>
            <p:grpSpPr bwMode="auto">
              <a:xfrm>
                <a:off x="503" y="3881"/>
                <a:ext cx="288" cy="278"/>
                <a:chOff x="384" y="3456"/>
                <a:chExt cx="288" cy="278"/>
              </a:xfrm>
            </p:grpSpPr>
            <p:sp>
              <p:nvSpPr>
                <p:cNvPr id="9235" name="Rectangle 81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78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6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50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19" name="Rectangle 83"/>
          <p:cNvSpPr>
            <a:spLocks noChangeArrowheads="1"/>
          </p:cNvSpPr>
          <p:nvPr/>
        </p:nvSpPr>
        <p:spPr bwMode="auto">
          <a:xfrm>
            <a:off x="2776538" y="4259263"/>
            <a:ext cx="609600" cy="579437"/>
          </a:xfrm>
          <a:prstGeom prst="rect">
            <a:avLst/>
          </a:prstGeom>
          <a:solidFill>
            <a:srgbClr val="00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84"/>
          <p:cNvSpPr>
            <a:spLocks noChangeArrowheads="1"/>
          </p:cNvSpPr>
          <p:nvPr/>
        </p:nvSpPr>
        <p:spPr bwMode="auto">
          <a:xfrm>
            <a:off x="2852738" y="4306888"/>
            <a:ext cx="457200" cy="4413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85"/>
          <p:cNvSpPr>
            <a:spLocks noChangeArrowheads="1"/>
          </p:cNvSpPr>
          <p:nvPr/>
        </p:nvSpPr>
        <p:spPr bwMode="auto">
          <a:xfrm>
            <a:off x="2936875" y="4391025"/>
            <a:ext cx="304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86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6745287" cy="422275"/>
          </a:xfrm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Parallelism in  Regular meshes</a:t>
            </a:r>
          </a:p>
        </p:txBody>
      </p:sp>
      <p:sp>
        <p:nvSpPr>
          <p:cNvPr id="2" name="Rectangle 87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1766888"/>
          </a:xfrm>
        </p:spPr>
        <p:txBody>
          <a:bodyPr/>
          <a:lstStyle/>
          <a:p>
            <a:r>
              <a:rPr lang="en-US">
                <a:latin typeface="Arial" charset="0"/>
              </a:rPr>
              <a:t>Computing a Stencil on a regular mesh</a:t>
            </a:r>
          </a:p>
          <a:p>
            <a:pPr lvl="1"/>
            <a:r>
              <a:rPr lang="en-US">
                <a:latin typeface="Arial" charset="0"/>
              </a:rPr>
              <a:t>need to communicate mesh points near boundary to neighboring processors.</a:t>
            </a:r>
          </a:p>
          <a:p>
            <a:pPr lvl="2"/>
            <a:r>
              <a:rPr lang="en-US">
                <a:latin typeface="Arial" charset="0"/>
              </a:rPr>
              <a:t>Often done with ghost regions</a:t>
            </a:r>
          </a:p>
          <a:p>
            <a:pPr lvl="1"/>
            <a:r>
              <a:rPr lang="en-US">
                <a:latin typeface="Arial" charset="0"/>
              </a:rPr>
              <a:t>Surface-to-volume ratio keeps communication down, but</a:t>
            </a:r>
          </a:p>
          <a:p>
            <a:pPr lvl="2"/>
            <a:r>
              <a:rPr lang="en-US">
                <a:latin typeface="Arial" charset="0"/>
              </a:rPr>
              <a:t>Still may be problematic in practice</a:t>
            </a:r>
          </a:p>
        </p:txBody>
      </p:sp>
      <p:sp>
        <p:nvSpPr>
          <p:cNvPr id="9224" name="Text Box 88"/>
          <p:cNvSpPr txBox="1">
            <a:spLocks noChangeArrowheads="1"/>
          </p:cNvSpPr>
          <p:nvPr/>
        </p:nvSpPr>
        <p:spPr bwMode="auto">
          <a:xfrm>
            <a:off x="4699000" y="3897313"/>
            <a:ext cx="2833688" cy="10668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Implemented using </a:t>
            </a:r>
            <a:r>
              <a:rPr lang="ja-JP" altLang="en-US" sz="1800">
                <a:latin typeface="Helvetica" charset="0"/>
              </a:rPr>
              <a:t>“</a:t>
            </a:r>
            <a:r>
              <a:rPr lang="en-US" altLang="ja-JP" sz="1800">
                <a:latin typeface="Helvetica" charset="0"/>
              </a:rPr>
              <a:t>ghost</a:t>
            </a:r>
            <a:r>
              <a:rPr lang="ja-JP" altLang="en-US" sz="1800">
                <a:latin typeface="Helvetica" charset="0"/>
              </a:rPr>
              <a:t>”</a:t>
            </a:r>
            <a:r>
              <a:rPr lang="en-US" altLang="ja-JP" sz="1800">
                <a:latin typeface="Helvetica" charset="0"/>
              </a:rPr>
              <a:t> regions.  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Adds memory overhead</a:t>
            </a:r>
          </a:p>
        </p:txBody>
      </p:sp>
    </p:spTree>
    <p:extLst>
      <p:ext uri="{BB962C8B-B14F-4D97-AF65-F5344CB8AC3E}">
        <p14:creationId xmlns:p14="http://schemas.microsoft.com/office/powerpoint/2010/main" val="269900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Model Problem:  Solving Poisson</a:t>
            </a:r>
            <a:r>
              <a:rPr lang="ja-JP" alt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’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 equation for temperature</a:t>
            </a: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3076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228600" y="3200400"/>
            <a:ext cx="8915400" cy="2819400"/>
          </a:xfrm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Discrete approximation to Poisson’s equation</a:t>
            </a:r>
            <a:r>
              <a:rPr lang="en-US" dirty="0" smtClean="0">
                <a:latin typeface="Arial" charset="0"/>
              </a:rPr>
              <a:t>:</a:t>
            </a:r>
          </a:p>
          <a:p>
            <a:pPr lvl="8"/>
            <a:endParaRPr lang="en-US" dirty="0">
              <a:latin typeface="Arial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) = ¼ (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t(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-k)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t(i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-1) +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t(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i+1)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t(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i+k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) )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Intuitively: </a:t>
            </a:r>
          </a:p>
          <a:p>
            <a:pPr marL="457200" lvl="1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emperature at a point is the average </a:t>
            </a:r>
            <a:br>
              <a:rPr lang="en-US" sz="2400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of the temperatures at surrounding points</a:t>
            </a:r>
          </a:p>
          <a:p>
            <a:endParaRPr lang="en-US" sz="800" dirty="0">
              <a:latin typeface="Arial" charset="0"/>
            </a:endParaRPr>
          </a:p>
          <a:p>
            <a:pPr lvl="4" algn="dist">
              <a:buFontTx/>
              <a:buNone/>
            </a:pP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62200" y="1371600"/>
            <a:ext cx="2895600" cy="1524000"/>
            <a:chOff x="2362200" y="1371600"/>
            <a:chExt cx="2895600" cy="1524000"/>
          </a:xfrm>
        </p:grpSpPr>
        <p:grpSp>
          <p:nvGrpSpPr>
            <p:cNvPr id="44" name="Group 46"/>
            <p:cNvGrpSpPr>
              <a:grpSpLocks/>
            </p:cNvGrpSpPr>
            <p:nvPr/>
          </p:nvGrpSpPr>
          <p:grpSpPr bwMode="auto">
            <a:xfrm>
              <a:off x="3733800" y="1371600"/>
              <a:ext cx="1524000" cy="1524000"/>
              <a:chOff x="436" y="1482"/>
              <a:chExt cx="960" cy="960"/>
            </a:xfrm>
          </p:grpSpPr>
          <p:grpSp>
            <p:nvGrpSpPr>
              <p:cNvPr id="47" name="Group 47"/>
              <p:cNvGrpSpPr>
                <a:grpSpLocks/>
              </p:cNvGrpSpPr>
              <p:nvPr/>
            </p:nvGrpSpPr>
            <p:grpSpPr bwMode="auto">
              <a:xfrm>
                <a:off x="436" y="1482"/>
                <a:ext cx="960" cy="953"/>
                <a:chOff x="1440" y="1441"/>
                <a:chExt cx="960" cy="953"/>
              </a:xfrm>
            </p:grpSpPr>
            <p:sp>
              <p:nvSpPr>
                <p:cNvPr id="54" name="Line 48"/>
                <p:cNvSpPr>
                  <a:spLocks noChangeShapeType="1"/>
                </p:cNvSpPr>
                <p:nvPr/>
              </p:nvSpPr>
              <p:spPr bwMode="auto">
                <a:xfrm>
                  <a:off x="1440" y="1441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  <p:sp>
              <p:nvSpPr>
                <p:cNvPr id="55" name="Line 49"/>
                <p:cNvSpPr>
                  <a:spLocks noChangeShapeType="1"/>
                </p:cNvSpPr>
                <p:nvPr/>
              </p:nvSpPr>
              <p:spPr bwMode="auto">
                <a:xfrm>
                  <a:off x="1440" y="1679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  <p:sp>
              <p:nvSpPr>
                <p:cNvPr id="56" name="Line 50"/>
                <p:cNvSpPr>
                  <a:spLocks noChangeShapeType="1"/>
                </p:cNvSpPr>
                <p:nvPr/>
              </p:nvSpPr>
              <p:spPr bwMode="auto">
                <a:xfrm>
                  <a:off x="1440" y="1917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  <p:sp>
              <p:nvSpPr>
                <p:cNvPr id="57" name="Line 51"/>
                <p:cNvSpPr>
                  <a:spLocks noChangeShapeType="1"/>
                </p:cNvSpPr>
                <p:nvPr/>
              </p:nvSpPr>
              <p:spPr bwMode="auto">
                <a:xfrm>
                  <a:off x="1440" y="2155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  <p:sp>
              <p:nvSpPr>
                <p:cNvPr id="58" name="Line 52"/>
                <p:cNvSpPr>
                  <a:spLocks noChangeShapeType="1"/>
                </p:cNvSpPr>
                <p:nvPr/>
              </p:nvSpPr>
              <p:spPr bwMode="auto">
                <a:xfrm>
                  <a:off x="1440" y="2394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48" name="Group 53"/>
              <p:cNvGrpSpPr>
                <a:grpSpLocks/>
              </p:cNvGrpSpPr>
              <p:nvPr/>
            </p:nvGrpSpPr>
            <p:grpSpPr bwMode="auto">
              <a:xfrm rot="-5400000">
                <a:off x="438" y="1485"/>
                <a:ext cx="960" cy="953"/>
                <a:chOff x="1440" y="1441"/>
                <a:chExt cx="960" cy="953"/>
              </a:xfrm>
            </p:grpSpPr>
            <p:sp>
              <p:nvSpPr>
                <p:cNvPr id="49" name="Line 54"/>
                <p:cNvSpPr>
                  <a:spLocks noChangeShapeType="1"/>
                </p:cNvSpPr>
                <p:nvPr/>
              </p:nvSpPr>
              <p:spPr bwMode="auto">
                <a:xfrm>
                  <a:off x="1440" y="1441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  <p:sp>
              <p:nvSpPr>
                <p:cNvPr id="50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1679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  <p:sp>
              <p:nvSpPr>
                <p:cNvPr id="51" name="Line 56"/>
                <p:cNvSpPr>
                  <a:spLocks noChangeShapeType="1"/>
                </p:cNvSpPr>
                <p:nvPr/>
              </p:nvSpPr>
              <p:spPr bwMode="auto">
                <a:xfrm>
                  <a:off x="1440" y="1917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  <p:sp>
              <p:nvSpPr>
                <p:cNvPr id="52" name="Line 57"/>
                <p:cNvSpPr>
                  <a:spLocks noChangeShapeType="1"/>
                </p:cNvSpPr>
                <p:nvPr/>
              </p:nvSpPr>
              <p:spPr bwMode="auto">
                <a:xfrm>
                  <a:off x="1440" y="2155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  <p:sp>
              <p:nvSpPr>
                <p:cNvPr id="53" name="Line 58"/>
                <p:cNvSpPr>
                  <a:spLocks noChangeShapeType="1"/>
                </p:cNvSpPr>
                <p:nvPr/>
              </p:nvSpPr>
              <p:spPr bwMode="auto">
                <a:xfrm>
                  <a:off x="1440" y="2394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</p:grpSp>
        <p:sp>
          <p:nvSpPr>
            <p:cNvPr id="45" name="Text Box 59"/>
            <p:cNvSpPr txBox="1">
              <a:spLocks noChangeArrowheads="1"/>
            </p:cNvSpPr>
            <p:nvPr/>
          </p:nvSpPr>
          <p:spPr bwMode="auto">
            <a:xfrm>
              <a:off x="2362200" y="1905000"/>
              <a:ext cx="11457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rgbClr val="1A0FEF"/>
                  </a:solidFill>
                  <a:latin typeface="Arial" charset="0"/>
                  <a:cs typeface="ＭＳ Ｐゴシック" charset="0"/>
                </a:rPr>
                <a:t>k</a:t>
              </a:r>
              <a:r>
                <a:rPr lang="en-US" sz="2400" dirty="0" smtClean="0">
                  <a:solidFill>
                    <a:srgbClr val="1A0FEF"/>
                  </a:solidFill>
                  <a:latin typeface="Arial" charset="0"/>
                  <a:cs typeface="ＭＳ Ｐゴシック" charset="0"/>
                </a:rPr>
                <a:t> = n</a:t>
              </a:r>
              <a:r>
                <a:rPr lang="en-US" sz="2400" b="1" baseline="30000" dirty="0" smtClean="0">
                  <a:solidFill>
                    <a:srgbClr val="1A0FEF"/>
                  </a:solidFill>
                  <a:latin typeface="Arial" charset="0"/>
                  <a:cs typeface="ＭＳ Ｐゴシック" charset="0"/>
                </a:rPr>
                <a:t>1</a:t>
              </a:r>
              <a:r>
                <a:rPr lang="en-US" sz="2400" b="1" baseline="30000" dirty="0">
                  <a:solidFill>
                    <a:srgbClr val="1A0FEF"/>
                  </a:solidFill>
                  <a:latin typeface="Arial" charset="0"/>
                  <a:cs typeface="ＭＳ Ｐゴシック" charset="0"/>
                </a:rPr>
                <a:t>/2</a:t>
              </a:r>
            </a:p>
          </p:txBody>
        </p:sp>
        <p:sp>
          <p:nvSpPr>
            <p:cNvPr id="46" name="Line 60"/>
            <p:cNvSpPr>
              <a:spLocks noChangeShapeType="1"/>
            </p:cNvSpPr>
            <p:nvPr/>
          </p:nvSpPr>
          <p:spPr bwMode="auto">
            <a:xfrm flipV="1">
              <a:off x="3581400" y="1371600"/>
              <a:ext cx="0" cy="15240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06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Model Problem:  Solving Poisson</a:t>
            </a:r>
            <a:r>
              <a:rPr lang="ja-JP" alt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’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 equation for temperature</a:t>
            </a: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3076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228600" y="3429000"/>
            <a:ext cx="8915400" cy="2743200"/>
          </a:xfrm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For each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from 1 to n, except on the boundaries</a:t>
            </a:r>
            <a:r>
              <a:rPr lang="en-US" dirty="0" smtClean="0">
                <a:latin typeface="Arial" charset="0"/>
              </a:rPr>
              <a:t>:</a:t>
            </a:r>
          </a:p>
          <a:p>
            <a:endParaRPr lang="en-US" sz="800" dirty="0">
              <a:latin typeface="Arial" charset="0"/>
            </a:endParaRP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t(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-k)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–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t(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i-1) +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4*t(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–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t(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i+1)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–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t(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i+k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= 0</a:t>
            </a:r>
          </a:p>
          <a:p>
            <a:pPr lvl="4" algn="dist">
              <a:buFontTx/>
              <a:buNone/>
            </a:pP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n equations in n unknowns:  A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*t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= b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Each row of A has at most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5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nonzeros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 lvl="8"/>
            <a:endParaRPr lang="en-US" sz="800" dirty="0">
              <a:solidFill>
                <a:schemeClr val="tx1"/>
              </a:solidFill>
              <a:latin typeface="Arial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In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three dimensions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k = n</a:t>
            </a:r>
            <a:r>
              <a:rPr lang="en-US" b="1" baseline="30000" dirty="0">
                <a:solidFill>
                  <a:schemeClr val="hlink"/>
                </a:solidFill>
                <a:latin typeface="Arial" charset="0"/>
              </a:rPr>
              <a:t>1</a:t>
            </a:r>
            <a:r>
              <a:rPr lang="en-US" b="1" baseline="30000" dirty="0" smtClean="0">
                <a:solidFill>
                  <a:schemeClr val="hlink"/>
                </a:solidFill>
                <a:latin typeface="Arial" charset="0"/>
              </a:rPr>
              <a:t>/3 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and each row has at most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7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nzs</a:t>
            </a:r>
            <a:endParaRPr lang="en-US" b="1" baseline="30000" dirty="0">
              <a:solidFill>
                <a:schemeClr val="hlink"/>
              </a:solidFill>
              <a:latin typeface="Arial" charset="0"/>
            </a:endParaRPr>
          </a:p>
          <a:p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62200" y="1371600"/>
            <a:ext cx="2895600" cy="1524000"/>
            <a:chOff x="2362200" y="1371600"/>
            <a:chExt cx="2895600" cy="1524000"/>
          </a:xfrm>
        </p:grpSpPr>
        <p:grpSp>
          <p:nvGrpSpPr>
            <p:cNvPr id="44" name="Group 46"/>
            <p:cNvGrpSpPr>
              <a:grpSpLocks/>
            </p:cNvGrpSpPr>
            <p:nvPr/>
          </p:nvGrpSpPr>
          <p:grpSpPr bwMode="auto">
            <a:xfrm>
              <a:off x="3733800" y="1371600"/>
              <a:ext cx="1524000" cy="1524000"/>
              <a:chOff x="436" y="1482"/>
              <a:chExt cx="960" cy="960"/>
            </a:xfrm>
          </p:grpSpPr>
          <p:grpSp>
            <p:nvGrpSpPr>
              <p:cNvPr id="47" name="Group 47"/>
              <p:cNvGrpSpPr>
                <a:grpSpLocks/>
              </p:cNvGrpSpPr>
              <p:nvPr/>
            </p:nvGrpSpPr>
            <p:grpSpPr bwMode="auto">
              <a:xfrm>
                <a:off x="436" y="1482"/>
                <a:ext cx="960" cy="953"/>
                <a:chOff x="1440" y="1441"/>
                <a:chExt cx="960" cy="953"/>
              </a:xfrm>
            </p:grpSpPr>
            <p:sp>
              <p:nvSpPr>
                <p:cNvPr id="54" name="Line 48"/>
                <p:cNvSpPr>
                  <a:spLocks noChangeShapeType="1"/>
                </p:cNvSpPr>
                <p:nvPr/>
              </p:nvSpPr>
              <p:spPr bwMode="auto">
                <a:xfrm>
                  <a:off x="1440" y="1441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49"/>
                <p:cNvSpPr>
                  <a:spLocks noChangeShapeType="1"/>
                </p:cNvSpPr>
                <p:nvPr/>
              </p:nvSpPr>
              <p:spPr bwMode="auto">
                <a:xfrm>
                  <a:off x="1440" y="1679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50"/>
                <p:cNvSpPr>
                  <a:spLocks noChangeShapeType="1"/>
                </p:cNvSpPr>
                <p:nvPr/>
              </p:nvSpPr>
              <p:spPr bwMode="auto">
                <a:xfrm>
                  <a:off x="1440" y="1917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51"/>
                <p:cNvSpPr>
                  <a:spLocks noChangeShapeType="1"/>
                </p:cNvSpPr>
                <p:nvPr/>
              </p:nvSpPr>
              <p:spPr bwMode="auto">
                <a:xfrm>
                  <a:off x="1440" y="2155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52"/>
                <p:cNvSpPr>
                  <a:spLocks noChangeShapeType="1"/>
                </p:cNvSpPr>
                <p:nvPr/>
              </p:nvSpPr>
              <p:spPr bwMode="auto">
                <a:xfrm>
                  <a:off x="1440" y="2394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53"/>
              <p:cNvGrpSpPr>
                <a:grpSpLocks/>
              </p:cNvGrpSpPr>
              <p:nvPr/>
            </p:nvGrpSpPr>
            <p:grpSpPr bwMode="auto">
              <a:xfrm rot="-5400000">
                <a:off x="438" y="1485"/>
                <a:ext cx="960" cy="953"/>
                <a:chOff x="1440" y="1441"/>
                <a:chExt cx="960" cy="953"/>
              </a:xfrm>
            </p:grpSpPr>
            <p:sp>
              <p:nvSpPr>
                <p:cNvPr id="49" name="Line 54"/>
                <p:cNvSpPr>
                  <a:spLocks noChangeShapeType="1"/>
                </p:cNvSpPr>
                <p:nvPr/>
              </p:nvSpPr>
              <p:spPr bwMode="auto">
                <a:xfrm>
                  <a:off x="1440" y="1441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1679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56"/>
                <p:cNvSpPr>
                  <a:spLocks noChangeShapeType="1"/>
                </p:cNvSpPr>
                <p:nvPr/>
              </p:nvSpPr>
              <p:spPr bwMode="auto">
                <a:xfrm>
                  <a:off x="1440" y="1917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57"/>
                <p:cNvSpPr>
                  <a:spLocks noChangeShapeType="1"/>
                </p:cNvSpPr>
                <p:nvPr/>
              </p:nvSpPr>
              <p:spPr bwMode="auto">
                <a:xfrm>
                  <a:off x="1440" y="2155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58"/>
                <p:cNvSpPr>
                  <a:spLocks noChangeShapeType="1"/>
                </p:cNvSpPr>
                <p:nvPr/>
              </p:nvSpPr>
              <p:spPr bwMode="auto">
                <a:xfrm>
                  <a:off x="1440" y="2394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5" name="Text Box 59"/>
            <p:cNvSpPr txBox="1">
              <a:spLocks noChangeArrowheads="1"/>
            </p:cNvSpPr>
            <p:nvPr/>
          </p:nvSpPr>
          <p:spPr bwMode="auto">
            <a:xfrm>
              <a:off x="2362200" y="1905000"/>
              <a:ext cx="11457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chemeClr val="hlink"/>
                  </a:solidFill>
                  <a:latin typeface="Arial" charset="0"/>
                </a:rPr>
                <a:t>k</a:t>
              </a:r>
              <a:r>
                <a:rPr lang="en-US" sz="2400" dirty="0" smtClean="0">
                  <a:solidFill>
                    <a:schemeClr val="hlink"/>
                  </a:solidFill>
                  <a:latin typeface="Arial" charset="0"/>
                </a:rPr>
                <a:t> = n</a:t>
              </a:r>
              <a:r>
                <a:rPr lang="en-US" sz="2400" b="1" baseline="30000" dirty="0" smtClean="0">
                  <a:solidFill>
                    <a:schemeClr val="hlink"/>
                  </a:solidFill>
                  <a:latin typeface="Arial" charset="0"/>
                </a:rPr>
                <a:t>1</a:t>
              </a:r>
              <a:r>
                <a:rPr lang="en-US" sz="2400" b="1" baseline="30000" dirty="0">
                  <a:solidFill>
                    <a:schemeClr val="hlink"/>
                  </a:solidFill>
                  <a:latin typeface="Arial" charset="0"/>
                </a:rPr>
                <a:t>/2</a:t>
              </a:r>
            </a:p>
          </p:txBody>
        </p:sp>
        <p:sp>
          <p:nvSpPr>
            <p:cNvPr id="46" name="Line 60"/>
            <p:cNvSpPr>
              <a:spLocks noChangeShapeType="1"/>
            </p:cNvSpPr>
            <p:nvPr/>
          </p:nvSpPr>
          <p:spPr bwMode="auto">
            <a:xfrm flipV="1">
              <a:off x="3581400" y="1371600"/>
              <a:ext cx="0" cy="15240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688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99897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0"/>
          <p:cNvSpPr>
            <a:spLocks noChangeArrowheads="1"/>
          </p:cNvSpPr>
          <p:nvPr/>
        </p:nvSpPr>
        <p:spPr bwMode="auto">
          <a:xfrm>
            <a:off x="381000" y="76200"/>
            <a:ext cx="8610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sz="2400" u="sng" dirty="0" smtClean="0">
                <a:solidFill>
                  <a:srgbClr val="FF0000"/>
                </a:solidFill>
                <a:latin typeface="Arial" charset="0"/>
              </a:rPr>
              <a:t>A Stencil Computation Solves a System of Linear Equations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n-US" sz="800" dirty="0">
              <a:solidFill>
                <a:srgbClr val="FF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000" dirty="0" smtClean="0">
                <a:latin typeface="Arial" charset="0"/>
              </a:rPr>
              <a:t>Solve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Ax = b  </a:t>
            </a:r>
            <a:r>
              <a:rPr lang="en-US" sz="2000" dirty="0" smtClean="0">
                <a:latin typeface="Arial" charset="0"/>
              </a:rPr>
              <a:t>for 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x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000" dirty="0" smtClean="0">
                <a:latin typeface="Arial" charset="0"/>
              </a:rPr>
              <a:t>Matrix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sz="2000" dirty="0" smtClean="0">
                <a:latin typeface="Arial" charset="0"/>
              </a:rPr>
              <a:t>, right-hand side vector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sz="2000" dirty="0" smtClean="0">
                <a:latin typeface="Arial" charset="0"/>
              </a:rPr>
              <a:t>, unknown vector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x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sz="2000" dirty="0" smtClean="0">
                <a:latin typeface="Arial" charset="0"/>
              </a:rPr>
              <a:t> is 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</a:rPr>
              <a:t>sparse</a:t>
            </a:r>
            <a:r>
              <a:rPr lang="en-US" sz="2000" dirty="0" smtClean="0">
                <a:latin typeface="Arial" charset="0"/>
              </a:rPr>
              <a:t>:  most of the entries are 0</a:t>
            </a:r>
          </a:p>
        </p:txBody>
      </p:sp>
    </p:spTree>
    <p:extLst>
      <p:ext uri="{BB962C8B-B14F-4D97-AF65-F5344CB8AC3E}">
        <p14:creationId xmlns:p14="http://schemas.microsoft.com/office/powerpoint/2010/main" val="80065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Conjugate gradient iteration to solve A*x=b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772400" cy="1524000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  <a:latin typeface="Arial" charset="0"/>
              </a:rPr>
              <a:t>One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matrix-vector multiplication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per iteration</a:t>
            </a:r>
          </a:p>
          <a:p>
            <a:r>
              <a:rPr lang="en-US">
                <a:solidFill>
                  <a:schemeClr val="hlink"/>
                </a:solidFill>
                <a:latin typeface="Arial" charset="0"/>
              </a:rPr>
              <a:t>Two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vector dot products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per iteration</a:t>
            </a:r>
          </a:p>
          <a:p>
            <a:r>
              <a:rPr lang="en-US">
                <a:solidFill>
                  <a:schemeClr val="hlink"/>
                </a:solidFill>
                <a:latin typeface="Arial" charset="0"/>
              </a:rPr>
              <a:t>Four n-vectors of working storage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762000" y="1219200"/>
            <a:ext cx="8001000" cy="3873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7" tIns="44450" rIns="90487" bIns="44450"/>
          <a:lstStyle/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Times" charset="0"/>
              </a:rPr>
              <a:t>x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 =  0,    r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 =  b,    d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 =  </a:t>
            </a:r>
            <a:r>
              <a:rPr lang="en-US" dirty="0" smtClean="0">
                <a:solidFill>
                  <a:srgbClr val="000000"/>
                </a:solidFill>
                <a:latin typeface="Times" charset="0"/>
              </a:rPr>
              <a:t>r</a:t>
            </a:r>
            <a:r>
              <a:rPr lang="en-US" baseline="-25000" dirty="0" smtClean="0">
                <a:solidFill>
                  <a:srgbClr val="000000"/>
                </a:solidFill>
                <a:latin typeface="Times" charset="0"/>
              </a:rPr>
              <a:t>0    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(these are all </a:t>
            </a:r>
            <a:r>
              <a:rPr lang="en-US" sz="2000" u="sng" dirty="0" smtClean="0">
                <a:solidFill>
                  <a:srgbClr val="FF0000"/>
                </a:solidFill>
                <a:latin typeface="Arial" charset="0"/>
              </a:rPr>
              <a:t>vectors)</a:t>
            </a:r>
            <a:endParaRPr lang="en-US" sz="2000" u="sng" dirty="0">
              <a:solidFill>
                <a:srgbClr val="000000"/>
              </a:solidFill>
              <a:latin typeface="Times" charset="0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b="1" u="sng" dirty="0">
                <a:solidFill>
                  <a:srgbClr val="000000"/>
                </a:solidFill>
                <a:latin typeface="Times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  k  =  1, 2, 3, . . .</a:t>
            </a: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Times" charset="0"/>
              </a:rPr>
              <a:t>	α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 =  (r</a:t>
            </a:r>
            <a:r>
              <a:rPr lang="en-US" baseline="30000" dirty="0">
                <a:solidFill>
                  <a:srgbClr val="000000"/>
                </a:solidFill>
                <a:latin typeface="Times" charset="0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k-1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r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k-1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) / (d</a:t>
            </a:r>
            <a:r>
              <a:rPr lang="en-US" baseline="30000" dirty="0">
                <a:solidFill>
                  <a:srgbClr val="000000"/>
                </a:solidFill>
                <a:latin typeface="Times" charset="0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k-1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Ad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k-1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)   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step length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Times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Times" charset="0"/>
              </a:rPr>
              <a:t>x</a:t>
            </a:r>
            <a:r>
              <a:rPr lang="en-US" baseline="-25000" dirty="0" err="1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=  x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k-1 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+ α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 d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k-1                           </a:t>
            </a:r>
            <a:r>
              <a:rPr lang="en-US" baseline="-25000" dirty="0" smtClean="0">
                <a:solidFill>
                  <a:srgbClr val="000000"/>
                </a:solidFill>
                <a:latin typeface="Times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approximate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solution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	 </a:t>
            </a:r>
            <a:r>
              <a:rPr lang="en-US" dirty="0" err="1">
                <a:solidFill>
                  <a:srgbClr val="000000"/>
                </a:solidFill>
                <a:latin typeface="Times" charset="0"/>
              </a:rPr>
              <a:t>r</a:t>
            </a:r>
            <a:r>
              <a:rPr lang="en-US" baseline="-25000" dirty="0" err="1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 =  r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k-1 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– α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k 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Ad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k-1                          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residual  =  b - </a:t>
            </a: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Ax</a:t>
            </a:r>
            <a:r>
              <a:rPr lang="en-US" baseline="-25000" dirty="0" err="1" smtClean="0">
                <a:solidFill>
                  <a:srgbClr val="FF0000"/>
                </a:solidFill>
                <a:latin typeface="Arial" charset="0"/>
              </a:rPr>
              <a:t>k</a:t>
            </a:r>
            <a:endParaRPr lang="en-US" sz="3600" baseline="-25000" dirty="0">
              <a:solidFill>
                <a:srgbClr val="FF0000"/>
              </a:solidFill>
              <a:latin typeface="Times" charset="0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Times" charset="0"/>
              </a:rPr>
              <a:t>	β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 =  (</a:t>
            </a:r>
            <a:r>
              <a:rPr lang="en-US" dirty="0" err="1">
                <a:solidFill>
                  <a:srgbClr val="000000"/>
                </a:solidFill>
                <a:latin typeface="Times" charset="0"/>
              </a:rPr>
              <a:t>r</a:t>
            </a:r>
            <a:r>
              <a:rPr lang="en-US" baseline="30000" dirty="0" err="1">
                <a:solidFill>
                  <a:srgbClr val="000000"/>
                </a:solidFill>
                <a:latin typeface="Times" charset="0"/>
              </a:rPr>
              <a:t>T</a:t>
            </a:r>
            <a:r>
              <a:rPr lang="en-US" baseline="-25000" dirty="0" err="1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" charset="0"/>
              </a:rPr>
              <a:t>r</a:t>
            </a:r>
            <a:r>
              <a:rPr lang="en-US" baseline="-25000" dirty="0" err="1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) / (r</a:t>
            </a:r>
            <a:r>
              <a:rPr lang="en-US" baseline="30000" dirty="0">
                <a:solidFill>
                  <a:srgbClr val="000000"/>
                </a:solidFill>
                <a:latin typeface="Times" charset="0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k-1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r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k-1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)           </a:t>
            </a:r>
            <a:r>
              <a:rPr lang="en-US" dirty="0" smtClean="0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improvement</a:t>
            </a:r>
            <a:endParaRPr lang="en-US" dirty="0">
              <a:solidFill>
                <a:srgbClr val="FF0000"/>
              </a:solidFill>
              <a:latin typeface="Times" charset="0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Times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Times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=  </a:t>
            </a:r>
            <a:r>
              <a:rPr lang="en-US" dirty="0" err="1">
                <a:solidFill>
                  <a:srgbClr val="000000"/>
                </a:solidFill>
                <a:latin typeface="Times" charset="0"/>
              </a:rPr>
              <a:t>r</a:t>
            </a:r>
            <a:r>
              <a:rPr lang="en-US" baseline="-25000" dirty="0" err="1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+ β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 d</a:t>
            </a:r>
            <a:r>
              <a:rPr lang="en-US" baseline="-25000" dirty="0">
                <a:solidFill>
                  <a:srgbClr val="000000"/>
                </a:solidFill>
                <a:latin typeface="Times" charset="0"/>
              </a:rPr>
              <a:t>k-1                               </a:t>
            </a:r>
            <a:r>
              <a:rPr lang="en-US" baseline="-25000" dirty="0" smtClean="0">
                <a:solidFill>
                  <a:srgbClr val="000000"/>
                </a:solidFill>
                <a:latin typeface="Times" charset="0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search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direction</a:t>
            </a:r>
            <a:endParaRPr lang="en-US" dirty="0">
              <a:solidFill>
                <a:srgbClr val="FF0000"/>
              </a:solidFill>
              <a:latin typeface="Times" charset="0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100000"/>
            </a:pPr>
            <a:endParaRPr lang="en-US" baseline="-25000" dirty="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Vector and matrix primitives for CG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hlink"/>
                </a:solidFill>
                <a:latin typeface="Arial" charset="0"/>
              </a:rPr>
              <a:t>DAXPY:  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v =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α*v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+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β*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w 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      </a:t>
            </a:r>
            <a:r>
              <a:rPr lang="en-US" dirty="0" smtClean="0">
                <a:latin typeface="Arial" charset="0"/>
              </a:rPr>
              <a:t>(</a:t>
            </a:r>
            <a:r>
              <a:rPr lang="en-US" dirty="0">
                <a:latin typeface="Arial" charset="0"/>
              </a:rPr>
              <a:t>vectors v, w; </a:t>
            </a:r>
            <a:r>
              <a:rPr lang="en-US" dirty="0" smtClean="0">
                <a:latin typeface="Arial" charset="0"/>
              </a:rPr>
              <a:t>scalars α, β)</a:t>
            </a:r>
            <a:endParaRPr lang="en-US" sz="1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  <a:latin typeface="Arial" charset="0"/>
              </a:rPr>
              <a:t>Broadcast </a:t>
            </a:r>
            <a:r>
              <a:rPr lang="en-US" sz="2200" dirty="0">
                <a:latin typeface="Arial" charset="0"/>
              </a:rPr>
              <a:t> the </a:t>
            </a:r>
            <a:r>
              <a:rPr lang="en-US" sz="2200" dirty="0" smtClean="0">
                <a:latin typeface="Arial" charset="0"/>
              </a:rPr>
              <a:t>scalars </a:t>
            </a:r>
            <a:r>
              <a:rPr lang="el-GR" sz="2200" dirty="0" smtClean="0">
                <a:latin typeface="Arial" charset="0"/>
              </a:rPr>
              <a:t>α</a:t>
            </a:r>
            <a:r>
              <a:rPr lang="en-US" sz="2200" dirty="0" smtClean="0">
                <a:latin typeface="Arial" charset="0"/>
              </a:rPr>
              <a:t> and </a:t>
            </a:r>
            <a:r>
              <a:rPr lang="en-US" sz="2200" dirty="0">
                <a:latin typeface="Arial" charset="0"/>
              </a:rPr>
              <a:t>β</a:t>
            </a:r>
            <a:r>
              <a:rPr lang="en-US" sz="2200" dirty="0" smtClean="0">
                <a:latin typeface="Arial" charset="0"/>
              </a:rPr>
              <a:t>, </a:t>
            </a:r>
            <a:r>
              <a:rPr lang="en-US" sz="2200" dirty="0">
                <a:latin typeface="Arial" charset="0"/>
              </a:rPr>
              <a:t>then independent  *  and  +</a:t>
            </a:r>
          </a:p>
          <a:p>
            <a:pPr lvl="1">
              <a:lnSpc>
                <a:spcPct val="90000"/>
              </a:lnSpc>
            </a:pPr>
            <a:r>
              <a:rPr lang="en-US" sz="2200" dirty="0" err="1" smtClean="0">
                <a:solidFill>
                  <a:schemeClr val="hlink"/>
                </a:solidFill>
                <a:latin typeface="Arial" charset="0"/>
              </a:rPr>
              <a:t>comm</a:t>
            </a:r>
            <a:r>
              <a:rPr lang="en-US" sz="2200" dirty="0" smtClean="0">
                <a:solidFill>
                  <a:schemeClr val="hlink"/>
                </a:solidFill>
                <a:latin typeface="Arial" charset="0"/>
              </a:rPr>
              <a:t> volume = 2p, span = log n</a:t>
            </a:r>
            <a:endParaRPr lang="en-US" sz="2200" dirty="0">
              <a:solidFill>
                <a:schemeClr val="hlink"/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200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hlink"/>
                </a:solidFill>
                <a:latin typeface="Arial" charset="0"/>
              </a:rPr>
              <a:t>DDOT</a:t>
            </a:r>
            <a:r>
              <a:rPr lang="en-US" sz="3200" dirty="0">
                <a:solidFill>
                  <a:schemeClr val="hlink"/>
                </a:solidFill>
                <a:latin typeface="Arial" charset="0"/>
              </a:rPr>
              <a:t>:    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α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=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2800" b="1" baseline="30000" dirty="0" err="1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w  = </a:t>
            </a:r>
            <a:r>
              <a:rPr lang="en-US" sz="3200" dirty="0" err="1" smtClean="0">
                <a:solidFill>
                  <a:srgbClr val="FF0000"/>
                </a:solidFill>
                <a:latin typeface="Symbol" charset="0"/>
              </a:rPr>
              <a:t>S</a:t>
            </a:r>
            <a:r>
              <a:rPr lang="en-US" sz="2800" baseline="-25000" dirty="0" err="1" smtClean="0">
                <a:solidFill>
                  <a:srgbClr val="FF0000"/>
                </a:solidFill>
                <a:latin typeface="Arial" charset="0"/>
              </a:rPr>
              <a:t>j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v[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]*w[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]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en-US" dirty="0">
                <a:latin typeface="Arial" charset="0"/>
              </a:rPr>
              <a:t>(vectors v, w; scalar </a:t>
            </a:r>
            <a:r>
              <a:rPr lang="en-US" dirty="0" smtClean="0">
                <a:latin typeface="Arial" charset="0"/>
              </a:rPr>
              <a:t>α)</a:t>
            </a:r>
            <a:endParaRPr lang="en-US" sz="2800" dirty="0">
              <a:solidFill>
                <a:schemeClr val="hlink"/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" charset="0"/>
              </a:rPr>
              <a:t>Independent  *,  then  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+  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reduction</a:t>
            </a:r>
            <a:endParaRPr lang="en-US" sz="2200" dirty="0" smtClean="0">
              <a:solidFill>
                <a:schemeClr val="hlink"/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 err="1" smtClean="0">
                <a:solidFill>
                  <a:schemeClr val="hlink"/>
                </a:solidFill>
                <a:latin typeface="Arial" charset="0"/>
              </a:rPr>
              <a:t>comm</a:t>
            </a:r>
            <a:r>
              <a:rPr lang="en-US" sz="2200" dirty="0" smtClean="0">
                <a:solidFill>
                  <a:schemeClr val="hlink"/>
                </a:solidFill>
                <a:latin typeface="Arial" charset="0"/>
              </a:rPr>
              <a:t> volume = p, span = log n</a:t>
            </a:r>
            <a:endParaRPr lang="en-US" sz="2200" dirty="0">
              <a:solidFill>
                <a:schemeClr val="hlink"/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200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hlink"/>
                </a:solidFill>
                <a:latin typeface="Arial" charset="0"/>
              </a:rPr>
              <a:t>Matvec</a:t>
            </a:r>
            <a:r>
              <a:rPr lang="en-US" sz="2800" dirty="0">
                <a:solidFill>
                  <a:schemeClr val="hlink"/>
                </a:solidFill>
                <a:latin typeface="Arial" charset="0"/>
              </a:rPr>
              <a:t>:    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v = A*w      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             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matrix A, vectors v, w)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The hard part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But all you need is a subroutine to compute v from w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Sometimes 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you don</a:t>
            </a:r>
            <a:r>
              <a:rPr lang="ja-JP" altLang="en-US" sz="2200" dirty="0">
                <a:solidFill>
                  <a:schemeClr val="tx1"/>
                </a:solidFill>
                <a:latin typeface="Arial" charset="0"/>
              </a:rPr>
              <a:t>’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t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need 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to store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(e.g. temperature problem)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Usually you do need to store A, but it’s </a:t>
            </a:r>
            <a:r>
              <a:rPr lang="en-US" sz="2200" i="1" dirty="0" smtClean="0">
                <a:solidFill>
                  <a:schemeClr val="tx1"/>
                </a:solidFill>
                <a:latin typeface="Arial" charset="0"/>
              </a:rPr>
              <a:t>sparse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...</a:t>
            </a:r>
            <a:endParaRPr lang="en-US" sz="2200" i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7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Broadcast and reduction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38" y="908050"/>
            <a:ext cx="7927975" cy="3149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Broadcast</a:t>
            </a:r>
            <a:r>
              <a:rPr lang="en-US">
                <a:latin typeface="Arial" charset="0"/>
              </a:rPr>
              <a:t> of 1 value to p processors in log p time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 sz="1200">
              <a:solidFill>
                <a:schemeClr val="accent1"/>
              </a:solidFill>
              <a:latin typeface="Arial" charset="0"/>
            </a:endParaRPr>
          </a:p>
          <a:p>
            <a:r>
              <a:rPr lang="en-US">
                <a:solidFill>
                  <a:srgbClr val="FF0000"/>
                </a:solidFill>
                <a:latin typeface="Arial" charset="0"/>
              </a:rPr>
              <a:t>Reduction</a:t>
            </a:r>
            <a:r>
              <a:rPr lang="en-US">
                <a:latin typeface="Arial" charset="0"/>
              </a:rPr>
              <a:t> of p values to 1 in log p time</a:t>
            </a:r>
          </a:p>
          <a:p>
            <a:r>
              <a:rPr lang="en-US">
                <a:latin typeface="Arial" charset="0"/>
              </a:rPr>
              <a:t>Takes advantage of associativity in +, *, min, max, etc.</a:t>
            </a:r>
          </a:p>
        </p:txBody>
      </p:sp>
      <p:sp>
        <p:nvSpPr>
          <p:cNvPr id="21507" name="Line 5"/>
          <p:cNvSpPr>
            <a:spLocks noChangeShapeType="1"/>
          </p:cNvSpPr>
          <p:nvPr/>
        </p:nvSpPr>
        <p:spPr bwMode="auto">
          <a:xfrm flipH="1">
            <a:off x="3548063" y="1752600"/>
            <a:ext cx="339725" cy="3810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3971925" y="1752600"/>
            <a:ext cx="339725" cy="3810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 flipH="1">
            <a:off x="4141788" y="2133600"/>
            <a:ext cx="169862" cy="3810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 flipH="1">
            <a:off x="3294063" y="2133600"/>
            <a:ext cx="254000" cy="3810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 flipH="1">
            <a:off x="3971925" y="2514600"/>
            <a:ext cx="169863" cy="3810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4311650" y="2133600"/>
            <a:ext cx="254000" cy="3810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3548063" y="2133600"/>
            <a:ext cx="169862" cy="3810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>
            <a:off x="4141788" y="2514600"/>
            <a:ext cx="169862" cy="3810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15" name="Group 13"/>
          <p:cNvGrpSpPr>
            <a:grpSpLocks/>
          </p:cNvGrpSpPr>
          <p:nvPr/>
        </p:nvGrpSpPr>
        <p:grpSpPr bwMode="auto">
          <a:xfrm>
            <a:off x="3548063" y="2514600"/>
            <a:ext cx="339725" cy="381000"/>
            <a:chOff x="1872" y="1488"/>
            <a:chExt cx="192" cy="240"/>
          </a:xfrm>
        </p:grpSpPr>
        <p:sp>
          <p:nvSpPr>
            <p:cNvPr id="21546" name="Line 14"/>
            <p:cNvSpPr>
              <a:spLocks noChangeShapeType="1"/>
            </p:cNvSpPr>
            <p:nvPr/>
          </p:nvSpPr>
          <p:spPr bwMode="auto">
            <a:xfrm flipH="1">
              <a:off x="1872" y="1488"/>
              <a:ext cx="96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7" name="Line 15"/>
            <p:cNvSpPr>
              <a:spLocks noChangeShapeType="1"/>
            </p:cNvSpPr>
            <p:nvPr/>
          </p:nvSpPr>
          <p:spPr bwMode="auto">
            <a:xfrm>
              <a:off x="1968" y="1488"/>
              <a:ext cx="96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16" name="Group 16"/>
          <p:cNvGrpSpPr>
            <a:grpSpLocks/>
          </p:cNvGrpSpPr>
          <p:nvPr/>
        </p:nvGrpSpPr>
        <p:grpSpPr bwMode="auto">
          <a:xfrm>
            <a:off x="3124200" y="2514600"/>
            <a:ext cx="339725" cy="381000"/>
            <a:chOff x="1872" y="1488"/>
            <a:chExt cx="192" cy="240"/>
          </a:xfrm>
        </p:grpSpPr>
        <p:sp>
          <p:nvSpPr>
            <p:cNvPr id="21544" name="Line 17"/>
            <p:cNvSpPr>
              <a:spLocks noChangeShapeType="1"/>
            </p:cNvSpPr>
            <p:nvPr/>
          </p:nvSpPr>
          <p:spPr bwMode="auto">
            <a:xfrm flipH="1">
              <a:off x="1872" y="1488"/>
              <a:ext cx="96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Line 18"/>
            <p:cNvSpPr>
              <a:spLocks noChangeShapeType="1"/>
            </p:cNvSpPr>
            <p:nvPr/>
          </p:nvSpPr>
          <p:spPr bwMode="auto">
            <a:xfrm>
              <a:off x="1968" y="1488"/>
              <a:ext cx="96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17" name="Group 19"/>
          <p:cNvGrpSpPr>
            <a:grpSpLocks/>
          </p:cNvGrpSpPr>
          <p:nvPr/>
        </p:nvGrpSpPr>
        <p:grpSpPr bwMode="auto">
          <a:xfrm>
            <a:off x="4395788" y="2514600"/>
            <a:ext cx="339725" cy="381000"/>
            <a:chOff x="1872" y="1488"/>
            <a:chExt cx="192" cy="240"/>
          </a:xfrm>
        </p:grpSpPr>
        <p:sp>
          <p:nvSpPr>
            <p:cNvPr id="21542" name="Line 20"/>
            <p:cNvSpPr>
              <a:spLocks noChangeShapeType="1"/>
            </p:cNvSpPr>
            <p:nvPr/>
          </p:nvSpPr>
          <p:spPr bwMode="auto">
            <a:xfrm flipH="1">
              <a:off x="1872" y="1488"/>
              <a:ext cx="96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Line 21"/>
            <p:cNvSpPr>
              <a:spLocks noChangeShapeType="1"/>
            </p:cNvSpPr>
            <p:nvPr/>
          </p:nvSpPr>
          <p:spPr bwMode="auto">
            <a:xfrm>
              <a:off x="1968" y="1488"/>
              <a:ext cx="96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8" name="Oval 22"/>
          <p:cNvSpPr>
            <a:spLocks noChangeArrowheads="1"/>
          </p:cNvSpPr>
          <p:nvPr/>
        </p:nvSpPr>
        <p:spPr bwMode="auto">
          <a:xfrm>
            <a:off x="3802063" y="1447800"/>
            <a:ext cx="339725" cy="3048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l-GR"/>
              <a:t>α</a:t>
            </a:r>
            <a:endParaRPr lang="en-US"/>
          </a:p>
        </p:txBody>
      </p:sp>
      <p:sp>
        <p:nvSpPr>
          <p:cNvPr id="21519" name="Line 24"/>
          <p:cNvSpPr>
            <a:spLocks noChangeShapeType="1"/>
          </p:cNvSpPr>
          <p:nvPr/>
        </p:nvSpPr>
        <p:spPr bwMode="auto">
          <a:xfrm rot="10856475" flipH="1">
            <a:off x="4006850" y="5319713"/>
            <a:ext cx="317500" cy="3810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25"/>
          <p:cNvSpPr>
            <a:spLocks noChangeShapeType="1"/>
          </p:cNvSpPr>
          <p:nvPr/>
        </p:nvSpPr>
        <p:spPr bwMode="auto">
          <a:xfrm rot="-10743525">
            <a:off x="3625850" y="5314950"/>
            <a:ext cx="317500" cy="3810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26"/>
          <p:cNvSpPr>
            <a:spLocks noChangeArrowheads="1"/>
          </p:cNvSpPr>
          <p:nvPr/>
        </p:nvSpPr>
        <p:spPr bwMode="auto">
          <a:xfrm rot="-10743525">
            <a:off x="3784600" y="5699125"/>
            <a:ext cx="317500" cy="3048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1522" name="Text Box 28"/>
          <p:cNvSpPr txBox="1">
            <a:spLocks noChangeArrowheads="1"/>
          </p:cNvSpPr>
          <p:nvPr/>
        </p:nvSpPr>
        <p:spPr bwMode="auto">
          <a:xfrm>
            <a:off x="3022600" y="4251325"/>
            <a:ext cx="220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Helvetica" charset="0"/>
              </a:rPr>
              <a:t>  1   3  1  0  4 -6 3   2</a:t>
            </a:r>
          </a:p>
        </p:txBody>
      </p:sp>
      <p:grpSp>
        <p:nvGrpSpPr>
          <p:cNvPr id="21523" name="Group 29"/>
          <p:cNvGrpSpPr>
            <a:grpSpLocks/>
          </p:cNvGrpSpPr>
          <p:nvPr/>
        </p:nvGrpSpPr>
        <p:grpSpPr bwMode="auto">
          <a:xfrm>
            <a:off x="3257550" y="4545013"/>
            <a:ext cx="315913" cy="382587"/>
            <a:chOff x="2068" y="2297"/>
            <a:chExt cx="199" cy="241"/>
          </a:xfrm>
        </p:grpSpPr>
        <p:sp>
          <p:nvSpPr>
            <p:cNvPr id="21540" name="Line 30"/>
            <p:cNvSpPr>
              <a:spLocks noChangeShapeType="1"/>
            </p:cNvSpPr>
            <p:nvPr/>
          </p:nvSpPr>
          <p:spPr bwMode="auto">
            <a:xfrm rot="10856475" flipH="1">
              <a:off x="2167" y="2298"/>
              <a:ext cx="100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Line 31"/>
            <p:cNvSpPr>
              <a:spLocks noChangeShapeType="1"/>
            </p:cNvSpPr>
            <p:nvPr/>
          </p:nvSpPr>
          <p:spPr bwMode="auto">
            <a:xfrm rot="-10743525">
              <a:off x="2068" y="2297"/>
              <a:ext cx="100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4" name="Group 32"/>
          <p:cNvGrpSpPr>
            <a:grpSpLocks/>
          </p:cNvGrpSpPr>
          <p:nvPr/>
        </p:nvGrpSpPr>
        <p:grpSpPr bwMode="auto">
          <a:xfrm>
            <a:off x="3632200" y="4556125"/>
            <a:ext cx="315913" cy="382588"/>
            <a:chOff x="2068" y="2297"/>
            <a:chExt cx="199" cy="241"/>
          </a:xfrm>
        </p:grpSpPr>
        <p:sp>
          <p:nvSpPr>
            <p:cNvPr id="21538" name="Line 33"/>
            <p:cNvSpPr>
              <a:spLocks noChangeShapeType="1"/>
            </p:cNvSpPr>
            <p:nvPr/>
          </p:nvSpPr>
          <p:spPr bwMode="auto">
            <a:xfrm rot="10856475" flipH="1">
              <a:off x="2167" y="2298"/>
              <a:ext cx="100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Line 34"/>
            <p:cNvSpPr>
              <a:spLocks noChangeShapeType="1"/>
            </p:cNvSpPr>
            <p:nvPr/>
          </p:nvSpPr>
          <p:spPr bwMode="auto">
            <a:xfrm rot="-10743525">
              <a:off x="2068" y="2297"/>
              <a:ext cx="100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5" name="Group 35"/>
          <p:cNvGrpSpPr>
            <a:grpSpLocks/>
          </p:cNvGrpSpPr>
          <p:nvPr/>
        </p:nvGrpSpPr>
        <p:grpSpPr bwMode="auto">
          <a:xfrm>
            <a:off x="4013200" y="4556125"/>
            <a:ext cx="315913" cy="382588"/>
            <a:chOff x="2068" y="2297"/>
            <a:chExt cx="199" cy="241"/>
          </a:xfrm>
        </p:grpSpPr>
        <p:sp>
          <p:nvSpPr>
            <p:cNvPr id="21536" name="Line 36"/>
            <p:cNvSpPr>
              <a:spLocks noChangeShapeType="1"/>
            </p:cNvSpPr>
            <p:nvPr/>
          </p:nvSpPr>
          <p:spPr bwMode="auto">
            <a:xfrm rot="10856475" flipH="1">
              <a:off x="2167" y="2298"/>
              <a:ext cx="100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Line 37"/>
            <p:cNvSpPr>
              <a:spLocks noChangeShapeType="1"/>
            </p:cNvSpPr>
            <p:nvPr/>
          </p:nvSpPr>
          <p:spPr bwMode="auto">
            <a:xfrm rot="-10743525">
              <a:off x="2068" y="2297"/>
              <a:ext cx="100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6" name="Group 38"/>
          <p:cNvGrpSpPr>
            <a:grpSpLocks/>
          </p:cNvGrpSpPr>
          <p:nvPr/>
        </p:nvGrpSpPr>
        <p:grpSpPr bwMode="auto">
          <a:xfrm>
            <a:off x="4394200" y="4556125"/>
            <a:ext cx="315913" cy="382588"/>
            <a:chOff x="2068" y="2297"/>
            <a:chExt cx="199" cy="241"/>
          </a:xfrm>
        </p:grpSpPr>
        <p:sp>
          <p:nvSpPr>
            <p:cNvPr id="21534" name="Line 39"/>
            <p:cNvSpPr>
              <a:spLocks noChangeShapeType="1"/>
            </p:cNvSpPr>
            <p:nvPr/>
          </p:nvSpPr>
          <p:spPr bwMode="auto">
            <a:xfrm rot="10856475" flipH="1">
              <a:off x="2167" y="2298"/>
              <a:ext cx="100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Line 40"/>
            <p:cNvSpPr>
              <a:spLocks noChangeShapeType="1"/>
            </p:cNvSpPr>
            <p:nvPr/>
          </p:nvSpPr>
          <p:spPr bwMode="auto">
            <a:xfrm rot="-10743525">
              <a:off x="2068" y="2297"/>
              <a:ext cx="100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7" name="Group 41"/>
          <p:cNvGrpSpPr>
            <a:grpSpLocks/>
          </p:cNvGrpSpPr>
          <p:nvPr/>
        </p:nvGrpSpPr>
        <p:grpSpPr bwMode="auto">
          <a:xfrm>
            <a:off x="3403600" y="4929188"/>
            <a:ext cx="387350" cy="384175"/>
            <a:chOff x="2160" y="2539"/>
            <a:chExt cx="244" cy="242"/>
          </a:xfrm>
        </p:grpSpPr>
        <p:sp>
          <p:nvSpPr>
            <p:cNvPr id="21532" name="Line 42"/>
            <p:cNvSpPr>
              <a:spLocks noChangeShapeType="1"/>
            </p:cNvSpPr>
            <p:nvPr/>
          </p:nvSpPr>
          <p:spPr bwMode="auto">
            <a:xfrm rot="10856475" flipH="1">
              <a:off x="2304" y="2541"/>
              <a:ext cx="100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Line 43"/>
            <p:cNvSpPr>
              <a:spLocks noChangeShapeType="1"/>
            </p:cNvSpPr>
            <p:nvPr/>
          </p:nvSpPr>
          <p:spPr bwMode="auto">
            <a:xfrm rot="-10743525">
              <a:off x="2160" y="2539"/>
              <a:ext cx="150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8" name="Line 44"/>
          <p:cNvSpPr>
            <a:spLocks noChangeShapeType="1"/>
          </p:cNvSpPr>
          <p:nvPr/>
        </p:nvSpPr>
        <p:spPr bwMode="auto">
          <a:xfrm rot="10856475" flipH="1">
            <a:off x="4318000" y="4937125"/>
            <a:ext cx="228600" cy="38417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45"/>
          <p:cNvSpPr>
            <a:spLocks noChangeShapeType="1"/>
          </p:cNvSpPr>
          <p:nvPr/>
        </p:nvSpPr>
        <p:spPr bwMode="auto">
          <a:xfrm rot="-10743525">
            <a:off x="4164013" y="4937125"/>
            <a:ext cx="161925" cy="3810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Text Box 46"/>
          <p:cNvSpPr txBox="1">
            <a:spLocks noChangeArrowheads="1"/>
          </p:cNvSpPr>
          <p:nvPr/>
        </p:nvSpPr>
        <p:spPr bwMode="auto">
          <a:xfrm>
            <a:off x="4876800" y="51054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Helvetica" charset="0"/>
              </a:rPr>
              <a:t>Add-reduction</a:t>
            </a:r>
          </a:p>
        </p:txBody>
      </p:sp>
      <p:sp>
        <p:nvSpPr>
          <p:cNvPr id="21531" name="Text Box 47"/>
          <p:cNvSpPr txBox="1">
            <a:spLocks noChangeArrowheads="1"/>
          </p:cNvSpPr>
          <p:nvPr/>
        </p:nvSpPr>
        <p:spPr bwMode="auto">
          <a:xfrm>
            <a:off x="4800600" y="198120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Helvetica" charset="0"/>
              </a:rPr>
              <a:t>Broadcast</a:t>
            </a:r>
          </a:p>
        </p:txBody>
      </p:sp>
    </p:spTree>
    <p:extLst>
      <p:ext uri="{BB962C8B-B14F-4D97-AF65-F5344CB8AC3E}">
        <p14:creationId xmlns:p14="http://schemas.microsoft.com/office/powerpoint/2010/main" val="304785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20063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T</a:t>
            </a:r>
            <a:r>
              <a:rPr lang="en-US" sz="3200" dirty="0" smtClean="0">
                <a:latin typeface="Arial" charset="0"/>
              </a:rPr>
              <a:t>he middleware of scientific computing</a:t>
            </a:r>
            <a:endParaRPr lang="en-US" sz="3200" dirty="0">
              <a:latin typeface="Arial" charset="0"/>
            </a:endParaRPr>
          </a:p>
        </p:txBody>
      </p:sp>
      <p:grpSp>
        <p:nvGrpSpPr>
          <p:cNvPr id="24579" name="Group 32"/>
          <p:cNvGrpSpPr>
            <a:grpSpLocks/>
          </p:cNvGrpSpPr>
          <p:nvPr/>
        </p:nvGrpSpPr>
        <p:grpSpPr bwMode="auto">
          <a:xfrm>
            <a:off x="1676400" y="1447800"/>
            <a:ext cx="3074987" cy="4564062"/>
            <a:chOff x="463826" y="1497496"/>
            <a:chExt cx="3074505" cy="4565374"/>
          </a:xfrm>
        </p:grpSpPr>
        <p:sp>
          <p:nvSpPr>
            <p:cNvPr id="8" name="TextBox 7"/>
            <p:cNvSpPr txBox="1"/>
            <p:nvPr/>
          </p:nvSpPr>
          <p:spPr>
            <a:xfrm>
              <a:off x="995032" y="5267304"/>
              <a:ext cx="1808925" cy="4617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/>
                </a:rPr>
                <a:t>Computers</a:t>
              </a:r>
            </a:p>
          </p:txBody>
        </p:sp>
        <p:grpSp>
          <p:nvGrpSpPr>
            <p:cNvPr id="24590" name="Group 16"/>
            <p:cNvGrpSpPr>
              <a:grpSpLocks/>
            </p:cNvGrpSpPr>
            <p:nvPr/>
          </p:nvGrpSpPr>
          <p:grpSpPr bwMode="auto">
            <a:xfrm>
              <a:off x="463826" y="1497496"/>
              <a:ext cx="3074505" cy="4565374"/>
              <a:chOff x="463826" y="1497496"/>
              <a:chExt cx="3074505" cy="4565374"/>
            </a:xfrm>
          </p:grpSpPr>
          <p:sp>
            <p:nvSpPr>
              <p:cNvPr id="24591" name="Oval 3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2" name="Oval 4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79925" y="1695990"/>
                <a:ext cx="2869296" cy="8312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</a:rPr>
                  <a:t>Continuous</a:t>
                </a:r>
                <a:br>
                  <a:rPr lang="en-US" sz="2400" b="1" dirty="0">
                    <a:solidFill>
                      <a:srgbClr val="000000"/>
                    </a:solidFill>
                    <a:latin typeface="Arial"/>
                  </a:rPr>
                </a:br>
                <a:r>
                  <a:rPr lang="en-US" sz="2400" b="1" dirty="0">
                    <a:solidFill>
                      <a:srgbClr val="000000"/>
                    </a:solidFill>
                    <a:latin typeface="Arial"/>
                  </a:rPr>
                  <a:t>physical modeling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56954" y="3544371"/>
                <a:ext cx="2288248" cy="4617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</a:rPr>
                  <a:t>Linear algebra</a:t>
                </a:r>
              </a:p>
            </p:txBody>
          </p:sp>
          <p:cxnSp>
            <p:nvCxnSpPr>
              <p:cNvPr id="24595" name="Straight Arrow Connector 11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6" name="Straight Arrow Connector 15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4990568" y="3283903"/>
            <a:ext cx="2827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Ax = b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7735887" cy="4222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Where’s the data (temperature problem)?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The matrix A: 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Nowhere!!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The vectors x, b, r, d:</a:t>
            </a:r>
          </a:p>
          <a:p>
            <a:pPr lvl="1"/>
            <a:r>
              <a:rPr lang="en-US" sz="2400" dirty="0" smtClean="0">
                <a:latin typeface="Arial" charset="0"/>
              </a:rPr>
              <a:t>Each vector is one value per stencil point</a:t>
            </a:r>
          </a:p>
          <a:p>
            <a:pPr lvl="1"/>
            <a:r>
              <a:rPr lang="en-US" sz="2400" dirty="0">
                <a:latin typeface="Arial" charset="0"/>
              </a:rPr>
              <a:t>D</a:t>
            </a:r>
            <a:r>
              <a:rPr lang="en-US" sz="2400" dirty="0" smtClean="0">
                <a:latin typeface="Arial" charset="0"/>
              </a:rPr>
              <a:t>ivide stencil points among processors,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n/p</a:t>
            </a:r>
            <a:r>
              <a:rPr lang="en-US" sz="2400" dirty="0" smtClean="0">
                <a:latin typeface="Arial" charset="0"/>
              </a:rPr>
              <a:t> points each</a:t>
            </a:r>
          </a:p>
          <a:p>
            <a:pPr lvl="1"/>
            <a:endParaRPr lang="en-US" sz="20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How do you divide up the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sqrt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(n)</a:t>
            </a:r>
            <a:r>
              <a:rPr lang="en-US" dirty="0" smtClean="0">
                <a:latin typeface="Arial" charset="0"/>
              </a:rPr>
              <a:t> by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sqrt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(n)</a:t>
            </a:r>
            <a:r>
              <a:rPr lang="en-US" dirty="0" smtClean="0">
                <a:latin typeface="Arial" charset="0"/>
              </a:rPr>
              <a:t> region of points?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Block </a:t>
            </a:r>
            <a:r>
              <a:rPr lang="en-US" dirty="0">
                <a:latin typeface="Arial" charset="0"/>
              </a:rPr>
              <a:t>row (or block col) layout:    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v = 2 * p *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sqrt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(n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r>
              <a:rPr lang="en-US" dirty="0">
                <a:latin typeface="Arial" charset="0"/>
              </a:rPr>
              <a:t>2-dimensional block layout:         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v = 4 *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sqrt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(p) *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sqrt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66483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620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6.43</a:t>
            </a:r>
          </a:p>
        </p:txBody>
      </p:sp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1193114" y="76200"/>
            <a:ext cx="7924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sz="2400" u="sng" dirty="0" smtClean="0">
                <a:solidFill>
                  <a:srgbClr val="FF0000"/>
                </a:solidFill>
                <a:latin typeface="Arial" charset="0"/>
              </a:rPr>
              <a:t>How do you partition the </a:t>
            </a:r>
            <a:r>
              <a:rPr lang="en-US" sz="2400" u="sng" dirty="0" err="1" smtClean="0">
                <a:solidFill>
                  <a:srgbClr val="FF0000"/>
                </a:solidFill>
                <a:latin typeface="Arial" charset="0"/>
              </a:rPr>
              <a:t>sqrt</a:t>
            </a:r>
            <a:r>
              <a:rPr lang="en-US" sz="2400" u="sng" dirty="0" smtClean="0">
                <a:solidFill>
                  <a:srgbClr val="FF0000"/>
                </a:solidFill>
                <a:latin typeface="Arial" charset="0"/>
              </a:rPr>
              <a:t>(n) by </a:t>
            </a:r>
            <a:r>
              <a:rPr lang="en-US" sz="2400" u="sng" dirty="0" err="1" smtClean="0">
                <a:solidFill>
                  <a:srgbClr val="FF0000"/>
                </a:solidFill>
                <a:latin typeface="Arial" charset="0"/>
              </a:rPr>
              <a:t>sqrt</a:t>
            </a:r>
            <a:r>
              <a:rPr lang="en-US" sz="2400" u="sng" dirty="0" smtClean="0">
                <a:solidFill>
                  <a:srgbClr val="FF0000"/>
                </a:solidFill>
                <a:latin typeface="Arial" charset="0"/>
              </a:rPr>
              <a:t>(n) stencil points?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n-US" sz="800" dirty="0">
              <a:solidFill>
                <a:srgbClr val="FF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000" dirty="0" smtClean="0">
                <a:latin typeface="Arial" charset="0"/>
              </a:rPr>
              <a:t>First version: number the grid by rows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000" dirty="0" smtClean="0">
                <a:latin typeface="Arial" charset="0"/>
              </a:rPr>
              <a:t>Leads to a block row decomposition of the region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v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= 2 * p *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sqrt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(n)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n-US" sz="2000" dirty="0" smtClean="0"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endParaRPr lang="en-US" sz="2000" dirty="0" smtClean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n-US" sz="2000" dirty="0" smtClean="0"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676400" y="3962400"/>
            <a:ext cx="480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676400" y="2514600"/>
            <a:ext cx="480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76400" y="5334000"/>
            <a:ext cx="480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676400" y="3048000"/>
            <a:ext cx="480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676400" y="4419600"/>
            <a:ext cx="480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76400" y="4876800"/>
            <a:ext cx="480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676400" y="5867400"/>
            <a:ext cx="480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676400" y="3505200"/>
            <a:ext cx="480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4106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620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6.43</a:t>
            </a:r>
          </a:p>
        </p:txBody>
      </p:sp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1193114" y="76200"/>
            <a:ext cx="7924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sz="2400" u="sng" dirty="0" smtClean="0">
                <a:solidFill>
                  <a:srgbClr val="FF0000"/>
                </a:solidFill>
                <a:latin typeface="Arial" charset="0"/>
              </a:rPr>
              <a:t>How do you partition the </a:t>
            </a:r>
            <a:r>
              <a:rPr lang="en-US" sz="2400" u="sng" dirty="0" err="1" smtClean="0">
                <a:solidFill>
                  <a:srgbClr val="FF0000"/>
                </a:solidFill>
                <a:latin typeface="Arial" charset="0"/>
              </a:rPr>
              <a:t>sqrt</a:t>
            </a:r>
            <a:r>
              <a:rPr lang="en-US" sz="2400" u="sng" dirty="0" smtClean="0">
                <a:solidFill>
                  <a:srgbClr val="FF0000"/>
                </a:solidFill>
                <a:latin typeface="Arial" charset="0"/>
              </a:rPr>
              <a:t>(n) by </a:t>
            </a:r>
            <a:r>
              <a:rPr lang="en-US" sz="2400" u="sng" dirty="0" err="1" smtClean="0">
                <a:solidFill>
                  <a:srgbClr val="FF0000"/>
                </a:solidFill>
                <a:latin typeface="Arial" charset="0"/>
              </a:rPr>
              <a:t>sqrt</a:t>
            </a:r>
            <a:r>
              <a:rPr lang="en-US" sz="2400" u="sng" dirty="0" smtClean="0">
                <a:solidFill>
                  <a:srgbClr val="FF0000"/>
                </a:solidFill>
                <a:latin typeface="Arial" charset="0"/>
              </a:rPr>
              <a:t>(n) stencil points?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n-US" sz="800" dirty="0">
              <a:solidFill>
                <a:srgbClr val="FF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000" dirty="0" smtClean="0">
                <a:latin typeface="Arial" charset="0"/>
              </a:rPr>
              <a:t>Second version: 2D block decomposition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000" dirty="0" smtClean="0">
                <a:latin typeface="Arial" charset="0"/>
              </a:rPr>
              <a:t>Numbering is a little more complicated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v = 4 *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sqrt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(p) *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sqrt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(n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)</a:t>
            </a:r>
            <a:endParaRPr lang="en-US" sz="2000" dirty="0" smtClean="0"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rot="16200000">
            <a:off x="952500" y="4152900"/>
            <a:ext cx="480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676400" y="3429000"/>
            <a:ext cx="480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6200000">
            <a:off x="2552700" y="4229100"/>
            <a:ext cx="480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76400" y="5029200"/>
            <a:ext cx="480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228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7735887" cy="4222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Where’s the data (temperature problem)?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The matrix A: 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Nowhere!!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The vectors x, b, r, d:</a:t>
            </a:r>
          </a:p>
          <a:p>
            <a:pPr lvl="1"/>
            <a:r>
              <a:rPr lang="en-US" sz="2400" dirty="0" smtClean="0">
                <a:latin typeface="Arial" charset="0"/>
              </a:rPr>
              <a:t>Each vector is one value per stencil point</a:t>
            </a:r>
          </a:p>
          <a:p>
            <a:pPr lvl="1"/>
            <a:r>
              <a:rPr lang="en-US" sz="2400" dirty="0">
                <a:latin typeface="Arial" charset="0"/>
              </a:rPr>
              <a:t>D</a:t>
            </a:r>
            <a:r>
              <a:rPr lang="en-US" sz="2400" dirty="0" smtClean="0">
                <a:latin typeface="Arial" charset="0"/>
              </a:rPr>
              <a:t>ivide stencil points among processors,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n/p</a:t>
            </a:r>
            <a:r>
              <a:rPr lang="en-US" sz="2400" dirty="0" smtClean="0">
                <a:latin typeface="Arial" charset="0"/>
              </a:rPr>
              <a:t> points each</a:t>
            </a:r>
          </a:p>
          <a:p>
            <a:pPr lvl="1"/>
            <a:endParaRPr lang="en-US" sz="20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How do you divide up the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sqrt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(n)</a:t>
            </a:r>
            <a:r>
              <a:rPr lang="en-US" dirty="0" smtClean="0">
                <a:latin typeface="Arial" charset="0"/>
              </a:rPr>
              <a:t> by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sqrt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(n)</a:t>
            </a:r>
            <a:r>
              <a:rPr lang="en-US" dirty="0" smtClean="0">
                <a:latin typeface="Arial" charset="0"/>
              </a:rPr>
              <a:t> region of points?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Block </a:t>
            </a:r>
            <a:r>
              <a:rPr lang="en-US" dirty="0">
                <a:latin typeface="Arial" charset="0"/>
              </a:rPr>
              <a:t>row (or block col) layout:    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v = 2 * p *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sqrt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(n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r>
              <a:rPr lang="en-US" dirty="0">
                <a:latin typeface="Arial" charset="0"/>
              </a:rPr>
              <a:t>2-dimensional block layout:         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v = 4 *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sqrt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(p) *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sqrt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240039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86600" cy="8191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The Landscape of Ax = b Algorithms</a:t>
            </a:r>
            <a:endParaRPr lang="en-US" sz="4000" dirty="0" smtClean="0">
              <a:ea typeface="+mj-ea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62899188"/>
              </p:ext>
            </p:extLst>
          </p:nvPr>
        </p:nvGraphicFramePr>
        <p:xfrm>
          <a:off x="2894013" y="2689225"/>
          <a:ext cx="4416425" cy="307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Document" r:id="rId4" imgW="4432300" imgH="3086100" progId="Word.Document.8">
                  <p:embed/>
                </p:oleObj>
              </mc:Choice>
              <mc:Fallback>
                <p:oleObj name="Document" r:id="rId4" imgW="4432300" imgH="30861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2689225"/>
                        <a:ext cx="4416425" cy="307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3046418" y="1447801"/>
            <a:ext cx="3040067" cy="830263"/>
            <a:chOff x="1919" y="912"/>
            <a:chExt cx="1915" cy="523"/>
          </a:xfrm>
        </p:grpSpPr>
        <p:sp>
          <p:nvSpPr>
            <p:cNvPr id="1039" name="Text Box 5"/>
            <p:cNvSpPr txBox="1">
              <a:spLocks noChangeArrowheads="1"/>
            </p:cNvSpPr>
            <p:nvPr/>
          </p:nvSpPr>
          <p:spPr bwMode="auto">
            <a:xfrm>
              <a:off x="1919" y="912"/>
              <a:ext cx="99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u="sng" dirty="0" smtClean="0">
                  <a:solidFill>
                    <a:schemeClr val="hlink"/>
                  </a:solidFill>
                  <a:latin typeface="Times New Roman" charset="0"/>
                </a:rPr>
                <a:t>Gaussian</a:t>
              </a:r>
            </a:p>
            <a:p>
              <a:pPr algn="ctr"/>
              <a:r>
                <a:rPr lang="en-US" sz="2400" u="sng" dirty="0" smtClean="0">
                  <a:solidFill>
                    <a:schemeClr val="hlink"/>
                  </a:solidFill>
                  <a:latin typeface="Times New Roman" charset="0"/>
                </a:rPr>
                <a:t>elimination</a:t>
              </a:r>
              <a:endParaRPr lang="en-US" sz="2400" dirty="0">
                <a:solidFill>
                  <a:schemeClr val="hlink"/>
                </a:solidFill>
                <a:latin typeface="Times New Roman" charset="0"/>
              </a:endParaRPr>
            </a:p>
          </p:txBody>
        </p:sp>
        <p:sp>
          <p:nvSpPr>
            <p:cNvPr id="1040" name="Text Box 6"/>
            <p:cNvSpPr txBox="1">
              <a:spLocks noChangeArrowheads="1"/>
            </p:cNvSpPr>
            <p:nvPr/>
          </p:nvSpPr>
          <p:spPr bwMode="auto">
            <a:xfrm>
              <a:off x="3072" y="1056"/>
              <a:ext cx="7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u="sng" dirty="0" smtClean="0">
                  <a:solidFill>
                    <a:schemeClr val="hlink"/>
                  </a:solidFill>
                  <a:latin typeface="Times New Roman" charset="0"/>
                </a:rPr>
                <a:t>Iterative</a:t>
              </a:r>
              <a:endParaRPr lang="en-US" sz="2400" dirty="0">
                <a:solidFill>
                  <a:schemeClr val="hlink"/>
                </a:solidFill>
                <a:latin typeface="Times New Roman" charset="0"/>
              </a:endParaRPr>
            </a:p>
          </p:txBody>
        </p:sp>
      </p:grpSp>
      <p:grpSp>
        <p:nvGrpSpPr>
          <p:cNvPr id="1029" name="Group 7"/>
          <p:cNvGrpSpPr>
            <a:grpSpLocks/>
          </p:cNvGrpSpPr>
          <p:nvPr/>
        </p:nvGrpSpPr>
        <p:grpSpPr bwMode="auto">
          <a:xfrm>
            <a:off x="1135062" y="2667001"/>
            <a:ext cx="1535113" cy="2941639"/>
            <a:chOff x="715" y="1680"/>
            <a:chExt cx="967" cy="1853"/>
          </a:xfrm>
        </p:grpSpPr>
        <p:sp>
          <p:nvSpPr>
            <p:cNvPr id="1037" name="Text Box 8"/>
            <p:cNvSpPr txBox="1">
              <a:spLocks noChangeArrowheads="1"/>
            </p:cNvSpPr>
            <p:nvPr/>
          </p:nvSpPr>
          <p:spPr bwMode="auto">
            <a:xfrm>
              <a:off x="886" y="1680"/>
              <a:ext cx="62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u="sng" dirty="0" smtClean="0">
                  <a:solidFill>
                    <a:schemeClr val="hlink"/>
                  </a:solidFill>
                  <a:latin typeface="Times New Roman" charset="0"/>
                </a:rPr>
                <a:t>Any</a:t>
              </a:r>
            </a:p>
            <a:p>
              <a:pPr algn="ctr"/>
              <a:r>
                <a:rPr lang="en-US" sz="2400" u="sng" dirty="0" smtClean="0">
                  <a:solidFill>
                    <a:schemeClr val="hlink"/>
                  </a:solidFill>
                  <a:latin typeface="Times New Roman" charset="0"/>
                </a:rPr>
                <a:t>matrix</a:t>
              </a:r>
              <a:endParaRPr lang="en-US" sz="2400" u="sng" dirty="0">
                <a:solidFill>
                  <a:schemeClr val="hlink"/>
                </a:solidFill>
                <a:latin typeface="Times New Roman" charset="0"/>
              </a:endParaRPr>
            </a:p>
          </p:txBody>
        </p:sp>
        <p:sp>
          <p:nvSpPr>
            <p:cNvPr id="1038" name="Text Box 9"/>
            <p:cNvSpPr txBox="1">
              <a:spLocks noChangeArrowheads="1"/>
            </p:cNvSpPr>
            <p:nvPr/>
          </p:nvSpPr>
          <p:spPr bwMode="auto">
            <a:xfrm>
              <a:off x="715" y="2544"/>
              <a:ext cx="967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u="sng" dirty="0" smtClean="0">
                  <a:solidFill>
                    <a:schemeClr val="hlink"/>
                  </a:solidFill>
                  <a:latin typeface="Times New Roman" charset="0"/>
                </a:rPr>
                <a:t>Symmetric</a:t>
              </a:r>
            </a:p>
            <a:p>
              <a:pPr algn="ctr"/>
              <a:r>
                <a:rPr lang="en-US" sz="2400" u="sng" dirty="0" smtClean="0">
                  <a:solidFill>
                    <a:schemeClr val="hlink"/>
                  </a:solidFill>
                  <a:latin typeface="Times New Roman" charset="0"/>
                </a:rPr>
                <a:t>positive</a:t>
              </a:r>
            </a:p>
            <a:p>
              <a:pPr algn="ctr"/>
              <a:r>
                <a:rPr lang="en-US" sz="2400" u="sng" dirty="0">
                  <a:solidFill>
                    <a:schemeClr val="hlink"/>
                  </a:solidFill>
                  <a:latin typeface="Times New Roman" charset="0"/>
                </a:rPr>
                <a:t>d</a:t>
              </a:r>
              <a:r>
                <a:rPr lang="en-US" sz="2400" u="sng" dirty="0" smtClean="0">
                  <a:solidFill>
                    <a:schemeClr val="hlink"/>
                  </a:solidFill>
                  <a:latin typeface="Times New Roman" charset="0"/>
                </a:rPr>
                <a:t>efinite</a:t>
              </a:r>
            </a:p>
            <a:p>
              <a:pPr algn="ctr"/>
              <a:r>
                <a:rPr lang="en-US" sz="2400" u="sng" dirty="0" smtClean="0">
                  <a:solidFill>
                    <a:schemeClr val="hlink"/>
                  </a:solidFill>
                  <a:latin typeface="Times New Roman" charset="0"/>
                </a:rPr>
                <a:t>matrix</a:t>
              </a:r>
              <a:endParaRPr lang="en-US" sz="2400" dirty="0">
                <a:solidFill>
                  <a:schemeClr val="hlink"/>
                </a:solidFill>
                <a:latin typeface="Times New Roman" charset="0"/>
              </a:endParaRPr>
            </a:p>
          </p:txBody>
        </p:sp>
      </p:grp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1828800" y="5867400"/>
            <a:ext cx="173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021FAE"/>
                </a:solidFill>
                <a:latin typeface="Arial" charset="0"/>
              </a:rPr>
              <a:t>More Robust</a:t>
            </a:r>
          </a:p>
        </p:txBody>
      </p:sp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5562600" y="5867400"/>
            <a:ext cx="1795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21FAE"/>
                </a:solidFill>
                <a:latin typeface="Arial" charset="0"/>
              </a:rPr>
              <a:t>Less </a:t>
            </a:r>
            <a:r>
              <a:rPr lang="en-US" sz="2000" b="1" dirty="0" smtClean="0">
                <a:solidFill>
                  <a:srgbClr val="021FAE"/>
                </a:solidFill>
                <a:latin typeface="Arial" charset="0"/>
              </a:rPr>
              <a:t>Storage</a:t>
            </a:r>
            <a:endParaRPr lang="en-US" sz="2000" b="1" dirty="0">
              <a:solidFill>
                <a:srgbClr val="021FAE"/>
              </a:solidFill>
              <a:latin typeface="Arial" charset="0"/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3962400" y="6096000"/>
            <a:ext cx="1319212" cy="3175"/>
          </a:xfrm>
          <a:prstGeom prst="line">
            <a:avLst/>
          </a:prstGeom>
          <a:noFill/>
          <a:ln w="57150">
            <a:solidFill>
              <a:srgbClr val="021FAE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7010400" y="2362200"/>
            <a:ext cx="1804988" cy="3063875"/>
            <a:chOff x="4416" y="1488"/>
            <a:chExt cx="1137" cy="1930"/>
          </a:xfrm>
        </p:grpSpPr>
        <p:sp>
          <p:nvSpPr>
            <p:cNvPr id="1034" name="Text Box 14"/>
            <p:cNvSpPr txBox="1">
              <a:spLocks noChangeArrowheads="1"/>
            </p:cNvSpPr>
            <p:nvPr/>
          </p:nvSpPr>
          <p:spPr bwMode="auto">
            <a:xfrm>
              <a:off x="4437" y="3168"/>
              <a:ext cx="10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>
                  <a:solidFill>
                    <a:srgbClr val="021FAE"/>
                  </a:solidFill>
                  <a:latin typeface="Arial" charset="0"/>
                </a:rPr>
                <a:t>More Robust</a:t>
              </a:r>
            </a:p>
          </p:txBody>
        </p:sp>
        <p:sp>
          <p:nvSpPr>
            <p:cNvPr id="1035" name="Text Box 15"/>
            <p:cNvSpPr txBox="1">
              <a:spLocks noChangeArrowheads="1"/>
            </p:cNvSpPr>
            <p:nvPr/>
          </p:nvSpPr>
          <p:spPr bwMode="auto">
            <a:xfrm>
              <a:off x="4416" y="1488"/>
              <a:ext cx="11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>
                  <a:solidFill>
                    <a:srgbClr val="021FAE"/>
                  </a:solidFill>
                  <a:latin typeface="Arial" charset="0"/>
                </a:rPr>
                <a:t>More General</a:t>
              </a:r>
            </a:p>
          </p:txBody>
        </p:sp>
        <p:sp>
          <p:nvSpPr>
            <p:cNvPr id="1036" name="Line 16"/>
            <p:cNvSpPr>
              <a:spLocks noChangeShapeType="1"/>
            </p:cNvSpPr>
            <p:nvPr/>
          </p:nvSpPr>
          <p:spPr bwMode="auto">
            <a:xfrm rot="-5400000">
              <a:off x="4360" y="2453"/>
              <a:ext cx="1248" cy="0"/>
            </a:xfrm>
            <a:prstGeom prst="line">
              <a:avLst/>
            </a:prstGeom>
            <a:noFill/>
            <a:ln w="57150">
              <a:solidFill>
                <a:srgbClr val="021FAE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656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Conjugate gradient </a:t>
            </a: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in general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495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CG can be used to solve </a:t>
            </a: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any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system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Ax = b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, if …</a:t>
            </a:r>
          </a:p>
        </p:txBody>
      </p:sp>
    </p:spTree>
    <p:extLst>
      <p:ext uri="{BB962C8B-B14F-4D97-AF65-F5344CB8AC3E}">
        <p14:creationId xmlns:p14="http://schemas.microsoft.com/office/powerpoint/2010/main" val="298126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Conjugate gradient </a:t>
            </a: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in general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495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CG can be used to solve </a:t>
            </a: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any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system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Ax = b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, if …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The matrix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is </a:t>
            </a: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symmetric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  <a:latin typeface="Arial" charset="0"/>
              </a:rPr>
              <a:t>ij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  <a:latin typeface="Arial" charset="0"/>
              </a:rPr>
              <a:t>ji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) …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… and </a:t>
            </a: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positive definite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(all eigenvalues &gt; 0).</a:t>
            </a:r>
          </a:p>
        </p:txBody>
      </p:sp>
    </p:spTree>
    <p:extLst>
      <p:ext uri="{BB962C8B-B14F-4D97-AF65-F5344CB8AC3E}">
        <p14:creationId xmlns:p14="http://schemas.microsoft.com/office/powerpoint/2010/main" val="236424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Conjugate gradient </a:t>
            </a: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in general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495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CG can be used to solve </a:t>
            </a: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any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system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Ax = b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, if …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The matrix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is </a:t>
            </a: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symmetric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  <a:latin typeface="Arial" charset="0"/>
              </a:rPr>
              <a:t>ij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  <a:latin typeface="Arial" charset="0"/>
              </a:rPr>
              <a:t>ji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) …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… and </a:t>
            </a: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positive definite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(all eigenvalues &gt; 0).</a:t>
            </a:r>
          </a:p>
          <a:p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Symmetric positive definite matrices occur a lot</a:t>
            </a:r>
            <a:br>
              <a:rPr lang="en-US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in scientific computing &amp; data analysis!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4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Conjugate gradient </a:t>
            </a: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in general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495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CG can be used to solve </a:t>
            </a: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any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system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Ax = b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, if …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The matrix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is </a:t>
            </a: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symmetric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  <a:latin typeface="Arial" charset="0"/>
              </a:rPr>
              <a:t>ij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  <a:latin typeface="Arial" charset="0"/>
              </a:rPr>
              <a:t>ji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) …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… and </a:t>
            </a: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positive definite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(all eigenvalues &gt; 0).</a:t>
            </a:r>
          </a:p>
          <a:p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Symmetric positive definite matrices occur a lot</a:t>
            </a:r>
            <a:br>
              <a:rPr lang="en-US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in scientific computing &amp; data analysis!</a:t>
            </a:r>
          </a:p>
          <a:p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But usually the matrix isn’t just a stencil.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Now we do need to store the matrix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.  Where’s the data?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4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Conjugate gradient </a:t>
            </a: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in general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495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CG can be used to solve </a:t>
            </a: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any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system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Ax = b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, if …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The matrix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is </a:t>
            </a: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symmetric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  <a:latin typeface="Arial" charset="0"/>
              </a:rPr>
              <a:t>ij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  <a:latin typeface="Arial" charset="0"/>
              </a:rPr>
              <a:t>ji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) …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… and </a:t>
            </a: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positive definite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(all eigenvalues &gt; 0).</a:t>
            </a:r>
          </a:p>
          <a:p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Symmetric positive definite matrices occur a lot</a:t>
            </a:r>
            <a:br>
              <a:rPr lang="en-US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in scientific computing &amp; data analysis!</a:t>
            </a:r>
          </a:p>
          <a:p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But usually the matrix isn’t just a stencil.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Now we do need to store the matrix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.  Where’s the data?</a:t>
            </a:r>
          </a:p>
          <a:p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The key is to use graph data structures and algorithms.</a:t>
            </a:r>
          </a:p>
          <a:p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4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Example:  The Temperature Problem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3076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15400" cy="1981200"/>
          </a:xfrm>
          <a:noFill/>
        </p:spPr>
        <p:txBody>
          <a:bodyPr/>
          <a:lstStyle/>
          <a:p>
            <a:pPr lvl="4" algn="dist">
              <a:buFontTx/>
              <a:buNone/>
            </a:pP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A cabin in the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snow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Wall temperature is 0°, except for a radiator at 100°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What is the temperature in the interior?</a:t>
            </a:r>
          </a:p>
        </p:txBody>
      </p:sp>
      <p:pic>
        <p:nvPicPr>
          <p:cNvPr id="3" name="Picture 2" descr="cabin-sn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19400"/>
            <a:ext cx="45395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Vector and matrix primitives for CG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hlink"/>
                </a:solidFill>
                <a:latin typeface="Arial" charset="0"/>
              </a:rPr>
              <a:t>DAXPY:  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v =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α*v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+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β*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w 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      </a:t>
            </a:r>
            <a:r>
              <a:rPr lang="en-US" dirty="0" smtClean="0">
                <a:latin typeface="Arial" charset="0"/>
              </a:rPr>
              <a:t>(</a:t>
            </a:r>
            <a:r>
              <a:rPr lang="en-US" dirty="0">
                <a:latin typeface="Arial" charset="0"/>
              </a:rPr>
              <a:t>vectors v, w; </a:t>
            </a:r>
            <a:r>
              <a:rPr lang="en-US" dirty="0" smtClean="0">
                <a:latin typeface="Arial" charset="0"/>
              </a:rPr>
              <a:t>scalars α, β)</a:t>
            </a:r>
            <a:endParaRPr lang="en-US" sz="1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  <a:latin typeface="Arial" charset="0"/>
              </a:rPr>
              <a:t>Broadcast </a:t>
            </a:r>
            <a:r>
              <a:rPr lang="en-US" sz="2200" dirty="0">
                <a:latin typeface="Arial" charset="0"/>
              </a:rPr>
              <a:t> the </a:t>
            </a:r>
            <a:r>
              <a:rPr lang="en-US" sz="2200" dirty="0" smtClean="0">
                <a:latin typeface="Arial" charset="0"/>
              </a:rPr>
              <a:t>scalars </a:t>
            </a:r>
            <a:r>
              <a:rPr lang="el-GR" sz="2200" dirty="0" smtClean="0">
                <a:latin typeface="Arial" charset="0"/>
              </a:rPr>
              <a:t>α</a:t>
            </a:r>
            <a:r>
              <a:rPr lang="en-US" sz="2200" dirty="0" smtClean="0">
                <a:latin typeface="Arial" charset="0"/>
              </a:rPr>
              <a:t> and </a:t>
            </a:r>
            <a:r>
              <a:rPr lang="en-US" sz="2200" dirty="0">
                <a:latin typeface="Arial" charset="0"/>
              </a:rPr>
              <a:t>β</a:t>
            </a:r>
            <a:r>
              <a:rPr lang="en-US" sz="2200" dirty="0" smtClean="0">
                <a:latin typeface="Arial" charset="0"/>
              </a:rPr>
              <a:t>, </a:t>
            </a:r>
            <a:r>
              <a:rPr lang="en-US" sz="2200" dirty="0">
                <a:latin typeface="Arial" charset="0"/>
              </a:rPr>
              <a:t>then independent  *  and  +</a:t>
            </a:r>
          </a:p>
          <a:p>
            <a:pPr lvl="1">
              <a:lnSpc>
                <a:spcPct val="90000"/>
              </a:lnSpc>
            </a:pPr>
            <a:r>
              <a:rPr lang="en-US" sz="2200" dirty="0" err="1" smtClean="0">
                <a:solidFill>
                  <a:schemeClr val="hlink"/>
                </a:solidFill>
                <a:latin typeface="Arial" charset="0"/>
              </a:rPr>
              <a:t>comm</a:t>
            </a:r>
            <a:r>
              <a:rPr lang="en-US" sz="2200" dirty="0" smtClean="0">
                <a:solidFill>
                  <a:schemeClr val="hlink"/>
                </a:solidFill>
                <a:latin typeface="Arial" charset="0"/>
              </a:rPr>
              <a:t> volume = 2p, span = log n</a:t>
            </a:r>
            <a:endParaRPr lang="en-US" sz="2200" dirty="0">
              <a:solidFill>
                <a:schemeClr val="hlink"/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200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hlink"/>
                </a:solidFill>
                <a:latin typeface="Arial" charset="0"/>
              </a:rPr>
              <a:t>DDOT</a:t>
            </a:r>
            <a:r>
              <a:rPr lang="en-US" sz="3200" dirty="0">
                <a:solidFill>
                  <a:schemeClr val="hlink"/>
                </a:solidFill>
                <a:latin typeface="Arial" charset="0"/>
              </a:rPr>
              <a:t>:    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α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=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2800" b="1" baseline="30000" dirty="0" err="1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w  = </a:t>
            </a:r>
            <a:r>
              <a:rPr lang="en-US" sz="3200" dirty="0" err="1" smtClean="0">
                <a:solidFill>
                  <a:srgbClr val="FF0000"/>
                </a:solidFill>
                <a:latin typeface="Symbol" charset="0"/>
              </a:rPr>
              <a:t>S</a:t>
            </a:r>
            <a:r>
              <a:rPr lang="en-US" sz="2800" baseline="-25000" dirty="0" err="1" smtClean="0">
                <a:solidFill>
                  <a:srgbClr val="FF0000"/>
                </a:solidFill>
                <a:latin typeface="Arial" charset="0"/>
              </a:rPr>
              <a:t>j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v[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]*w[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]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en-US" dirty="0">
                <a:latin typeface="Arial" charset="0"/>
              </a:rPr>
              <a:t>(vectors v, w; scalar </a:t>
            </a:r>
            <a:r>
              <a:rPr lang="en-US" dirty="0" smtClean="0">
                <a:latin typeface="Arial" charset="0"/>
              </a:rPr>
              <a:t>α)</a:t>
            </a:r>
            <a:endParaRPr lang="en-US" sz="2800" dirty="0">
              <a:solidFill>
                <a:schemeClr val="hlink"/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" charset="0"/>
              </a:rPr>
              <a:t>Independent  *,  then  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+  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reduction</a:t>
            </a:r>
            <a:endParaRPr lang="en-US" sz="2200" dirty="0" smtClean="0">
              <a:solidFill>
                <a:schemeClr val="hlink"/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 err="1" smtClean="0">
                <a:solidFill>
                  <a:schemeClr val="hlink"/>
                </a:solidFill>
                <a:latin typeface="Arial" charset="0"/>
              </a:rPr>
              <a:t>comm</a:t>
            </a:r>
            <a:r>
              <a:rPr lang="en-US" sz="2200" dirty="0" smtClean="0">
                <a:solidFill>
                  <a:schemeClr val="hlink"/>
                </a:solidFill>
                <a:latin typeface="Arial" charset="0"/>
              </a:rPr>
              <a:t> volume = p, span = log n</a:t>
            </a:r>
            <a:endParaRPr lang="en-US" sz="2200" dirty="0">
              <a:solidFill>
                <a:schemeClr val="hlink"/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200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hlink"/>
                </a:solidFill>
                <a:latin typeface="Arial" charset="0"/>
              </a:rPr>
              <a:t>Matvec</a:t>
            </a:r>
            <a:r>
              <a:rPr lang="en-US" sz="2800" dirty="0">
                <a:solidFill>
                  <a:schemeClr val="hlink"/>
                </a:solidFill>
                <a:latin typeface="Arial" charset="0"/>
              </a:rPr>
              <a:t>:    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v = A*w      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             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matrix A, vectors v, w)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The hard part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But all you need is a subroutine to compute v from w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Sometimes 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you don</a:t>
            </a:r>
            <a:r>
              <a:rPr lang="ja-JP" altLang="en-US" sz="2200" dirty="0">
                <a:solidFill>
                  <a:schemeClr val="tx1"/>
                </a:solidFill>
                <a:latin typeface="Arial" charset="0"/>
              </a:rPr>
              <a:t>’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t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need 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to store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(e.g. temperature problem)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Usually you do need to store A, but it’s </a:t>
            </a:r>
            <a:r>
              <a:rPr lang="en-US" sz="2200" i="1" dirty="0" smtClean="0">
                <a:solidFill>
                  <a:schemeClr val="tx1"/>
                </a:solidFill>
                <a:latin typeface="Arial" charset="0"/>
              </a:rPr>
              <a:t>sparse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...</a:t>
            </a:r>
            <a:endParaRPr lang="en-US" sz="2200" i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0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Graphs and Sparse Matrices </a:t>
            </a: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616075" y="1600200"/>
            <a:ext cx="2667000" cy="259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371600" y="1676400"/>
            <a:ext cx="2911475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Times New Roman" charset="0"/>
              </a:rPr>
              <a:t>1    1                            </a:t>
            </a:r>
            <a:r>
              <a:rPr lang="en-US" sz="1800" b="1">
                <a:solidFill>
                  <a:srgbClr val="FF00FF"/>
                </a:solidFill>
                <a:latin typeface="Times New Roman" charset="0"/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Times New Roman" charset="0"/>
              </a:rPr>
              <a:t>2    </a:t>
            </a:r>
            <a:r>
              <a:rPr lang="en-US" sz="1800" b="1">
                <a:solidFill>
                  <a:schemeClr val="hlink"/>
                </a:solidFill>
                <a:latin typeface="Times New Roman" charset="0"/>
              </a:rPr>
              <a:t>1</a:t>
            </a:r>
            <a:r>
              <a:rPr lang="en-US" sz="1800" b="1">
                <a:latin typeface="Times New Roman" charset="0"/>
              </a:rPr>
              <a:t>     1                              </a:t>
            </a:r>
            <a:r>
              <a:rPr lang="en-US" sz="1800" b="1">
                <a:solidFill>
                  <a:srgbClr val="00CC00"/>
                </a:solidFill>
                <a:latin typeface="Times New Roman" charset="0"/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Times New Roman" charset="0"/>
              </a:rPr>
              <a:t>3                   1     </a:t>
            </a:r>
            <a:r>
              <a:rPr lang="en-US" sz="1800" b="1">
                <a:solidFill>
                  <a:srgbClr val="9933FF"/>
                </a:solidFill>
                <a:latin typeface="Times New Roman" charset="0"/>
              </a:rPr>
              <a:t>1</a:t>
            </a:r>
            <a:r>
              <a:rPr lang="en-US" sz="1800" b="1">
                <a:latin typeface="Times New Roman" charset="0"/>
              </a:rPr>
              <a:t>               </a:t>
            </a:r>
            <a:r>
              <a:rPr lang="en-US" sz="1800" b="1">
                <a:solidFill>
                  <a:schemeClr val="accent2"/>
                </a:solidFill>
                <a:latin typeface="Times New Roman" charset="0"/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Times New Roman" charset="0"/>
              </a:rPr>
              <a:t>4          </a:t>
            </a:r>
            <a:r>
              <a:rPr lang="en-US" sz="1800" b="1">
                <a:solidFill>
                  <a:srgbClr val="CCCC00"/>
                </a:solidFill>
                <a:latin typeface="Times New Roman" charset="0"/>
              </a:rPr>
              <a:t> 1</a:t>
            </a:r>
            <a:r>
              <a:rPr lang="en-US" sz="1800" b="1">
                <a:latin typeface="Times New Roman" charset="0"/>
              </a:rPr>
              <a:t>             1         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Times New Roman" charset="0"/>
              </a:rPr>
              <a:t>5                          </a:t>
            </a:r>
            <a:r>
              <a:rPr lang="en-US" sz="1800" b="1">
                <a:solidFill>
                  <a:srgbClr val="FF9933"/>
                </a:solidFill>
                <a:latin typeface="Times New Roman" charset="0"/>
              </a:rPr>
              <a:t>1</a:t>
            </a:r>
            <a:r>
              <a:rPr lang="en-US" sz="1800" b="1">
                <a:latin typeface="Times New Roman" charset="0"/>
              </a:rPr>
              <a:t>       1       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Times New Roman" charset="0"/>
              </a:rPr>
              <a:t>6                                   </a:t>
            </a:r>
            <a:r>
              <a:rPr lang="en-US" sz="1800" b="1">
                <a:solidFill>
                  <a:srgbClr val="33CCCC"/>
                </a:solidFill>
                <a:latin typeface="Times New Roman" charset="0"/>
              </a:rPr>
              <a:t>1 </a:t>
            </a:r>
            <a:r>
              <a:rPr lang="en-US" sz="1800" b="1">
                <a:latin typeface="Times New Roman" charset="0"/>
              </a:rPr>
              <a:t>     1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539875" y="12954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Times New Roman" charset="0"/>
              </a:rPr>
              <a:t>  1     2      3      4      5      6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264275" y="18288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Times New Roman" charset="0"/>
              </a:rPr>
              <a:t>3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6188075" y="35814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Times New Roman" charset="0"/>
              </a:rPr>
              <a:t>6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5730875" y="20574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Times New Roman" charset="0"/>
              </a:rPr>
              <a:t>2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5654675" y="29718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Times New Roman" charset="0"/>
              </a:rPr>
              <a:t>1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7178675" y="35052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Times New Roman" charset="0"/>
              </a:rPr>
              <a:t>5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7102475" y="20574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Times New Roman" charset="0"/>
              </a:rPr>
              <a:t>4</a:t>
            </a:r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5959475" y="2362200"/>
            <a:ext cx="457200" cy="1295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 flipH="1">
            <a:off x="5883275" y="2362200"/>
            <a:ext cx="76200" cy="762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 flipV="1">
            <a:off x="5959475" y="2286000"/>
            <a:ext cx="1143000" cy="76200"/>
          </a:xfrm>
          <a:prstGeom prst="line">
            <a:avLst/>
          </a:prstGeom>
          <a:noFill/>
          <a:ln w="28575">
            <a:solidFill>
              <a:srgbClr val="CCCC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5883275" y="3124200"/>
            <a:ext cx="1295400" cy="533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 flipH="1" flipV="1">
            <a:off x="7102475" y="2286000"/>
            <a:ext cx="76200" cy="13716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 flipH="1">
            <a:off x="6416675" y="2133600"/>
            <a:ext cx="76200" cy="1524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6492875" y="2133600"/>
            <a:ext cx="609600" cy="152400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6416675" y="3657600"/>
            <a:ext cx="762000" cy="1588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415925"/>
          </a:xfrm>
          <a:noFill/>
        </p:spPr>
        <p:txBody>
          <a:bodyPr lIns="63500" tIns="25400" rIns="63500" bIns="25400">
            <a:spAutoFit/>
          </a:bodyPr>
          <a:lstStyle/>
          <a:p>
            <a:r>
              <a:rPr lang="en-US">
                <a:latin typeface="Arial" charset="0"/>
              </a:rPr>
              <a:t>Sparse matrix is a representation of a (sparse) graph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533400" y="3962400"/>
            <a:ext cx="8382000" cy="22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Matrix entries are edge weights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Number of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nonzeros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per row is the vertex degree</a:t>
            </a:r>
          </a:p>
          <a:p>
            <a:pPr marL="2628900" lvl="5" indent="-342900" defTabSz="9144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Edges represent data dependencies in matrix-vector multiplication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8345487" cy="422275"/>
          </a:xfrm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Parallel Dense Matrix-Vector Product (Review)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88338" cy="4889500"/>
          </a:xfrm>
        </p:spPr>
        <p:txBody>
          <a:bodyPr/>
          <a:lstStyle/>
          <a:p>
            <a:r>
              <a:rPr lang="en-US" sz="2000">
                <a:latin typeface="Arial" charset="0"/>
              </a:rPr>
              <a:t>y = A*x, where A is a dense  matrix</a:t>
            </a:r>
          </a:p>
          <a:p>
            <a:endParaRPr lang="en-US" sz="2000">
              <a:latin typeface="Arial" charset="0"/>
            </a:endParaRPr>
          </a:p>
          <a:p>
            <a:endParaRPr lang="en-US" sz="2000">
              <a:latin typeface="Arial" charset="0"/>
            </a:endParaRPr>
          </a:p>
          <a:p>
            <a:r>
              <a:rPr lang="en-US">
                <a:latin typeface="Arial" charset="0"/>
              </a:rPr>
              <a:t>Layout: </a:t>
            </a:r>
          </a:p>
          <a:p>
            <a:pPr lvl="1"/>
            <a:r>
              <a:rPr lang="en-US">
                <a:latin typeface="Arial" charset="0"/>
              </a:rPr>
              <a:t>1D by rows</a:t>
            </a:r>
          </a:p>
          <a:p>
            <a:r>
              <a:rPr lang="en-US">
                <a:latin typeface="Arial" charset="0"/>
              </a:rPr>
              <a:t>Algorithm:</a:t>
            </a:r>
          </a:p>
          <a:p>
            <a:pPr lvl="1">
              <a:buFontTx/>
              <a:buNone/>
            </a:pPr>
            <a:r>
              <a:rPr lang="en-US">
                <a:latin typeface="Arial" charset="0"/>
              </a:rPr>
              <a:t>Foreach processor j</a:t>
            </a:r>
          </a:p>
          <a:p>
            <a:pPr lvl="1">
              <a:buFontTx/>
              <a:buNone/>
            </a:pPr>
            <a:r>
              <a:rPr lang="en-US">
                <a:latin typeface="Arial" charset="0"/>
              </a:rPr>
              <a:t>   Broadcast X(j)</a:t>
            </a:r>
          </a:p>
          <a:p>
            <a:pPr lvl="1">
              <a:buFontTx/>
              <a:buNone/>
            </a:pPr>
            <a:r>
              <a:rPr lang="en-US">
                <a:latin typeface="Arial" charset="0"/>
              </a:rPr>
              <a:t>   Compute A(p)*x(j)</a:t>
            </a:r>
          </a:p>
          <a:p>
            <a:r>
              <a:rPr lang="en-US">
                <a:latin typeface="Arial" charset="0"/>
              </a:rPr>
              <a:t>A(i) is the n by n/p block row that processor Pi owns</a:t>
            </a:r>
          </a:p>
          <a:p>
            <a:r>
              <a:rPr lang="en-US">
                <a:latin typeface="Arial" charset="0"/>
              </a:rPr>
              <a:t>Algorithm uses the formula</a:t>
            </a:r>
          </a:p>
          <a:p>
            <a:pPr lvl="1">
              <a:buFontTx/>
              <a:buNone/>
            </a:pPr>
            <a:r>
              <a:rPr lang="en-US">
                <a:latin typeface="Arial" charset="0"/>
              </a:rPr>
              <a:t>Y(i) = A(i)*X =  </a:t>
            </a:r>
            <a:r>
              <a:rPr lang="en-US" sz="2400" b="1">
                <a:latin typeface="Symbol" charset="0"/>
              </a:rPr>
              <a:t>S</a:t>
            </a:r>
            <a:r>
              <a:rPr lang="en-US" sz="2400" baseline="-25000">
                <a:latin typeface="Arial" charset="0"/>
              </a:rPr>
              <a:t>j</a:t>
            </a:r>
            <a:r>
              <a:rPr lang="en-US">
                <a:latin typeface="Arial" charset="0"/>
              </a:rPr>
              <a:t> A(i)*X(j)</a:t>
            </a:r>
          </a:p>
          <a:p>
            <a:pPr lvl="1"/>
            <a:endParaRPr lang="en-US" sz="1600">
              <a:latin typeface="Arial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876800" y="1898650"/>
            <a:ext cx="2060575" cy="19018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529138" y="1898650"/>
            <a:ext cx="131762" cy="19018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4884738" y="1628775"/>
            <a:ext cx="2062162" cy="13017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CCFFCC"/>
              </a:solidFill>
              <a:latin typeface="Arial" charset="0"/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7112000" y="1520825"/>
            <a:ext cx="334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x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4098925" y="2341563"/>
            <a:ext cx="334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y</a:t>
            </a:r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 flipH="1">
            <a:off x="4529138" y="2392363"/>
            <a:ext cx="2422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H="1">
            <a:off x="4506913" y="2921000"/>
            <a:ext cx="2422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 flipH="1">
            <a:off x="4522788" y="3357563"/>
            <a:ext cx="2422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7034213" y="1935163"/>
            <a:ext cx="4635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80000"/>
              </a:spcBef>
            </a:pPr>
            <a:r>
              <a:rPr lang="en-US" sz="1800">
                <a:latin typeface="Arial" charset="0"/>
              </a:rPr>
              <a:t>P0</a:t>
            </a:r>
          </a:p>
          <a:p>
            <a:pPr>
              <a:spcBef>
                <a:spcPct val="80000"/>
              </a:spcBef>
            </a:pPr>
            <a:r>
              <a:rPr lang="en-US" sz="1800">
                <a:latin typeface="Arial" charset="0"/>
              </a:rPr>
              <a:t>P1</a:t>
            </a:r>
          </a:p>
          <a:p>
            <a:pPr>
              <a:spcBef>
                <a:spcPct val="80000"/>
              </a:spcBef>
            </a:pPr>
            <a:r>
              <a:rPr lang="en-US" sz="1800">
                <a:latin typeface="Arial" charset="0"/>
              </a:rPr>
              <a:t>P2</a:t>
            </a:r>
          </a:p>
          <a:p>
            <a:pPr>
              <a:spcBef>
                <a:spcPct val="80000"/>
              </a:spcBef>
            </a:pPr>
            <a:r>
              <a:rPr lang="en-US" sz="1800">
                <a:latin typeface="Arial" charset="0"/>
              </a:rPr>
              <a:t>P3</a:t>
            </a:r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>
            <a:off x="5340350" y="1628775"/>
            <a:ext cx="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>
            <a:off x="5903913" y="1628775"/>
            <a:ext cx="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6435725" y="1628775"/>
            <a:ext cx="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4876800" y="1262063"/>
            <a:ext cx="214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80000"/>
              </a:spcBef>
            </a:pPr>
            <a:r>
              <a:rPr lang="en-US" sz="1800">
                <a:latin typeface="Arial" charset="0"/>
              </a:rPr>
              <a:t>P0   P1    P2     P3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r>
              <a:rPr lang="en-US">
                <a:latin typeface="Arial" charset="0"/>
              </a:rPr>
              <a:t>Lay out matrix and vectors by rows</a:t>
            </a:r>
          </a:p>
          <a:p>
            <a:r>
              <a:rPr lang="en-US">
                <a:solidFill>
                  <a:schemeClr val="hlink"/>
                </a:solidFill>
                <a:latin typeface="Arial" charset="0"/>
              </a:rPr>
              <a:t>y(i) = sum(A(i,j)*x(j))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</a:rPr>
              <a:t>Only compute terms with 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A(i,j) ≠ 0</a:t>
            </a:r>
          </a:p>
          <a:p>
            <a:pPr lvl="1"/>
            <a:endParaRPr lang="en-US" sz="1000">
              <a:solidFill>
                <a:schemeClr val="hlink"/>
              </a:solidFill>
              <a:latin typeface="Arial" charset="0"/>
            </a:endParaRPr>
          </a:p>
          <a:p>
            <a:r>
              <a:rPr lang="en-US" u="sng">
                <a:latin typeface="Arial" charset="0"/>
              </a:rPr>
              <a:t>Algorithm</a:t>
            </a:r>
          </a:p>
          <a:p>
            <a:pPr lvl="1">
              <a:buFontTx/>
              <a:buNone/>
            </a:pPr>
            <a:r>
              <a:rPr lang="en-US" sz="2000">
                <a:latin typeface="Arial" charset="0"/>
              </a:rPr>
              <a:t>Each processor i:</a:t>
            </a:r>
          </a:p>
          <a:p>
            <a:pPr lvl="1">
              <a:buFontTx/>
              <a:buNone/>
            </a:pPr>
            <a:r>
              <a:rPr lang="en-US" sz="2000">
                <a:latin typeface="Arial" charset="0"/>
              </a:rPr>
              <a:t>   Broadcast x(i)</a:t>
            </a:r>
          </a:p>
          <a:p>
            <a:pPr lvl="1">
              <a:buFontTx/>
              <a:buNone/>
            </a:pPr>
            <a:r>
              <a:rPr lang="en-US" sz="2000">
                <a:latin typeface="Arial" charset="0"/>
              </a:rPr>
              <a:t>   Compute y(i) = A(i,:)*x</a:t>
            </a:r>
          </a:p>
          <a:p>
            <a:pPr lvl="1"/>
            <a:endParaRPr lang="en-US" sz="1600">
              <a:latin typeface="Arial" charset="0"/>
            </a:endParaRPr>
          </a:p>
          <a:p>
            <a:r>
              <a:rPr lang="en-US" u="sng">
                <a:latin typeface="Arial" charset="0"/>
              </a:rPr>
              <a:t>Optimizations</a:t>
            </a:r>
            <a:endParaRPr lang="en-US">
              <a:latin typeface="Arial" charset="0"/>
            </a:endParaRPr>
          </a:p>
          <a:p>
            <a:pPr lvl="1"/>
            <a:r>
              <a:rPr lang="en-US" sz="2000">
                <a:latin typeface="Arial" charset="0"/>
              </a:rPr>
              <a:t>Only send each proc the parts of x it needs, to reduce comm </a:t>
            </a:r>
          </a:p>
          <a:p>
            <a:pPr lvl="1"/>
            <a:r>
              <a:rPr lang="en-US" sz="2000">
                <a:latin typeface="Arial" charset="0"/>
              </a:rPr>
              <a:t>Reorder matrix for better locality by graph partitioning</a:t>
            </a:r>
          </a:p>
          <a:p>
            <a:pPr lvl="1"/>
            <a:r>
              <a:rPr lang="en-US" sz="2000">
                <a:latin typeface="Arial" charset="0"/>
              </a:rPr>
              <a:t>Worry about balancing number of nonzeros / processor,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		if rows have very different nonzero counts</a:t>
            </a:r>
          </a:p>
        </p:txBody>
      </p:sp>
      <p:grpSp>
        <p:nvGrpSpPr>
          <p:cNvPr id="23554" name="Group 3"/>
          <p:cNvGrpSpPr>
            <a:grpSpLocks/>
          </p:cNvGrpSpPr>
          <p:nvPr/>
        </p:nvGrpSpPr>
        <p:grpSpPr bwMode="auto">
          <a:xfrm>
            <a:off x="5410200" y="2057400"/>
            <a:ext cx="3398838" cy="2538413"/>
            <a:chOff x="2582" y="795"/>
            <a:chExt cx="2141" cy="1599"/>
          </a:xfrm>
        </p:grpSpPr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>
              <a:off x="3072" y="1196"/>
              <a:ext cx="1298" cy="119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2853" y="1196"/>
              <a:ext cx="83" cy="1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3077" y="1026"/>
              <a:ext cx="1299" cy="8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>
                <a:solidFill>
                  <a:srgbClr val="CCFFCC"/>
                </a:solidFill>
                <a:latin typeface="Arial" charset="0"/>
              </a:endParaRPr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4464" y="912"/>
              <a:ext cx="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x</a:t>
              </a:r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2582" y="1475"/>
              <a:ext cx="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y</a:t>
              </a:r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 flipH="1">
              <a:off x="2853" y="1507"/>
              <a:ext cx="15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 flipH="1">
              <a:off x="2839" y="1840"/>
              <a:ext cx="15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 flipH="1">
              <a:off x="2849" y="2115"/>
              <a:ext cx="15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4431" y="1219"/>
              <a:ext cx="292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80000"/>
                </a:spcBef>
              </a:pPr>
              <a:r>
                <a:rPr lang="en-US" sz="1800">
                  <a:latin typeface="Arial" charset="0"/>
                </a:rPr>
                <a:t>P0</a:t>
              </a:r>
            </a:p>
            <a:p>
              <a:pPr>
                <a:spcBef>
                  <a:spcPct val="80000"/>
                </a:spcBef>
              </a:pPr>
              <a:r>
                <a:rPr lang="en-US" sz="1800">
                  <a:latin typeface="Arial" charset="0"/>
                </a:rPr>
                <a:t>P1</a:t>
              </a:r>
            </a:p>
            <a:p>
              <a:pPr>
                <a:spcBef>
                  <a:spcPct val="80000"/>
                </a:spcBef>
              </a:pPr>
              <a:r>
                <a:rPr lang="en-US" sz="1800">
                  <a:latin typeface="Arial" charset="0"/>
                </a:rPr>
                <a:t>P2</a:t>
              </a:r>
            </a:p>
            <a:p>
              <a:pPr>
                <a:spcBef>
                  <a:spcPct val="80000"/>
                </a:spcBef>
              </a:pPr>
              <a:r>
                <a:rPr lang="en-US" sz="1800">
                  <a:latin typeface="Arial" charset="0"/>
                </a:rPr>
                <a:t>P3</a:t>
              </a:r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3364" y="1026"/>
              <a:ext cx="0" cy="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>
              <a:off x="3719" y="1026"/>
              <a:ext cx="0" cy="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4054" y="1026"/>
              <a:ext cx="0" cy="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3072" y="795"/>
              <a:ext cx="13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pPr>
                <a:spcBef>
                  <a:spcPct val="80000"/>
                </a:spcBef>
              </a:pPr>
              <a:r>
                <a:rPr lang="en-US" sz="1800">
                  <a:latin typeface="Arial" charset="0"/>
                </a:rPr>
                <a:t>P0   P1    P2     P3</a:t>
              </a:r>
            </a:p>
          </p:txBody>
        </p:sp>
      </p:grpSp>
      <p:sp>
        <p:nvSpPr>
          <p:cNvPr id="447505" name="Rectangle 17"/>
          <p:cNvSpPr>
            <a:spLocks noChangeArrowheads="1"/>
          </p:cNvSpPr>
          <p:nvPr/>
        </p:nvSpPr>
        <p:spPr bwMode="auto">
          <a:xfrm>
            <a:off x="381000" y="277813"/>
            <a:ext cx="85105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Parallel sparse matrix-vector product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8275"/>
            <a:ext cx="8534400" cy="576263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D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ata structure for sparse matrix A 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(stored by rows)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4191000"/>
            <a:ext cx="4800600" cy="1978025"/>
          </a:xfrm>
        </p:spPr>
        <p:txBody>
          <a:bodyPr/>
          <a:lstStyle/>
          <a:p>
            <a:pPr lvl="1"/>
            <a:r>
              <a:rPr lang="en-US" sz="2400" u="sng" dirty="0" smtClean="0">
                <a:solidFill>
                  <a:srgbClr val="FF0000"/>
                </a:solidFill>
                <a:latin typeface="Arial" charset="0"/>
              </a:rPr>
              <a:t>Full matrix:</a:t>
            </a:r>
            <a:r>
              <a:rPr lang="en-US" sz="2400" dirty="0" smtClean="0">
                <a:solidFill>
                  <a:schemeClr val="hlink"/>
                </a:solidFill>
                <a:latin typeface="Arial" charset="0"/>
              </a:rPr>
              <a:t>   </a:t>
            </a:r>
            <a:endParaRPr lang="en-US" sz="2400" dirty="0">
              <a:solidFill>
                <a:schemeClr val="hlink"/>
              </a:solidFill>
              <a:latin typeface="Arial" charset="0"/>
            </a:endParaRPr>
          </a:p>
          <a:p>
            <a:pPr lvl="1"/>
            <a:endParaRPr lang="en-US" sz="700" dirty="0">
              <a:solidFill>
                <a:schemeClr val="hlink"/>
              </a:solidFill>
              <a:latin typeface="Arial" charset="0"/>
            </a:endParaRPr>
          </a:p>
          <a:p>
            <a:pPr lvl="2"/>
            <a:r>
              <a:rPr lang="en-US" sz="2000" dirty="0">
                <a:latin typeface="Arial" charset="0"/>
              </a:rPr>
              <a:t>2-dimensional array of real or complex numbers</a:t>
            </a:r>
            <a:endParaRPr lang="en-US" sz="800" dirty="0">
              <a:latin typeface="Arial" charset="0"/>
            </a:endParaRPr>
          </a:p>
          <a:p>
            <a:pPr lvl="2"/>
            <a:r>
              <a:rPr lang="en-US" sz="2000" dirty="0">
                <a:latin typeface="Arial" charset="0"/>
              </a:rPr>
              <a:t>(</a:t>
            </a:r>
            <a:r>
              <a:rPr lang="en-US" sz="2000" dirty="0" err="1">
                <a:latin typeface="Arial" charset="0"/>
              </a:rPr>
              <a:t>nrows</a:t>
            </a:r>
            <a:r>
              <a:rPr lang="en-US" sz="2000" dirty="0">
                <a:latin typeface="Arial" charset="0"/>
              </a:rPr>
              <a:t>*</a:t>
            </a:r>
            <a:r>
              <a:rPr lang="en-US" sz="2000" dirty="0" err="1">
                <a:latin typeface="Arial" charset="0"/>
              </a:rPr>
              <a:t>ncols</a:t>
            </a:r>
            <a:r>
              <a:rPr lang="en-US" sz="2000" dirty="0">
                <a:latin typeface="Arial" charset="0"/>
              </a:rPr>
              <a:t>) memory</a:t>
            </a:r>
          </a:p>
          <a:p>
            <a:endParaRPr lang="en-US" dirty="0">
              <a:solidFill>
                <a:schemeClr val="hlink"/>
              </a:solidFill>
              <a:latin typeface="Arial" charset="0"/>
            </a:endParaRPr>
          </a:p>
        </p:txBody>
      </p:sp>
      <p:graphicFrame>
        <p:nvGraphicFramePr>
          <p:cNvPr id="437252" name="Group 4"/>
          <p:cNvGraphicFramePr>
            <a:graphicFrameLocks noGrp="1"/>
          </p:cNvGraphicFramePr>
          <p:nvPr/>
        </p:nvGraphicFramePr>
        <p:xfrm>
          <a:off x="1219200" y="1447800"/>
          <a:ext cx="1752600" cy="1709738"/>
        </p:xfrm>
        <a:graphic>
          <a:graphicData uri="http://schemas.openxmlformats.org/drawingml/2006/table">
            <a:tbl>
              <a:tblPr/>
              <a:tblGrid>
                <a:gridCol w="584200"/>
                <a:gridCol w="584200"/>
                <a:gridCol w="58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7270" name="Group 22"/>
          <p:cNvGraphicFramePr>
            <a:graphicFrameLocks noGrp="1"/>
          </p:cNvGraphicFramePr>
          <p:nvPr/>
        </p:nvGraphicFramePr>
        <p:xfrm>
          <a:off x="4419600" y="1219200"/>
          <a:ext cx="2921000" cy="609600"/>
        </p:xfrm>
        <a:graphic>
          <a:graphicData uri="http://schemas.openxmlformats.org/drawingml/2006/table">
            <a:tbl>
              <a:tblPr/>
              <a:tblGrid>
                <a:gridCol w="584200"/>
                <a:gridCol w="584200"/>
                <a:gridCol w="584200"/>
                <a:gridCol w="584200"/>
                <a:gridCol w="58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7284" name="Group 36"/>
          <p:cNvGraphicFramePr>
            <a:graphicFrameLocks noGrp="1"/>
          </p:cNvGraphicFramePr>
          <p:nvPr/>
        </p:nvGraphicFramePr>
        <p:xfrm>
          <a:off x="4419600" y="1981200"/>
          <a:ext cx="2921000" cy="609600"/>
        </p:xfrm>
        <a:graphic>
          <a:graphicData uri="http://schemas.openxmlformats.org/drawingml/2006/table">
            <a:tbl>
              <a:tblPr/>
              <a:tblGrid>
                <a:gridCol w="584200"/>
                <a:gridCol w="584200"/>
                <a:gridCol w="584200"/>
                <a:gridCol w="584200"/>
                <a:gridCol w="58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57" name="Rectangle 50"/>
          <p:cNvSpPr>
            <a:spLocks noChangeArrowheads="1"/>
          </p:cNvSpPr>
          <p:nvPr/>
        </p:nvSpPr>
        <p:spPr bwMode="auto">
          <a:xfrm>
            <a:off x="4495800" y="4343400"/>
            <a:ext cx="4648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400" u="sng" dirty="0" smtClean="0">
                <a:solidFill>
                  <a:srgbClr val="FF0000"/>
                </a:solidFill>
                <a:latin typeface="Arial" charset="0"/>
              </a:rPr>
              <a:t>Sparse matrix: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n-US" sz="800" dirty="0">
              <a:solidFill>
                <a:srgbClr val="FF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000" dirty="0">
                <a:latin typeface="Arial" charset="0"/>
              </a:rPr>
              <a:t>compressed row storage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n-US" sz="900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000" dirty="0">
                <a:latin typeface="Arial" charset="0"/>
              </a:rPr>
              <a:t>about (2*</a:t>
            </a:r>
            <a:r>
              <a:rPr lang="en-US" sz="2000" dirty="0" err="1">
                <a:latin typeface="Arial" charset="0"/>
              </a:rPr>
              <a:t>nzs</a:t>
            </a:r>
            <a:r>
              <a:rPr lang="en-US" sz="2000" dirty="0">
                <a:latin typeface="Arial" charset="0"/>
              </a:rPr>
              <a:t> + </a:t>
            </a:r>
            <a:r>
              <a:rPr lang="en-US" sz="2000" dirty="0" err="1">
                <a:latin typeface="Arial" charset="0"/>
              </a:rPr>
              <a:t>nrows</a:t>
            </a:r>
            <a:r>
              <a:rPr lang="en-US" sz="2000" dirty="0">
                <a:latin typeface="Arial" charset="0"/>
              </a:rPr>
              <a:t>) memory</a:t>
            </a:r>
          </a:p>
        </p:txBody>
      </p:sp>
      <p:graphicFrame>
        <p:nvGraphicFramePr>
          <p:cNvPr id="437299" name="Group 51"/>
          <p:cNvGraphicFramePr>
            <a:graphicFrameLocks noGrp="1"/>
          </p:cNvGraphicFramePr>
          <p:nvPr/>
        </p:nvGraphicFramePr>
        <p:xfrm>
          <a:off x="4419600" y="3263900"/>
          <a:ext cx="2336800" cy="609600"/>
        </p:xfrm>
        <a:graphic>
          <a:graphicData uri="http://schemas.openxmlformats.org/drawingml/2006/table">
            <a:tbl>
              <a:tblPr/>
              <a:tblGrid>
                <a:gridCol w="584200"/>
                <a:gridCol w="584200"/>
                <a:gridCol w="584200"/>
                <a:gridCol w="584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21FAE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21FAE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21FAE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21FAE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70" name="Line 63"/>
          <p:cNvSpPr>
            <a:spLocks noChangeShapeType="1"/>
          </p:cNvSpPr>
          <p:nvPr/>
        </p:nvSpPr>
        <p:spPr bwMode="auto">
          <a:xfrm flipV="1">
            <a:off x="4694238" y="2590800"/>
            <a:ext cx="68262" cy="10064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1" name="Line 64"/>
          <p:cNvSpPr>
            <a:spLocks noChangeShapeType="1"/>
          </p:cNvSpPr>
          <p:nvPr/>
        </p:nvSpPr>
        <p:spPr bwMode="auto">
          <a:xfrm flipV="1">
            <a:off x="5294313" y="2605088"/>
            <a:ext cx="563562" cy="9921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2" name="Line 65"/>
          <p:cNvSpPr>
            <a:spLocks noChangeShapeType="1"/>
          </p:cNvSpPr>
          <p:nvPr/>
        </p:nvSpPr>
        <p:spPr bwMode="auto">
          <a:xfrm flipV="1">
            <a:off x="5884863" y="2644775"/>
            <a:ext cx="606425" cy="9525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3" name="Line 66"/>
          <p:cNvSpPr>
            <a:spLocks noChangeShapeType="1"/>
          </p:cNvSpPr>
          <p:nvPr/>
        </p:nvSpPr>
        <p:spPr bwMode="auto">
          <a:xfrm flipV="1">
            <a:off x="6465888" y="2647950"/>
            <a:ext cx="1244600" cy="939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eeform 2"/>
          <p:cNvSpPr>
            <a:spLocks/>
          </p:cNvSpPr>
          <p:nvPr/>
        </p:nvSpPr>
        <p:spPr bwMode="auto">
          <a:xfrm>
            <a:off x="1543050" y="1908175"/>
            <a:ext cx="2297113" cy="10414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" name="Freeform 3"/>
          <p:cNvSpPr>
            <a:spLocks/>
          </p:cNvSpPr>
          <p:nvPr/>
        </p:nvSpPr>
        <p:spPr bwMode="auto">
          <a:xfrm>
            <a:off x="1543050" y="2949575"/>
            <a:ext cx="2297113" cy="1039813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Freeform 4"/>
          <p:cNvSpPr>
            <a:spLocks/>
          </p:cNvSpPr>
          <p:nvPr/>
        </p:nvSpPr>
        <p:spPr bwMode="auto">
          <a:xfrm>
            <a:off x="1543050" y="3989388"/>
            <a:ext cx="2297113" cy="1039812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Freeform 5"/>
          <p:cNvSpPr>
            <a:spLocks/>
          </p:cNvSpPr>
          <p:nvPr/>
        </p:nvSpPr>
        <p:spPr bwMode="auto">
          <a:xfrm>
            <a:off x="1543050" y="5029200"/>
            <a:ext cx="2297113" cy="1039813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501900" y="2206625"/>
            <a:ext cx="366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>
                <a:latin typeface="Chalkboard" charset="0"/>
              </a:rPr>
              <a:t>P</a:t>
            </a:r>
            <a:r>
              <a:rPr lang="en-US" sz="3200" baseline="-33000">
                <a:latin typeface="Chalkboard" charset="0"/>
              </a:rPr>
              <a:t>0</a:t>
            </a:r>
          </a:p>
        </p:txBody>
      </p:sp>
      <p:sp>
        <p:nvSpPr>
          <p:cNvPr id="18438" name="Freeform 7"/>
          <p:cNvSpPr>
            <a:spLocks/>
          </p:cNvSpPr>
          <p:nvPr/>
        </p:nvSpPr>
        <p:spPr bwMode="auto">
          <a:xfrm>
            <a:off x="4983163" y="1520825"/>
            <a:ext cx="1978025" cy="18288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2493963" y="3189288"/>
            <a:ext cx="314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>
                <a:latin typeface="Chalkboard" charset="0"/>
              </a:rPr>
              <a:t>P</a:t>
            </a:r>
            <a:r>
              <a:rPr lang="en-US" sz="3200" baseline="-33000">
                <a:latin typeface="Chalkboard" charset="0"/>
              </a:rPr>
              <a:t>1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2479675" y="4229100"/>
            <a:ext cx="36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>
                <a:latin typeface="Chalkboard" charset="0"/>
              </a:rPr>
              <a:t>P</a:t>
            </a:r>
            <a:r>
              <a:rPr lang="en-US" sz="3200" baseline="-33000">
                <a:latin typeface="Chalkboard" charset="0"/>
              </a:rPr>
              <a:t>2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2498725" y="5268913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>
                <a:latin typeface="Chalkboard" charset="0"/>
              </a:rPr>
              <a:t>P</a:t>
            </a:r>
            <a:r>
              <a:rPr lang="en-US" sz="3200" baseline="-33000">
                <a:latin typeface="Chalkboard" charset="0"/>
              </a:rPr>
              <a:t>n</a:t>
            </a:r>
          </a:p>
        </p:txBody>
      </p:sp>
      <p:pic>
        <p:nvPicPr>
          <p:cNvPr id="1844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714500"/>
            <a:ext cx="18478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4429125" y="4016375"/>
            <a:ext cx="42799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822325"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754063" algn="l"/>
              </a:tabLs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</a:rPr>
              <a:t>Each processor stores:</a:t>
            </a:r>
          </a:p>
          <a:p>
            <a:pPr eaLnBrk="1" hangingPunct="1"/>
            <a:endParaRPr lang="en-US" sz="80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latin typeface="Arial" charset="0"/>
              </a:rPr>
              <a:t>  # of local nonzeros</a:t>
            </a:r>
          </a:p>
          <a:p>
            <a:pPr eaLnBrk="1" hangingPunct="1">
              <a:buFontTx/>
              <a:buChar char="•"/>
            </a:pPr>
            <a:r>
              <a:rPr lang="en-US" sz="2400">
                <a:latin typeface="Arial" charset="0"/>
              </a:rPr>
              <a:t>  range of local rows</a:t>
            </a:r>
          </a:p>
          <a:p>
            <a:pPr eaLnBrk="1" hangingPunct="1">
              <a:buFontTx/>
              <a:buChar char="•"/>
            </a:pPr>
            <a:r>
              <a:rPr lang="en-US" sz="2400">
                <a:latin typeface="Arial" charset="0"/>
              </a:rPr>
              <a:t>  nonzeros in CSR form</a:t>
            </a:r>
          </a:p>
        </p:txBody>
      </p:sp>
      <p:sp>
        <p:nvSpPr>
          <p:cNvPr id="438285" name="Rectangle 13"/>
          <p:cNvSpPr>
            <a:spLocks noGrp="1" noChangeArrowheads="1"/>
          </p:cNvSpPr>
          <p:nvPr>
            <p:ph type="title"/>
          </p:nvPr>
        </p:nvSpPr>
        <p:spPr>
          <a:xfrm>
            <a:off x="238125" y="238125"/>
            <a:ext cx="8534400" cy="5762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Distributed-memory sparse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matrix data structure</a:t>
            </a:r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V="1">
            <a:off x="3581400" y="2438400"/>
            <a:ext cx="1371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4083B33D-448D-4844-9256-FF711C4AFB38}" type="slidenum">
              <a:rPr lang="en-US">
                <a:latin typeface="Helvetica" charset="0"/>
              </a:rPr>
              <a:pPr/>
              <a:t>36</a:t>
            </a:fld>
            <a:endParaRPr lang="en-US">
              <a:latin typeface="Helvetica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72363" cy="422275"/>
          </a:xfrm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Irregular mesh: NASA Airfoil in 2D</a:t>
            </a:r>
          </a:p>
        </p:txBody>
      </p:sp>
      <p:pic>
        <p:nvPicPr>
          <p:cNvPr id="2" name="Picture 3" descr="airfoil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505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airfoilma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45910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FD00069B-2459-6D44-80C9-D5A9833FEE89}" type="slidenum">
              <a:rPr lang="en-US">
                <a:latin typeface="Helvetica" charset="0"/>
              </a:rPr>
              <a:pPr/>
              <a:t>37</a:t>
            </a:fld>
            <a:endParaRPr lang="en-US">
              <a:latin typeface="Helvetica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228600"/>
            <a:ext cx="7997825" cy="422275"/>
          </a:xfrm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Composite Mesh from a Mechanical Structure</a:t>
            </a:r>
          </a:p>
        </p:txBody>
      </p:sp>
      <p:pic>
        <p:nvPicPr>
          <p:cNvPr id="2" name="Picture 3" descr="MechStructureMes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4008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46144FB9-D298-4147-81CA-1605ECDD9897}" type="slidenum">
              <a:rPr lang="en-US"/>
              <a:pPr/>
              <a:t>38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5" y="304800"/>
            <a:ext cx="6278563" cy="422275"/>
          </a:xfrm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Converting the Mesh to a Matrix</a:t>
            </a:r>
          </a:p>
        </p:txBody>
      </p:sp>
      <p:pic>
        <p:nvPicPr>
          <p:cNvPr id="16387" name="Picture 3" descr="MechStructureMes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886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MechStructureANatu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6195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AD3AD22F-C004-4442-AAD1-8351ECF4F561}" type="slidenum">
              <a:rPr lang="en-US">
                <a:latin typeface="Helvetica" charset="0"/>
              </a:rPr>
              <a:pPr/>
              <a:t>39</a:t>
            </a:fld>
            <a:endParaRPr lang="en-US">
              <a:latin typeface="Helvetica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28600"/>
            <a:ext cx="6935787" cy="422275"/>
          </a:xfrm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Adaptive Mesh Refinement (AMR)</a:t>
            </a:r>
          </a:p>
        </p:txBody>
      </p:sp>
      <p:pic>
        <p:nvPicPr>
          <p:cNvPr id="12291" name="Picture 3" descr="CS_mesh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27088"/>
            <a:ext cx="755808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38200" y="3886200"/>
            <a:ext cx="6619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marL="173038" indent="-173038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635000" indent="-1778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 Adaptive mesh around an explosion</a:t>
            </a:r>
          </a:p>
          <a:p>
            <a:pPr>
              <a:buFontTx/>
              <a:buChar char="•"/>
            </a:pPr>
            <a:endParaRPr lang="en-US">
              <a:latin typeface="Helvetica" charset="0"/>
            </a:endParaRPr>
          </a:p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 Refinement done by calculating errors</a:t>
            </a:r>
          </a:p>
          <a:p>
            <a:pPr lvl="1">
              <a:buFontTx/>
              <a:buChar char="•"/>
            </a:pPr>
            <a:endParaRPr lang="en-US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Example:  The Temperature Problem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3076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15400" cy="1981200"/>
          </a:xfrm>
          <a:noFill/>
        </p:spPr>
        <p:txBody>
          <a:bodyPr/>
          <a:lstStyle/>
          <a:p>
            <a:pPr lvl="4" algn="dist">
              <a:buFontTx/>
              <a:buNone/>
            </a:pP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A cabin in the snow (a square region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sym typeface="Wingdings"/>
              </a:rPr>
              <a:t>)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Wall temperature is 0°, except for a radiator at 100°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What is the temperature in the interior?</a:t>
            </a:r>
          </a:p>
        </p:txBody>
      </p:sp>
      <p:pic>
        <p:nvPicPr>
          <p:cNvPr id="2" name="Picture 1" descr="temperatur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90800"/>
            <a:ext cx="4876800" cy="396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1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6D696295-0CD9-794F-B6BC-80F7E6B58B33}" type="slidenum">
              <a:rPr lang="en-US">
                <a:latin typeface="Helvetica" charset="0"/>
              </a:rPr>
              <a:pPr/>
              <a:t>40</a:t>
            </a:fld>
            <a:endParaRPr lang="en-US">
              <a:latin typeface="Helvetica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Adaptive Mesh</a:t>
            </a:r>
          </a:p>
        </p:txBody>
      </p:sp>
      <p:pic>
        <p:nvPicPr>
          <p:cNvPr id="13315" name="Picture 3" descr="SAMRAI-DSMCIc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773113"/>
            <a:ext cx="672147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9938" y="5748338"/>
            <a:ext cx="767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Shock waves in a gas dynamics using AMR (Adaptive Mesh Refinement) See: </a:t>
            </a:r>
            <a:r>
              <a:rPr lang="en-US" sz="1800">
                <a:hlinkClick r:id="rId3"/>
              </a:rPr>
              <a:t>http://www.llnl.gov/CASC/SAMRAI/</a:t>
            </a:r>
            <a:r>
              <a:rPr lang="en-US" sz="1800"/>
              <a:t>	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 rot="-5397540">
            <a:off x="504825" y="2960688"/>
            <a:ext cx="1120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1400"/>
              <a:t>fluid density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31B8BCBE-1E1E-094F-AE79-742D3B416FCC}" type="slidenum">
              <a:rPr lang="en-US">
                <a:latin typeface="Helvetica" charset="0"/>
              </a:rPr>
              <a:pPr/>
              <a:t>41</a:t>
            </a:fld>
            <a:endParaRPr lang="en-US">
              <a:latin typeface="Helvetica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304800"/>
            <a:ext cx="7453313" cy="422275"/>
          </a:xfrm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Irregular mesh: Tapered Tube (Multigrid)</a:t>
            </a:r>
          </a:p>
        </p:txBody>
      </p:sp>
      <p:pic>
        <p:nvPicPr>
          <p:cNvPr id="14339" name="Picture 3" descr="PrometheusMes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4267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3" y="114300"/>
            <a:ext cx="8120063" cy="515938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Scientific computation and data analysis</a:t>
            </a:r>
            <a:endParaRPr lang="en-US" dirty="0">
              <a:latin typeface="Arial" charset="0"/>
            </a:endParaRPr>
          </a:p>
        </p:txBody>
      </p:sp>
      <p:grpSp>
        <p:nvGrpSpPr>
          <p:cNvPr id="24579" name="Group 32"/>
          <p:cNvGrpSpPr>
            <a:grpSpLocks/>
          </p:cNvGrpSpPr>
          <p:nvPr/>
        </p:nvGrpSpPr>
        <p:grpSpPr bwMode="auto">
          <a:xfrm>
            <a:off x="1179541" y="1471613"/>
            <a:ext cx="3074987" cy="4564062"/>
            <a:chOff x="463826" y="1497496"/>
            <a:chExt cx="3074505" cy="4565374"/>
          </a:xfrm>
        </p:grpSpPr>
        <p:sp>
          <p:nvSpPr>
            <p:cNvPr id="8" name="TextBox 7"/>
            <p:cNvSpPr txBox="1"/>
            <p:nvPr/>
          </p:nvSpPr>
          <p:spPr>
            <a:xfrm>
              <a:off x="995032" y="5267304"/>
              <a:ext cx="1808925" cy="4617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latin typeface="+mj-lt"/>
                  <a:ea typeface="+mn-ea"/>
                </a:rPr>
                <a:t>Computers</a:t>
              </a:r>
            </a:p>
          </p:txBody>
        </p:sp>
        <p:grpSp>
          <p:nvGrpSpPr>
            <p:cNvPr id="24590" name="Group 16"/>
            <p:cNvGrpSpPr>
              <a:grpSpLocks/>
            </p:cNvGrpSpPr>
            <p:nvPr/>
          </p:nvGrpSpPr>
          <p:grpSpPr bwMode="auto">
            <a:xfrm>
              <a:off x="463826" y="1497496"/>
              <a:ext cx="3074505" cy="4565374"/>
              <a:chOff x="463826" y="1497496"/>
              <a:chExt cx="3074505" cy="4565374"/>
            </a:xfrm>
          </p:grpSpPr>
          <p:sp>
            <p:nvSpPr>
              <p:cNvPr id="24591" name="Oval 3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24592" name="Oval 4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79925" y="1695990"/>
                <a:ext cx="2869296" cy="8312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Continuous</a:t>
                </a:r>
                <a:br>
                  <a:rPr lang="en-US" sz="2400" b="1" dirty="0">
                    <a:latin typeface="+mj-lt"/>
                    <a:ea typeface="+mn-ea"/>
                  </a:rPr>
                </a:br>
                <a:r>
                  <a:rPr lang="en-US" sz="2400" b="1" dirty="0">
                    <a:latin typeface="+mj-lt"/>
                    <a:ea typeface="+mn-ea"/>
                  </a:rPr>
                  <a:t>physical modeling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56954" y="3544371"/>
                <a:ext cx="2288248" cy="4617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Linear algebra</a:t>
                </a:r>
              </a:p>
            </p:txBody>
          </p:sp>
          <p:cxnSp>
            <p:nvCxnSpPr>
              <p:cNvPr id="24595" name="Straight Arrow Connector 11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6" name="Straight Arrow Connector 15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5572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3" y="114300"/>
            <a:ext cx="8120063" cy="515938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Scientific computation and data analysis</a:t>
            </a:r>
            <a:endParaRPr lang="en-US" dirty="0">
              <a:latin typeface="Arial" charset="0"/>
            </a:endParaRPr>
          </a:p>
        </p:txBody>
      </p:sp>
      <p:grpSp>
        <p:nvGrpSpPr>
          <p:cNvPr id="24579" name="Group 32"/>
          <p:cNvGrpSpPr>
            <a:grpSpLocks/>
          </p:cNvGrpSpPr>
          <p:nvPr/>
        </p:nvGrpSpPr>
        <p:grpSpPr bwMode="auto">
          <a:xfrm>
            <a:off x="1179541" y="1471613"/>
            <a:ext cx="3074987" cy="4564062"/>
            <a:chOff x="463826" y="1497496"/>
            <a:chExt cx="3074505" cy="4565374"/>
          </a:xfrm>
        </p:grpSpPr>
        <p:sp>
          <p:nvSpPr>
            <p:cNvPr id="8" name="TextBox 7"/>
            <p:cNvSpPr txBox="1"/>
            <p:nvPr/>
          </p:nvSpPr>
          <p:spPr>
            <a:xfrm>
              <a:off x="995032" y="5267304"/>
              <a:ext cx="1808925" cy="4617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latin typeface="+mj-lt"/>
                  <a:ea typeface="+mn-ea"/>
                </a:rPr>
                <a:t>Computers</a:t>
              </a:r>
            </a:p>
          </p:txBody>
        </p:sp>
        <p:grpSp>
          <p:nvGrpSpPr>
            <p:cNvPr id="24590" name="Group 16"/>
            <p:cNvGrpSpPr>
              <a:grpSpLocks/>
            </p:cNvGrpSpPr>
            <p:nvPr/>
          </p:nvGrpSpPr>
          <p:grpSpPr bwMode="auto">
            <a:xfrm>
              <a:off x="463826" y="1497496"/>
              <a:ext cx="3074505" cy="4565374"/>
              <a:chOff x="463826" y="1497496"/>
              <a:chExt cx="3074505" cy="4565374"/>
            </a:xfrm>
          </p:grpSpPr>
          <p:sp>
            <p:nvSpPr>
              <p:cNvPr id="24591" name="Oval 3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24592" name="Oval 4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79925" y="1695990"/>
                <a:ext cx="2869296" cy="8312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Continuous</a:t>
                </a:r>
                <a:br>
                  <a:rPr lang="en-US" sz="2400" b="1" dirty="0">
                    <a:latin typeface="+mj-lt"/>
                    <a:ea typeface="+mn-ea"/>
                  </a:rPr>
                </a:br>
                <a:r>
                  <a:rPr lang="en-US" sz="2400" b="1" dirty="0">
                    <a:latin typeface="+mj-lt"/>
                    <a:ea typeface="+mn-ea"/>
                  </a:rPr>
                  <a:t>physical modeling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56954" y="3544371"/>
                <a:ext cx="2288248" cy="4617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Linear algebra</a:t>
                </a:r>
              </a:p>
            </p:txBody>
          </p:sp>
          <p:cxnSp>
            <p:nvCxnSpPr>
              <p:cNvPr id="24595" name="Straight Arrow Connector 11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6" name="Straight Arrow Connector 15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4580" name="Group 33"/>
          <p:cNvGrpSpPr>
            <a:grpSpLocks/>
          </p:cNvGrpSpPr>
          <p:nvPr/>
        </p:nvGrpSpPr>
        <p:grpSpPr bwMode="auto">
          <a:xfrm>
            <a:off x="5068916" y="1477964"/>
            <a:ext cx="3074987" cy="4565650"/>
            <a:chOff x="4671391" y="1490870"/>
            <a:chExt cx="3074505" cy="4565374"/>
          </a:xfrm>
        </p:grpSpPr>
        <p:grpSp>
          <p:nvGrpSpPr>
            <p:cNvPr id="24581" name="Group 17"/>
            <p:cNvGrpSpPr>
              <a:grpSpLocks/>
            </p:cNvGrpSpPr>
            <p:nvPr/>
          </p:nvGrpSpPr>
          <p:grpSpPr bwMode="auto">
            <a:xfrm>
              <a:off x="4671391" y="1490870"/>
              <a:ext cx="3074505" cy="4565374"/>
              <a:chOff x="463826" y="1497496"/>
              <a:chExt cx="3074505" cy="4565374"/>
            </a:xfrm>
          </p:grpSpPr>
          <p:sp>
            <p:nvSpPr>
              <p:cNvPr id="24583" name="Oval 18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24584" name="Oval 19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05241" y="1735607"/>
                <a:ext cx="2818659" cy="83094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Discrete</a:t>
                </a:r>
                <a:br>
                  <a:rPr lang="en-US" sz="2400" b="1" dirty="0">
                    <a:latin typeface="+mj-lt"/>
                    <a:ea typeface="+mn-ea"/>
                  </a:rPr>
                </a:br>
                <a:r>
                  <a:rPr lang="en-US" sz="2400" b="1" dirty="0">
                    <a:latin typeface="+mj-lt"/>
                    <a:ea typeface="+mn-ea"/>
                  </a:rPr>
                  <a:t>structure analysis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40698" y="3545247"/>
                <a:ext cx="2120761" cy="4616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Graph theory</a:t>
                </a:r>
              </a:p>
            </p:txBody>
          </p:sp>
          <p:cxnSp>
            <p:nvCxnSpPr>
              <p:cNvPr id="24587" name="Straight Arrow Connector 22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88" name="Straight Arrow Connector 23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" name="TextBox 31"/>
            <p:cNvSpPr txBox="1"/>
            <p:nvPr/>
          </p:nvSpPr>
          <p:spPr>
            <a:xfrm>
              <a:off x="5335133" y="5233969"/>
              <a:ext cx="1808925" cy="4616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latin typeface="+mj-lt"/>
                  <a:ea typeface="+mn-ea"/>
                </a:rPr>
                <a:t>Computers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79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3" y="114300"/>
            <a:ext cx="8120063" cy="515938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Scientific computation and data analysis</a:t>
            </a:r>
            <a:endParaRPr lang="en-US" dirty="0"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79541" y="1471613"/>
            <a:ext cx="6964362" cy="4672540"/>
            <a:chOff x="1179541" y="1471613"/>
            <a:chExt cx="6964362" cy="4672540"/>
          </a:xfrm>
        </p:grpSpPr>
        <p:sp>
          <p:nvSpPr>
            <p:cNvPr id="24591" name="Oval 3"/>
            <p:cNvSpPr>
              <a:spLocks noChangeArrowheads="1"/>
            </p:cNvSpPr>
            <p:nvPr/>
          </p:nvSpPr>
          <p:spPr bwMode="auto">
            <a:xfrm>
              <a:off x="1179541" y="1471613"/>
              <a:ext cx="3074987" cy="131158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FontTx/>
                <a:buAutoNum type="arabicPeriod"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1295658" y="1670050"/>
              <a:ext cx="2869746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latin typeface="+mj-lt"/>
                  <a:ea typeface="+mn-ea"/>
                </a:rPr>
                <a:t>Continuous</a:t>
              </a:r>
              <a:br>
                <a:rPr lang="en-US" sz="2400" b="1" dirty="0">
                  <a:latin typeface="+mj-lt"/>
                  <a:ea typeface="+mn-ea"/>
                </a:rPr>
              </a:br>
              <a:r>
                <a:rPr lang="en-US" sz="2400" b="1" dirty="0">
                  <a:latin typeface="+mj-lt"/>
                  <a:ea typeface="+mn-ea"/>
                </a:rPr>
                <a:t>physical modeling</a:t>
              </a: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2133600" y="3657600"/>
              <a:ext cx="457048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latin typeface="+mj-lt"/>
                  <a:ea typeface="+mn-ea"/>
                </a:rPr>
                <a:t>Linear </a:t>
              </a:r>
              <a:r>
                <a:rPr lang="en-US" sz="2400" b="1" dirty="0" smtClean="0">
                  <a:latin typeface="+mj-lt"/>
                  <a:ea typeface="+mn-ea"/>
                </a:rPr>
                <a:t>algebra &amp; graph theory</a:t>
              </a:r>
              <a:endParaRPr lang="en-US" sz="2400" b="1" dirty="0">
                <a:latin typeface="+mj-lt"/>
                <a:ea typeface="+mn-ea"/>
              </a:endParaRPr>
            </a:p>
          </p:txBody>
        </p:sp>
        <p:cxnSp>
          <p:nvCxnSpPr>
            <p:cNvPr id="24595" name="Straight Arrow Connector 11"/>
            <p:cNvCxnSpPr>
              <a:cxnSpLocks noChangeShapeType="1"/>
            </p:cNvCxnSpPr>
            <p:nvPr/>
          </p:nvCxnSpPr>
          <p:spPr bwMode="auto">
            <a:xfrm>
              <a:off x="3200400" y="2819400"/>
              <a:ext cx="862917" cy="59779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3" name="Oval 18"/>
            <p:cNvSpPr>
              <a:spLocks noChangeArrowheads="1"/>
            </p:cNvSpPr>
            <p:nvPr/>
          </p:nvSpPr>
          <p:spPr bwMode="auto">
            <a:xfrm>
              <a:off x="5068916" y="1477964"/>
              <a:ext cx="3074987" cy="131204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FontTx/>
                <a:buAutoNum type="arabicPeriod"/>
              </a:pPr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5210353" y="1716089"/>
              <a:ext cx="2819101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latin typeface="+mj-lt"/>
                  <a:ea typeface="+mn-ea"/>
                </a:rPr>
                <a:t>Discrete</a:t>
              </a:r>
              <a:br>
                <a:rPr lang="en-US" sz="2400" b="1" dirty="0">
                  <a:latin typeface="+mj-lt"/>
                  <a:ea typeface="+mn-ea"/>
                </a:rPr>
              </a:br>
              <a:r>
                <a:rPr lang="en-US" sz="2400" b="1" dirty="0">
                  <a:latin typeface="+mj-lt"/>
                  <a:ea typeface="+mn-ea"/>
                </a:rPr>
                <a:t>structure analysis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200400" y="4267200"/>
              <a:ext cx="2637596" cy="1876953"/>
              <a:chOff x="5287611" y="4166661"/>
              <a:chExt cx="2637596" cy="1876953"/>
            </a:xfrm>
          </p:grpSpPr>
          <p:cxnSp>
            <p:nvCxnSpPr>
              <p:cNvPr id="24588" name="Straight Arrow Connector 23"/>
              <p:cNvCxnSpPr>
                <a:cxnSpLocks noChangeShapeType="1"/>
              </p:cNvCxnSpPr>
              <p:nvPr/>
            </p:nvCxnSpPr>
            <p:spPr bwMode="auto">
              <a:xfrm rot="5400000">
                <a:off x="6343835" y="4427787"/>
                <a:ext cx="525149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" name="Group 1"/>
              <p:cNvGrpSpPr/>
              <p:nvPr/>
            </p:nvGrpSpPr>
            <p:grpSpPr>
              <a:xfrm>
                <a:off x="5287611" y="4877351"/>
                <a:ext cx="2637596" cy="1166263"/>
                <a:chOff x="5287611" y="4877351"/>
                <a:chExt cx="2637596" cy="1166263"/>
              </a:xfrm>
            </p:grpSpPr>
            <p:sp>
              <p:nvSpPr>
                <p:cNvPr id="24584" name="Oval 19"/>
                <p:cNvSpPr>
                  <a:spLocks noChangeArrowheads="1"/>
                </p:cNvSpPr>
                <p:nvPr/>
              </p:nvSpPr>
              <p:spPr bwMode="auto">
                <a:xfrm>
                  <a:off x="5287611" y="4877351"/>
                  <a:ext cx="2637596" cy="1166263"/>
                </a:xfrm>
                <a:prstGeom prst="ellips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buFontTx/>
                    <a:buAutoNum type="arabicPeriod"/>
                  </a:pPr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 bwMode="auto">
                <a:xfrm>
                  <a:off x="5732762" y="5221289"/>
                  <a:ext cx="1809209" cy="46166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buFontTx/>
                    <a:buNone/>
                    <a:defRPr/>
                  </a:pPr>
                  <a:r>
                    <a:rPr lang="en-US" sz="2400" b="1" dirty="0">
                      <a:latin typeface="+mj-lt"/>
                      <a:ea typeface="+mn-ea"/>
                    </a:rPr>
                    <a:t>Computers</a:t>
                  </a:r>
                </a:p>
              </p:txBody>
            </p:sp>
          </p:grpSp>
        </p:grpSp>
        <p:cxnSp>
          <p:nvCxnSpPr>
            <p:cNvPr id="24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4876800" y="2819400"/>
              <a:ext cx="862917" cy="59779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8162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The physics:  Poisson’s equation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4" name="Picture 3" descr="poiss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524000"/>
            <a:ext cx="8001000" cy="34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620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6.43</a:t>
            </a:r>
          </a:p>
        </p:txBody>
      </p:sp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1193114" y="76200"/>
            <a:ext cx="7924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sz="2400" u="sng" dirty="0" smtClean="0">
                <a:solidFill>
                  <a:srgbClr val="FF0000"/>
                </a:solidFill>
                <a:latin typeface="Arial" charset="0"/>
              </a:rPr>
              <a:t>Many Physical Models Use Stencil Computations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n-US" sz="800" dirty="0">
              <a:solidFill>
                <a:srgbClr val="FF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000" dirty="0" smtClean="0">
                <a:latin typeface="Arial" charset="0"/>
              </a:rPr>
              <a:t>PDE models of heat, fluids, structures, …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000" dirty="0" smtClean="0">
                <a:latin typeface="Arial" charset="0"/>
              </a:rPr>
              <a:t>Weather, airplanes, bridges, bones, …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000" dirty="0" smtClean="0">
                <a:latin typeface="Arial" charset="0"/>
              </a:rPr>
              <a:t>Game of Life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r>
              <a:rPr lang="en-US" sz="2000" dirty="0">
                <a:latin typeface="Arial" charset="0"/>
              </a:rPr>
              <a:t>m</a:t>
            </a:r>
            <a:r>
              <a:rPr lang="en-US" sz="2000" dirty="0" smtClean="0">
                <a:latin typeface="Arial" charset="0"/>
              </a:rPr>
              <a:t>any, many others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endParaRPr lang="en-US" sz="2000" dirty="0" smtClean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n-US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Model Problem:  Solving Poisson</a:t>
            </a:r>
            <a:r>
              <a:rPr lang="ja-JP" alt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’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 equation for temperature</a:t>
            </a: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3076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228600" y="3200400"/>
            <a:ext cx="8915400" cy="2819400"/>
          </a:xfrm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Discrete approximation to Poisson’s equation</a:t>
            </a:r>
            <a:r>
              <a:rPr lang="en-US" dirty="0" smtClean="0">
                <a:latin typeface="Arial" charset="0"/>
              </a:rPr>
              <a:t>:</a:t>
            </a:r>
          </a:p>
          <a:p>
            <a:pPr lvl="8"/>
            <a:endParaRPr lang="en-US" dirty="0">
              <a:latin typeface="Arial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) = ¼ (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t(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-k)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t(i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-1) +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t(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i+1)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t(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i+k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) )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Intuitively: </a:t>
            </a:r>
          </a:p>
          <a:p>
            <a:pPr marL="457200" lvl="1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emperature at a point is the average </a:t>
            </a:r>
            <a:br>
              <a:rPr lang="en-US" sz="2400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of the temperatures at surrounding points</a:t>
            </a:r>
          </a:p>
          <a:p>
            <a:endParaRPr lang="en-US" sz="800" dirty="0">
              <a:latin typeface="Arial" charset="0"/>
            </a:endParaRPr>
          </a:p>
          <a:p>
            <a:pPr lvl="4" algn="dist">
              <a:buFontTx/>
              <a:buNone/>
            </a:pP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62200" y="1371600"/>
            <a:ext cx="2895600" cy="1524000"/>
            <a:chOff x="2362200" y="1371600"/>
            <a:chExt cx="2895600" cy="1524000"/>
          </a:xfrm>
        </p:grpSpPr>
        <p:grpSp>
          <p:nvGrpSpPr>
            <p:cNvPr id="44" name="Group 46"/>
            <p:cNvGrpSpPr>
              <a:grpSpLocks/>
            </p:cNvGrpSpPr>
            <p:nvPr/>
          </p:nvGrpSpPr>
          <p:grpSpPr bwMode="auto">
            <a:xfrm>
              <a:off x="3733800" y="1371600"/>
              <a:ext cx="1524000" cy="1524000"/>
              <a:chOff x="436" y="1482"/>
              <a:chExt cx="960" cy="960"/>
            </a:xfrm>
          </p:grpSpPr>
          <p:grpSp>
            <p:nvGrpSpPr>
              <p:cNvPr id="47" name="Group 47"/>
              <p:cNvGrpSpPr>
                <a:grpSpLocks/>
              </p:cNvGrpSpPr>
              <p:nvPr/>
            </p:nvGrpSpPr>
            <p:grpSpPr bwMode="auto">
              <a:xfrm>
                <a:off x="436" y="1482"/>
                <a:ext cx="960" cy="953"/>
                <a:chOff x="1440" y="1441"/>
                <a:chExt cx="960" cy="953"/>
              </a:xfrm>
            </p:grpSpPr>
            <p:sp>
              <p:nvSpPr>
                <p:cNvPr id="54" name="Line 48"/>
                <p:cNvSpPr>
                  <a:spLocks noChangeShapeType="1"/>
                </p:cNvSpPr>
                <p:nvPr/>
              </p:nvSpPr>
              <p:spPr bwMode="auto">
                <a:xfrm>
                  <a:off x="1440" y="1441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  <p:sp>
              <p:nvSpPr>
                <p:cNvPr id="55" name="Line 49"/>
                <p:cNvSpPr>
                  <a:spLocks noChangeShapeType="1"/>
                </p:cNvSpPr>
                <p:nvPr/>
              </p:nvSpPr>
              <p:spPr bwMode="auto">
                <a:xfrm>
                  <a:off x="1440" y="1679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  <p:sp>
              <p:nvSpPr>
                <p:cNvPr id="56" name="Line 50"/>
                <p:cNvSpPr>
                  <a:spLocks noChangeShapeType="1"/>
                </p:cNvSpPr>
                <p:nvPr/>
              </p:nvSpPr>
              <p:spPr bwMode="auto">
                <a:xfrm>
                  <a:off x="1440" y="1917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  <p:sp>
              <p:nvSpPr>
                <p:cNvPr id="57" name="Line 51"/>
                <p:cNvSpPr>
                  <a:spLocks noChangeShapeType="1"/>
                </p:cNvSpPr>
                <p:nvPr/>
              </p:nvSpPr>
              <p:spPr bwMode="auto">
                <a:xfrm>
                  <a:off x="1440" y="2155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  <p:sp>
              <p:nvSpPr>
                <p:cNvPr id="58" name="Line 52"/>
                <p:cNvSpPr>
                  <a:spLocks noChangeShapeType="1"/>
                </p:cNvSpPr>
                <p:nvPr/>
              </p:nvSpPr>
              <p:spPr bwMode="auto">
                <a:xfrm>
                  <a:off x="1440" y="2394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  <p:grpSp>
            <p:nvGrpSpPr>
              <p:cNvPr id="48" name="Group 53"/>
              <p:cNvGrpSpPr>
                <a:grpSpLocks/>
              </p:cNvGrpSpPr>
              <p:nvPr/>
            </p:nvGrpSpPr>
            <p:grpSpPr bwMode="auto">
              <a:xfrm rot="-5400000">
                <a:off x="438" y="1485"/>
                <a:ext cx="960" cy="953"/>
                <a:chOff x="1440" y="1441"/>
                <a:chExt cx="960" cy="953"/>
              </a:xfrm>
            </p:grpSpPr>
            <p:sp>
              <p:nvSpPr>
                <p:cNvPr id="49" name="Line 54"/>
                <p:cNvSpPr>
                  <a:spLocks noChangeShapeType="1"/>
                </p:cNvSpPr>
                <p:nvPr/>
              </p:nvSpPr>
              <p:spPr bwMode="auto">
                <a:xfrm>
                  <a:off x="1440" y="1441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  <p:sp>
              <p:nvSpPr>
                <p:cNvPr id="50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1679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  <p:sp>
              <p:nvSpPr>
                <p:cNvPr id="51" name="Line 56"/>
                <p:cNvSpPr>
                  <a:spLocks noChangeShapeType="1"/>
                </p:cNvSpPr>
                <p:nvPr/>
              </p:nvSpPr>
              <p:spPr bwMode="auto">
                <a:xfrm>
                  <a:off x="1440" y="1917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  <p:sp>
              <p:nvSpPr>
                <p:cNvPr id="52" name="Line 57"/>
                <p:cNvSpPr>
                  <a:spLocks noChangeShapeType="1"/>
                </p:cNvSpPr>
                <p:nvPr/>
              </p:nvSpPr>
              <p:spPr bwMode="auto">
                <a:xfrm>
                  <a:off x="1440" y="2155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  <p:sp>
              <p:nvSpPr>
                <p:cNvPr id="53" name="Line 58"/>
                <p:cNvSpPr>
                  <a:spLocks noChangeShapeType="1"/>
                </p:cNvSpPr>
                <p:nvPr/>
              </p:nvSpPr>
              <p:spPr bwMode="auto">
                <a:xfrm>
                  <a:off x="1440" y="2394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cs typeface="ＭＳ Ｐゴシック" charset="0"/>
                  </a:endParaRPr>
                </a:p>
              </p:txBody>
            </p:sp>
          </p:grpSp>
        </p:grpSp>
        <p:sp>
          <p:nvSpPr>
            <p:cNvPr id="45" name="Text Box 59"/>
            <p:cNvSpPr txBox="1">
              <a:spLocks noChangeArrowheads="1"/>
            </p:cNvSpPr>
            <p:nvPr/>
          </p:nvSpPr>
          <p:spPr bwMode="auto">
            <a:xfrm>
              <a:off x="2362200" y="1905000"/>
              <a:ext cx="11457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System VT Special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rgbClr val="1A0FEF"/>
                  </a:solidFill>
                  <a:latin typeface="Arial" charset="0"/>
                  <a:cs typeface="ＭＳ Ｐゴシック" charset="0"/>
                </a:rPr>
                <a:t>k</a:t>
              </a:r>
              <a:r>
                <a:rPr lang="en-US" sz="2400" dirty="0" smtClean="0">
                  <a:solidFill>
                    <a:srgbClr val="1A0FEF"/>
                  </a:solidFill>
                  <a:latin typeface="Arial" charset="0"/>
                  <a:cs typeface="ＭＳ Ｐゴシック" charset="0"/>
                </a:rPr>
                <a:t> = n</a:t>
              </a:r>
              <a:r>
                <a:rPr lang="en-US" sz="2400" b="1" baseline="30000" dirty="0" smtClean="0">
                  <a:solidFill>
                    <a:srgbClr val="1A0FEF"/>
                  </a:solidFill>
                  <a:latin typeface="Arial" charset="0"/>
                  <a:cs typeface="ＭＳ Ｐゴシック" charset="0"/>
                </a:rPr>
                <a:t>1</a:t>
              </a:r>
              <a:r>
                <a:rPr lang="en-US" sz="2400" b="1" baseline="30000" dirty="0">
                  <a:solidFill>
                    <a:srgbClr val="1A0FEF"/>
                  </a:solidFill>
                  <a:latin typeface="Arial" charset="0"/>
                  <a:cs typeface="ＭＳ Ｐゴシック" charset="0"/>
                </a:rPr>
                <a:t>/2</a:t>
              </a:r>
            </a:p>
          </p:txBody>
        </p:sp>
        <p:sp>
          <p:nvSpPr>
            <p:cNvPr id="46" name="Line 60"/>
            <p:cNvSpPr>
              <a:spLocks noChangeShapeType="1"/>
            </p:cNvSpPr>
            <p:nvPr/>
          </p:nvSpPr>
          <p:spPr bwMode="auto">
            <a:xfrm flipV="1">
              <a:off x="3581400" y="1371600"/>
              <a:ext cx="0" cy="15240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37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1193114" y="76200"/>
            <a:ext cx="49790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           Examples of stencils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n-US" sz="800" dirty="0">
              <a:solidFill>
                <a:srgbClr val="FF0000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n-US" sz="2000" dirty="0" smtClean="0"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endParaRPr lang="en-US" sz="2000" dirty="0" smtClean="0"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endParaRPr lang="en-US" sz="2000" dirty="0" smtClean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Tx/>
              <a:buChar char="•"/>
            </a:pPr>
            <a:endParaRPr lang="en-US" sz="2000" dirty="0" smtClean="0">
              <a:latin typeface="Arial" charset="0"/>
            </a:endParaRPr>
          </a:p>
        </p:txBody>
      </p:sp>
      <p:pic>
        <p:nvPicPr>
          <p:cNvPr id="2" name="Picture 1" descr="stencil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1600200" cy="1600200"/>
          </a:xfrm>
          <a:prstGeom prst="rect">
            <a:avLst/>
          </a:prstGeom>
        </p:spPr>
      </p:pic>
      <p:pic>
        <p:nvPicPr>
          <p:cNvPr id="3" name="Picture 2" descr="stencil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657600"/>
            <a:ext cx="1485900" cy="1741475"/>
          </a:xfrm>
          <a:prstGeom prst="rect">
            <a:avLst/>
          </a:prstGeom>
        </p:spPr>
      </p:pic>
      <p:pic>
        <p:nvPicPr>
          <p:cNvPr id="4" name="Picture 3" descr="stencil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9600"/>
            <a:ext cx="1600200" cy="1568450"/>
          </a:xfrm>
          <a:prstGeom prst="rect">
            <a:avLst/>
          </a:prstGeom>
        </p:spPr>
      </p:pic>
      <p:pic>
        <p:nvPicPr>
          <p:cNvPr id="5" name="Picture 4" descr="stencil25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95600"/>
            <a:ext cx="2209800" cy="2656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2514600"/>
            <a:ext cx="22828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5-point stencil in 2D</a:t>
            </a:r>
            <a:br>
              <a:rPr lang="en-US" sz="1600" dirty="0" smtClean="0"/>
            </a:br>
            <a:r>
              <a:rPr lang="en-US" sz="1600" dirty="0" smtClean="0"/>
              <a:t> (temperature problem)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2362200"/>
            <a:ext cx="19866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9</a:t>
            </a:r>
            <a:r>
              <a:rPr lang="en-US" sz="1600" dirty="0" smtClean="0"/>
              <a:t>-point stencil in 2D</a:t>
            </a:r>
            <a:br>
              <a:rPr lang="en-US" sz="1600" dirty="0" smtClean="0"/>
            </a:br>
            <a:r>
              <a:rPr lang="en-US" sz="1600" dirty="0" smtClean="0"/>
              <a:t>(game of Life)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5562600"/>
            <a:ext cx="25451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7-point stencil in 3D</a:t>
            </a:r>
            <a:br>
              <a:rPr lang="en-US" sz="1600" dirty="0" smtClean="0"/>
            </a:br>
            <a:r>
              <a:rPr lang="en-US" sz="1600" dirty="0" smtClean="0"/>
              <a:t>(3D temperature problem)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5105400"/>
            <a:ext cx="21007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25-point stencil in 3D</a:t>
            </a:r>
          </a:p>
          <a:p>
            <a:pPr algn="ctr"/>
            <a:r>
              <a:rPr lang="en-US" sz="1600" dirty="0" smtClean="0"/>
              <a:t>(seismic modeling) 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6172200"/>
            <a:ext cx="1872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… and many more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4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9F5AAB5C-CE35-3B4E-B14A-FA7E14BB1771}" type="slidenum">
              <a:rPr lang="en-US">
                <a:latin typeface="Helvetica" charset="0"/>
              </a:rPr>
              <a:pPr/>
              <a:t>9</a:t>
            </a:fld>
            <a:endParaRPr lang="en-US">
              <a:latin typeface="Helvetica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35888" cy="422275"/>
          </a:xfrm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Parallelizing Stencil Computations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382000" cy="57912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Parallelism</a:t>
            </a:r>
            <a:r>
              <a:rPr lang="en-US">
                <a:latin typeface="Arial" charset="0"/>
              </a:rPr>
              <a:t> is simple</a:t>
            </a:r>
          </a:p>
          <a:p>
            <a:pPr lvl="1"/>
            <a:r>
              <a:rPr lang="en-US" sz="2000">
                <a:latin typeface="Arial" charset="0"/>
              </a:rPr>
              <a:t>Grid is a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regular</a:t>
            </a:r>
            <a:r>
              <a:rPr lang="en-US" sz="2000">
                <a:latin typeface="Arial" charset="0"/>
              </a:rPr>
              <a:t> data structure</a:t>
            </a:r>
          </a:p>
          <a:p>
            <a:pPr lvl="1"/>
            <a:r>
              <a:rPr lang="en-US" sz="2000">
                <a:latin typeface="Arial" charset="0"/>
              </a:rPr>
              <a:t>Even decomposition across processors gives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load balance</a:t>
            </a:r>
          </a:p>
          <a:p>
            <a:pPr lvl="1"/>
            <a:endParaRPr lang="en-US">
              <a:solidFill>
                <a:schemeClr val="accent1"/>
              </a:solidFill>
              <a:latin typeface="Arial" charset="0"/>
            </a:endParaRPr>
          </a:p>
          <a:p>
            <a:r>
              <a:rPr lang="en-US">
                <a:solidFill>
                  <a:srgbClr val="FF0000"/>
                </a:solidFill>
                <a:latin typeface="Arial" charset="0"/>
              </a:rPr>
              <a:t>Spatial locality</a:t>
            </a:r>
            <a:r>
              <a:rPr lang="en-US">
                <a:latin typeface="Arial" charset="0"/>
              </a:rPr>
              <a:t> limits communication cost</a:t>
            </a:r>
          </a:p>
          <a:p>
            <a:pPr lvl="1"/>
            <a:r>
              <a:rPr lang="en-US" sz="2000">
                <a:latin typeface="Arial" charset="0"/>
              </a:rPr>
              <a:t>Communicate only boundary values from neighboring patches</a:t>
            </a:r>
          </a:p>
          <a:p>
            <a:endParaRPr lang="en-US" sz="2600">
              <a:latin typeface="Arial" charset="0"/>
            </a:endParaRPr>
          </a:p>
          <a:p>
            <a:endParaRPr lang="en-US" sz="2600">
              <a:latin typeface="Arial" charset="0"/>
            </a:endParaRPr>
          </a:p>
          <a:p>
            <a:endParaRPr lang="en-US" sz="2600">
              <a:latin typeface="Arial" charset="0"/>
            </a:endParaRPr>
          </a:p>
          <a:p>
            <a:endParaRPr lang="en-US" sz="2600">
              <a:latin typeface="Arial" charset="0"/>
            </a:endParaRPr>
          </a:p>
          <a:p>
            <a:endParaRPr lang="en-US" sz="2600">
              <a:latin typeface="Arial" charset="0"/>
            </a:endParaRPr>
          </a:p>
          <a:p>
            <a:r>
              <a:rPr lang="en-US" sz="2600">
                <a:solidFill>
                  <a:srgbClr val="FF0000"/>
                </a:solidFill>
                <a:latin typeface="Arial" charset="0"/>
              </a:rPr>
              <a:t>Communication volume    </a:t>
            </a:r>
          </a:p>
          <a:p>
            <a:pPr lvl="1"/>
            <a:r>
              <a:rPr lang="en-US" sz="2400">
                <a:solidFill>
                  <a:srgbClr val="FF0000"/>
                </a:solidFill>
                <a:latin typeface="Arial" charset="0"/>
              </a:rPr>
              <a:t>v = </a:t>
            </a:r>
            <a:r>
              <a:rPr lang="en-US" sz="2400">
                <a:solidFill>
                  <a:schemeClr val="tx1"/>
                </a:solidFill>
                <a:latin typeface="Arial" charset="0"/>
              </a:rPr>
              <a:t>total # of boundary cells between patches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48000" y="3581400"/>
            <a:ext cx="3810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429000" y="3581400"/>
            <a:ext cx="381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667000" y="3581400"/>
            <a:ext cx="3810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429000" y="3962400"/>
            <a:ext cx="381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667000" y="3962400"/>
            <a:ext cx="3810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048000" y="4343400"/>
            <a:ext cx="3810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429000" y="4343400"/>
            <a:ext cx="381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286000" y="4343400"/>
            <a:ext cx="3810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286000" y="3200400"/>
            <a:ext cx="3810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286000" y="3581400"/>
            <a:ext cx="3810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667000" y="4343400"/>
            <a:ext cx="3810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286000" y="3962400"/>
            <a:ext cx="3810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810000" y="4343400"/>
            <a:ext cx="381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810000" y="3200400"/>
            <a:ext cx="381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810000" y="3581400"/>
            <a:ext cx="381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810000" y="3962400"/>
            <a:ext cx="381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2667000" y="3200400"/>
            <a:ext cx="3810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3048000" y="3200400"/>
            <a:ext cx="3810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3429000" y="3200400"/>
            <a:ext cx="381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2286000" y="4724400"/>
            <a:ext cx="3810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3810000" y="4724400"/>
            <a:ext cx="381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2667000" y="4724400"/>
            <a:ext cx="3810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3048000" y="4724400"/>
            <a:ext cx="3810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3429000" y="4724400"/>
            <a:ext cx="381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4953000" y="3581400"/>
            <a:ext cx="381000" cy="381000"/>
          </a:xfrm>
          <a:prstGeom prst="rect">
            <a:avLst/>
          </a:prstGeom>
          <a:solidFill>
            <a:srgbClr val="D4A97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5334000" y="3581400"/>
            <a:ext cx="381000" cy="381000"/>
          </a:xfrm>
          <a:prstGeom prst="rect">
            <a:avLst/>
          </a:prstGeom>
          <a:solidFill>
            <a:srgbClr val="D4A97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4572000" y="3581400"/>
            <a:ext cx="381000" cy="381000"/>
          </a:xfrm>
          <a:prstGeom prst="rect">
            <a:avLst/>
          </a:prstGeom>
          <a:solidFill>
            <a:srgbClr val="D4A97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5334000" y="3962400"/>
            <a:ext cx="381000" cy="381000"/>
          </a:xfrm>
          <a:prstGeom prst="rect">
            <a:avLst/>
          </a:prstGeom>
          <a:solidFill>
            <a:srgbClr val="D4A97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4572000" y="3962400"/>
            <a:ext cx="381000" cy="381000"/>
          </a:xfrm>
          <a:prstGeom prst="rect">
            <a:avLst/>
          </a:prstGeom>
          <a:solidFill>
            <a:srgbClr val="D4A97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4953000" y="4343400"/>
            <a:ext cx="381000" cy="381000"/>
          </a:xfrm>
          <a:prstGeom prst="rect">
            <a:avLst/>
          </a:prstGeom>
          <a:solidFill>
            <a:srgbClr val="D4A97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5334000" y="4343400"/>
            <a:ext cx="381000" cy="381000"/>
          </a:xfrm>
          <a:prstGeom prst="rect">
            <a:avLst/>
          </a:prstGeom>
          <a:solidFill>
            <a:srgbClr val="D4A97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4191000" y="4343400"/>
            <a:ext cx="381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4191000" y="3200400"/>
            <a:ext cx="381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4191000" y="3581400"/>
            <a:ext cx="381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4572000" y="4343400"/>
            <a:ext cx="381000" cy="381000"/>
          </a:xfrm>
          <a:prstGeom prst="rect">
            <a:avLst/>
          </a:prstGeom>
          <a:solidFill>
            <a:srgbClr val="D4A97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4191000" y="3962400"/>
            <a:ext cx="381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4572000" y="3200400"/>
            <a:ext cx="381000" cy="381000"/>
          </a:xfrm>
          <a:prstGeom prst="rect">
            <a:avLst/>
          </a:prstGeom>
          <a:solidFill>
            <a:srgbClr val="D4A97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4953000" y="3200400"/>
            <a:ext cx="381000" cy="381000"/>
          </a:xfrm>
          <a:prstGeom prst="rect">
            <a:avLst/>
          </a:prstGeom>
          <a:solidFill>
            <a:srgbClr val="D4A97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5334000" y="3200400"/>
            <a:ext cx="381000" cy="381000"/>
          </a:xfrm>
          <a:prstGeom prst="rect">
            <a:avLst/>
          </a:prstGeom>
          <a:solidFill>
            <a:srgbClr val="D4A97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4191000" y="4724400"/>
            <a:ext cx="381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4572000" y="4724400"/>
            <a:ext cx="381000" cy="381000"/>
          </a:xfrm>
          <a:prstGeom prst="rect">
            <a:avLst/>
          </a:prstGeom>
          <a:solidFill>
            <a:srgbClr val="D4A97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4953000" y="4724400"/>
            <a:ext cx="381000" cy="381000"/>
          </a:xfrm>
          <a:prstGeom prst="rect">
            <a:avLst/>
          </a:prstGeom>
          <a:solidFill>
            <a:srgbClr val="D4A97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5334000" y="4724400"/>
            <a:ext cx="381000" cy="381000"/>
          </a:xfrm>
          <a:prstGeom prst="rect">
            <a:avLst/>
          </a:prstGeom>
          <a:solidFill>
            <a:srgbClr val="D4A97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3048000" y="3962400"/>
            <a:ext cx="381000" cy="3810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4953000" y="3962400"/>
            <a:ext cx="381000" cy="381000"/>
          </a:xfrm>
          <a:prstGeom prst="rect">
            <a:avLst/>
          </a:prstGeom>
          <a:solidFill>
            <a:srgbClr val="D4A97E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088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1A0FEF"/>
      </a:hlink>
      <a:folHlink>
        <a:srgbClr val="00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stem VT Special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stem VT Special" pitchFamily="4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11071</TotalTime>
  <Words>2188</Words>
  <Application>Microsoft Macintosh PowerPoint</Application>
  <PresentationFormat>On-screen Show (4:3)</PresentationFormat>
  <Paragraphs>409</Paragraphs>
  <Slides>44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Default Design</vt:lpstr>
      <vt:lpstr>Document</vt:lpstr>
      <vt:lpstr>Conjugate gradients,  sparse matrix-vector multiplication,  graphs, and meshes</vt:lpstr>
      <vt:lpstr>The middleware of scientific computing</vt:lpstr>
      <vt:lpstr>Example:  The Temperature Problem</vt:lpstr>
      <vt:lpstr>Example:  The Temperature Problem</vt:lpstr>
      <vt:lpstr>The physics:  Poisson’s equation</vt:lpstr>
      <vt:lpstr>PowerPoint Presentation</vt:lpstr>
      <vt:lpstr>Model Problem:  Solving Poisson’s equation for temperature</vt:lpstr>
      <vt:lpstr>PowerPoint Presentation</vt:lpstr>
      <vt:lpstr>Parallelizing Stencil Computations</vt:lpstr>
      <vt:lpstr>Two-dimensional block decomposition</vt:lpstr>
      <vt:lpstr>Detailed complexity measures for data movement I:                        Latency/Bandwidth Model</vt:lpstr>
      <vt:lpstr>Ghost Nodes in Stencil Computations</vt:lpstr>
      <vt:lpstr>Parallelism in  Regular meshes</vt:lpstr>
      <vt:lpstr>Model Problem:  Solving Poisson’s equation for temperature</vt:lpstr>
      <vt:lpstr>Model Problem:  Solving Poisson’s equation for temperature</vt:lpstr>
      <vt:lpstr>PowerPoint Presentation</vt:lpstr>
      <vt:lpstr>Conjugate gradient iteration to solve A*x=b</vt:lpstr>
      <vt:lpstr>Vector and matrix primitives for CG</vt:lpstr>
      <vt:lpstr>Broadcast and reduction</vt:lpstr>
      <vt:lpstr>Where’s the data (temperature problem)?</vt:lpstr>
      <vt:lpstr>PowerPoint Presentation</vt:lpstr>
      <vt:lpstr>PowerPoint Presentation</vt:lpstr>
      <vt:lpstr>Where’s the data (temperature problem)?</vt:lpstr>
      <vt:lpstr>The Landscape of Ax = b Algorithms</vt:lpstr>
      <vt:lpstr>Conjugate gradient in general</vt:lpstr>
      <vt:lpstr>Conjugate gradient in general</vt:lpstr>
      <vt:lpstr>Conjugate gradient in general</vt:lpstr>
      <vt:lpstr>Conjugate gradient in general</vt:lpstr>
      <vt:lpstr>Conjugate gradient in general</vt:lpstr>
      <vt:lpstr>Vector and matrix primitives for CG</vt:lpstr>
      <vt:lpstr>Graphs and Sparse Matrices </vt:lpstr>
      <vt:lpstr>Parallel Dense Matrix-Vector Product (Review)</vt:lpstr>
      <vt:lpstr>PowerPoint Presentation</vt:lpstr>
      <vt:lpstr>Data structure for sparse matrix A (stored by rows)</vt:lpstr>
      <vt:lpstr>Distributed-memory sparse matrix data structure</vt:lpstr>
      <vt:lpstr>Irregular mesh: NASA Airfoil in 2D</vt:lpstr>
      <vt:lpstr>Composite Mesh from a Mechanical Structure</vt:lpstr>
      <vt:lpstr>Converting the Mesh to a Matrix</vt:lpstr>
      <vt:lpstr>Adaptive Mesh Refinement (AMR)</vt:lpstr>
      <vt:lpstr>Adaptive Mesh</vt:lpstr>
      <vt:lpstr>Irregular mesh: Tapered Tube (Multigrid)</vt:lpstr>
      <vt:lpstr>Scientific computation and data analysis</vt:lpstr>
      <vt:lpstr>Scientific computation and data analysis</vt:lpstr>
      <vt:lpstr>Scientific computation and data analysis</vt:lpstr>
    </vt:vector>
  </TitlesOfParts>
  <Company>PARC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Support-Graph Preconditioning</dc:title>
  <dc:creator>John R. Gilbert</dc:creator>
  <cp:lastModifiedBy>John Gilbert</cp:lastModifiedBy>
  <cp:revision>667</cp:revision>
  <cp:lastPrinted>1999-10-20T00:13:40Z</cp:lastPrinted>
  <dcterms:created xsi:type="dcterms:W3CDTF">1998-10-05T22:15:03Z</dcterms:created>
  <dcterms:modified xsi:type="dcterms:W3CDTF">2015-02-04T23:05:56Z</dcterms:modified>
</cp:coreProperties>
</file>