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 id="2147483687" r:id="rId2"/>
  </p:sldMasterIdLst>
  <p:notesMasterIdLst>
    <p:notesMasterId r:id="rId40"/>
  </p:notesMasterIdLst>
  <p:handoutMasterIdLst>
    <p:handoutMasterId r:id="rId41"/>
  </p:handoutMasterIdLst>
  <p:sldIdLst>
    <p:sldId id="415" r:id="rId3"/>
    <p:sldId id="416" r:id="rId4"/>
    <p:sldId id="417" r:id="rId5"/>
    <p:sldId id="418" r:id="rId6"/>
    <p:sldId id="419" r:id="rId7"/>
    <p:sldId id="420" r:id="rId8"/>
    <p:sldId id="422" r:id="rId9"/>
    <p:sldId id="421" r:id="rId10"/>
    <p:sldId id="423" r:id="rId11"/>
    <p:sldId id="412" r:id="rId12"/>
    <p:sldId id="355" r:id="rId13"/>
    <p:sldId id="354" r:id="rId14"/>
    <p:sldId id="352" r:id="rId15"/>
    <p:sldId id="341" r:id="rId16"/>
    <p:sldId id="342" r:id="rId17"/>
    <p:sldId id="343" r:id="rId18"/>
    <p:sldId id="344" r:id="rId19"/>
    <p:sldId id="345" r:id="rId20"/>
    <p:sldId id="346" r:id="rId21"/>
    <p:sldId id="347" r:id="rId22"/>
    <p:sldId id="348" r:id="rId23"/>
    <p:sldId id="349" r:id="rId24"/>
    <p:sldId id="350" r:id="rId25"/>
    <p:sldId id="351" r:id="rId26"/>
    <p:sldId id="367" r:id="rId27"/>
    <p:sldId id="370" r:id="rId28"/>
    <p:sldId id="371" r:id="rId29"/>
    <p:sldId id="372" r:id="rId30"/>
    <p:sldId id="368" r:id="rId31"/>
    <p:sldId id="369" r:id="rId32"/>
    <p:sldId id="384" r:id="rId33"/>
    <p:sldId id="385" r:id="rId34"/>
    <p:sldId id="388" r:id="rId35"/>
    <p:sldId id="390" r:id="rId36"/>
    <p:sldId id="414" r:id="rId37"/>
    <p:sldId id="391" r:id="rId38"/>
    <p:sldId id="413" r:id="rId39"/>
  </p:sldIdLst>
  <p:sldSz cx="9144000" cy="6858000" type="screen4x3"/>
  <p:notesSz cx="7023100" cy="9309100"/>
  <p:defaultTextStyle>
    <a:defPPr>
      <a:defRPr lang="en-US"/>
    </a:defPPr>
    <a:lvl1pPr algn="l" rtl="0" eaLnBrk="0" fontAlgn="base" hangingPunct="0">
      <a:spcBef>
        <a:spcPct val="0"/>
      </a:spcBef>
      <a:spcAft>
        <a:spcPct val="0"/>
      </a:spcAft>
      <a:defRPr sz="2800" kern="1200">
        <a:solidFill>
          <a:schemeClr val="tx1"/>
        </a:solidFill>
        <a:latin typeface="Times" charset="0"/>
        <a:ea typeface="ＭＳ Ｐゴシック" charset="0"/>
        <a:cs typeface="+mn-cs"/>
      </a:defRPr>
    </a:lvl1pPr>
    <a:lvl2pPr marL="457200" algn="l" rtl="0" eaLnBrk="0" fontAlgn="base" hangingPunct="0">
      <a:spcBef>
        <a:spcPct val="0"/>
      </a:spcBef>
      <a:spcAft>
        <a:spcPct val="0"/>
      </a:spcAft>
      <a:defRPr sz="2800" kern="1200">
        <a:solidFill>
          <a:schemeClr val="tx1"/>
        </a:solidFill>
        <a:latin typeface="Times" charset="0"/>
        <a:ea typeface="ＭＳ Ｐゴシック" charset="0"/>
        <a:cs typeface="+mn-cs"/>
      </a:defRPr>
    </a:lvl2pPr>
    <a:lvl3pPr marL="914400" algn="l" rtl="0" eaLnBrk="0" fontAlgn="base" hangingPunct="0">
      <a:spcBef>
        <a:spcPct val="0"/>
      </a:spcBef>
      <a:spcAft>
        <a:spcPct val="0"/>
      </a:spcAft>
      <a:defRPr sz="2800" kern="1200">
        <a:solidFill>
          <a:schemeClr val="tx1"/>
        </a:solidFill>
        <a:latin typeface="Times" charset="0"/>
        <a:ea typeface="ＭＳ Ｐゴシック" charset="0"/>
        <a:cs typeface="+mn-cs"/>
      </a:defRPr>
    </a:lvl3pPr>
    <a:lvl4pPr marL="1371600" algn="l" rtl="0" eaLnBrk="0" fontAlgn="base" hangingPunct="0">
      <a:spcBef>
        <a:spcPct val="0"/>
      </a:spcBef>
      <a:spcAft>
        <a:spcPct val="0"/>
      </a:spcAft>
      <a:defRPr sz="2800" kern="1200">
        <a:solidFill>
          <a:schemeClr val="tx1"/>
        </a:solidFill>
        <a:latin typeface="Times" charset="0"/>
        <a:ea typeface="ＭＳ Ｐゴシック" charset="0"/>
        <a:cs typeface="+mn-cs"/>
      </a:defRPr>
    </a:lvl4pPr>
    <a:lvl5pPr marL="1828800" algn="l" rtl="0" eaLnBrk="0" fontAlgn="base" hangingPunct="0">
      <a:spcBef>
        <a:spcPct val="0"/>
      </a:spcBef>
      <a:spcAft>
        <a:spcPct val="0"/>
      </a:spcAft>
      <a:defRPr sz="2800" kern="1200">
        <a:solidFill>
          <a:schemeClr val="tx1"/>
        </a:solidFill>
        <a:latin typeface="Times" charset="0"/>
        <a:ea typeface="ＭＳ Ｐゴシック" charset="0"/>
        <a:cs typeface="+mn-cs"/>
      </a:defRPr>
    </a:lvl5pPr>
    <a:lvl6pPr marL="2286000" algn="l" defTabSz="457200" rtl="0" eaLnBrk="1" latinLnBrk="0" hangingPunct="1">
      <a:defRPr sz="2800" kern="1200">
        <a:solidFill>
          <a:schemeClr val="tx1"/>
        </a:solidFill>
        <a:latin typeface="Times" charset="0"/>
        <a:ea typeface="ＭＳ Ｐゴシック" charset="0"/>
        <a:cs typeface="+mn-cs"/>
      </a:defRPr>
    </a:lvl6pPr>
    <a:lvl7pPr marL="2743200" algn="l" defTabSz="457200" rtl="0" eaLnBrk="1" latinLnBrk="0" hangingPunct="1">
      <a:defRPr sz="2800" kern="1200">
        <a:solidFill>
          <a:schemeClr val="tx1"/>
        </a:solidFill>
        <a:latin typeface="Times" charset="0"/>
        <a:ea typeface="ＭＳ Ｐゴシック" charset="0"/>
        <a:cs typeface="+mn-cs"/>
      </a:defRPr>
    </a:lvl7pPr>
    <a:lvl8pPr marL="3200400" algn="l" defTabSz="457200" rtl="0" eaLnBrk="1" latinLnBrk="0" hangingPunct="1">
      <a:defRPr sz="2800" kern="1200">
        <a:solidFill>
          <a:schemeClr val="tx1"/>
        </a:solidFill>
        <a:latin typeface="Times" charset="0"/>
        <a:ea typeface="ＭＳ Ｐゴシック" charset="0"/>
        <a:cs typeface="+mn-cs"/>
      </a:defRPr>
    </a:lvl8pPr>
    <a:lvl9pPr marL="3657600" algn="l" defTabSz="457200" rtl="0" eaLnBrk="1" latinLnBrk="0" hangingPunct="1">
      <a:defRPr sz="2800" kern="1200">
        <a:solidFill>
          <a:schemeClr val="tx1"/>
        </a:solidFill>
        <a:latin typeface="Times"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00D200"/>
    <a:srgbClr val="021FAE"/>
    <a:srgbClr val="075DCF"/>
    <a:srgbClr val="2CFC36"/>
    <a:srgbClr val="B3B703"/>
    <a:srgbClr val="F7FC34"/>
    <a:srgbClr val="911D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6" d="100"/>
          <a:sy n="126" d="100"/>
        </p:scale>
        <p:origin x="-1992" y="-112"/>
      </p:cViewPr>
      <p:guideLst>
        <p:guide orient="horz" pos="4319"/>
        <p:guide pos="5759"/>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8" charset="0"/>
                <a:ea typeface="+mn-ea"/>
              </a:defRPr>
            </a:lvl1pPr>
          </a:lstStyle>
          <a:p>
            <a:pPr>
              <a:defRPr/>
            </a:pPr>
            <a:endParaRPr lang="en-US"/>
          </a:p>
        </p:txBody>
      </p:sp>
      <p:sp>
        <p:nvSpPr>
          <p:cNvPr id="80899" name="Rectangle 3"/>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8" charset="0"/>
                <a:ea typeface="+mn-ea"/>
              </a:defRPr>
            </a:lvl1pPr>
          </a:lstStyle>
          <a:p>
            <a:pPr>
              <a:defRPr/>
            </a:pPr>
            <a:endParaRPr lang="en-US"/>
          </a:p>
        </p:txBody>
      </p:sp>
      <p:sp>
        <p:nvSpPr>
          <p:cNvPr id="80900" name="Rectangle 4"/>
          <p:cNvSpPr>
            <a:spLocks noGrp="1" noChangeArrowheads="1"/>
          </p:cNvSpPr>
          <p:nvPr>
            <p:ph type="ftr" sz="quarter" idx="2"/>
          </p:nvPr>
        </p:nvSpPr>
        <p:spPr bwMode="auto">
          <a:xfrm>
            <a:off x="0" y="88392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8" charset="0"/>
                <a:ea typeface="+mn-ea"/>
              </a:defRPr>
            </a:lvl1pPr>
          </a:lstStyle>
          <a:p>
            <a:pPr>
              <a:defRPr/>
            </a:pPr>
            <a:endParaRPr lang="en-US"/>
          </a:p>
        </p:txBody>
      </p:sp>
      <p:sp>
        <p:nvSpPr>
          <p:cNvPr id="80901" name="Rectangle 5"/>
          <p:cNvSpPr>
            <a:spLocks noGrp="1" noChangeArrowheads="1"/>
          </p:cNvSpPr>
          <p:nvPr>
            <p:ph type="sldNum" sz="quarter" idx="3"/>
          </p:nvPr>
        </p:nvSpPr>
        <p:spPr bwMode="auto">
          <a:xfrm>
            <a:off x="3962400" y="88392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2F9C914-E2B0-B042-B330-5A46BE8D402B}" type="slidenum">
              <a:rPr lang="en-US"/>
              <a:pPr/>
              <a:t>‹#›</a:t>
            </a:fld>
            <a:endParaRPr lang="en-US"/>
          </a:p>
        </p:txBody>
      </p:sp>
    </p:spTree>
    <p:extLst>
      <p:ext uri="{BB962C8B-B14F-4D97-AF65-F5344CB8AC3E}">
        <p14:creationId xmlns:p14="http://schemas.microsoft.com/office/powerpoint/2010/main" val="3892339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43238" cy="465138"/>
          </a:xfrm>
          <a:prstGeom prst="rect">
            <a:avLst/>
          </a:prstGeom>
          <a:noFill/>
          <a:ln w="12700">
            <a:noFill/>
            <a:miter lim="800000"/>
            <a:headEnd/>
            <a:tailEnd/>
          </a:ln>
          <a:effectLst/>
        </p:spPr>
        <p:txBody>
          <a:bodyPr vert="horz" wrap="square" lIns="93314" tIns="46657" rIns="93314" bIns="46657" numCol="1" anchor="t" anchorCtr="0" compatLnSpc="1">
            <a:prstTxWarp prst="textNoShape">
              <a:avLst/>
            </a:prstTxWarp>
          </a:bodyPr>
          <a:lstStyle>
            <a:lvl1pPr defTabSz="933450">
              <a:defRPr sz="1300">
                <a:latin typeface="Times New Roman" pitchFamily="18" charset="0"/>
                <a:ea typeface="+mn-ea"/>
              </a:defRPr>
            </a:lvl1pPr>
          </a:lstStyle>
          <a:p>
            <a:pPr>
              <a:defRPr/>
            </a:pPr>
            <a:endParaRPr lang="en-US"/>
          </a:p>
        </p:txBody>
      </p:sp>
      <p:sp>
        <p:nvSpPr>
          <p:cNvPr id="18435" name="Rectangle 3"/>
          <p:cNvSpPr>
            <a:spLocks noGrp="1" noChangeArrowheads="1"/>
          </p:cNvSpPr>
          <p:nvPr>
            <p:ph type="dt" idx="1"/>
          </p:nvPr>
        </p:nvSpPr>
        <p:spPr bwMode="auto">
          <a:xfrm>
            <a:off x="3979863" y="0"/>
            <a:ext cx="3043237" cy="465138"/>
          </a:xfrm>
          <a:prstGeom prst="rect">
            <a:avLst/>
          </a:prstGeom>
          <a:noFill/>
          <a:ln w="12700">
            <a:noFill/>
            <a:miter lim="800000"/>
            <a:headEnd/>
            <a:tailEnd/>
          </a:ln>
          <a:effectLst/>
        </p:spPr>
        <p:txBody>
          <a:bodyPr vert="horz" wrap="square" lIns="93314" tIns="46657" rIns="93314" bIns="46657" numCol="1" anchor="t" anchorCtr="0" compatLnSpc="1">
            <a:prstTxWarp prst="textNoShape">
              <a:avLst/>
            </a:prstTxWarp>
          </a:bodyPr>
          <a:lstStyle>
            <a:lvl1pPr algn="r" defTabSz="933450">
              <a:defRPr sz="1300">
                <a:latin typeface="Times New Roman" pitchFamily="18" charset="0"/>
                <a:ea typeface="+mn-ea"/>
              </a:defRPr>
            </a:lvl1pPr>
          </a:lstStyle>
          <a:p>
            <a:pPr>
              <a:defRPr/>
            </a:pPr>
            <a:endParaRPr lang="en-US"/>
          </a:p>
        </p:txBody>
      </p:sp>
      <p:sp>
        <p:nvSpPr>
          <p:cNvPr id="65540" name="Rectangle 4"/>
          <p:cNvSpPr>
            <a:spLocks noGrp="1" noRot="1" noChangeAspect="1" noChangeArrowheads="1" noTextEdit="1"/>
          </p:cNvSpPr>
          <p:nvPr>
            <p:ph type="sldImg" idx="2"/>
          </p:nvPr>
        </p:nvSpPr>
        <p:spPr bwMode="auto">
          <a:xfrm>
            <a:off x="1185863"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7" name="Rectangle 5"/>
          <p:cNvSpPr>
            <a:spLocks noGrp="1" noChangeArrowheads="1"/>
          </p:cNvSpPr>
          <p:nvPr>
            <p:ph type="body" sz="quarter" idx="3"/>
          </p:nvPr>
        </p:nvSpPr>
        <p:spPr bwMode="auto">
          <a:xfrm>
            <a:off x="936625" y="4421188"/>
            <a:ext cx="5149850" cy="4189412"/>
          </a:xfrm>
          <a:prstGeom prst="rect">
            <a:avLst/>
          </a:prstGeom>
          <a:noFill/>
          <a:ln w="12700">
            <a:noFill/>
            <a:miter lim="800000"/>
            <a:headEnd/>
            <a:tailEnd/>
          </a:ln>
          <a:effectLst/>
        </p:spPr>
        <p:txBody>
          <a:bodyPr vert="horz" wrap="square" lIns="93314" tIns="46657" rIns="93314" bIns="4665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8438" name="Rectangle 6"/>
          <p:cNvSpPr>
            <a:spLocks noGrp="1" noChangeArrowheads="1"/>
          </p:cNvSpPr>
          <p:nvPr>
            <p:ph type="ftr" sz="quarter" idx="4"/>
          </p:nvPr>
        </p:nvSpPr>
        <p:spPr bwMode="auto">
          <a:xfrm>
            <a:off x="0" y="8843963"/>
            <a:ext cx="3043238" cy="465137"/>
          </a:xfrm>
          <a:prstGeom prst="rect">
            <a:avLst/>
          </a:prstGeom>
          <a:noFill/>
          <a:ln w="12700">
            <a:noFill/>
            <a:miter lim="800000"/>
            <a:headEnd/>
            <a:tailEnd/>
          </a:ln>
          <a:effectLst/>
        </p:spPr>
        <p:txBody>
          <a:bodyPr vert="horz" wrap="square" lIns="93314" tIns="46657" rIns="93314" bIns="46657" numCol="1" anchor="b" anchorCtr="0" compatLnSpc="1">
            <a:prstTxWarp prst="textNoShape">
              <a:avLst/>
            </a:prstTxWarp>
          </a:bodyPr>
          <a:lstStyle>
            <a:lvl1pPr defTabSz="933450">
              <a:defRPr sz="1300">
                <a:latin typeface="Times New Roman" pitchFamily="18" charset="0"/>
                <a:ea typeface="+mn-ea"/>
              </a:defRPr>
            </a:lvl1pPr>
          </a:lstStyle>
          <a:p>
            <a:pPr>
              <a:defRPr/>
            </a:pPr>
            <a:endParaRPr lang="en-US"/>
          </a:p>
        </p:txBody>
      </p:sp>
      <p:sp>
        <p:nvSpPr>
          <p:cNvPr id="18439" name="Rectangle 7"/>
          <p:cNvSpPr>
            <a:spLocks noGrp="1" noChangeArrowheads="1"/>
          </p:cNvSpPr>
          <p:nvPr>
            <p:ph type="sldNum" sz="quarter" idx="5"/>
          </p:nvPr>
        </p:nvSpPr>
        <p:spPr bwMode="auto">
          <a:xfrm>
            <a:off x="3979863" y="8843963"/>
            <a:ext cx="3043237" cy="465137"/>
          </a:xfrm>
          <a:prstGeom prst="rect">
            <a:avLst/>
          </a:prstGeom>
          <a:noFill/>
          <a:ln w="12700">
            <a:noFill/>
            <a:miter lim="800000"/>
            <a:headEnd/>
            <a:tailEnd/>
          </a:ln>
          <a:effectLst/>
        </p:spPr>
        <p:txBody>
          <a:bodyPr vert="horz" wrap="square" lIns="93314" tIns="46657" rIns="93314" bIns="46657" numCol="1" anchor="b" anchorCtr="0" compatLnSpc="1">
            <a:prstTxWarp prst="textNoShape">
              <a:avLst/>
            </a:prstTxWarp>
          </a:bodyPr>
          <a:lstStyle>
            <a:lvl1pPr algn="r" defTabSz="933450">
              <a:defRPr sz="1300">
                <a:latin typeface="Times New Roman" charset="0"/>
              </a:defRPr>
            </a:lvl1pPr>
          </a:lstStyle>
          <a:p>
            <a:fld id="{FAF25E3A-CED2-6942-A2ED-A596E925B617}" type="slidenum">
              <a:rPr lang="en-US"/>
              <a:pPr/>
              <a:t>‹#›</a:t>
            </a:fld>
            <a:endParaRPr lang="en-US"/>
          </a:p>
        </p:txBody>
      </p:sp>
    </p:spTree>
    <p:extLst>
      <p:ext uri="{BB962C8B-B14F-4D97-AF65-F5344CB8AC3E}">
        <p14:creationId xmlns:p14="http://schemas.microsoft.com/office/powerpoint/2010/main" val="9965339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450">
              <a:defRPr sz="2800">
                <a:solidFill>
                  <a:schemeClr val="tx1"/>
                </a:solidFill>
                <a:latin typeface="System VT Special" charset="0"/>
                <a:ea typeface="ＭＳ Ｐゴシック" charset="0"/>
              </a:defRPr>
            </a:lvl1pPr>
            <a:lvl2pPr marL="742950" indent="-285750" defTabSz="933450">
              <a:defRPr sz="2800">
                <a:solidFill>
                  <a:schemeClr val="tx1"/>
                </a:solidFill>
                <a:latin typeface="System VT Special" charset="0"/>
                <a:ea typeface="ＭＳ Ｐゴシック" charset="0"/>
              </a:defRPr>
            </a:lvl2pPr>
            <a:lvl3pPr marL="1143000" indent="-228600" defTabSz="933450">
              <a:defRPr sz="2800">
                <a:solidFill>
                  <a:schemeClr val="tx1"/>
                </a:solidFill>
                <a:latin typeface="System VT Special" charset="0"/>
                <a:ea typeface="ＭＳ Ｐゴシック" charset="0"/>
              </a:defRPr>
            </a:lvl3pPr>
            <a:lvl4pPr marL="1600200" indent="-228600" defTabSz="933450">
              <a:defRPr sz="2800">
                <a:solidFill>
                  <a:schemeClr val="tx1"/>
                </a:solidFill>
                <a:latin typeface="System VT Special" charset="0"/>
                <a:ea typeface="ＭＳ Ｐゴシック" charset="0"/>
              </a:defRPr>
            </a:lvl4pPr>
            <a:lvl5pPr marL="2057400" indent="-228600" defTabSz="933450">
              <a:defRPr sz="2800">
                <a:solidFill>
                  <a:schemeClr val="tx1"/>
                </a:solidFill>
                <a:latin typeface="System VT Special" charset="0"/>
                <a:ea typeface="ＭＳ Ｐゴシック" charset="0"/>
              </a:defRPr>
            </a:lvl5pPr>
            <a:lvl6pPr marL="2514600" indent="-228600" defTabSz="93345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defTabSz="93345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defTabSz="93345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defTabSz="933450" eaLnBrk="0" fontAlgn="base" hangingPunct="0">
              <a:spcBef>
                <a:spcPct val="0"/>
              </a:spcBef>
              <a:spcAft>
                <a:spcPct val="0"/>
              </a:spcAft>
              <a:defRPr sz="2800">
                <a:solidFill>
                  <a:schemeClr val="tx1"/>
                </a:solidFill>
                <a:latin typeface="System VT Special" charset="0"/>
                <a:ea typeface="ＭＳ Ｐゴシック" charset="0"/>
              </a:defRPr>
            </a:lvl9pPr>
          </a:lstStyle>
          <a:p>
            <a:r>
              <a:rPr lang="en-US" sz="1300">
                <a:solidFill>
                  <a:prstClr val="black"/>
                </a:solidFill>
                <a:latin typeface="Times New Roman" charset="0"/>
              </a:rPr>
              <a:t>CS267 Lecture 2</a:t>
            </a:r>
          </a:p>
        </p:txBody>
      </p:sp>
      <p:sp>
        <p:nvSpPr>
          <p:cNvPr id="24579" name="Rectangle 5"/>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450">
              <a:defRPr sz="2800">
                <a:solidFill>
                  <a:schemeClr val="tx1"/>
                </a:solidFill>
                <a:latin typeface="System VT Special" charset="0"/>
                <a:ea typeface="ＭＳ Ｐゴシック" charset="0"/>
              </a:defRPr>
            </a:lvl1pPr>
            <a:lvl2pPr marL="742950" indent="-285750" defTabSz="933450">
              <a:defRPr sz="2800">
                <a:solidFill>
                  <a:schemeClr val="tx1"/>
                </a:solidFill>
                <a:latin typeface="System VT Special" charset="0"/>
                <a:ea typeface="ＭＳ Ｐゴシック" charset="0"/>
              </a:defRPr>
            </a:lvl2pPr>
            <a:lvl3pPr marL="1143000" indent="-228600" defTabSz="933450">
              <a:defRPr sz="2800">
                <a:solidFill>
                  <a:schemeClr val="tx1"/>
                </a:solidFill>
                <a:latin typeface="System VT Special" charset="0"/>
                <a:ea typeface="ＭＳ Ｐゴシック" charset="0"/>
              </a:defRPr>
            </a:lvl3pPr>
            <a:lvl4pPr marL="1600200" indent="-228600" defTabSz="933450">
              <a:defRPr sz="2800">
                <a:solidFill>
                  <a:schemeClr val="tx1"/>
                </a:solidFill>
                <a:latin typeface="System VT Special" charset="0"/>
                <a:ea typeface="ＭＳ Ｐゴシック" charset="0"/>
              </a:defRPr>
            </a:lvl4pPr>
            <a:lvl5pPr marL="2057400" indent="-228600" defTabSz="933450">
              <a:defRPr sz="2800">
                <a:solidFill>
                  <a:schemeClr val="tx1"/>
                </a:solidFill>
                <a:latin typeface="System VT Special" charset="0"/>
                <a:ea typeface="ＭＳ Ｐゴシック" charset="0"/>
              </a:defRPr>
            </a:lvl5pPr>
            <a:lvl6pPr marL="2514600" indent="-228600" defTabSz="93345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defTabSz="93345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defTabSz="93345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defTabSz="933450" eaLnBrk="0" fontAlgn="base" hangingPunct="0">
              <a:spcBef>
                <a:spcPct val="0"/>
              </a:spcBef>
              <a:spcAft>
                <a:spcPct val="0"/>
              </a:spcAft>
              <a:defRPr sz="2800">
                <a:solidFill>
                  <a:schemeClr val="tx1"/>
                </a:solidFill>
                <a:latin typeface="System VT Special" charset="0"/>
                <a:ea typeface="ＭＳ Ｐゴシック" charset="0"/>
              </a:defRPr>
            </a:lvl9pPr>
          </a:lstStyle>
          <a:p>
            <a:fld id="{3137A9DE-0F52-5D43-8084-44C6235B4471}" type="slidenum">
              <a:rPr lang="en-US" sz="1300">
                <a:solidFill>
                  <a:prstClr val="black"/>
                </a:solidFill>
                <a:latin typeface="Times New Roman" charset="0"/>
              </a:rPr>
              <a:pPr/>
              <a:t>1</a:t>
            </a:fld>
            <a:endParaRPr lang="en-US" sz="1300">
              <a:solidFill>
                <a:prstClr val="black"/>
              </a:solidFill>
              <a:latin typeface="Times New Roman" charset="0"/>
            </a:endParaRPr>
          </a:p>
        </p:txBody>
      </p:sp>
      <p:sp>
        <p:nvSpPr>
          <p:cNvPr id="24580" name="Rectangle 2"/>
          <p:cNvSpPr>
            <a:spLocks noGrp="1" noRot="1" noChangeAspect="1" noChangeArrowheads="1" noTextEdit="1"/>
          </p:cNvSpPr>
          <p:nvPr>
            <p:ph type="sldImg"/>
          </p:nvPr>
        </p:nvSpPr>
        <p:spPr>
          <a:xfrm>
            <a:off x="1208088" y="604838"/>
            <a:ext cx="4618037" cy="3463925"/>
          </a:xfrm>
          <a:ln w="12700" cap="flat">
            <a:solidFill>
              <a:schemeClr val="tx1"/>
            </a:solidFill>
          </a:ln>
        </p:spPr>
      </p:sp>
      <p:sp>
        <p:nvSpPr>
          <p:cNvPr id="24581"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7351" tIns="49500" rIns="97351" bIns="49500"/>
          <a:lstStyle/>
          <a:p>
            <a:endParaRPr lang="en-US">
              <a:latin typeface="Time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ftr" sz="quarter" idx="4"/>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450">
              <a:defRPr sz="2800">
                <a:solidFill>
                  <a:schemeClr val="tx1"/>
                </a:solidFill>
                <a:latin typeface="System VT Special" charset="0"/>
                <a:ea typeface="ＭＳ Ｐゴシック" charset="0"/>
              </a:defRPr>
            </a:lvl1pPr>
            <a:lvl2pPr marL="742950" indent="-285750" defTabSz="933450">
              <a:defRPr sz="2800">
                <a:solidFill>
                  <a:schemeClr val="tx1"/>
                </a:solidFill>
                <a:latin typeface="System VT Special" charset="0"/>
                <a:ea typeface="ＭＳ Ｐゴシック" charset="0"/>
              </a:defRPr>
            </a:lvl2pPr>
            <a:lvl3pPr marL="1143000" indent="-228600" defTabSz="933450">
              <a:defRPr sz="2800">
                <a:solidFill>
                  <a:schemeClr val="tx1"/>
                </a:solidFill>
                <a:latin typeface="System VT Special" charset="0"/>
                <a:ea typeface="ＭＳ Ｐゴシック" charset="0"/>
              </a:defRPr>
            </a:lvl3pPr>
            <a:lvl4pPr marL="1600200" indent="-228600" defTabSz="933450">
              <a:defRPr sz="2800">
                <a:solidFill>
                  <a:schemeClr val="tx1"/>
                </a:solidFill>
                <a:latin typeface="System VT Special" charset="0"/>
                <a:ea typeface="ＭＳ Ｐゴシック" charset="0"/>
              </a:defRPr>
            </a:lvl4pPr>
            <a:lvl5pPr marL="2057400" indent="-228600" defTabSz="933450">
              <a:defRPr sz="2800">
                <a:solidFill>
                  <a:schemeClr val="tx1"/>
                </a:solidFill>
                <a:latin typeface="System VT Special" charset="0"/>
                <a:ea typeface="ＭＳ Ｐゴシック" charset="0"/>
              </a:defRPr>
            </a:lvl5pPr>
            <a:lvl6pPr marL="2514600" indent="-228600" defTabSz="93345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defTabSz="93345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defTabSz="93345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defTabSz="933450" eaLnBrk="0" fontAlgn="base" hangingPunct="0">
              <a:spcBef>
                <a:spcPct val="0"/>
              </a:spcBef>
              <a:spcAft>
                <a:spcPct val="0"/>
              </a:spcAft>
              <a:defRPr sz="2800">
                <a:solidFill>
                  <a:schemeClr val="tx1"/>
                </a:solidFill>
                <a:latin typeface="System VT Special" charset="0"/>
                <a:ea typeface="ＭＳ Ｐゴシック" charset="0"/>
              </a:defRPr>
            </a:lvl9pPr>
          </a:lstStyle>
          <a:p>
            <a:r>
              <a:rPr lang="en-US" sz="1300">
                <a:solidFill>
                  <a:prstClr val="black"/>
                </a:solidFill>
                <a:latin typeface="Times New Roman" charset="0"/>
              </a:rPr>
              <a:t>CS267 Lecture 2</a:t>
            </a:r>
          </a:p>
        </p:txBody>
      </p:sp>
      <p:sp>
        <p:nvSpPr>
          <p:cNvPr id="25603" name="Rectangle 5"/>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450">
              <a:defRPr sz="2800">
                <a:solidFill>
                  <a:schemeClr val="tx1"/>
                </a:solidFill>
                <a:latin typeface="System VT Special" charset="0"/>
                <a:ea typeface="ＭＳ Ｐゴシック" charset="0"/>
              </a:defRPr>
            </a:lvl1pPr>
            <a:lvl2pPr marL="742950" indent="-285750" defTabSz="933450">
              <a:defRPr sz="2800">
                <a:solidFill>
                  <a:schemeClr val="tx1"/>
                </a:solidFill>
                <a:latin typeface="System VT Special" charset="0"/>
                <a:ea typeface="ＭＳ Ｐゴシック" charset="0"/>
              </a:defRPr>
            </a:lvl2pPr>
            <a:lvl3pPr marL="1143000" indent="-228600" defTabSz="933450">
              <a:defRPr sz="2800">
                <a:solidFill>
                  <a:schemeClr val="tx1"/>
                </a:solidFill>
                <a:latin typeface="System VT Special" charset="0"/>
                <a:ea typeface="ＭＳ Ｐゴシック" charset="0"/>
              </a:defRPr>
            </a:lvl3pPr>
            <a:lvl4pPr marL="1600200" indent="-228600" defTabSz="933450">
              <a:defRPr sz="2800">
                <a:solidFill>
                  <a:schemeClr val="tx1"/>
                </a:solidFill>
                <a:latin typeface="System VT Special" charset="0"/>
                <a:ea typeface="ＭＳ Ｐゴシック" charset="0"/>
              </a:defRPr>
            </a:lvl4pPr>
            <a:lvl5pPr marL="2057400" indent="-228600" defTabSz="933450">
              <a:defRPr sz="2800">
                <a:solidFill>
                  <a:schemeClr val="tx1"/>
                </a:solidFill>
                <a:latin typeface="System VT Special" charset="0"/>
                <a:ea typeface="ＭＳ Ｐゴシック" charset="0"/>
              </a:defRPr>
            </a:lvl5pPr>
            <a:lvl6pPr marL="2514600" indent="-228600" defTabSz="93345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defTabSz="93345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defTabSz="93345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defTabSz="933450" eaLnBrk="0" fontAlgn="base" hangingPunct="0">
              <a:spcBef>
                <a:spcPct val="0"/>
              </a:spcBef>
              <a:spcAft>
                <a:spcPct val="0"/>
              </a:spcAft>
              <a:defRPr sz="2800">
                <a:solidFill>
                  <a:schemeClr val="tx1"/>
                </a:solidFill>
                <a:latin typeface="System VT Special" charset="0"/>
                <a:ea typeface="ＭＳ Ｐゴシック" charset="0"/>
              </a:defRPr>
            </a:lvl9pPr>
          </a:lstStyle>
          <a:p>
            <a:fld id="{83859D8B-4746-B04A-835E-5D0D9182AED6}" type="slidenum">
              <a:rPr lang="en-US" sz="1300">
                <a:solidFill>
                  <a:prstClr val="black"/>
                </a:solidFill>
                <a:latin typeface="Times New Roman" charset="0"/>
              </a:rPr>
              <a:pPr/>
              <a:t>6</a:t>
            </a:fld>
            <a:endParaRPr lang="en-US" sz="1300">
              <a:solidFill>
                <a:prstClr val="black"/>
              </a:solidFill>
              <a:latin typeface="Times New Roman" charset="0"/>
            </a:endParaRPr>
          </a:p>
        </p:txBody>
      </p:sp>
      <p:sp>
        <p:nvSpPr>
          <p:cNvPr id="25604" name="Rectangle 2"/>
          <p:cNvSpPr>
            <a:spLocks noGrp="1" noRot="1" noChangeAspect="1" noChangeArrowheads="1" noTextEdit="1"/>
          </p:cNvSpPr>
          <p:nvPr>
            <p:ph type="sldImg"/>
          </p:nvPr>
        </p:nvSpPr>
        <p:spPr>
          <a:xfrm>
            <a:off x="997747" y="596737"/>
            <a:ext cx="5035706" cy="3480470"/>
          </a:xfrm>
          <a:solidFill>
            <a:srgbClr val="FFFFFF"/>
          </a:solidFill>
          <a:ln/>
        </p:spPr>
      </p:sp>
      <p:sp>
        <p:nvSpPr>
          <p:cNvPr id="25605" name="Rectangle 3"/>
          <p:cNvSpPr>
            <a:spLocks noGrp="1" noChangeArrowheads="1"/>
          </p:cNvSpPr>
          <p:nvPr>
            <p:ph type="body" idx="1"/>
          </p:nvPr>
        </p:nvSpPr>
        <p:spPr>
          <a:xfrm>
            <a:off x="528028" y="4420331"/>
            <a:ext cx="6052889" cy="4192079"/>
          </a:xfrm>
          <a:solidFill>
            <a:srgbClr val="FFFFFF"/>
          </a:solidFill>
          <a:ln>
            <a:solidFill>
              <a:srgbClr val="000000"/>
            </a:solidFill>
          </a:ln>
        </p:spPr>
        <p:txBody>
          <a:bodyPr/>
          <a:lstStyle/>
          <a:p>
            <a:r>
              <a:rPr lang="en-US">
                <a:latin typeface="Times" charset="0"/>
              </a:rPr>
              <a:t>Nodes and edges in graph may be weighted</a:t>
            </a:r>
          </a:p>
          <a:p>
            <a:r>
              <a:rPr lang="en-US">
                <a:latin typeface="Times" charset="0"/>
              </a:rPr>
              <a:t>Optimal graph partitioning is NP-complete (define for non-CS audience)</a:t>
            </a:r>
          </a:p>
          <a:p>
            <a:r>
              <a:rPr lang="en-US">
                <a:latin typeface="Times" charset="0"/>
              </a:rPr>
              <a:t>Good graph partitioning techniques exist</a:t>
            </a:r>
          </a:p>
          <a:p>
            <a:r>
              <a:rPr lang="en-US">
                <a:latin typeface="Times" charset="0"/>
              </a:rPr>
              <a:t>More on this in a later lecture</a:t>
            </a:r>
          </a:p>
          <a:p>
            <a:endParaRPr lang="en-US">
              <a:latin typeface="Times"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450">
              <a:defRPr sz="2800">
                <a:solidFill>
                  <a:schemeClr val="tx1"/>
                </a:solidFill>
                <a:latin typeface="Times" charset="0"/>
                <a:ea typeface="ＭＳ Ｐゴシック" charset="0"/>
              </a:defRPr>
            </a:lvl1pPr>
            <a:lvl2pPr marL="742950" indent="-285750" defTabSz="933450">
              <a:defRPr sz="2800">
                <a:solidFill>
                  <a:schemeClr val="tx1"/>
                </a:solidFill>
                <a:latin typeface="Times" charset="0"/>
                <a:ea typeface="ＭＳ Ｐゴシック" charset="0"/>
              </a:defRPr>
            </a:lvl2pPr>
            <a:lvl3pPr marL="1143000" indent="-228600" defTabSz="933450">
              <a:defRPr sz="2800">
                <a:solidFill>
                  <a:schemeClr val="tx1"/>
                </a:solidFill>
                <a:latin typeface="Times" charset="0"/>
                <a:ea typeface="ＭＳ Ｐゴシック" charset="0"/>
              </a:defRPr>
            </a:lvl3pPr>
            <a:lvl4pPr marL="1600200" indent="-228600" defTabSz="933450">
              <a:defRPr sz="2800">
                <a:solidFill>
                  <a:schemeClr val="tx1"/>
                </a:solidFill>
                <a:latin typeface="Times" charset="0"/>
                <a:ea typeface="ＭＳ Ｐゴシック" charset="0"/>
              </a:defRPr>
            </a:lvl4pPr>
            <a:lvl5pPr marL="2057400" indent="-228600" defTabSz="933450">
              <a:defRPr sz="2800">
                <a:solidFill>
                  <a:schemeClr val="tx1"/>
                </a:solidFill>
                <a:latin typeface="Times" charset="0"/>
                <a:ea typeface="ＭＳ Ｐゴシック" charset="0"/>
              </a:defRPr>
            </a:lvl5pPr>
            <a:lvl6pPr marL="2514600" indent="-228600" defTabSz="933450" eaLnBrk="0" fontAlgn="base" hangingPunct="0">
              <a:spcBef>
                <a:spcPct val="0"/>
              </a:spcBef>
              <a:spcAft>
                <a:spcPct val="0"/>
              </a:spcAft>
              <a:defRPr sz="2800">
                <a:solidFill>
                  <a:schemeClr val="tx1"/>
                </a:solidFill>
                <a:latin typeface="Times" charset="0"/>
                <a:ea typeface="ＭＳ Ｐゴシック" charset="0"/>
              </a:defRPr>
            </a:lvl6pPr>
            <a:lvl7pPr marL="2971800" indent="-228600" defTabSz="933450" eaLnBrk="0" fontAlgn="base" hangingPunct="0">
              <a:spcBef>
                <a:spcPct val="0"/>
              </a:spcBef>
              <a:spcAft>
                <a:spcPct val="0"/>
              </a:spcAft>
              <a:defRPr sz="2800">
                <a:solidFill>
                  <a:schemeClr val="tx1"/>
                </a:solidFill>
                <a:latin typeface="Times" charset="0"/>
                <a:ea typeface="ＭＳ Ｐゴシック" charset="0"/>
              </a:defRPr>
            </a:lvl7pPr>
            <a:lvl8pPr marL="3429000" indent="-228600" defTabSz="933450" eaLnBrk="0" fontAlgn="base" hangingPunct="0">
              <a:spcBef>
                <a:spcPct val="0"/>
              </a:spcBef>
              <a:spcAft>
                <a:spcPct val="0"/>
              </a:spcAft>
              <a:defRPr sz="2800">
                <a:solidFill>
                  <a:schemeClr val="tx1"/>
                </a:solidFill>
                <a:latin typeface="Times" charset="0"/>
                <a:ea typeface="ＭＳ Ｐゴシック" charset="0"/>
              </a:defRPr>
            </a:lvl8pPr>
            <a:lvl9pPr marL="3886200" indent="-228600" defTabSz="933450" eaLnBrk="0" fontAlgn="base" hangingPunct="0">
              <a:spcBef>
                <a:spcPct val="0"/>
              </a:spcBef>
              <a:spcAft>
                <a:spcPct val="0"/>
              </a:spcAft>
              <a:defRPr sz="2800">
                <a:solidFill>
                  <a:schemeClr val="tx1"/>
                </a:solidFill>
                <a:latin typeface="Times" charset="0"/>
                <a:ea typeface="ＭＳ Ｐゴシック" charset="0"/>
              </a:defRPr>
            </a:lvl9pPr>
          </a:lstStyle>
          <a:p>
            <a:fld id="{2E270DC2-2F19-574F-8F0B-BC5F12A179BF}" type="slidenum">
              <a:rPr lang="en-US" sz="1300">
                <a:latin typeface="Arial" charset="0"/>
              </a:rPr>
              <a:pPr/>
              <a:t>10</a:t>
            </a:fld>
            <a:endParaRPr lang="en-US" sz="1300">
              <a:latin typeface="Arial" charset="0"/>
            </a:endParaRPr>
          </a:p>
        </p:txBody>
      </p:sp>
      <p:sp>
        <p:nvSpPr>
          <p:cNvPr id="72707" name="Rectangle 7"/>
          <p:cNvSpPr txBox="1">
            <a:spLocks noGrp="1" noChangeArrowheads="1"/>
          </p:cNvSpPr>
          <p:nvPr/>
        </p:nvSpPr>
        <p:spPr bwMode="auto">
          <a:xfrm>
            <a:off x="3978275" y="8842375"/>
            <a:ext cx="304323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24" tIns="46662" rIns="93324" bIns="46662" anchor="b"/>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lgn="r"/>
            <a:fld id="{01274D19-26B2-B14C-BC22-F0F0AE67892E}" type="slidenum">
              <a:rPr lang="en-US" sz="1200">
                <a:latin typeface="Times New Roman" charset="0"/>
                <a:ea typeface="MS PGothic" charset="0"/>
                <a:cs typeface="MS PGothic" charset="0"/>
              </a:rPr>
              <a:pPr algn="r"/>
              <a:t>10</a:t>
            </a:fld>
            <a:endParaRPr lang="en-US" sz="1200">
              <a:latin typeface="Times New Roman" charset="0"/>
              <a:ea typeface="MS PGothic" charset="0"/>
              <a:cs typeface="MS PGothic" charset="0"/>
            </a:endParaRPr>
          </a:p>
        </p:txBody>
      </p:sp>
      <p:sp>
        <p:nvSpPr>
          <p:cNvPr id="72708" name="Rectangle 2"/>
          <p:cNvSpPr>
            <a:spLocks noGrp="1" noRot="1" noChangeAspect="1" noChangeArrowheads="1" noTextEdit="1"/>
          </p:cNvSpPr>
          <p:nvPr>
            <p:ph type="sldImg"/>
          </p:nvPr>
        </p:nvSpPr>
        <p:spPr>
          <a:xfrm>
            <a:off x="1189038" y="700088"/>
            <a:ext cx="4648200" cy="3486150"/>
          </a:xfrm>
          <a:solidFill>
            <a:srgbClr val="FFFFFF"/>
          </a:solidFill>
          <a:ln/>
        </p:spPr>
      </p:sp>
      <p:sp>
        <p:nvSpPr>
          <p:cNvPr id="72709"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val="1"/>
            </a:ext>
          </a:extLst>
        </p:spPr>
        <p:txBody>
          <a:bodyPr/>
          <a:lstStyle/>
          <a:p>
            <a:pPr eaLnBrk="1" hangingPunct="1"/>
            <a:endParaRPr lang="en-US">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defTabSz="933450">
              <a:defRPr sz="2800">
                <a:solidFill>
                  <a:schemeClr val="tx1"/>
                </a:solidFill>
                <a:latin typeface="Times" charset="0"/>
                <a:ea typeface="ＭＳ Ｐゴシック" charset="0"/>
              </a:defRPr>
            </a:lvl1pPr>
            <a:lvl2pPr marL="742950" indent="-285750" defTabSz="933450">
              <a:defRPr sz="2800">
                <a:solidFill>
                  <a:schemeClr val="tx1"/>
                </a:solidFill>
                <a:latin typeface="Times" charset="0"/>
                <a:ea typeface="ＭＳ Ｐゴシック" charset="0"/>
              </a:defRPr>
            </a:lvl2pPr>
            <a:lvl3pPr marL="1143000" indent="-228600" defTabSz="933450">
              <a:defRPr sz="2800">
                <a:solidFill>
                  <a:schemeClr val="tx1"/>
                </a:solidFill>
                <a:latin typeface="Times" charset="0"/>
                <a:ea typeface="ＭＳ Ｐゴシック" charset="0"/>
              </a:defRPr>
            </a:lvl3pPr>
            <a:lvl4pPr marL="1600200" indent="-228600" defTabSz="933450">
              <a:defRPr sz="2800">
                <a:solidFill>
                  <a:schemeClr val="tx1"/>
                </a:solidFill>
                <a:latin typeface="Times" charset="0"/>
                <a:ea typeface="ＭＳ Ｐゴシック" charset="0"/>
              </a:defRPr>
            </a:lvl4pPr>
            <a:lvl5pPr marL="2057400" indent="-228600" defTabSz="933450">
              <a:defRPr sz="2800">
                <a:solidFill>
                  <a:schemeClr val="tx1"/>
                </a:solidFill>
                <a:latin typeface="Times" charset="0"/>
                <a:ea typeface="ＭＳ Ｐゴシック" charset="0"/>
              </a:defRPr>
            </a:lvl5pPr>
            <a:lvl6pPr marL="2514600" indent="-228600" defTabSz="933450" eaLnBrk="0" fontAlgn="base" hangingPunct="0">
              <a:spcBef>
                <a:spcPct val="0"/>
              </a:spcBef>
              <a:spcAft>
                <a:spcPct val="0"/>
              </a:spcAft>
              <a:defRPr sz="2800">
                <a:solidFill>
                  <a:schemeClr val="tx1"/>
                </a:solidFill>
                <a:latin typeface="Times" charset="0"/>
                <a:ea typeface="ＭＳ Ｐゴシック" charset="0"/>
              </a:defRPr>
            </a:lvl6pPr>
            <a:lvl7pPr marL="2971800" indent="-228600" defTabSz="933450" eaLnBrk="0" fontAlgn="base" hangingPunct="0">
              <a:spcBef>
                <a:spcPct val="0"/>
              </a:spcBef>
              <a:spcAft>
                <a:spcPct val="0"/>
              </a:spcAft>
              <a:defRPr sz="2800">
                <a:solidFill>
                  <a:schemeClr val="tx1"/>
                </a:solidFill>
                <a:latin typeface="Times" charset="0"/>
                <a:ea typeface="ＭＳ Ｐゴシック" charset="0"/>
              </a:defRPr>
            </a:lvl7pPr>
            <a:lvl8pPr marL="3429000" indent="-228600" defTabSz="933450" eaLnBrk="0" fontAlgn="base" hangingPunct="0">
              <a:spcBef>
                <a:spcPct val="0"/>
              </a:spcBef>
              <a:spcAft>
                <a:spcPct val="0"/>
              </a:spcAft>
              <a:defRPr sz="2800">
                <a:solidFill>
                  <a:schemeClr val="tx1"/>
                </a:solidFill>
                <a:latin typeface="Times" charset="0"/>
                <a:ea typeface="ＭＳ Ｐゴシック" charset="0"/>
              </a:defRPr>
            </a:lvl8pPr>
            <a:lvl9pPr marL="3886200" indent="-228600" defTabSz="933450" eaLnBrk="0" fontAlgn="base" hangingPunct="0">
              <a:spcBef>
                <a:spcPct val="0"/>
              </a:spcBef>
              <a:spcAft>
                <a:spcPct val="0"/>
              </a:spcAft>
              <a:defRPr sz="2800">
                <a:solidFill>
                  <a:schemeClr val="tx1"/>
                </a:solidFill>
                <a:latin typeface="Times" charset="0"/>
                <a:ea typeface="ＭＳ Ｐゴシック" charset="0"/>
              </a:defRPr>
            </a:lvl9pPr>
          </a:lstStyle>
          <a:p>
            <a:fld id="{107F4B9F-2AEA-4F48-B16B-41D3E7221459}" type="slidenum">
              <a:rPr lang="en-US" sz="1300">
                <a:latin typeface="Times New Roman" charset="0"/>
              </a:rPr>
              <a:pPr/>
              <a:t>13</a:t>
            </a:fld>
            <a:endParaRPr lang="en-US" sz="1300">
              <a:latin typeface="Times New Roman" charset="0"/>
            </a:endParaRPr>
          </a:p>
        </p:txBody>
      </p:sp>
      <p:sp>
        <p:nvSpPr>
          <p:cNvPr id="66563" name="Rectangle 2"/>
          <p:cNvSpPr>
            <a:spLocks noGrp="1" noRot="1" noChangeAspect="1" noChangeArrowheads="1" noTextEdit="1"/>
          </p:cNvSpPr>
          <p:nvPr>
            <p:ph type="sldImg"/>
          </p:nvPr>
        </p:nvSpPr>
        <p:spPr>
          <a:xfrm>
            <a:off x="1195388" y="598488"/>
            <a:ext cx="4640262" cy="3479800"/>
          </a:xfrm>
          <a:solidFill>
            <a:srgbClr val="FFFFFF"/>
          </a:solidFill>
          <a:ln/>
        </p:spPr>
      </p:sp>
      <p:sp>
        <p:nvSpPr>
          <p:cNvPr id="66564" name="Rectangle 3"/>
          <p:cNvSpPr>
            <a:spLocks noGrp="1" noChangeArrowheads="1"/>
          </p:cNvSpPr>
          <p:nvPr>
            <p:ph type="body" idx="1"/>
          </p:nvPr>
        </p:nvSpPr>
        <p:spPr>
          <a:xfrm>
            <a:off x="527050" y="4421188"/>
            <a:ext cx="6053138" cy="4189412"/>
          </a:xfrm>
          <a:solidFill>
            <a:srgbClr val="FFFFFF"/>
          </a:solidFill>
          <a:ln>
            <a:solidFill>
              <a:srgbClr val="000000"/>
            </a:solidFill>
          </a:ln>
        </p:spPr>
        <p:txBody>
          <a:bodyPr lIns="91870" tIns="45935" rIns="91870" bIns="45935"/>
          <a:lstStyle/>
          <a:p>
            <a:pPr lvl="2"/>
            <a:r>
              <a:rPr lang="en-US">
                <a:latin typeface="Times" charset="0"/>
              </a:rPr>
              <a:t>What else did Kernighan invent?</a:t>
            </a:r>
          </a:p>
          <a:p>
            <a:endParaRPr lang="en-US">
              <a:latin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6671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80426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6522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045594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3935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49686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4038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295400"/>
            <a:ext cx="4038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9517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82381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382378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5878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42790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886455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858891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4493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304800"/>
            <a:ext cx="207645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607695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234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58660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4038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295400"/>
            <a:ext cx="40386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250660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219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76715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1961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21623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905453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09600" y="304800"/>
            <a:ext cx="7489825" cy="609600"/>
          </a:xfrm>
          <a:prstGeom prst="rect">
            <a:avLst/>
          </a:prstGeom>
          <a:noFill/>
          <a:ln w="12700">
            <a:noFill/>
            <a:miter lim="800000"/>
            <a:headEnd/>
            <a:tailEnd/>
          </a:ln>
          <a:effectLst/>
        </p:spPr>
        <p:txBody>
          <a:bodyPr vert="horz" wrap="square" lIns="90487" tIns="44450" rIns="90487" bIns="44450" numCol="1" anchor="ctr" anchorCtr="0" compatLnSpc="1">
            <a:prstTxWarp prst="textNoShape">
              <a:avLst/>
            </a:prstTxWarp>
          </a:bodyPr>
          <a:lstStyle/>
          <a:p>
            <a:pPr lvl="0"/>
            <a:r>
              <a:rPr lang="en-US" altLang="en-US" smtClean="0"/>
              <a:t>Click to edit Master title style</a:t>
            </a:r>
          </a:p>
        </p:txBody>
      </p:sp>
      <p:sp>
        <p:nvSpPr>
          <p:cNvPr id="6147" name="Rectangle 3"/>
          <p:cNvSpPr>
            <a:spLocks noGrp="1" noChangeArrowheads="1"/>
          </p:cNvSpPr>
          <p:nvPr>
            <p:ph type="body" idx="1"/>
          </p:nvPr>
        </p:nvSpPr>
        <p:spPr bwMode="auto">
          <a:xfrm>
            <a:off x="685800" y="12954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7" tIns="44450" rIns="90487"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mj-lt"/>
          <a:ea typeface="ＭＳ Ｐゴシック" charset="0"/>
          <a:cs typeface="+mj-cs"/>
        </a:defRPr>
      </a:lvl1pPr>
      <a:lvl2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ea typeface="ＭＳ Ｐゴシック" charset="0"/>
        </a:defRPr>
      </a:lvl2pPr>
      <a:lvl3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ea typeface="ＭＳ Ｐゴシック" charset="0"/>
        </a:defRPr>
      </a:lvl3pPr>
      <a:lvl4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ea typeface="ＭＳ Ｐゴシック" charset="0"/>
        </a:defRPr>
      </a:lvl4pPr>
      <a:lvl5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ea typeface="ＭＳ Ｐゴシック" charset="0"/>
        </a:defRPr>
      </a:lvl5pPr>
      <a:lvl6pPr marL="457200"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defRPr>
      </a:lvl6pPr>
      <a:lvl7pPr marL="914400"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defRPr>
      </a:lvl7pPr>
      <a:lvl8pPr marL="1371600"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defRPr>
      </a:lvl8pPr>
      <a:lvl9pPr marL="1828800"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rgbClr val="FF0000"/>
        </a:buClr>
        <a:buSzPct val="100000"/>
        <a:buChar char="•"/>
        <a:defRPr sz="2400">
          <a:solidFill>
            <a:srgbClr val="000000"/>
          </a:solidFill>
          <a:latin typeface="+mn-lt"/>
          <a:ea typeface="ＭＳ Ｐゴシック" charset="0"/>
          <a:cs typeface="+mn-cs"/>
        </a:defRPr>
      </a:lvl1pPr>
      <a:lvl2pPr marL="742950" indent="-285750" algn="l" rtl="0" eaLnBrk="0" fontAlgn="base" hangingPunct="0">
        <a:spcBef>
          <a:spcPct val="20000"/>
        </a:spcBef>
        <a:spcAft>
          <a:spcPct val="0"/>
        </a:spcAft>
        <a:buClr>
          <a:srgbClr val="FF0000"/>
        </a:buClr>
        <a:buSzPct val="100000"/>
        <a:buChar char="•"/>
        <a:defRPr>
          <a:solidFill>
            <a:srgbClr val="000000"/>
          </a:solidFill>
          <a:latin typeface="+mn-lt"/>
          <a:ea typeface="ＭＳ Ｐゴシック" charset="0"/>
        </a:defRPr>
      </a:lvl2pPr>
      <a:lvl3pPr marL="1143000" indent="-228600" algn="l" rtl="0" eaLnBrk="0" fontAlgn="base" hangingPunct="0">
        <a:spcBef>
          <a:spcPct val="20000"/>
        </a:spcBef>
        <a:spcAft>
          <a:spcPct val="0"/>
        </a:spcAft>
        <a:buClr>
          <a:srgbClr val="FF0000"/>
        </a:buClr>
        <a:buSzPct val="100000"/>
        <a:buChar char="•"/>
        <a:defRPr sz="1600">
          <a:solidFill>
            <a:srgbClr val="000000"/>
          </a:solidFill>
          <a:latin typeface="+mn-lt"/>
          <a:ea typeface="ＭＳ Ｐゴシック" charset="0"/>
        </a:defRPr>
      </a:lvl3pPr>
      <a:lvl4pPr marL="1600200" indent="-228600" algn="l" rtl="0" eaLnBrk="0" fontAlgn="base" hangingPunct="0">
        <a:spcBef>
          <a:spcPct val="20000"/>
        </a:spcBef>
        <a:spcAft>
          <a:spcPct val="0"/>
        </a:spcAft>
        <a:buClr>
          <a:srgbClr val="FF0000"/>
        </a:buClr>
        <a:buSzPct val="100000"/>
        <a:buChar char="–"/>
        <a:defRPr sz="1400">
          <a:solidFill>
            <a:srgbClr val="000000"/>
          </a:solidFill>
          <a:latin typeface="+mn-lt"/>
          <a:ea typeface="ＭＳ Ｐゴシック" charset="0"/>
        </a:defRPr>
      </a:lvl4pPr>
      <a:lvl5pPr marL="2057400" indent="-228600" algn="l" rtl="0" eaLnBrk="0" fontAlgn="base" hangingPunct="0">
        <a:spcBef>
          <a:spcPct val="20000"/>
        </a:spcBef>
        <a:spcAft>
          <a:spcPct val="0"/>
        </a:spcAft>
        <a:buClr>
          <a:srgbClr val="FF0000"/>
        </a:buClr>
        <a:buSzPct val="100000"/>
        <a:buChar char="•"/>
        <a:defRPr sz="1400">
          <a:solidFill>
            <a:srgbClr val="000000"/>
          </a:solidFill>
          <a:latin typeface="+mn-lt"/>
          <a:ea typeface="ＭＳ Ｐゴシック" charset="0"/>
        </a:defRPr>
      </a:lvl5pPr>
      <a:lvl6pPr marL="2514600" indent="-228600" algn="l" rtl="0" eaLnBrk="0" fontAlgn="base" hangingPunct="0">
        <a:spcBef>
          <a:spcPct val="20000"/>
        </a:spcBef>
        <a:spcAft>
          <a:spcPct val="0"/>
        </a:spcAft>
        <a:buClr>
          <a:srgbClr val="FF0000"/>
        </a:buClr>
        <a:buSzPct val="100000"/>
        <a:buChar char="•"/>
        <a:defRPr sz="1400">
          <a:solidFill>
            <a:srgbClr val="000000"/>
          </a:solidFill>
          <a:latin typeface="+mn-lt"/>
        </a:defRPr>
      </a:lvl6pPr>
      <a:lvl7pPr marL="2971800" indent="-228600" algn="l" rtl="0" eaLnBrk="0" fontAlgn="base" hangingPunct="0">
        <a:spcBef>
          <a:spcPct val="20000"/>
        </a:spcBef>
        <a:spcAft>
          <a:spcPct val="0"/>
        </a:spcAft>
        <a:buClr>
          <a:srgbClr val="FF0000"/>
        </a:buClr>
        <a:buSzPct val="100000"/>
        <a:buChar char="•"/>
        <a:defRPr sz="1400">
          <a:solidFill>
            <a:srgbClr val="000000"/>
          </a:solidFill>
          <a:latin typeface="+mn-lt"/>
        </a:defRPr>
      </a:lvl7pPr>
      <a:lvl8pPr marL="3429000" indent="-228600" algn="l" rtl="0" eaLnBrk="0" fontAlgn="base" hangingPunct="0">
        <a:spcBef>
          <a:spcPct val="20000"/>
        </a:spcBef>
        <a:spcAft>
          <a:spcPct val="0"/>
        </a:spcAft>
        <a:buClr>
          <a:srgbClr val="FF0000"/>
        </a:buClr>
        <a:buSzPct val="100000"/>
        <a:buChar char="•"/>
        <a:defRPr sz="1400">
          <a:solidFill>
            <a:srgbClr val="000000"/>
          </a:solidFill>
          <a:latin typeface="+mn-lt"/>
        </a:defRPr>
      </a:lvl8pPr>
      <a:lvl9pPr marL="3886200" indent="-228600" algn="l" rtl="0" eaLnBrk="0" fontAlgn="base" hangingPunct="0">
        <a:spcBef>
          <a:spcPct val="20000"/>
        </a:spcBef>
        <a:spcAft>
          <a:spcPct val="0"/>
        </a:spcAft>
        <a:buClr>
          <a:srgbClr val="FF0000"/>
        </a:buClr>
        <a:buSzPct val="10000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09600" y="304800"/>
            <a:ext cx="7489825" cy="609600"/>
          </a:xfrm>
          <a:prstGeom prst="rect">
            <a:avLst/>
          </a:prstGeom>
          <a:noFill/>
          <a:ln w="12700">
            <a:noFill/>
            <a:miter lim="800000"/>
            <a:headEnd/>
            <a:tailEnd/>
          </a:ln>
          <a:effectLst/>
        </p:spPr>
        <p:txBody>
          <a:bodyPr vert="horz" wrap="square" lIns="90487" tIns="44450" rIns="90487" bIns="4445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295400"/>
            <a:ext cx="82296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0487" tIns="44450" rIns="90487"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844229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mj-lt"/>
          <a:ea typeface="ＭＳ Ｐゴシック" charset="0"/>
          <a:cs typeface="+mj-cs"/>
        </a:defRPr>
      </a:lvl1pPr>
      <a:lvl2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ea typeface="ＭＳ Ｐゴシック" charset="0"/>
        </a:defRPr>
      </a:lvl2pPr>
      <a:lvl3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ea typeface="ＭＳ Ｐゴシック" charset="0"/>
        </a:defRPr>
      </a:lvl3pPr>
      <a:lvl4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ea typeface="ＭＳ Ｐゴシック" charset="0"/>
        </a:defRPr>
      </a:lvl4pPr>
      <a:lvl5pPr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ea typeface="ＭＳ Ｐゴシック" charset="0"/>
        </a:defRPr>
      </a:lvl5pPr>
      <a:lvl6pPr marL="457200"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defRPr>
      </a:lvl6pPr>
      <a:lvl7pPr marL="914400"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defRPr>
      </a:lvl7pPr>
      <a:lvl8pPr marL="1371600"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defRPr>
      </a:lvl8pPr>
      <a:lvl9pPr marL="1828800" algn="l" rtl="0" eaLnBrk="0" fontAlgn="base" hangingPunct="0">
        <a:spcBef>
          <a:spcPct val="0"/>
        </a:spcBef>
        <a:spcAft>
          <a:spcPct val="0"/>
        </a:spcAft>
        <a:defRPr sz="2800" b="1" i="1">
          <a:solidFill>
            <a:srgbClr val="FF0000"/>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rgbClr val="FF0000"/>
        </a:buClr>
        <a:buSzPct val="100000"/>
        <a:buChar char="•"/>
        <a:defRPr sz="2400">
          <a:solidFill>
            <a:srgbClr val="000000"/>
          </a:solidFill>
          <a:latin typeface="+mn-lt"/>
          <a:ea typeface="ＭＳ Ｐゴシック" charset="0"/>
          <a:cs typeface="+mn-cs"/>
        </a:defRPr>
      </a:lvl1pPr>
      <a:lvl2pPr marL="742950" indent="-285750" algn="l" rtl="0" eaLnBrk="0" fontAlgn="base" hangingPunct="0">
        <a:spcBef>
          <a:spcPct val="20000"/>
        </a:spcBef>
        <a:spcAft>
          <a:spcPct val="0"/>
        </a:spcAft>
        <a:buClr>
          <a:srgbClr val="FF0000"/>
        </a:buClr>
        <a:buSzPct val="100000"/>
        <a:buChar char="•"/>
        <a:defRPr>
          <a:solidFill>
            <a:srgbClr val="000000"/>
          </a:solidFill>
          <a:latin typeface="+mn-lt"/>
          <a:ea typeface="ＭＳ Ｐゴシック" charset="0"/>
        </a:defRPr>
      </a:lvl2pPr>
      <a:lvl3pPr marL="1143000" indent="-228600" algn="l" rtl="0" eaLnBrk="0" fontAlgn="base" hangingPunct="0">
        <a:spcBef>
          <a:spcPct val="20000"/>
        </a:spcBef>
        <a:spcAft>
          <a:spcPct val="0"/>
        </a:spcAft>
        <a:buClr>
          <a:srgbClr val="FF0000"/>
        </a:buClr>
        <a:buSzPct val="100000"/>
        <a:buChar char="•"/>
        <a:defRPr sz="1600">
          <a:solidFill>
            <a:srgbClr val="000000"/>
          </a:solidFill>
          <a:latin typeface="+mn-lt"/>
          <a:ea typeface="ＭＳ Ｐゴシック" charset="0"/>
        </a:defRPr>
      </a:lvl3pPr>
      <a:lvl4pPr marL="1600200" indent="-228600" algn="l" rtl="0" eaLnBrk="0" fontAlgn="base" hangingPunct="0">
        <a:spcBef>
          <a:spcPct val="20000"/>
        </a:spcBef>
        <a:spcAft>
          <a:spcPct val="0"/>
        </a:spcAft>
        <a:buClr>
          <a:srgbClr val="FF0000"/>
        </a:buClr>
        <a:buSzPct val="100000"/>
        <a:buChar char="–"/>
        <a:defRPr sz="1400">
          <a:solidFill>
            <a:srgbClr val="000000"/>
          </a:solidFill>
          <a:latin typeface="+mn-lt"/>
          <a:ea typeface="ＭＳ Ｐゴシック" charset="0"/>
        </a:defRPr>
      </a:lvl4pPr>
      <a:lvl5pPr marL="2057400" indent="-228600" algn="l" rtl="0" eaLnBrk="0" fontAlgn="base" hangingPunct="0">
        <a:spcBef>
          <a:spcPct val="20000"/>
        </a:spcBef>
        <a:spcAft>
          <a:spcPct val="0"/>
        </a:spcAft>
        <a:buClr>
          <a:srgbClr val="FF0000"/>
        </a:buClr>
        <a:buSzPct val="100000"/>
        <a:buChar char="•"/>
        <a:defRPr sz="1400">
          <a:solidFill>
            <a:srgbClr val="000000"/>
          </a:solidFill>
          <a:latin typeface="+mn-lt"/>
          <a:ea typeface="ＭＳ Ｐゴシック" charset="0"/>
        </a:defRPr>
      </a:lvl5pPr>
      <a:lvl6pPr marL="2514600" indent="-228600" algn="l" rtl="0" eaLnBrk="0" fontAlgn="base" hangingPunct="0">
        <a:spcBef>
          <a:spcPct val="20000"/>
        </a:spcBef>
        <a:spcAft>
          <a:spcPct val="0"/>
        </a:spcAft>
        <a:buClr>
          <a:srgbClr val="FF0000"/>
        </a:buClr>
        <a:buSzPct val="100000"/>
        <a:buChar char="•"/>
        <a:defRPr sz="1400">
          <a:solidFill>
            <a:srgbClr val="000000"/>
          </a:solidFill>
          <a:latin typeface="+mn-lt"/>
        </a:defRPr>
      </a:lvl6pPr>
      <a:lvl7pPr marL="2971800" indent="-228600" algn="l" rtl="0" eaLnBrk="0" fontAlgn="base" hangingPunct="0">
        <a:spcBef>
          <a:spcPct val="20000"/>
        </a:spcBef>
        <a:spcAft>
          <a:spcPct val="0"/>
        </a:spcAft>
        <a:buClr>
          <a:srgbClr val="FF0000"/>
        </a:buClr>
        <a:buSzPct val="100000"/>
        <a:buChar char="•"/>
        <a:defRPr sz="1400">
          <a:solidFill>
            <a:srgbClr val="000000"/>
          </a:solidFill>
          <a:latin typeface="+mn-lt"/>
        </a:defRPr>
      </a:lvl7pPr>
      <a:lvl8pPr marL="3429000" indent="-228600" algn="l" rtl="0" eaLnBrk="0" fontAlgn="base" hangingPunct="0">
        <a:spcBef>
          <a:spcPct val="20000"/>
        </a:spcBef>
        <a:spcAft>
          <a:spcPct val="0"/>
        </a:spcAft>
        <a:buClr>
          <a:srgbClr val="FF0000"/>
        </a:buClr>
        <a:buSzPct val="100000"/>
        <a:buChar char="•"/>
        <a:defRPr sz="1400">
          <a:solidFill>
            <a:srgbClr val="000000"/>
          </a:solidFill>
          <a:latin typeface="+mn-lt"/>
        </a:defRPr>
      </a:lvl8pPr>
      <a:lvl9pPr marL="3886200" indent="-228600" algn="l" rtl="0" eaLnBrk="0" fontAlgn="base" hangingPunct="0">
        <a:spcBef>
          <a:spcPct val="20000"/>
        </a:spcBef>
        <a:spcAft>
          <a:spcPct val="0"/>
        </a:spcAft>
        <a:buClr>
          <a:srgbClr val="FF0000"/>
        </a:buClr>
        <a:buSzPct val="100000"/>
        <a:buChar char="•"/>
        <a:defRPr sz="14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8.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1.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4" Type="http://schemas.openxmlformats.org/officeDocument/2006/relationships/image" Target="../media/image5.jpg"/><Relationship Id="rId1" Type="http://schemas.openxmlformats.org/officeDocument/2006/relationships/slideLayout" Target="../slideLayouts/slideLayout13.xml"/><Relationship Id="rId2" Type="http://schemas.openxmlformats.org/officeDocument/2006/relationships/image" Target="../media/image3.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447800" y="1524000"/>
            <a:ext cx="6400800" cy="3048000"/>
          </a:xfrm>
        </p:spPr>
        <p:txBody>
          <a:bodyPr wrap="none"/>
          <a:lstStyle/>
          <a:p>
            <a:pPr algn="ctr"/>
            <a:r>
              <a:rPr lang="en-US" dirty="0" smtClean="0">
                <a:effectLst>
                  <a:outerShdw blurRad="38100" dist="38100" dir="2700000" algn="tl">
                    <a:srgbClr val="DDDDDD"/>
                  </a:outerShdw>
                </a:effectLst>
                <a:latin typeface="Arial" charset="0"/>
              </a:rPr>
              <a:t>CS 140:</a:t>
            </a:r>
            <a:br>
              <a:rPr lang="en-US" dirty="0" smtClean="0">
                <a:effectLst>
                  <a:outerShdw blurRad="38100" dist="38100" dir="2700000" algn="tl">
                    <a:srgbClr val="DDDDDD"/>
                  </a:outerShdw>
                </a:effectLst>
                <a:latin typeface="Arial" charset="0"/>
              </a:rPr>
            </a:br>
            <a:r>
              <a:rPr lang="en-US" dirty="0" smtClean="0">
                <a:effectLst>
                  <a:outerShdw blurRad="38100" dist="38100" dir="2700000" algn="tl">
                    <a:srgbClr val="DDDDDD"/>
                  </a:outerShdw>
                </a:effectLst>
                <a:latin typeface="Arial" charset="0"/>
              </a:rPr>
              <a:t>Sparse Matrix-Vector Multiplication </a:t>
            </a:r>
            <a:br>
              <a:rPr lang="en-US" dirty="0" smtClean="0">
                <a:effectLst>
                  <a:outerShdw blurRad="38100" dist="38100" dir="2700000" algn="tl">
                    <a:srgbClr val="DDDDDD"/>
                  </a:outerShdw>
                </a:effectLst>
                <a:latin typeface="Arial" charset="0"/>
              </a:rPr>
            </a:br>
            <a:r>
              <a:rPr lang="en-US" dirty="0" smtClean="0">
                <a:effectLst>
                  <a:outerShdw blurRad="38100" dist="38100" dir="2700000" algn="tl">
                    <a:srgbClr val="DDDDDD"/>
                  </a:outerShdw>
                </a:effectLst>
                <a:latin typeface="Arial" charset="0"/>
              </a:rPr>
              <a:t>and </a:t>
            </a:r>
            <a:r>
              <a:rPr lang="en-US" dirty="0" smtClean="0">
                <a:effectLst>
                  <a:outerShdw blurRad="38100" dist="38100" dir="2700000" algn="tl">
                    <a:srgbClr val="DDDDDD"/>
                  </a:outerShdw>
                </a:effectLst>
                <a:latin typeface="Arial" charset="0"/>
              </a:rPr>
              <a:t>Graph Partitioning</a:t>
            </a:r>
            <a:endParaRPr lang="en-US" dirty="0">
              <a:effectLst>
                <a:outerShdw blurRad="38100" dist="38100" dir="2700000" algn="tl">
                  <a:srgbClr val="DDDDDD"/>
                </a:outerShdw>
              </a:effectLst>
              <a:latin typeface="Arial" charset="0"/>
            </a:endParaRPr>
          </a:p>
        </p:txBody>
      </p:sp>
    </p:spTree>
    <p:extLst>
      <p:ext uri="{BB962C8B-B14F-4D97-AF65-F5344CB8AC3E}">
        <p14:creationId xmlns:p14="http://schemas.microsoft.com/office/powerpoint/2010/main" val="418491383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p:cNvSpPr txBox="1">
            <a:spLocks noGrp="1"/>
          </p:cNvSpPr>
          <p:nvPr/>
        </p:nvSpPr>
        <p:spPr bwMode="auto">
          <a:xfrm>
            <a:off x="152400" y="6477000"/>
            <a:ext cx="2286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900">
                <a:latin typeface="Tahoma" charset="0"/>
                <a:ea typeface="MS PGothic" charset="0"/>
                <a:cs typeface="MS PGothic" charset="0"/>
              </a:rPr>
              <a:t>Umit V. Catalyurek</a:t>
            </a:r>
          </a:p>
          <a:p>
            <a:endParaRPr lang="en-US" sz="900">
              <a:latin typeface="Tahoma" charset="0"/>
              <a:ea typeface="MS PGothic" charset="0"/>
              <a:cs typeface="MS PGothic" charset="0"/>
            </a:endParaRPr>
          </a:p>
        </p:txBody>
      </p:sp>
      <p:sp>
        <p:nvSpPr>
          <p:cNvPr id="21509" name="Rectangle 2"/>
          <p:cNvSpPr>
            <a:spLocks noGrp="1" noChangeArrowheads="1"/>
          </p:cNvSpPr>
          <p:nvPr>
            <p:ph type="title" idx="4294967295"/>
          </p:nvPr>
        </p:nvSpPr>
        <p:spPr/>
        <p:txBody>
          <a:bodyPr lIns="91440" tIns="45720" rIns="91440" bIns="45720"/>
          <a:lstStyle/>
          <a:p>
            <a:pPr eaLnBrk="1" hangingPunct="1"/>
            <a:r>
              <a:rPr lang="en-US" sz="3200">
                <a:effectLst>
                  <a:outerShdw blurRad="38100" dist="38100" dir="2700000" algn="tl">
                    <a:srgbClr val="DDDDDD"/>
                  </a:outerShdw>
                </a:effectLst>
                <a:latin typeface="Arial" charset="0"/>
              </a:rPr>
              <a:t>Recursive Bisection</a:t>
            </a:r>
          </a:p>
        </p:txBody>
      </p:sp>
      <p:sp>
        <p:nvSpPr>
          <p:cNvPr id="61444" name="Rectangle 3"/>
          <p:cNvSpPr>
            <a:spLocks noGrp="1" noChangeArrowheads="1"/>
          </p:cNvSpPr>
          <p:nvPr>
            <p:ph type="body" idx="4294967295"/>
          </p:nvPr>
        </p:nvSpPr>
        <p:spPr>
          <a:xfrm>
            <a:off x="304800" y="1524000"/>
            <a:ext cx="5105400" cy="4800600"/>
          </a:xfrm>
        </p:spPr>
        <p:txBody>
          <a:bodyPr lIns="91440" tIns="45720" rIns="91440" bIns="45720"/>
          <a:lstStyle/>
          <a:p>
            <a:pPr eaLnBrk="1" hangingPunct="1"/>
            <a:r>
              <a:rPr lang="en-US" dirty="0">
                <a:latin typeface="Arial" charset="0"/>
              </a:rPr>
              <a:t>Recursive bisection approach:</a:t>
            </a:r>
          </a:p>
          <a:p>
            <a:pPr lvl="1" eaLnBrk="1" hangingPunct="1"/>
            <a:endParaRPr lang="en-US" dirty="0" smtClean="0">
              <a:latin typeface="Arial" charset="0"/>
            </a:endParaRPr>
          </a:p>
          <a:p>
            <a:pPr lvl="1" eaLnBrk="1" hangingPunct="1"/>
            <a:r>
              <a:rPr lang="en-US" dirty="0" smtClean="0">
                <a:latin typeface="Arial" charset="0"/>
              </a:rPr>
              <a:t>Partition </a:t>
            </a:r>
            <a:r>
              <a:rPr lang="en-US" dirty="0">
                <a:latin typeface="Arial" charset="0"/>
              </a:rPr>
              <a:t>data into two sets</a:t>
            </a:r>
            <a:r>
              <a:rPr lang="en-US" dirty="0" smtClean="0">
                <a:latin typeface="Arial" charset="0"/>
              </a:rPr>
              <a:t>.</a:t>
            </a:r>
          </a:p>
          <a:p>
            <a:pPr lvl="1" eaLnBrk="1" hangingPunct="1"/>
            <a:endParaRPr lang="en-US" dirty="0">
              <a:latin typeface="Arial" charset="0"/>
            </a:endParaRPr>
          </a:p>
          <a:p>
            <a:pPr lvl="1" eaLnBrk="1" hangingPunct="1"/>
            <a:r>
              <a:rPr lang="en-US" dirty="0">
                <a:latin typeface="Arial" charset="0"/>
              </a:rPr>
              <a:t>Recursively subdivide each set into two sets</a:t>
            </a:r>
            <a:r>
              <a:rPr lang="en-US" dirty="0" smtClean="0">
                <a:latin typeface="Arial" charset="0"/>
              </a:rPr>
              <a:t>.</a:t>
            </a:r>
          </a:p>
          <a:p>
            <a:pPr lvl="1" eaLnBrk="1" hangingPunct="1"/>
            <a:endParaRPr lang="en-US" dirty="0">
              <a:latin typeface="Arial" charset="0"/>
            </a:endParaRPr>
          </a:p>
          <a:p>
            <a:pPr lvl="1" eaLnBrk="1" hangingPunct="1"/>
            <a:r>
              <a:rPr lang="en-US" dirty="0">
                <a:latin typeface="Arial" charset="0"/>
              </a:rPr>
              <a:t>Only minor modifications needed to allow </a:t>
            </a:r>
            <a:r>
              <a:rPr lang="en-US" i="1" dirty="0">
                <a:latin typeface="Arial" charset="0"/>
              </a:rPr>
              <a:t>P</a:t>
            </a:r>
            <a:r>
              <a:rPr lang="en-US" dirty="0">
                <a:latin typeface="Arial" charset="0"/>
              </a:rPr>
              <a:t> ≠ 2</a:t>
            </a:r>
            <a:r>
              <a:rPr lang="en-US" i="1" baseline="30000" dirty="0">
                <a:latin typeface="Arial" charset="0"/>
              </a:rPr>
              <a:t>n</a:t>
            </a:r>
            <a:r>
              <a:rPr lang="en-US" dirty="0">
                <a:latin typeface="Arial" charset="0"/>
              </a:rPr>
              <a:t>. </a:t>
            </a:r>
          </a:p>
          <a:p>
            <a:pPr marL="0" indent="0" eaLnBrk="1" hangingPunct="1">
              <a:buNone/>
            </a:pPr>
            <a:endParaRPr lang="en-US" dirty="0">
              <a:latin typeface="Arial" charset="0"/>
            </a:endParaRPr>
          </a:p>
        </p:txBody>
      </p:sp>
      <p:grpSp>
        <p:nvGrpSpPr>
          <p:cNvPr id="61445" name="Group 4"/>
          <p:cNvGrpSpPr>
            <a:grpSpLocks/>
          </p:cNvGrpSpPr>
          <p:nvPr/>
        </p:nvGrpSpPr>
        <p:grpSpPr bwMode="auto">
          <a:xfrm>
            <a:off x="5638800" y="1500188"/>
            <a:ext cx="3319463" cy="3986212"/>
            <a:chOff x="3320" y="765"/>
            <a:chExt cx="2359" cy="2658"/>
          </a:xfrm>
        </p:grpSpPr>
        <p:grpSp>
          <p:nvGrpSpPr>
            <p:cNvPr id="61446" name="Group 5"/>
            <p:cNvGrpSpPr>
              <a:grpSpLocks noChangeAspect="1"/>
            </p:cNvGrpSpPr>
            <p:nvPr/>
          </p:nvGrpSpPr>
          <p:grpSpPr bwMode="auto">
            <a:xfrm>
              <a:off x="3927" y="765"/>
              <a:ext cx="841" cy="890"/>
              <a:chOff x="2940" y="837"/>
              <a:chExt cx="1052" cy="1114"/>
            </a:xfrm>
          </p:grpSpPr>
          <p:sp>
            <p:nvSpPr>
              <p:cNvPr id="61482" name="Freeform 6"/>
              <p:cNvSpPr>
                <a:spLocks noChangeAspect="1"/>
              </p:cNvSpPr>
              <p:nvPr/>
            </p:nvSpPr>
            <p:spPr bwMode="auto">
              <a:xfrm>
                <a:off x="3031" y="1278"/>
                <a:ext cx="388" cy="331"/>
              </a:xfrm>
              <a:custGeom>
                <a:avLst/>
                <a:gdLst>
                  <a:gd name="T0" fmla="*/ 0 w 629"/>
                  <a:gd name="T1" fmla="*/ 85 h 449"/>
                  <a:gd name="T2" fmla="*/ 44 w 629"/>
                  <a:gd name="T3" fmla="*/ 133 h 449"/>
                  <a:gd name="T4" fmla="*/ 91 w 629"/>
                  <a:gd name="T5" fmla="*/ 63 h 449"/>
                  <a:gd name="T6" fmla="*/ 59 w 629"/>
                  <a:gd name="T7" fmla="*/ 0 h 449"/>
                  <a:gd name="T8" fmla="*/ 12 w 629"/>
                  <a:gd name="T9" fmla="*/ 21 h 449"/>
                  <a:gd name="T10" fmla="*/ 0 w 629"/>
                  <a:gd name="T11" fmla="*/ 85 h 449"/>
                  <a:gd name="T12" fmla="*/ 0 60000 65536"/>
                  <a:gd name="T13" fmla="*/ 0 60000 65536"/>
                  <a:gd name="T14" fmla="*/ 0 60000 65536"/>
                  <a:gd name="T15" fmla="*/ 0 60000 65536"/>
                  <a:gd name="T16" fmla="*/ 0 60000 65536"/>
                  <a:gd name="T17" fmla="*/ 0 60000 65536"/>
                  <a:gd name="T18" fmla="*/ 0 w 629"/>
                  <a:gd name="T19" fmla="*/ 0 h 449"/>
                  <a:gd name="T20" fmla="*/ 629 w 629"/>
                  <a:gd name="T21" fmla="*/ 449 h 449"/>
                </a:gdLst>
                <a:ahLst/>
                <a:cxnLst>
                  <a:cxn ang="T12">
                    <a:pos x="T0" y="T1"/>
                  </a:cxn>
                  <a:cxn ang="T13">
                    <a:pos x="T2" y="T3"/>
                  </a:cxn>
                  <a:cxn ang="T14">
                    <a:pos x="T4" y="T5"/>
                  </a:cxn>
                  <a:cxn ang="T15">
                    <a:pos x="T6" y="T7"/>
                  </a:cxn>
                  <a:cxn ang="T16">
                    <a:pos x="T8" y="T9"/>
                  </a:cxn>
                  <a:cxn ang="T17">
                    <a:pos x="T10" y="T11"/>
                  </a:cxn>
                </a:cxnLst>
                <a:rect l="T18" t="T19" r="T20" b="T21"/>
                <a:pathLst>
                  <a:path w="629" h="449">
                    <a:moveTo>
                      <a:pt x="0" y="288"/>
                    </a:moveTo>
                    <a:lnTo>
                      <a:pt x="305" y="449"/>
                    </a:lnTo>
                    <a:lnTo>
                      <a:pt x="629" y="216"/>
                    </a:lnTo>
                    <a:lnTo>
                      <a:pt x="404" y="0"/>
                    </a:lnTo>
                    <a:lnTo>
                      <a:pt x="80" y="72"/>
                    </a:lnTo>
                    <a:lnTo>
                      <a:pt x="0" y="288"/>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3" name="Freeform 7"/>
              <p:cNvSpPr>
                <a:spLocks noChangeAspect="1"/>
              </p:cNvSpPr>
              <p:nvPr/>
            </p:nvSpPr>
            <p:spPr bwMode="auto">
              <a:xfrm>
                <a:off x="2940" y="1009"/>
                <a:ext cx="344" cy="490"/>
              </a:xfrm>
              <a:custGeom>
                <a:avLst/>
                <a:gdLst>
                  <a:gd name="T0" fmla="*/ 23 w 557"/>
                  <a:gd name="T1" fmla="*/ 0 h 665"/>
                  <a:gd name="T2" fmla="*/ 0 w 557"/>
                  <a:gd name="T3" fmla="*/ 77 h 665"/>
                  <a:gd name="T4" fmla="*/ 4 w 557"/>
                  <a:gd name="T5" fmla="*/ 141 h 665"/>
                  <a:gd name="T6" fmla="*/ 22 w 557"/>
                  <a:gd name="T7" fmla="*/ 196 h 665"/>
                  <a:gd name="T8" fmla="*/ 34 w 557"/>
                  <a:gd name="T9" fmla="*/ 133 h 665"/>
                  <a:gd name="T10" fmla="*/ 81 w 557"/>
                  <a:gd name="T11" fmla="*/ 108 h 665"/>
                  <a:gd name="T12" fmla="*/ 23 w 557"/>
                  <a:gd name="T13" fmla="*/ 0 h 665"/>
                  <a:gd name="T14" fmla="*/ 0 60000 65536"/>
                  <a:gd name="T15" fmla="*/ 0 60000 65536"/>
                  <a:gd name="T16" fmla="*/ 0 60000 65536"/>
                  <a:gd name="T17" fmla="*/ 0 60000 65536"/>
                  <a:gd name="T18" fmla="*/ 0 60000 65536"/>
                  <a:gd name="T19" fmla="*/ 0 60000 65536"/>
                  <a:gd name="T20" fmla="*/ 0 60000 65536"/>
                  <a:gd name="T21" fmla="*/ 0 w 557"/>
                  <a:gd name="T22" fmla="*/ 0 h 665"/>
                  <a:gd name="T23" fmla="*/ 557 w 557"/>
                  <a:gd name="T24" fmla="*/ 665 h 6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7" h="665">
                    <a:moveTo>
                      <a:pt x="162" y="0"/>
                    </a:moveTo>
                    <a:lnTo>
                      <a:pt x="0" y="260"/>
                    </a:lnTo>
                    <a:lnTo>
                      <a:pt x="27" y="476"/>
                    </a:lnTo>
                    <a:lnTo>
                      <a:pt x="153" y="665"/>
                    </a:lnTo>
                    <a:lnTo>
                      <a:pt x="233" y="449"/>
                    </a:lnTo>
                    <a:lnTo>
                      <a:pt x="557" y="368"/>
                    </a:lnTo>
                    <a:lnTo>
                      <a:pt x="162"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4" name="Freeform 8"/>
              <p:cNvSpPr>
                <a:spLocks noChangeAspect="1"/>
              </p:cNvSpPr>
              <p:nvPr/>
            </p:nvSpPr>
            <p:spPr bwMode="auto">
              <a:xfrm>
                <a:off x="3210" y="1430"/>
                <a:ext cx="428" cy="338"/>
              </a:xfrm>
              <a:custGeom>
                <a:avLst/>
                <a:gdLst>
                  <a:gd name="T0" fmla="*/ 50 w 692"/>
                  <a:gd name="T1" fmla="*/ 0 h 458"/>
                  <a:gd name="T2" fmla="*/ 101 w 692"/>
                  <a:gd name="T3" fmla="*/ 27 h 458"/>
                  <a:gd name="T4" fmla="*/ 82 w 692"/>
                  <a:gd name="T5" fmla="*/ 111 h 458"/>
                  <a:gd name="T6" fmla="*/ 24 w 692"/>
                  <a:gd name="T7" fmla="*/ 136 h 458"/>
                  <a:gd name="T8" fmla="*/ 0 w 692"/>
                  <a:gd name="T9" fmla="*/ 72 h 458"/>
                  <a:gd name="T10" fmla="*/ 50 w 692"/>
                  <a:gd name="T11" fmla="*/ 0 h 458"/>
                  <a:gd name="T12" fmla="*/ 0 60000 65536"/>
                  <a:gd name="T13" fmla="*/ 0 60000 65536"/>
                  <a:gd name="T14" fmla="*/ 0 60000 65536"/>
                  <a:gd name="T15" fmla="*/ 0 60000 65536"/>
                  <a:gd name="T16" fmla="*/ 0 60000 65536"/>
                  <a:gd name="T17" fmla="*/ 0 60000 65536"/>
                  <a:gd name="T18" fmla="*/ 0 w 692"/>
                  <a:gd name="T19" fmla="*/ 0 h 458"/>
                  <a:gd name="T20" fmla="*/ 692 w 692"/>
                  <a:gd name="T21" fmla="*/ 458 h 458"/>
                </a:gdLst>
                <a:ahLst/>
                <a:cxnLst>
                  <a:cxn ang="T12">
                    <a:pos x="T0" y="T1"/>
                  </a:cxn>
                  <a:cxn ang="T13">
                    <a:pos x="T2" y="T3"/>
                  </a:cxn>
                  <a:cxn ang="T14">
                    <a:pos x="T4" y="T5"/>
                  </a:cxn>
                  <a:cxn ang="T15">
                    <a:pos x="T6" y="T7"/>
                  </a:cxn>
                  <a:cxn ang="T16">
                    <a:pos x="T8" y="T9"/>
                  </a:cxn>
                  <a:cxn ang="T17">
                    <a:pos x="T10" y="T11"/>
                  </a:cxn>
                </a:cxnLst>
                <a:rect l="T18" t="T19" r="T20" b="T21"/>
                <a:pathLst>
                  <a:path w="692" h="458">
                    <a:moveTo>
                      <a:pt x="342" y="0"/>
                    </a:moveTo>
                    <a:lnTo>
                      <a:pt x="692" y="90"/>
                    </a:lnTo>
                    <a:lnTo>
                      <a:pt x="558" y="377"/>
                    </a:lnTo>
                    <a:lnTo>
                      <a:pt x="162" y="458"/>
                    </a:lnTo>
                    <a:lnTo>
                      <a:pt x="0" y="242"/>
                    </a:lnTo>
                    <a:lnTo>
                      <a:pt x="342"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5" name="Freeform 9"/>
              <p:cNvSpPr>
                <a:spLocks noChangeAspect="1"/>
              </p:cNvSpPr>
              <p:nvPr/>
            </p:nvSpPr>
            <p:spPr bwMode="auto">
              <a:xfrm>
                <a:off x="3266" y="1192"/>
                <a:ext cx="383" cy="311"/>
              </a:xfrm>
              <a:custGeom>
                <a:avLst/>
                <a:gdLst>
                  <a:gd name="T0" fmla="*/ 0 w 620"/>
                  <a:gd name="T1" fmla="*/ 34 h 423"/>
                  <a:gd name="T2" fmla="*/ 67 w 620"/>
                  <a:gd name="T3" fmla="*/ 0 h 423"/>
                  <a:gd name="T4" fmla="*/ 90 w 620"/>
                  <a:gd name="T5" fmla="*/ 124 h 423"/>
                  <a:gd name="T6" fmla="*/ 32 w 620"/>
                  <a:gd name="T7" fmla="*/ 95 h 423"/>
                  <a:gd name="T8" fmla="*/ 0 w 620"/>
                  <a:gd name="T9" fmla="*/ 34 h 423"/>
                  <a:gd name="T10" fmla="*/ 0 60000 65536"/>
                  <a:gd name="T11" fmla="*/ 0 60000 65536"/>
                  <a:gd name="T12" fmla="*/ 0 60000 65536"/>
                  <a:gd name="T13" fmla="*/ 0 60000 65536"/>
                  <a:gd name="T14" fmla="*/ 0 60000 65536"/>
                  <a:gd name="T15" fmla="*/ 0 w 620"/>
                  <a:gd name="T16" fmla="*/ 0 h 423"/>
                  <a:gd name="T17" fmla="*/ 620 w 620"/>
                  <a:gd name="T18" fmla="*/ 423 h 423"/>
                </a:gdLst>
                <a:ahLst/>
                <a:cxnLst>
                  <a:cxn ang="T10">
                    <a:pos x="T0" y="T1"/>
                  </a:cxn>
                  <a:cxn ang="T11">
                    <a:pos x="T2" y="T3"/>
                  </a:cxn>
                  <a:cxn ang="T12">
                    <a:pos x="T4" y="T5"/>
                  </a:cxn>
                  <a:cxn ang="T13">
                    <a:pos x="T6" y="T7"/>
                  </a:cxn>
                  <a:cxn ang="T14">
                    <a:pos x="T8" y="T9"/>
                  </a:cxn>
                </a:cxnLst>
                <a:rect l="T15" t="T16" r="T17" b="T18"/>
                <a:pathLst>
                  <a:path w="620" h="423">
                    <a:moveTo>
                      <a:pt x="0" y="117"/>
                    </a:moveTo>
                    <a:lnTo>
                      <a:pt x="459" y="0"/>
                    </a:lnTo>
                    <a:lnTo>
                      <a:pt x="620" y="423"/>
                    </a:lnTo>
                    <a:lnTo>
                      <a:pt x="216" y="324"/>
                    </a:lnTo>
                    <a:lnTo>
                      <a:pt x="0" y="117"/>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6" name="Freeform 10"/>
              <p:cNvSpPr>
                <a:spLocks noChangeAspect="1"/>
              </p:cNvSpPr>
              <p:nvPr/>
            </p:nvSpPr>
            <p:spPr bwMode="auto">
              <a:xfrm>
                <a:off x="3307" y="1501"/>
                <a:ext cx="483" cy="450"/>
              </a:xfrm>
              <a:custGeom>
                <a:avLst/>
                <a:gdLst>
                  <a:gd name="T0" fmla="*/ 76 w 782"/>
                  <a:gd name="T1" fmla="*/ 0 h 611"/>
                  <a:gd name="T2" fmla="*/ 114 w 782"/>
                  <a:gd name="T3" fmla="*/ 137 h 611"/>
                  <a:gd name="T4" fmla="*/ 48 w 782"/>
                  <a:gd name="T5" fmla="*/ 180 h 611"/>
                  <a:gd name="T6" fmla="*/ 0 w 782"/>
                  <a:gd name="T7" fmla="*/ 103 h 611"/>
                  <a:gd name="T8" fmla="*/ 56 w 782"/>
                  <a:gd name="T9" fmla="*/ 82 h 611"/>
                  <a:gd name="T10" fmla="*/ 76 w 782"/>
                  <a:gd name="T11" fmla="*/ 0 h 611"/>
                  <a:gd name="T12" fmla="*/ 0 60000 65536"/>
                  <a:gd name="T13" fmla="*/ 0 60000 65536"/>
                  <a:gd name="T14" fmla="*/ 0 60000 65536"/>
                  <a:gd name="T15" fmla="*/ 0 60000 65536"/>
                  <a:gd name="T16" fmla="*/ 0 60000 65536"/>
                  <a:gd name="T17" fmla="*/ 0 60000 65536"/>
                  <a:gd name="T18" fmla="*/ 0 w 782"/>
                  <a:gd name="T19" fmla="*/ 0 h 611"/>
                  <a:gd name="T20" fmla="*/ 782 w 782"/>
                  <a:gd name="T21" fmla="*/ 611 h 611"/>
                </a:gdLst>
                <a:ahLst/>
                <a:cxnLst>
                  <a:cxn ang="T12">
                    <a:pos x="T0" y="T1"/>
                  </a:cxn>
                  <a:cxn ang="T13">
                    <a:pos x="T2" y="T3"/>
                  </a:cxn>
                  <a:cxn ang="T14">
                    <a:pos x="T4" y="T5"/>
                  </a:cxn>
                  <a:cxn ang="T15">
                    <a:pos x="T6" y="T7"/>
                  </a:cxn>
                  <a:cxn ang="T16">
                    <a:pos x="T8" y="T9"/>
                  </a:cxn>
                  <a:cxn ang="T17">
                    <a:pos x="T10" y="T11"/>
                  </a:cxn>
                </a:cxnLst>
                <a:rect l="T18" t="T19" r="T20" b="T21"/>
                <a:pathLst>
                  <a:path w="782" h="611">
                    <a:moveTo>
                      <a:pt x="521" y="0"/>
                    </a:moveTo>
                    <a:lnTo>
                      <a:pt x="782" y="467"/>
                    </a:lnTo>
                    <a:lnTo>
                      <a:pt x="324" y="611"/>
                    </a:lnTo>
                    <a:lnTo>
                      <a:pt x="0" y="350"/>
                    </a:lnTo>
                    <a:lnTo>
                      <a:pt x="387" y="278"/>
                    </a:lnTo>
                    <a:lnTo>
                      <a:pt x="521"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7" name="Freeform 11"/>
              <p:cNvSpPr>
                <a:spLocks noChangeAspect="1"/>
              </p:cNvSpPr>
              <p:nvPr/>
            </p:nvSpPr>
            <p:spPr bwMode="auto">
              <a:xfrm>
                <a:off x="3022" y="837"/>
                <a:ext cx="543" cy="443"/>
              </a:xfrm>
              <a:custGeom>
                <a:avLst/>
                <a:gdLst>
                  <a:gd name="T0" fmla="*/ 0 w 880"/>
                  <a:gd name="T1" fmla="*/ 68 h 602"/>
                  <a:gd name="T2" fmla="*/ 62 w 880"/>
                  <a:gd name="T3" fmla="*/ 0 h 602"/>
                  <a:gd name="T4" fmla="*/ 106 w 880"/>
                  <a:gd name="T5" fmla="*/ 21 h 602"/>
                  <a:gd name="T6" fmla="*/ 128 w 880"/>
                  <a:gd name="T7" fmla="*/ 95 h 602"/>
                  <a:gd name="T8" fmla="*/ 124 w 880"/>
                  <a:gd name="T9" fmla="*/ 145 h 602"/>
                  <a:gd name="T10" fmla="*/ 57 w 880"/>
                  <a:gd name="T11" fmla="*/ 177 h 602"/>
                  <a:gd name="T12" fmla="*/ 0 w 880"/>
                  <a:gd name="T13" fmla="*/ 68 h 602"/>
                  <a:gd name="T14" fmla="*/ 0 60000 65536"/>
                  <a:gd name="T15" fmla="*/ 0 60000 65536"/>
                  <a:gd name="T16" fmla="*/ 0 60000 65536"/>
                  <a:gd name="T17" fmla="*/ 0 60000 65536"/>
                  <a:gd name="T18" fmla="*/ 0 60000 65536"/>
                  <a:gd name="T19" fmla="*/ 0 60000 65536"/>
                  <a:gd name="T20" fmla="*/ 0 60000 65536"/>
                  <a:gd name="T21" fmla="*/ 0 w 880"/>
                  <a:gd name="T22" fmla="*/ 0 h 602"/>
                  <a:gd name="T23" fmla="*/ 880 w 880"/>
                  <a:gd name="T24" fmla="*/ 602 h 6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0" h="602">
                    <a:moveTo>
                      <a:pt x="0" y="234"/>
                    </a:moveTo>
                    <a:lnTo>
                      <a:pt x="431" y="0"/>
                    </a:lnTo>
                    <a:lnTo>
                      <a:pt x="728" y="72"/>
                    </a:lnTo>
                    <a:lnTo>
                      <a:pt x="880" y="323"/>
                    </a:lnTo>
                    <a:lnTo>
                      <a:pt x="854" y="494"/>
                    </a:lnTo>
                    <a:lnTo>
                      <a:pt x="395" y="602"/>
                    </a:lnTo>
                    <a:lnTo>
                      <a:pt x="0" y="234"/>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8" name="Freeform 12"/>
              <p:cNvSpPr>
                <a:spLocks noChangeAspect="1"/>
              </p:cNvSpPr>
              <p:nvPr/>
            </p:nvSpPr>
            <p:spPr bwMode="auto">
              <a:xfrm>
                <a:off x="3520" y="1088"/>
                <a:ext cx="328" cy="431"/>
              </a:xfrm>
              <a:custGeom>
                <a:avLst/>
                <a:gdLst>
                  <a:gd name="T0" fmla="*/ 6 w 530"/>
                  <a:gd name="T1" fmla="*/ 0 h 585"/>
                  <a:gd name="T2" fmla="*/ 78 w 530"/>
                  <a:gd name="T3" fmla="*/ 80 h 585"/>
                  <a:gd name="T4" fmla="*/ 28 w 530"/>
                  <a:gd name="T5" fmla="*/ 172 h 585"/>
                  <a:gd name="T6" fmla="*/ 0 w 530"/>
                  <a:gd name="T7" fmla="*/ 45 h 585"/>
                  <a:gd name="T8" fmla="*/ 6 w 530"/>
                  <a:gd name="T9" fmla="*/ 0 h 585"/>
                  <a:gd name="T10" fmla="*/ 0 60000 65536"/>
                  <a:gd name="T11" fmla="*/ 0 60000 65536"/>
                  <a:gd name="T12" fmla="*/ 0 60000 65536"/>
                  <a:gd name="T13" fmla="*/ 0 60000 65536"/>
                  <a:gd name="T14" fmla="*/ 0 60000 65536"/>
                  <a:gd name="T15" fmla="*/ 0 w 530"/>
                  <a:gd name="T16" fmla="*/ 0 h 585"/>
                  <a:gd name="T17" fmla="*/ 530 w 530"/>
                  <a:gd name="T18" fmla="*/ 585 h 585"/>
                </a:gdLst>
                <a:ahLst/>
                <a:cxnLst>
                  <a:cxn ang="T10">
                    <a:pos x="T0" y="T1"/>
                  </a:cxn>
                  <a:cxn ang="T11">
                    <a:pos x="T2" y="T3"/>
                  </a:cxn>
                  <a:cxn ang="T12">
                    <a:pos x="T4" y="T5"/>
                  </a:cxn>
                  <a:cxn ang="T13">
                    <a:pos x="T6" y="T7"/>
                  </a:cxn>
                  <a:cxn ang="T14">
                    <a:pos x="T8" y="T9"/>
                  </a:cxn>
                </a:cxnLst>
                <a:rect l="T15" t="T16" r="T17" b="T18"/>
                <a:pathLst>
                  <a:path w="530" h="585">
                    <a:moveTo>
                      <a:pt x="36" y="0"/>
                    </a:moveTo>
                    <a:lnTo>
                      <a:pt x="530" y="270"/>
                    </a:lnTo>
                    <a:lnTo>
                      <a:pt x="188" y="585"/>
                    </a:lnTo>
                    <a:lnTo>
                      <a:pt x="0" y="153"/>
                    </a:lnTo>
                    <a:lnTo>
                      <a:pt x="36"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9" name="Freeform 13"/>
              <p:cNvSpPr>
                <a:spLocks noChangeAspect="1"/>
              </p:cNvSpPr>
              <p:nvPr/>
            </p:nvSpPr>
            <p:spPr bwMode="auto">
              <a:xfrm>
                <a:off x="3620" y="1285"/>
                <a:ext cx="372" cy="569"/>
              </a:xfrm>
              <a:custGeom>
                <a:avLst/>
                <a:gdLst>
                  <a:gd name="T0" fmla="*/ 54 w 603"/>
                  <a:gd name="T1" fmla="*/ 0 h 773"/>
                  <a:gd name="T2" fmla="*/ 87 w 603"/>
                  <a:gd name="T3" fmla="*/ 196 h 773"/>
                  <a:gd name="T4" fmla="*/ 40 w 603"/>
                  <a:gd name="T5" fmla="*/ 227 h 773"/>
                  <a:gd name="T6" fmla="*/ 0 w 603"/>
                  <a:gd name="T7" fmla="*/ 90 h 773"/>
                  <a:gd name="T8" fmla="*/ 54 w 603"/>
                  <a:gd name="T9" fmla="*/ 0 h 773"/>
                  <a:gd name="T10" fmla="*/ 0 60000 65536"/>
                  <a:gd name="T11" fmla="*/ 0 60000 65536"/>
                  <a:gd name="T12" fmla="*/ 0 60000 65536"/>
                  <a:gd name="T13" fmla="*/ 0 60000 65536"/>
                  <a:gd name="T14" fmla="*/ 0 60000 65536"/>
                  <a:gd name="T15" fmla="*/ 0 w 603"/>
                  <a:gd name="T16" fmla="*/ 0 h 773"/>
                  <a:gd name="T17" fmla="*/ 603 w 603"/>
                  <a:gd name="T18" fmla="*/ 773 h 773"/>
                </a:gdLst>
                <a:ahLst/>
                <a:cxnLst>
                  <a:cxn ang="T10">
                    <a:pos x="T0" y="T1"/>
                  </a:cxn>
                  <a:cxn ang="T11">
                    <a:pos x="T2" y="T3"/>
                  </a:cxn>
                  <a:cxn ang="T12">
                    <a:pos x="T4" y="T5"/>
                  </a:cxn>
                  <a:cxn ang="T13">
                    <a:pos x="T6" y="T7"/>
                  </a:cxn>
                  <a:cxn ang="T14">
                    <a:pos x="T8" y="T9"/>
                  </a:cxn>
                </a:cxnLst>
                <a:rect l="T15" t="T16" r="T17" b="T18"/>
                <a:pathLst>
                  <a:path w="603" h="773">
                    <a:moveTo>
                      <a:pt x="369" y="0"/>
                    </a:moveTo>
                    <a:lnTo>
                      <a:pt x="603" y="665"/>
                    </a:lnTo>
                    <a:lnTo>
                      <a:pt x="279" y="773"/>
                    </a:lnTo>
                    <a:lnTo>
                      <a:pt x="0" y="306"/>
                    </a:lnTo>
                    <a:lnTo>
                      <a:pt x="369"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90" name="Freeform 14"/>
              <p:cNvSpPr>
                <a:spLocks noChangeAspect="1"/>
              </p:cNvSpPr>
              <p:nvPr/>
            </p:nvSpPr>
            <p:spPr bwMode="auto">
              <a:xfrm>
                <a:off x="2944" y="927"/>
                <a:ext cx="910" cy="1013"/>
              </a:xfrm>
              <a:custGeom>
                <a:avLst/>
                <a:gdLst>
                  <a:gd name="T0" fmla="*/ 0 w 1474"/>
                  <a:gd name="T1" fmla="*/ 0 h 1375"/>
                  <a:gd name="T2" fmla="*/ 109 w 1474"/>
                  <a:gd name="T3" fmla="*/ 201 h 1375"/>
                  <a:gd name="T4" fmla="*/ 169 w 1474"/>
                  <a:gd name="T5" fmla="*/ 230 h 1375"/>
                  <a:gd name="T6" fmla="*/ 214 w 1474"/>
                  <a:gd name="T7" fmla="*/ 405 h 1375"/>
                  <a:gd name="T8" fmla="*/ 0 60000 65536"/>
                  <a:gd name="T9" fmla="*/ 0 60000 65536"/>
                  <a:gd name="T10" fmla="*/ 0 60000 65536"/>
                  <a:gd name="T11" fmla="*/ 0 60000 65536"/>
                  <a:gd name="T12" fmla="*/ 0 w 1474"/>
                  <a:gd name="T13" fmla="*/ 0 h 1375"/>
                  <a:gd name="T14" fmla="*/ 1474 w 1474"/>
                  <a:gd name="T15" fmla="*/ 1375 h 1375"/>
                </a:gdLst>
                <a:ahLst/>
                <a:cxnLst>
                  <a:cxn ang="T8">
                    <a:pos x="T0" y="T1"/>
                  </a:cxn>
                  <a:cxn ang="T9">
                    <a:pos x="T2" y="T3"/>
                  </a:cxn>
                  <a:cxn ang="T10">
                    <a:pos x="T4" y="T5"/>
                  </a:cxn>
                  <a:cxn ang="T11">
                    <a:pos x="T6" y="T7"/>
                  </a:cxn>
                </a:cxnLst>
                <a:rect l="T12" t="T13" r="T14" b="T15"/>
                <a:pathLst>
                  <a:path w="1474" h="1375">
                    <a:moveTo>
                      <a:pt x="0" y="0"/>
                    </a:moveTo>
                    <a:lnTo>
                      <a:pt x="746" y="683"/>
                    </a:lnTo>
                    <a:lnTo>
                      <a:pt x="1159" y="782"/>
                    </a:lnTo>
                    <a:lnTo>
                      <a:pt x="1474" y="1375"/>
                    </a:lnTo>
                  </a:path>
                </a:pathLst>
              </a:custGeom>
              <a:noFill/>
              <a:ln w="38100">
                <a:solidFill>
                  <a:schemeClr val="hlink"/>
                </a:solidFill>
                <a:round/>
                <a:headEnd type="non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61447" name="Group 15"/>
            <p:cNvGrpSpPr>
              <a:grpSpLocks/>
            </p:cNvGrpSpPr>
            <p:nvPr/>
          </p:nvGrpSpPr>
          <p:grpSpPr bwMode="auto">
            <a:xfrm>
              <a:off x="3459" y="1751"/>
              <a:ext cx="2133" cy="811"/>
              <a:chOff x="3459" y="1751"/>
              <a:chExt cx="2133" cy="811"/>
            </a:xfrm>
          </p:grpSpPr>
          <p:grpSp>
            <p:nvGrpSpPr>
              <p:cNvPr id="61470" name="Group 16"/>
              <p:cNvGrpSpPr>
                <a:grpSpLocks noChangeAspect="1"/>
              </p:cNvGrpSpPr>
              <p:nvPr/>
            </p:nvGrpSpPr>
            <p:grpSpPr bwMode="auto">
              <a:xfrm>
                <a:off x="3459" y="1782"/>
                <a:ext cx="691" cy="750"/>
                <a:chOff x="761" y="1473"/>
                <a:chExt cx="859" cy="933"/>
              </a:xfrm>
            </p:grpSpPr>
            <p:sp>
              <p:nvSpPr>
                <p:cNvPr id="61477" name="Freeform 17"/>
                <p:cNvSpPr>
                  <a:spLocks noChangeAspect="1"/>
                </p:cNvSpPr>
                <p:nvPr/>
              </p:nvSpPr>
              <p:spPr bwMode="auto">
                <a:xfrm>
                  <a:off x="852" y="1742"/>
                  <a:ext cx="388" cy="331"/>
                </a:xfrm>
                <a:custGeom>
                  <a:avLst/>
                  <a:gdLst>
                    <a:gd name="T0" fmla="*/ 0 w 629"/>
                    <a:gd name="T1" fmla="*/ 85 h 449"/>
                    <a:gd name="T2" fmla="*/ 44 w 629"/>
                    <a:gd name="T3" fmla="*/ 133 h 449"/>
                    <a:gd name="T4" fmla="*/ 91 w 629"/>
                    <a:gd name="T5" fmla="*/ 63 h 449"/>
                    <a:gd name="T6" fmla="*/ 59 w 629"/>
                    <a:gd name="T7" fmla="*/ 0 h 449"/>
                    <a:gd name="T8" fmla="*/ 12 w 629"/>
                    <a:gd name="T9" fmla="*/ 21 h 449"/>
                    <a:gd name="T10" fmla="*/ 0 w 629"/>
                    <a:gd name="T11" fmla="*/ 85 h 449"/>
                    <a:gd name="T12" fmla="*/ 0 60000 65536"/>
                    <a:gd name="T13" fmla="*/ 0 60000 65536"/>
                    <a:gd name="T14" fmla="*/ 0 60000 65536"/>
                    <a:gd name="T15" fmla="*/ 0 60000 65536"/>
                    <a:gd name="T16" fmla="*/ 0 60000 65536"/>
                    <a:gd name="T17" fmla="*/ 0 60000 65536"/>
                    <a:gd name="T18" fmla="*/ 0 w 629"/>
                    <a:gd name="T19" fmla="*/ 0 h 449"/>
                    <a:gd name="T20" fmla="*/ 629 w 629"/>
                    <a:gd name="T21" fmla="*/ 449 h 449"/>
                  </a:gdLst>
                  <a:ahLst/>
                  <a:cxnLst>
                    <a:cxn ang="T12">
                      <a:pos x="T0" y="T1"/>
                    </a:cxn>
                    <a:cxn ang="T13">
                      <a:pos x="T2" y="T3"/>
                    </a:cxn>
                    <a:cxn ang="T14">
                      <a:pos x="T4" y="T5"/>
                    </a:cxn>
                    <a:cxn ang="T15">
                      <a:pos x="T6" y="T7"/>
                    </a:cxn>
                    <a:cxn ang="T16">
                      <a:pos x="T8" y="T9"/>
                    </a:cxn>
                    <a:cxn ang="T17">
                      <a:pos x="T10" y="T11"/>
                    </a:cxn>
                  </a:cxnLst>
                  <a:rect l="T18" t="T19" r="T20" b="T21"/>
                  <a:pathLst>
                    <a:path w="629" h="449">
                      <a:moveTo>
                        <a:pt x="0" y="288"/>
                      </a:moveTo>
                      <a:lnTo>
                        <a:pt x="305" y="449"/>
                      </a:lnTo>
                      <a:lnTo>
                        <a:pt x="629" y="216"/>
                      </a:lnTo>
                      <a:lnTo>
                        <a:pt x="404" y="0"/>
                      </a:lnTo>
                      <a:lnTo>
                        <a:pt x="80" y="72"/>
                      </a:lnTo>
                      <a:lnTo>
                        <a:pt x="0" y="288"/>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78" name="Freeform 18"/>
                <p:cNvSpPr>
                  <a:spLocks noChangeAspect="1"/>
                </p:cNvSpPr>
                <p:nvPr/>
              </p:nvSpPr>
              <p:spPr bwMode="auto">
                <a:xfrm>
                  <a:off x="761" y="1473"/>
                  <a:ext cx="344" cy="490"/>
                </a:xfrm>
                <a:custGeom>
                  <a:avLst/>
                  <a:gdLst>
                    <a:gd name="T0" fmla="*/ 23 w 557"/>
                    <a:gd name="T1" fmla="*/ 0 h 665"/>
                    <a:gd name="T2" fmla="*/ 0 w 557"/>
                    <a:gd name="T3" fmla="*/ 77 h 665"/>
                    <a:gd name="T4" fmla="*/ 4 w 557"/>
                    <a:gd name="T5" fmla="*/ 141 h 665"/>
                    <a:gd name="T6" fmla="*/ 22 w 557"/>
                    <a:gd name="T7" fmla="*/ 196 h 665"/>
                    <a:gd name="T8" fmla="*/ 34 w 557"/>
                    <a:gd name="T9" fmla="*/ 133 h 665"/>
                    <a:gd name="T10" fmla="*/ 81 w 557"/>
                    <a:gd name="T11" fmla="*/ 108 h 665"/>
                    <a:gd name="T12" fmla="*/ 23 w 557"/>
                    <a:gd name="T13" fmla="*/ 0 h 665"/>
                    <a:gd name="T14" fmla="*/ 0 60000 65536"/>
                    <a:gd name="T15" fmla="*/ 0 60000 65536"/>
                    <a:gd name="T16" fmla="*/ 0 60000 65536"/>
                    <a:gd name="T17" fmla="*/ 0 60000 65536"/>
                    <a:gd name="T18" fmla="*/ 0 60000 65536"/>
                    <a:gd name="T19" fmla="*/ 0 60000 65536"/>
                    <a:gd name="T20" fmla="*/ 0 60000 65536"/>
                    <a:gd name="T21" fmla="*/ 0 w 557"/>
                    <a:gd name="T22" fmla="*/ 0 h 665"/>
                    <a:gd name="T23" fmla="*/ 557 w 557"/>
                    <a:gd name="T24" fmla="*/ 665 h 6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7" h="665">
                      <a:moveTo>
                        <a:pt x="162" y="0"/>
                      </a:moveTo>
                      <a:lnTo>
                        <a:pt x="0" y="260"/>
                      </a:lnTo>
                      <a:lnTo>
                        <a:pt x="27" y="476"/>
                      </a:lnTo>
                      <a:lnTo>
                        <a:pt x="153" y="665"/>
                      </a:lnTo>
                      <a:lnTo>
                        <a:pt x="233" y="449"/>
                      </a:lnTo>
                      <a:lnTo>
                        <a:pt x="557" y="368"/>
                      </a:lnTo>
                      <a:lnTo>
                        <a:pt x="162"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79" name="Freeform 19"/>
                <p:cNvSpPr>
                  <a:spLocks noChangeAspect="1"/>
                </p:cNvSpPr>
                <p:nvPr/>
              </p:nvSpPr>
              <p:spPr bwMode="auto">
                <a:xfrm>
                  <a:off x="1040" y="1894"/>
                  <a:ext cx="428" cy="338"/>
                </a:xfrm>
                <a:custGeom>
                  <a:avLst/>
                  <a:gdLst>
                    <a:gd name="T0" fmla="*/ 50 w 692"/>
                    <a:gd name="T1" fmla="*/ 0 h 458"/>
                    <a:gd name="T2" fmla="*/ 101 w 692"/>
                    <a:gd name="T3" fmla="*/ 27 h 458"/>
                    <a:gd name="T4" fmla="*/ 82 w 692"/>
                    <a:gd name="T5" fmla="*/ 111 h 458"/>
                    <a:gd name="T6" fmla="*/ 24 w 692"/>
                    <a:gd name="T7" fmla="*/ 136 h 458"/>
                    <a:gd name="T8" fmla="*/ 0 w 692"/>
                    <a:gd name="T9" fmla="*/ 72 h 458"/>
                    <a:gd name="T10" fmla="*/ 50 w 692"/>
                    <a:gd name="T11" fmla="*/ 0 h 458"/>
                    <a:gd name="T12" fmla="*/ 0 60000 65536"/>
                    <a:gd name="T13" fmla="*/ 0 60000 65536"/>
                    <a:gd name="T14" fmla="*/ 0 60000 65536"/>
                    <a:gd name="T15" fmla="*/ 0 60000 65536"/>
                    <a:gd name="T16" fmla="*/ 0 60000 65536"/>
                    <a:gd name="T17" fmla="*/ 0 60000 65536"/>
                    <a:gd name="T18" fmla="*/ 0 w 692"/>
                    <a:gd name="T19" fmla="*/ 0 h 458"/>
                    <a:gd name="T20" fmla="*/ 692 w 692"/>
                    <a:gd name="T21" fmla="*/ 458 h 458"/>
                  </a:gdLst>
                  <a:ahLst/>
                  <a:cxnLst>
                    <a:cxn ang="T12">
                      <a:pos x="T0" y="T1"/>
                    </a:cxn>
                    <a:cxn ang="T13">
                      <a:pos x="T2" y="T3"/>
                    </a:cxn>
                    <a:cxn ang="T14">
                      <a:pos x="T4" y="T5"/>
                    </a:cxn>
                    <a:cxn ang="T15">
                      <a:pos x="T6" y="T7"/>
                    </a:cxn>
                    <a:cxn ang="T16">
                      <a:pos x="T8" y="T9"/>
                    </a:cxn>
                    <a:cxn ang="T17">
                      <a:pos x="T10" y="T11"/>
                    </a:cxn>
                  </a:cxnLst>
                  <a:rect l="T18" t="T19" r="T20" b="T21"/>
                  <a:pathLst>
                    <a:path w="692" h="458">
                      <a:moveTo>
                        <a:pt x="342" y="0"/>
                      </a:moveTo>
                      <a:lnTo>
                        <a:pt x="692" y="90"/>
                      </a:lnTo>
                      <a:lnTo>
                        <a:pt x="558" y="377"/>
                      </a:lnTo>
                      <a:lnTo>
                        <a:pt x="162" y="458"/>
                      </a:lnTo>
                      <a:lnTo>
                        <a:pt x="0" y="242"/>
                      </a:lnTo>
                      <a:lnTo>
                        <a:pt x="342"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0" name="Freeform 20"/>
                <p:cNvSpPr>
                  <a:spLocks noChangeAspect="1"/>
                </p:cNvSpPr>
                <p:nvPr/>
              </p:nvSpPr>
              <p:spPr bwMode="auto">
                <a:xfrm>
                  <a:off x="1137" y="1956"/>
                  <a:ext cx="483" cy="450"/>
                </a:xfrm>
                <a:custGeom>
                  <a:avLst/>
                  <a:gdLst>
                    <a:gd name="T0" fmla="*/ 76 w 782"/>
                    <a:gd name="T1" fmla="*/ 0 h 611"/>
                    <a:gd name="T2" fmla="*/ 114 w 782"/>
                    <a:gd name="T3" fmla="*/ 137 h 611"/>
                    <a:gd name="T4" fmla="*/ 48 w 782"/>
                    <a:gd name="T5" fmla="*/ 180 h 611"/>
                    <a:gd name="T6" fmla="*/ 0 w 782"/>
                    <a:gd name="T7" fmla="*/ 103 h 611"/>
                    <a:gd name="T8" fmla="*/ 56 w 782"/>
                    <a:gd name="T9" fmla="*/ 82 h 611"/>
                    <a:gd name="T10" fmla="*/ 76 w 782"/>
                    <a:gd name="T11" fmla="*/ 0 h 611"/>
                    <a:gd name="T12" fmla="*/ 0 60000 65536"/>
                    <a:gd name="T13" fmla="*/ 0 60000 65536"/>
                    <a:gd name="T14" fmla="*/ 0 60000 65536"/>
                    <a:gd name="T15" fmla="*/ 0 60000 65536"/>
                    <a:gd name="T16" fmla="*/ 0 60000 65536"/>
                    <a:gd name="T17" fmla="*/ 0 60000 65536"/>
                    <a:gd name="T18" fmla="*/ 0 w 782"/>
                    <a:gd name="T19" fmla="*/ 0 h 611"/>
                    <a:gd name="T20" fmla="*/ 782 w 782"/>
                    <a:gd name="T21" fmla="*/ 611 h 611"/>
                  </a:gdLst>
                  <a:ahLst/>
                  <a:cxnLst>
                    <a:cxn ang="T12">
                      <a:pos x="T0" y="T1"/>
                    </a:cxn>
                    <a:cxn ang="T13">
                      <a:pos x="T2" y="T3"/>
                    </a:cxn>
                    <a:cxn ang="T14">
                      <a:pos x="T4" y="T5"/>
                    </a:cxn>
                    <a:cxn ang="T15">
                      <a:pos x="T6" y="T7"/>
                    </a:cxn>
                    <a:cxn ang="T16">
                      <a:pos x="T8" y="T9"/>
                    </a:cxn>
                    <a:cxn ang="T17">
                      <a:pos x="T10" y="T11"/>
                    </a:cxn>
                  </a:cxnLst>
                  <a:rect l="T18" t="T19" r="T20" b="T21"/>
                  <a:pathLst>
                    <a:path w="782" h="611">
                      <a:moveTo>
                        <a:pt x="521" y="0"/>
                      </a:moveTo>
                      <a:lnTo>
                        <a:pt x="782" y="467"/>
                      </a:lnTo>
                      <a:lnTo>
                        <a:pt x="324" y="611"/>
                      </a:lnTo>
                      <a:lnTo>
                        <a:pt x="0" y="350"/>
                      </a:lnTo>
                      <a:lnTo>
                        <a:pt x="387" y="278"/>
                      </a:lnTo>
                      <a:lnTo>
                        <a:pt x="521"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81" name="Line 21"/>
                <p:cNvSpPr>
                  <a:spLocks noChangeAspect="1" noChangeShapeType="1"/>
                </p:cNvSpPr>
                <p:nvPr/>
              </p:nvSpPr>
              <p:spPr bwMode="auto">
                <a:xfrm flipV="1">
                  <a:off x="935" y="1834"/>
                  <a:ext cx="404" cy="350"/>
                </a:xfrm>
                <a:prstGeom prst="line">
                  <a:avLst/>
                </a:prstGeom>
                <a:noFill/>
                <a:ln w="38100">
                  <a:solidFill>
                    <a:schemeClr val="hlink"/>
                  </a:solidFill>
                  <a:round/>
                  <a:headEnd type="none" w="lg" len="lg"/>
                  <a:tailEnd type="none" w="lg"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1471" name="Group 22"/>
              <p:cNvGrpSpPr>
                <a:grpSpLocks noChangeAspect="1"/>
              </p:cNvGrpSpPr>
              <p:nvPr/>
            </p:nvGrpSpPr>
            <p:grpSpPr bwMode="auto">
              <a:xfrm>
                <a:off x="4797" y="1751"/>
                <a:ext cx="795" cy="811"/>
                <a:chOff x="1859" y="1409"/>
                <a:chExt cx="988" cy="1008"/>
              </a:xfrm>
            </p:grpSpPr>
            <p:sp>
              <p:nvSpPr>
                <p:cNvPr id="61472" name="Freeform 23"/>
                <p:cNvSpPr>
                  <a:spLocks noChangeAspect="1"/>
                </p:cNvSpPr>
                <p:nvPr/>
              </p:nvSpPr>
              <p:spPr bwMode="auto">
                <a:xfrm>
                  <a:off x="2103" y="1764"/>
                  <a:ext cx="383" cy="311"/>
                </a:xfrm>
                <a:custGeom>
                  <a:avLst/>
                  <a:gdLst>
                    <a:gd name="T0" fmla="*/ 0 w 620"/>
                    <a:gd name="T1" fmla="*/ 34 h 423"/>
                    <a:gd name="T2" fmla="*/ 67 w 620"/>
                    <a:gd name="T3" fmla="*/ 0 h 423"/>
                    <a:gd name="T4" fmla="*/ 90 w 620"/>
                    <a:gd name="T5" fmla="*/ 124 h 423"/>
                    <a:gd name="T6" fmla="*/ 32 w 620"/>
                    <a:gd name="T7" fmla="*/ 95 h 423"/>
                    <a:gd name="T8" fmla="*/ 0 w 620"/>
                    <a:gd name="T9" fmla="*/ 34 h 423"/>
                    <a:gd name="T10" fmla="*/ 0 60000 65536"/>
                    <a:gd name="T11" fmla="*/ 0 60000 65536"/>
                    <a:gd name="T12" fmla="*/ 0 60000 65536"/>
                    <a:gd name="T13" fmla="*/ 0 60000 65536"/>
                    <a:gd name="T14" fmla="*/ 0 60000 65536"/>
                    <a:gd name="T15" fmla="*/ 0 w 620"/>
                    <a:gd name="T16" fmla="*/ 0 h 423"/>
                    <a:gd name="T17" fmla="*/ 620 w 620"/>
                    <a:gd name="T18" fmla="*/ 423 h 423"/>
                  </a:gdLst>
                  <a:ahLst/>
                  <a:cxnLst>
                    <a:cxn ang="T10">
                      <a:pos x="T0" y="T1"/>
                    </a:cxn>
                    <a:cxn ang="T11">
                      <a:pos x="T2" y="T3"/>
                    </a:cxn>
                    <a:cxn ang="T12">
                      <a:pos x="T4" y="T5"/>
                    </a:cxn>
                    <a:cxn ang="T13">
                      <a:pos x="T6" y="T7"/>
                    </a:cxn>
                    <a:cxn ang="T14">
                      <a:pos x="T8" y="T9"/>
                    </a:cxn>
                  </a:cxnLst>
                  <a:rect l="T15" t="T16" r="T17" b="T18"/>
                  <a:pathLst>
                    <a:path w="620" h="423">
                      <a:moveTo>
                        <a:pt x="0" y="117"/>
                      </a:moveTo>
                      <a:lnTo>
                        <a:pt x="459" y="0"/>
                      </a:lnTo>
                      <a:lnTo>
                        <a:pt x="620" y="423"/>
                      </a:lnTo>
                      <a:lnTo>
                        <a:pt x="216" y="324"/>
                      </a:lnTo>
                      <a:lnTo>
                        <a:pt x="0" y="117"/>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73" name="Freeform 24"/>
                <p:cNvSpPr>
                  <a:spLocks noChangeAspect="1"/>
                </p:cNvSpPr>
                <p:nvPr/>
              </p:nvSpPr>
              <p:spPr bwMode="auto">
                <a:xfrm>
                  <a:off x="1859" y="1409"/>
                  <a:ext cx="543" cy="443"/>
                </a:xfrm>
                <a:custGeom>
                  <a:avLst/>
                  <a:gdLst>
                    <a:gd name="T0" fmla="*/ 0 w 880"/>
                    <a:gd name="T1" fmla="*/ 68 h 602"/>
                    <a:gd name="T2" fmla="*/ 62 w 880"/>
                    <a:gd name="T3" fmla="*/ 0 h 602"/>
                    <a:gd name="T4" fmla="*/ 106 w 880"/>
                    <a:gd name="T5" fmla="*/ 21 h 602"/>
                    <a:gd name="T6" fmla="*/ 128 w 880"/>
                    <a:gd name="T7" fmla="*/ 95 h 602"/>
                    <a:gd name="T8" fmla="*/ 124 w 880"/>
                    <a:gd name="T9" fmla="*/ 145 h 602"/>
                    <a:gd name="T10" fmla="*/ 57 w 880"/>
                    <a:gd name="T11" fmla="*/ 177 h 602"/>
                    <a:gd name="T12" fmla="*/ 0 w 880"/>
                    <a:gd name="T13" fmla="*/ 68 h 602"/>
                    <a:gd name="T14" fmla="*/ 0 60000 65536"/>
                    <a:gd name="T15" fmla="*/ 0 60000 65536"/>
                    <a:gd name="T16" fmla="*/ 0 60000 65536"/>
                    <a:gd name="T17" fmla="*/ 0 60000 65536"/>
                    <a:gd name="T18" fmla="*/ 0 60000 65536"/>
                    <a:gd name="T19" fmla="*/ 0 60000 65536"/>
                    <a:gd name="T20" fmla="*/ 0 60000 65536"/>
                    <a:gd name="T21" fmla="*/ 0 w 880"/>
                    <a:gd name="T22" fmla="*/ 0 h 602"/>
                    <a:gd name="T23" fmla="*/ 880 w 880"/>
                    <a:gd name="T24" fmla="*/ 602 h 6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0" h="602">
                      <a:moveTo>
                        <a:pt x="0" y="234"/>
                      </a:moveTo>
                      <a:lnTo>
                        <a:pt x="431" y="0"/>
                      </a:lnTo>
                      <a:lnTo>
                        <a:pt x="728" y="72"/>
                      </a:lnTo>
                      <a:lnTo>
                        <a:pt x="880" y="323"/>
                      </a:lnTo>
                      <a:lnTo>
                        <a:pt x="854" y="494"/>
                      </a:lnTo>
                      <a:lnTo>
                        <a:pt x="395" y="602"/>
                      </a:lnTo>
                      <a:lnTo>
                        <a:pt x="0" y="234"/>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74" name="Freeform 25"/>
                <p:cNvSpPr>
                  <a:spLocks noChangeAspect="1"/>
                </p:cNvSpPr>
                <p:nvPr/>
              </p:nvSpPr>
              <p:spPr bwMode="auto">
                <a:xfrm>
                  <a:off x="2375" y="1651"/>
                  <a:ext cx="328" cy="431"/>
                </a:xfrm>
                <a:custGeom>
                  <a:avLst/>
                  <a:gdLst>
                    <a:gd name="T0" fmla="*/ 6 w 530"/>
                    <a:gd name="T1" fmla="*/ 0 h 585"/>
                    <a:gd name="T2" fmla="*/ 78 w 530"/>
                    <a:gd name="T3" fmla="*/ 80 h 585"/>
                    <a:gd name="T4" fmla="*/ 28 w 530"/>
                    <a:gd name="T5" fmla="*/ 172 h 585"/>
                    <a:gd name="T6" fmla="*/ 0 w 530"/>
                    <a:gd name="T7" fmla="*/ 45 h 585"/>
                    <a:gd name="T8" fmla="*/ 6 w 530"/>
                    <a:gd name="T9" fmla="*/ 0 h 585"/>
                    <a:gd name="T10" fmla="*/ 0 60000 65536"/>
                    <a:gd name="T11" fmla="*/ 0 60000 65536"/>
                    <a:gd name="T12" fmla="*/ 0 60000 65536"/>
                    <a:gd name="T13" fmla="*/ 0 60000 65536"/>
                    <a:gd name="T14" fmla="*/ 0 60000 65536"/>
                    <a:gd name="T15" fmla="*/ 0 w 530"/>
                    <a:gd name="T16" fmla="*/ 0 h 585"/>
                    <a:gd name="T17" fmla="*/ 530 w 530"/>
                    <a:gd name="T18" fmla="*/ 585 h 585"/>
                  </a:gdLst>
                  <a:ahLst/>
                  <a:cxnLst>
                    <a:cxn ang="T10">
                      <a:pos x="T0" y="T1"/>
                    </a:cxn>
                    <a:cxn ang="T11">
                      <a:pos x="T2" y="T3"/>
                    </a:cxn>
                    <a:cxn ang="T12">
                      <a:pos x="T4" y="T5"/>
                    </a:cxn>
                    <a:cxn ang="T13">
                      <a:pos x="T6" y="T7"/>
                    </a:cxn>
                    <a:cxn ang="T14">
                      <a:pos x="T8" y="T9"/>
                    </a:cxn>
                  </a:cxnLst>
                  <a:rect l="T15" t="T16" r="T17" b="T18"/>
                  <a:pathLst>
                    <a:path w="530" h="585">
                      <a:moveTo>
                        <a:pt x="36" y="0"/>
                      </a:moveTo>
                      <a:lnTo>
                        <a:pt x="530" y="270"/>
                      </a:lnTo>
                      <a:lnTo>
                        <a:pt x="188" y="585"/>
                      </a:lnTo>
                      <a:lnTo>
                        <a:pt x="0" y="153"/>
                      </a:lnTo>
                      <a:lnTo>
                        <a:pt x="36"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75" name="Freeform 26"/>
                <p:cNvSpPr>
                  <a:spLocks noChangeAspect="1"/>
                </p:cNvSpPr>
                <p:nvPr/>
              </p:nvSpPr>
              <p:spPr bwMode="auto">
                <a:xfrm>
                  <a:off x="2475" y="1848"/>
                  <a:ext cx="372" cy="569"/>
                </a:xfrm>
                <a:custGeom>
                  <a:avLst/>
                  <a:gdLst>
                    <a:gd name="T0" fmla="*/ 54 w 603"/>
                    <a:gd name="T1" fmla="*/ 0 h 773"/>
                    <a:gd name="T2" fmla="*/ 87 w 603"/>
                    <a:gd name="T3" fmla="*/ 196 h 773"/>
                    <a:gd name="T4" fmla="*/ 40 w 603"/>
                    <a:gd name="T5" fmla="*/ 227 h 773"/>
                    <a:gd name="T6" fmla="*/ 0 w 603"/>
                    <a:gd name="T7" fmla="*/ 90 h 773"/>
                    <a:gd name="T8" fmla="*/ 54 w 603"/>
                    <a:gd name="T9" fmla="*/ 0 h 773"/>
                    <a:gd name="T10" fmla="*/ 0 60000 65536"/>
                    <a:gd name="T11" fmla="*/ 0 60000 65536"/>
                    <a:gd name="T12" fmla="*/ 0 60000 65536"/>
                    <a:gd name="T13" fmla="*/ 0 60000 65536"/>
                    <a:gd name="T14" fmla="*/ 0 60000 65536"/>
                    <a:gd name="T15" fmla="*/ 0 w 603"/>
                    <a:gd name="T16" fmla="*/ 0 h 773"/>
                    <a:gd name="T17" fmla="*/ 603 w 603"/>
                    <a:gd name="T18" fmla="*/ 773 h 773"/>
                  </a:gdLst>
                  <a:ahLst/>
                  <a:cxnLst>
                    <a:cxn ang="T10">
                      <a:pos x="T0" y="T1"/>
                    </a:cxn>
                    <a:cxn ang="T11">
                      <a:pos x="T2" y="T3"/>
                    </a:cxn>
                    <a:cxn ang="T12">
                      <a:pos x="T4" y="T5"/>
                    </a:cxn>
                    <a:cxn ang="T13">
                      <a:pos x="T6" y="T7"/>
                    </a:cxn>
                    <a:cxn ang="T14">
                      <a:pos x="T8" y="T9"/>
                    </a:cxn>
                  </a:cxnLst>
                  <a:rect l="T15" t="T16" r="T17" b="T18"/>
                  <a:pathLst>
                    <a:path w="603" h="773">
                      <a:moveTo>
                        <a:pt x="369" y="0"/>
                      </a:moveTo>
                      <a:lnTo>
                        <a:pt x="603" y="665"/>
                      </a:lnTo>
                      <a:lnTo>
                        <a:pt x="279" y="773"/>
                      </a:lnTo>
                      <a:lnTo>
                        <a:pt x="0" y="306"/>
                      </a:lnTo>
                      <a:lnTo>
                        <a:pt x="369"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76" name="Freeform 27"/>
                <p:cNvSpPr>
                  <a:spLocks noChangeAspect="1"/>
                </p:cNvSpPr>
                <p:nvPr/>
              </p:nvSpPr>
              <p:spPr bwMode="auto">
                <a:xfrm>
                  <a:off x="2364" y="1528"/>
                  <a:ext cx="126" cy="719"/>
                </a:xfrm>
                <a:custGeom>
                  <a:avLst/>
                  <a:gdLst>
                    <a:gd name="T0" fmla="*/ 99 w 126"/>
                    <a:gd name="T1" fmla="*/ 0 h 719"/>
                    <a:gd name="T2" fmla="*/ 0 w 126"/>
                    <a:gd name="T3" fmla="*/ 243 h 719"/>
                    <a:gd name="T4" fmla="*/ 126 w 126"/>
                    <a:gd name="T5" fmla="*/ 719 h 719"/>
                    <a:gd name="T6" fmla="*/ 0 60000 65536"/>
                    <a:gd name="T7" fmla="*/ 0 60000 65536"/>
                    <a:gd name="T8" fmla="*/ 0 60000 65536"/>
                    <a:gd name="T9" fmla="*/ 0 w 126"/>
                    <a:gd name="T10" fmla="*/ 0 h 719"/>
                    <a:gd name="T11" fmla="*/ 126 w 126"/>
                    <a:gd name="T12" fmla="*/ 719 h 719"/>
                  </a:gdLst>
                  <a:ahLst/>
                  <a:cxnLst>
                    <a:cxn ang="T6">
                      <a:pos x="T0" y="T1"/>
                    </a:cxn>
                    <a:cxn ang="T7">
                      <a:pos x="T2" y="T3"/>
                    </a:cxn>
                    <a:cxn ang="T8">
                      <a:pos x="T4" y="T5"/>
                    </a:cxn>
                  </a:cxnLst>
                  <a:rect l="T9" t="T10" r="T11" b="T12"/>
                  <a:pathLst>
                    <a:path w="126" h="719">
                      <a:moveTo>
                        <a:pt x="99" y="0"/>
                      </a:moveTo>
                      <a:lnTo>
                        <a:pt x="0" y="243"/>
                      </a:lnTo>
                      <a:lnTo>
                        <a:pt x="126" y="719"/>
                      </a:lnTo>
                    </a:path>
                  </a:pathLst>
                </a:custGeom>
                <a:noFill/>
                <a:ln w="38100">
                  <a:solidFill>
                    <a:schemeClr val="hlink"/>
                  </a:solidFill>
                  <a:round/>
                  <a:headEnd type="non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61448" name="Group 28"/>
            <p:cNvGrpSpPr>
              <a:grpSpLocks noChangeAspect="1"/>
            </p:cNvGrpSpPr>
            <p:nvPr/>
          </p:nvGrpSpPr>
          <p:grpSpPr bwMode="auto">
            <a:xfrm>
              <a:off x="3320" y="2799"/>
              <a:ext cx="380" cy="475"/>
              <a:chOff x="353" y="2522"/>
              <a:chExt cx="479" cy="600"/>
            </a:xfrm>
          </p:grpSpPr>
          <p:sp>
            <p:nvSpPr>
              <p:cNvPr id="61467" name="Freeform 29"/>
              <p:cNvSpPr>
                <a:spLocks noChangeAspect="1"/>
              </p:cNvSpPr>
              <p:nvPr/>
            </p:nvSpPr>
            <p:spPr bwMode="auto">
              <a:xfrm>
                <a:off x="444" y="2791"/>
                <a:ext cx="388" cy="331"/>
              </a:xfrm>
              <a:custGeom>
                <a:avLst/>
                <a:gdLst>
                  <a:gd name="T0" fmla="*/ 0 w 629"/>
                  <a:gd name="T1" fmla="*/ 85 h 449"/>
                  <a:gd name="T2" fmla="*/ 44 w 629"/>
                  <a:gd name="T3" fmla="*/ 133 h 449"/>
                  <a:gd name="T4" fmla="*/ 91 w 629"/>
                  <a:gd name="T5" fmla="*/ 63 h 449"/>
                  <a:gd name="T6" fmla="*/ 59 w 629"/>
                  <a:gd name="T7" fmla="*/ 0 h 449"/>
                  <a:gd name="T8" fmla="*/ 12 w 629"/>
                  <a:gd name="T9" fmla="*/ 21 h 449"/>
                  <a:gd name="T10" fmla="*/ 0 w 629"/>
                  <a:gd name="T11" fmla="*/ 85 h 449"/>
                  <a:gd name="T12" fmla="*/ 0 60000 65536"/>
                  <a:gd name="T13" fmla="*/ 0 60000 65536"/>
                  <a:gd name="T14" fmla="*/ 0 60000 65536"/>
                  <a:gd name="T15" fmla="*/ 0 60000 65536"/>
                  <a:gd name="T16" fmla="*/ 0 60000 65536"/>
                  <a:gd name="T17" fmla="*/ 0 60000 65536"/>
                  <a:gd name="T18" fmla="*/ 0 w 629"/>
                  <a:gd name="T19" fmla="*/ 0 h 449"/>
                  <a:gd name="T20" fmla="*/ 629 w 629"/>
                  <a:gd name="T21" fmla="*/ 449 h 449"/>
                </a:gdLst>
                <a:ahLst/>
                <a:cxnLst>
                  <a:cxn ang="T12">
                    <a:pos x="T0" y="T1"/>
                  </a:cxn>
                  <a:cxn ang="T13">
                    <a:pos x="T2" y="T3"/>
                  </a:cxn>
                  <a:cxn ang="T14">
                    <a:pos x="T4" y="T5"/>
                  </a:cxn>
                  <a:cxn ang="T15">
                    <a:pos x="T6" y="T7"/>
                  </a:cxn>
                  <a:cxn ang="T16">
                    <a:pos x="T8" y="T9"/>
                  </a:cxn>
                  <a:cxn ang="T17">
                    <a:pos x="T10" y="T11"/>
                  </a:cxn>
                </a:cxnLst>
                <a:rect l="T18" t="T19" r="T20" b="T21"/>
                <a:pathLst>
                  <a:path w="629" h="449">
                    <a:moveTo>
                      <a:pt x="0" y="288"/>
                    </a:moveTo>
                    <a:lnTo>
                      <a:pt x="305" y="449"/>
                    </a:lnTo>
                    <a:lnTo>
                      <a:pt x="629" y="216"/>
                    </a:lnTo>
                    <a:lnTo>
                      <a:pt x="404" y="0"/>
                    </a:lnTo>
                    <a:lnTo>
                      <a:pt x="80" y="72"/>
                    </a:lnTo>
                    <a:lnTo>
                      <a:pt x="0" y="288"/>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68" name="Freeform 30"/>
              <p:cNvSpPr>
                <a:spLocks noChangeAspect="1"/>
              </p:cNvSpPr>
              <p:nvPr/>
            </p:nvSpPr>
            <p:spPr bwMode="auto">
              <a:xfrm>
                <a:off x="353" y="2522"/>
                <a:ext cx="344" cy="490"/>
              </a:xfrm>
              <a:custGeom>
                <a:avLst/>
                <a:gdLst>
                  <a:gd name="T0" fmla="*/ 23 w 557"/>
                  <a:gd name="T1" fmla="*/ 0 h 665"/>
                  <a:gd name="T2" fmla="*/ 0 w 557"/>
                  <a:gd name="T3" fmla="*/ 77 h 665"/>
                  <a:gd name="T4" fmla="*/ 4 w 557"/>
                  <a:gd name="T5" fmla="*/ 141 h 665"/>
                  <a:gd name="T6" fmla="*/ 22 w 557"/>
                  <a:gd name="T7" fmla="*/ 196 h 665"/>
                  <a:gd name="T8" fmla="*/ 34 w 557"/>
                  <a:gd name="T9" fmla="*/ 133 h 665"/>
                  <a:gd name="T10" fmla="*/ 81 w 557"/>
                  <a:gd name="T11" fmla="*/ 108 h 665"/>
                  <a:gd name="T12" fmla="*/ 23 w 557"/>
                  <a:gd name="T13" fmla="*/ 0 h 665"/>
                  <a:gd name="T14" fmla="*/ 0 60000 65536"/>
                  <a:gd name="T15" fmla="*/ 0 60000 65536"/>
                  <a:gd name="T16" fmla="*/ 0 60000 65536"/>
                  <a:gd name="T17" fmla="*/ 0 60000 65536"/>
                  <a:gd name="T18" fmla="*/ 0 60000 65536"/>
                  <a:gd name="T19" fmla="*/ 0 60000 65536"/>
                  <a:gd name="T20" fmla="*/ 0 60000 65536"/>
                  <a:gd name="T21" fmla="*/ 0 w 557"/>
                  <a:gd name="T22" fmla="*/ 0 h 665"/>
                  <a:gd name="T23" fmla="*/ 557 w 557"/>
                  <a:gd name="T24" fmla="*/ 665 h 66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57" h="665">
                    <a:moveTo>
                      <a:pt x="162" y="0"/>
                    </a:moveTo>
                    <a:lnTo>
                      <a:pt x="0" y="260"/>
                    </a:lnTo>
                    <a:lnTo>
                      <a:pt x="27" y="476"/>
                    </a:lnTo>
                    <a:lnTo>
                      <a:pt x="153" y="665"/>
                    </a:lnTo>
                    <a:lnTo>
                      <a:pt x="233" y="449"/>
                    </a:lnTo>
                    <a:lnTo>
                      <a:pt x="557" y="368"/>
                    </a:lnTo>
                    <a:lnTo>
                      <a:pt x="162"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69" name="Freeform 31"/>
              <p:cNvSpPr>
                <a:spLocks noChangeAspect="1"/>
              </p:cNvSpPr>
              <p:nvPr/>
            </p:nvSpPr>
            <p:spPr bwMode="auto">
              <a:xfrm>
                <a:off x="414" y="2759"/>
                <a:ext cx="368" cy="306"/>
              </a:xfrm>
              <a:custGeom>
                <a:avLst/>
                <a:gdLst>
                  <a:gd name="T0" fmla="*/ 0 w 368"/>
                  <a:gd name="T1" fmla="*/ 306 h 306"/>
                  <a:gd name="T2" fmla="*/ 89 w 368"/>
                  <a:gd name="T3" fmla="*/ 63 h 306"/>
                  <a:gd name="T4" fmla="*/ 368 w 368"/>
                  <a:gd name="T5" fmla="*/ 0 h 306"/>
                  <a:gd name="T6" fmla="*/ 0 60000 65536"/>
                  <a:gd name="T7" fmla="*/ 0 60000 65536"/>
                  <a:gd name="T8" fmla="*/ 0 60000 65536"/>
                  <a:gd name="T9" fmla="*/ 0 w 368"/>
                  <a:gd name="T10" fmla="*/ 0 h 306"/>
                  <a:gd name="T11" fmla="*/ 368 w 368"/>
                  <a:gd name="T12" fmla="*/ 306 h 306"/>
                </a:gdLst>
                <a:ahLst/>
                <a:cxnLst>
                  <a:cxn ang="T6">
                    <a:pos x="T0" y="T1"/>
                  </a:cxn>
                  <a:cxn ang="T7">
                    <a:pos x="T2" y="T3"/>
                  </a:cxn>
                  <a:cxn ang="T8">
                    <a:pos x="T4" y="T5"/>
                  </a:cxn>
                </a:cxnLst>
                <a:rect l="T9" t="T10" r="T11" b="T12"/>
                <a:pathLst>
                  <a:path w="368" h="306">
                    <a:moveTo>
                      <a:pt x="0" y="306"/>
                    </a:moveTo>
                    <a:lnTo>
                      <a:pt x="89" y="63"/>
                    </a:lnTo>
                    <a:lnTo>
                      <a:pt x="368" y="0"/>
                    </a:lnTo>
                  </a:path>
                </a:pathLst>
              </a:custGeom>
              <a:noFill/>
              <a:ln w="38100">
                <a:solidFill>
                  <a:schemeClr val="hlink"/>
                </a:solidFill>
                <a:round/>
                <a:headEnd type="non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61449" name="Group 32"/>
            <p:cNvGrpSpPr>
              <a:grpSpLocks noChangeAspect="1"/>
            </p:cNvGrpSpPr>
            <p:nvPr/>
          </p:nvGrpSpPr>
          <p:grpSpPr bwMode="auto">
            <a:xfrm>
              <a:off x="3908" y="2799"/>
              <a:ext cx="466" cy="448"/>
              <a:chOff x="1178" y="2741"/>
              <a:chExt cx="583" cy="561"/>
            </a:xfrm>
          </p:grpSpPr>
          <p:sp>
            <p:nvSpPr>
              <p:cNvPr id="61464" name="Freeform 33"/>
              <p:cNvSpPr>
                <a:spLocks noChangeAspect="1"/>
              </p:cNvSpPr>
              <p:nvPr/>
            </p:nvSpPr>
            <p:spPr bwMode="auto">
              <a:xfrm>
                <a:off x="1181" y="2790"/>
                <a:ext cx="428" cy="338"/>
              </a:xfrm>
              <a:custGeom>
                <a:avLst/>
                <a:gdLst>
                  <a:gd name="T0" fmla="*/ 50 w 692"/>
                  <a:gd name="T1" fmla="*/ 0 h 458"/>
                  <a:gd name="T2" fmla="*/ 101 w 692"/>
                  <a:gd name="T3" fmla="*/ 27 h 458"/>
                  <a:gd name="T4" fmla="*/ 82 w 692"/>
                  <a:gd name="T5" fmla="*/ 111 h 458"/>
                  <a:gd name="T6" fmla="*/ 24 w 692"/>
                  <a:gd name="T7" fmla="*/ 136 h 458"/>
                  <a:gd name="T8" fmla="*/ 0 w 692"/>
                  <a:gd name="T9" fmla="*/ 72 h 458"/>
                  <a:gd name="T10" fmla="*/ 50 w 692"/>
                  <a:gd name="T11" fmla="*/ 0 h 458"/>
                  <a:gd name="T12" fmla="*/ 0 60000 65536"/>
                  <a:gd name="T13" fmla="*/ 0 60000 65536"/>
                  <a:gd name="T14" fmla="*/ 0 60000 65536"/>
                  <a:gd name="T15" fmla="*/ 0 60000 65536"/>
                  <a:gd name="T16" fmla="*/ 0 60000 65536"/>
                  <a:gd name="T17" fmla="*/ 0 60000 65536"/>
                  <a:gd name="T18" fmla="*/ 0 w 692"/>
                  <a:gd name="T19" fmla="*/ 0 h 458"/>
                  <a:gd name="T20" fmla="*/ 692 w 692"/>
                  <a:gd name="T21" fmla="*/ 458 h 458"/>
                </a:gdLst>
                <a:ahLst/>
                <a:cxnLst>
                  <a:cxn ang="T12">
                    <a:pos x="T0" y="T1"/>
                  </a:cxn>
                  <a:cxn ang="T13">
                    <a:pos x="T2" y="T3"/>
                  </a:cxn>
                  <a:cxn ang="T14">
                    <a:pos x="T4" y="T5"/>
                  </a:cxn>
                  <a:cxn ang="T15">
                    <a:pos x="T6" y="T7"/>
                  </a:cxn>
                  <a:cxn ang="T16">
                    <a:pos x="T8" y="T9"/>
                  </a:cxn>
                  <a:cxn ang="T17">
                    <a:pos x="T10" y="T11"/>
                  </a:cxn>
                </a:cxnLst>
                <a:rect l="T18" t="T19" r="T20" b="T21"/>
                <a:pathLst>
                  <a:path w="692" h="458">
                    <a:moveTo>
                      <a:pt x="342" y="0"/>
                    </a:moveTo>
                    <a:lnTo>
                      <a:pt x="692" y="90"/>
                    </a:lnTo>
                    <a:lnTo>
                      <a:pt x="558" y="377"/>
                    </a:lnTo>
                    <a:lnTo>
                      <a:pt x="162" y="458"/>
                    </a:lnTo>
                    <a:lnTo>
                      <a:pt x="0" y="242"/>
                    </a:lnTo>
                    <a:lnTo>
                      <a:pt x="342"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65" name="Freeform 34"/>
              <p:cNvSpPr>
                <a:spLocks noChangeAspect="1"/>
              </p:cNvSpPr>
              <p:nvPr/>
            </p:nvSpPr>
            <p:spPr bwMode="auto">
              <a:xfrm>
                <a:off x="1278" y="2852"/>
                <a:ext cx="483" cy="450"/>
              </a:xfrm>
              <a:custGeom>
                <a:avLst/>
                <a:gdLst>
                  <a:gd name="T0" fmla="*/ 76 w 782"/>
                  <a:gd name="T1" fmla="*/ 0 h 611"/>
                  <a:gd name="T2" fmla="*/ 114 w 782"/>
                  <a:gd name="T3" fmla="*/ 137 h 611"/>
                  <a:gd name="T4" fmla="*/ 48 w 782"/>
                  <a:gd name="T5" fmla="*/ 180 h 611"/>
                  <a:gd name="T6" fmla="*/ 0 w 782"/>
                  <a:gd name="T7" fmla="*/ 103 h 611"/>
                  <a:gd name="T8" fmla="*/ 56 w 782"/>
                  <a:gd name="T9" fmla="*/ 82 h 611"/>
                  <a:gd name="T10" fmla="*/ 76 w 782"/>
                  <a:gd name="T11" fmla="*/ 0 h 611"/>
                  <a:gd name="T12" fmla="*/ 0 60000 65536"/>
                  <a:gd name="T13" fmla="*/ 0 60000 65536"/>
                  <a:gd name="T14" fmla="*/ 0 60000 65536"/>
                  <a:gd name="T15" fmla="*/ 0 60000 65536"/>
                  <a:gd name="T16" fmla="*/ 0 60000 65536"/>
                  <a:gd name="T17" fmla="*/ 0 60000 65536"/>
                  <a:gd name="T18" fmla="*/ 0 w 782"/>
                  <a:gd name="T19" fmla="*/ 0 h 611"/>
                  <a:gd name="T20" fmla="*/ 782 w 782"/>
                  <a:gd name="T21" fmla="*/ 611 h 611"/>
                </a:gdLst>
                <a:ahLst/>
                <a:cxnLst>
                  <a:cxn ang="T12">
                    <a:pos x="T0" y="T1"/>
                  </a:cxn>
                  <a:cxn ang="T13">
                    <a:pos x="T2" y="T3"/>
                  </a:cxn>
                  <a:cxn ang="T14">
                    <a:pos x="T4" y="T5"/>
                  </a:cxn>
                  <a:cxn ang="T15">
                    <a:pos x="T6" y="T7"/>
                  </a:cxn>
                  <a:cxn ang="T16">
                    <a:pos x="T8" y="T9"/>
                  </a:cxn>
                  <a:cxn ang="T17">
                    <a:pos x="T10" y="T11"/>
                  </a:cxn>
                </a:cxnLst>
                <a:rect l="T18" t="T19" r="T20" b="T21"/>
                <a:pathLst>
                  <a:path w="782" h="611">
                    <a:moveTo>
                      <a:pt x="521" y="0"/>
                    </a:moveTo>
                    <a:lnTo>
                      <a:pt x="782" y="467"/>
                    </a:lnTo>
                    <a:lnTo>
                      <a:pt x="324" y="611"/>
                    </a:lnTo>
                    <a:lnTo>
                      <a:pt x="0" y="350"/>
                    </a:lnTo>
                    <a:lnTo>
                      <a:pt x="387" y="278"/>
                    </a:lnTo>
                    <a:lnTo>
                      <a:pt x="521"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66" name="Freeform 35"/>
              <p:cNvSpPr>
                <a:spLocks noChangeAspect="1"/>
              </p:cNvSpPr>
              <p:nvPr/>
            </p:nvSpPr>
            <p:spPr bwMode="auto">
              <a:xfrm>
                <a:off x="1178" y="2741"/>
                <a:ext cx="449" cy="405"/>
              </a:xfrm>
              <a:custGeom>
                <a:avLst/>
                <a:gdLst>
                  <a:gd name="T0" fmla="*/ 0 w 449"/>
                  <a:gd name="T1" fmla="*/ 405 h 405"/>
                  <a:gd name="T2" fmla="*/ 350 w 449"/>
                  <a:gd name="T3" fmla="*/ 324 h 405"/>
                  <a:gd name="T4" fmla="*/ 449 w 449"/>
                  <a:gd name="T5" fmla="*/ 0 h 405"/>
                  <a:gd name="T6" fmla="*/ 0 60000 65536"/>
                  <a:gd name="T7" fmla="*/ 0 60000 65536"/>
                  <a:gd name="T8" fmla="*/ 0 60000 65536"/>
                  <a:gd name="T9" fmla="*/ 0 w 449"/>
                  <a:gd name="T10" fmla="*/ 0 h 405"/>
                  <a:gd name="T11" fmla="*/ 449 w 449"/>
                  <a:gd name="T12" fmla="*/ 405 h 405"/>
                </a:gdLst>
                <a:ahLst/>
                <a:cxnLst>
                  <a:cxn ang="T6">
                    <a:pos x="T0" y="T1"/>
                  </a:cxn>
                  <a:cxn ang="T7">
                    <a:pos x="T2" y="T3"/>
                  </a:cxn>
                  <a:cxn ang="T8">
                    <a:pos x="T4" y="T5"/>
                  </a:cxn>
                </a:cxnLst>
                <a:rect l="T9" t="T10" r="T11" b="T12"/>
                <a:pathLst>
                  <a:path w="449" h="405">
                    <a:moveTo>
                      <a:pt x="0" y="405"/>
                    </a:moveTo>
                    <a:lnTo>
                      <a:pt x="350" y="324"/>
                    </a:lnTo>
                    <a:lnTo>
                      <a:pt x="449" y="0"/>
                    </a:lnTo>
                  </a:path>
                </a:pathLst>
              </a:custGeom>
              <a:noFill/>
              <a:ln w="38100">
                <a:solidFill>
                  <a:schemeClr val="hlink"/>
                </a:solidFill>
                <a:round/>
                <a:headEnd type="none" w="lg" len="lg"/>
                <a:tailEnd type="none" w="lg"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61450" name="Group 36"/>
            <p:cNvGrpSpPr>
              <a:grpSpLocks noChangeAspect="1"/>
            </p:cNvGrpSpPr>
            <p:nvPr/>
          </p:nvGrpSpPr>
          <p:grpSpPr bwMode="auto">
            <a:xfrm>
              <a:off x="4583" y="2799"/>
              <a:ext cx="507" cy="545"/>
              <a:chOff x="2216" y="2709"/>
              <a:chExt cx="627" cy="675"/>
            </a:xfrm>
          </p:grpSpPr>
          <p:sp>
            <p:nvSpPr>
              <p:cNvPr id="61461" name="Freeform 37"/>
              <p:cNvSpPr>
                <a:spLocks noChangeAspect="1"/>
              </p:cNvSpPr>
              <p:nvPr/>
            </p:nvSpPr>
            <p:spPr bwMode="auto">
              <a:xfrm>
                <a:off x="2460" y="3073"/>
                <a:ext cx="383" cy="311"/>
              </a:xfrm>
              <a:custGeom>
                <a:avLst/>
                <a:gdLst>
                  <a:gd name="T0" fmla="*/ 0 w 620"/>
                  <a:gd name="T1" fmla="*/ 34 h 423"/>
                  <a:gd name="T2" fmla="*/ 67 w 620"/>
                  <a:gd name="T3" fmla="*/ 0 h 423"/>
                  <a:gd name="T4" fmla="*/ 90 w 620"/>
                  <a:gd name="T5" fmla="*/ 124 h 423"/>
                  <a:gd name="T6" fmla="*/ 32 w 620"/>
                  <a:gd name="T7" fmla="*/ 95 h 423"/>
                  <a:gd name="T8" fmla="*/ 0 w 620"/>
                  <a:gd name="T9" fmla="*/ 34 h 423"/>
                  <a:gd name="T10" fmla="*/ 0 60000 65536"/>
                  <a:gd name="T11" fmla="*/ 0 60000 65536"/>
                  <a:gd name="T12" fmla="*/ 0 60000 65536"/>
                  <a:gd name="T13" fmla="*/ 0 60000 65536"/>
                  <a:gd name="T14" fmla="*/ 0 60000 65536"/>
                  <a:gd name="T15" fmla="*/ 0 w 620"/>
                  <a:gd name="T16" fmla="*/ 0 h 423"/>
                  <a:gd name="T17" fmla="*/ 620 w 620"/>
                  <a:gd name="T18" fmla="*/ 423 h 423"/>
                </a:gdLst>
                <a:ahLst/>
                <a:cxnLst>
                  <a:cxn ang="T10">
                    <a:pos x="T0" y="T1"/>
                  </a:cxn>
                  <a:cxn ang="T11">
                    <a:pos x="T2" y="T3"/>
                  </a:cxn>
                  <a:cxn ang="T12">
                    <a:pos x="T4" y="T5"/>
                  </a:cxn>
                  <a:cxn ang="T13">
                    <a:pos x="T6" y="T7"/>
                  </a:cxn>
                  <a:cxn ang="T14">
                    <a:pos x="T8" y="T9"/>
                  </a:cxn>
                </a:cxnLst>
                <a:rect l="T15" t="T16" r="T17" b="T18"/>
                <a:pathLst>
                  <a:path w="620" h="423">
                    <a:moveTo>
                      <a:pt x="0" y="117"/>
                    </a:moveTo>
                    <a:lnTo>
                      <a:pt x="459" y="0"/>
                    </a:lnTo>
                    <a:lnTo>
                      <a:pt x="620" y="423"/>
                    </a:lnTo>
                    <a:lnTo>
                      <a:pt x="216" y="324"/>
                    </a:lnTo>
                    <a:lnTo>
                      <a:pt x="0" y="117"/>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62" name="Freeform 38"/>
              <p:cNvSpPr>
                <a:spLocks noChangeAspect="1"/>
              </p:cNvSpPr>
              <p:nvPr/>
            </p:nvSpPr>
            <p:spPr bwMode="auto">
              <a:xfrm>
                <a:off x="2216" y="2709"/>
                <a:ext cx="543" cy="443"/>
              </a:xfrm>
              <a:custGeom>
                <a:avLst/>
                <a:gdLst>
                  <a:gd name="T0" fmla="*/ 0 w 880"/>
                  <a:gd name="T1" fmla="*/ 68 h 602"/>
                  <a:gd name="T2" fmla="*/ 62 w 880"/>
                  <a:gd name="T3" fmla="*/ 0 h 602"/>
                  <a:gd name="T4" fmla="*/ 106 w 880"/>
                  <a:gd name="T5" fmla="*/ 21 h 602"/>
                  <a:gd name="T6" fmla="*/ 128 w 880"/>
                  <a:gd name="T7" fmla="*/ 95 h 602"/>
                  <a:gd name="T8" fmla="*/ 124 w 880"/>
                  <a:gd name="T9" fmla="*/ 145 h 602"/>
                  <a:gd name="T10" fmla="*/ 57 w 880"/>
                  <a:gd name="T11" fmla="*/ 177 h 602"/>
                  <a:gd name="T12" fmla="*/ 0 w 880"/>
                  <a:gd name="T13" fmla="*/ 68 h 602"/>
                  <a:gd name="T14" fmla="*/ 0 60000 65536"/>
                  <a:gd name="T15" fmla="*/ 0 60000 65536"/>
                  <a:gd name="T16" fmla="*/ 0 60000 65536"/>
                  <a:gd name="T17" fmla="*/ 0 60000 65536"/>
                  <a:gd name="T18" fmla="*/ 0 60000 65536"/>
                  <a:gd name="T19" fmla="*/ 0 60000 65536"/>
                  <a:gd name="T20" fmla="*/ 0 60000 65536"/>
                  <a:gd name="T21" fmla="*/ 0 w 880"/>
                  <a:gd name="T22" fmla="*/ 0 h 602"/>
                  <a:gd name="T23" fmla="*/ 880 w 880"/>
                  <a:gd name="T24" fmla="*/ 602 h 60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80" h="602">
                    <a:moveTo>
                      <a:pt x="0" y="234"/>
                    </a:moveTo>
                    <a:lnTo>
                      <a:pt x="431" y="0"/>
                    </a:lnTo>
                    <a:lnTo>
                      <a:pt x="728" y="72"/>
                    </a:lnTo>
                    <a:lnTo>
                      <a:pt x="880" y="323"/>
                    </a:lnTo>
                    <a:lnTo>
                      <a:pt x="854" y="494"/>
                    </a:lnTo>
                    <a:lnTo>
                      <a:pt x="395" y="602"/>
                    </a:lnTo>
                    <a:lnTo>
                      <a:pt x="0" y="234"/>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63" name="Line 39"/>
              <p:cNvSpPr>
                <a:spLocks noChangeAspect="1" noChangeShapeType="1"/>
              </p:cNvSpPr>
              <p:nvPr/>
            </p:nvSpPr>
            <p:spPr bwMode="auto">
              <a:xfrm flipV="1">
                <a:off x="2382" y="3038"/>
                <a:ext cx="450" cy="135"/>
              </a:xfrm>
              <a:prstGeom prst="line">
                <a:avLst/>
              </a:prstGeom>
              <a:noFill/>
              <a:ln w="38100">
                <a:solidFill>
                  <a:schemeClr val="hlink"/>
                </a:solidFill>
                <a:round/>
                <a:headEnd type="none" w="lg" len="lg"/>
                <a:tailEnd type="none" w="lg" len="lg"/>
              </a:ln>
              <a:extLst>
                <a:ext uri="{909E8E84-426E-40dd-AFC4-6F175D3DCCD1}">
                  <a14:hiddenFill xmlns:a14="http://schemas.microsoft.com/office/drawing/2010/main">
                    <a:noFill/>
                  </a14:hiddenFill>
                </a:ext>
              </a:extLst>
            </p:spPr>
            <p:txBody>
              <a:bodyPr wrap="none" anchor="ctr"/>
              <a:lstStyle/>
              <a:p>
                <a:endParaRPr lang="en-US"/>
              </a:p>
            </p:txBody>
          </p:sp>
        </p:grpSp>
        <p:grpSp>
          <p:nvGrpSpPr>
            <p:cNvPr id="61451" name="Group 40"/>
            <p:cNvGrpSpPr>
              <a:grpSpLocks noChangeAspect="1"/>
            </p:cNvGrpSpPr>
            <p:nvPr/>
          </p:nvGrpSpPr>
          <p:grpSpPr bwMode="auto">
            <a:xfrm>
              <a:off x="5299" y="2799"/>
              <a:ext cx="380" cy="624"/>
              <a:chOff x="3217" y="2691"/>
              <a:chExt cx="472" cy="775"/>
            </a:xfrm>
          </p:grpSpPr>
          <p:sp>
            <p:nvSpPr>
              <p:cNvPr id="61458" name="Freeform 41"/>
              <p:cNvSpPr>
                <a:spLocks noChangeAspect="1"/>
              </p:cNvSpPr>
              <p:nvPr/>
            </p:nvSpPr>
            <p:spPr bwMode="auto">
              <a:xfrm>
                <a:off x="3217" y="2691"/>
                <a:ext cx="328" cy="431"/>
              </a:xfrm>
              <a:custGeom>
                <a:avLst/>
                <a:gdLst>
                  <a:gd name="T0" fmla="*/ 6 w 530"/>
                  <a:gd name="T1" fmla="*/ 0 h 585"/>
                  <a:gd name="T2" fmla="*/ 78 w 530"/>
                  <a:gd name="T3" fmla="*/ 80 h 585"/>
                  <a:gd name="T4" fmla="*/ 28 w 530"/>
                  <a:gd name="T5" fmla="*/ 172 h 585"/>
                  <a:gd name="T6" fmla="*/ 0 w 530"/>
                  <a:gd name="T7" fmla="*/ 45 h 585"/>
                  <a:gd name="T8" fmla="*/ 6 w 530"/>
                  <a:gd name="T9" fmla="*/ 0 h 585"/>
                  <a:gd name="T10" fmla="*/ 0 60000 65536"/>
                  <a:gd name="T11" fmla="*/ 0 60000 65536"/>
                  <a:gd name="T12" fmla="*/ 0 60000 65536"/>
                  <a:gd name="T13" fmla="*/ 0 60000 65536"/>
                  <a:gd name="T14" fmla="*/ 0 60000 65536"/>
                  <a:gd name="T15" fmla="*/ 0 w 530"/>
                  <a:gd name="T16" fmla="*/ 0 h 585"/>
                  <a:gd name="T17" fmla="*/ 530 w 530"/>
                  <a:gd name="T18" fmla="*/ 585 h 585"/>
                </a:gdLst>
                <a:ahLst/>
                <a:cxnLst>
                  <a:cxn ang="T10">
                    <a:pos x="T0" y="T1"/>
                  </a:cxn>
                  <a:cxn ang="T11">
                    <a:pos x="T2" y="T3"/>
                  </a:cxn>
                  <a:cxn ang="T12">
                    <a:pos x="T4" y="T5"/>
                  </a:cxn>
                  <a:cxn ang="T13">
                    <a:pos x="T6" y="T7"/>
                  </a:cxn>
                  <a:cxn ang="T14">
                    <a:pos x="T8" y="T9"/>
                  </a:cxn>
                </a:cxnLst>
                <a:rect l="T15" t="T16" r="T17" b="T18"/>
                <a:pathLst>
                  <a:path w="530" h="585">
                    <a:moveTo>
                      <a:pt x="36" y="0"/>
                    </a:moveTo>
                    <a:lnTo>
                      <a:pt x="530" y="270"/>
                    </a:lnTo>
                    <a:lnTo>
                      <a:pt x="188" y="585"/>
                    </a:lnTo>
                    <a:lnTo>
                      <a:pt x="0" y="153"/>
                    </a:lnTo>
                    <a:lnTo>
                      <a:pt x="36"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59" name="Freeform 42"/>
              <p:cNvSpPr>
                <a:spLocks noChangeAspect="1"/>
              </p:cNvSpPr>
              <p:nvPr/>
            </p:nvSpPr>
            <p:spPr bwMode="auto">
              <a:xfrm>
                <a:off x="3317" y="2897"/>
                <a:ext cx="372" cy="569"/>
              </a:xfrm>
              <a:custGeom>
                <a:avLst/>
                <a:gdLst>
                  <a:gd name="T0" fmla="*/ 54 w 603"/>
                  <a:gd name="T1" fmla="*/ 0 h 773"/>
                  <a:gd name="T2" fmla="*/ 87 w 603"/>
                  <a:gd name="T3" fmla="*/ 196 h 773"/>
                  <a:gd name="T4" fmla="*/ 40 w 603"/>
                  <a:gd name="T5" fmla="*/ 227 h 773"/>
                  <a:gd name="T6" fmla="*/ 0 w 603"/>
                  <a:gd name="T7" fmla="*/ 90 h 773"/>
                  <a:gd name="T8" fmla="*/ 54 w 603"/>
                  <a:gd name="T9" fmla="*/ 0 h 773"/>
                  <a:gd name="T10" fmla="*/ 0 60000 65536"/>
                  <a:gd name="T11" fmla="*/ 0 60000 65536"/>
                  <a:gd name="T12" fmla="*/ 0 60000 65536"/>
                  <a:gd name="T13" fmla="*/ 0 60000 65536"/>
                  <a:gd name="T14" fmla="*/ 0 60000 65536"/>
                  <a:gd name="T15" fmla="*/ 0 w 603"/>
                  <a:gd name="T16" fmla="*/ 0 h 773"/>
                  <a:gd name="T17" fmla="*/ 603 w 603"/>
                  <a:gd name="T18" fmla="*/ 773 h 773"/>
                </a:gdLst>
                <a:ahLst/>
                <a:cxnLst>
                  <a:cxn ang="T10">
                    <a:pos x="T0" y="T1"/>
                  </a:cxn>
                  <a:cxn ang="T11">
                    <a:pos x="T2" y="T3"/>
                  </a:cxn>
                  <a:cxn ang="T12">
                    <a:pos x="T4" y="T5"/>
                  </a:cxn>
                  <a:cxn ang="T13">
                    <a:pos x="T6" y="T7"/>
                  </a:cxn>
                  <a:cxn ang="T14">
                    <a:pos x="T8" y="T9"/>
                  </a:cxn>
                </a:cxnLst>
                <a:rect l="T15" t="T16" r="T17" b="T18"/>
                <a:pathLst>
                  <a:path w="603" h="773">
                    <a:moveTo>
                      <a:pt x="369" y="0"/>
                    </a:moveTo>
                    <a:lnTo>
                      <a:pt x="603" y="665"/>
                    </a:lnTo>
                    <a:lnTo>
                      <a:pt x="279" y="773"/>
                    </a:lnTo>
                    <a:lnTo>
                      <a:pt x="0" y="306"/>
                    </a:lnTo>
                    <a:lnTo>
                      <a:pt x="369" y="0"/>
                    </a:lnTo>
                    <a:close/>
                  </a:path>
                </a:pathLst>
              </a:custGeom>
              <a:solidFill>
                <a:schemeClr val="accent1"/>
              </a:solidFill>
              <a:ln>
                <a:noFill/>
              </a:ln>
              <a:extLst>
                <a:ext uri="{91240B29-F687-4f45-9708-019B960494DF}">
                  <a14:hiddenLine xmlns:a14="http://schemas.microsoft.com/office/drawing/2010/main" w="12700">
                    <a:solidFill>
                      <a:srgbClr val="000000"/>
                    </a:solidFill>
                    <a:round/>
                    <a:headEnd type="none" w="lg" len="lg"/>
                    <a:tailEnd type="none" w="lg" len="lg"/>
                  </a14:hiddenLine>
                </a:ext>
              </a:extLst>
            </p:spPr>
            <p:txBody>
              <a:bodyPr wrap="none" anchor="ctr"/>
              <a:lstStyle/>
              <a:p>
                <a:endParaRPr lang="en-US"/>
              </a:p>
            </p:txBody>
          </p:sp>
          <p:sp>
            <p:nvSpPr>
              <p:cNvPr id="61460" name="Line 43"/>
              <p:cNvSpPr>
                <a:spLocks noChangeAspect="1" noChangeShapeType="1"/>
              </p:cNvSpPr>
              <p:nvPr/>
            </p:nvSpPr>
            <p:spPr bwMode="auto">
              <a:xfrm flipV="1">
                <a:off x="3263" y="2822"/>
                <a:ext cx="360" cy="342"/>
              </a:xfrm>
              <a:prstGeom prst="line">
                <a:avLst/>
              </a:prstGeom>
              <a:noFill/>
              <a:ln w="38100">
                <a:solidFill>
                  <a:schemeClr val="hlink"/>
                </a:solidFill>
                <a:round/>
                <a:headEnd type="none" w="lg" len="lg"/>
                <a:tailEnd type="none" w="lg" len="lg"/>
              </a:ln>
              <a:extLst>
                <a:ext uri="{909E8E84-426E-40dd-AFC4-6F175D3DCCD1}">
                  <a14:hiddenFill xmlns:a14="http://schemas.microsoft.com/office/drawing/2010/main">
                    <a:noFill/>
                  </a14:hiddenFill>
                </a:ext>
              </a:extLst>
            </p:spPr>
            <p:txBody>
              <a:bodyPr wrap="none" anchor="ctr"/>
              <a:lstStyle/>
              <a:p>
                <a:endParaRPr lang="en-US"/>
              </a:p>
            </p:txBody>
          </p:sp>
        </p:grpSp>
        <p:sp>
          <p:nvSpPr>
            <p:cNvPr id="61452" name="Line 44"/>
            <p:cNvSpPr>
              <a:spLocks noChangeShapeType="1"/>
            </p:cNvSpPr>
            <p:nvPr/>
          </p:nvSpPr>
          <p:spPr bwMode="auto">
            <a:xfrm flipH="1">
              <a:off x="3812" y="1519"/>
              <a:ext cx="242" cy="387"/>
            </a:xfrm>
            <a:prstGeom prst="line">
              <a:avLst/>
            </a:prstGeom>
            <a:noFill/>
            <a:ln w="12700">
              <a:solidFill>
                <a:schemeClr val="tx1"/>
              </a:solidFill>
              <a:round/>
              <a:headEnd type="non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61453" name="Line 45"/>
            <p:cNvSpPr>
              <a:spLocks noChangeShapeType="1"/>
            </p:cNvSpPr>
            <p:nvPr/>
          </p:nvSpPr>
          <p:spPr bwMode="auto">
            <a:xfrm>
              <a:off x="4755" y="1582"/>
              <a:ext cx="153" cy="171"/>
            </a:xfrm>
            <a:prstGeom prst="line">
              <a:avLst/>
            </a:prstGeom>
            <a:noFill/>
            <a:ln w="12700">
              <a:solidFill>
                <a:schemeClr val="tx1"/>
              </a:solidFill>
              <a:round/>
              <a:headEnd type="non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61454" name="Line 46"/>
            <p:cNvSpPr>
              <a:spLocks noChangeShapeType="1"/>
            </p:cNvSpPr>
            <p:nvPr/>
          </p:nvSpPr>
          <p:spPr bwMode="auto">
            <a:xfrm flipH="1">
              <a:off x="3434" y="2220"/>
              <a:ext cx="117" cy="512"/>
            </a:xfrm>
            <a:prstGeom prst="line">
              <a:avLst/>
            </a:prstGeom>
            <a:noFill/>
            <a:ln w="12700">
              <a:solidFill>
                <a:schemeClr val="tx1"/>
              </a:solidFill>
              <a:round/>
              <a:headEnd type="non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61455" name="Line 47"/>
            <p:cNvSpPr>
              <a:spLocks noChangeShapeType="1"/>
            </p:cNvSpPr>
            <p:nvPr/>
          </p:nvSpPr>
          <p:spPr bwMode="auto">
            <a:xfrm>
              <a:off x="4018" y="2562"/>
              <a:ext cx="72" cy="224"/>
            </a:xfrm>
            <a:prstGeom prst="line">
              <a:avLst/>
            </a:prstGeom>
            <a:noFill/>
            <a:ln w="12700">
              <a:solidFill>
                <a:schemeClr val="tx1"/>
              </a:solidFill>
              <a:round/>
              <a:headEnd type="non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61456" name="Line 48"/>
            <p:cNvSpPr>
              <a:spLocks noChangeShapeType="1"/>
            </p:cNvSpPr>
            <p:nvPr/>
          </p:nvSpPr>
          <p:spPr bwMode="auto">
            <a:xfrm flipH="1">
              <a:off x="4818" y="2247"/>
              <a:ext cx="180" cy="467"/>
            </a:xfrm>
            <a:prstGeom prst="line">
              <a:avLst/>
            </a:prstGeom>
            <a:noFill/>
            <a:ln w="12700">
              <a:solidFill>
                <a:schemeClr val="tx1"/>
              </a:solidFill>
              <a:round/>
              <a:headEnd type="non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sp>
          <p:nvSpPr>
            <p:cNvPr id="61457" name="Line 49"/>
            <p:cNvSpPr>
              <a:spLocks noChangeShapeType="1"/>
            </p:cNvSpPr>
            <p:nvPr/>
          </p:nvSpPr>
          <p:spPr bwMode="auto">
            <a:xfrm>
              <a:off x="5475" y="2589"/>
              <a:ext cx="36" cy="242"/>
            </a:xfrm>
            <a:prstGeom prst="line">
              <a:avLst/>
            </a:prstGeom>
            <a:noFill/>
            <a:ln w="12700">
              <a:solidFill>
                <a:schemeClr val="tx1"/>
              </a:solidFill>
              <a:round/>
              <a:headEnd type="none" w="lg" len="lg"/>
              <a:tailEnd type="triangle" w="lg" len="lg"/>
            </a:ln>
            <a:extLst>
              <a:ext uri="{909E8E84-426E-40dd-AFC4-6F175D3DCCD1}">
                <a14:hiddenFill xmlns:a14="http://schemas.microsoft.com/office/drawing/2010/main">
                  <a:noFill/>
                </a14:hiddenFill>
              </a:ext>
            </a:extLst>
          </p:spPr>
          <p:txBody>
            <a:bodyPr wrap="none" anchor="ctr"/>
            <a:lstStyle/>
            <a:p>
              <a:endParaRPr lang="en-US"/>
            </a:p>
          </p:txBody>
        </p:sp>
      </p:gr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381000" y="990600"/>
            <a:ext cx="8534400" cy="4953000"/>
          </a:xfrm>
        </p:spPr>
        <p:txBody>
          <a:bodyPr/>
          <a:lstStyle/>
          <a:p>
            <a:pPr marL="742950" lvl="1" indent="-285750" algn="ctr">
              <a:spcBef>
                <a:spcPct val="20000"/>
              </a:spcBef>
            </a:pPr>
            <a:r>
              <a:rPr lang="en-US" dirty="0">
                <a:effectLst>
                  <a:outerShdw blurRad="38100" dist="38100" dir="2700000" algn="tl">
                    <a:srgbClr val="DDDDDD"/>
                  </a:outerShdw>
                </a:effectLst>
                <a:latin typeface="Arial" charset="0"/>
              </a:rPr>
              <a:t>CS 240A:  Graph and </a:t>
            </a:r>
            <a:r>
              <a:rPr lang="en-US" dirty="0" err="1">
                <a:effectLst>
                  <a:outerShdw blurRad="38100" dist="38100" dir="2700000" algn="tl">
                    <a:srgbClr val="DDDDDD"/>
                  </a:outerShdw>
                </a:effectLst>
                <a:latin typeface="Arial" charset="0"/>
              </a:rPr>
              <a:t>hypergraph</a:t>
            </a:r>
            <a:r>
              <a:rPr lang="en-US" dirty="0">
                <a:effectLst>
                  <a:outerShdw blurRad="38100" dist="38100" dir="2700000" algn="tl">
                    <a:srgbClr val="DDDDDD"/>
                  </a:outerShdw>
                </a:effectLst>
                <a:latin typeface="Arial" charset="0"/>
              </a:rPr>
              <a:t> </a:t>
            </a:r>
            <a:r>
              <a:rPr lang="en-US" dirty="0" smtClean="0">
                <a:effectLst>
                  <a:outerShdw blurRad="38100" dist="38100" dir="2700000" algn="tl">
                    <a:srgbClr val="DDDDDD"/>
                  </a:outerShdw>
                </a:effectLst>
                <a:latin typeface="Arial" charset="0"/>
              </a:rPr>
              <a:t>partitioning</a:t>
            </a:r>
            <a:br>
              <a:rPr lang="en-US" dirty="0" smtClean="0">
                <a:effectLst>
                  <a:outerShdw blurRad="38100" dist="38100" dir="2700000" algn="tl">
                    <a:srgbClr val="DDDDDD"/>
                  </a:outerShdw>
                </a:effectLst>
                <a:latin typeface="Arial" charset="0"/>
              </a:rPr>
            </a:br>
            <a:r>
              <a:rPr lang="en-US" sz="2400" dirty="0" smtClean="0">
                <a:effectLst>
                  <a:outerShdw blurRad="38100" dist="38100" dir="2700000" algn="tl">
                    <a:srgbClr val="DDDDDD"/>
                  </a:outerShdw>
                </a:effectLst>
                <a:latin typeface="Arial" charset="0"/>
              </a:rPr>
              <a:t>(excerpts)</a:t>
            </a:r>
            <a:br>
              <a:rPr lang="en-US" sz="2400" dirty="0" smtClean="0">
                <a:effectLst>
                  <a:outerShdw blurRad="38100" dist="38100" dir="2700000" algn="tl">
                    <a:srgbClr val="DDDDDD"/>
                  </a:outerShdw>
                </a:effectLst>
                <a:latin typeface="Arial" charset="0"/>
              </a:rPr>
            </a:br>
            <a:r>
              <a:rPr lang="en-US" sz="2400" dirty="0" smtClean="0">
                <a:effectLst>
                  <a:outerShdw blurRad="38100" dist="38100" dir="2700000" algn="tl">
                    <a:srgbClr val="DDDDDD"/>
                  </a:outerShdw>
                </a:effectLst>
                <a:latin typeface="Arial" charset="0"/>
              </a:rPr>
              <a:t/>
            </a:r>
            <a:br>
              <a:rPr lang="en-US" sz="2400" dirty="0" smtClean="0">
                <a:effectLst>
                  <a:outerShdw blurRad="38100" dist="38100" dir="2700000" algn="tl">
                    <a:srgbClr val="DDDDDD"/>
                  </a:outerShdw>
                </a:effectLst>
                <a:latin typeface="Arial" charset="0"/>
              </a:rPr>
            </a:br>
            <a:r>
              <a:rPr lang="en-US" sz="2400" dirty="0" smtClean="0">
                <a:effectLst>
                  <a:outerShdw blurRad="38100" dist="38100" dir="2700000" algn="tl">
                    <a:srgbClr val="DDDDDD"/>
                  </a:outerShdw>
                </a:effectLst>
                <a:latin typeface="Arial" charset="0"/>
              </a:rPr>
              <a:t/>
            </a:r>
            <a:br>
              <a:rPr lang="en-US" sz="2400" dirty="0" smtClean="0">
                <a:effectLst>
                  <a:outerShdw blurRad="38100" dist="38100" dir="2700000" algn="tl">
                    <a:srgbClr val="DDDDDD"/>
                  </a:outerShdw>
                </a:effectLst>
                <a:latin typeface="Arial" charset="0"/>
              </a:rPr>
            </a:br>
            <a:r>
              <a:rPr lang="en-US" sz="2400" b="0" i="0" dirty="0">
                <a:solidFill>
                  <a:srgbClr val="000000"/>
                </a:solidFill>
                <a:effectLst/>
              </a:rPr>
              <a:t>Thanks to </a:t>
            </a:r>
            <a:r>
              <a:rPr lang="en-US" sz="2400" b="0" i="0" dirty="0" err="1">
                <a:solidFill>
                  <a:srgbClr val="000000"/>
                </a:solidFill>
                <a:effectLst/>
              </a:rPr>
              <a:t>Aydin</a:t>
            </a:r>
            <a:r>
              <a:rPr lang="en-US" sz="2400" b="0" i="0" dirty="0">
                <a:solidFill>
                  <a:srgbClr val="000000"/>
                </a:solidFill>
                <a:effectLst/>
              </a:rPr>
              <a:t> </a:t>
            </a:r>
            <a:r>
              <a:rPr lang="en-US" sz="2400" b="0" i="0" dirty="0" err="1">
                <a:solidFill>
                  <a:srgbClr val="000000"/>
                </a:solidFill>
                <a:effectLst/>
              </a:rPr>
              <a:t>Buluc</a:t>
            </a:r>
            <a:r>
              <a:rPr lang="en-US" sz="2400" b="0" i="0" dirty="0">
                <a:solidFill>
                  <a:srgbClr val="000000"/>
                </a:solidFill>
                <a:effectLst/>
              </a:rPr>
              <a:t>, </a:t>
            </a:r>
            <a:r>
              <a:rPr lang="en-US" sz="2400" b="0" i="0" dirty="0" err="1">
                <a:solidFill>
                  <a:srgbClr val="000000"/>
                </a:solidFill>
                <a:effectLst/>
              </a:rPr>
              <a:t>Umit</a:t>
            </a:r>
            <a:r>
              <a:rPr lang="en-US" sz="2400" b="0" i="0" dirty="0">
                <a:solidFill>
                  <a:srgbClr val="000000"/>
                </a:solidFill>
                <a:effectLst/>
              </a:rPr>
              <a:t> </a:t>
            </a:r>
            <a:r>
              <a:rPr lang="en-US" sz="2400" b="0" i="0" dirty="0" err="1">
                <a:solidFill>
                  <a:srgbClr val="000000"/>
                </a:solidFill>
                <a:effectLst/>
              </a:rPr>
              <a:t>Catalyurek</a:t>
            </a:r>
            <a:r>
              <a:rPr lang="en-US" sz="2400" b="0" i="0" dirty="0">
                <a:solidFill>
                  <a:srgbClr val="000000"/>
                </a:solidFill>
                <a:effectLst/>
              </a:rPr>
              <a:t>, </a:t>
            </a:r>
            <a:r>
              <a:rPr lang="en-US" sz="2400" b="0" i="0" dirty="0" smtClean="0">
                <a:solidFill>
                  <a:srgbClr val="000000"/>
                </a:solidFill>
                <a:effectLst/>
              </a:rPr>
              <a:t/>
            </a:r>
            <a:br>
              <a:rPr lang="en-US" sz="2400" b="0" i="0" dirty="0" smtClean="0">
                <a:solidFill>
                  <a:srgbClr val="000000"/>
                </a:solidFill>
                <a:effectLst/>
              </a:rPr>
            </a:br>
            <a:r>
              <a:rPr lang="en-US" sz="2400" b="0" i="0" dirty="0" smtClean="0">
                <a:solidFill>
                  <a:srgbClr val="000000"/>
                </a:solidFill>
                <a:effectLst/>
              </a:rPr>
              <a:t>Alan </a:t>
            </a:r>
            <a:r>
              <a:rPr lang="en-US" sz="2400" b="0" i="0" dirty="0">
                <a:solidFill>
                  <a:srgbClr val="000000"/>
                </a:solidFill>
                <a:effectLst/>
              </a:rPr>
              <a:t>Edelman, and Kathy </a:t>
            </a:r>
            <a:r>
              <a:rPr lang="en-US" sz="2400" b="0" i="0" dirty="0" err="1">
                <a:solidFill>
                  <a:srgbClr val="000000"/>
                </a:solidFill>
                <a:effectLst/>
              </a:rPr>
              <a:t>Yelick</a:t>
            </a:r>
            <a:r>
              <a:rPr lang="en-US" sz="2400" b="0" i="0" dirty="0">
                <a:solidFill>
                  <a:srgbClr val="000000"/>
                </a:solidFill>
                <a:effectLst/>
              </a:rPr>
              <a:t> </a:t>
            </a:r>
            <a:br>
              <a:rPr lang="en-US" sz="2400" b="0" i="0" dirty="0">
                <a:solidFill>
                  <a:srgbClr val="000000"/>
                </a:solidFill>
                <a:effectLst/>
              </a:rPr>
            </a:br>
            <a:r>
              <a:rPr lang="en-US" sz="2400" b="0" i="0" dirty="0">
                <a:solidFill>
                  <a:srgbClr val="000000"/>
                </a:solidFill>
                <a:effectLst/>
              </a:rPr>
              <a:t>for some of these slides.</a:t>
            </a:r>
            <a:br>
              <a:rPr lang="en-US" sz="2400" b="0" i="0" dirty="0">
                <a:solidFill>
                  <a:srgbClr val="000000"/>
                </a:solidFill>
                <a:effectLst/>
              </a:rPr>
            </a:br>
            <a:r>
              <a:rPr lang="en-US" sz="2400" b="0" i="0" dirty="0" smtClean="0">
                <a:solidFill>
                  <a:srgbClr val="000000"/>
                </a:solidFill>
                <a:effectLst/>
              </a:rPr>
              <a:t/>
            </a:r>
            <a:br>
              <a:rPr lang="en-US" sz="2400" b="0" i="0" dirty="0" smtClean="0">
                <a:solidFill>
                  <a:srgbClr val="000000"/>
                </a:solidFill>
                <a:effectLst/>
              </a:rPr>
            </a:br>
            <a:r>
              <a:rPr lang="en-US" sz="2400" dirty="0">
                <a:effectLst>
                  <a:outerShdw blurRad="38100" dist="38100" dir="2700000" algn="tl">
                    <a:srgbClr val="DDDDDD"/>
                  </a:outerShdw>
                </a:effectLst>
                <a:latin typeface="Arial" charset="0"/>
              </a:rPr>
              <a:t/>
            </a:r>
            <a:br>
              <a:rPr lang="en-US" sz="2400" dirty="0">
                <a:effectLst>
                  <a:outerShdw blurRad="38100" dist="38100" dir="2700000" algn="tl">
                    <a:srgbClr val="DDDDDD"/>
                  </a:outerShdw>
                </a:effectLst>
                <a:latin typeface="Arial" charset="0"/>
              </a:rPr>
            </a:br>
            <a:r>
              <a:rPr lang="en-US" sz="2000" b="0" dirty="0" smtClean="0">
                <a:effectLst>
                  <a:outerShdw blurRad="38100" dist="38100" dir="2700000" algn="tl">
                    <a:srgbClr val="DDDDDD"/>
                  </a:outerShdw>
                </a:effectLst>
                <a:latin typeface="Arial" charset="0"/>
              </a:rPr>
              <a:t> </a:t>
            </a:r>
            <a:r>
              <a:rPr lang="en-US" sz="2000" b="0" i="0" dirty="0">
                <a:solidFill>
                  <a:srgbClr val="0000FF"/>
                </a:solidFill>
                <a:effectLst>
                  <a:outerShdw blurRad="38100" dist="38100" dir="2700000" algn="tl">
                    <a:srgbClr val="DDDDDD"/>
                  </a:outerShdw>
                </a:effectLst>
                <a:latin typeface="Arial" charset="0"/>
              </a:rPr>
              <a:t>T</a:t>
            </a:r>
            <a:r>
              <a:rPr lang="en-US" sz="2000" b="0" i="0" dirty="0" smtClean="0">
                <a:solidFill>
                  <a:srgbClr val="0000FF"/>
                </a:solidFill>
                <a:effectLst>
                  <a:outerShdw blurRad="38100" dist="38100" dir="2700000" algn="tl">
                    <a:srgbClr val="DDDDDD"/>
                  </a:outerShdw>
                </a:effectLst>
                <a:latin typeface="Arial" charset="0"/>
              </a:rPr>
              <a:t>he whole CS240A partitioning lecture </a:t>
            </a:r>
            <a:r>
              <a:rPr lang="en-US" sz="2000" b="0" i="0" dirty="0">
                <a:solidFill>
                  <a:srgbClr val="0000FF"/>
                </a:solidFill>
                <a:effectLst>
                  <a:outerShdw blurRad="38100" dist="38100" dir="2700000" algn="tl">
                    <a:srgbClr val="DDDDDD"/>
                  </a:outerShdw>
                </a:effectLst>
                <a:latin typeface="Arial" charset="0"/>
              </a:rPr>
              <a:t>is at </a:t>
            </a:r>
            <a:br>
              <a:rPr lang="en-US" sz="2000" b="0" i="0" dirty="0">
                <a:solidFill>
                  <a:srgbClr val="0000FF"/>
                </a:solidFill>
                <a:effectLst>
                  <a:outerShdw blurRad="38100" dist="38100" dir="2700000" algn="tl">
                    <a:srgbClr val="DDDDDD"/>
                  </a:outerShdw>
                </a:effectLst>
                <a:latin typeface="Arial" charset="0"/>
              </a:rPr>
            </a:br>
            <a:r>
              <a:rPr lang="en-US" sz="2000" b="0" i="0" dirty="0" smtClean="0">
                <a:solidFill>
                  <a:srgbClr val="0000FF"/>
                </a:solidFill>
                <a:effectLst>
                  <a:outerShdw blurRad="38100" dist="38100" dir="2700000" algn="tl">
                    <a:srgbClr val="DDDDDD"/>
                  </a:outerShdw>
                </a:effectLst>
                <a:latin typeface="Arial" charset="0"/>
              </a:rPr>
              <a:t>http://</a:t>
            </a:r>
            <a:r>
              <a:rPr lang="en-US" sz="2000" b="0" i="0" dirty="0" err="1" smtClean="0">
                <a:solidFill>
                  <a:srgbClr val="0000FF"/>
                </a:solidFill>
                <a:effectLst>
                  <a:outerShdw blurRad="38100" dist="38100" dir="2700000" algn="tl">
                    <a:srgbClr val="DDDDDD"/>
                  </a:outerShdw>
                </a:effectLst>
                <a:latin typeface="Arial" charset="0"/>
              </a:rPr>
              <a:t>cs.ucsb.edu</a:t>
            </a:r>
            <a:r>
              <a:rPr lang="en-US" sz="2000" b="0" i="0" dirty="0" smtClean="0">
                <a:solidFill>
                  <a:srgbClr val="0000FF"/>
                </a:solidFill>
                <a:effectLst>
                  <a:outerShdw blurRad="38100" dist="38100" dir="2700000" algn="tl">
                    <a:srgbClr val="DDDDDD"/>
                  </a:outerShdw>
                </a:effectLst>
                <a:latin typeface="Arial" charset="0"/>
              </a:rPr>
              <a:t>/~gilbert/</a:t>
            </a:r>
            <a:r>
              <a:rPr lang="en-US" sz="2000" b="0" i="0" dirty="0">
                <a:solidFill>
                  <a:srgbClr val="0000FF"/>
                </a:solidFill>
                <a:effectLst>
                  <a:outerShdw blurRad="38100" dist="38100" dir="2700000" algn="tl">
                    <a:srgbClr val="DDDDDD"/>
                  </a:outerShdw>
                </a:effectLst>
                <a:latin typeface="Arial" charset="0"/>
              </a:rPr>
              <a:t>cs240a/</a:t>
            </a:r>
            <a:r>
              <a:rPr lang="en-US" sz="2000" b="0" i="0" dirty="0" smtClean="0">
                <a:solidFill>
                  <a:srgbClr val="0000FF"/>
                </a:solidFill>
                <a:effectLst>
                  <a:outerShdw blurRad="38100" dist="38100" dir="2700000" algn="tl">
                    <a:srgbClr val="DDDDDD"/>
                  </a:outerShdw>
                </a:effectLst>
                <a:latin typeface="Arial" charset="0"/>
              </a:rPr>
              <a:t>slides/cs240a-partitioning.pdf</a:t>
            </a:r>
            <a:endParaRPr lang="en-US" sz="2000" b="0" i="0" dirty="0">
              <a:solidFill>
                <a:srgbClr val="0000FF"/>
              </a:solidFill>
              <a:effectLst>
                <a:outerShdw blurRad="38100" dist="38100" dir="2700000" algn="tl">
                  <a:srgbClr val="DDDDDD"/>
                </a:outerShdw>
              </a:effectLst>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a:xfrm>
            <a:off x="381000" y="304800"/>
            <a:ext cx="8534400" cy="609600"/>
          </a:xfrm>
        </p:spPr>
        <p:txBody>
          <a:bodyPr/>
          <a:lstStyle/>
          <a:p>
            <a:r>
              <a:rPr lang="en-US" dirty="0" smtClean="0">
                <a:effectLst>
                  <a:outerShdw blurRad="38100" dist="38100" dir="2700000" algn="tl">
                    <a:srgbClr val="DDDDDD"/>
                  </a:outerShdw>
                </a:effectLst>
                <a:latin typeface="Arial" charset="0"/>
              </a:rPr>
              <a:t>Graph partitioning in </a:t>
            </a:r>
            <a:r>
              <a:rPr lang="en-US" dirty="0">
                <a:effectLst>
                  <a:outerShdw blurRad="38100" dist="38100" dir="2700000" algn="tl">
                    <a:srgbClr val="DDDDDD"/>
                  </a:outerShdw>
                </a:effectLst>
                <a:latin typeface="Arial" charset="0"/>
              </a:rPr>
              <a:t>practice</a:t>
            </a:r>
          </a:p>
        </p:txBody>
      </p:sp>
      <p:sp>
        <p:nvSpPr>
          <p:cNvPr id="17411" name="Rectangle 3"/>
          <p:cNvSpPr>
            <a:spLocks noGrp="1" noChangeArrowheads="1"/>
          </p:cNvSpPr>
          <p:nvPr>
            <p:ph type="body" idx="1"/>
          </p:nvPr>
        </p:nvSpPr>
        <p:spPr>
          <a:xfrm>
            <a:off x="304800" y="1066800"/>
            <a:ext cx="8077200" cy="5257800"/>
          </a:xfrm>
        </p:spPr>
        <p:txBody>
          <a:bodyPr/>
          <a:lstStyle/>
          <a:p>
            <a:r>
              <a:rPr lang="en-US">
                <a:solidFill>
                  <a:schemeClr val="tx1"/>
                </a:solidFill>
                <a:latin typeface="Arial" charset="0"/>
              </a:rPr>
              <a:t>Graph partitioning heuristics have been an active research area for many years, often motivated by partitioning for parallel computation. </a:t>
            </a:r>
          </a:p>
          <a:p>
            <a:endParaRPr lang="en-US" sz="2000">
              <a:solidFill>
                <a:schemeClr val="tx1"/>
              </a:solidFill>
              <a:latin typeface="Arial" charset="0"/>
            </a:endParaRPr>
          </a:p>
          <a:p>
            <a:r>
              <a:rPr lang="en-US">
                <a:solidFill>
                  <a:schemeClr val="tx1"/>
                </a:solidFill>
                <a:latin typeface="Arial" charset="0"/>
              </a:rPr>
              <a:t>Some techniques:</a:t>
            </a:r>
          </a:p>
          <a:p>
            <a:pPr lvl="1"/>
            <a:r>
              <a:rPr lang="en-US">
                <a:solidFill>
                  <a:schemeClr val="tx1"/>
                </a:solidFill>
                <a:latin typeface="Arial" charset="0"/>
              </a:rPr>
              <a:t>Iterative-swapping (Kernighan-Lin, Fiduccia-Matheysses)</a:t>
            </a:r>
          </a:p>
          <a:p>
            <a:pPr lvl="1"/>
            <a:r>
              <a:rPr lang="en-US">
                <a:solidFill>
                  <a:schemeClr val="tx1"/>
                </a:solidFill>
                <a:latin typeface="Arial" charset="0"/>
              </a:rPr>
              <a:t>Spectral partitioning (uses eigenvectors of Laplacian matrix of graph)</a:t>
            </a:r>
          </a:p>
          <a:p>
            <a:pPr lvl="1"/>
            <a:r>
              <a:rPr lang="en-US">
                <a:solidFill>
                  <a:schemeClr val="tx1"/>
                </a:solidFill>
                <a:latin typeface="Arial" charset="0"/>
              </a:rPr>
              <a:t>Geometric partitioning (for meshes with specified vertex coordinates)</a:t>
            </a:r>
          </a:p>
          <a:p>
            <a:pPr lvl="1"/>
            <a:r>
              <a:rPr lang="en-US">
                <a:solidFill>
                  <a:schemeClr val="tx1"/>
                </a:solidFill>
                <a:latin typeface="Arial" charset="0"/>
              </a:rPr>
              <a:t>Breadth-first search (fast but dated)</a:t>
            </a:r>
          </a:p>
          <a:p>
            <a:pPr lvl="1"/>
            <a:endParaRPr lang="en-US" sz="2000">
              <a:solidFill>
                <a:schemeClr val="tx1"/>
              </a:solidFill>
              <a:latin typeface="Arial" charset="0"/>
            </a:endParaRPr>
          </a:p>
          <a:p>
            <a:r>
              <a:rPr lang="en-US">
                <a:solidFill>
                  <a:schemeClr val="tx1"/>
                </a:solidFill>
                <a:latin typeface="Arial" charset="0"/>
              </a:rPr>
              <a:t>Many popular modern codes (e.g. Metis, Chaco, Zoltan) use multilevel iterative swapping</a:t>
            </a:r>
          </a:p>
          <a:p>
            <a:endParaRPr lang="en-US" sz="1000">
              <a:solidFill>
                <a:schemeClr val="tx1"/>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a:xfrm>
            <a:off x="457200" y="304800"/>
            <a:ext cx="8158163" cy="762000"/>
          </a:xfrm>
        </p:spPr>
        <p:txBody>
          <a:bodyPr/>
          <a:lstStyle/>
          <a:p>
            <a:pPr>
              <a:defRPr/>
            </a:pPr>
            <a:r>
              <a:rPr lang="en-US" smtClean="0">
                <a:ea typeface="+mj-ea"/>
              </a:rPr>
              <a:t>Iterative swapping: </a:t>
            </a:r>
            <a:br>
              <a:rPr lang="en-US" smtClean="0">
                <a:ea typeface="+mj-ea"/>
              </a:rPr>
            </a:br>
            <a:r>
              <a:rPr lang="en-US" smtClean="0">
                <a:solidFill>
                  <a:schemeClr val="accent1"/>
                </a:solidFill>
                <a:ea typeface="+mj-ea"/>
              </a:rPr>
              <a:t>Kernighan/Lin, Fiduccia/Mattheyses</a:t>
            </a:r>
            <a:endParaRPr lang="en-US" smtClean="0">
              <a:ea typeface="+mj-ea"/>
            </a:endParaRPr>
          </a:p>
        </p:txBody>
      </p:sp>
      <p:sp>
        <p:nvSpPr>
          <p:cNvPr id="18435" name="Rectangle 3"/>
          <p:cNvSpPr>
            <a:spLocks noGrp="1" noChangeArrowheads="1"/>
          </p:cNvSpPr>
          <p:nvPr>
            <p:ph type="body" idx="1"/>
          </p:nvPr>
        </p:nvSpPr>
        <p:spPr>
          <a:xfrm>
            <a:off x="533400" y="1143000"/>
            <a:ext cx="8001000" cy="5413375"/>
          </a:xfrm>
        </p:spPr>
        <p:txBody>
          <a:bodyPr/>
          <a:lstStyle/>
          <a:p>
            <a:r>
              <a:rPr lang="en-US">
                <a:latin typeface="Arial" charset="0"/>
              </a:rPr>
              <a:t>Take a initial partition and iteratively improve it</a:t>
            </a:r>
          </a:p>
          <a:p>
            <a:pPr lvl="1"/>
            <a:r>
              <a:rPr lang="en-US">
                <a:latin typeface="Arial" charset="0"/>
              </a:rPr>
              <a:t>Kernighan/Lin (1970), cost = O(|N|</a:t>
            </a:r>
            <a:r>
              <a:rPr lang="en-US" sz="2000" baseline="24000">
                <a:latin typeface="Arial" charset="0"/>
              </a:rPr>
              <a:t>3</a:t>
            </a:r>
            <a:r>
              <a:rPr lang="en-US">
                <a:latin typeface="Arial" charset="0"/>
              </a:rPr>
              <a:t>) but simple</a:t>
            </a:r>
          </a:p>
          <a:p>
            <a:pPr lvl="1"/>
            <a:r>
              <a:rPr lang="en-US">
                <a:latin typeface="Arial" charset="0"/>
              </a:rPr>
              <a:t>Fiduccia/Mattheyses (1982), cost = O(|E|) but more complicated</a:t>
            </a:r>
          </a:p>
          <a:p>
            <a:pPr lvl="1"/>
            <a:endParaRPr lang="en-US">
              <a:latin typeface="Arial" charset="0"/>
            </a:endParaRPr>
          </a:p>
          <a:p>
            <a:r>
              <a:rPr lang="en-US">
                <a:latin typeface="Arial" charset="0"/>
              </a:rPr>
              <a:t>Start with a weighted graph and a partition A U B, where |A| = |B|</a:t>
            </a:r>
          </a:p>
          <a:p>
            <a:pPr lvl="1"/>
            <a:r>
              <a:rPr lang="en-US">
                <a:latin typeface="Arial" charset="0"/>
              </a:rPr>
              <a:t>T = cost(A,B) = </a:t>
            </a:r>
            <a:r>
              <a:rPr lang="en-US">
                <a:latin typeface="Symbol" charset="0"/>
              </a:rPr>
              <a:t>S</a:t>
            </a:r>
            <a:r>
              <a:rPr lang="en-US">
                <a:latin typeface="Arial" charset="0"/>
              </a:rPr>
              <a:t> {weight(e): e connects nodes in A and B}</a:t>
            </a:r>
          </a:p>
          <a:p>
            <a:pPr lvl="1"/>
            <a:r>
              <a:rPr lang="en-US">
                <a:latin typeface="Arial" charset="0"/>
              </a:rPr>
              <a:t>Find subsets X of A and Y of B with |X| = |Y|</a:t>
            </a:r>
          </a:p>
          <a:p>
            <a:pPr lvl="1"/>
            <a:r>
              <a:rPr lang="en-US">
                <a:latin typeface="Arial" charset="0"/>
              </a:rPr>
              <a:t>Swapping X and Y should decrease cost:</a:t>
            </a:r>
          </a:p>
          <a:p>
            <a:pPr lvl="2"/>
            <a:r>
              <a:rPr lang="en-US">
                <a:latin typeface="Arial" charset="0"/>
              </a:rPr>
              <a:t>newA = A - X U Y    and    newB = B - Y U X</a:t>
            </a:r>
          </a:p>
          <a:p>
            <a:pPr lvl="2"/>
            <a:r>
              <a:rPr lang="en-US">
                <a:latin typeface="Arial" charset="0"/>
              </a:rPr>
              <a:t>newT = cost(newA , newB) &lt; cost(A,B)</a:t>
            </a:r>
          </a:p>
          <a:p>
            <a:pPr lvl="2"/>
            <a:endParaRPr lang="en-US">
              <a:latin typeface="Arial" charset="0"/>
            </a:endParaRPr>
          </a:p>
          <a:p>
            <a:r>
              <a:rPr lang="en-US">
                <a:latin typeface="Arial" charset="0"/>
              </a:rPr>
              <a:t>Compute newT efficiently for </a:t>
            </a:r>
            <a:r>
              <a:rPr lang="en-US">
                <a:solidFill>
                  <a:schemeClr val="hlink"/>
                </a:solidFill>
                <a:latin typeface="Arial" charset="0"/>
              </a:rPr>
              <a:t>many</a:t>
            </a:r>
            <a:r>
              <a:rPr lang="en-US">
                <a:latin typeface="Arial" charset="0"/>
              </a:rPr>
              <a:t> possible X and Y, (not time to do all possible), then choose smallest</a:t>
            </a:r>
          </a:p>
          <a:p>
            <a:endParaRPr lang="en-US">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(1)</a:t>
            </a:r>
          </a:p>
        </p:txBody>
      </p:sp>
      <p:sp>
        <p:nvSpPr>
          <p:cNvPr id="19459"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19460" name="Oval 4"/>
          <p:cNvSpPr>
            <a:spLocks noChangeAspect="1" noChangeArrowheads="1"/>
          </p:cNvSpPr>
          <p:nvPr/>
        </p:nvSpPr>
        <p:spPr bwMode="auto">
          <a:xfrm>
            <a:off x="49911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19461" name="Oval 5"/>
          <p:cNvSpPr>
            <a:spLocks noChangeAspect="1" noChangeArrowheads="1"/>
          </p:cNvSpPr>
          <p:nvPr/>
        </p:nvSpPr>
        <p:spPr bwMode="auto">
          <a:xfrm>
            <a:off x="62484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19462" name="Oval 6"/>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19463" name="Oval 7"/>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19464" name="Line 8"/>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5" name="Line 9"/>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6" name="Line 10"/>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7" name="Line 11"/>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8" name="Line 12"/>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69" name="Line 13"/>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0" name="Line 14"/>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15"/>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2" name="Line 16"/>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17"/>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4" name="Line 18"/>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19"/>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Line 20"/>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Text Box 21"/>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19478" name="Text Box 22"/>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19479" name="Text Box 23"/>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19480" name="Text Box 24"/>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19481" name="Text Box 25"/>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19482" name="Text Box 26"/>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19483" name="Text Box 27"/>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19484" name="Oval 28"/>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19485" name="Oval 29"/>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19486" name="Oval 30"/>
          <p:cNvSpPr>
            <a:spLocks noChangeAspect="1" noChangeArrowheads="1"/>
          </p:cNvSpPr>
          <p:nvPr/>
        </p:nvSpPr>
        <p:spPr bwMode="auto">
          <a:xfrm>
            <a:off x="7315200" y="33147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19487" name="Oval 31"/>
          <p:cNvSpPr>
            <a:spLocks noChangeAspect="1" noChangeArrowheads="1"/>
          </p:cNvSpPr>
          <p:nvPr/>
        </p:nvSpPr>
        <p:spPr bwMode="auto">
          <a:xfrm>
            <a:off x="4991100" y="38862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19488" name="Text Box 32"/>
          <p:cNvSpPr txBox="1">
            <a:spLocks noChangeArrowheads="1"/>
          </p:cNvSpPr>
          <p:nvPr/>
        </p:nvSpPr>
        <p:spPr bwMode="auto">
          <a:xfrm>
            <a:off x="152400" y="2057400"/>
            <a:ext cx="32766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dirty="0">
                <a:latin typeface="Arial" charset="0"/>
              </a:rPr>
              <a:t>Red nodes are in Part1; black nodes are in Part2.</a:t>
            </a:r>
          </a:p>
          <a:p>
            <a:pPr>
              <a:spcBef>
                <a:spcPct val="50000"/>
              </a:spcBef>
            </a:pPr>
            <a:r>
              <a:rPr lang="en-US" sz="2000" dirty="0">
                <a:latin typeface="Arial" charset="0"/>
              </a:rPr>
              <a:t>The initial partition into two parts is arbitrary.  In this case it cuts 8 edges.</a:t>
            </a:r>
          </a:p>
          <a:p>
            <a:pPr>
              <a:spcBef>
                <a:spcPct val="50000"/>
              </a:spcBef>
            </a:pPr>
            <a:r>
              <a:rPr lang="en-US" sz="2000" dirty="0">
                <a:latin typeface="Arial" charset="0"/>
              </a:rPr>
              <a:t>The initial </a:t>
            </a:r>
            <a:r>
              <a:rPr lang="en-US" sz="2000" dirty="0">
                <a:solidFill>
                  <a:srgbClr val="FF0000"/>
                </a:solidFill>
                <a:latin typeface="Arial" charset="0"/>
              </a:rPr>
              <a:t>node gains </a:t>
            </a:r>
            <a:r>
              <a:rPr lang="en-US" sz="2000" dirty="0">
                <a:latin typeface="Arial" charset="0"/>
              </a:rPr>
              <a:t>are shown in </a:t>
            </a:r>
            <a:r>
              <a:rPr lang="en-US" sz="2000" dirty="0">
                <a:solidFill>
                  <a:srgbClr val="FF0000"/>
                </a:solidFill>
                <a:latin typeface="Arial" charset="0"/>
              </a:rPr>
              <a:t>red</a:t>
            </a:r>
            <a:r>
              <a:rPr lang="en-US" sz="2000" dirty="0">
                <a:latin typeface="Arial" charset="0"/>
              </a:rPr>
              <a:t>.</a:t>
            </a:r>
          </a:p>
        </p:txBody>
      </p:sp>
      <p:sp>
        <p:nvSpPr>
          <p:cNvPr id="19489" name="Text Box 33"/>
          <p:cNvSpPr txBox="1">
            <a:spLocks noChangeArrowheads="1"/>
          </p:cNvSpPr>
          <p:nvPr/>
        </p:nvSpPr>
        <p:spPr bwMode="auto">
          <a:xfrm>
            <a:off x="3911600" y="292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19490" name="Text Box 34"/>
          <p:cNvSpPr txBox="1">
            <a:spLocks noChangeArrowheads="1"/>
          </p:cNvSpPr>
          <p:nvPr/>
        </p:nvSpPr>
        <p:spPr bwMode="auto">
          <a:xfrm>
            <a:off x="5016500" y="12842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19491" name="Text Box 35"/>
          <p:cNvSpPr txBox="1">
            <a:spLocks noChangeArrowheads="1"/>
          </p:cNvSpPr>
          <p:nvPr/>
        </p:nvSpPr>
        <p:spPr bwMode="auto">
          <a:xfrm>
            <a:off x="6248400" y="12842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19492" name="Text Box 36"/>
          <p:cNvSpPr txBox="1">
            <a:spLocks noChangeArrowheads="1"/>
          </p:cNvSpPr>
          <p:nvPr/>
        </p:nvSpPr>
        <p:spPr bwMode="auto">
          <a:xfrm>
            <a:off x="7353300" y="292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19493" name="Text Box 37"/>
          <p:cNvSpPr txBox="1">
            <a:spLocks noChangeArrowheads="1"/>
          </p:cNvSpPr>
          <p:nvPr/>
        </p:nvSpPr>
        <p:spPr bwMode="auto">
          <a:xfrm>
            <a:off x="5016500" y="429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3</a:t>
            </a:r>
          </a:p>
        </p:txBody>
      </p:sp>
      <p:sp>
        <p:nvSpPr>
          <p:cNvPr id="19494" name="Text Box 38"/>
          <p:cNvSpPr txBox="1">
            <a:spLocks noChangeArrowheads="1"/>
          </p:cNvSpPr>
          <p:nvPr/>
        </p:nvSpPr>
        <p:spPr bwMode="auto">
          <a:xfrm>
            <a:off x="6273800" y="42687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19495" name="Text Box 39"/>
          <p:cNvSpPr txBox="1">
            <a:spLocks noChangeArrowheads="1"/>
          </p:cNvSpPr>
          <p:nvPr/>
        </p:nvSpPr>
        <p:spPr bwMode="auto">
          <a:xfrm>
            <a:off x="6553200" y="2541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19496" name="Text Box 40"/>
          <p:cNvSpPr txBox="1">
            <a:spLocks noChangeArrowheads="1"/>
          </p:cNvSpPr>
          <p:nvPr/>
        </p:nvSpPr>
        <p:spPr bwMode="auto">
          <a:xfrm>
            <a:off x="4699000" y="25034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19497" name="Text Box 41"/>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(2)</a:t>
            </a:r>
          </a:p>
        </p:txBody>
      </p:sp>
      <p:sp>
        <p:nvSpPr>
          <p:cNvPr id="20483"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0484" name="Oval 4"/>
          <p:cNvSpPr>
            <a:spLocks noChangeAspect="1" noChangeArrowheads="1"/>
          </p:cNvSpPr>
          <p:nvPr/>
        </p:nvSpPr>
        <p:spPr bwMode="auto">
          <a:xfrm>
            <a:off x="49911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0485" name="Oval 5"/>
          <p:cNvSpPr>
            <a:spLocks noChangeAspect="1" noChangeArrowheads="1"/>
          </p:cNvSpPr>
          <p:nvPr/>
        </p:nvSpPr>
        <p:spPr bwMode="auto">
          <a:xfrm>
            <a:off x="62484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0486" name="Oval 6"/>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0487" name="Oval 7"/>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0488" name="Line 8"/>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89" name="Line 9"/>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0" name="Line 10"/>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1" name="Line 11"/>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2" name="Line 12"/>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3" name="Line 13"/>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4" name="Line 14"/>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5" name="Line 15"/>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6" name="Line 16"/>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7" name="Line 17"/>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8" name="Line 18"/>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499" name="Line 19"/>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0" name="Line 20"/>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0501" name="Text Box 21"/>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0502" name="Text Box 22"/>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0503" name="Text Box 23"/>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0504" name="Text Box 24"/>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0505" name="Text Box 25"/>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0506" name="Text Box 26"/>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0507" name="Text Box 27"/>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0508" name="Oval 28"/>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0509" name="Oval 29"/>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0510" name="Oval 30"/>
          <p:cNvSpPr>
            <a:spLocks noChangeAspect="1" noChangeArrowheads="1"/>
          </p:cNvSpPr>
          <p:nvPr/>
        </p:nvSpPr>
        <p:spPr bwMode="auto">
          <a:xfrm>
            <a:off x="7315200" y="33147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0511" name="Oval 31"/>
          <p:cNvSpPr>
            <a:spLocks noChangeAspect="1" noChangeArrowheads="1"/>
          </p:cNvSpPr>
          <p:nvPr/>
        </p:nvSpPr>
        <p:spPr bwMode="auto">
          <a:xfrm>
            <a:off x="4991100" y="38862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2" name="Text Box 32"/>
          <p:cNvSpPr txBox="1">
            <a:spLocks noChangeArrowheads="1"/>
          </p:cNvSpPr>
          <p:nvPr/>
        </p:nvSpPr>
        <p:spPr bwMode="auto">
          <a:xfrm>
            <a:off x="152400" y="1752600"/>
            <a:ext cx="32766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The node in Part1 with largest gain is g.  We tentatively move it to Part2 and recompute the gains of its neighbors.</a:t>
            </a:r>
          </a:p>
          <a:p>
            <a:pPr>
              <a:spcBef>
                <a:spcPct val="50000"/>
              </a:spcBef>
            </a:pPr>
            <a:r>
              <a:rPr lang="en-US" sz="2000">
                <a:latin typeface="Arial" charset="0"/>
              </a:rPr>
              <a:t>Tentatively moved nodes are hollow circles.  After a node is tentatively moved its gain doesn</a:t>
            </a:r>
            <a:r>
              <a:rPr lang="ja-JP" altLang="en-US" sz="2000">
                <a:latin typeface="Arial" charset="0"/>
              </a:rPr>
              <a:t>’</a:t>
            </a:r>
            <a:r>
              <a:rPr lang="en-US" sz="2000">
                <a:latin typeface="Arial" charset="0"/>
              </a:rPr>
              <a:t>t matter any more.</a:t>
            </a:r>
          </a:p>
        </p:txBody>
      </p:sp>
      <p:sp>
        <p:nvSpPr>
          <p:cNvPr id="20513" name="Text Box 33"/>
          <p:cNvSpPr txBox="1">
            <a:spLocks noChangeArrowheads="1"/>
          </p:cNvSpPr>
          <p:nvPr/>
        </p:nvSpPr>
        <p:spPr bwMode="auto">
          <a:xfrm>
            <a:off x="3911600" y="29225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0514" name="Text Box 34"/>
          <p:cNvSpPr txBox="1">
            <a:spLocks noChangeArrowheads="1"/>
          </p:cNvSpPr>
          <p:nvPr/>
        </p:nvSpPr>
        <p:spPr bwMode="auto">
          <a:xfrm>
            <a:off x="5016500" y="12842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20515" name="Text Box 35"/>
          <p:cNvSpPr txBox="1">
            <a:spLocks noChangeArrowheads="1"/>
          </p:cNvSpPr>
          <p:nvPr/>
        </p:nvSpPr>
        <p:spPr bwMode="auto">
          <a:xfrm>
            <a:off x="6248400" y="12842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0516" name="Text Box 36"/>
          <p:cNvSpPr txBox="1">
            <a:spLocks noChangeArrowheads="1"/>
          </p:cNvSpPr>
          <p:nvPr/>
        </p:nvSpPr>
        <p:spPr bwMode="auto">
          <a:xfrm>
            <a:off x="7353300" y="292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0517" name="Text Box 38"/>
          <p:cNvSpPr txBox="1">
            <a:spLocks noChangeArrowheads="1"/>
          </p:cNvSpPr>
          <p:nvPr/>
        </p:nvSpPr>
        <p:spPr bwMode="auto">
          <a:xfrm>
            <a:off x="6273800" y="42687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0518" name="Text Box 39"/>
          <p:cNvSpPr txBox="1">
            <a:spLocks noChangeArrowheads="1"/>
          </p:cNvSpPr>
          <p:nvPr/>
        </p:nvSpPr>
        <p:spPr bwMode="auto">
          <a:xfrm>
            <a:off x="6553200" y="2541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20519" name="Text Box 40"/>
          <p:cNvSpPr txBox="1">
            <a:spLocks noChangeArrowheads="1"/>
          </p:cNvSpPr>
          <p:nvPr/>
        </p:nvSpPr>
        <p:spPr bwMode="auto">
          <a:xfrm>
            <a:off x="4699000" y="25034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-3</a:t>
            </a:r>
          </a:p>
        </p:txBody>
      </p:sp>
      <p:sp>
        <p:nvSpPr>
          <p:cNvPr id="20520" name="Text Box 41"/>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g, </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(3)</a:t>
            </a:r>
          </a:p>
        </p:txBody>
      </p:sp>
      <p:sp>
        <p:nvSpPr>
          <p:cNvPr id="21507"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1508" name="Oval 4"/>
          <p:cNvSpPr>
            <a:spLocks noChangeAspect="1" noChangeArrowheads="1"/>
          </p:cNvSpPr>
          <p:nvPr/>
        </p:nvSpPr>
        <p:spPr bwMode="auto">
          <a:xfrm>
            <a:off x="49911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1509" name="Oval 6"/>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1510" name="Oval 7"/>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1511" name="Line 8"/>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2" name="Line 9"/>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3" name="Line 10"/>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4" name="Line 11"/>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12"/>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6" name="Line 13"/>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7" name="Line 14"/>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8" name="Line 15"/>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9" name="Line 16"/>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0" name="Line 17"/>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1" name="Line 18"/>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2" name="Line 19"/>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3" name="Line 20"/>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24" name="Text Box 21"/>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1525" name="Text Box 22"/>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1526" name="Text Box 23"/>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1527" name="Text Box 24"/>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1528" name="Text Box 25"/>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1529" name="Text Box 26"/>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1530" name="Text Box 27"/>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1531" name="Oval 28"/>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1532" name="Oval 29"/>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1533" name="Oval 30"/>
          <p:cNvSpPr>
            <a:spLocks noChangeAspect="1" noChangeArrowheads="1"/>
          </p:cNvSpPr>
          <p:nvPr/>
        </p:nvSpPr>
        <p:spPr bwMode="auto">
          <a:xfrm>
            <a:off x="7315200" y="33147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1534" name="Oval 31"/>
          <p:cNvSpPr>
            <a:spLocks noChangeAspect="1" noChangeArrowheads="1"/>
          </p:cNvSpPr>
          <p:nvPr/>
        </p:nvSpPr>
        <p:spPr bwMode="auto">
          <a:xfrm>
            <a:off x="4991100" y="38862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535" name="Text Box 32"/>
          <p:cNvSpPr txBox="1">
            <a:spLocks noChangeArrowheads="1"/>
          </p:cNvSpPr>
          <p:nvPr/>
        </p:nvSpPr>
        <p:spPr bwMode="auto">
          <a:xfrm>
            <a:off x="152400" y="1752600"/>
            <a:ext cx="3276600"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The node in Part2 with largest gain is d.  We tentatively move it to Part1 and recompute the gains of its neighbors.</a:t>
            </a:r>
          </a:p>
          <a:p>
            <a:pPr>
              <a:spcBef>
                <a:spcPct val="50000"/>
              </a:spcBef>
            </a:pPr>
            <a:r>
              <a:rPr lang="en-US" sz="2000">
                <a:latin typeface="Arial" charset="0"/>
              </a:rPr>
              <a:t>After this first tentative swap, the cut size is 4.</a:t>
            </a:r>
          </a:p>
        </p:txBody>
      </p:sp>
      <p:sp>
        <p:nvSpPr>
          <p:cNvPr id="21536" name="Text Box 33"/>
          <p:cNvSpPr txBox="1">
            <a:spLocks noChangeArrowheads="1"/>
          </p:cNvSpPr>
          <p:nvPr/>
        </p:nvSpPr>
        <p:spPr bwMode="auto">
          <a:xfrm>
            <a:off x="3911600" y="29225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1537" name="Text Box 34"/>
          <p:cNvSpPr txBox="1">
            <a:spLocks noChangeArrowheads="1"/>
          </p:cNvSpPr>
          <p:nvPr/>
        </p:nvSpPr>
        <p:spPr bwMode="auto">
          <a:xfrm>
            <a:off x="5016500" y="12842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21538" name="Text Box 35"/>
          <p:cNvSpPr txBox="1">
            <a:spLocks noChangeArrowheads="1"/>
          </p:cNvSpPr>
          <p:nvPr/>
        </p:nvSpPr>
        <p:spPr bwMode="auto">
          <a:xfrm>
            <a:off x="6248400" y="12842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1539" name="Text Box 36"/>
          <p:cNvSpPr txBox="1">
            <a:spLocks noChangeArrowheads="1"/>
          </p:cNvSpPr>
          <p:nvPr/>
        </p:nvSpPr>
        <p:spPr bwMode="auto">
          <a:xfrm>
            <a:off x="7353300" y="292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1540" name="Text Box 37"/>
          <p:cNvSpPr txBox="1">
            <a:spLocks noChangeArrowheads="1"/>
          </p:cNvSpPr>
          <p:nvPr/>
        </p:nvSpPr>
        <p:spPr bwMode="auto">
          <a:xfrm>
            <a:off x="6273800" y="42687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1541" name="Text Box 38"/>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1542" name="Text Box 39"/>
          <p:cNvSpPr txBox="1">
            <a:spLocks noChangeArrowheads="1"/>
          </p:cNvSpPr>
          <p:nvPr/>
        </p:nvSpPr>
        <p:spPr bwMode="auto">
          <a:xfrm>
            <a:off x="4699000" y="25034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21543" name="Text Box 40"/>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g, d (4); </a:t>
            </a:r>
          </a:p>
        </p:txBody>
      </p:sp>
      <p:sp>
        <p:nvSpPr>
          <p:cNvPr id="21544" name="Oval 5"/>
          <p:cNvSpPr>
            <a:spLocks noChangeAspect="1" noChangeArrowheads="1"/>
          </p:cNvSpPr>
          <p:nvPr/>
        </p:nvSpPr>
        <p:spPr bwMode="auto">
          <a:xfrm>
            <a:off x="62484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(4)</a:t>
            </a:r>
          </a:p>
        </p:txBody>
      </p:sp>
      <p:sp>
        <p:nvSpPr>
          <p:cNvPr id="22531"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2532" name="Oval 4"/>
          <p:cNvSpPr>
            <a:spLocks noChangeAspect="1" noChangeArrowheads="1"/>
          </p:cNvSpPr>
          <p:nvPr/>
        </p:nvSpPr>
        <p:spPr bwMode="auto">
          <a:xfrm>
            <a:off x="49911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2533" name="Oval 5"/>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2534" name="Oval 6"/>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2535" name="Line 7"/>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6" name="Line 8"/>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7" name="Line 9"/>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8" name="Line 10"/>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39" name="Line 11"/>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0" name="Line 12"/>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13"/>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2" name="Line 14"/>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3" name="Line 15"/>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4" name="Line 16"/>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Line 17"/>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6" name="Line 18"/>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7" name="Line 19"/>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8" name="Text Box 20"/>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2549" name="Text Box 21"/>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2550" name="Text Box 22"/>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2551" name="Text Box 23"/>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2552" name="Text Box 24"/>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2553" name="Text Box 25"/>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2554" name="Text Box 26"/>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2555" name="Oval 27"/>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2556" name="Oval 28"/>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2557" name="Oval 29"/>
          <p:cNvSpPr>
            <a:spLocks noChangeAspect="1" noChangeArrowheads="1"/>
          </p:cNvSpPr>
          <p:nvPr/>
        </p:nvSpPr>
        <p:spPr bwMode="auto">
          <a:xfrm>
            <a:off x="7315200" y="33147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p>
        </p:txBody>
      </p:sp>
      <p:sp>
        <p:nvSpPr>
          <p:cNvPr id="22558" name="Oval 30"/>
          <p:cNvSpPr>
            <a:spLocks noChangeAspect="1" noChangeArrowheads="1"/>
          </p:cNvSpPr>
          <p:nvPr/>
        </p:nvSpPr>
        <p:spPr bwMode="auto">
          <a:xfrm>
            <a:off x="4991100" y="38862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59" name="Text Box 31"/>
          <p:cNvSpPr txBox="1">
            <a:spLocks noChangeArrowheads="1"/>
          </p:cNvSpPr>
          <p:nvPr/>
        </p:nvSpPr>
        <p:spPr bwMode="auto">
          <a:xfrm>
            <a:off x="152400" y="1752600"/>
            <a:ext cx="32766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The unmoved node in Part1 with largest gain is f.  We tentatively move it to Part2 and recompute the gains of its neighbors.</a:t>
            </a:r>
          </a:p>
        </p:txBody>
      </p:sp>
      <p:sp>
        <p:nvSpPr>
          <p:cNvPr id="22560" name="Text Box 32"/>
          <p:cNvSpPr txBox="1">
            <a:spLocks noChangeArrowheads="1"/>
          </p:cNvSpPr>
          <p:nvPr/>
        </p:nvSpPr>
        <p:spPr bwMode="auto">
          <a:xfrm>
            <a:off x="3911600" y="29225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2561" name="Text Box 33"/>
          <p:cNvSpPr txBox="1">
            <a:spLocks noChangeArrowheads="1"/>
          </p:cNvSpPr>
          <p:nvPr/>
        </p:nvSpPr>
        <p:spPr bwMode="auto">
          <a:xfrm>
            <a:off x="5016500" y="12842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22562" name="Text Box 34"/>
          <p:cNvSpPr txBox="1">
            <a:spLocks noChangeArrowheads="1"/>
          </p:cNvSpPr>
          <p:nvPr/>
        </p:nvSpPr>
        <p:spPr bwMode="auto">
          <a:xfrm>
            <a:off x="6248400" y="12842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2563" name="Text Box 36"/>
          <p:cNvSpPr txBox="1">
            <a:spLocks noChangeArrowheads="1"/>
          </p:cNvSpPr>
          <p:nvPr/>
        </p:nvSpPr>
        <p:spPr bwMode="auto">
          <a:xfrm>
            <a:off x="6273800" y="42687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2564" name="Text Box 37"/>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2565" name="Text Box 38"/>
          <p:cNvSpPr txBox="1">
            <a:spLocks noChangeArrowheads="1"/>
          </p:cNvSpPr>
          <p:nvPr/>
        </p:nvSpPr>
        <p:spPr bwMode="auto">
          <a:xfrm>
            <a:off x="4699000" y="25034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22566" name="Text Box 39"/>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g, d (4); f</a:t>
            </a:r>
          </a:p>
        </p:txBody>
      </p:sp>
      <p:sp>
        <p:nvSpPr>
          <p:cNvPr id="22567" name="Oval 40"/>
          <p:cNvSpPr>
            <a:spLocks noChangeAspect="1" noChangeArrowheads="1"/>
          </p:cNvSpPr>
          <p:nvPr/>
        </p:nvSpPr>
        <p:spPr bwMode="auto">
          <a:xfrm>
            <a:off x="62484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(5)</a:t>
            </a:r>
          </a:p>
        </p:txBody>
      </p:sp>
      <p:sp>
        <p:nvSpPr>
          <p:cNvPr id="23555"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3556" name="Oval 5"/>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3557" name="Oval 6"/>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3558" name="Line 7"/>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59" name="Line 8"/>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0" name="Line 9"/>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1" name="Line 10"/>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2" name="Line 11"/>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3" name="Line 12"/>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4" name="Line 13"/>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5" name="Line 14"/>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6" name="Line 15"/>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7" name="Line 16"/>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8" name="Line 17"/>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69" name="Line 18"/>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0" name="Line 19"/>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1" name="Text Box 20"/>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3572" name="Text Box 21"/>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3573" name="Text Box 22"/>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3574" name="Text Box 23"/>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3575" name="Text Box 24"/>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3576" name="Text Box 25"/>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3577" name="Text Box 26"/>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3578" name="Oval 27"/>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3579" name="Oval 28"/>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3580" name="Oval 29"/>
          <p:cNvSpPr>
            <a:spLocks noChangeAspect="1" noChangeArrowheads="1"/>
          </p:cNvSpPr>
          <p:nvPr/>
        </p:nvSpPr>
        <p:spPr bwMode="auto">
          <a:xfrm>
            <a:off x="7315200" y="33147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p>
        </p:txBody>
      </p:sp>
      <p:sp>
        <p:nvSpPr>
          <p:cNvPr id="23581" name="Oval 30"/>
          <p:cNvSpPr>
            <a:spLocks noChangeAspect="1" noChangeArrowheads="1"/>
          </p:cNvSpPr>
          <p:nvPr/>
        </p:nvSpPr>
        <p:spPr bwMode="auto">
          <a:xfrm>
            <a:off x="4991100" y="38862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82" name="Text Box 31"/>
          <p:cNvSpPr txBox="1">
            <a:spLocks noChangeArrowheads="1"/>
          </p:cNvSpPr>
          <p:nvPr/>
        </p:nvSpPr>
        <p:spPr bwMode="auto">
          <a:xfrm>
            <a:off x="152400" y="1752600"/>
            <a:ext cx="3276600"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The unmoved node in Part2 with largest gain is c.  We tentatively move it to Part1 and recompute the gains of its neighbors.</a:t>
            </a:r>
          </a:p>
          <a:p>
            <a:pPr>
              <a:spcBef>
                <a:spcPct val="50000"/>
              </a:spcBef>
            </a:pPr>
            <a:r>
              <a:rPr lang="en-US" sz="2000">
                <a:latin typeface="Arial" charset="0"/>
              </a:rPr>
              <a:t>After this tentative swap, the cut size is 5.</a:t>
            </a:r>
          </a:p>
        </p:txBody>
      </p:sp>
      <p:sp>
        <p:nvSpPr>
          <p:cNvPr id="23583" name="Text Box 32"/>
          <p:cNvSpPr txBox="1">
            <a:spLocks noChangeArrowheads="1"/>
          </p:cNvSpPr>
          <p:nvPr/>
        </p:nvSpPr>
        <p:spPr bwMode="auto">
          <a:xfrm>
            <a:off x="3911600" y="292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3584" name="Text Box 33"/>
          <p:cNvSpPr txBox="1">
            <a:spLocks noChangeArrowheads="1"/>
          </p:cNvSpPr>
          <p:nvPr/>
        </p:nvSpPr>
        <p:spPr bwMode="auto">
          <a:xfrm>
            <a:off x="5016500" y="12842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-3</a:t>
            </a:r>
          </a:p>
        </p:txBody>
      </p:sp>
      <p:sp>
        <p:nvSpPr>
          <p:cNvPr id="23585" name="Text Box 34"/>
          <p:cNvSpPr txBox="1">
            <a:spLocks noChangeArrowheads="1"/>
          </p:cNvSpPr>
          <p:nvPr/>
        </p:nvSpPr>
        <p:spPr bwMode="auto">
          <a:xfrm>
            <a:off x="6248400" y="12842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23586" name="Text Box 35"/>
          <p:cNvSpPr txBox="1">
            <a:spLocks noChangeArrowheads="1"/>
          </p:cNvSpPr>
          <p:nvPr/>
        </p:nvSpPr>
        <p:spPr bwMode="auto">
          <a:xfrm>
            <a:off x="6273800" y="42687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3587" name="Text Box 36"/>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3588" name="Text Box 38"/>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g, d (4); f, c (5); </a:t>
            </a:r>
          </a:p>
        </p:txBody>
      </p:sp>
      <p:sp>
        <p:nvSpPr>
          <p:cNvPr id="23589" name="Oval 39"/>
          <p:cNvSpPr>
            <a:spLocks noChangeAspect="1" noChangeArrowheads="1"/>
          </p:cNvSpPr>
          <p:nvPr/>
        </p:nvSpPr>
        <p:spPr bwMode="auto">
          <a:xfrm>
            <a:off x="62484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3590" name="Oval 4"/>
          <p:cNvSpPr>
            <a:spLocks noChangeAspect="1" noChangeArrowheads="1"/>
          </p:cNvSpPr>
          <p:nvPr/>
        </p:nvSpPr>
        <p:spPr bwMode="auto">
          <a:xfrm>
            <a:off x="49911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(6)</a:t>
            </a:r>
          </a:p>
        </p:txBody>
      </p:sp>
      <p:sp>
        <p:nvSpPr>
          <p:cNvPr id="24579"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4580" name="Oval 4"/>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4581" name="Oval 5"/>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4582" name="Line 6"/>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3" name="Line 7"/>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4" name="Line 8"/>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5" name="Line 9"/>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6" name="Line 10"/>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7" name="Line 11"/>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8" name="Line 12"/>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89" name="Line 13"/>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0" name="Line 14"/>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1" name="Line 15"/>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2" name="Line 16"/>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3" name="Line 17"/>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4" name="Line 18"/>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4595" name="Text Box 19"/>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4596" name="Text Box 20"/>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4597" name="Text Box 21"/>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4598" name="Text Box 22"/>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4599" name="Text Box 23"/>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4600" name="Text Box 24"/>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4601" name="Text Box 25"/>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4602" name="Oval 26"/>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4603" name="Oval 27"/>
          <p:cNvSpPr>
            <a:spLocks noChangeAspect="1" noChangeArrowheads="1"/>
          </p:cNvSpPr>
          <p:nvPr/>
        </p:nvSpPr>
        <p:spPr bwMode="auto">
          <a:xfrm>
            <a:off x="6248400" y="16764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604" name="Oval 28"/>
          <p:cNvSpPr>
            <a:spLocks noChangeAspect="1" noChangeArrowheads="1"/>
          </p:cNvSpPr>
          <p:nvPr/>
        </p:nvSpPr>
        <p:spPr bwMode="auto">
          <a:xfrm>
            <a:off x="7315200" y="33147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p>
        </p:txBody>
      </p:sp>
      <p:sp>
        <p:nvSpPr>
          <p:cNvPr id="24605" name="Oval 29"/>
          <p:cNvSpPr>
            <a:spLocks noChangeAspect="1" noChangeArrowheads="1"/>
          </p:cNvSpPr>
          <p:nvPr/>
        </p:nvSpPr>
        <p:spPr bwMode="auto">
          <a:xfrm>
            <a:off x="4991100" y="38862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606" name="Text Box 30"/>
          <p:cNvSpPr txBox="1">
            <a:spLocks noChangeArrowheads="1"/>
          </p:cNvSpPr>
          <p:nvPr/>
        </p:nvSpPr>
        <p:spPr bwMode="auto">
          <a:xfrm>
            <a:off x="152400" y="1752600"/>
            <a:ext cx="32766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The unmoved node in Part1 with largest gain is b.  We tentatively move it to Part2 and recompute the gains of its neighbors.</a:t>
            </a:r>
          </a:p>
        </p:txBody>
      </p:sp>
      <p:sp>
        <p:nvSpPr>
          <p:cNvPr id="24607" name="Text Box 31"/>
          <p:cNvSpPr txBox="1">
            <a:spLocks noChangeArrowheads="1"/>
          </p:cNvSpPr>
          <p:nvPr/>
        </p:nvSpPr>
        <p:spPr bwMode="auto">
          <a:xfrm>
            <a:off x="3911600" y="292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4608" name="Text Box 32"/>
          <p:cNvSpPr txBox="1">
            <a:spLocks noChangeArrowheads="1"/>
          </p:cNvSpPr>
          <p:nvPr/>
        </p:nvSpPr>
        <p:spPr bwMode="auto">
          <a:xfrm>
            <a:off x="5016500" y="12842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24609" name="Text Box 34"/>
          <p:cNvSpPr txBox="1">
            <a:spLocks noChangeArrowheads="1"/>
          </p:cNvSpPr>
          <p:nvPr/>
        </p:nvSpPr>
        <p:spPr bwMode="auto">
          <a:xfrm>
            <a:off x="6273800" y="42687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4610" name="Text Box 35"/>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4611" name="Text Box 36"/>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g, d (4); f, c (5); b</a:t>
            </a:r>
          </a:p>
        </p:txBody>
      </p:sp>
      <p:sp>
        <p:nvSpPr>
          <p:cNvPr id="24612" name="Oval 37"/>
          <p:cNvSpPr>
            <a:spLocks noChangeAspect="1" noChangeArrowheads="1"/>
          </p:cNvSpPr>
          <p:nvPr/>
        </p:nvSpPr>
        <p:spPr bwMode="auto">
          <a:xfrm>
            <a:off x="62484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4613" name="Oval 38"/>
          <p:cNvSpPr>
            <a:spLocks noChangeAspect="1" noChangeArrowheads="1"/>
          </p:cNvSpPr>
          <p:nvPr/>
        </p:nvSpPr>
        <p:spPr bwMode="auto">
          <a:xfrm>
            <a:off x="49911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body" idx="1"/>
          </p:nvPr>
        </p:nvSpPr>
        <p:spPr>
          <a:xfrm>
            <a:off x="381000" y="1295400"/>
            <a:ext cx="8763000" cy="5257800"/>
          </a:xfrm>
        </p:spPr>
        <p:txBody>
          <a:bodyPr/>
          <a:lstStyle/>
          <a:p>
            <a:r>
              <a:rPr lang="en-US" dirty="0">
                <a:latin typeface="Arial" charset="0"/>
              </a:rPr>
              <a:t>Lay out matrix and vectors by rows</a:t>
            </a:r>
          </a:p>
          <a:p>
            <a:r>
              <a:rPr lang="en-US" dirty="0">
                <a:solidFill>
                  <a:schemeClr val="hlink"/>
                </a:solidFill>
                <a:latin typeface="Arial" charset="0"/>
              </a:rPr>
              <a:t>y(</a:t>
            </a:r>
            <a:r>
              <a:rPr lang="en-US" dirty="0" err="1">
                <a:solidFill>
                  <a:schemeClr val="hlink"/>
                </a:solidFill>
                <a:latin typeface="Arial" charset="0"/>
              </a:rPr>
              <a:t>i</a:t>
            </a:r>
            <a:r>
              <a:rPr lang="en-US" dirty="0">
                <a:solidFill>
                  <a:schemeClr val="hlink"/>
                </a:solidFill>
                <a:latin typeface="Arial" charset="0"/>
              </a:rPr>
              <a:t>) = sum(A(</a:t>
            </a:r>
            <a:r>
              <a:rPr lang="en-US" dirty="0" err="1">
                <a:solidFill>
                  <a:schemeClr val="hlink"/>
                </a:solidFill>
                <a:latin typeface="Arial" charset="0"/>
              </a:rPr>
              <a:t>i,j</a:t>
            </a:r>
            <a:r>
              <a:rPr lang="en-US" dirty="0">
                <a:solidFill>
                  <a:schemeClr val="hlink"/>
                </a:solidFill>
                <a:latin typeface="Arial" charset="0"/>
              </a:rPr>
              <a:t>)*x(j))</a:t>
            </a:r>
          </a:p>
          <a:p>
            <a:r>
              <a:rPr lang="en-US" dirty="0">
                <a:solidFill>
                  <a:schemeClr val="tx1"/>
                </a:solidFill>
                <a:latin typeface="Arial" charset="0"/>
              </a:rPr>
              <a:t>Only compute terms with </a:t>
            </a:r>
            <a:r>
              <a:rPr lang="en-US" dirty="0">
                <a:solidFill>
                  <a:schemeClr val="hlink"/>
                </a:solidFill>
                <a:latin typeface="Arial" charset="0"/>
              </a:rPr>
              <a:t>A(</a:t>
            </a:r>
            <a:r>
              <a:rPr lang="en-US" dirty="0" err="1">
                <a:solidFill>
                  <a:schemeClr val="hlink"/>
                </a:solidFill>
                <a:latin typeface="Arial" charset="0"/>
              </a:rPr>
              <a:t>i,j</a:t>
            </a:r>
            <a:r>
              <a:rPr lang="en-US" dirty="0">
                <a:solidFill>
                  <a:schemeClr val="hlink"/>
                </a:solidFill>
                <a:latin typeface="Arial" charset="0"/>
              </a:rPr>
              <a:t>) ≠ 0</a:t>
            </a:r>
          </a:p>
          <a:p>
            <a:pPr lvl="1"/>
            <a:endParaRPr lang="en-US" sz="1000" dirty="0">
              <a:solidFill>
                <a:schemeClr val="hlink"/>
              </a:solidFill>
              <a:latin typeface="Arial" charset="0"/>
            </a:endParaRPr>
          </a:p>
          <a:p>
            <a:r>
              <a:rPr lang="en-US" u="sng" dirty="0">
                <a:latin typeface="Arial" charset="0"/>
              </a:rPr>
              <a:t>Algorithm</a:t>
            </a:r>
          </a:p>
          <a:p>
            <a:pPr lvl="1">
              <a:buFontTx/>
              <a:buNone/>
            </a:pPr>
            <a:r>
              <a:rPr lang="en-US" sz="2000" dirty="0">
                <a:latin typeface="Arial" charset="0"/>
              </a:rPr>
              <a:t>Each processor </a:t>
            </a:r>
            <a:r>
              <a:rPr lang="en-US" sz="2000" dirty="0" err="1">
                <a:latin typeface="Arial" charset="0"/>
              </a:rPr>
              <a:t>i</a:t>
            </a:r>
            <a:r>
              <a:rPr lang="en-US" sz="2000" dirty="0">
                <a:latin typeface="Arial" charset="0"/>
              </a:rPr>
              <a:t>:</a:t>
            </a:r>
          </a:p>
          <a:p>
            <a:pPr lvl="1">
              <a:buFontTx/>
              <a:buNone/>
            </a:pPr>
            <a:r>
              <a:rPr lang="en-US" sz="2000" dirty="0">
                <a:latin typeface="Arial" charset="0"/>
              </a:rPr>
              <a:t>   Broadcast x(</a:t>
            </a:r>
            <a:r>
              <a:rPr lang="en-US" sz="2000" dirty="0" err="1">
                <a:latin typeface="Arial" charset="0"/>
              </a:rPr>
              <a:t>i</a:t>
            </a:r>
            <a:r>
              <a:rPr lang="en-US" sz="2000" dirty="0">
                <a:latin typeface="Arial" charset="0"/>
              </a:rPr>
              <a:t>)</a:t>
            </a:r>
          </a:p>
          <a:p>
            <a:pPr lvl="1">
              <a:buFontTx/>
              <a:buNone/>
            </a:pPr>
            <a:r>
              <a:rPr lang="en-US" sz="2000" dirty="0">
                <a:latin typeface="Arial" charset="0"/>
              </a:rPr>
              <a:t>   Compute y(</a:t>
            </a:r>
            <a:r>
              <a:rPr lang="en-US" sz="2000" dirty="0" err="1">
                <a:latin typeface="Arial" charset="0"/>
              </a:rPr>
              <a:t>i</a:t>
            </a:r>
            <a:r>
              <a:rPr lang="en-US" sz="2000" dirty="0">
                <a:latin typeface="Arial" charset="0"/>
              </a:rPr>
              <a:t>) = A(</a:t>
            </a:r>
            <a:r>
              <a:rPr lang="en-US" sz="2000" dirty="0" err="1">
                <a:latin typeface="Arial" charset="0"/>
              </a:rPr>
              <a:t>i</a:t>
            </a:r>
            <a:r>
              <a:rPr lang="en-US" sz="2000" dirty="0">
                <a:latin typeface="Arial" charset="0"/>
              </a:rPr>
              <a:t>,:)*</a:t>
            </a:r>
            <a:r>
              <a:rPr lang="en-US" sz="2000" dirty="0" smtClean="0">
                <a:latin typeface="Arial" charset="0"/>
              </a:rPr>
              <a:t>x</a:t>
            </a:r>
          </a:p>
          <a:p>
            <a:pPr lvl="1">
              <a:buFontTx/>
              <a:buNone/>
            </a:pPr>
            <a:r>
              <a:rPr lang="en-US" sz="2000" dirty="0" err="1" smtClean="0">
                <a:solidFill>
                  <a:schemeClr val="tx1"/>
                </a:solidFill>
                <a:latin typeface="Arial" charset="0"/>
              </a:rPr>
              <a:t>Comm</a:t>
            </a:r>
            <a:r>
              <a:rPr lang="en-US" sz="2000" dirty="0" smtClean="0">
                <a:solidFill>
                  <a:schemeClr val="tx1"/>
                </a:solidFill>
                <a:latin typeface="Arial" charset="0"/>
              </a:rPr>
              <a:t> volume </a:t>
            </a:r>
            <a:r>
              <a:rPr lang="en-US" sz="2000" dirty="0" smtClean="0">
                <a:solidFill>
                  <a:srgbClr val="FF0000"/>
                </a:solidFill>
                <a:latin typeface="Arial" charset="0"/>
              </a:rPr>
              <a:t>v = p*n </a:t>
            </a:r>
            <a:r>
              <a:rPr lang="en-US" sz="2000" dirty="0" smtClean="0">
                <a:solidFill>
                  <a:schemeClr val="tx1"/>
                </a:solidFill>
                <a:latin typeface="Arial" charset="0"/>
              </a:rPr>
              <a:t>(way too much!) </a:t>
            </a:r>
            <a:endParaRPr lang="en-US" sz="2000" dirty="0">
              <a:solidFill>
                <a:srgbClr val="FF0000"/>
              </a:solidFill>
              <a:latin typeface="Arial" charset="0"/>
            </a:endParaRPr>
          </a:p>
          <a:p>
            <a:pPr lvl="1"/>
            <a:endParaRPr lang="en-US" sz="1600" dirty="0">
              <a:latin typeface="Arial" charset="0"/>
            </a:endParaRPr>
          </a:p>
          <a:p>
            <a:r>
              <a:rPr lang="en-US" u="sng" dirty="0" smtClean="0">
                <a:latin typeface="Arial" charset="0"/>
              </a:rPr>
              <a:t>Reducing communication volume</a:t>
            </a:r>
            <a:endParaRPr lang="en-US" dirty="0">
              <a:latin typeface="Arial" charset="0"/>
            </a:endParaRPr>
          </a:p>
          <a:p>
            <a:pPr marL="914400" lvl="1" indent="-457200">
              <a:buFont typeface="+mj-lt"/>
              <a:buAutoNum type="arabicPeriod"/>
            </a:pPr>
            <a:r>
              <a:rPr lang="en-US" sz="2000" dirty="0">
                <a:latin typeface="Arial" charset="0"/>
              </a:rPr>
              <a:t>Only send each </a:t>
            </a:r>
            <a:r>
              <a:rPr lang="en-US" sz="2000" dirty="0" err="1">
                <a:latin typeface="Arial" charset="0"/>
              </a:rPr>
              <a:t>proc</a:t>
            </a:r>
            <a:r>
              <a:rPr lang="en-US" sz="2000" dirty="0">
                <a:latin typeface="Arial" charset="0"/>
              </a:rPr>
              <a:t> the parts of x it </a:t>
            </a:r>
            <a:r>
              <a:rPr lang="en-US" sz="2000" dirty="0" smtClean="0">
                <a:latin typeface="Arial" charset="0"/>
              </a:rPr>
              <a:t>needs </a:t>
            </a:r>
            <a:endParaRPr lang="en-US" sz="2000" dirty="0">
              <a:latin typeface="Arial" charset="0"/>
            </a:endParaRPr>
          </a:p>
          <a:p>
            <a:pPr marL="914400" lvl="1" indent="-457200">
              <a:buFont typeface="+mj-lt"/>
              <a:buAutoNum type="arabicPeriod"/>
            </a:pPr>
            <a:r>
              <a:rPr lang="en-US" sz="2000" dirty="0">
                <a:latin typeface="Arial" charset="0"/>
              </a:rPr>
              <a:t>Reorder matrix for better locality by graph </a:t>
            </a:r>
            <a:r>
              <a:rPr lang="en-US" sz="2000" dirty="0" smtClean="0">
                <a:latin typeface="Arial" charset="0"/>
              </a:rPr>
              <a:t>partitioning</a:t>
            </a:r>
            <a:endParaRPr lang="en-US" sz="2000" dirty="0">
              <a:latin typeface="Arial" charset="0"/>
            </a:endParaRPr>
          </a:p>
        </p:txBody>
      </p:sp>
      <p:grpSp>
        <p:nvGrpSpPr>
          <p:cNvPr id="23554" name="Group 3"/>
          <p:cNvGrpSpPr>
            <a:grpSpLocks/>
          </p:cNvGrpSpPr>
          <p:nvPr/>
        </p:nvGrpSpPr>
        <p:grpSpPr bwMode="auto">
          <a:xfrm>
            <a:off x="5410200" y="2057400"/>
            <a:ext cx="3398838" cy="2538413"/>
            <a:chOff x="2582" y="795"/>
            <a:chExt cx="2141" cy="1599"/>
          </a:xfrm>
        </p:grpSpPr>
        <p:sp>
          <p:nvSpPr>
            <p:cNvPr id="23556" name="Rectangle 4"/>
            <p:cNvSpPr>
              <a:spLocks noChangeArrowheads="1"/>
            </p:cNvSpPr>
            <p:nvPr/>
          </p:nvSpPr>
          <p:spPr bwMode="auto">
            <a:xfrm>
              <a:off x="3072" y="1196"/>
              <a:ext cx="1298" cy="1198"/>
            </a:xfrm>
            <a:prstGeom prst="rect">
              <a:avLst/>
            </a:prstGeom>
            <a:solidFill>
              <a:srgbClr val="FFFFCC"/>
            </a:solidFill>
            <a:ln w="12700">
              <a:solidFill>
                <a:schemeClr val="tx1"/>
              </a:solidFill>
              <a:miter lim="800000"/>
              <a:headEnd type="none" w="sm" len="sm"/>
              <a:tailEnd type="none" w="sm" len="sm"/>
            </a:ln>
          </p:spPr>
          <p:txBody>
            <a:bodyPr wrap="none" anchor="ctr"/>
            <a:lstStyle/>
            <a:p>
              <a:endParaRPr lang="en-US">
                <a:solidFill>
                  <a:srgbClr val="000000"/>
                </a:solidFill>
                <a:latin typeface="System VT Special" charset="0"/>
              </a:endParaRPr>
            </a:p>
          </p:txBody>
        </p:sp>
        <p:sp>
          <p:nvSpPr>
            <p:cNvPr id="23557" name="Rectangle 5"/>
            <p:cNvSpPr>
              <a:spLocks noChangeArrowheads="1"/>
            </p:cNvSpPr>
            <p:nvPr/>
          </p:nvSpPr>
          <p:spPr bwMode="auto">
            <a:xfrm>
              <a:off x="2853" y="1196"/>
              <a:ext cx="83" cy="1198"/>
            </a:xfrm>
            <a:prstGeom prst="rect">
              <a:avLst/>
            </a:prstGeom>
            <a:solidFill>
              <a:srgbClr val="CCECFF"/>
            </a:solidFill>
            <a:ln w="12700">
              <a:solidFill>
                <a:schemeClr val="tx1"/>
              </a:solidFill>
              <a:miter lim="800000"/>
              <a:headEnd type="none" w="sm" len="sm"/>
              <a:tailEnd type="none" w="sm" len="sm"/>
            </a:ln>
          </p:spPr>
          <p:txBody>
            <a:bodyPr wrap="none" anchor="ctr"/>
            <a:lstStyle/>
            <a:p>
              <a:endParaRPr lang="en-US">
                <a:solidFill>
                  <a:srgbClr val="000000"/>
                </a:solidFill>
                <a:latin typeface="System VT Special" charset="0"/>
              </a:endParaRPr>
            </a:p>
          </p:txBody>
        </p:sp>
        <p:sp>
          <p:nvSpPr>
            <p:cNvPr id="23558" name="Rectangle 6"/>
            <p:cNvSpPr>
              <a:spLocks noChangeArrowheads="1"/>
            </p:cNvSpPr>
            <p:nvPr/>
          </p:nvSpPr>
          <p:spPr bwMode="auto">
            <a:xfrm>
              <a:off x="3077" y="1026"/>
              <a:ext cx="1299" cy="82"/>
            </a:xfrm>
            <a:prstGeom prst="rect">
              <a:avLst/>
            </a:prstGeom>
            <a:solidFill>
              <a:srgbClr val="CCFFCC"/>
            </a:solidFill>
            <a:ln w="12700">
              <a:solidFill>
                <a:schemeClr val="tx1"/>
              </a:solidFill>
              <a:miter lim="800000"/>
              <a:headEnd type="none" w="sm" len="sm"/>
              <a:tailEnd type="none" w="sm" len="sm"/>
            </a:ln>
          </p:spPr>
          <p:txBody>
            <a:bodyPr wrap="none" anchor="ctr"/>
            <a:lstStyle/>
            <a:p>
              <a:pPr algn="ctr"/>
              <a:endParaRPr lang="en-US" sz="1800">
                <a:solidFill>
                  <a:srgbClr val="CCFFCC"/>
                </a:solidFill>
                <a:latin typeface="Arial" charset="0"/>
              </a:endParaRPr>
            </a:p>
          </p:txBody>
        </p:sp>
        <p:sp>
          <p:nvSpPr>
            <p:cNvPr id="23559" name="Text Box 7"/>
            <p:cNvSpPr txBox="1">
              <a:spLocks noChangeArrowheads="1"/>
            </p:cNvSpPr>
            <p:nvPr/>
          </p:nvSpPr>
          <p:spPr bwMode="auto">
            <a:xfrm>
              <a:off x="4464" y="912"/>
              <a:ext cx="21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cs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2000">
                  <a:solidFill>
                    <a:srgbClr val="000000"/>
                  </a:solidFill>
                  <a:latin typeface="Arial" charset="0"/>
                </a:rPr>
                <a:t>x</a:t>
              </a:r>
            </a:p>
          </p:txBody>
        </p:sp>
        <p:sp>
          <p:nvSpPr>
            <p:cNvPr id="23560" name="Text Box 8"/>
            <p:cNvSpPr txBox="1">
              <a:spLocks noChangeArrowheads="1"/>
            </p:cNvSpPr>
            <p:nvPr/>
          </p:nvSpPr>
          <p:spPr bwMode="auto">
            <a:xfrm>
              <a:off x="2582" y="1475"/>
              <a:ext cx="211"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cs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2000">
                  <a:solidFill>
                    <a:srgbClr val="000000"/>
                  </a:solidFill>
                  <a:latin typeface="Arial" charset="0"/>
                </a:rPr>
                <a:t>y</a:t>
              </a:r>
            </a:p>
          </p:txBody>
        </p:sp>
        <p:sp>
          <p:nvSpPr>
            <p:cNvPr id="23561" name="Line 9"/>
            <p:cNvSpPr>
              <a:spLocks noChangeShapeType="1"/>
            </p:cNvSpPr>
            <p:nvPr/>
          </p:nvSpPr>
          <p:spPr bwMode="auto">
            <a:xfrm flipH="1">
              <a:off x="2853" y="1507"/>
              <a:ext cx="15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solidFill>
                  <a:srgbClr val="000000"/>
                </a:solidFill>
                <a:latin typeface="System VT Special" charset="0"/>
              </a:endParaRPr>
            </a:p>
          </p:txBody>
        </p:sp>
        <p:sp>
          <p:nvSpPr>
            <p:cNvPr id="23562" name="Line 10"/>
            <p:cNvSpPr>
              <a:spLocks noChangeShapeType="1"/>
            </p:cNvSpPr>
            <p:nvPr/>
          </p:nvSpPr>
          <p:spPr bwMode="auto">
            <a:xfrm flipH="1">
              <a:off x="2839" y="1840"/>
              <a:ext cx="15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solidFill>
                  <a:srgbClr val="000000"/>
                </a:solidFill>
                <a:latin typeface="System VT Special" charset="0"/>
              </a:endParaRPr>
            </a:p>
          </p:txBody>
        </p:sp>
        <p:sp>
          <p:nvSpPr>
            <p:cNvPr id="23563" name="Line 11"/>
            <p:cNvSpPr>
              <a:spLocks noChangeShapeType="1"/>
            </p:cNvSpPr>
            <p:nvPr/>
          </p:nvSpPr>
          <p:spPr bwMode="auto">
            <a:xfrm flipH="1">
              <a:off x="2849" y="2115"/>
              <a:ext cx="152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solidFill>
                  <a:srgbClr val="000000"/>
                </a:solidFill>
                <a:latin typeface="System VT Special" charset="0"/>
              </a:endParaRPr>
            </a:p>
          </p:txBody>
        </p:sp>
        <p:sp>
          <p:nvSpPr>
            <p:cNvPr id="23564" name="Text Box 12"/>
            <p:cNvSpPr txBox="1">
              <a:spLocks noChangeArrowheads="1"/>
            </p:cNvSpPr>
            <p:nvPr/>
          </p:nvSpPr>
          <p:spPr bwMode="auto">
            <a:xfrm>
              <a:off x="4431" y="1219"/>
              <a:ext cx="292" cy="1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System VT Special" charset="0"/>
                  <a:ea typeface="ＭＳ Ｐゴシック" charset="0"/>
                  <a:cs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80000"/>
                </a:spcBef>
              </a:pPr>
              <a:r>
                <a:rPr lang="en-US" sz="1800">
                  <a:solidFill>
                    <a:srgbClr val="000000"/>
                  </a:solidFill>
                  <a:latin typeface="Arial" charset="0"/>
                </a:rPr>
                <a:t>P0</a:t>
              </a:r>
            </a:p>
            <a:p>
              <a:pPr>
                <a:spcBef>
                  <a:spcPct val="80000"/>
                </a:spcBef>
              </a:pPr>
              <a:r>
                <a:rPr lang="en-US" sz="1800">
                  <a:solidFill>
                    <a:srgbClr val="000000"/>
                  </a:solidFill>
                  <a:latin typeface="Arial" charset="0"/>
                </a:rPr>
                <a:t>P1</a:t>
              </a:r>
            </a:p>
            <a:p>
              <a:pPr>
                <a:spcBef>
                  <a:spcPct val="80000"/>
                </a:spcBef>
              </a:pPr>
              <a:r>
                <a:rPr lang="en-US" sz="1800">
                  <a:solidFill>
                    <a:srgbClr val="000000"/>
                  </a:solidFill>
                  <a:latin typeface="Arial" charset="0"/>
                </a:rPr>
                <a:t>P2</a:t>
              </a:r>
            </a:p>
            <a:p>
              <a:pPr>
                <a:spcBef>
                  <a:spcPct val="80000"/>
                </a:spcBef>
              </a:pPr>
              <a:r>
                <a:rPr lang="en-US" sz="1800">
                  <a:solidFill>
                    <a:srgbClr val="000000"/>
                  </a:solidFill>
                  <a:latin typeface="Arial" charset="0"/>
                </a:rPr>
                <a:t>P3</a:t>
              </a:r>
            </a:p>
          </p:txBody>
        </p:sp>
        <p:sp>
          <p:nvSpPr>
            <p:cNvPr id="23565" name="Line 13"/>
            <p:cNvSpPr>
              <a:spLocks noChangeShapeType="1"/>
            </p:cNvSpPr>
            <p:nvPr/>
          </p:nvSpPr>
          <p:spPr bwMode="auto">
            <a:xfrm>
              <a:off x="3364" y="1026"/>
              <a:ext cx="0" cy="8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solidFill>
                  <a:srgbClr val="000000"/>
                </a:solidFill>
                <a:latin typeface="System VT Special" charset="0"/>
              </a:endParaRPr>
            </a:p>
          </p:txBody>
        </p:sp>
        <p:sp>
          <p:nvSpPr>
            <p:cNvPr id="23566" name="Line 14"/>
            <p:cNvSpPr>
              <a:spLocks noChangeShapeType="1"/>
            </p:cNvSpPr>
            <p:nvPr/>
          </p:nvSpPr>
          <p:spPr bwMode="auto">
            <a:xfrm>
              <a:off x="3719" y="1026"/>
              <a:ext cx="0" cy="8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solidFill>
                  <a:srgbClr val="000000"/>
                </a:solidFill>
                <a:latin typeface="System VT Special" charset="0"/>
              </a:endParaRPr>
            </a:p>
          </p:txBody>
        </p:sp>
        <p:sp>
          <p:nvSpPr>
            <p:cNvPr id="23567" name="Line 15"/>
            <p:cNvSpPr>
              <a:spLocks noChangeShapeType="1"/>
            </p:cNvSpPr>
            <p:nvPr/>
          </p:nvSpPr>
          <p:spPr bwMode="auto">
            <a:xfrm>
              <a:off x="4054" y="1026"/>
              <a:ext cx="0" cy="82"/>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solidFill>
                  <a:srgbClr val="000000"/>
                </a:solidFill>
                <a:latin typeface="System VT Special" charset="0"/>
              </a:endParaRPr>
            </a:p>
          </p:txBody>
        </p:sp>
        <p:sp>
          <p:nvSpPr>
            <p:cNvPr id="23568" name="Text Box 16"/>
            <p:cNvSpPr txBox="1">
              <a:spLocks noChangeArrowheads="1"/>
            </p:cNvSpPr>
            <p:nvPr/>
          </p:nvSpPr>
          <p:spPr bwMode="auto">
            <a:xfrm>
              <a:off x="3072" y="795"/>
              <a:ext cx="135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cs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80000"/>
                </a:spcBef>
              </a:pPr>
              <a:r>
                <a:rPr lang="en-US" sz="1800">
                  <a:solidFill>
                    <a:srgbClr val="000000"/>
                  </a:solidFill>
                  <a:latin typeface="Arial" charset="0"/>
                </a:rPr>
                <a:t>P0   P1    P2     P3</a:t>
              </a:r>
            </a:p>
          </p:txBody>
        </p:sp>
      </p:grpSp>
      <p:sp>
        <p:nvSpPr>
          <p:cNvPr id="447505" name="Rectangle 17"/>
          <p:cNvSpPr>
            <a:spLocks noChangeArrowheads="1"/>
          </p:cNvSpPr>
          <p:nvPr/>
        </p:nvSpPr>
        <p:spPr bwMode="auto">
          <a:xfrm>
            <a:off x="381000" y="277813"/>
            <a:ext cx="8510588" cy="609600"/>
          </a:xfrm>
          <a:prstGeom prst="rect">
            <a:avLst/>
          </a:prstGeom>
          <a:noFill/>
          <a:ln w="12700">
            <a:noFill/>
            <a:miter lim="800000"/>
            <a:headEnd/>
            <a:tailEnd/>
          </a:ln>
          <a:effectLst/>
        </p:spPr>
        <p:txBody>
          <a:bodyPr lIns="90487" tIns="44450" rIns="90487" bIns="44450" anchor="ctr"/>
          <a:lstStyle/>
          <a:p>
            <a:pPr>
              <a:defRPr/>
            </a:pPr>
            <a:r>
              <a:rPr lang="en-US" b="1" i="1">
                <a:solidFill>
                  <a:srgbClr val="FF0000"/>
                </a:solidFill>
                <a:effectLst>
                  <a:outerShdw blurRad="38100" dist="38100" dir="2700000" algn="tl">
                    <a:srgbClr val="DDDDDD"/>
                  </a:outerShdw>
                </a:effectLst>
                <a:latin typeface="Arial" charset="0"/>
              </a:rPr>
              <a:t>Parallel sparse matrix-vector product</a:t>
            </a:r>
          </a:p>
        </p:txBody>
      </p:sp>
    </p:spTree>
    <p:extLst>
      <p:ext uri="{BB962C8B-B14F-4D97-AF65-F5344CB8AC3E}">
        <p14:creationId xmlns:p14="http://schemas.microsoft.com/office/powerpoint/2010/main" val="428348012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(7)</a:t>
            </a:r>
          </a:p>
        </p:txBody>
      </p:sp>
      <p:sp>
        <p:nvSpPr>
          <p:cNvPr id="25603"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5604" name="Oval 4"/>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5605" name="Line 6"/>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6" name="Line 7"/>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7" name="Line 8"/>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8" name="Line 9"/>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09" name="Line 10"/>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0" name="Line 11"/>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1" name="Line 12"/>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2" name="Line 13"/>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3" name="Line 14"/>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4" name="Line 15"/>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5" name="Line 16"/>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6" name="Line 17"/>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7" name="Line 18"/>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18" name="Text Box 19"/>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5619" name="Text Box 20"/>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5620" name="Text Box 21"/>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5621" name="Text Box 22"/>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5622" name="Text Box 23"/>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5623" name="Text Box 24"/>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5624" name="Text Box 25"/>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5625" name="Oval 26"/>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5626" name="Oval 27"/>
          <p:cNvSpPr>
            <a:spLocks noChangeAspect="1" noChangeArrowheads="1"/>
          </p:cNvSpPr>
          <p:nvPr/>
        </p:nvSpPr>
        <p:spPr bwMode="auto">
          <a:xfrm>
            <a:off x="6248400" y="16764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27" name="Oval 28"/>
          <p:cNvSpPr>
            <a:spLocks noChangeAspect="1" noChangeArrowheads="1"/>
          </p:cNvSpPr>
          <p:nvPr/>
        </p:nvSpPr>
        <p:spPr bwMode="auto">
          <a:xfrm>
            <a:off x="7315200" y="33147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p>
        </p:txBody>
      </p:sp>
      <p:sp>
        <p:nvSpPr>
          <p:cNvPr id="25628" name="Oval 29"/>
          <p:cNvSpPr>
            <a:spLocks noChangeAspect="1" noChangeArrowheads="1"/>
          </p:cNvSpPr>
          <p:nvPr/>
        </p:nvSpPr>
        <p:spPr bwMode="auto">
          <a:xfrm>
            <a:off x="4991100" y="38862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29" name="Text Box 30"/>
          <p:cNvSpPr txBox="1">
            <a:spLocks noChangeArrowheads="1"/>
          </p:cNvSpPr>
          <p:nvPr/>
        </p:nvSpPr>
        <p:spPr bwMode="auto">
          <a:xfrm>
            <a:off x="152400" y="1752600"/>
            <a:ext cx="32766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There is a tie for largest gain between the two unmoved nodes in Part2.  We choose one (say e) and tentatively move it to Part1.  It has no unmoved neighbors so no gains are recomputed.</a:t>
            </a:r>
          </a:p>
          <a:p>
            <a:pPr>
              <a:spcBef>
                <a:spcPct val="50000"/>
              </a:spcBef>
            </a:pPr>
            <a:r>
              <a:rPr lang="en-US" sz="2000">
                <a:latin typeface="Arial" charset="0"/>
              </a:rPr>
              <a:t>After this tentative swap the cut size is 7.</a:t>
            </a:r>
          </a:p>
        </p:txBody>
      </p:sp>
      <p:sp>
        <p:nvSpPr>
          <p:cNvPr id="25630" name="Text Box 32"/>
          <p:cNvSpPr txBox="1">
            <a:spLocks noChangeArrowheads="1"/>
          </p:cNvSpPr>
          <p:nvPr/>
        </p:nvSpPr>
        <p:spPr bwMode="auto">
          <a:xfrm>
            <a:off x="5016500" y="12842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25631" name="Text Box 33"/>
          <p:cNvSpPr txBox="1">
            <a:spLocks noChangeArrowheads="1"/>
          </p:cNvSpPr>
          <p:nvPr/>
        </p:nvSpPr>
        <p:spPr bwMode="auto">
          <a:xfrm>
            <a:off x="6273800" y="42687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5632" name="Text Box 34"/>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5633" name="Text Box 35"/>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g, d (4); f, c (5); b, e (7);</a:t>
            </a:r>
          </a:p>
        </p:txBody>
      </p:sp>
      <p:sp>
        <p:nvSpPr>
          <p:cNvPr id="25634" name="Oval 36"/>
          <p:cNvSpPr>
            <a:spLocks noChangeAspect="1" noChangeArrowheads="1"/>
          </p:cNvSpPr>
          <p:nvPr/>
        </p:nvSpPr>
        <p:spPr bwMode="auto">
          <a:xfrm>
            <a:off x="62484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35" name="Oval 37"/>
          <p:cNvSpPr>
            <a:spLocks noChangeAspect="1" noChangeArrowheads="1"/>
          </p:cNvSpPr>
          <p:nvPr/>
        </p:nvSpPr>
        <p:spPr bwMode="auto">
          <a:xfrm>
            <a:off x="49911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5636" name="Oval 5"/>
          <p:cNvSpPr>
            <a:spLocks noChangeAspect="1" noChangeArrowheads="1"/>
          </p:cNvSpPr>
          <p:nvPr/>
        </p:nvSpPr>
        <p:spPr bwMode="auto">
          <a:xfrm>
            <a:off x="3886200" y="33147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chemeClr val="hlink"/>
              </a:solidFill>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(8)</a:t>
            </a:r>
          </a:p>
        </p:txBody>
      </p:sp>
      <p:sp>
        <p:nvSpPr>
          <p:cNvPr id="26627"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6628" name="Oval 4"/>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6629" name="Line 5"/>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0" name="Line 6"/>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1" name="Line 7"/>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2" name="Line 8"/>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3" name="Line 9"/>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4" name="Line 10"/>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Line 11"/>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6" name="Line 12"/>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7" name="Line 13"/>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8" name="Line 14"/>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39" name="Line 15"/>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0" name="Line 16"/>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1" name="Line 17"/>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2" name="Text Box 18"/>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6643" name="Text Box 19"/>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6644" name="Text Box 20"/>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6645" name="Text Box 21"/>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6646" name="Text Box 22"/>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6647" name="Text Box 23"/>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6648" name="Text Box 24"/>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6649" name="Oval 25"/>
          <p:cNvSpPr>
            <a:spLocks noChangeAspect="1" noChangeArrowheads="1"/>
          </p:cNvSpPr>
          <p:nvPr/>
        </p:nvSpPr>
        <p:spPr bwMode="auto">
          <a:xfrm>
            <a:off x="4991100" y="16764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50" name="Oval 26"/>
          <p:cNvSpPr>
            <a:spLocks noChangeAspect="1" noChangeArrowheads="1"/>
          </p:cNvSpPr>
          <p:nvPr/>
        </p:nvSpPr>
        <p:spPr bwMode="auto">
          <a:xfrm>
            <a:off x="6248400" y="16764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51" name="Oval 27"/>
          <p:cNvSpPr>
            <a:spLocks noChangeAspect="1" noChangeArrowheads="1"/>
          </p:cNvSpPr>
          <p:nvPr/>
        </p:nvSpPr>
        <p:spPr bwMode="auto">
          <a:xfrm>
            <a:off x="7315200" y="33147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p>
        </p:txBody>
      </p:sp>
      <p:sp>
        <p:nvSpPr>
          <p:cNvPr id="26652" name="Oval 28"/>
          <p:cNvSpPr>
            <a:spLocks noChangeAspect="1" noChangeArrowheads="1"/>
          </p:cNvSpPr>
          <p:nvPr/>
        </p:nvSpPr>
        <p:spPr bwMode="auto">
          <a:xfrm>
            <a:off x="4991100" y="38862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53" name="Text Box 29"/>
          <p:cNvSpPr txBox="1">
            <a:spLocks noChangeArrowheads="1"/>
          </p:cNvSpPr>
          <p:nvPr/>
        </p:nvSpPr>
        <p:spPr bwMode="auto">
          <a:xfrm>
            <a:off x="152400" y="1752600"/>
            <a:ext cx="327660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The unmoved node in Part1 with the largest gain (the only one) is a.  We tentatively move it to Part2.  It has no unmoved neighbors so no gains are recomputed.</a:t>
            </a:r>
          </a:p>
        </p:txBody>
      </p:sp>
      <p:sp>
        <p:nvSpPr>
          <p:cNvPr id="26654" name="Text Box 31"/>
          <p:cNvSpPr txBox="1">
            <a:spLocks noChangeArrowheads="1"/>
          </p:cNvSpPr>
          <p:nvPr/>
        </p:nvSpPr>
        <p:spPr bwMode="auto">
          <a:xfrm>
            <a:off x="6273800" y="42687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26655" name="Text Box 32"/>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6656" name="Text Box 33"/>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g, d (4); f, c (5); b, e (7); a</a:t>
            </a:r>
          </a:p>
        </p:txBody>
      </p:sp>
      <p:sp>
        <p:nvSpPr>
          <p:cNvPr id="26657" name="Oval 34"/>
          <p:cNvSpPr>
            <a:spLocks noChangeAspect="1" noChangeArrowheads="1"/>
          </p:cNvSpPr>
          <p:nvPr/>
        </p:nvSpPr>
        <p:spPr bwMode="auto">
          <a:xfrm>
            <a:off x="62484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58" name="Oval 35"/>
          <p:cNvSpPr>
            <a:spLocks noChangeAspect="1" noChangeArrowheads="1"/>
          </p:cNvSpPr>
          <p:nvPr/>
        </p:nvSpPr>
        <p:spPr bwMode="auto">
          <a:xfrm>
            <a:off x="49911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59" name="Oval 36"/>
          <p:cNvSpPr>
            <a:spLocks noChangeAspect="1" noChangeArrowheads="1"/>
          </p:cNvSpPr>
          <p:nvPr/>
        </p:nvSpPr>
        <p:spPr bwMode="auto">
          <a:xfrm>
            <a:off x="3886200" y="33147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chemeClr val="hlink"/>
              </a:solidFill>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(9)</a:t>
            </a:r>
          </a:p>
        </p:txBody>
      </p:sp>
      <p:sp>
        <p:nvSpPr>
          <p:cNvPr id="27651"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7652" name="Line 5"/>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3" name="Line 6"/>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4" name="Line 7"/>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5" name="Line 8"/>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6" name="Line 9"/>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7" name="Line 10"/>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8" name="Line 11"/>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59" name="Line 12"/>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0" name="Line 13"/>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1" name="Line 14"/>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2" name="Line 15"/>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3" name="Line 16"/>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4" name="Line 17"/>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65" name="Text Box 18"/>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7666" name="Text Box 19"/>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7667" name="Text Box 20"/>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7668" name="Text Box 21"/>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7669" name="Text Box 22"/>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7670" name="Text Box 23"/>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7671" name="Text Box 24"/>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7672" name="Oval 25"/>
          <p:cNvSpPr>
            <a:spLocks noChangeAspect="1" noChangeArrowheads="1"/>
          </p:cNvSpPr>
          <p:nvPr/>
        </p:nvSpPr>
        <p:spPr bwMode="auto">
          <a:xfrm>
            <a:off x="4991100" y="16764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73" name="Oval 26"/>
          <p:cNvSpPr>
            <a:spLocks noChangeAspect="1" noChangeArrowheads="1"/>
          </p:cNvSpPr>
          <p:nvPr/>
        </p:nvSpPr>
        <p:spPr bwMode="auto">
          <a:xfrm>
            <a:off x="6248400" y="16764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74" name="Oval 27"/>
          <p:cNvSpPr>
            <a:spLocks noChangeAspect="1" noChangeArrowheads="1"/>
          </p:cNvSpPr>
          <p:nvPr/>
        </p:nvSpPr>
        <p:spPr bwMode="auto">
          <a:xfrm>
            <a:off x="7315200" y="33147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p>
        </p:txBody>
      </p:sp>
      <p:sp>
        <p:nvSpPr>
          <p:cNvPr id="27675" name="Oval 28"/>
          <p:cNvSpPr>
            <a:spLocks noChangeAspect="1" noChangeArrowheads="1"/>
          </p:cNvSpPr>
          <p:nvPr/>
        </p:nvSpPr>
        <p:spPr bwMode="auto">
          <a:xfrm>
            <a:off x="4991100" y="3886200"/>
            <a:ext cx="381000" cy="381000"/>
          </a:xfrm>
          <a:prstGeom prst="ellipse">
            <a:avLst/>
          </a:prstGeom>
          <a:noFill/>
          <a:ln w="762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76" name="Text Box 29"/>
          <p:cNvSpPr txBox="1">
            <a:spLocks noChangeArrowheads="1"/>
          </p:cNvSpPr>
          <p:nvPr/>
        </p:nvSpPr>
        <p:spPr bwMode="auto">
          <a:xfrm>
            <a:off x="152400" y="1752600"/>
            <a:ext cx="3276600" cy="268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The unmoved node in Part2 with the largest gain (the only one) is h.  We tentatively move it to Part1.</a:t>
            </a:r>
          </a:p>
          <a:p>
            <a:pPr>
              <a:spcBef>
                <a:spcPct val="50000"/>
              </a:spcBef>
            </a:pPr>
            <a:r>
              <a:rPr lang="en-US" sz="2000">
                <a:latin typeface="Arial" charset="0"/>
              </a:rPr>
              <a:t>The cut size after the final tentative swap is 8, the same as it was before any tentative moves.</a:t>
            </a:r>
          </a:p>
        </p:txBody>
      </p:sp>
      <p:sp>
        <p:nvSpPr>
          <p:cNvPr id="27677" name="Text Box 31"/>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7678" name="Text Box 32"/>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g, d (4); f, c (5); b, e (7); a, h (8)</a:t>
            </a:r>
          </a:p>
        </p:txBody>
      </p:sp>
      <p:sp>
        <p:nvSpPr>
          <p:cNvPr id="27679" name="Oval 33"/>
          <p:cNvSpPr>
            <a:spLocks noChangeAspect="1" noChangeArrowheads="1"/>
          </p:cNvSpPr>
          <p:nvPr/>
        </p:nvSpPr>
        <p:spPr bwMode="auto">
          <a:xfrm>
            <a:off x="62484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80" name="Oval 34"/>
          <p:cNvSpPr>
            <a:spLocks noChangeAspect="1" noChangeArrowheads="1"/>
          </p:cNvSpPr>
          <p:nvPr/>
        </p:nvSpPr>
        <p:spPr bwMode="auto">
          <a:xfrm>
            <a:off x="4991100" y="27813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681" name="Oval 35"/>
          <p:cNvSpPr>
            <a:spLocks noChangeAspect="1" noChangeArrowheads="1"/>
          </p:cNvSpPr>
          <p:nvPr/>
        </p:nvSpPr>
        <p:spPr bwMode="auto">
          <a:xfrm>
            <a:off x="3886200" y="33147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endParaRPr lang="en-US">
              <a:solidFill>
                <a:schemeClr val="hlink"/>
              </a:solidFill>
            </a:endParaRPr>
          </a:p>
        </p:txBody>
      </p:sp>
      <p:sp>
        <p:nvSpPr>
          <p:cNvPr id="27682" name="Oval 4"/>
          <p:cNvSpPr>
            <a:spLocks noChangeAspect="1" noChangeArrowheads="1"/>
          </p:cNvSpPr>
          <p:nvPr/>
        </p:nvSpPr>
        <p:spPr bwMode="auto">
          <a:xfrm>
            <a:off x="6248400" y="3886200"/>
            <a:ext cx="381000" cy="381000"/>
          </a:xfrm>
          <a:prstGeom prst="ellipse">
            <a:avLst/>
          </a:prstGeom>
          <a:noFill/>
          <a:ln w="76200">
            <a:solidFill>
              <a:schemeClr va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(10)</a:t>
            </a:r>
          </a:p>
        </p:txBody>
      </p:sp>
      <p:sp>
        <p:nvSpPr>
          <p:cNvPr id="28675"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8676" name="Line 4"/>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7" name="Line 5"/>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8" name="Line 6"/>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79" name="Line 7"/>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0" name="Line 8"/>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1" name="Line 9"/>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2" name="Line 10"/>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3" name="Line 11"/>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4" name="Line 12"/>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5" name="Line 13"/>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6" name="Line 14"/>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7" name="Line 15"/>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8" name="Line 16"/>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8689" name="Text Box 17"/>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8690" name="Text Box 18"/>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8691" name="Text Box 19"/>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8692" name="Text Box 20"/>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8693" name="Text Box 21"/>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8694" name="Text Box 22"/>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8695" name="Text Box 23"/>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8696" name="Oval 24"/>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8697" name="Oval 25"/>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8698" name="Oval 26"/>
          <p:cNvSpPr>
            <a:spLocks noChangeAspect="1" noChangeArrowheads="1"/>
          </p:cNvSpPr>
          <p:nvPr/>
        </p:nvSpPr>
        <p:spPr bwMode="auto">
          <a:xfrm>
            <a:off x="7315200" y="3314700"/>
            <a:ext cx="381000" cy="381000"/>
          </a:xfrm>
          <a:prstGeom prst="ellipse">
            <a:avLst/>
          </a:prstGeom>
          <a:solidFill>
            <a:schemeClr val="hlink"/>
          </a:solidFill>
          <a:ln w="76200">
            <a:solidFill>
              <a:schemeClr val="hlink"/>
            </a:solidFill>
            <a:round/>
            <a:headEnd/>
            <a:tailEnd/>
          </a:ln>
        </p:spPr>
        <p:txBody>
          <a:bodyPr wrap="none" anchor="ctr"/>
          <a:lstStyle/>
          <a:p>
            <a:pPr algn="ctr"/>
            <a:endParaRPr lang="en-US"/>
          </a:p>
        </p:txBody>
      </p:sp>
      <p:sp>
        <p:nvSpPr>
          <p:cNvPr id="28699" name="Oval 27"/>
          <p:cNvSpPr>
            <a:spLocks noChangeAspect="1" noChangeArrowheads="1"/>
          </p:cNvSpPr>
          <p:nvPr/>
        </p:nvSpPr>
        <p:spPr bwMode="auto">
          <a:xfrm>
            <a:off x="49911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8700" name="Text Box 28"/>
          <p:cNvSpPr txBox="1">
            <a:spLocks noChangeArrowheads="1"/>
          </p:cNvSpPr>
          <p:nvPr/>
        </p:nvSpPr>
        <p:spPr bwMode="auto">
          <a:xfrm>
            <a:off x="152400" y="1752600"/>
            <a:ext cx="3276600"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After every node has been tentatively moved, we look back at the sequence and see that the smallest cut was 4, after swapping g and d.  We make that swap permanent and undo all the later tentative swaps.</a:t>
            </a:r>
          </a:p>
          <a:p>
            <a:pPr>
              <a:spcBef>
                <a:spcPct val="50000"/>
              </a:spcBef>
            </a:pPr>
            <a:r>
              <a:rPr lang="en-US" sz="2000">
                <a:latin typeface="Arial" charset="0"/>
              </a:rPr>
              <a:t>This is the end of the first improvement step.</a:t>
            </a:r>
          </a:p>
        </p:txBody>
      </p:sp>
      <p:sp>
        <p:nvSpPr>
          <p:cNvPr id="28701" name="Text Box 29"/>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8702" name="Text Box 30"/>
          <p:cNvSpPr txBox="1">
            <a:spLocks noChangeArrowheads="1"/>
          </p:cNvSpPr>
          <p:nvPr/>
        </p:nvSpPr>
        <p:spPr bwMode="auto">
          <a:xfrm>
            <a:off x="838200" y="5334000"/>
            <a:ext cx="65532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Nodes tentatively moved (and cut size after each pair):</a:t>
            </a:r>
          </a:p>
          <a:p>
            <a:pPr>
              <a:spcBef>
                <a:spcPct val="50000"/>
              </a:spcBef>
            </a:pPr>
            <a:r>
              <a:rPr lang="en-US" sz="2000">
                <a:solidFill>
                  <a:schemeClr val="hlink"/>
                </a:solidFill>
                <a:latin typeface="Arial" charset="0"/>
              </a:rPr>
              <a:t>none (8); </a:t>
            </a:r>
            <a:r>
              <a:rPr lang="en-US" sz="2000" b="1">
                <a:solidFill>
                  <a:schemeClr val="hlink"/>
                </a:solidFill>
                <a:latin typeface="Arial" charset="0"/>
              </a:rPr>
              <a:t>g, d </a:t>
            </a:r>
            <a:r>
              <a:rPr lang="en-US" sz="2000" b="1" u="sng">
                <a:solidFill>
                  <a:srgbClr val="021FAE"/>
                </a:solidFill>
                <a:latin typeface="Arial" charset="0"/>
              </a:rPr>
              <a:t>(4);</a:t>
            </a:r>
            <a:r>
              <a:rPr lang="en-US" sz="2000">
                <a:solidFill>
                  <a:schemeClr val="hlink"/>
                </a:solidFill>
                <a:latin typeface="Arial" charset="0"/>
              </a:rPr>
              <a:t> f, c (5); b, e (7); a, h (8)</a:t>
            </a:r>
          </a:p>
        </p:txBody>
      </p:sp>
      <p:sp>
        <p:nvSpPr>
          <p:cNvPr id="28703" name="Oval 31"/>
          <p:cNvSpPr>
            <a:spLocks noChangeAspect="1" noChangeArrowheads="1"/>
          </p:cNvSpPr>
          <p:nvPr/>
        </p:nvSpPr>
        <p:spPr bwMode="auto">
          <a:xfrm>
            <a:off x="6248400" y="27813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8704" name="Oval 32"/>
          <p:cNvSpPr>
            <a:spLocks noChangeAspect="1" noChangeArrowheads="1"/>
          </p:cNvSpPr>
          <p:nvPr/>
        </p:nvSpPr>
        <p:spPr bwMode="auto">
          <a:xfrm>
            <a:off x="49911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8705" name="Oval 33"/>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pPr algn="ctr"/>
            <a:endParaRPr lang="en-US">
              <a:solidFill>
                <a:schemeClr val="hlink"/>
              </a:solidFill>
            </a:endParaRPr>
          </a:p>
        </p:txBody>
      </p:sp>
      <p:sp>
        <p:nvSpPr>
          <p:cNvPr id="28706" name="Oval 34"/>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228600" y="304800"/>
            <a:ext cx="8458200" cy="609600"/>
          </a:xfrm>
        </p:spPr>
        <p:txBody>
          <a:bodyPr/>
          <a:lstStyle/>
          <a:p>
            <a:r>
              <a:rPr lang="en-US">
                <a:solidFill>
                  <a:schemeClr val="hlink"/>
                </a:solidFill>
                <a:effectLst>
                  <a:outerShdw blurRad="38100" dist="38100" dir="2700000" algn="tl">
                    <a:srgbClr val="DDDDDD"/>
                  </a:outerShdw>
                </a:effectLst>
                <a:latin typeface="Arial" charset="0"/>
              </a:rPr>
              <a:t>Simplified Fiduccia-Mattheyses:  Example (11)</a:t>
            </a:r>
          </a:p>
        </p:txBody>
      </p:sp>
      <p:sp>
        <p:nvSpPr>
          <p:cNvPr id="29699"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29700" name="Line 4"/>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1" name="Line 5"/>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2" name="Line 6"/>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3" name="Line 7"/>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4" name="Line 8"/>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5" name="Line 9"/>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6" name="Line 10"/>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7" name="Line 11"/>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8" name="Line 12"/>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09" name="Line 13"/>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0" name="Line 14"/>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1" name="Line 15"/>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2" name="Line 16"/>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9713" name="Text Box 17"/>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29714" name="Text Box 18"/>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29715" name="Text Box 19"/>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29716" name="Text Box 20"/>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29717" name="Text Box 21"/>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29718" name="Text Box 22"/>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29719" name="Text Box 23"/>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29720" name="Oval 24"/>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9721" name="Oval 25"/>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9722" name="Oval 26"/>
          <p:cNvSpPr>
            <a:spLocks noChangeAspect="1" noChangeArrowheads="1"/>
          </p:cNvSpPr>
          <p:nvPr/>
        </p:nvSpPr>
        <p:spPr bwMode="auto">
          <a:xfrm>
            <a:off x="7315200" y="3314700"/>
            <a:ext cx="381000" cy="381000"/>
          </a:xfrm>
          <a:prstGeom prst="ellipse">
            <a:avLst/>
          </a:prstGeom>
          <a:solidFill>
            <a:schemeClr val="hlink"/>
          </a:solidFill>
          <a:ln w="76200">
            <a:solidFill>
              <a:schemeClr val="hlink"/>
            </a:solidFill>
            <a:round/>
            <a:headEnd/>
            <a:tailEnd/>
          </a:ln>
        </p:spPr>
        <p:txBody>
          <a:bodyPr wrap="none" anchor="ctr"/>
          <a:lstStyle/>
          <a:p>
            <a:pPr algn="ctr"/>
            <a:endParaRPr lang="en-US"/>
          </a:p>
        </p:txBody>
      </p:sp>
      <p:sp>
        <p:nvSpPr>
          <p:cNvPr id="29723" name="Oval 27"/>
          <p:cNvSpPr>
            <a:spLocks noChangeAspect="1" noChangeArrowheads="1"/>
          </p:cNvSpPr>
          <p:nvPr/>
        </p:nvSpPr>
        <p:spPr bwMode="auto">
          <a:xfrm>
            <a:off x="49911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9724" name="Text Box 28"/>
          <p:cNvSpPr txBox="1">
            <a:spLocks noChangeArrowheads="1"/>
          </p:cNvSpPr>
          <p:nvPr/>
        </p:nvSpPr>
        <p:spPr bwMode="auto">
          <a:xfrm>
            <a:off x="152400" y="1676400"/>
            <a:ext cx="3276600"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sz="2000">
                <a:latin typeface="Arial" charset="0"/>
              </a:rPr>
              <a:t>Now we recompute the gains and do another improvement step starting from the new size-4 cut.  The details are not shown.</a:t>
            </a:r>
          </a:p>
          <a:p>
            <a:pPr>
              <a:spcBef>
                <a:spcPct val="50000"/>
              </a:spcBef>
            </a:pPr>
            <a:r>
              <a:rPr lang="en-US" sz="2000">
                <a:latin typeface="Arial" charset="0"/>
              </a:rPr>
              <a:t>The second improvement step doesn</a:t>
            </a:r>
            <a:r>
              <a:rPr lang="ja-JP" altLang="en-US" sz="2000">
                <a:latin typeface="Arial" charset="0"/>
              </a:rPr>
              <a:t>’</a:t>
            </a:r>
            <a:r>
              <a:rPr lang="en-US" sz="2000">
                <a:latin typeface="Arial" charset="0"/>
              </a:rPr>
              <a:t>t change the cut size, so the algorithm ends with a cut of size 4.</a:t>
            </a:r>
          </a:p>
          <a:p>
            <a:pPr>
              <a:spcBef>
                <a:spcPct val="50000"/>
              </a:spcBef>
            </a:pPr>
            <a:r>
              <a:rPr lang="en-US" sz="2000">
                <a:latin typeface="Arial" charset="0"/>
              </a:rPr>
              <a:t>In general, we keep doing improvement steps as long as the cut size keeps getting smaller.</a:t>
            </a:r>
          </a:p>
        </p:txBody>
      </p:sp>
      <p:sp>
        <p:nvSpPr>
          <p:cNvPr id="29725" name="Text Box 29"/>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29726" name="Oval 31"/>
          <p:cNvSpPr>
            <a:spLocks noChangeAspect="1" noChangeArrowheads="1"/>
          </p:cNvSpPr>
          <p:nvPr/>
        </p:nvSpPr>
        <p:spPr bwMode="auto">
          <a:xfrm>
            <a:off x="6248400" y="27813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29727" name="Oval 32"/>
          <p:cNvSpPr>
            <a:spLocks noChangeAspect="1" noChangeArrowheads="1"/>
          </p:cNvSpPr>
          <p:nvPr/>
        </p:nvSpPr>
        <p:spPr bwMode="auto">
          <a:xfrm>
            <a:off x="49911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29728" name="Oval 33"/>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pPr algn="ctr"/>
            <a:endParaRPr lang="en-US">
              <a:solidFill>
                <a:schemeClr val="hlink"/>
              </a:solidFill>
            </a:endParaRPr>
          </a:p>
        </p:txBody>
      </p:sp>
      <p:sp>
        <p:nvSpPr>
          <p:cNvPr id="29729" name="Oval 34"/>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p:cNvSpPr>
            <a:spLocks noGrp="1" noChangeArrowheads="1"/>
          </p:cNvSpPr>
          <p:nvPr>
            <p:ph type="title"/>
          </p:nvPr>
        </p:nvSpPr>
        <p:spPr>
          <a:xfrm>
            <a:off x="1066800" y="304800"/>
            <a:ext cx="7204075" cy="422275"/>
          </a:xfrm>
        </p:spPr>
        <p:txBody>
          <a:bodyPr/>
          <a:lstStyle/>
          <a:p>
            <a:pPr>
              <a:defRPr/>
            </a:pPr>
            <a:r>
              <a:rPr lang="en-US" dirty="0" smtClean="0">
                <a:ea typeface="+mj-ea"/>
              </a:rPr>
              <a:t>Spectral Bisection</a:t>
            </a:r>
            <a:endParaRPr lang="en-US" sz="3200" dirty="0" smtClean="0">
              <a:solidFill>
                <a:schemeClr val="accent1"/>
              </a:solidFill>
              <a:ea typeface="+mj-ea"/>
            </a:endParaRPr>
          </a:p>
        </p:txBody>
      </p:sp>
      <p:sp>
        <p:nvSpPr>
          <p:cNvPr id="30723" name="Rectangle 3"/>
          <p:cNvSpPr>
            <a:spLocks noGrp="1" noChangeArrowheads="1"/>
          </p:cNvSpPr>
          <p:nvPr>
            <p:ph type="body" idx="1"/>
          </p:nvPr>
        </p:nvSpPr>
        <p:spPr>
          <a:xfrm>
            <a:off x="609600" y="914400"/>
            <a:ext cx="8001000" cy="5562600"/>
          </a:xfrm>
        </p:spPr>
        <p:txBody>
          <a:bodyPr/>
          <a:lstStyle/>
          <a:p>
            <a:r>
              <a:rPr lang="en-US">
                <a:latin typeface="Arial" charset="0"/>
              </a:rPr>
              <a:t>Based on theory of Fiedler (1970s), </a:t>
            </a:r>
            <a:br>
              <a:rPr lang="en-US">
                <a:latin typeface="Arial" charset="0"/>
              </a:rPr>
            </a:br>
            <a:r>
              <a:rPr lang="en-US">
                <a:latin typeface="Arial" charset="0"/>
              </a:rPr>
              <a:t>rediscovered several times in different communities</a:t>
            </a:r>
          </a:p>
          <a:p>
            <a:pPr lvl="4"/>
            <a:endParaRPr lang="en-US">
              <a:latin typeface="Arial" charset="0"/>
            </a:endParaRPr>
          </a:p>
          <a:p>
            <a:r>
              <a:rPr lang="en-US">
                <a:latin typeface="Arial" charset="0"/>
              </a:rPr>
              <a:t>Motivation I:  analogy to a vibrating string</a:t>
            </a:r>
          </a:p>
          <a:p>
            <a:pPr lvl="4"/>
            <a:endParaRPr lang="en-US">
              <a:latin typeface="Arial" charset="0"/>
            </a:endParaRPr>
          </a:p>
          <a:p>
            <a:r>
              <a:rPr lang="en-US">
                <a:latin typeface="Arial" charset="0"/>
              </a:rPr>
              <a:t>Motivation II:  continuous relaxation of discrete optimization problem</a:t>
            </a:r>
          </a:p>
          <a:p>
            <a:pPr lvl="4"/>
            <a:endParaRPr lang="en-US">
              <a:latin typeface="Arial" charset="0"/>
            </a:endParaRPr>
          </a:p>
          <a:p>
            <a:r>
              <a:rPr lang="en-US">
                <a:latin typeface="Arial" charset="0"/>
              </a:rPr>
              <a:t>Implementation: eigenvectors via Lanczos algorithm</a:t>
            </a:r>
          </a:p>
          <a:p>
            <a:pPr lvl="1"/>
            <a:r>
              <a:rPr lang="en-US" sz="2000">
                <a:latin typeface="Arial" charset="0"/>
              </a:rPr>
              <a:t>To optimize sparse-matrix-vector multiply, we graph partition</a:t>
            </a:r>
          </a:p>
          <a:p>
            <a:pPr lvl="1"/>
            <a:r>
              <a:rPr lang="en-US" sz="2000">
                <a:latin typeface="Arial" charset="0"/>
              </a:rPr>
              <a:t>To graph partition, we find an eigenvector of a matrix</a:t>
            </a:r>
          </a:p>
          <a:p>
            <a:pPr lvl="1"/>
            <a:r>
              <a:rPr lang="en-US" sz="2000">
                <a:latin typeface="Arial" charset="0"/>
              </a:rPr>
              <a:t>To find an eigenvector, we do sparse-matrix-vector multiply</a:t>
            </a:r>
          </a:p>
          <a:p>
            <a:pPr lvl="1"/>
            <a:r>
              <a:rPr lang="en-US" sz="2000">
                <a:latin typeface="Arial" charset="0"/>
              </a:rPr>
              <a:t>No free lunch ...</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a:xfrm>
            <a:off x="798513" y="306388"/>
            <a:ext cx="3484562" cy="422275"/>
          </a:xfrm>
        </p:spPr>
        <p:txBody>
          <a:bodyPr/>
          <a:lstStyle/>
          <a:p>
            <a:r>
              <a:rPr lang="en-US">
                <a:effectLst>
                  <a:outerShdw blurRad="38100" dist="38100" dir="2700000" algn="tl">
                    <a:srgbClr val="DDDDDD"/>
                  </a:outerShdw>
                </a:effectLst>
                <a:latin typeface="Arial" charset="0"/>
              </a:rPr>
              <a:t>Laplacian Matrix</a:t>
            </a:r>
          </a:p>
        </p:txBody>
      </p:sp>
      <p:sp>
        <p:nvSpPr>
          <p:cNvPr id="33795" name="Rectangle 3"/>
          <p:cNvSpPr>
            <a:spLocks noGrp="1" noChangeArrowheads="1"/>
          </p:cNvSpPr>
          <p:nvPr>
            <p:ph type="body" idx="1"/>
          </p:nvPr>
        </p:nvSpPr>
        <p:spPr>
          <a:xfrm>
            <a:off x="609600" y="914400"/>
            <a:ext cx="8001000" cy="2667000"/>
          </a:xfrm>
        </p:spPr>
        <p:txBody>
          <a:bodyPr/>
          <a:lstStyle/>
          <a:p>
            <a:r>
              <a:rPr lang="en-US" i="1" dirty="0">
                <a:latin typeface="Arial" charset="0"/>
              </a:rPr>
              <a:t>Definition</a:t>
            </a:r>
            <a:r>
              <a:rPr lang="en-US" dirty="0">
                <a:latin typeface="Arial" charset="0"/>
              </a:rPr>
              <a:t>: The </a:t>
            </a:r>
            <a:r>
              <a:rPr lang="en-US" dirty="0" err="1">
                <a:solidFill>
                  <a:schemeClr val="accent2"/>
                </a:solidFill>
                <a:latin typeface="Arial" charset="0"/>
              </a:rPr>
              <a:t>Laplacian</a:t>
            </a:r>
            <a:r>
              <a:rPr lang="en-US" dirty="0">
                <a:solidFill>
                  <a:schemeClr val="accent2"/>
                </a:solidFill>
                <a:latin typeface="Arial" charset="0"/>
              </a:rPr>
              <a:t> matrix L(G)</a:t>
            </a:r>
            <a:r>
              <a:rPr lang="en-US" dirty="0">
                <a:latin typeface="Arial" charset="0"/>
              </a:rPr>
              <a:t> of a graph </a:t>
            </a:r>
            <a:r>
              <a:rPr lang="en-US" dirty="0" smtClean="0">
                <a:latin typeface="Arial" charset="0"/>
              </a:rPr>
              <a:t>G </a:t>
            </a:r>
            <a:r>
              <a:rPr lang="en-US" dirty="0">
                <a:latin typeface="Arial" charset="0"/>
              </a:rPr>
              <a:t>is </a:t>
            </a:r>
            <a:r>
              <a:rPr lang="en-US" dirty="0" smtClean="0">
                <a:latin typeface="Arial" charset="0"/>
              </a:rPr>
              <a:t>a symmetric </a:t>
            </a:r>
            <a:r>
              <a:rPr lang="en-US" dirty="0">
                <a:latin typeface="Arial" charset="0"/>
              </a:rPr>
              <a:t>matrix, with one row and column for each node. It is defined by</a:t>
            </a:r>
          </a:p>
          <a:p>
            <a:pPr lvl="1"/>
            <a:endParaRPr lang="en-US" dirty="0" smtClean="0">
              <a:latin typeface="Arial" charset="0"/>
            </a:endParaRPr>
          </a:p>
          <a:p>
            <a:pPr lvl="1"/>
            <a:r>
              <a:rPr lang="en-US" dirty="0" smtClean="0">
                <a:latin typeface="Arial" charset="0"/>
              </a:rPr>
              <a:t>L</a:t>
            </a:r>
            <a:r>
              <a:rPr lang="en-US" dirty="0">
                <a:latin typeface="Arial" charset="0"/>
              </a:rPr>
              <a:t>(G) (</a:t>
            </a:r>
            <a:r>
              <a:rPr lang="en-US" dirty="0" err="1">
                <a:latin typeface="Arial" charset="0"/>
              </a:rPr>
              <a:t>i,i</a:t>
            </a:r>
            <a:r>
              <a:rPr lang="en-US" dirty="0">
                <a:latin typeface="Arial" charset="0"/>
              </a:rPr>
              <a:t>) = degree of node </a:t>
            </a:r>
            <a:r>
              <a:rPr lang="en-US" dirty="0" err="1" smtClean="0">
                <a:latin typeface="Arial" charset="0"/>
              </a:rPr>
              <a:t>i</a:t>
            </a:r>
            <a:r>
              <a:rPr lang="en-US" dirty="0" smtClean="0">
                <a:latin typeface="Arial" charset="0"/>
              </a:rPr>
              <a:t> </a:t>
            </a:r>
            <a:r>
              <a:rPr lang="en-US" dirty="0">
                <a:latin typeface="Arial" charset="0"/>
              </a:rPr>
              <a:t>(number of incident edges)</a:t>
            </a:r>
          </a:p>
          <a:p>
            <a:pPr lvl="1"/>
            <a:r>
              <a:rPr lang="en-US" dirty="0">
                <a:latin typeface="Arial" charset="0"/>
              </a:rPr>
              <a:t>L(G) (</a:t>
            </a:r>
            <a:r>
              <a:rPr lang="en-US" dirty="0" err="1">
                <a:latin typeface="Arial" charset="0"/>
              </a:rPr>
              <a:t>i,j</a:t>
            </a:r>
            <a:r>
              <a:rPr lang="en-US" dirty="0">
                <a:latin typeface="Arial" charset="0"/>
              </a:rPr>
              <a:t>) = -1 if </a:t>
            </a:r>
            <a:r>
              <a:rPr lang="en-US" dirty="0" err="1">
                <a:latin typeface="Arial" charset="0"/>
              </a:rPr>
              <a:t>i</a:t>
            </a:r>
            <a:r>
              <a:rPr lang="en-US" dirty="0">
                <a:latin typeface="Arial" charset="0"/>
              </a:rPr>
              <a:t> != j and there is an edge (</a:t>
            </a:r>
            <a:r>
              <a:rPr lang="en-US" dirty="0" err="1">
                <a:latin typeface="Arial" charset="0"/>
              </a:rPr>
              <a:t>i,j</a:t>
            </a:r>
            <a:r>
              <a:rPr lang="en-US" dirty="0">
                <a:latin typeface="Arial" charset="0"/>
              </a:rPr>
              <a:t>)</a:t>
            </a:r>
          </a:p>
          <a:p>
            <a:pPr lvl="1"/>
            <a:r>
              <a:rPr lang="en-US" dirty="0">
                <a:latin typeface="Arial" charset="0"/>
              </a:rPr>
              <a:t>L(G) (</a:t>
            </a:r>
            <a:r>
              <a:rPr lang="en-US" dirty="0" err="1">
                <a:latin typeface="Arial" charset="0"/>
              </a:rPr>
              <a:t>i,j</a:t>
            </a:r>
            <a:r>
              <a:rPr lang="en-US" dirty="0">
                <a:latin typeface="Arial" charset="0"/>
              </a:rPr>
              <a:t>) = 0 otherwise</a:t>
            </a:r>
          </a:p>
        </p:txBody>
      </p:sp>
      <p:sp>
        <p:nvSpPr>
          <p:cNvPr id="33796" name="Line 4"/>
          <p:cNvSpPr>
            <a:spLocks noChangeShapeType="1"/>
          </p:cNvSpPr>
          <p:nvPr/>
        </p:nvSpPr>
        <p:spPr bwMode="auto">
          <a:xfrm>
            <a:off x="1800225" y="4208463"/>
            <a:ext cx="522288" cy="523875"/>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797" name="Line 5"/>
          <p:cNvSpPr>
            <a:spLocks noChangeShapeType="1"/>
          </p:cNvSpPr>
          <p:nvPr/>
        </p:nvSpPr>
        <p:spPr bwMode="auto">
          <a:xfrm flipH="1">
            <a:off x="2322513" y="4208463"/>
            <a:ext cx="508000" cy="539750"/>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798" name="Line 6"/>
          <p:cNvSpPr>
            <a:spLocks noChangeShapeType="1"/>
          </p:cNvSpPr>
          <p:nvPr/>
        </p:nvSpPr>
        <p:spPr bwMode="auto">
          <a:xfrm flipH="1" flipV="1">
            <a:off x="1800225" y="4740275"/>
            <a:ext cx="522288" cy="0"/>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799" name="Line 7"/>
          <p:cNvSpPr>
            <a:spLocks noChangeShapeType="1"/>
          </p:cNvSpPr>
          <p:nvPr/>
        </p:nvSpPr>
        <p:spPr bwMode="auto">
          <a:xfrm>
            <a:off x="1793875" y="4208463"/>
            <a:ext cx="0" cy="523875"/>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800" name="Line 8"/>
          <p:cNvSpPr>
            <a:spLocks noChangeShapeType="1"/>
          </p:cNvSpPr>
          <p:nvPr/>
        </p:nvSpPr>
        <p:spPr bwMode="auto">
          <a:xfrm flipH="1" flipV="1">
            <a:off x="2830513" y="4208463"/>
            <a:ext cx="0" cy="539750"/>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801" name="Line 9"/>
          <p:cNvSpPr>
            <a:spLocks noChangeShapeType="1"/>
          </p:cNvSpPr>
          <p:nvPr/>
        </p:nvSpPr>
        <p:spPr bwMode="auto">
          <a:xfrm flipV="1">
            <a:off x="2322513" y="4740275"/>
            <a:ext cx="479425" cy="7938"/>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802" name="Text Box 10"/>
          <p:cNvSpPr txBox="1">
            <a:spLocks noChangeArrowheads="1"/>
          </p:cNvSpPr>
          <p:nvPr/>
        </p:nvSpPr>
        <p:spPr bwMode="auto">
          <a:xfrm>
            <a:off x="5181600" y="3886200"/>
            <a:ext cx="16700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2  -1  -1   0   0 </a:t>
            </a:r>
          </a:p>
          <a:p>
            <a:r>
              <a:rPr lang="en-US"/>
              <a:t>-1  2  -1   0   0</a:t>
            </a:r>
          </a:p>
          <a:p>
            <a:r>
              <a:rPr lang="en-US"/>
              <a:t>-1  -1  4  -1  -1</a:t>
            </a:r>
          </a:p>
          <a:p>
            <a:r>
              <a:rPr lang="en-US"/>
              <a:t>0   0   -1  2  -1</a:t>
            </a:r>
          </a:p>
          <a:p>
            <a:r>
              <a:rPr lang="en-US"/>
              <a:t>0   0   -1  -1  2</a:t>
            </a:r>
          </a:p>
        </p:txBody>
      </p:sp>
      <p:sp>
        <p:nvSpPr>
          <p:cNvPr id="33803" name="AutoShape 11"/>
          <p:cNvSpPr>
            <a:spLocks/>
          </p:cNvSpPr>
          <p:nvPr/>
        </p:nvSpPr>
        <p:spPr bwMode="auto">
          <a:xfrm>
            <a:off x="4953000" y="4038600"/>
            <a:ext cx="98425" cy="1981200"/>
          </a:xfrm>
          <a:prstGeom prst="leftBracket">
            <a:avLst>
              <a:gd name="adj" fmla="val 124036"/>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04" name="AutoShape 12"/>
          <p:cNvSpPr>
            <a:spLocks/>
          </p:cNvSpPr>
          <p:nvPr/>
        </p:nvSpPr>
        <p:spPr bwMode="auto">
          <a:xfrm>
            <a:off x="7467600" y="4038600"/>
            <a:ext cx="46038" cy="1981200"/>
          </a:xfrm>
          <a:prstGeom prst="rightBracket">
            <a:avLst>
              <a:gd name="adj" fmla="val 131692"/>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05" name="Text Box 13"/>
          <p:cNvSpPr txBox="1">
            <a:spLocks noChangeArrowheads="1"/>
          </p:cNvSpPr>
          <p:nvPr/>
        </p:nvSpPr>
        <p:spPr bwMode="auto">
          <a:xfrm>
            <a:off x="1524000" y="38100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1</a:t>
            </a:r>
          </a:p>
        </p:txBody>
      </p:sp>
      <p:sp>
        <p:nvSpPr>
          <p:cNvPr id="33806" name="Text Box 14"/>
          <p:cNvSpPr txBox="1">
            <a:spLocks noChangeArrowheads="1"/>
          </p:cNvSpPr>
          <p:nvPr/>
        </p:nvSpPr>
        <p:spPr bwMode="auto">
          <a:xfrm>
            <a:off x="1635125" y="47482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2</a:t>
            </a:r>
          </a:p>
        </p:txBody>
      </p:sp>
      <p:sp>
        <p:nvSpPr>
          <p:cNvPr id="33807" name="Text Box 15"/>
          <p:cNvSpPr txBox="1">
            <a:spLocks noChangeArrowheads="1"/>
          </p:cNvSpPr>
          <p:nvPr/>
        </p:nvSpPr>
        <p:spPr bwMode="auto">
          <a:xfrm>
            <a:off x="2166938" y="47482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3</a:t>
            </a:r>
          </a:p>
        </p:txBody>
      </p:sp>
      <p:sp>
        <p:nvSpPr>
          <p:cNvPr id="33808" name="Text Box 16"/>
          <p:cNvSpPr txBox="1">
            <a:spLocks noChangeArrowheads="1"/>
          </p:cNvSpPr>
          <p:nvPr/>
        </p:nvSpPr>
        <p:spPr bwMode="auto">
          <a:xfrm>
            <a:off x="2895600" y="38100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4</a:t>
            </a:r>
          </a:p>
        </p:txBody>
      </p:sp>
      <p:sp>
        <p:nvSpPr>
          <p:cNvPr id="33809" name="Text Box 17"/>
          <p:cNvSpPr txBox="1">
            <a:spLocks noChangeArrowheads="1"/>
          </p:cNvSpPr>
          <p:nvPr/>
        </p:nvSpPr>
        <p:spPr bwMode="auto">
          <a:xfrm>
            <a:off x="2830513" y="473233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5</a:t>
            </a:r>
          </a:p>
        </p:txBody>
      </p:sp>
      <p:sp>
        <p:nvSpPr>
          <p:cNvPr id="33810" name="Text Box 18"/>
          <p:cNvSpPr txBox="1">
            <a:spLocks noChangeArrowheads="1"/>
          </p:cNvSpPr>
          <p:nvPr/>
        </p:nvSpPr>
        <p:spPr bwMode="auto">
          <a:xfrm>
            <a:off x="685800" y="4208463"/>
            <a:ext cx="1108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b="1" dirty="0">
                <a:solidFill>
                  <a:schemeClr val="accent2"/>
                </a:solidFill>
              </a:rPr>
              <a:t>G =</a:t>
            </a:r>
          </a:p>
        </p:txBody>
      </p:sp>
      <p:sp>
        <p:nvSpPr>
          <p:cNvPr id="33811" name="Text Box 19"/>
          <p:cNvSpPr txBox="1">
            <a:spLocks noChangeArrowheads="1"/>
          </p:cNvSpPr>
          <p:nvPr/>
        </p:nvSpPr>
        <p:spPr bwMode="auto">
          <a:xfrm>
            <a:off x="3581400" y="4208463"/>
            <a:ext cx="1254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b="1">
                <a:solidFill>
                  <a:schemeClr val="accent2"/>
                </a:solidFill>
              </a:rPr>
              <a:t>L(G)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a:xfrm>
            <a:off x="798513" y="306388"/>
            <a:ext cx="8345487" cy="422275"/>
          </a:xfrm>
        </p:spPr>
        <p:txBody>
          <a:bodyPr/>
          <a:lstStyle/>
          <a:p>
            <a:r>
              <a:rPr lang="en-US">
                <a:effectLst>
                  <a:outerShdw blurRad="38100" dist="38100" dir="2700000" algn="tl">
                    <a:srgbClr val="DDDDDD"/>
                  </a:outerShdw>
                </a:effectLst>
                <a:latin typeface="Arial" charset="0"/>
              </a:rPr>
              <a:t>Properties of Laplacian Matrix</a:t>
            </a:r>
          </a:p>
        </p:txBody>
      </p:sp>
      <p:sp>
        <p:nvSpPr>
          <p:cNvPr id="34819" name="Rectangle 3"/>
          <p:cNvSpPr>
            <a:spLocks noGrp="1" noChangeArrowheads="1"/>
          </p:cNvSpPr>
          <p:nvPr>
            <p:ph type="body" idx="1"/>
          </p:nvPr>
        </p:nvSpPr>
        <p:spPr>
          <a:xfrm>
            <a:off x="609600" y="914400"/>
            <a:ext cx="8001000" cy="5791200"/>
          </a:xfrm>
        </p:spPr>
        <p:txBody>
          <a:bodyPr/>
          <a:lstStyle/>
          <a:p>
            <a:r>
              <a:rPr lang="en-US" i="1" dirty="0">
                <a:latin typeface="Arial" charset="0"/>
              </a:rPr>
              <a:t>Theorem:</a:t>
            </a:r>
            <a:r>
              <a:rPr lang="en-US" dirty="0">
                <a:latin typeface="Arial" charset="0"/>
              </a:rPr>
              <a:t> L(G) has the following properties </a:t>
            </a:r>
          </a:p>
          <a:p>
            <a:pPr lvl="1"/>
            <a:r>
              <a:rPr lang="en-US" sz="2400" dirty="0">
                <a:latin typeface="Arial" charset="0"/>
              </a:rPr>
              <a:t>L(G) is symmetric. </a:t>
            </a:r>
          </a:p>
          <a:p>
            <a:pPr lvl="2"/>
            <a:r>
              <a:rPr lang="en-US" sz="2000" dirty="0">
                <a:latin typeface="Arial" charset="0"/>
              </a:rPr>
              <a:t>This implies the eigenvalues of L(G) are real, </a:t>
            </a:r>
            <a:br>
              <a:rPr lang="en-US" sz="2000" dirty="0">
                <a:latin typeface="Arial" charset="0"/>
              </a:rPr>
            </a:br>
            <a:r>
              <a:rPr lang="en-US" sz="2000" dirty="0">
                <a:latin typeface="Arial" charset="0"/>
              </a:rPr>
              <a:t>and its eigenvectors are real and orthogonal.</a:t>
            </a:r>
          </a:p>
          <a:p>
            <a:pPr lvl="2"/>
            <a:endParaRPr lang="en-US" sz="2000" dirty="0">
              <a:latin typeface="Arial" charset="0"/>
            </a:endParaRPr>
          </a:p>
          <a:p>
            <a:pPr lvl="1"/>
            <a:r>
              <a:rPr lang="en-US" sz="2400" dirty="0">
                <a:latin typeface="Arial" charset="0"/>
              </a:rPr>
              <a:t>Rows of L sum to zero:</a:t>
            </a:r>
          </a:p>
          <a:p>
            <a:pPr lvl="2"/>
            <a:r>
              <a:rPr lang="en-US" sz="2000" dirty="0">
                <a:latin typeface="Arial" charset="0"/>
              </a:rPr>
              <a:t>Let e = [1,…,1]</a:t>
            </a:r>
            <a:r>
              <a:rPr lang="en-US" sz="2000" baseline="26000" dirty="0">
                <a:latin typeface="Arial" charset="0"/>
              </a:rPr>
              <a:t>T</a:t>
            </a:r>
            <a:r>
              <a:rPr lang="en-US" sz="2000" dirty="0">
                <a:latin typeface="Arial" charset="0"/>
              </a:rPr>
              <a:t>, i.e. the column vector of all ones. </a:t>
            </a:r>
            <a:br>
              <a:rPr lang="en-US" sz="2000" dirty="0">
                <a:latin typeface="Arial" charset="0"/>
              </a:rPr>
            </a:br>
            <a:r>
              <a:rPr lang="en-US" sz="2000" dirty="0">
                <a:latin typeface="Arial" charset="0"/>
              </a:rPr>
              <a:t>Then L(G)*e=0.</a:t>
            </a:r>
          </a:p>
          <a:p>
            <a:pPr lvl="2"/>
            <a:endParaRPr lang="en-US" sz="2000" dirty="0">
              <a:latin typeface="Arial" charset="0"/>
            </a:endParaRPr>
          </a:p>
          <a:p>
            <a:pPr lvl="1"/>
            <a:r>
              <a:rPr lang="en-US" sz="2400" dirty="0">
                <a:latin typeface="Arial" charset="0"/>
              </a:rPr>
              <a:t>The eigenvalues of L(G) are nonnegative:</a:t>
            </a:r>
          </a:p>
          <a:p>
            <a:pPr lvl="2"/>
            <a:r>
              <a:rPr lang="en-US" sz="2000" dirty="0">
                <a:latin typeface="Arial" charset="0"/>
              </a:rPr>
              <a:t>0 = </a:t>
            </a:r>
            <a:r>
              <a:rPr lang="en-US" sz="2000" dirty="0">
                <a:latin typeface="Symbol" charset="0"/>
              </a:rPr>
              <a:t>l</a:t>
            </a:r>
            <a:r>
              <a:rPr lang="en-US" sz="3200" baseline="-14000" dirty="0">
                <a:latin typeface="Arial" charset="0"/>
              </a:rPr>
              <a:t>1</a:t>
            </a:r>
            <a:r>
              <a:rPr lang="en-US" sz="2000" dirty="0">
                <a:latin typeface="Arial" charset="0"/>
              </a:rPr>
              <a:t> &lt;= </a:t>
            </a:r>
            <a:r>
              <a:rPr lang="en-US" sz="2000" dirty="0">
                <a:latin typeface="Symbol" charset="0"/>
              </a:rPr>
              <a:t>l</a:t>
            </a:r>
            <a:r>
              <a:rPr lang="en-US" sz="3200" baseline="-14000" dirty="0">
                <a:latin typeface="Arial" charset="0"/>
              </a:rPr>
              <a:t>2</a:t>
            </a:r>
            <a:r>
              <a:rPr lang="en-US" sz="2000" dirty="0">
                <a:latin typeface="Arial" charset="0"/>
              </a:rPr>
              <a:t> &lt;= … &lt;= </a:t>
            </a:r>
            <a:r>
              <a:rPr lang="en-US" sz="2000" dirty="0" err="1">
                <a:latin typeface="Symbol" charset="0"/>
              </a:rPr>
              <a:t>l</a:t>
            </a:r>
            <a:r>
              <a:rPr lang="en-US" sz="3200" baseline="-14000" dirty="0" err="1">
                <a:latin typeface="Arial" charset="0"/>
              </a:rPr>
              <a:t>n</a:t>
            </a:r>
            <a:endParaRPr lang="en-US" sz="3200" baseline="-14000" dirty="0">
              <a:latin typeface="Arial" charset="0"/>
            </a:endParaRPr>
          </a:p>
          <a:p>
            <a:pPr lvl="2"/>
            <a:endParaRPr lang="en-US" sz="2000" dirty="0">
              <a:latin typeface="Arial" charset="0"/>
            </a:endParaRPr>
          </a:p>
          <a:p>
            <a:pPr lvl="1"/>
            <a:r>
              <a:rPr lang="en-US" sz="2400" dirty="0">
                <a:latin typeface="Arial" charset="0"/>
              </a:rPr>
              <a:t>The number of connected components of G is equal to the number of </a:t>
            </a:r>
            <a:r>
              <a:rPr lang="en-US" sz="2400" dirty="0">
                <a:latin typeface="Symbol" charset="0"/>
              </a:rPr>
              <a:t>l</a:t>
            </a:r>
            <a:r>
              <a:rPr lang="en-US" sz="3600" baseline="-14000" dirty="0">
                <a:latin typeface="Arial" charset="0"/>
              </a:rPr>
              <a:t>i</a:t>
            </a:r>
            <a:r>
              <a:rPr lang="en-US" sz="2400" dirty="0">
                <a:latin typeface="Arial" charset="0"/>
              </a:rPr>
              <a:t> </a:t>
            </a:r>
            <a:r>
              <a:rPr lang="en-US" sz="2400" dirty="0" smtClean="0">
                <a:latin typeface="Arial" charset="0"/>
              </a:rPr>
              <a:t>that are 0</a:t>
            </a:r>
            <a:r>
              <a:rPr lang="en-US" sz="2400" dirty="0">
                <a:latin typeface="Arial" charset="0"/>
              </a:rPr>
              <a:t>. </a:t>
            </a: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Grp="1" noChangeArrowheads="1"/>
          </p:cNvSpPr>
          <p:nvPr>
            <p:ph type="title"/>
          </p:nvPr>
        </p:nvSpPr>
        <p:spPr>
          <a:xfrm>
            <a:off x="798513" y="306388"/>
            <a:ext cx="6078537" cy="422275"/>
          </a:xfrm>
        </p:spPr>
        <p:txBody>
          <a:bodyPr/>
          <a:lstStyle/>
          <a:p>
            <a:r>
              <a:rPr lang="en-US">
                <a:effectLst>
                  <a:outerShdw blurRad="38100" dist="38100" dir="2700000" algn="tl">
                    <a:srgbClr val="DDDDDD"/>
                  </a:outerShdw>
                </a:effectLst>
                <a:latin typeface="Arial" charset="0"/>
              </a:rPr>
              <a:t>Spectral Bisection Algorithm</a:t>
            </a:r>
          </a:p>
        </p:txBody>
      </p:sp>
      <p:sp>
        <p:nvSpPr>
          <p:cNvPr id="35843" name="Rectangle 3"/>
          <p:cNvSpPr>
            <a:spLocks noGrp="1" noChangeArrowheads="1"/>
          </p:cNvSpPr>
          <p:nvPr>
            <p:ph type="body" idx="1"/>
          </p:nvPr>
        </p:nvSpPr>
        <p:spPr>
          <a:xfrm>
            <a:off x="609600" y="914400"/>
            <a:ext cx="8001000" cy="5178425"/>
          </a:xfrm>
        </p:spPr>
        <p:txBody>
          <a:bodyPr/>
          <a:lstStyle/>
          <a:p>
            <a:r>
              <a:rPr lang="en-US">
                <a:solidFill>
                  <a:schemeClr val="accent2"/>
                </a:solidFill>
                <a:latin typeface="Arial" charset="0"/>
              </a:rPr>
              <a:t>Spectral Bisection Algorithm</a:t>
            </a:r>
            <a:r>
              <a:rPr lang="en-US">
                <a:latin typeface="Arial" charset="0"/>
              </a:rPr>
              <a:t>:</a:t>
            </a:r>
          </a:p>
          <a:p>
            <a:endParaRPr lang="en-US">
              <a:latin typeface="Arial" charset="0"/>
            </a:endParaRPr>
          </a:p>
          <a:p>
            <a:pPr lvl="1"/>
            <a:r>
              <a:rPr lang="en-US" sz="2400">
                <a:latin typeface="Arial" charset="0"/>
              </a:rPr>
              <a:t>Compute eigenvector v</a:t>
            </a:r>
            <a:r>
              <a:rPr lang="en-US" sz="3200" baseline="-14000">
                <a:latin typeface="Arial" charset="0"/>
              </a:rPr>
              <a:t>2</a:t>
            </a:r>
            <a:r>
              <a:rPr lang="en-US" sz="2400">
                <a:latin typeface="Arial" charset="0"/>
              </a:rPr>
              <a:t> corresponding to </a:t>
            </a:r>
            <a:r>
              <a:rPr lang="en-US" sz="2400">
                <a:latin typeface="Symbol" charset="0"/>
              </a:rPr>
              <a:t>l</a:t>
            </a:r>
            <a:r>
              <a:rPr lang="en-US" sz="3200" baseline="-14000">
                <a:latin typeface="Arial" charset="0"/>
              </a:rPr>
              <a:t>2</a:t>
            </a:r>
            <a:r>
              <a:rPr lang="en-US" sz="2400">
                <a:latin typeface="Arial" charset="0"/>
              </a:rPr>
              <a:t>(L(G))</a:t>
            </a:r>
          </a:p>
          <a:p>
            <a:pPr lvl="2">
              <a:buFontTx/>
              <a:buNone/>
            </a:pPr>
            <a:endParaRPr lang="en-US" sz="2000">
              <a:latin typeface="Arial" charset="0"/>
            </a:endParaRPr>
          </a:p>
          <a:p>
            <a:pPr lvl="1"/>
            <a:r>
              <a:rPr lang="en-US" sz="2400">
                <a:latin typeface="Arial" charset="0"/>
              </a:rPr>
              <a:t>Partition nodes around the median of v</a:t>
            </a:r>
            <a:r>
              <a:rPr lang="en-US" sz="3200" baseline="-14000">
                <a:latin typeface="Arial" charset="0"/>
              </a:rPr>
              <a:t>2</a:t>
            </a:r>
            <a:r>
              <a:rPr lang="en-US" sz="2400">
                <a:latin typeface="Arial" charset="0"/>
              </a:rPr>
              <a:t>(n)</a:t>
            </a:r>
            <a:endParaRPr lang="en-US">
              <a:latin typeface="Arial" charset="0"/>
            </a:endParaRPr>
          </a:p>
          <a:p>
            <a:pPr lvl="1"/>
            <a:endParaRPr lang="en-US">
              <a:latin typeface="Arial" charset="0"/>
            </a:endParaRPr>
          </a:p>
          <a:p>
            <a:r>
              <a:rPr lang="en-US">
                <a:latin typeface="Arial" charset="0"/>
              </a:rPr>
              <a:t>Why in the world should this work?</a:t>
            </a:r>
          </a:p>
          <a:p>
            <a:pPr lvl="4"/>
            <a:endParaRPr lang="en-US">
              <a:latin typeface="Arial" charset="0"/>
            </a:endParaRPr>
          </a:p>
          <a:p>
            <a:r>
              <a:rPr lang="en-US">
                <a:latin typeface="Arial" charset="0"/>
              </a:rPr>
              <a:t>Intuition: vibrating string or membrane</a:t>
            </a:r>
          </a:p>
          <a:p>
            <a:pPr lvl="4"/>
            <a:endParaRPr lang="en-US">
              <a:latin typeface="Arial" charset="0"/>
            </a:endParaRPr>
          </a:p>
          <a:p>
            <a:r>
              <a:rPr lang="en-US">
                <a:latin typeface="Arial" charset="0"/>
              </a:rPr>
              <a:t>Heuristic: continuous relaxation of discrete optimization</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1026"/>
          <p:cNvSpPr>
            <a:spLocks noGrp="1" noChangeArrowheads="1"/>
          </p:cNvSpPr>
          <p:nvPr>
            <p:ph type="title"/>
          </p:nvPr>
        </p:nvSpPr>
        <p:spPr>
          <a:xfrm>
            <a:off x="798513" y="306388"/>
            <a:ext cx="7351712" cy="422275"/>
          </a:xfrm>
        </p:spPr>
        <p:txBody>
          <a:bodyPr/>
          <a:lstStyle/>
          <a:p>
            <a:r>
              <a:rPr lang="en-US">
                <a:effectLst>
                  <a:outerShdw blurRad="38100" dist="38100" dir="2700000" algn="tl">
                    <a:srgbClr val="DDDDDD"/>
                  </a:outerShdw>
                </a:effectLst>
                <a:latin typeface="Arial" charset="0"/>
              </a:rPr>
              <a:t>Motivation for Spectral Bisection</a:t>
            </a:r>
          </a:p>
        </p:txBody>
      </p:sp>
      <p:pic>
        <p:nvPicPr>
          <p:cNvPr id="31747" name="Picture 1027" descr="VibratingStringB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7763" y="3268663"/>
            <a:ext cx="4267200" cy="283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8" name="Rectangle 1028"/>
          <p:cNvSpPr>
            <a:spLocks noGrp="1" noChangeArrowheads="1"/>
          </p:cNvSpPr>
          <p:nvPr>
            <p:ph type="body" idx="1"/>
          </p:nvPr>
        </p:nvSpPr>
        <p:spPr>
          <a:xfrm>
            <a:off x="609600" y="914400"/>
            <a:ext cx="8001000" cy="2184400"/>
          </a:xfrm>
        </p:spPr>
        <p:txBody>
          <a:bodyPr/>
          <a:lstStyle/>
          <a:p>
            <a:r>
              <a:rPr lang="en-US" sz="2000">
                <a:latin typeface="Arial" charset="0"/>
              </a:rPr>
              <a:t>Vibrating string</a:t>
            </a:r>
          </a:p>
          <a:p>
            <a:r>
              <a:rPr lang="en-US" sz="2000">
                <a:latin typeface="Arial" charset="0"/>
              </a:rPr>
              <a:t>Think of G = 1D mesh as masses (nodes) connected by springs (edges), i.e. a string that can vibrate</a:t>
            </a:r>
          </a:p>
          <a:p>
            <a:r>
              <a:rPr lang="en-US" sz="2000">
                <a:latin typeface="Arial" charset="0"/>
              </a:rPr>
              <a:t>Vibrating string has </a:t>
            </a:r>
            <a:r>
              <a:rPr lang="en-US" sz="2000">
                <a:solidFill>
                  <a:schemeClr val="accent2"/>
                </a:solidFill>
                <a:latin typeface="Arial" charset="0"/>
              </a:rPr>
              <a:t>modes of vibration</a:t>
            </a:r>
            <a:r>
              <a:rPr lang="en-US" sz="2000">
                <a:latin typeface="Arial" charset="0"/>
              </a:rPr>
              <a:t>, or </a:t>
            </a:r>
            <a:r>
              <a:rPr lang="en-US" sz="2000">
                <a:solidFill>
                  <a:schemeClr val="accent2"/>
                </a:solidFill>
                <a:latin typeface="Arial" charset="0"/>
              </a:rPr>
              <a:t>harmonics</a:t>
            </a:r>
          </a:p>
          <a:p>
            <a:r>
              <a:rPr lang="en-US" sz="2000">
                <a:latin typeface="Arial" charset="0"/>
              </a:rPr>
              <a:t>Label nodes by whether mode - or + to partition into N- and N+</a:t>
            </a:r>
          </a:p>
          <a:p>
            <a:r>
              <a:rPr lang="en-US" sz="2000">
                <a:latin typeface="Arial" charset="0"/>
              </a:rPr>
              <a:t>Same idea for other graphs (eg planar graph ~ trampoline)</a:t>
            </a:r>
            <a:endParaRPr lang="en-US">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798513" y="306388"/>
            <a:ext cx="7735887" cy="422275"/>
          </a:xfrm>
        </p:spPr>
        <p:txBody>
          <a:bodyPr/>
          <a:lstStyle/>
          <a:p>
            <a:pPr>
              <a:defRPr/>
            </a:pPr>
            <a:r>
              <a:rPr lang="en-US" dirty="0" smtClean="0">
                <a:effectLst>
                  <a:outerShdw blurRad="38100" dist="38100" dir="2700000" algn="tl">
                    <a:srgbClr val="DDDDDD"/>
                  </a:outerShdw>
                </a:effectLst>
                <a:latin typeface="Arial" charset="0"/>
              </a:rPr>
              <a:t>2D</a:t>
            </a:r>
            <a:r>
              <a:rPr lang="en-US" dirty="0" smtClean="0">
                <a:effectLst>
                  <a:outerShdw blurRad="38100" dist="38100" dir="2700000" algn="tl">
                    <a:srgbClr val="DDDDDD"/>
                  </a:outerShdw>
                </a:effectLst>
                <a:latin typeface="Arial" charset="0"/>
                <a:cs typeface="+mj-cs"/>
              </a:rPr>
              <a:t> </a:t>
            </a:r>
            <a:r>
              <a:rPr lang="en-US" dirty="0">
                <a:effectLst>
                  <a:outerShdw blurRad="38100" dist="38100" dir="2700000" algn="tl">
                    <a:srgbClr val="DDDDDD"/>
                  </a:outerShdw>
                </a:effectLst>
                <a:latin typeface="Arial" charset="0"/>
                <a:cs typeface="+mj-cs"/>
              </a:rPr>
              <a:t>block </a:t>
            </a:r>
            <a:r>
              <a:rPr lang="en-US" dirty="0" smtClean="0">
                <a:effectLst>
                  <a:outerShdw blurRad="38100" dist="38100" dir="2700000" algn="tl">
                    <a:srgbClr val="DDDDDD"/>
                  </a:outerShdw>
                </a:effectLst>
                <a:latin typeface="Arial" charset="0"/>
                <a:cs typeface="+mj-cs"/>
              </a:rPr>
              <a:t>decomposition for 5-point stencil</a:t>
            </a:r>
            <a:endParaRPr lang="en-US" dirty="0">
              <a:effectLst>
                <a:outerShdw blurRad="38100" dist="38100" dir="2700000" algn="tl">
                  <a:srgbClr val="DDDDDD"/>
                </a:outerShdw>
              </a:effectLst>
              <a:latin typeface="Arial" charset="0"/>
              <a:cs typeface="+mj-cs"/>
            </a:endParaRPr>
          </a:p>
        </p:txBody>
      </p:sp>
      <p:sp>
        <p:nvSpPr>
          <p:cNvPr id="7171" name="Rectangle 3"/>
          <p:cNvSpPr>
            <a:spLocks noGrp="1" noChangeArrowheads="1"/>
          </p:cNvSpPr>
          <p:nvPr>
            <p:ph type="body" idx="1"/>
          </p:nvPr>
        </p:nvSpPr>
        <p:spPr>
          <a:xfrm>
            <a:off x="609600" y="914400"/>
            <a:ext cx="8229600" cy="2408238"/>
          </a:xfrm>
        </p:spPr>
        <p:txBody>
          <a:bodyPr/>
          <a:lstStyle/>
          <a:p>
            <a:r>
              <a:rPr lang="en-US" dirty="0">
                <a:solidFill>
                  <a:srgbClr val="FF0000"/>
                </a:solidFill>
                <a:latin typeface="Arial" charset="0"/>
              </a:rPr>
              <a:t>n</a:t>
            </a:r>
            <a:r>
              <a:rPr lang="en-US" dirty="0">
                <a:latin typeface="Arial" charset="0"/>
              </a:rPr>
              <a:t> </a:t>
            </a:r>
            <a:r>
              <a:rPr lang="en-US" dirty="0" smtClean="0">
                <a:latin typeface="Arial" charset="0"/>
              </a:rPr>
              <a:t>stencil cells</a:t>
            </a:r>
            <a:r>
              <a:rPr lang="en-US" dirty="0">
                <a:latin typeface="Arial" charset="0"/>
              </a:rPr>
              <a:t>, </a:t>
            </a:r>
            <a:r>
              <a:rPr lang="en-US" dirty="0">
                <a:solidFill>
                  <a:srgbClr val="FF0000"/>
                </a:solidFill>
                <a:latin typeface="Arial" charset="0"/>
              </a:rPr>
              <a:t>p</a:t>
            </a:r>
            <a:r>
              <a:rPr lang="en-US" dirty="0">
                <a:latin typeface="Arial" charset="0"/>
              </a:rPr>
              <a:t> processors</a:t>
            </a:r>
          </a:p>
          <a:p>
            <a:r>
              <a:rPr lang="en-US" dirty="0">
                <a:latin typeface="Arial" charset="0"/>
              </a:rPr>
              <a:t>Each processor has a patch of </a:t>
            </a:r>
            <a:r>
              <a:rPr lang="en-US" dirty="0">
                <a:solidFill>
                  <a:srgbClr val="FF0000"/>
                </a:solidFill>
                <a:latin typeface="Arial" charset="0"/>
              </a:rPr>
              <a:t>n/p</a:t>
            </a:r>
            <a:r>
              <a:rPr lang="en-US" dirty="0">
                <a:latin typeface="Arial" charset="0"/>
              </a:rPr>
              <a:t> cells</a:t>
            </a:r>
          </a:p>
          <a:p>
            <a:r>
              <a:rPr lang="en-US" dirty="0">
                <a:latin typeface="Arial" charset="0"/>
              </a:rPr>
              <a:t>Block row (or block col) layout:     </a:t>
            </a:r>
            <a:r>
              <a:rPr lang="en-US" dirty="0">
                <a:solidFill>
                  <a:srgbClr val="FF0000"/>
                </a:solidFill>
                <a:latin typeface="Arial" charset="0"/>
              </a:rPr>
              <a:t>v = 2 * p * </a:t>
            </a:r>
            <a:r>
              <a:rPr lang="en-US" dirty="0" err="1">
                <a:solidFill>
                  <a:srgbClr val="FF0000"/>
                </a:solidFill>
                <a:latin typeface="Arial" charset="0"/>
              </a:rPr>
              <a:t>sqrt</a:t>
            </a:r>
            <a:r>
              <a:rPr lang="en-US" dirty="0">
                <a:solidFill>
                  <a:srgbClr val="FF0000"/>
                </a:solidFill>
                <a:latin typeface="Arial" charset="0"/>
              </a:rPr>
              <a:t>(n)</a:t>
            </a:r>
          </a:p>
          <a:p>
            <a:r>
              <a:rPr lang="en-US" dirty="0">
                <a:latin typeface="Arial" charset="0"/>
              </a:rPr>
              <a:t>2-dimensional block layout:          </a:t>
            </a:r>
            <a:r>
              <a:rPr lang="en-US" dirty="0">
                <a:solidFill>
                  <a:srgbClr val="FF0000"/>
                </a:solidFill>
                <a:latin typeface="Arial" charset="0"/>
              </a:rPr>
              <a:t>v = 4 * </a:t>
            </a:r>
            <a:r>
              <a:rPr lang="en-US" dirty="0" err="1">
                <a:solidFill>
                  <a:srgbClr val="FF0000"/>
                </a:solidFill>
                <a:latin typeface="Arial" charset="0"/>
              </a:rPr>
              <a:t>sqrt</a:t>
            </a:r>
            <a:r>
              <a:rPr lang="en-US" dirty="0">
                <a:solidFill>
                  <a:srgbClr val="FF0000"/>
                </a:solidFill>
                <a:latin typeface="Arial" charset="0"/>
              </a:rPr>
              <a:t>(p) * </a:t>
            </a:r>
            <a:r>
              <a:rPr lang="en-US" dirty="0" err="1">
                <a:solidFill>
                  <a:srgbClr val="FF0000"/>
                </a:solidFill>
                <a:latin typeface="Arial" charset="0"/>
              </a:rPr>
              <a:t>sqrt</a:t>
            </a:r>
            <a:r>
              <a:rPr lang="en-US" dirty="0">
                <a:solidFill>
                  <a:srgbClr val="FF0000"/>
                </a:solidFill>
                <a:latin typeface="Arial" charset="0"/>
              </a:rPr>
              <a:t>(n)</a:t>
            </a:r>
          </a:p>
        </p:txBody>
      </p:sp>
      <p:pic>
        <p:nvPicPr>
          <p:cNvPr id="7172" name="Picture 4" descr="2DHeatParti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819400"/>
            <a:ext cx="3117850" cy="350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75723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p:cNvSpPr>
            <a:spLocks noGrp="1" noChangeArrowheads="1"/>
          </p:cNvSpPr>
          <p:nvPr>
            <p:ph type="title"/>
          </p:nvPr>
        </p:nvSpPr>
        <p:spPr>
          <a:xfrm>
            <a:off x="638175" y="257175"/>
            <a:ext cx="6540500" cy="422275"/>
          </a:xfrm>
        </p:spPr>
        <p:txBody>
          <a:bodyPr/>
          <a:lstStyle/>
          <a:p>
            <a:r>
              <a:rPr lang="en-US">
                <a:effectLst>
                  <a:outerShdw blurRad="38100" dist="38100" dir="2700000" algn="tl">
                    <a:srgbClr val="DDDDDD"/>
                  </a:outerShdw>
                </a:effectLst>
                <a:latin typeface="Arial" charset="0"/>
              </a:rPr>
              <a:t>2nd eigenvector of L(planar mesh)</a:t>
            </a:r>
          </a:p>
        </p:txBody>
      </p:sp>
      <p:pic>
        <p:nvPicPr>
          <p:cNvPr id="32771" name="Picture 3" descr="crack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838200"/>
            <a:ext cx="6629400" cy="558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ChangeArrowheads="1"/>
          </p:cNvSpPr>
          <p:nvPr>
            <p:ph type="title"/>
          </p:nvPr>
        </p:nvSpPr>
        <p:spPr>
          <a:xfrm>
            <a:off x="798513" y="306388"/>
            <a:ext cx="6618287" cy="422275"/>
          </a:xfrm>
        </p:spPr>
        <p:txBody>
          <a:bodyPr/>
          <a:lstStyle/>
          <a:p>
            <a:r>
              <a:rPr lang="en-US">
                <a:effectLst>
                  <a:outerShdw blurRad="38100" dist="38100" dir="2700000" algn="tl">
                    <a:srgbClr val="DDDDDD"/>
                  </a:outerShdw>
                </a:effectLst>
                <a:latin typeface="Arial" charset="0"/>
              </a:rPr>
              <a:t>Multilevel Partitioning</a:t>
            </a:r>
          </a:p>
        </p:txBody>
      </p:sp>
      <p:sp>
        <p:nvSpPr>
          <p:cNvPr id="48131" name="Rectangle 3"/>
          <p:cNvSpPr>
            <a:spLocks noGrp="1" noChangeArrowheads="1"/>
          </p:cNvSpPr>
          <p:nvPr>
            <p:ph type="body" idx="1"/>
          </p:nvPr>
        </p:nvSpPr>
        <p:spPr>
          <a:xfrm>
            <a:off x="609600" y="914400"/>
            <a:ext cx="8001000" cy="4953000"/>
          </a:xfrm>
        </p:spPr>
        <p:txBody>
          <a:bodyPr/>
          <a:lstStyle/>
          <a:p>
            <a:r>
              <a:rPr lang="en-US" dirty="0" smtClean="0">
                <a:latin typeface="Arial" charset="0"/>
              </a:rPr>
              <a:t>If G is </a:t>
            </a:r>
            <a:r>
              <a:rPr lang="en-US" dirty="0">
                <a:latin typeface="Arial" charset="0"/>
              </a:rPr>
              <a:t>too </a:t>
            </a:r>
            <a:r>
              <a:rPr lang="en-US" dirty="0" smtClean="0">
                <a:latin typeface="Arial" charset="0"/>
              </a:rPr>
              <a:t>big for our algorithms, </a:t>
            </a:r>
            <a:r>
              <a:rPr lang="en-US" dirty="0">
                <a:latin typeface="Arial" charset="0"/>
              </a:rPr>
              <a:t>what can we do?</a:t>
            </a:r>
          </a:p>
          <a:p>
            <a:endParaRPr lang="en-US" dirty="0">
              <a:latin typeface="Arial" charset="0"/>
            </a:endParaRPr>
          </a:p>
          <a:p>
            <a:pPr lvl="1">
              <a:buFontTx/>
              <a:buNone/>
            </a:pPr>
            <a:r>
              <a:rPr lang="en-US" sz="2400" dirty="0">
                <a:solidFill>
                  <a:srgbClr val="FF0000"/>
                </a:solidFill>
                <a:latin typeface="Arial" charset="0"/>
              </a:rPr>
              <a:t>(1) </a:t>
            </a:r>
            <a:r>
              <a:rPr lang="en-US" sz="2400" dirty="0">
                <a:latin typeface="Arial" charset="0"/>
              </a:rPr>
              <a:t>Replace </a:t>
            </a:r>
            <a:r>
              <a:rPr lang="en-US" sz="2400" dirty="0" smtClean="0">
                <a:latin typeface="Arial" charset="0"/>
              </a:rPr>
              <a:t>G </a:t>
            </a:r>
            <a:r>
              <a:rPr lang="en-US" sz="2400" dirty="0">
                <a:latin typeface="Arial" charset="0"/>
              </a:rPr>
              <a:t>by a </a:t>
            </a:r>
            <a:r>
              <a:rPr lang="en-US" sz="2400" dirty="0">
                <a:solidFill>
                  <a:schemeClr val="accent2"/>
                </a:solidFill>
                <a:latin typeface="Arial" charset="0"/>
              </a:rPr>
              <a:t>coarse approximation</a:t>
            </a:r>
            <a:r>
              <a:rPr lang="en-US" sz="2400" dirty="0">
                <a:latin typeface="Arial" charset="0"/>
              </a:rPr>
              <a:t> </a:t>
            </a:r>
            <a:br>
              <a:rPr lang="en-US" sz="2400" dirty="0">
                <a:latin typeface="Arial" charset="0"/>
              </a:rPr>
            </a:br>
            <a:r>
              <a:rPr lang="en-US" sz="2400" dirty="0">
                <a:latin typeface="Arial" charset="0"/>
              </a:rPr>
              <a:t>      </a:t>
            </a:r>
            <a:r>
              <a:rPr lang="en-US" sz="2400" dirty="0" err="1" smtClean="0">
                <a:latin typeface="Arial" charset="0"/>
              </a:rPr>
              <a:t>G</a:t>
            </a:r>
            <a:r>
              <a:rPr lang="en-US" sz="4000" baseline="-14000" dirty="0" err="1" smtClean="0">
                <a:latin typeface="Arial" charset="0"/>
              </a:rPr>
              <a:t>c</a:t>
            </a:r>
            <a:r>
              <a:rPr lang="en-US" sz="2400" dirty="0" smtClean="0">
                <a:latin typeface="Arial" charset="0"/>
              </a:rPr>
              <a:t>, </a:t>
            </a:r>
            <a:r>
              <a:rPr lang="en-US" sz="2400" dirty="0">
                <a:latin typeface="Arial" charset="0"/>
              </a:rPr>
              <a:t>and partition </a:t>
            </a:r>
            <a:r>
              <a:rPr lang="en-US" sz="2400" dirty="0" err="1">
                <a:latin typeface="Arial" charset="0"/>
              </a:rPr>
              <a:t>G</a:t>
            </a:r>
            <a:r>
              <a:rPr lang="en-US" sz="4000" baseline="-14000" dirty="0" err="1">
                <a:latin typeface="Arial" charset="0"/>
              </a:rPr>
              <a:t>c</a:t>
            </a:r>
            <a:r>
              <a:rPr lang="en-US" sz="2400" dirty="0">
                <a:latin typeface="Arial" charset="0"/>
              </a:rPr>
              <a:t> instead</a:t>
            </a:r>
          </a:p>
          <a:p>
            <a:pPr lvl="1">
              <a:buFontTx/>
              <a:buNone/>
            </a:pPr>
            <a:r>
              <a:rPr lang="en-US" sz="2400" dirty="0">
                <a:solidFill>
                  <a:srgbClr val="FF0000"/>
                </a:solidFill>
                <a:latin typeface="Arial" charset="0"/>
              </a:rPr>
              <a:t>(2) </a:t>
            </a:r>
            <a:r>
              <a:rPr lang="en-US" sz="2400" dirty="0">
                <a:latin typeface="Arial" charset="0"/>
              </a:rPr>
              <a:t>Use partition of </a:t>
            </a:r>
            <a:r>
              <a:rPr lang="en-US" sz="2400" dirty="0" err="1">
                <a:latin typeface="Arial" charset="0"/>
              </a:rPr>
              <a:t>G</a:t>
            </a:r>
            <a:r>
              <a:rPr lang="en-US" sz="4000" baseline="-14000" dirty="0" err="1">
                <a:latin typeface="Arial" charset="0"/>
              </a:rPr>
              <a:t>c</a:t>
            </a:r>
            <a:r>
              <a:rPr lang="en-US" sz="2400" dirty="0">
                <a:latin typeface="Arial" charset="0"/>
              </a:rPr>
              <a:t> to get a rough partitioning of G,</a:t>
            </a:r>
            <a:br>
              <a:rPr lang="en-US" sz="2400" dirty="0">
                <a:latin typeface="Arial" charset="0"/>
              </a:rPr>
            </a:br>
            <a:r>
              <a:rPr lang="en-US" sz="2400" dirty="0">
                <a:latin typeface="Arial" charset="0"/>
              </a:rPr>
              <a:t>      and then iteratively improve it</a:t>
            </a:r>
          </a:p>
          <a:p>
            <a:pPr lvl="1">
              <a:buFontTx/>
              <a:buNone/>
            </a:pPr>
            <a:endParaRPr lang="en-US" sz="2400" dirty="0">
              <a:latin typeface="Arial" charset="0"/>
            </a:endParaRPr>
          </a:p>
          <a:p>
            <a:r>
              <a:rPr lang="en-US" dirty="0">
                <a:latin typeface="Arial" charset="0"/>
              </a:rPr>
              <a:t>What if </a:t>
            </a:r>
            <a:r>
              <a:rPr lang="en-US" dirty="0" err="1">
                <a:latin typeface="Arial" charset="0"/>
              </a:rPr>
              <a:t>G</a:t>
            </a:r>
            <a:r>
              <a:rPr lang="en-US" sz="3600" baseline="-14000" dirty="0" err="1">
                <a:latin typeface="Arial" charset="0"/>
              </a:rPr>
              <a:t>c</a:t>
            </a:r>
            <a:r>
              <a:rPr lang="en-US" dirty="0">
                <a:latin typeface="Arial" charset="0"/>
              </a:rPr>
              <a:t> is still too big?</a:t>
            </a:r>
          </a:p>
          <a:p>
            <a:pPr lvl="1"/>
            <a:r>
              <a:rPr lang="en-US" sz="2400" dirty="0">
                <a:latin typeface="Arial" charset="0"/>
              </a:rPr>
              <a:t>Apply same idea recursively</a:t>
            </a: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0194" name="Rectangle 2"/>
          <p:cNvSpPr>
            <a:spLocks noGrp="1" noChangeArrowheads="1"/>
          </p:cNvSpPr>
          <p:nvPr>
            <p:ph type="title"/>
          </p:nvPr>
        </p:nvSpPr>
        <p:spPr>
          <a:xfrm>
            <a:off x="533400" y="0"/>
            <a:ext cx="8153400" cy="609600"/>
          </a:xfrm>
        </p:spPr>
        <p:txBody>
          <a:bodyPr/>
          <a:lstStyle/>
          <a:p>
            <a:r>
              <a:rPr lang="en-US">
                <a:effectLst>
                  <a:outerShdw blurRad="38100" dist="38100" dir="2700000" algn="tl">
                    <a:srgbClr val="DDDDDD"/>
                  </a:outerShdw>
                </a:effectLst>
                <a:latin typeface="Arial" charset="0"/>
              </a:rPr>
              <a:t>Multilevel Partitioning - High Level Algorithm</a:t>
            </a:r>
          </a:p>
        </p:txBody>
      </p:sp>
      <p:sp>
        <p:nvSpPr>
          <p:cNvPr id="49155" name="Rectangle 3"/>
          <p:cNvSpPr>
            <a:spLocks noGrp="1" noChangeArrowheads="1"/>
          </p:cNvSpPr>
          <p:nvPr>
            <p:ph type="body" idx="1"/>
          </p:nvPr>
        </p:nvSpPr>
        <p:spPr>
          <a:xfrm>
            <a:off x="609600" y="914400"/>
            <a:ext cx="8001000" cy="3914775"/>
          </a:xfrm>
        </p:spPr>
        <p:txBody>
          <a:bodyPr/>
          <a:lstStyle/>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a:p>
            <a:endParaRPr lang="en-US">
              <a:latin typeface="Arial" charset="0"/>
            </a:endParaRPr>
          </a:p>
        </p:txBody>
      </p:sp>
      <p:sp>
        <p:nvSpPr>
          <p:cNvPr id="49156" name="Text Box 4"/>
          <p:cNvSpPr txBox="1">
            <a:spLocks noChangeArrowheads="1"/>
          </p:cNvSpPr>
          <p:nvPr/>
        </p:nvSpPr>
        <p:spPr bwMode="auto">
          <a:xfrm>
            <a:off x="762000" y="762000"/>
            <a:ext cx="7602538" cy="302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t>       </a:t>
            </a:r>
            <a:r>
              <a:rPr lang="en-US" sz="1600" b="1"/>
              <a:t>(N+,N- ) = Multilevel_Partition( N, E )</a:t>
            </a:r>
          </a:p>
          <a:p>
            <a:r>
              <a:rPr lang="en-US" sz="1600" b="1"/>
              <a:t>             </a:t>
            </a:r>
            <a:r>
              <a:rPr lang="en-US" sz="1600" b="1">
                <a:solidFill>
                  <a:srgbClr val="00CC00"/>
                </a:solidFill>
              </a:rPr>
              <a:t>… recursive partitioning routine returns N+ and N- where N = N+ U N-</a:t>
            </a:r>
            <a:endParaRPr lang="en-US" sz="1600" b="1"/>
          </a:p>
          <a:p>
            <a:r>
              <a:rPr lang="en-US" sz="1600" b="1"/>
              <a:t>             if |N| is small</a:t>
            </a:r>
          </a:p>
          <a:p>
            <a:r>
              <a:rPr lang="en-US" sz="1600" b="1">
                <a:solidFill>
                  <a:srgbClr val="00CC00"/>
                </a:solidFill>
              </a:rPr>
              <a:t>(1)</a:t>
            </a:r>
            <a:r>
              <a:rPr lang="en-US" sz="1600" b="1"/>
              <a:t>               Partition G = (N,E)  directly to get N = N+ U N-</a:t>
            </a:r>
          </a:p>
          <a:p>
            <a:r>
              <a:rPr lang="en-US" sz="1600" b="1"/>
              <a:t>                   Return (N+, N- )</a:t>
            </a:r>
          </a:p>
          <a:p>
            <a:r>
              <a:rPr lang="en-US" sz="1600" b="1"/>
              <a:t>             else</a:t>
            </a:r>
          </a:p>
          <a:p>
            <a:r>
              <a:rPr lang="en-US" sz="1600" b="1">
                <a:solidFill>
                  <a:srgbClr val="00CC00"/>
                </a:solidFill>
              </a:rPr>
              <a:t>(2)</a:t>
            </a:r>
            <a:r>
              <a:rPr lang="en-US" sz="1600" b="1"/>
              <a:t>               </a:t>
            </a:r>
            <a:r>
              <a:rPr lang="en-US" sz="1600" b="1">
                <a:solidFill>
                  <a:schemeClr val="accent2"/>
                </a:solidFill>
              </a:rPr>
              <a:t>Coarsen </a:t>
            </a:r>
            <a:r>
              <a:rPr lang="en-US" sz="1600" b="1"/>
              <a:t>G to get an approximation G</a:t>
            </a:r>
            <a:r>
              <a:rPr lang="en-US" sz="2400" b="1" baseline="-14000"/>
              <a:t>c</a:t>
            </a:r>
            <a:r>
              <a:rPr lang="en-US" sz="1600" b="1"/>
              <a:t> = (N</a:t>
            </a:r>
            <a:r>
              <a:rPr lang="en-US" sz="2400" b="1" baseline="-14000"/>
              <a:t>c</a:t>
            </a:r>
            <a:r>
              <a:rPr lang="en-US" sz="1600" b="1"/>
              <a:t>, E</a:t>
            </a:r>
            <a:r>
              <a:rPr lang="en-US" sz="2400" b="1" baseline="-14000"/>
              <a:t>c</a:t>
            </a:r>
            <a:r>
              <a:rPr lang="en-US" sz="1600" b="1"/>
              <a:t>)</a:t>
            </a:r>
          </a:p>
          <a:p>
            <a:r>
              <a:rPr lang="en-US" sz="1600" b="1">
                <a:solidFill>
                  <a:srgbClr val="00CC00"/>
                </a:solidFill>
              </a:rPr>
              <a:t>(3)</a:t>
            </a:r>
            <a:r>
              <a:rPr lang="en-US" sz="1600" b="1"/>
              <a:t>               (N</a:t>
            </a:r>
            <a:r>
              <a:rPr lang="en-US" sz="2400" b="1" baseline="-14000"/>
              <a:t>c</a:t>
            </a:r>
            <a:r>
              <a:rPr lang="en-US" sz="1600" b="1"/>
              <a:t>+ , N</a:t>
            </a:r>
            <a:r>
              <a:rPr lang="en-US" sz="2400" b="1" baseline="-14000"/>
              <a:t>c</a:t>
            </a:r>
            <a:r>
              <a:rPr lang="en-US" sz="1600" b="1"/>
              <a:t>- ) = Multilevel_Partition( N</a:t>
            </a:r>
            <a:r>
              <a:rPr lang="en-US" sz="2400" b="1" baseline="-14000"/>
              <a:t>c</a:t>
            </a:r>
            <a:r>
              <a:rPr lang="en-US" sz="1600" b="1"/>
              <a:t>, E</a:t>
            </a:r>
            <a:r>
              <a:rPr lang="en-US" sz="2400" b="1" baseline="-14000"/>
              <a:t>c</a:t>
            </a:r>
            <a:r>
              <a:rPr lang="en-US" sz="1600" b="1"/>
              <a:t> )</a:t>
            </a:r>
          </a:p>
          <a:p>
            <a:r>
              <a:rPr lang="en-US" sz="1600" b="1">
                <a:solidFill>
                  <a:srgbClr val="00CC00"/>
                </a:solidFill>
              </a:rPr>
              <a:t>(4)</a:t>
            </a:r>
            <a:r>
              <a:rPr lang="en-US" sz="1600" b="1"/>
              <a:t>               </a:t>
            </a:r>
            <a:r>
              <a:rPr lang="en-US" sz="1600" b="1">
                <a:solidFill>
                  <a:schemeClr val="accent2"/>
                </a:solidFill>
              </a:rPr>
              <a:t>Expand</a:t>
            </a:r>
            <a:r>
              <a:rPr lang="en-US" sz="1600" b="1"/>
              <a:t> (N</a:t>
            </a:r>
            <a:r>
              <a:rPr lang="en-US" sz="2400" b="1" baseline="-14000"/>
              <a:t>c</a:t>
            </a:r>
            <a:r>
              <a:rPr lang="en-US" sz="1600" b="1"/>
              <a:t>+ , N</a:t>
            </a:r>
            <a:r>
              <a:rPr lang="en-US" sz="2400" b="1" baseline="-14000"/>
              <a:t>c</a:t>
            </a:r>
            <a:r>
              <a:rPr lang="en-US" sz="1600" b="1"/>
              <a:t>- ) to a partition  (N+ , N- ) of N</a:t>
            </a:r>
          </a:p>
          <a:p>
            <a:r>
              <a:rPr lang="en-US" sz="1600" b="1">
                <a:solidFill>
                  <a:srgbClr val="00CC00"/>
                </a:solidFill>
              </a:rPr>
              <a:t>(5)</a:t>
            </a:r>
            <a:r>
              <a:rPr lang="en-US" sz="1600" b="1"/>
              <a:t>               </a:t>
            </a:r>
            <a:r>
              <a:rPr lang="en-US" sz="1600" b="1">
                <a:solidFill>
                  <a:schemeClr val="accent2"/>
                </a:solidFill>
              </a:rPr>
              <a:t>Improve</a:t>
            </a:r>
            <a:r>
              <a:rPr lang="en-US" sz="1600" b="1"/>
              <a:t> the partition ( N+ , N- )</a:t>
            </a:r>
          </a:p>
          <a:p>
            <a:r>
              <a:rPr lang="en-US" sz="1600" b="1"/>
              <a:t>                   Return ( N+ , N- )</a:t>
            </a:r>
          </a:p>
          <a:p>
            <a:r>
              <a:rPr lang="en-US" sz="1600" b="1"/>
              <a:t>             endif</a:t>
            </a:r>
          </a:p>
        </p:txBody>
      </p:sp>
      <p:sp>
        <p:nvSpPr>
          <p:cNvPr id="49157" name="Oval 5"/>
          <p:cNvSpPr>
            <a:spLocks noChangeArrowheads="1"/>
          </p:cNvSpPr>
          <p:nvPr/>
        </p:nvSpPr>
        <p:spPr bwMode="auto">
          <a:xfrm>
            <a:off x="3124200" y="3886200"/>
            <a:ext cx="990600" cy="609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58" name="Oval 6"/>
          <p:cNvSpPr>
            <a:spLocks noChangeArrowheads="1"/>
          </p:cNvSpPr>
          <p:nvPr/>
        </p:nvSpPr>
        <p:spPr bwMode="auto">
          <a:xfrm>
            <a:off x="4038600" y="4800600"/>
            <a:ext cx="609600" cy="3810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59" name="Oval 7"/>
          <p:cNvSpPr>
            <a:spLocks noChangeArrowheads="1"/>
          </p:cNvSpPr>
          <p:nvPr/>
        </p:nvSpPr>
        <p:spPr bwMode="auto">
          <a:xfrm>
            <a:off x="4724400" y="5638800"/>
            <a:ext cx="381000" cy="228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0" name="Oval 8"/>
          <p:cNvSpPr>
            <a:spLocks noChangeArrowheads="1"/>
          </p:cNvSpPr>
          <p:nvPr/>
        </p:nvSpPr>
        <p:spPr bwMode="auto">
          <a:xfrm>
            <a:off x="5410200" y="6324600"/>
            <a:ext cx="228600" cy="1524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1" name="Oval 9"/>
          <p:cNvSpPr>
            <a:spLocks noChangeArrowheads="1"/>
          </p:cNvSpPr>
          <p:nvPr/>
        </p:nvSpPr>
        <p:spPr bwMode="auto">
          <a:xfrm>
            <a:off x="6019800" y="5638800"/>
            <a:ext cx="381000" cy="228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2" name="Oval 10"/>
          <p:cNvSpPr>
            <a:spLocks noChangeArrowheads="1"/>
          </p:cNvSpPr>
          <p:nvPr/>
        </p:nvSpPr>
        <p:spPr bwMode="auto">
          <a:xfrm>
            <a:off x="6400800" y="4800600"/>
            <a:ext cx="609600" cy="3810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3" name="Oval 11"/>
          <p:cNvSpPr>
            <a:spLocks noChangeArrowheads="1"/>
          </p:cNvSpPr>
          <p:nvPr/>
        </p:nvSpPr>
        <p:spPr bwMode="auto">
          <a:xfrm>
            <a:off x="7010400" y="3886200"/>
            <a:ext cx="990600" cy="609600"/>
          </a:xfrm>
          <a:prstGeom prst="ellipse">
            <a:avLst/>
          </a:pr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64" name="Line 12"/>
          <p:cNvSpPr>
            <a:spLocks noChangeShapeType="1"/>
          </p:cNvSpPr>
          <p:nvPr/>
        </p:nvSpPr>
        <p:spPr bwMode="auto">
          <a:xfrm>
            <a:off x="4038600" y="4495800"/>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49165" name="Line 13"/>
          <p:cNvSpPr>
            <a:spLocks noChangeShapeType="1"/>
          </p:cNvSpPr>
          <p:nvPr/>
        </p:nvSpPr>
        <p:spPr bwMode="auto">
          <a:xfrm>
            <a:off x="4572000" y="5257800"/>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49166" name="Line 14"/>
          <p:cNvSpPr>
            <a:spLocks noChangeShapeType="1"/>
          </p:cNvSpPr>
          <p:nvPr/>
        </p:nvSpPr>
        <p:spPr bwMode="auto">
          <a:xfrm>
            <a:off x="5181600" y="5943600"/>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49167" name="Line 15"/>
          <p:cNvSpPr>
            <a:spLocks noChangeShapeType="1"/>
          </p:cNvSpPr>
          <p:nvPr/>
        </p:nvSpPr>
        <p:spPr bwMode="auto">
          <a:xfrm flipV="1">
            <a:off x="5867400" y="5943600"/>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49168" name="Line 16"/>
          <p:cNvSpPr>
            <a:spLocks noChangeShapeType="1"/>
          </p:cNvSpPr>
          <p:nvPr/>
        </p:nvSpPr>
        <p:spPr bwMode="auto">
          <a:xfrm flipV="1">
            <a:off x="6324600" y="5257800"/>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49169" name="Line 17"/>
          <p:cNvSpPr>
            <a:spLocks noChangeShapeType="1"/>
          </p:cNvSpPr>
          <p:nvPr/>
        </p:nvSpPr>
        <p:spPr bwMode="auto">
          <a:xfrm flipV="1">
            <a:off x="6858000" y="4495800"/>
            <a:ext cx="152400" cy="228600"/>
          </a:xfrm>
          <a:prstGeom prst="line">
            <a:avLst/>
          </a:prstGeom>
          <a:noFill/>
          <a:ln w="28575">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wrap="none" anchor="ctr"/>
          <a:lstStyle/>
          <a:p>
            <a:endParaRPr lang="en-US"/>
          </a:p>
        </p:txBody>
      </p:sp>
      <p:sp>
        <p:nvSpPr>
          <p:cNvPr id="49170" name="Freeform 18"/>
          <p:cNvSpPr>
            <a:spLocks/>
          </p:cNvSpPr>
          <p:nvPr/>
        </p:nvSpPr>
        <p:spPr bwMode="auto">
          <a:xfrm>
            <a:off x="5518150" y="6329363"/>
            <a:ext cx="36513" cy="144462"/>
          </a:xfrm>
          <a:custGeom>
            <a:avLst/>
            <a:gdLst>
              <a:gd name="T0" fmla="*/ 0 w 23"/>
              <a:gd name="T1" fmla="*/ 229332654 h 91"/>
              <a:gd name="T2" fmla="*/ 12601746 w 23"/>
              <a:gd name="T3" fmla="*/ 93244658 h 91"/>
              <a:gd name="T4" fmla="*/ 12601746 w 23"/>
              <a:gd name="T5" fmla="*/ 0 h 91"/>
              <a:gd name="T6" fmla="*/ 0 60000 65536"/>
              <a:gd name="T7" fmla="*/ 0 60000 65536"/>
              <a:gd name="T8" fmla="*/ 0 60000 65536"/>
              <a:gd name="T9" fmla="*/ 0 w 23"/>
              <a:gd name="T10" fmla="*/ 0 h 91"/>
              <a:gd name="T11" fmla="*/ 23 w 23"/>
              <a:gd name="T12" fmla="*/ 91 h 91"/>
            </a:gdLst>
            <a:ahLst/>
            <a:cxnLst>
              <a:cxn ang="T6">
                <a:pos x="T0" y="T1"/>
              </a:cxn>
              <a:cxn ang="T7">
                <a:pos x="T2" y="T3"/>
              </a:cxn>
              <a:cxn ang="T8">
                <a:pos x="T4" y="T5"/>
              </a:cxn>
            </a:cxnLst>
            <a:rect l="T9" t="T10" r="T11" b="T12"/>
            <a:pathLst>
              <a:path w="23" h="91">
                <a:moveTo>
                  <a:pt x="0" y="91"/>
                </a:moveTo>
                <a:cubicBezTo>
                  <a:pt x="2" y="73"/>
                  <a:pt x="1" y="55"/>
                  <a:pt x="5" y="37"/>
                </a:cubicBezTo>
                <a:cubicBezTo>
                  <a:pt x="9" y="19"/>
                  <a:pt x="23" y="18"/>
                  <a:pt x="5"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1" name="Freeform 19"/>
          <p:cNvSpPr>
            <a:spLocks/>
          </p:cNvSpPr>
          <p:nvPr/>
        </p:nvSpPr>
        <p:spPr bwMode="auto">
          <a:xfrm>
            <a:off x="6226175" y="5672138"/>
            <a:ext cx="33338" cy="203200"/>
          </a:xfrm>
          <a:custGeom>
            <a:avLst/>
            <a:gdLst>
              <a:gd name="T0" fmla="*/ 52924874 w 21"/>
              <a:gd name="T1" fmla="*/ 322579945 h 128"/>
              <a:gd name="T2" fmla="*/ 0 w 21"/>
              <a:gd name="T3" fmla="*/ 201612453 h 128"/>
              <a:gd name="T4" fmla="*/ 52924874 w 21"/>
              <a:gd name="T5" fmla="*/ 0 h 128"/>
              <a:gd name="T6" fmla="*/ 0 60000 65536"/>
              <a:gd name="T7" fmla="*/ 0 60000 65536"/>
              <a:gd name="T8" fmla="*/ 0 60000 65536"/>
              <a:gd name="T9" fmla="*/ 0 w 21"/>
              <a:gd name="T10" fmla="*/ 0 h 128"/>
              <a:gd name="T11" fmla="*/ 21 w 21"/>
              <a:gd name="T12" fmla="*/ 128 h 128"/>
            </a:gdLst>
            <a:ahLst/>
            <a:cxnLst>
              <a:cxn ang="T6">
                <a:pos x="T0" y="T1"/>
              </a:cxn>
              <a:cxn ang="T7">
                <a:pos x="T2" y="T3"/>
              </a:cxn>
              <a:cxn ang="T8">
                <a:pos x="T4" y="T5"/>
              </a:cxn>
            </a:cxnLst>
            <a:rect l="T9" t="T10" r="T11" b="T12"/>
            <a:pathLst>
              <a:path w="21" h="128">
                <a:moveTo>
                  <a:pt x="21" y="128"/>
                </a:moveTo>
                <a:cubicBezTo>
                  <a:pt x="11" y="112"/>
                  <a:pt x="6" y="98"/>
                  <a:pt x="0" y="80"/>
                </a:cubicBezTo>
                <a:cubicBezTo>
                  <a:pt x="4" y="53"/>
                  <a:pt x="21" y="26"/>
                  <a:pt x="21"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2" name="Freeform 20"/>
          <p:cNvSpPr>
            <a:spLocks/>
          </p:cNvSpPr>
          <p:nvPr/>
        </p:nvSpPr>
        <p:spPr bwMode="auto">
          <a:xfrm>
            <a:off x="6686550" y="4829175"/>
            <a:ext cx="60325" cy="363538"/>
          </a:xfrm>
          <a:custGeom>
            <a:avLst/>
            <a:gdLst>
              <a:gd name="T0" fmla="*/ 32761237 w 38"/>
              <a:gd name="T1" fmla="*/ 577117413 h 229"/>
              <a:gd name="T2" fmla="*/ 45362807 w 38"/>
              <a:gd name="T3" fmla="*/ 468749781 h 229"/>
              <a:gd name="T4" fmla="*/ 85685303 w 38"/>
              <a:gd name="T5" fmla="*/ 428427236 h 229"/>
              <a:gd name="T6" fmla="*/ 45362807 w 38"/>
              <a:gd name="T7" fmla="*/ 335182046 h 229"/>
              <a:gd name="T8" fmla="*/ 17640299 w 38"/>
              <a:gd name="T9" fmla="*/ 254536956 h 229"/>
              <a:gd name="T10" fmla="*/ 73083733 w 38"/>
              <a:gd name="T11" fmla="*/ 173891817 h 229"/>
              <a:gd name="T12" fmla="*/ 57962802 w 38"/>
              <a:gd name="T13" fmla="*/ 108367682 h 229"/>
              <a:gd name="T14" fmla="*/ 17640299 w 38"/>
              <a:gd name="T15" fmla="*/ 80645114 h 229"/>
              <a:gd name="T16" fmla="*/ 5040312 w 38"/>
              <a:gd name="T17" fmla="*/ 0 h 22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
              <a:gd name="T28" fmla="*/ 0 h 229"/>
              <a:gd name="T29" fmla="*/ 38 w 38"/>
              <a:gd name="T30" fmla="*/ 229 h 22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 h="229">
                <a:moveTo>
                  <a:pt x="13" y="229"/>
                </a:moveTo>
                <a:cubicBezTo>
                  <a:pt x="15" y="215"/>
                  <a:pt x="13" y="200"/>
                  <a:pt x="18" y="186"/>
                </a:cubicBezTo>
                <a:cubicBezTo>
                  <a:pt x="21" y="179"/>
                  <a:pt x="32" y="177"/>
                  <a:pt x="34" y="170"/>
                </a:cubicBezTo>
                <a:cubicBezTo>
                  <a:pt x="38" y="158"/>
                  <a:pt x="24" y="142"/>
                  <a:pt x="18" y="133"/>
                </a:cubicBezTo>
                <a:cubicBezTo>
                  <a:pt x="15" y="122"/>
                  <a:pt x="3" y="112"/>
                  <a:pt x="7" y="101"/>
                </a:cubicBezTo>
                <a:cubicBezTo>
                  <a:pt x="11" y="89"/>
                  <a:pt x="29" y="69"/>
                  <a:pt x="29" y="69"/>
                </a:cubicBezTo>
                <a:cubicBezTo>
                  <a:pt x="27" y="60"/>
                  <a:pt x="28" y="51"/>
                  <a:pt x="23" y="43"/>
                </a:cubicBezTo>
                <a:cubicBezTo>
                  <a:pt x="20" y="37"/>
                  <a:pt x="11" y="37"/>
                  <a:pt x="7" y="32"/>
                </a:cubicBezTo>
                <a:cubicBezTo>
                  <a:pt x="0" y="24"/>
                  <a:pt x="2" y="10"/>
                  <a:pt x="2"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3" name="Freeform 21"/>
          <p:cNvSpPr>
            <a:spLocks/>
          </p:cNvSpPr>
          <p:nvPr/>
        </p:nvSpPr>
        <p:spPr bwMode="auto">
          <a:xfrm>
            <a:off x="7478713" y="3894138"/>
            <a:ext cx="71437" cy="581025"/>
          </a:xfrm>
          <a:custGeom>
            <a:avLst/>
            <a:gdLst>
              <a:gd name="T0" fmla="*/ 57962399 w 45"/>
              <a:gd name="T1" fmla="*/ 922377277 h 366"/>
              <a:gd name="T2" fmla="*/ 45362492 w 45"/>
              <a:gd name="T3" fmla="*/ 574595632 h 366"/>
              <a:gd name="T4" fmla="*/ 32761009 w 45"/>
              <a:gd name="T5" fmla="*/ 360383117 h 366"/>
              <a:gd name="T6" fmla="*/ 113405455 w 45"/>
              <a:gd name="T7" fmla="*/ 294857488 h 366"/>
              <a:gd name="T8" fmla="*/ 32761009 w 45"/>
              <a:gd name="T9" fmla="*/ 93246569 h 366"/>
              <a:gd name="T10" fmla="*/ 45362492 w 45"/>
              <a:gd name="T11" fmla="*/ 0 h 366"/>
              <a:gd name="T12" fmla="*/ 0 60000 65536"/>
              <a:gd name="T13" fmla="*/ 0 60000 65536"/>
              <a:gd name="T14" fmla="*/ 0 60000 65536"/>
              <a:gd name="T15" fmla="*/ 0 60000 65536"/>
              <a:gd name="T16" fmla="*/ 0 60000 65536"/>
              <a:gd name="T17" fmla="*/ 0 60000 65536"/>
              <a:gd name="T18" fmla="*/ 0 w 45"/>
              <a:gd name="T19" fmla="*/ 0 h 366"/>
              <a:gd name="T20" fmla="*/ 45 w 45"/>
              <a:gd name="T21" fmla="*/ 366 h 366"/>
            </a:gdLst>
            <a:ahLst/>
            <a:cxnLst>
              <a:cxn ang="T12">
                <a:pos x="T0" y="T1"/>
              </a:cxn>
              <a:cxn ang="T13">
                <a:pos x="T2" y="T3"/>
              </a:cxn>
              <a:cxn ang="T14">
                <a:pos x="T4" y="T5"/>
              </a:cxn>
              <a:cxn ang="T15">
                <a:pos x="T6" y="T7"/>
              </a:cxn>
              <a:cxn ang="T16">
                <a:pos x="T8" y="T9"/>
              </a:cxn>
              <a:cxn ang="T17">
                <a:pos x="T10" y="T11"/>
              </a:cxn>
            </a:cxnLst>
            <a:rect l="T18" t="T19" r="T20" b="T21"/>
            <a:pathLst>
              <a:path w="45" h="366">
                <a:moveTo>
                  <a:pt x="23" y="366"/>
                </a:moveTo>
                <a:cubicBezTo>
                  <a:pt x="26" y="319"/>
                  <a:pt x="45" y="268"/>
                  <a:pt x="18" y="228"/>
                </a:cubicBezTo>
                <a:cubicBezTo>
                  <a:pt x="11" y="197"/>
                  <a:pt x="0" y="175"/>
                  <a:pt x="13" y="143"/>
                </a:cubicBezTo>
                <a:cubicBezTo>
                  <a:pt x="18" y="130"/>
                  <a:pt x="35" y="127"/>
                  <a:pt x="45" y="117"/>
                </a:cubicBezTo>
                <a:cubicBezTo>
                  <a:pt x="35" y="89"/>
                  <a:pt x="29" y="62"/>
                  <a:pt x="13" y="37"/>
                </a:cubicBezTo>
                <a:cubicBezTo>
                  <a:pt x="19" y="11"/>
                  <a:pt x="18" y="23"/>
                  <a:pt x="18" y="0"/>
                </a:cubicBezTo>
              </a:path>
            </a:pathLst>
          </a:custGeom>
          <a:noFill/>
          <a:ln w="28575">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4" name="Text Box 22"/>
          <p:cNvSpPr txBox="1">
            <a:spLocks noChangeArrowheads="1"/>
          </p:cNvSpPr>
          <p:nvPr/>
        </p:nvSpPr>
        <p:spPr bwMode="auto">
          <a:xfrm>
            <a:off x="3581400" y="4495800"/>
            <a:ext cx="496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(2,3)</a:t>
            </a:r>
            <a:endParaRPr lang="en-US" sz="1200" b="1"/>
          </a:p>
        </p:txBody>
      </p:sp>
      <p:sp>
        <p:nvSpPr>
          <p:cNvPr id="49175" name="Text Box 23"/>
          <p:cNvSpPr txBox="1">
            <a:spLocks noChangeArrowheads="1"/>
          </p:cNvSpPr>
          <p:nvPr/>
        </p:nvSpPr>
        <p:spPr bwMode="auto">
          <a:xfrm>
            <a:off x="4191000" y="5334000"/>
            <a:ext cx="496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(2,3)</a:t>
            </a:r>
          </a:p>
        </p:txBody>
      </p:sp>
      <p:sp>
        <p:nvSpPr>
          <p:cNvPr id="49176" name="Text Box 24"/>
          <p:cNvSpPr txBox="1">
            <a:spLocks noChangeArrowheads="1"/>
          </p:cNvSpPr>
          <p:nvPr/>
        </p:nvSpPr>
        <p:spPr bwMode="auto">
          <a:xfrm>
            <a:off x="4800600" y="6019800"/>
            <a:ext cx="496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(2,3)</a:t>
            </a:r>
          </a:p>
        </p:txBody>
      </p:sp>
      <p:sp>
        <p:nvSpPr>
          <p:cNvPr id="49177" name="Text Box 25"/>
          <p:cNvSpPr txBox="1">
            <a:spLocks noChangeArrowheads="1"/>
          </p:cNvSpPr>
          <p:nvPr/>
        </p:nvSpPr>
        <p:spPr bwMode="auto">
          <a:xfrm>
            <a:off x="5562600" y="6324600"/>
            <a:ext cx="369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(1)</a:t>
            </a:r>
            <a:endParaRPr lang="en-US" sz="1200" b="1"/>
          </a:p>
        </p:txBody>
      </p:sp>
      <p:sp>
        <p:nvSpPr>
          <p:cNvPr id="49178" name="Text Box 26"/>
          <p:cNvSpPr txBox="1">
            <a:spLocks noChangeArrowheads="1"/>
          </p:cNvSpPr>
          <p:nvPr/>
        </p:nvSpPr>
        <p:spPr bwMode="auto">
          <a:xfrm>
            <a:off x="5943600" y="6019800"/>
            <a:ext cx="369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(4)</a:t>
            </a:r>
            <a:endParaRPr lang="en-US" sz="1200" b="1"/>
          </a:p>
        </p:txBody>
      </p:sp>
      <p:sp>
        <p:nvSpPr>
          <p:cNvPr id="49179" name="Text Box 27"/>
          <p:cNvSpPr txBox="1">
            <a:spLocks noChangeArrowheads="1"/>
          </p:cNvSpPr>
          <p:nvPr/>
        </p:nvSpPr>
        <p:spPr bwMode="auto">
          <a:xfrm>
            <a:off x="6400800" y="5334000"/>
            <a:ext cx="369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(4)</a:t>
            </a:r>
            <a:endParaRPr lang="en-US" sz="1200" b="1"/>
          </a:p>
        </p:txBody>
      </p:sp>
      <p:sp>
        <p:nvSpPr>
          <p:cNvPr id="49180" name="Text Box 28"/>
          <p:cNvSpPr txBox="1">
            <a:spLocks noChangeArrowheads="1"/>
          </p:cNvSpPr>
          <p:nvPr/>
        </p:nvSpPr>
        <p:spPr bwMode="auto">
          <a:xfrm>
            <a:off x="6934200" y="4572000"/>
            <a:ext cx="369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(4)</a:t>
            </a:r>
            <a:endParaRPr lang="en-US" sz="1200" b="1"/>
          </a:p>
        </p:txBody>
      </p:sp>
      <p:sp>
        <p:nvSpPr>
          <p:cNvPr id="49181" name="Text Box 29"/>
          <p:cNvSpPr txBox="1">
            <a:spLocks noChangeArrowheads="1"/>
          </p:cNvSpPr>
          <p:nvPr/>
        </p:nvSpPr>
        <p:spPr bwMode="auto">
          <a:xfrm>
            <a:off x="6324600" y="5638800"/>
            <a:ext cx="369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(5)</a:t>
            </a:r>
            <a:endParaRPr lang="en-US" sz="1200" b="1"/>
          </a:p>
        </p:txBody>
      </p:sp>
      <p:sp>
        <p:nvSpPr>
          <p:cNvPr id="49182" name="Text Box 30"/>
          <p:cNvSpPr txBox="1">
            <a:spLocks noChangeArrowheads="1"/>
          </p:cNvSpPr>
          <p:nvPr/>
        </p:nvSpPr>
        <p:spPr bwMode="auto">
          <a:xfrm>
            <a:off x="6934200" y="4876800"/>
            <a:ext cx="369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(5)</a:t>
            </a:r>
            <a:endParaRPr lang="en-US" sz="1200" b="1"/>
          </a:p>
        </p:txBody>
      </p:sp>
      <p:sp>
        <p:nvSpPr>
          <p:cNvPr id="49183" name="Text Box 31"/>
          <p:cNvSpPr txBox="1">
            <a:spLocks noChangeArrowheads="1"/>
          </p:cNvSpPr>
          <p:nvPr/>
        </p:nvSpPr>
        <p:spPr bwMode="auto">
          <a:xfrm>
            <a:off x="7924800" y="4038600"/>
            <a:ext cx="36988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1200" b="1">
                <a:solidFill>
                  <a:srgbClr val="00CC00"/>
                </a:solidFill>
              </a:rPr>
              <a:t>(5)</a:t>
            </a:r>
            <a:endParaRPr lang="en-US" sz="1200" b="1"/>
          </a:p>
        </p:txBody>
      </p:sp>
      <p:sp>
        <p:nvSpPr>
          <p:cNvPr id="49184" name="Text Box 32"/>
          <p:cNvSpPr txBox="1">
            <a:spLocks noChangeArrowheads="1"/>
          </p:cNvSpPr>
          <p:nvPr/>
        </p:nvSpPr>
        <p:spPr bwMode="auto">
          <a:xfrm>
            <a:off x="798513" y="4572000"/>
            <a:ext cx="1636712"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t>How do we</a:t>
            </a:r>
          </a:p>
          <a:p>
            <a:r>
              <a:rPr lang="en-US" sz="2000" b="1"/>
              <a:t>    </a:t>
            </a:r>
            <a:r>
              <a:rPr lang="en-US" sz="2000" b="1">
                <a:solidFill>
                  <a:schemeClr val="accent2"/>
                </a:solidFill>
              </a:rPr>
              <a:t>Coarsen?</a:t>
            </a:r>
          </a:p>
          <a:p>
            <a:r>
              <a:rPr lang="en-US" sz="2000" b="1">
                <a:solidFill>
                  <a:schemeClr val="accent2"/>
                </a:solidFill>
              </a:rPr>
              <a:t>    Expand?</a:t>
            </a:r>
          </a:p>
          <a:p>
            <a:r>
              <a:rPr lang="en-US" sz="2000" b="1">
                <a:solidFill>
                  <a:schemeClr val="accent2"/>
                </a:solidFill>
              </a:rPr>
              <a:t>    Improve?</a:t>
            </a:r>
            <a:endParaRPr lang="en-US" sz="2000" b="1"/>
          </a:p>
        </p:txBody>
      </p:sp>
      <p:sp>
        <p:nvSpPr>
          <p:cNvPr id="49185" name="Text Box 33"/>
          <p:cNvSpPr txBox="1">
            <a:spLocks noChangeArrowheads="1"/>
          </p:cNvSpPr>
          <p:nvPr/>
        </p:nvSpPr>
        <p:spPr bwMode="auto">
          <a:xfrm>
            <a:off x="1431925" y="4098925"/>
            <a:ext cx="128111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ja-JP" altLang="en-US" sz="1600" b="1"/>
              <a:t>“</a:t>
            </a:r>
            <a:r>
              <a:rPr lang="en-US" sz="1600" b="1"/>
              <a:t>V - cycle:</a:t>
            </a:r>
            <a:r>
              <a:rPr lang="ja-JP" altLang="en-US" sz="1600" b="1"/>
              <a:t>”</a:t>
            </a:r>
            <a:endParaRPr lang="en-US" sz="1200" b="1"/>
          </a:p>
        </p:txBody>
      </p:sp>
      <p:sp>
        <p:nvSpPr>
          <p:cNvPr id="49186" name="Freeform 34"/>
          <p:cNvSpPr>
            <a:spLocks/>
          </p:cNvSpPr>
          <p:nvPr/>
        </p:nvSpPr>
        <p:spPr bwMode="auto">
          <a:xfrm>
            <a:off x="6188075" y="5637213"/>
            <a:ext cx="104775" cy="231775"/>
          </a:xfrm>
          <a:custGeom>
            <a:avLst/>
            <a:gdLst>
              <a:gd name="T0" fmla="*/ 32761235 w 66"/>
              <a:gd name="T1" fmla="*/ 367942758 h 146"/>
              <a:gd name="T2" fmla="*/ 166330285 w 66"/>
              <a:gd name="T3" fmla="*/ 231854377 h 146"/>
              <a:gd name="T4" fmla="*/ 45362804 w 66"/>
              <a:gd name="T5" fmla="*/ 178931862 h 146"/>
              <a:gd name="T6" fmla="*/ 32761235 w 66"/>
              <a:gd name="T7" fmla="*/ 98285284 h 146"/>
              <a:gd name="T8" fmla="*/ 5040312 w 66"/>
              <a:gd name="T9" fmla="*/ 30241875 h 146"/>
              <a:gd name="T10" fmla="*/ 0 60000 65536"/>
              <a:gd name="T11" fmla="*/ 0 60000 65536"/>
              <a:gd name="T12" fmla="*/ 0 60000 65536"/>
              <a:gd name="T13" fmla="*/ 0 60000 65536"/>
              <a:gd name="T14" fmla="*/ 0 60000 65536"/>
              <a:gd name="T15" fmla="*/ 0 w 66"/>
              <a:gd name="T16" fmla="*/ 0 h 146"/>
              <a:gd name="T17" fmla="*/ 66 w 66"/>
              <a:gd name="T18" fmla="*/ 146 h 146"/>
            </a:gdLst>
            <a:ahLst/>
            <a:cxnLst>
              <a:cxn ang="T10">
                <a:pos x="T0" y="T1"/>
              </a:cxn>
              <a:cxn ang="T11">
                <a:pos x="T2" y="T3"/>
              </a:cxn>
              <a:cxn ang="T12">
                <a:pos x="T4" y="T5"/>
              </a:cxn>
              <a:cxn ang="T13">
                <a:pos x="T6" y="T7"/>
              </a:cxn>
              <a:cxn ang="T14">
                <a:pos x="T8" y="T9"/>
              </a:cxn>
            </a:cxnLst>
            <a:rect l="T15" t="T16" r="T17" b="T18"/>
            <a:pathLst>
              <a:path w="66" h="146">
                <a:moveTo>
                  <a:pt x="13" y="146"/>
                </a:moveTo>
                <a:cubicBezTo>
                  <a:pt x="28" y="124"/>
                  <a:pt x="51" y="117"/>
                  <a:pt x="66" y="92"/>
                </a:cubicBezTo>
                <a:cubicBezTo>
                  <a:pt x="52" y="82"/>
                  <a:pt x="18" y="71"/>
                  <a:pt x="18" y="71"/>
                </a:cubicBezTo>
                <a:cubicBezTo>
                  <a:pt x="16" y="60"/>
                  <a:pt x="16" y="49"/>
                  <a:pt x="13" y="39"/>
                </a:cubicBezTo>
                <a:cubicBezTo>
                  <a:pt x="0" y="0"/>
                  <a:pt x="2" y="41"/>
                  <a:pt x="2" y="12"/>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87" name="Freeform 35"/>
          <p:cNvSpPr>
            <a:spLocks/>
          </p:cNvSpPr>
          <p:nvPr/>
        </p:nvSpPr>
        <p:spPr bwMode="auto">
          <a:xfrm>
            <a:off x="6670675" y="4813300"/>
            <a:ext cx="141288" cy="357188"/>
          </a:xfrm>
          <a:custGeom>
            <a:avLst/>
            <a:gdLst>
              <a:gd name="T0" fmla="*/ 143650209 w 89"/>
              <a:gd name="T1" fmla="*/ 567036788 h 225"/>
              <a:gd name="T2" fmla="*/ 35282313 w 89"/>
              <a:gd name="T3" fmla="*/ 418346608 h 225"/>
              <a:gd name="T4" fmla="*/ 171371222 w 89"/>
              <a:gd name="T5" fmla="*/ 123488639 h 225"/>
              <a:gd name="T6" fmla="*/ 211693901 w 89"/>
              <a:gd name="T7" fmla="*/ 40322558 h 225"/>
              <a:gd name="T8" fmla="*/ 224295516 w 89"/>
              <a:gd name="T9" fmla="*/ 0 h 225"/>
              <a:gd name="T10" fmla="*/ 0 60000 65536"/>
              <a:gd name="T11" fmla="*/ 0 60000 65536"/>
              <a:gd name="T12" fmla="*/ 0 60000 65536"/>
              <a:gd name="T13" fmla="*/ 0 60000 65536"/>
              <a:gd name="T14" fmla="*/ 0 60000 65536"/>
              <a:gd name="T15" fmla="*/ 0 w 89"/>
              <a:gd name="T16" fmla="*/ 0 h 225"/>
              <a:gd name="T17" fmla="*/ 89 w 89"/>
              <a:gd name="T18" fmla="*/ 225 h 225"/>
            </a:gdLst>
            <a:ahLst/>
            <a:cxnLst>
              <a:cxn ang="T10">
                <a:pos x="T0" y="T1"/>
              </a:cxn>
              <a:cxn ang="T11">
                <a:pos x="T2" y="T3"/>
              </a:cxn>
              <a:cxn ang="T12">
                <a:pos x="T4" y="T5"/>
              </a:cxn>
              <a:cxn ang="T13">
                <a:pos x="T6" y="T7"/>
              </a:cxn>
              <a:cxn ang="T14">
                <a:pos x="T8" y="T9"/>
              </a:cxn>
            </a:cxnLst>
            <a:rect l="T15" t="T16" r="T17" b="T18"/>
            <a:pathLst>
              <a:path w="89" h="225">
                <a:moveTo>
                  <a:pt x="57" y="225"/>
                </a:moveTo>
                <a:cubicBezTo>
                  <a:pt x="48" y="196"/>
                  <a:pt x="39" y="183"/>
                  <a:pt x="14" y="166"/>
                </a:cubicBezTo>
                <a:cubicBezTo>
                  <a:pt x="0" y="120"/>
                  <a:pt x="45" y="84"/>
                  <a:pt x="68" y="49"/>
                </a:cubicBezTo>
                <a:cubicBezTo>
                  <a:pt x="80" y="31"/>
                  <a:pt x="77" y="36"/>
                  <a:pt x="84" y="16"/>
                </a:cubicBezTo>
                <a:cubicBezTo>
                  <a:pt x="86" y="11"/>
                  <a:pt x="89" y="0"/>
                  <a:pt x="89" y="0"/>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88" name="Freeform 36"/>
          <p:cNvSpPr>
            <a:spLocks/>
          </p:cNvSpPr>
          <p:nvPr/>
        </p:nvSpPr>
        <p:spPr bwMode="auto">
          <a:xfrm>
            <a:off x="7483475" y="3903663"/>
            <a:ext cx="120650" cy="595312"/>
          </a:xfrm>
          <a:custGeom>
            <a:avLst/>
            <a:gdLst>
              <a:gd name="T0" fmla="*/ 0 w 76"/>
              <a:gd name="T1" fmla="*/ 945057095 h 375"/>
              <a:gd name="T2" fmla="*/ 108365931 w 76"/>
              <a:gd name="T3" fmla="*/ 582154820 h 375"/>
              <a:gd name="T4" fmla="*/ 68043422 w 76"/>
              <a:gd name="T5" fmla="*/ 269655710 h 375"/>
              <a:gd name="T6" fmla="*/ 95765924 w 76"/>
              <a:gd name="T7" fmla="*/ 120967409 h 375"/>
              <a:gd name="T8" fmla="*/ 148688415 w 76"/>
              <a:gd name="T9" fmla="*/ 40322465 h 375"/>
              <a:gd name="T10" fmla="*/ 189012486 w 76"/>
              <a:gd name="T11" fmla="*/ 0 h 375"/>
              <a:gd name="T12" fmla="*/ 0 60000 65536"/>
              <a:gd name="T13" fmla="*/ 0 60000 65536"/>
              <a:gd name="T14" fmla="*/ 0 60000 65536"/>
              <a:gd name="T15" fmla="*/ 0 60000 65536"/>
              <a:gd name="T16" fmla="*/ 0 60000 65536"/>
              <a:gd name="T17" fmla="*/ 0 60000 65536"/>
              <a:gd name="T18" fmla="*/ 0 w 76"/>
              <a:gd name="T19" fmla="*/ 0 h 375"/>
              <a:gd name="T20" fmla="*/ 76 w 76"/>
              <a:gd name="T21" fmla="*/ 375 h 375"/>
            </a:gdLst>
            <a:ahLst/>
            <a:cxnLst>
              <a:cxn ang="T12">
                <a:pos x="T0" y="T1"/>
              </a:cxn>
              <a:cxn ang="T13">
                <a:pos x="T2" y="T3"/>
              </a:cxn>
              <a:cxn ang="T14">
                <a:pos x="T4" y="T5"/>
              </a:cxn>
              <a:cxn ang="T15">
                <a:pos x="T6" y="T7"/>
              </a:cxn>
              <a:cxn ang="T16">
                <a:pos x="T8" y="T9"/>
              </a:cxn>
              <a:cxn ang="T17">
                <a:pos x="T10" y="T11"/>
              </a:cxn>
            </a:cxnLst>
            <a:rect l="T18" t="T19" r="T20" b="T21"/>
            <a:pathLst>
              <a:path w="76" h="375">
                <a:moveTo>
                  <a:pt x="0" y="375"/>
                </a:moveTo>
                <a:cubicBezTo>
                  <a:pt x="11" y="326"/>
                  <a:pt x="31" y="280"/>
                  <a:pt x="43" y="231"/>
                </a:cubicBezTo>
                <a:cubicBezTo>
                  <a:pt x="40" y="168"/>
                  <a:pt x="44" y="153"/>
                  <a:pt x="27" y="107"/>
                </a:cubicBezTo>
                <a:cubicBezTo>
                  <a:pt x="28" y="102"/>
                  <a:pt x="31" y="61"/>
                  <a:pt x="38" y="48"/>
                </a:cubicBezTo>
                <a:cubicBezTo>
                  <a:pt x="44" y="37"/>
                  <a:pt x="48" y="23"/>
                  <a:pt x="59" y="16"/>
                </a:cubicBezTo>
                <a:cubicBezTo>
                  <a:pt x="76" y="4"/>
                  <a:pt x="75" y="11"/>
                  <a:pt x="75" y="0"/>
                </a:cubicBezTo>
              </a:path>
            </a:pathLst>
          </a:custGeom>
          <a:noFill/>
          <a:ln w="28575">
            <a:solidFill>
              <a:srgbClr val="00CC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Rectangle 1026"/>
          <p:cNvSpPr>
            <a:spLocks noGrp="1" noChangeArrowheads="1"/>
          </p:cNvSpPr>
          <p:nvPr>
            <p:ph type="title"/>
          </p:nvPr>
        </p:nvSpPr>
        <p:spPr>
          <a:xfrm>
            <a:off x="798513" y="306388"/>
            <a:ext cx="7662862" cy="422275"/>
          </a:xfrm>
        </p:spPr>
        <p:txBody>
          <a:bodyPr/>
          <a:lstStyle/>
          <a:p>
            <a:r>
              <a:rPr lang="en-US" u="sng" dirty="0" smtClean="0">
                <a:effectLst>
                  <a:outerShdw blurRad="38100" dist="38100" dir="2700000" algn="tl">
                    <a:srgbClr val="DDDDDD"/>
                  </a:outerShdw>
                </a:effectLst>
                <a:latin typeface="Arial" charset="0"/>
              </a:rPr>
              <a:t>Coarsening</a:t>
            </a:r>
            <a:r>
              <a:rPr lang="en-US" dirty="0" smtClean="0">
                <a:effectLst>
                  <a:outerShdw blurRad="38100" dist="38100" dir="2700000" algn="tl">
                    <a:srgbClr val="DDDDDD"/>
                  </a:outerShdw>
                </a:effectLst>
                <a:latin typeface="Arial" charset="0"/>
              </a:rPr>
              <a:t> by Maximal Matching</a:t>
            </a:r>
            <a:endParaRPr lang="en-US" dirty="0">
              <a:effectLst>
                <a:outerShdw blurRad="38100" dist="38100" dir="2700000" algn="tl">
                  <a:srgbClr val="DDDDDD"/>
                </a:outerShdw>
              </a:effectLst>
              <a:latin typeface="Arial" charset="0"/>
            </a:endParaRPr>
          </a:p>
        </p:txBody>
      </p:sp>
      <p:pic>
        <p:nvPicPr>
          <p:cNvPr id="50179" name="Picture 1027" descr="MaximalMatch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76550" y="2019300"/>
            <a:ext cx="33909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Rectangle 2"/>
          <p:cNvSpPr>
            <a:spLocks noGrp="1" noChangeArrowheads="1"/>
          </p:cNvSpPr>
          <p:nvPr>
            <p:ph type="title"/>
          </p:nvPr>
        </p:nvSpPr>
        <p:spPr>
          <a:xfrm>
            <a:off x="798513" y="306388"/>
            <a:ext cx="5065712" cy="422275"/>
          </a:xfrm>
        </p:spPr>
        <p:txBody>
          <a:bodyPr/>
          <a:lstStyle/>
          <a:p>
            <a:r>
              <a:rPr lang="en-US" dirty="0">
                <a:effectLst>
                  <a:outerShdw blurRad="38100" dist="38100" dir="2700000" algn="tl">
                    <a:srgbClr val="DDDDDD"/>
                  </a:outerShdw>
                </a:effectLst>
                <a:latin typeface="Arial" charset="0"/>
              </a:rPr>
              <a:t>Example of </a:t>
            </a:r>
            <a:r>
              <a:rPr lang="en-US" u="sng" dirty="0">
                <a:effectLst>
                  <a:outerShdw blurRad="38100" dist="38100" dir="2700000" algn="tl">
                    <a:srgbClr val="DDDDDD"/>
                  </a:outerShdw>
                </a:effectLst>
                <a:latin typeface="Arial" charset="0"/>
              </a:rPr>
              <a:t>Coarsening</a:t>
            </a:r>
          </a:p>
        </p:txBody>
      </p:sp>
      <p:pic>
        <p:nvPicPr>
          <p:cNvPr id="51203" name="Picture 3" descr="Coarse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143000"/>
            <a:ext cx="7315200" cy="4897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a:xfrm>
            <a:off x="0" y="306388"/>
            <a:ext cx="9144000" cy="422275"/>
          </a:xfrm>
        </p:spPr>
        <p:txBody>
          <a:bodyPr/>
          <a:lstStyle/>
          <a:p>
            <a:r>
              <a:rPr lang="en-US" dirty="0" smtClean="0">
                <a:effectLst>
                  <a:outerShdw blurRad="38100" dist="38100" dir="2700000" algn="tl">
                    <a:srgbClr val="DDDDDD"/>
                  </a:outerShdw>
                </a:effectLst>
                <a:latin typeface="Arial" charset="0"/>
              </a:rPr>
              <a:t>At bottom of recursion, </a:t>
            </a:r>
            <a:r>
              <a:rPr lang="en-US" u="sng" dirty="0" smtClean="0">
                <a:effectLst>
                  <a:outerShdw blurRad="38100" dist="38100" dir="2700000" algn="tl">
                    <a:srgbClr val="DDDDDD"/>
                  </a:outerShdw>
                </a:effectLst>
                <a:latin typeface="Arial" charset="0"/>
              </a:rPr>
              <a:t>Partition</a:t>
            </a:r>
            <a:r>
              <a:rPr lang="en-US" dirty="0" smtClean="0">
                <a:effectLst>
                  <a:outerShdw blurRad="38100" dist="38100" dir="2700000" algn="tl">
                    <a:srgbClr val="DDDDDD"/>
                  </a:outerShdw>
                </a:effectLst>
                <a:latin typeface="Arial" charset="0"/>
              </a:rPr>
              <a:t> the coarsest graph</a:t>
            </a:r>
            <a:endParaRPr lang="en-US" u="sng" dirty="0">
              <a:effectLst>
                <a:outerShdw blurRad="38100" dist="38100" dir="2700000" algn="tl">
                  <a:srgbClr val="DDDDDD"/>
                </a:outerShdw>
              </a:effectLst>
              <a:latin typeface="Arial" charset="0"/>
            </a:endParaRPr>
          </a:p>
        </p:txBody>
      </p:sp>
      <p:sp>
        <p:nvSpPr>
          <p:cNvPr id="33795" name="Rectangle 3"/>
          <p:cNvSpPr>
            <a:spLocks noGrp="1" noChangeArrowheads="1"/>
          </p:cNvSpPr>
          <p:nvPr>
            <p:ph type="body" idx="1"/>
          </p:nvPr>
        </p:nvSpPr>
        <p:spPr>
          <a:xfrm>
            <a:off x="609600" y="914400"/>
            <a:ext cx="8001000" cy="2667000"/>
          </a:xfrm>
        </p:spPr>
        <p:txBody>
          <a:bodyPr/>
          <a:lstStyle/>
          <a:p>
            <a:pPr marL="1371600" lvl="3" indent="0">
              <a:buNone/>
            </a:pPr>
            <a:endParaRPr lang="en-US" i="1" dirty="0">
              <a:latin typeface="Arial" charset="0"/>
            </a:endParaRPr>
          </a:p>
          <a:p>
            <a:pPr marL="1371600" lvl="3" indent="0">
              <a:buNone/>
            </a:pPr>
            <a:endParaRPr lang="en-US" dirty="0" smtClean="0">
              <a:latin typeface="Arial" charset="0"/>
            </a:endParaRPr>
          </a:p>
          <a:p>
            <a:pPr marL="457200" lvl="1" indent="0">
              <a:buNone/>
            </a:pPr>
            <a:r>
              <a:rPr lang="en-US" sz="2800" dirty="0" smtClean="0">
                <a:latin typeface="Arial" charset="0"/>
              </a:rPr>
              <a:t>…Using spectral bisection, say.</a:t>
            </a:r>
            <a:endParaRPr lang="en-US" sz="2800" dirty="0">
              <a:latin typeface="Arial" charset="0"/>
            </a:endParaRPr>
          </a:p>
        </p:txBody>
      </p:sp>
      <p:sp>
        <p:nvSpPr>
          <p:cNvPr id="33796" name="Line 4"/>
          <p:cNvSpPr>
            <a:spLocks noChangeShapeType="1"/>
          </p:cNvSpPr>
          <p:nvPr/>
        </p:nvSpPr>
        <p:spPr bwMode="auto">
          <a:xfrm>
            <a:off x="1800225" y="4208463"/>
            <a:ext cx="522288" cy="523875"/>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797" name="Line 5"/>
          <p:cNvSpPr>
            <a:spLocks noChangeShapeType="1"/>
          </p:cNvSpPr>
          <p:nvPr/>
        </p:nvSpPr>
        <p:spPr bwMode="auto">
          <a:xfrm flipH="1">
            <a:off x="2322513" y="4208463"/>
            <a:ext cx="508000" cy="539750"/>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798" name="Line 6"/>
          <p:cNvSpPr>
            <a:spLocks noChangeShapeType="1"/>
          </p:cNvSpPr>
          <p:nvPr/>
        </p:nvSpPr>
        <p:spPr bwMode="auto">
          <a:xfrm flipH="1" flipV="1">
            <a:off x="1800225" y="4740275"/>
            <a:ext cx="522288" cy="0"/>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799" name="Line 7"/>
          <p:cNvSpPr>
            <a:spLocks noChangeShapeType="1"/>
          </p:cNvSpPr>
          <p:nvPr/>
        </p:nvSpPr>
        <p:spPr bwMode="auto">
          <a:xfrm>
            <a:off x="1793875" y="4208463"/>
            <a:ext cx="0" cy="523875"/>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800" name="Line 8"/>
          <p:cNvSpPr>
            <a:spLocks noChangeShapeType="1"/>
          </p:cNvSpPr>
          <p:nvPr/>
        </p:nvSpPr>
        <p:spPr bwMode="auto">
          <a:xfrm flipH="1" flipV="1">
            <a:off x="2830513" y="4208463"/>
            <a:ext cx="0" cy="539750"/>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801" name="Line 9"/>
          <p:cNvSpPr>
            <a:spLocks noChangeShapeType="1"/>
          </p:cNvSpPr>
          <p:nvPr/>
        </p:nvSpPr>
        <p:spPr bwMode="auto">
          <a:xfrm flipV="1">
            <a:off x="2322513" y="4740275"/>
            <a:ext cx="479425" cy="7938"/>
          </a:xfrm>
          <a:prstGeom prst="line">
            <a:avLst/>
          </a:prstGeom>
          <a:noFill/>
          <a:ln w="12700">
            <a:solidFill>
              <a:schemeClr val="tx1"/>
            </a:solidFill>
            <a:round/>
            <a:headEnd type="oval" w="sm" len="sm"/>
            <a:tailEnd type="oval" w="sm" len="sm"/>
          </a:ln>
          <a:extLst>
            <a:ext uri="{909E8E84-426E-40dd-AFC4-6F175D3DCCD1}">
              <a14:hiddenFill xmlns:a14="http://schemas.microsoft.com/office/drawing/2010/main">
                <a:noFill/>
              </a14:hiddenFill>
            </a:ext>
          </a:extLst>
        </p:spPr>
        <p:txBody>
          <a:bodyPr/>
          <a:lstStyle/>
          <a:p>
            <a:endParaRPr lang="en-US"/>
          </a:p>
        </p:txBody>
      </p:sp>
      <p:sp>
        <p:nvSpPr>
          <p:cNvPr id="33802" name="Text Box 10"/>
          <p:cNvSpPr txBox="1">
            <a:spLocks noChangeArrowheads="1"/>
          </p:cNvSpPr>
          <p:nvPr/>
        </p:nvSpPr>
        <p:spPr bwMode="auto">
          <a:xfrm>
            <a:off x="5181600" y="3886200"/>
            <a:ext cx="167005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2  -1  -1   0   0 </a:t>
            </a:r>
          </a:p>
          <a:p>
            <a:r>
              <a:rPr lang="en-US"/>
              <a:t>-1  2  -1   0   0</a:t>
            </a:r>
          </a:p>
          <a:p>
            <a:r>
              <a:rPr lang="en-US"/>
              <a:t>-1  -1  4  -1  -1</a:t>
            </a:r>
          </a:p>
          <a:p>
            <a:r>
              <a:rPr lang="en-US"/>
              <a:t>0   0   -1  2  -1</a:t>
            </a:r>
          </a:p>
          <a:p>
            <a:r>
              <a:rPr lang="en-US"/>
              <a:t>0   0   -1  -1  2</a:t>
            </a:r>
          </a:p>
        </p:txBody>
      </p:sp>
      <p:sp>
        <p:nvSpPr>
          <p:cNvPr id="33803" name="AutoShape 11"/>
          <p:cNvSpPr>
            <a:spLocks/>
          </p:cNvSpPr>
          <p:nvPr/>
        </p:nvSpPr>
        <p:spPr bwMode="auto">
          <a:xfrm>
            <a:off x="4953000" y="4038600"/>
            <a:ext cx="98425" cy="1981200"/>
          </a:xfrm>
          <a:prstGeom prst="leftBracket">
            <a:avLst>
              <a:gd name="adj" fmla="val 124036"/>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04" name="AutoShape 12"/>
          <p:cNvSpPr>
            <a:spLocks/>
          </p:cNvSpPr>
          <p:nvPr/>
        </p:nvSpPr>
        <p:spPr bwMode="auto">
          <a:xfrm>
            <a:off x="7467600" y="4038600"/>
            <a:ext cx="46038" cy="1981200"/>
          </a:xfrm>
          <a:prstGeom prst="rightBracket">
            <a:avLst>
              <a:gd name="adj" fmla="val 131692"/>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05" name="Text Box 13"/>
          <p:cNvSpPr txBox="1">
            <a:spLocks noChangeArrowheads="1"/>
          </p:cNvSpPr>
          <p:nvPr/>
        </p:nvSpPr>
        <p:spPr bwMode="auto">
          <a:xfrm>
            <a:off x="1524000" y="38100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1</a:t>
            </a:r>
          </a:p>
        </p:txBody>
      </p:sp>
      <p:sp>
        <p:nvSpPr>
          <p:cNvPr id="33806" name="Text Box 14"/>
          <p:cNvSpPr txBox="1">
            <a:spLocks noChangeArrowheads="1"/>
          </p:cNvSpPr>
          <p:nvPr/>
        </p:nvSpPr>
        <p:spPr bwMode="auto">
          <a:xfrm>
            <a:off x="1635125" y="47482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2</a:t>
            </a:r>
          </a:p>
        </p:txBody>
      </p:sp>
      <p:sp>
        <p:nvSpPr>
          <p:cNvPr id="33807" name="Text Box 15"/>
          <p:cNvSpPr txBox="1">
            <a:spLocks noChangeArrowheads="1"/>
          </p:cNvSpPr>
          <p:nvPr/>
        </p:nvSpPr>
        <p:spPr bwMode="auto">
          <a:xfrm>
            <a:off x="2166938" y="4748213"/>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3</a:t>
            </a:r>
          </a:p>
        </p:txBody>
      </p:sp>
      <p:sp>
        <p:nvSpPr>
          <p:cNvPr id="33808" name="Text Box 16"/>
          <p:cNvSpPr txBox="1">
            <a:spLocks noChangeArrowheads="1"/>
          </p:cNvSpPr>
          <p:nvPr/>
        </p:nvSpPr>
        <p:spPr bwMode="auto">
          <a:xfrm>
            <a:off x="2895600" y="3810000"/>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4</a:t>
            </a:r>
          </a:p>
        </p:txBody>
      </p:sp>
      <p:sp>
        <p:nvSpPr>
          <p:cNvPr id="33809" name="Text Box 17"/>
          <p:cNvSpPr txBox="1">
            <a:spLocks noChangeArrowheads="1"/>
          </p:cNvSpPr>
          <p:nvPr/>
        </p:nvSpPr>
        <p:spPr bwMode="auto">
          <a:xfrm>
            <a:off x="2830513" y="4732338"/>
            <a:ext cx="311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marL="457200" indent="-457200">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a:t>5</a:t>
            </a:r>
          </a:p>
        </p:txBody>
      </p:sp>
      <p:sp>
        <p:nvSpPr>
          <p:cNvPr id="33810" name="Text Box 18"/>
          <p:cNvSpPr txBox="1">
            <a:spLocks noChangeArrowheads="1"/>
          </p:cNvSpPr>
          <p:nvPr/>
        </p:nvSpPr>
        <p:spPr bwMode="auto">
          <a:xfrm>
            <a:off x="685800" y="4208463"/>
            <a:ext cx="110807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b="1" dirty="0">
                <a:solidFill>
                  <a:schemeClr val="accent2"/>
                </a:solidFill>
              </a:rPr>
              <a:t>G =</a:t>
            </a:r>
          </a:p>
        </p:txBody>
      </p:sp>
      <p:sp>
        <p:nvSpPr>
          <p:cNvPr id="33811" name="Text Box 19"/>
          <p:cNvSpPr txBox="1">
            <a:spLocks noChangeArrowheads="1"/>
          </p:cNvSpPr>
          <p:nvPr/>
        </p:nvSpPr>
        <p:spPr bwMode="auto">
          <a:xfrm>
            <a:off x="3581400" y="4208463"/>
            <a:ext cx="12541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pPr>
              <a:spcBef>
                <a:spcPct val="50000"/>
              </a:spcBef>
            </a:pPr>
            <a:r>
              <a:rPr lang="en-US" b="1">
                <a:solidFill>
                  <a:schemeClr val="accent2"/>
                </a:solidFill>
              </a:rPr>
              <a:t>L(G) =</a:t>
            </a:r>
          </a:p>
        </p:txBody>
      </p:sp>
    </p:spTree>
    <p:extLst>
      <p:ext uri="{BB962C8B-B14F-4D97-AF65-F5344CB8AC3E}">
        <p14:creationId xmlns:p14="http://schemas.microsoft.com/office/powerpoint/2010/main" val="23302711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Rectangle 2"/>
          <p:cNvSpPr>
            <a:spLocks noGrp="1" noChangeArrowheads="1"/>
          </p:cNvSpPr>
          <p:nvPr>
            <p:ph type="title"/>
          </p:nvPr>
        </p:nvSpPr>
        <p:spPr>
          <a:xfrm>
            <a:off x="798513" y="306388"/>
            <a:ext cx="8040687" cy="422275"/>
          </a:xfrm>
        </p:spPr>
        <p:txBody>
          <a:bodyPr/>
          <a:lstStyle/>
          <a:p>
            <a:r>
              <a:rPr lang="en-US" u="sng" dirty="0" smtClean="0">
                <a:effectLst>
                  <a:outerShdw blurRad="38100" dist="38100" dir="2700000" algn="tl">
                    <a:srgbClr val="DDDDDD"/>
                  </a:outerShdw>
                </a:effectLst>
                <a:latin typeface="Arial" charset="0"/>
              </a:rPr>
              <a:t>Expand</a:t>
            </a:r>
            <a:r>
              <a:rPr lang="en-US" dirty="0" smtClean="0">
                <a:effectLst>
                  <a:outerShdw blurRad="38100" dist="38100" dir="2700000" algn="tl">
                    <a:srgbClr val="DDDDDD"/>
                  </a:outerShdw>
                </a:effectLst>
                <a:latin typeface="Arial" charset="0"/>
              </a:rPr>
              <a:t> a </a:t>
            </a:r>
            <a:r>
              <a:rPr lang="en-US" dirty="0">
                <a:effectLst>
                  <a:outerShdw blurRad="38100" dist="38100" dir="2700000" algn="tl">
                    <a:srgbClr val="DDDDDD"/>
                  </a:outerShdw>
                </a:effectLst>
                <a:latin typeface="Arial" charset="0"/>
              </a:rPr>
              <a:t>partition of </a:t>
            </a:r>
            <a:r>
              <a:rPr lang="en-US" dirty="0" err="1">
                <a:effectLst>
                  <a:outerShdw blurRad="38100" dist="38100" dir="2700000" algn="tl">
                    <a:srgbClr val="DDDDDD"/>
                  </a:outerShdw>
                </a:effectLst>
                <a:latin typeface="Arial" charset="0"/>
              </a:rPr>
              <a:t>G</a:t>
            </a:r>
            <a:r>
              <a:rPr lang="en-US" sz="3600" baseline="-14000" dirty="0" err="1">
                <a:effectLst>
                  <a:outerShdw blurRad="38100" dist="38100" dir="2700000" algn="tl">
                    <a:srgbClr val="DDDDDD"/>
                  </a:outerShdw>
                </a:effectLst>
                <a:latin typeface="Arial" charset="0"/>
              </a:rPr>
              <a:t>c</a:t>
            </a:r>
            <a:r>
              <a:rPr lang="en-US" dirty="0">
                <a:effectLst>
                  <a:outerShdw blurRad="38100" dist="38100" dir="2700000" algn="tl">
                    <a:srgbClr val="DDDDDD"/>
                  </a:outerShdw>
                </a:effectLst>
                <a:latin typeface="Arial" charset="0"/>
              </a:rPr>
              <a:t> to a partition of G</a:t>
            </a:r>
          </a:p>
        </p:txBody>
      </p:sp>
      <p:pic>
        <p:nvPicPr>
          <p:cNvPr id="52227" name="Picture 3" descr="PartitionCoars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5363" y="1590675"/>
            <a:ext cx="7153275" cy="367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2"/>
          <p:cNvSpPr>
            <a:spLocks noGrp="1" noChangeArrowheads="1"/>
          </p:cNvSpPr>
          <p:nvPr>
            <p:ph type="title"/>
          </p:nvPr>
        </p:nvSpPr>
        <p:spPr>
          <a:xfrm>
            <a:off x="228600" y="304800"/>
            <a:ext cx="8458200" cy="1295400"/>
          </a:xfrm>
        </p:spPr>
        <p:txBody>
          <a:bodyPr/>
          <a:lstStyle/>
          <a:p>
            <a:r>
              <a:rPr lang="en-US" dirty="0" smtClean="0">
                <a:solidFill>
                  <a:schemeClr val="hlink"/>
                </a:solidFill>
                <a:effectLst>
                  <a:outerShdw blurRad="38100" dist="38100" dir="2700000" algn="tl">
                    <a:srgbClr val="DDDDDD"/>
                  </a:outerShdw>
                </a:effectLst>
                <a:latin typeface="Arial" charset="0"/>
              </a:rPr>
              <a:t>After each expansion</a:t>
            </a:r>
            <a:r>
              <a:rPr lang="en-US" u="sng" dirty="0" smtClean="0">
                <a:solidFill>
                  <a:schemeClr val="hlink"/>
                </a:solidFill>
                <a:effectLst>
                  <a:outerShdw blurRad="38100" dist="38100" dir="2700000" algn="tl">
                    <a:srgbClr val="DDDDDD"/>
                  </a:outerShdw>
                </a:effectLst>
                <a:latin typeface="Arial" charset="0"/>
              </a:rPr>
              <a:t>, Improve </a:t>
            </a:r>
            <a:r>
              <a:rPr lang="en-US" dirty="0" smtClean="0">
                <a:solidFill>
                  <a:schemeClr val="hlink"/>
                </a:solidFill>
                <a:effectLst>
                  <a:outerShdw blurRad="38100" dist="38100" dir="2700000" algn="tl">
                    <a:srgbClr val="DDDDDD"/>
                  </a:outerShdw>
                </a:effectLst>
                <a:latin typeface="Arial" charset="0"/>
              </a:rPr>
              <a:t>the partition…</a:t>
            </a:r>
            <a:br>
              <a:rPr lang="en-US" dirty="0" smtClean="0">
                <a:solidFill>
                  <a:schemeClr val="hlink"/>
                </a:solidFill>
                <a:effectLst>
                  <a:outerShdw blurRad="38100" dist="38100" dir="2700000" algn="tl">
                    <a:srgbClr val="DDDDDD"/>
                  </a:outerShdw>
                </a:effectLst>
                <a:latin typeface="Arial" charset="0"/>
              </a:rPr>
            </a:br>
            <a:r>
              <a:rPr lang="en-US" dirty="0" smtClean="0">
                <a:solidFill>
                  <a:schemeClr val="hlink"/>
                </a:solidFill>
                <a:effectLst>
                  <a:outerShdw blurRad="38100" dist="38100" dir="2700000" algn="tl">
                    <a:srgbClr val="DDDDDD"/>
                  </a:outerShdw>
                </a:effectLst>
                <a:latin typeface="Arial" charset="0"/>
              </a:rPr>
              <a:t>… by iterative swapping.</a:t>
            </a:r>
            <a:endParaRPr lang="en-US" dirty="0">
              <a:solidFill>
                <a:schemeClr val="hlink"/>
              </a:solidFill>
              <a:effectLst>
                <a:outerShdw blurRad="38100" dist="38100" dir="2700000" algn="tl">
                  <a:srgbClr val="DDDDDD"/>
                </a:outerShdw>
              </a:effectLst>
              <a:latin typeface="Arial" charset="0"/>
            </a:endParaRPr>
          </a:p>
        </p:txBody>
      </p:sp>
      <p:sp>
        <p:nvSpPr>
          <p:cNvPr id="29716" name="Text Box 20"/>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grpSp>
        <p:nvGrpSpPr>
          <p:cNvPr id="2" name="Group 1"/>
          <p:cNvGrpSpPr/>
          <p:nvPr/>
        </p:nvGrpSpPr>
        <p:grpSpPr>
          <a:xfrm>
            <a:off x="15240" y="1752600"/>
            <a:ext cx="4357688" cy="3406775"/>
            <a:chOff x="3606800" y="1284288"/>
            <a:chExt cx="4357688" cy="3406775"/>
          </a:xfrm>
        </p:grpSpPr>
        <p:sp>
          <p:nvSpPr>
            <p:cNvPr id="34"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35" name="Oval 4"/>
            <p:cNvSpPr>
              <a:spLocks noChangeAspect="1" noChangeArrowheads="1"/>
            </p:cNvSpPr>
            <p:nvPr/>
          </p:nvSpPr>
          <p:spPr bwMode="auto">
            <a:xfrm>
              <a:off x="49911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36" name="Oval 5"/>
            <p:cNvSpPr>
              <a:spLocks noChangeAspect="1" noChangeArrowheads="1"/>
            </p:cNvSpPr>
            <p:nvPr/>
          </p:nvSpPr>
          <p:spPr bwMode="auto">
            <a:xfrm>
              <a:off x="62484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37" name="Oval 6"/>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38" name="Oval 7"/>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39" name="Line 8"/>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0" name="Line 9"/>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 name="Line 10"/>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2" name="Line 11"/>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3" name="Line 12"/>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4" name="Line 13"/>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5" name="Line 14"/>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6" name="Line 15"/>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7" name="Line 16"/>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8" name="Line 17"/>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9" name="Line 18"/>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0" name="Line 19"/>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 name="Line 20"/>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2" name="Text Box 21"/>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53" name="Text Box 22"/>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54" name="Text Box 23"/>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55" name="Text Box 24"/>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56" name="Text Box 25"/>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57" name="Text Box 26"/>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58" name="Text Box 27"/>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59" name="Oval 28"/>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60" name="Oval 29"/>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61" name="Oval 30"/>
            <p:cNvSpPr>
              <a:spLocks noChangeAspect="1" noChangeArrowheads="1"/>
            </p:cNvSpPr>
            <p:nvPr/>
          </p:nvSpPr>
          <p:spPr bwMode="auto">
            <a:xfrm>
              <a:off x="7315200" y="33147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62" name="Oval 31"/>
            <p:cNvSpPr>
              <a:spLocks noChangeAspect="1" noChangeArrowheads="1"/>
            </p:cNvSpPr>
            <p:nvPr/>
          </p:nvSpPr>
          <p:spPr bwMode="auto">
            <a:xfrm>
              <a:off x="4991100" y="38862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63" name="Text Box 33"/>
            <p:cNvSpPr txBox="1">
              <a:spLocks noChangeArrowheads="1"/>
            </p:cNvSpPr>
            <p:nvPr/>
          </p:nvSpPr>
          <p:spPr bwMode="auto">
            <a:xfrm>
              <a:off x="3911600" y="292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64" name="Text Box 34"/>
            <p:cNvSpPr txBox="1">
              <a:spLocks noChangeArrowheads="1"/>
            </p:cNvSpPr>
            <p:nvPr/>
          </p:nvSpPr>
          <p:spPr bwMode="auto">
            <a:xfrm>
              <a:off x="5016500" y="12842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65" name="Text Box 35"/>
            <p:cNvSpPr txBox="1">
              <a:spLocks noChangeArrowheads="1"/>
            </p:cNvSpPr>
            <p:nvPr/>
          </p:nvSpPr>
          <p:spPr bwMode="auto">
            <a:xfrm>
              <a:off x="6248400" y="12842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66" name="Text Box 36"/>
            <p:cNvSpPr txBox="1">
              <a:spLocks noChangeArrowheads="1"/>
            </p:cNvSpPr>
            <p:nvPr/>
          </p:nvSpPr>
          <p:spPr bwMode="auto">
            <a:xfrm>
              <a:off x="7353300" y="292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2</a:t>
              </a:r>
            </a:p>
          </p:txBody>
        </p:sp>
        <p:sp>
          <p:nvSpPr>
            <p:cNvPr id="67" name="Text Box 37"/>
            <p:cNvSpPr txBox="1">
              <a:spLocks noChangeArrowheads="1"/>
            </p:cNvSpPr>
            <p:nvPr/>
          </p:nvSpPr>
          <p:spPr bwMode="auto">
            <a:xfrm>
              <a:off x="5016500" y="429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3</a:t>
              </a:r>
            </a:p>
          </p:txBody>
        </p:sp>
        <p:sp>
          <p:nvSpPr>
            <p:cNvPr id="68" name="Text Box 38"/>
            <p:cNvSpPr txBox="1">
              <a:spLocks noChangeArrowheads="1"/>
            </p:cNvSpPr>
            <p:nvPr/>
          </p:nvSpPr>
          <p:spPr bwMode="auto">
            <a:xfrm>
              <a:off x="6273800" y="42687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0</a:t>
              </a:r>
            </a:p>
          </p:txBody>
        </p:sp>
        <p:sp>
          <p:nvSpPr>
            <p:cNvPr id="69" name="Text Box 39"/>
            <p:cNvSpPr txBox="1">
              <a:spLocks noChangeArrowheads="1"/>
            </p:cNvSpPr>
            <p:nvPr/>
          </p:nvSpPr>
          <p:spPr bwMode="auto">
            <a:xfrm>
              <a:off x="6553200" y="2541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sp>
          <p:nvSpPr>
            <p:cNvPr id="70" name="Text Box 40"/>
            <p:cNvSpPr txBox="1">
              <a:spLocks noChangeArrowheads="1"/>
            </p:cNvSpPr>
            <p:nvPr/>
          </p:nvSpPr>
          <p:spPr bwMode="auto">
            <a:xfrm>
              <a:off x="4699000" y="2503488"/>
              <a:ext cx="409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-1</a:t>
              </a:r>
            </a:p>
          </p:txBody>
        </p:sp>
      </p:grpSp>
      <p:grpSp>
        <p:nvGrpSpPr>
          <p:cNvPr id="3" name="Group 2"/>
          <p:cNvGrpSpPr/>
          <p:nvPr/>
        </p:nvGrpSpPr>
        <p:grpSpPr>
          <a:xfrm>
            <a:off x="4786312" y="2057400"/>
            <a:ext cx="4357688" cy="2614612"/>
            <a:chOff x="3606800" y="1652588"/>
            <a:chExt cx="4357688" cy="2614612"/>
          </a:xfrm>
        </p:grpSpPr>
        <p:sp>
          <p:nvSpPr>
            <p:cNvPr id="72" name="Text Box 3"/>
            <p:cNvSpPr txBox="1">
              <a:spLocks noChangeArrowheads="1"/>
            </p:cNvSpPr>
            <p:nvPr/>
          </p:nvSpPr>
          <p:spPr bwMode="auto">
            <a:xfrm>
              <a:off x="4699000" y="1652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a</a:t>
              </a:r>
            </a:p>
          </p:txBody>
        </p:sp>
        <p:sp>
          <p:nvSpPr>
            <p:cNvPr id="73" name="Line 4"/>
            <p:cNvSpPr>
              <a:spLocks noChangeShapeType="1"/>
            </p:cNvSpPr>
            <p:nvPr/>
          </p:nvSpPr>
          <p:spPr bwMode="auto">
            <a:xfrm flipV="1">
              <a:off x="4248150" y="2990850"/>
              <a:ext cx="752475" cy="40005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4" name="Line 5"/>
            <p:cNvSpPr>
              <a:spLocks noChangeShapeType="1"/>
            </p:cNvSpPr>
            <p:nvPr/>
          </p:nvSpPr>
          <p:spPr bwMode="auto">
            <a:xfrm flipV="1">
              <a:off x="6629400" y="3617913"/>
              <a:ext cx="727075" cy="350837"/>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 name="Line 6"/>
            <p:cNvSpPr>
              <a:spLocks noChangeShapeType="1"/>
            </p:cNvSpPr>
            <p:nvPr/>
          </p:nvSpPr>
          <p:spPr bwMode="auto">
            <a:xfrm>
              <a:off x="4233863" y="3605213"/>
              <a:ext cx="752475" cy="3905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6" name="Line 7"/>
            <p:cNvSpPr>
              <a:spLocks noChangeShapeType="1"/>
            </p:cNvSpPr>
            <p:nvPr/>
          </p:nvSpPr>
          <p:spPr bwMode="auto">
            <a:xfrm flipV="1">
              <a:off x="5381625" y="409098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7" name="Line 8"/>
            <p:cNvSpPr>
              <a:spLocks noChangeShapeType="1"/>
            </p:cNvSpPr>
            <p:nvPr/>
          </p:nvSpPr>
          <p:spPr bwMode="auto">
            <a:xfrm flipV="1">
              <a:off x="5386388" y="2967038"/>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8" name="Line 9"/>
            <p:cNvSpPr>
              <a:spLocks noChangeShapeType="1"/>
            </p:cNvSpPr>
            <p:nvPr/>
          </p:nvSpPr>
          <p:spPr bwMode="auto">
            <a:xfrm flipV="1">
              <a:off x="5400675" y="1885950"/>
              <a:ext cx="8477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9" name="Line 10"/>
            <p:cNvSpPr>
              <a:spLocks noChangeShapeType="1"/>
            </p:cNvSpPr>
            <p:nvPr/>
          </p:nvSpPr>
          <p:spPr bwMode="auto">
            <a:xfrm>
              <a:off x="6619875" y="3076575"/>
              <a:ext cx="685800" cy="3667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0" name="Line 11"/>
            <p:cNvSpPr>
              <a:spLocks noChangeShapeType="1"/>
            </p:cNvSpPr>
            <p:nvPr/>
          </p:nvSpPr>
          <p:spPr bwMode="auto">
            <a:xfrm>
              <a:off x="5176838" y="2066925"/>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 name="Line 12"/>
            <p:cNvSpPr>
              <a:spLocks noChangeShapeType="1"/>
            </p:cNvSpPr>
            <p:nvPr/>
          </p:nvSpPr>
          <p:spPr bwMode="auto">
            <a:xfrm>
              <a:off x="6443663" y="2057400"/>
              <a:ext cx="0" cy="709613"/>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 name="Line 13"/>
            <p:cNvSpPr>
              <a:spLocks noChangeShapeType="1"/>
            </p:cNvSpPr>
            <p:nvPr/>
          </p:nvSpPr>
          <p:spPr bwMode="auto">
            <a:xfrm>
              <a:off x="5195888" y="3186113"/>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3" name="Line 14"/>
            <p:cNvSpPr>
              <a:spLocks noChangeShapeType="1"/>
            </p:cNvSpPr>
            <p:nvPr/>
          </p:nvSpPr>
          <p:spPr bwMode="auto">
            <a:xfrm>
              <a:off x="6438900" y="3176588"/>
              <a:ext cx="0" cy="709612"/>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 name="Line 15"/>
            <p:cNvSpPr>
              <a:spLocks noChangeShapeType="1"/>
            </p:cNvSpPr>
            <p:nvPr/>
          </p:nvSpPr>
          <p:spPr bwMode="auto">
            <a:xfrm>
              <a:off x="5329238" y="3128963"/>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5" name="Line 16"/>
            <p:cNvSpPr>
              <a:spLocks noChangeShapeType="1"/>
            </p:cNvSpPr>
            <p:nvPr/>
          </p:nvSpPr>
          <p:spPr bwMode="auto">
            <a:xfrm>
              <a:off x="5329238" y="2014538"/>
              <a:ext cx="947737" cy="809625"/>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6" name="Text Box 17"/>
            <p:cNvSpPr txBox="1">
              <a:spLocks noChangeArrowheads="1"/>
            </p:cNvSpPr>
            <p:nvPr/>
          </p:nvSpPr>
          <p:spPr bwMode="auto">
            <a:xfrm>
              <a:off x="6438900" y="35702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h</a:t>
              </a:r>
            </a:p>
          </p:txBody>
        </p:sp>
        <p:sp>
          <p:nvSpPr>
            <p:cNvPr id="87" name="Text Box 18"/>
            <p:cNvSpPr txBox="1">
              <a:spLocks noChangeArrowheads="1"/>
            </p:cNvSpPr>
            <p:nvPr/>
          </p:nvSpPr>
          <p:spPr bwMode="auto">
            <a:xfrm>
              <a:off x="4813300" y="35575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g</a:t>
              </a:r>
            </a:p>
          </p:txBody>
        </p:sp>
        <p:sp>
          <p:nvSpPr>
            <p:cNvPr id="88" name="Text Box 19"/>
            <p:cNvSpPr txBox="1">
              <a:spLocks noChangeArrowheads="1"/>
            </p:cNvSpPr>
            <p:nvPr/>
          </p:nvSpPr>
          <p:spPr bwMode="auto">
            <a:xfrm>
              <a:off x="7696200" y="3278188"/>
              <a:ext cx="268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f</a:t>
              </a:r>
            </a:p>
          </p:txBody>
        </p:sp>
        <p:sp>
          <p:nvSpPr>
            <p:cNvPr id="89" name="Text Box 20"/>
            <p:cNvSpPr txBox="1">
              <a:spLocks noChangeArrowheads="1"/>
            </p:cNvSpPr>
            <p:nvPr/>
          </p:nvSpPr>
          <p:spPr bwMode="auto">
            <a:xfrm>
              <a:off x="3606800" y="33035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e</a:t>
              </a:r>
            </a:p>
          </p:txBody>
        </p:sp>
        <p:sp>
          <p:nvSpPr>
            <p:cNvPr id="90" name="Text Box 21"/>
            <p:cNvSpPr txBox="1">
              <a:spLocks noChangeArrowheads="1"/>
            </p:cNvSpPr>
            <p:nvPr/>
          </p:nvSpPr>
          <p:spPr bwMode="auto">
            <a:xfrm>
              <a:off x="6426200" y="3087688"/>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d</a:t>
              </a:r>
            </a:p>
          </p:txBody>
        </p:sp>
        <p:sp>
          <p:nvSpPr>
            <p:cNvPr id="91" name="Text Box 22"/>
            <p:cNvSpPr txBox="1">
              <a:spLocks noChangeArrowheads="1"/>
            </p:cNvSpPr>
            <p:nvPr/>
          </p:nvSpPr>
          <p:spPr bwMode="auto">
            <a:xfrm>
              <a:off x="4876800" y="3024188"/>
              <a:ext cx="3254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c</a:t>
              </a:r>
            </a:p>
          </p:txBody>
        </p:sp>
        <p:sp>
          <p:nvSpPr>
            <p:cNvPr id="92" name="Text Box 23"/>
            <p:cNvSpPr txBox="1">
              <a:spLocks noChangeArrowheads="1"/>
            </p:cNvSpPr>
            <p:nvPr/>
          </p:nvSpPr>
          <p:spPr bwMode="auto">
            <a:xfrm>
              <a:off x="6616700" y="1663700"/>
              <a:ext cx="339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latin typeface="Arial" charset="0"/>
                </a:rPr>
                <a:t>b</a:t>
              </a:r>
            </a:p>
          </p:txBody>
        </p:sp>
        <p:sp>
          <p:nvSpPr>
            <p:cNvPr id="93" name="Oval 24"/>
            <p:cNvSpPr>
              <a:spLocks noChangeAspect="1" noChangeArrowheads="1"/>
            </p:cNvSpPr>
            <p:nvPr/>
          </p:nvSpPr>
          <p:spPr bwMode="auto">
            <a:xfrm>
              <a:off x="49911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94" name="Oval 25"/>
            <p:cNvSpPr>
              <a:spLocks noChangeAspect="1" noChangeArrowheads="1"/>
            </p:cNvSpPr>
            <p:nvPr/>
          </p:nvSpPr>
          <p:spPr bwMode="auto">
            <a:xfrm>
              <a:off x="6248400" y="16764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95" name="Oval 26"/>
            <p:cNvSpPr>
              <a:spLocks noChangeAspect="1" noChangeArrowheads="1"/>
            </p:cNvSpPr>
            <p:nvPr/>
          </p:nvSpPr>
          <p:spPr bwMode="auto">
            <a:xfrm>
              <a:off x="7315200" y="3314700"/>
              <a:ext cx="381000" cy="381000"/>
            </a:xfrm>
            <a:prstGeom prst="ellipse">
              <a:avLst/>
            </a:prstGeom>
            <a:solidFill>
              <a:schemeClr val="hlink"/>
            </a:solidFill>
            <a:ln w="76200">
              <a:solidFill>
                <a:schemeClr val="hlink"/>
              </a:solidFill>
              <a:round/>
              <a:headEnd/>
              <a:tailEnd/>
            </a:ln>
          </p:spPr>
          <p:txBody>
            <a:bodyPr wrap="none" anchor="ctr"/>
            <a:lstStyle/>
            <a:p>
              <a:pPr algn="ctr"/>
              <a:endParaRPr lang="en-US"/>
            </a:p>
          </p:txBody>
        </p:sp>
        <p:sp>
          <p:nvSpPr>
            <p:cNvPr id="96" name="Oval 27"/>
            <p:cNvSpPr>
              <a:spLocks noChangeAspect="1" noChangeArrowheads="1"/>
            </p:cNvSpPr>
            <p:nvPr/>
          </p:nvSpPr>
          <p:spPr bwMode="auto">
            <a:xfrm>
              <a:off x="49911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97" name="Text Box 29"/>
            <p:cNvSpPr txBox="1">
              <a:spLocks noChangeArrowheads="1"/>
            </p:cNvSpPr>
            <p:nvPr/>
          </p:nvSpPr>
          <p:spPr bwMode="auto">
            <a:xfrm>
              <a:off x="6553200" y="2541588"/>
              <a:ext cx="254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spAutoFit/>
            </a:bodyPr>
            <a:lstStyle>
              <a:lvl1pPr>
                <a:defRPr sz="2800">
                  <a:solidFill>
                    <a:schemeClr val="tx1"/>
                  </a:solidFill>
                  <a:latin typeface="Times" charset="0"/>
                  <a:ea typeface="ＭＳ Ｐゴシック" charset="0"/>
                </a:defRPr>
              </a:lvl1pPr>
              <a:lvl2pPr marL="742950" indent="-285750">
                <a:defRPr sz="2800">
                  <a:solidFill>
                    <a:schemeClr val="tx1"/>
                  </a:solidFill>
                  <a:latin typeface="Times" charset="0"/>
                  <a:ea typeface="ＭＳ Ｐゴシック" charset="0"/>
                </a:defRPr>
              </a:lvl2pPr>
              <a:lvl3pPr marL="1143000" indent="-228600">
                <a:defRPr sz="2800">
                  <a:solidFill>
                    <a:schemeClr val="tx1"/>
                  </a:solidFill>
                  <a:latin typeface="Times" charset="0"/>
                  <a:ea typeface="ＭＳ Ｐゴシック" charset="0"/>
                </a:defRPr>
              </a:lvl3pPr>
              <a:lvl4pPr marL="1600200" indent="-228600">
                <a:defRPr sz="2800">
                  <a:solidFill>
                    <a:schemeClr val="tx1"/>
                  </a:solidFill>
                  <a:latin typeface="Times" charset="0"/>
                  <a:ea typeface="ＭＳ Ｐゴシック" charset="0"/>
                </a:defRPr>
              </a:lvl4pPr>
              <a:lvl5pPr marL="2057400" indent="-228600">
                <a:defRPr sz="2800">
                  <a:solidFill>
                    <a:schemeClr val="tx1"/>
                  </a:solidFill>
                  <a:latin typeface="Times" charset="0"/>
                  <a:ea typeface="ＭＳ Ｐゴシック" charset="0"/>
                </a:defRPr>
              </a:lvl5pPr>
              <a:lvl6pPr marL="2514600" indent="-228600" eaLnBrk="0" fontAlgn="base" hangingPunct="0">
                <a:spcBef>
                  <a:spcPct val="0"/>
                </a:spcBef>
                <a:spcAft>
                  <a:spcPct val="0"/>
                </a:spcAft>
                <a:defRPr sz="2800">
                  <a:solidFill>
                    <a:schemeClr val="tx1"/>
                  </a:solidFill>
                  <a:latin typeface="Times" charset="0"/>
                  <a:ea typeface="ＭＳ Ｐゴシック" charset="0"/>
                </a:defRPr>
              </a:lvl6pPr>
              <a:lvl7pPr marL="2971800" indent="-228600" eaLnBrk="0" fontAlgn="base" hangingPunct="0">
                <a:spcBef>
                  <a:spcPct val="0"/>
                </a:spcBef>
                <a:spcAft>
                  <a:spcPct val="0"/>
                </a:spcAft>
                <a:defRPr sz="2800">
                  <a:solidFill>
                    <a:schemeClr val="tx1"/>
                  </a:solidFill>
                  <a:latin typeface="Times" charset="0"/>
                  <a:ea typeface="ＭＳ Ｐゴシック" charset="0"/>
                </a:defRPr>
              </a:lvl7pPr>
              <a:lvl8pPr marL="3429000" indent="-228600" eaLnBrk="0" fontAlgn="base" hangingPunct="0">
                <a:spcBef>
                  <a:spcPct val="0"/>
                </a:spcBef>
                <a:spcAft>
                  <a:spcPct val="0"/>
                </a:spcAft>
                <a:defRPr sz="2800">
                  <a:solidFill>
                    <a:schemeClr val="tx1"/>
                  </a:solidFill>
                  <a:latin typeface="Times" charset="0"/>
                  <a:ea typeface="ＭＳ Ｐゴシック" charset="0"/>
                </a:defRPr>
              </a:lvl8pPr>
              <a:lvl9pPr marL="3886200" indent="-228600" eaLnBrk="0" fontAlgn="base" hangingPunct="0">
                <a:spcBef>
                  <a:spcPct val="0"/>
                </a:spcBef>
                <a:spcAft>
                  <a:spcPct val="0"/>
                </a:spcAft>
                <a:defRPr sz="2800">
                  <a:solidFill>
                    <a:schemeClr val="tx1"/>
                  </a:solidFill>
                  <a:latin typeface="Times" charset="0"/>
                  <a:ea typeface="ＭＳ Ｐゴシック" charset="0"/>
                </a:defRPr>
              </a:lvl9pPr>
            </a:lstStyle>
            <a:p>
              <a:r>
                <a:rPr lang="en-US" sz="2000" b="1">
                  <a:solidFill>
                    <a:schemeClr val="hlink"/>
                  </a:solidFill>
                  <a:latin typeface="Arial" charset="0"/>
                </a:rPr>
                <a:t> </a:t>
              </a:r>
            </a:p>
          </p:txBody>
        </p:sp>
        <p:sp>
          <p:nvSpPr>
            <p:cNvPr id="98" name="Oval 31"/>
            <p:cNvSpPr>
              <a:spLocks noChangeAspect="1" noChangeArrowheads="1"/>
            </p:cNvSpPr>
            <p:nvPr/>
          </p:nvSpPr>
          <p:spPr bwMode="auto">
            <a:xfrm>
              <a:off x="6248400" y="2781300"/>
              <a:ext cx="381000" cy="381000"/>
            </a:xfrm>
            <a:prstGeom prst="ellipse">
              <a:avLst/>
            </a:prstGeom>
            <a:solidFill>
              <a:schemeClr val="hlink"/>
            </a:solidFill>
            <a:ln w="76200">
              <a:solidFill>
                <a:schemeClr val="hlink"/>
              </a:solidFill>
              <a:round/>
              <a:headEnd/>
              <a:tailEnd/>
            </a:ln>
          </p:spPr>
          <p:txBody>
            <a:bodyPr wrap="none" anchor="ctr"/>
            <a:lstStyle/>
            <a:p>
              <a:endParaRPr lang="en-US"/>
            </a:p>
          </p:txBody>
        </p:sp>
        <p:sp>
          <p:nvSpPr>
            <p:cNvPr id="99" name="Oval 32"/>
            <p:cNvSpPr>
              <a:spLocks noChangeAspect="1" noChangeArrowheads="1"/>
            </p:cNvSpPr>
            <p:nvPr/>
          </p:nvSpPr>
          <p:spPr bwMode="auto">
            <a:xfrm>
              <a:off x="4991100" y="27813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sp>
          <p:nvSpPr>
            <p:cNvPr id="100" name="Oval 33"/>
            <p:cNvSpPr>
              <a:spLocks noChangeAspect="1" noChangeArrowheads="1"/>
            </p:cNvSpPr>
            <p:nvPr/>
          </p:nvSpPr>
          <p:spPr bwMode="auto">
            <a:xfrm>
              <a:off x="3886200" y="3314700"/>
              <a:ext cx="381000" cy="381000"/>
            </a:xfrm>
            <a:prstGeom prst="ellipse">
              <a:avLst/>
            </a:prstGeom>
            <a:solidFill>
              <a:schemeClr val="tx1"/>
            </a:solidFill>
            <a:ln w="76200">
              <a:solidFill>
                <a:schemeClr val="tx1"/>
              </a:solidFill>
              <a:round/>
              <a:headEnd/>
              <a:tailEnd/>
            </a:ln>
          </p:spPr>
          <p:txBody>
            <a:bodyPr wrap="none" anchor="ctr"/>
            <a:lstStyle/>
            <a:p>
              <a:pPr algn="ctr"/>
              <a:endParaRPr lang="en-US">
                <a:solidFill>
                  <a:schemeClr val="hlink"/>
                </a:solidFill>
              </a:endParaRPr>
            </a:p>
          </p:txBody>
        </p:sp>
        <p:sp>
          <p:nvSpPr>
            <p:cNvPr id="101" name="Oval 34"/>
            <p:cNvSpPr>
              <a:spLocks noChangeAspect="1" noChangeArrowheads="1"/>
            </p:cNvSpPr>
            <p:nvPr/>
          </p:nvSpPr>
          <p:spPr bwMode="auto">
            <a:xfrm>
              <a:off x="6248400" y="3886200"/>
              <a:ext cx="381000" cy="381000"/>
            </a:xfrm>
            <a:prstGeom prst="ellipse">
              <a:avLst/>
            </a:prstGeom>
            <a:solidFill>
              <a:schemeClr val="tx1"/>
            </a:solidFill>
            <a:ln w="76200">
              <a:solidFill>
                <a:schemeClr val="tx1"/>
              </a:solidFill>
              <a:round/>
              <a:headEnd/>
              <a:tailEnd/>
            </a:ln>
          </p:spPr>
          <p:txBody>
            <a:bodyPr wrap="none" anchor="ctr"/>
            <a:lstStyle/>
            <a:p>
              <a:endParaRPr lang="en-US"/>
            </a:p>
          </p:txBody>
        </p:sp>
      </p:grpSp>
      <p:sp>
        <p:nvSpPr>
          <p:cNvPr id="4" name="Right Arrow 3"/>
          <p:cNvSpPr/>
          <p:nvPr/>
        </p:nvSpPr>
        <p:spPr bwMode="auto">
          <a:xfrm>
            <a:off x="4114800" y="2667000"/>
            <a:ext cx="990600" cy="609600"/>
          </a:xfrm>
          <a:prstGeom prst="rightArrow">
            <a:avLst/>
          </a:prstGeom>
          <a:solidFill>
            <a:schemeClr val="accent1"/>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Times" pitchFamily="18" charset="0"/>
            </a:endParaRPr>
          </a:p>
        </p:txBody>
      </p:sp>
    </p:spTree>
    <p:extLst>
      <p:ext uri="{BB962C8B-B14F-4D97-AF65-F5344CB8AC3E}">
        <p14:creationId xmlns:p14="http://schemas.microsoft.com/office/powerpoint/2010/main" val="8720853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3634" name="Rectangle 2"/>
          <p:cNvSpPr>
            <a:spLocks noGrp="1" noChangeArrowheads="1"/>
          </p:cNvSpPr>
          <p:nvPr>
            <p:ph type="title"/>
          </p:nvPr>
        </p:nvSpPr>
        <p:spPr/>
        <p:txBody>
          <a:bodyPr/>
          <a:lstStyle/>
          <a:p>
            <a:r>
              <a:rPr lang="en-US">
                <a:effectLst>
                  <a:outerShdw blurRad="38100" dist="38100" dir="2700000" algn="tl">
                    <a:srgbClr val="DDDDDD"/>
                  </a:outerShdw>
                </a:effectLst>
                <a:latin typeface="Arial" charset="0"/>
              </a:rPr>
              <a:t>Graphs and Sparse Matrices </a:t>
            </a:r>
          </a:p>
        </p:txBody>
      </p:sp>
      <p:sp>
        <p:nvSpPr>
          <p:cNvPr id="3075" name="Rectangle 3"/>
          <p:cNvSpPr>
            <a:spLocks noChangeArrowheads="1"/>
          </p:cNvSpPr>
          <p:nvPr/>
        </p:nvSpPr>
        <p:spPr bwMode="auto">
          <a:xfrm>
            <a:off x="1616075" y="1600200"/>
            <a:ext cx="2667000" cy="25908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sp>
        <p:nvSpPr>
          <p:cNvPr id="3076" name="Text Box 4"/>
          <p:cNvSpPr txBox="1">
            <a:spLocks noChangeArrowheads="1"/>
          </p:cNvSpPr>
          <p:nvPr/>
        </p:nvSpPr>
        <p:spPr bwMode="auto">
          <a:xfrm>
            <a:off x="1371600" y="1676400"/>
            <a:ext cx="2911475" cy="243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1800" b="1">
                <a:solidFill>
                  <a:srgbClr val="000000"/>
                </a:solidFill>
                <a:latin typeface="Times New Roman" charset="0"/>
              </a:rPr>
              <a:t>1    1                            </a:t>
            </a:r>
            <a:r>
              <a:rPr lang="en-US" sz="1800" b="1">
                <a:solidFill>
                  <a:srgbClr val="FF00FF"/>
                </a:solidFill>
                <a:latin typeface="Times New Roman" charset="0"/>
              </a:rPr>
              <a:t>1</a:t>
            </a:r>
          </a:p>
          <a:p>
            <a:pPr>
              <a:spcBef>
                <a:spcPct val="50000"/>
              </a:spcBef>
            </a:pPr>
            <a:r>
              <a:rPr lang="en-US" sz="1800" b="1">
                <a:solidFill>
                  <a:srgbClr val="000000"/>
                </a:solidFill>
                <a:latin typeface="Times New Roman" charset="0"/>
              </a:rPr>
              <a:t>2    </a:t>
            </a:r>
            <a:r>
              <a:rPr lang="en-US" sz="1800" b="1">
                <a:solidFill>
                  <a:srgbClr val="1A0FEF"/>
                </a:solidFill>
                <a:latin typeface="Times New Roman" charset="0"/>
              </a:rPr>
              <a:t>1</a:t>
            </a:r>
            <a:r>
              <a:rPr lang="en-US" sz="1800" b="1">
                <a:solidFill>
                  <a:srgbClr val="000000"/>
                </a:solidFill>
                <a:latin typeface="Times New Roman" charset="0"/>
              </a:rPr>
              <a:t>     1                              </a:t>
            </a:r>
            <a:r>
              <a:rPr lang="en-US" sz="1800" b="1">
                <a:solidFill>
                  <a:srgbClr val="00CC00"/>
                </a:solidFill>
                <a:latin typeface="Times New Roman" charset="0"/>
              </a:rPr>
              <a:t>1</a:t>
            </a:r>
          </a:p>
          <a:p>
            <a:pPr>
              <a:spcBef>
                <a:spcPct val="50000"/>
              </a:spcBef>
            </a:pPr>
            <a:r>
              <a:rPr lang="en-US" sz="1800" b="1">
                <a:solidFill>
                  <a:srgbClr val="000000"/>
                </a:solidFill>
                <a:latin typeface="Times New Roman" charset="0"/>
              </a:rPr>
              <a:t>3                   1     </a:t>
            </a:r>
            <a:r>
              <a:rPr lang="en-US" sz="1800" b="1">
                <a:solidFill>
                  <a:srgbClr val="9933FF"/>
                </a:solidFill>
                <a:latin typeface="Times New Roman" charset="0"/>
              </a:rPr>
              <a:t>1</a:t>
            </a:r>
            <a:r>
              <a:rPr lang="en-US" sz="1800" b="1">
                <a:solidFill>
                  <a:srgbClr val="000000"/>
                </a:solidFill>
                <a:latin typeface="Times New Roman" charset="0"/>
              </a:rPr>
              <a:t>               </a:t>
            </a:r>
            <a:r>
              <a:rPr lang="en-US" sz="1800" b="1">
                <a:solidFill>
                  <a:srgbClr val="00AE00"/>
                </a:solidFill>
                <a:latin typeface="Times New Roman" charset="0"/>
              </a:rPr>
              <a:t>1</a:t>
            </a:r>
          </a:p>
          <a:p>
            <a:pPr>
              <a:spcBef>
                <a:spcPct val="50000"/>
              </a:spcBef>
            </a:pPr>
            <a:r>
              <a:rPr lang="en-US" sz="1800" b="1">
                <a:solidFill>
                  <a:srgbClr val="000000"/>
                </a:solidFill>
                <a:latin typeface="Times New Roman" charset="0"/>
              </a:rPr>
              <a:t>4          </a:t>
            </a:r>
            <a:r>
              <a:rPr lang="en-US" sz="1800" b="1">
                <a:solidFill>
                  <a:srgbClr val="CCCC00"/>
                </a:solidFill>
                <a:latin typeface="Times New Roman" charset="0"/>
              </a:rPr>
              <a:t> 1</a:t>
            </a:r>
            <a:r>
              <a:rPr lang="en-US" sz="1800" b="1">
                <a:solidFill>
                  <a:srgbClr val="000000"/>
                </a:solidFill>
                <a:latin typeface="Times New Roman" charset="0"/>
              </a:rPr>
              <a:t>             1         </a:t>
            </a:r>
          </a:p>
          <a:p>
            <a:pPr>
              <a:spcBef>
                <a:spcPct val="50000"/>
              </a:spcBef>
            </a:pPr>
            <a:r>
              <a:rPr lang="en-US" sz="1800" b="1">
                <a:solidFill>
                  <a:srgbClr val="000000"/>
                </a:solidFill>
                <a:latin typeface="Times New Roman" charset="0"/>
              </a:rPr>
              <a:t>5                          </a:t>
            </a:r>
            <a:r>
              <a:rPr lang="en-US" sz="1800" b="1">
                <a:solidFill>
                  <a:srgbClr val="FF9933"/>
                </a:solidFill>
                <a:latin typeface="Times New Roman" charset="0"/>
              </a:rPr>
              <a:t>1</a:t>
            </a:r>
            <a:r>
              <a:rPr lang="en-US" sz="1800" b="1">
                <a:solidFill>
                  <a:srgbClr val="000000"/>
                </a:solidFill>
                <a:latin typeface="Times New Roman" charset="0"/>
              </a:rPr>
              <a:t>       1       </a:t>
            </a:r>
          </a:p>
          <a:p>
            <a:pPr>
              <a:spcBef>
                <a:spcPct val="50000"/>
              </a:spcBef>
            </a:pPr>
            <a:r>
              <a:rPr lang="en-US" sz="1800" b="1">
                <a:solidFill>
                  <a:srgbClr val="000000"/>
                </a:solidFill>
                <a:latin typeface="Times New Roman" charset="0"/>
              </a:rPr>
              <a:t>6                                   </a:t>
            </a:r>
            <a:r>
              <a:rPr lang="en-US" sz="1800" b="1">
                <a:solidFill>
                  <a:srgbClr val="33CCCC"/>
                </a:solidFill>
                <a:latin typeface="Times New Roman" charset="0"/>
              </a:rPr>
              <a:t>1 </a:t>
            </a:r>
            <a:r>
              <a:rPr lang="en-US" sz="1800" b="1">
                <a:solidFill>
                  <a:srgbClr val="000000"/>
                </a:solidFill>
                <a:latin typeface="Times New Roman" charset="0"/>
              </a:rPr>
              <a:t>     1</a:t>
            </a:r>
          </a:p>
        </p:txBody>
      </p:sp>
      <p:sp>
        <p:nvSpPr>
          <p:cNvPr id="3077" name="Text Box 5"/>
          <p:cNvSpPr txBox="1">
            <a:spLocks noChangeArrowheads="1"/>
          </p:cNvSpPr>
          <p:nvPr/>
        </p:nvSpPr>
        <p:spPr bwMode="auto">
          <a:xfrm>
            <a:off x="1539875" y="1295400"/>
            <a:ext cx="2895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1800" b="1">
                <a:solidFill>
                  <a:srgbClr val="000000"/>
                </a:solidFill>
                <a:latin typeface="Times New Roman" charset="0"/>
              </a:rPr>
              <a:t>  1     2      3      4      5      6</a:t>
            </a:r>
          </a:p>
        </p:txBody>
      </p:sp>
      <p:sp>
        <p:nvSpPr>
          <p:cNvPr id="3078" name="Text Box 6"/>
          <p:cNvSpPr txBox="1">
            <a:spLocks noChangeArrowheads="1"/>
          </p:cNvSpPr>
          <p:nvPr/>
        </p:nvSpPr>
        <p:spPr bwMode="auto">
          <a:xfrm>
            <a:off x="6264275" y="1828800"/>
            <a:ext cx="22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1800" b="1">
                <a:solidFill>
                  <a:srgbClr val="000000"/>
                </a:solidFill>
                <a:latin typeface="Times New Roman" charset="0"/>
              </a:rPr>
              <a:t>3</a:t>
            </a:r>
          </a:p>
        </p:txBody>
      </p:sp>
      <p:sp>
        <p:nvSpPr>
          <p:cNvPr id="3079" name="Text Box 7"/>
          <p:cNvSpPr txBox="1">
            <a:spLocks noChangeArrowheads="1"/>
          </p:cNvSpPr>
          <p:nvPr/>
        </p:nvSpPr>
        <p:spPr bwMode="auto">
          <a:xfrm>
            <a:off x="6188075" y="3581400"/>
            <a:ext cx="22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1800" b="1">
                <a:solidFill>
                  <a:srgbClr val="000000"/>
                </a:solidFill>
                <a:latin typeface="Times New Roman" charset="0"/>
              </a:rPr>
              <a:t>6</a:t>
            </a:r>
          </a:p>
        </p:txBody>
      </p:sp>
      <p:sp>
        <p:nvSpPr>
          <p:cNvPr id="3080" name="Text Box 8"/>
          <p:cNvSpPr txBox="1">
            <a:spLocks noChangeArrowheads="1"/>
          </p:cNvSpPr>
          <p:nvPr/>
        </p:nvSpPr>
        <p:spPr bwMode="auto">
          <a:xfrm>
            <a:off x="5730875" y="2057400"/>
            <a:ext cx="22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1800" b="1">
                <a:solidFill>
                  <a:srgbClr val="000000"/>
                </a:solidFill>
                <a:latin typeface="Times New Roman" charset="0"/>
              </a:rPr>
              <a:t>2</a:t>
            </a:r>
          </a:p>
        </p:txBody>
      </p:sp>
      <p:sp>
        <p:nvSpPr>
          <p:cNvPr id="3081" name="Text Box 9"/>
          <p:cNvSpPr txBox="1">
            <a:spLocks noChangeArrowheads="1"/>
          </p:cNvSpPr>
          <p:nvPr/>
        </p:nvSpPr>
        <p:spPr bwMode="auto">
          <a:xfrm>
            <a:off x="5654675" y="2971800"/>
            <a:ext cx="22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1800" b="1">
                <a:solidFill>
                  <a:srgbClr val="000000"/>
                </a:solidFill>
                <a:latin typeface="Times New Roman" charset="0"/>
              </a:rPr>
              <a:t>1</a:t>
            </a:r>
          </a:p>
        </p:txBody>
      </p:sp>
      <p:sp>
        <p:nvSpPr>
          <p:cNvPr id="3082" name="Text Box 10"/>
          <p:cNvSpPr txBox="1">
            <a:spLocks noChangeArrowheads="1"/>
          </p:cNvSpPr>
          <p:nvPr/>
        </p:nvSpPr>
        <p:spPr bwMode="auto">
          <a:xfrm>
            <a:off x="7178675" y="3505200"/>
            <a:ext cx="22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1800" b="1">
                <a:solidFill>
                  <a:srgbClr val="000000"/>
                </a:solidFill>
                <a:latin typeface="Times New Roman" charset="0"/>
              </a:rPr>
              <a:t>5</a:t>
            </a:r>
          </a:p>
        </p:txBody>
      </p:sp>
      <p:sp>
        <p:nvSpPr>
          <p:cNvPr id="3083" name="Text Box 11"/>
          <p:cNvSpPr txBox="1">
            <a:spLocks noChangeArrowheads="1"/>
          </p:cNvSpPr>
          <p:nvPr/>
        </p:nvSpPr>
        <p:spPr bwMode="auto">
          <a:xfrm>
            <a:off x="7102475" y="2057400"/>
            <a:ext cx="228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pPr>
              <a:spcBef>
                <a:spcPct val="50000"/>
              </a:spcBef>
            </a:pPr>
            <a:r>
              <a:rPr lang="en-US" sz="1800" b="1">
                <a:solidFill>
                  <a:srgbClr val="000000"/>
                </a:solidFill>
                <a:latin typeface="Times New Roman" charset="0"/>
              </a:rPr>
              <a:t>4</a:t>
            </a:r>
          </a:p>
        </p:txBody>
      </p:sp>
      <p:sp>
        <p:nvSpPr>
          <p:cNvPr id="3084" name="Line 12"/>
          <p:cNvSpPr>
            <a:spLocks noChangeShapeType="1"/>
          </p:cNvSpPr>
          <p:nvPr/>
        </p:nvSpPr>
        <p:spPr bwMode="auto">
          <a:xfrm>
            <a:off x="5959475" y="2362200"/>
            <a:ext cx="457200" cy="1295400"/>
          </a:xfrm>
          <a:prstGeom prst="line">
            <a:avLst/>
          </a:prstGeom>
          <a:noFill/>
          <a:ln w="28575">
            <a:solidFill>
              <a:srgbClr val="00CC00"/>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3085" name="Line 13"/>
          <p:cNvSpPr>
            <a:spLocks noChangeShapeType="1"/>
          </p:cNvSpPr>
          <p:nvPr/>
        </p:nvSpPr>
        <p:spPr bwMode="auto">
          <a:xfrm flipH="1">
            <a:off x="5883275" y="2362200"/>
            <a:ext cx="76200" cy="762000"/>
          </a:xfrm>
          <a:prstGeom prst="line">
            <a:avLst/>
          </a:prstGeom>
          <a:noFill/>
          <a:ln w="28575">
            <a:solidFill>
              <a:schemeClr val="accent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3086" name="Line 14"/>
          <p:cNvSpPr>
            <a:spLocks noChangeShapeType="1"/>
          </p:cNvSpPr>
          <p:nvPr/>
        </p:nvSpPr>
        <p:spPr bwMode="auto">
          <a:xfrm flipV="1">
            <a:off x="5959475" y="2286000"/>
            <a:ext cx="1143000" cy="76200"/>
          </a:xfrm>
          <a:prstGeom prst="line">
            <a:avLst/>
          </a:prstGeom>
          <a:noFill/>
          <a:ln w="28575">
            <a:solidFill>
              <a:srgbClr val="CCCC00"/>
            </a:solidFill>
            <a:round/>
            <a:headEnd type="triangle" w="med" len="med"/>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3087" name="Line 15"/>
          <p:cNvSpPr>
            <a:spLocks noChangeShapeType="1"/>
          </p:cNvSpPr>
          <p:nvPr/>
        </p:nvSpPr>
        <p:spPr bwMode="auto">
          <a:xfrm>
            <a:off x="5883275" y="3124200"/>
            <a:ext cx="1295400" cy="533400"/>
          </a:xfrm>
          <a:prstGeom prst="line">
            <a:avLst/>
          </a:prstGeom>
          <a:noFill/>
          <a:ln w="28575">
            <a:solidFill>
              <a:srgbClr val="FF00FF"/>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3088" name="Line 16"/>
          <p:cNvSpPr>
            <a:spLocks noChangeShapeType="1"/>
          </p:cNvSpPr>
          <p:nvPr/>
        </p:nvSpPr>
        <p:spPr bwMode="auto">
          <a:xfrm flipH="1" flipV="1">
            <a:off x="7102475" y="2286000"/>
            <a:ext cx="76200" cy="1371600"/>
          </a:xfrm>
          <a:prstGeom prst="line">
            <a:avLst/>
          </a:prstGeom>
          <a:noFill/>
          <a:ln w="28575">
            <a:solidFill>
              <a:srgbClr val="FF9933"/>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3089" name="Line 17"/>
          <p:cNvSpPr>
            <a:spLocks noChangeShapeType="1"/>
          </p:cNvSpPr>
          <p:nvPr/>
        </p:nvSpPr>
        <p:spPr bwMode="auto">
          <a:xfrm flipH="1">
            <a:off x="6416675" y="2133600"/>
            <a:ext cx="76200" cy="1524000"/>
          </a:xfrm>
          <a:prstGeom prst="line">
            <a:avLst/>
          </a:prstGeom>
          <a:noFill/>
          <a:ln w="28575">
            <a:solidFill>
              <a:schemeClr val="accent2"/>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3090" name="Line 18"/>
          <p:cNvSpPr>
            <a:spLocks noChangeShapeType="1"/>
          </p:cNvSpPr>
          <p:nvPr/>
        </p:nvSpPr>
        <p:spPr bwMode="auto">
          <a:xfrm>
            <a:off x="6492875" y="2133600"/>
            <a:ext cx="609600" cy="152400"/>
          </a:xfrm>
          <a:prstGeom prst="line">
            <a:avLst/>
          </a:prstGeom>
          <a:noFill/>
          <a:ln w="28575">
            <a:solidFill>
              <a:srgbClr val="9933FF"/>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3091" name="Line 19"/>
          <p:cNvSpPr>
            <a:spLocks noChangeShapeType="1"/>
          </p:cNvSpPr>
          <p:nvPr/>
        </p:nvSpPr>
        <p:spPr bwMode="auto">
          <a:xfrm>
            <a:off x="6416675" y="3657600"/>
            <a:ext cx="762000" cy="1588"/>
          </a:xfrm>
          <a:prstGeom prst="line">
            <a:avLst/>
          </a:prstGeom>
          <a:noFill/>
          <a:ln w="28575">
            <a:solidFill>
              <a:srgbClr val="33CCCC"/>
            </a:solidFill>
            <a:round/>
            <a:headEnd type="none" w="sm" len="sm"/>
            <a:tailEnd type="triangle" w="med" len="med"/>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3092" name="Rectangle 20"/>
          <p:cNvSpPr>
            <a:spLocks noGrp="1" noChangeArrowheads="1"/>
          </p:cNvSpPr>
          <p:nvPr>
            <p:ph type="body" idx="1"/>
          </p:nvPr>
        </p:nvSpPr>
        <p:spPr>
          <a:xfrm>
            <a:off x="685800" y="914400"/>
            <a:ext cx="8229600" cy="415925"/>
          </a:xfrm>
          <a:noFill/>
        </p:spPr>
        <p:txBody>
          <a:bodyPr lIns="63500" tIns="25400" rIns="63500" bIns="25400">
            <a:spAutoFit/>
          </a:bodyPr>
          <a:lstStyle/>
          <a:p>
            <a:r>
              <a:rPr lang="en-US">
                <a:latin typeface="Arial" charset="0"/>
              </a:rPr>
              <a:t>Sparse matrix is a representation of a (sparse) graph</a:t>
            </a:r>
          </a:p>
        </p:txBody>
      </p:sp>
      <p:sp>
        <p:nvSpPr>
          <p:cNvPr id="7189" name="Rectangle 21"/>
          <p:cNvSpPr>
            <a:spLocks noChangeArrowheads="1"/>
          </p:cNvSpPr>
          <p:nvPr/>
        </p:nvSpPr>
        <p:spPr bwMode="auto">
          <a:xfrm>
            <a:off x="533400" y="3962400"/>
            <a:ext cx="8382000" cy="2267287"/>
          </a:xfrm>
          <a:prstGeom prst="rect">
            <a:avLst/>
          </a:prstGeom>
          <a:noFill/>
          <a:ln w="9525">
            <a:noFill/>
            <a:miter lim="800000"/>
            <a:headEnd/>
            <a:tailEnd/>
          </a:ln>
        </p:spPr>
        <p:txBody>
          <a:bodyPr lIns="63500" tIns="25400" rIns="63500" bIns="25400">
            <a:spAutoFit/>
          </a:bodyPr>
          <a:lstStyle/>
          <a:p>
            <a:pPr marL="342900" indent="-342900">
              <a:spcBef>
                <a:spcPct val="20000"/>
              </a:spcBef>
              <a:buClr>
                <a:srgbClr val="FF0000"/>
              </a:buClr>
              <a:buSzPct val="100000"/>
              <a:buFontTx/>
              <a:buChar char="•"/>
              <a:defRPr/>
            </a:pPr>
            <a:endParaRPr lang="en-US" sz="2400" dirty="0">
              <a:solidFill>
                <a:srgbClr val="000000"/>
              </a:solidFill>
              <a:latin typeface="Arial" charset="0"/>
            </a:endParaRPr>
          </a:p>
          <a:p>
            <a:pPr marL="342900" indent="-342900">
              <a:spcBef>
                <a:spcPct val="20000"/>
              </a:spcBef>
              <a:buClr>
                <a:srgbClr val="FF0000"/>
              </a:buClr>
              <a:buSzPct val="100000"/>
              <a:buFontTx/>
              <a:buChar char="•"/>
              <a:defRPr/>
            </a:pPr>
            <a:r>
              <a:rPr lang="en-US" sz="2400" dirty="0">
                <a:solidFill>
                  <a:srgbClr val="000000"/>
                </a:solidFill>
                <a:latin typeface="Arial" charset="0"/>
              </a:rPr>
              <a:t>Matrix entries are edge weights</a:t>
            </a:r>
          </a:p>
          <a:p>
            <a:pPr marL="342900" indent="-342900">
              <a:spcBef>
                <a:spcPct val="20000"/>
              </a:spcBef>
              <a:buClr>
                <a:srgbClr val="FF0000"/>
              </a:buClr>
              <a:buSzPct val="100000"/>
              <a:buFontTx/>
              <a:buChar char="•"/>
              <a:defRPr/>
            </a:pPr>
            <a:r>
              <a:rPr lang="en-US" sz="2400" dirty="0">
                <a:solidFill>
                  <a:srgbClr val="000000"/>
                </a:solidFill>
                <a:latin typeface="Arial" charset="0"/>
              </a:rPr>
              <a:t>Number of </a:t>
            </a:r>
            <a:r>
              <a:rPr lang="en-US" sz="2400" dirty="0" err="1">
                <a:solidFill>
                  <a:srgbClr val="000000"/>
                </a:solidFill>
                <a:latin typeface="Arial" charset="0"/>
              </a:rPr>
              <a:t>nonzeros</a:t>
            </a:r>
            <a:r>
              <a:rPr lang="en-US" sz="2400" dirty="0">
                <a:solidFill>
                  <a:srgbClr val="000000"/>
                </a:solidFill>
                <a:latin typeface="Arial" charset="0"/>
              </a:rPr>
              <a:t> per row is the vertex degree</a:t>
            </a:r>
          </a:p>
          <a:p>
            <a:pPr marL="2628900" lvl="5" indent="-342900" defTabSz="914400">
              <a:spcBef>
                <a:spcPct val="20000"/>
              </a:spcBef>
              <a:buClr>
                <a:srgbClr val="FF0000"/>
              </a:buClr>
              <a:buSzPct val="100000"/>
              <a:buFontTx/>
              <a:buChar char="•"/>
              <a:defRPr/>
            </a:pPr>
            <a:endParaRPr lang="en-US" sz="800" dirty="0">
              <a:solidFill>
                <a:srgbClr val="000000"/>
              </a:solidFill>
              <a:latin typeface="Arial" charset="0"/>
            </a:endParaRPr>
          </a:p>
          <a:p>
            <a:pPr marL="342900" indent="-342900">
              <a:spcBef>
                <a:spcPct val="20000"/>
              </a:spcBef>
              <a:buClr>
                <a:srgbClr val="FF0000"/>
              </a:buClr>
              <a:buSzPct val="100000"/>
              <a:buFontTx/>
              <a:buChar char="•"/>
              <a:defRPr/>
            </a:pPr>
            <a:r>
              <a:rPr lang="en-US" sz="2400" dirty="0">
                <a:solidFill>
                  <a:srgbClr val="FF0000"/>
                </a:solidFill>
                <a:latin typeface="Arial" charset="0"/>
              </a:rPr>
              <a:t>Edges represent data dependencies in matrix-vector multiplication</a:t>
            </a:r>
          </a:p>
        </p:txBody>
      </p:sp>
    </p:spTree>
    <p:extLst>
      <p:ext uri="{BB962C8B-B14F-4D97-AF65-F5344CB8AC3E}">
        <p14:creationId xmlns:p14="http://schemas.microsoft.com/office/powerpoint/2010/main" val="126816850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8754" name="Rectangle 2"/>
          <p:cNvSpPr>
            <a:spLocks noGrp="1" noChangeArrowheads="1"/>
          </p:cNvSpPr>
          <p:nvPr>
            <p:ph type="title"/>
          </p:nvPr>
        </p:nvSpPr>
        <p:spPr>
          <a:xfrm>
            <a:off x="615950" y="319088"/>
            <a:ext cx="6657975" cy="422275"/>
          </a:xfrm>
        </p:spPr>
        <p:txBody>
          <a:bodyPr/>
          <a:lstStyle/>
          <a:p>
            <a:r>
              <a:rPr lang="en-US">
                <a:effectLst>
                  <a:outerShdw blurRad="38100" dist="38100" dir="2700000" algn="tl">
                    <a:srgbClr val="DDDDDD"/>
                  </a:outerShdw>
                </a:effectLst>
                <a:latin typeface="Arial" charset="0"/>
              </a:rPr>
              <a:t>Sparse Matrix Vector Multiplication</a:t>
            </a:r>
          </a:p>
        </p:txBody>
      </p:sp>
      <p:pic>
        <p:nvPicPr>
          <p:cNvPr id="11267" name="Picture 3" descr="PartitionMatrixSy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1325563"/>
            <a:ext cx="8001000" cy="433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883581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798513" y="306388"/>
            <a:ext cx="7964487" cy="422275"/>
          </a:xfrm>
        </p:spPr>
        <p:txBody>
          <a:bodyPr/>
          <a:lstStyle/>
          <a:p>
            <a:r>
              <a:rPr lang="en-US">
                <a:effectLst>
                  <a:outerShdw blurRad="38100" dist="38100" dir="2700000" algn="tl">
                    <a:srgbClr val="DDDDDD"/>
                  </a:outerShdw>
                </a:effectLst>
                <a:latin typeface="Arial" charset="0"/>
              </a:rPr>
              <a:t>Graph partitioning</a:t>
            </a:r>
          </a:p>
        </p:txBody>
      </p:sp>
      <p:sp>
        <p:nvSpPr>
          <p:cNvPr id="4100" name="Rectangle 3"/>
          <p:cNvSpPr>
            <a:spLocks noGrp="1" noChangeArrowheads="1"/>
          </p:cNvSpPr>
          <p:nvPr>
            <p:ph type="body" idx="1"/>
          </p:nvPr>
        </p:nvSpPr>
        <p:spPr>
          <a:xfrm>
            <a:off x="609600" y="914400"/>
            <a:ext cx="8001000" cy="2882900"/>
          </a:xfrm>
        </p:spPr>
        <p:txBody>
          <a:bodyPr/>
          <a:lstStyle/>
          <a:p>
            <a:endParaRPr lang="en-US" sz="2000">
              <a:solidFill>
                <a:schemeClr val="accent1"/>
              </a:solidFill>
              <a:latin typeface="Arial" charset="0"/>
            </a:endParaRPr>
          </a:p>
          <a:p>
            <a:r>
              <a:rPr lang="en-US">
                <a:latin typeface="Arial" charset="0"/>
              </a:rPr>
              <a:t>Assigns subgraphs to processors</a:t>
            </a:r>
          </a:p>
          <a:p>
            <a:r>
              <a:rPr lang="en-US">
                <a:latin typeface="Arial" charset="0"/>
              </a:rPr>
              <a:t>Determines parallelism and locality.</a:t>
            </a:r>
          </a:p>
          <a:p>
            <a:r>
              <a:rPr lang="en-US">
                <a:latin typeface="Arial" charset="0"/>
              </a:rPr>
              <a:t>Tries to make subgraphs all same size (load balance)</a:t>
            </a:r>
          </a:p>
          <a:p>
            <a:r>
              <a:rPr lang="en-US">
                <a:latin typeface="Arial" charset="0"/>
              </a:rPr>
              <a:t>Tries to minimize edge crossings (communication).</a:t>
            </a:r>
          </a:p>
          <a:p>
            <a:r>
              <a:rPr lang="en-US">
                <a:latin typeface="Arial" charset="0"/>
              </a:rPr>
              <a:t>Exact minimization is NP-complete.</a:t>
            </a:r>
          </a:p>
        </p:txBody>
      </p:sp>
      <p:grpSp>
        <p:nvGrpSpPr>
          <p:cNvPr id="4101" name="Group 4"/>
          <p:cNvGrpSpPr>
            <a:grpSpLocks/>
          </p:cNvGrpSpPr>
          <p:nvPr/>
        </p:nvGrpSpPr>
        <p:grpSpPr bwMode="auto">
          <a:xfrm>
            <a:off x="2057400" y="4175125"/>
            <a:ext cx="4251325" cy="2165350"/>
            <a:chOff x="1238" y="1632"/>
            <a:chExt cx="2678" cy="1364"/>
          </a:xfrm>
        </p:grpSpPr>
        <p:grpSp>
          <p:nvGrpSpPr>
            <p:cNvPr id="4102" name="Group 5"/>
            <p:cNvGrpSpPr>
              <a:grpSpLocks/>
            </p:cNvGrpSpPr>
            <p:nvPr/>
          </p:nvGrpSpPr>
          <p:grpSpPr bwMode="auto">
            <a:xfrm>
              <a:off x="1392" y="1632"/>
              <a:ext cx="768" cy="1104"/>
              <a:chOff x="768" y="1536"/>
              <a:chExt cx="768" cy="1104"/>
            </a:xfrm>
          </p:grpSpPr>
          <p:sp>
            <p:nvSpPr>
              <p:cNvPr id="4127" name="Oval 6"/>
              <p:cNvSpPr>
                <a:spLocks noChangeArrowheads="1"/>
              </p:cNvSpPr>
              <p:nvPr/>
            </p:nvSpPr>
            <p:spPr bwMode="auto">
              <a:xfrm>
                <a:off x="864" y="1584"/>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28" name="Oval 7"/>
              <p:cNvSpPr>
                <a:spLocks noChangeArrowheads="1"/>
              </p:cNvSpPr>
              <p:nvPr/>
            </p:nvSpPr>
            <p:spPr bwMode="auto">
              <a:xfrm>
                <a:off x="1296" y="1584"/>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29" name="Oval 8"/>
              <p:cNvSpPr>
                <a:spLocks noChangeArrowheads="1"/>
              </p:cNvSpPr>
              <p:nvPr/>
            </p:nvSpPr>
            <p:spPr bwMode="auto">
              <a:xfrm>
                <a:off x="864" y="1872"/>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30" name="Oval 9"/>
              <p:cNvSpPr>
                <a:spLocks noChangeArrowheads="1"/>
              </p:cNvSpPr>
              <p:nvPr/>
            </p:nvSpPr>
            <p:spPr bwMode="auto">
              <a:xfrm>
                <a:off x="1296" y="1872"/>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31" name="Oval 10"/>
              <p:cNvSpPr>
                <a:spLocks noChangeArrowheads="1"/>
              </p:cNvSpPr>
              <p:nvPr/>
            </p:nvSpPr>
            <p:spPr bwMode="auto">
              <a:xfrm>
                <a:off x="864" y="2160"/>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32" name="Oval 11"/>
              <p:cNvSpPr>
                <a:spLocks noChangeArrowheads="1"/>
              </p:cNvSpPr>
              <p:nvPr/>
            </p:nvSpPr>
            <p:spPr bwMode="auto">
              <a:xfrm>
                <a:off x="1296" y="2160"/>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33" name="Oval 12"/>
              <p:cNvSpPr>
                <a:spLocks noChangeArrowheads="1"/>
              </p:cNvSpPr>
              <p:nvPr/>
            </p:nvSpPr>
            <p:spPr bwMode="auto">
              <a:xfrm>
                <a:off x="864" y="2448"/>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34" name="Oval 13"/>
              <p:cNvSpPr>
                <a:spLocks noChangeArrowheads="1"/>
              </p:cNvSpPr>
              <p:nvPr/>
            </p:nvSpPr>
            <p:spPr bwMode="auto">
              <a:xfrm>
                <a:off x="1296" y="2448"/>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35" name="Line 14"/>
              <p:cNvSpPr>
                <a:spLocks noChangeShapeType="1"/>
              </p:cNvSpPr>
              <p:nvPr/>
            </p:nvSpPr>
            <p:spPr bwMode="auto">
              <a:xfrm>
                <a:off x="1008" y="1680"/>
                <a:ext cx="2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36" name="Line 15"/>
              <p:cNvSpPr>
                <a:spLocks noChangeShapeType="1"/>
              </p:cNvSpPr>
              <p:nvPr/>
            </p:nvSpPr>
            <p:spPr bwMode="auto">
              <a:xfrm>
                <a:off x="1008" y="1968"/>
                <a:ext cx="2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37" name="Line 16"/>
              <p:cNvSpPr>
                <a:spLocks noChangeShapeType="1"/>
              </p:cNvSpPr>
              <p:nvPr/>
            </p:nvSpPr>
            <p:spPr bwMode="auto">
              <a:xfrm>
                <a:off x="1008" y="2256"/>
                <a:ext cx="2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38" name="Line 17"/>
              <p:cNvSpPr>
                <a:spLocks noChangeShapeType="1"/>
              </p:cNvSpPr>
              <p:nvPr/>
            </p:nvSpPr>
            <p:spPr bwMode="auto">
              <a:xfrm>
                <a:off x="1008" y="2544"/>
                <a:ext cx="2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39" name="Line 18"/>
              <p:cNvSpPr>
                <a:spLocks noChangeShapeType="1"/>
              </p:cNvSpPr>
              <p:nvPr/>
            </p:nvSpPr>
            <p:spPr bwMode="auto">
              <a:xfrm>
                <a:off x="1008" y="1680"/>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40" name="Line 19"/>
              <p:cNvSpPr>
                <a:spLocks noChangeShapeType="1"/>
              </p:cNvSpPr>
              <p:nvPr/>
            </p:nvSpPr>
            <p:spPr bwMode="auto">
              <a:xfrm flipV="1">
                <a:off x="1008" y="1680"/>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41" name="Line 20"/>
              <p:cNvSpPr>
                <a:spLocks noChangeShapeType="1"/>
              </p:cNvSpPr>
              <p:nvPr/>
            </p:nvSpPr>
            <p:spPr bwMode="auto">
              <a:xfrm>
                <a:off x="1008" y="1968"/>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42" name="Line 21"/>
              <p:cNvSpPr>
                <a:spLocks noChangeShapeType="1"/>
              </p:cNvSpPr>
              <p:nvPr/>
            </p:nvSpPr>
            <p:spPr bwMode="auto">
              <a:xfrm flipV="1">
                <a:off x="1008" y="1968"/>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43" name="Line 22"/>
              <p:cNvSpPr>
                <a:spLocks noChangeShapeType="1"/>
              </p:cNvSpPr>
              <p:nvPr/>
            </p:nvSpPr>
            <p:spPr bwMode="auto">
              <a:xfrm>
                <a:off x="1008" y="2256"/>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44" name="Line 23"/>
              <p:cNvSpPr>
                <a:spLocks noChangeShapeType="1"/>
              </p:cNvSpPr>
              <p:nvPr/>
            </p:nvSpPr>
            <p:spPr bwMode="auto">
              <a:xfrm flipV="1">
                <a:off x="1008" y="2256"/>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45" name="AutoShape 24"/>
              <p:cNvSpPr>
                <a:spLocks noChangeArrowheads="1"/>
              </p:cNvSpPr>
              <p:nvPr/>
            </p:nvSpPr>
            <p:spPr bwMode="auto">
              <a:xfrm>
                <a:off x="768" y="1536"/>
                <a:ext cx="768" cy="240"/>
              </a:xfrm>
              <a:prstGeom prst="roundRect">
                <a:avLst>
                  <a:gd name="adj" fmla="val 16667"/>
                </a:avLst>
              </a:prstGeom>
              <a:noFill/>
              <a:ln w="12700">
                <a:solidFill>
                  <a:srgbClr val="3366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sp>
            <p:nvSpPr>
              <p:cNvPr id="4146" name="AutoShape 25"/>
              <p:cNvSpPr>
                <a:spLocks noChangeArrowheads="1"/>
              </p:cNvSpPr>
              <p:nvPr/>
            </p:nvSpPr>
            <p:spPr bwMode="auto">
              <a:xfrm>
                <a:off x="768" y="1824"/>
                <a:ext cx="768" cy="240"/>
              </a:xfrm>
              <a:prstGeom prst="roundRect">
                <a:avLst>
                  <a:gd name="adj" fmla="val 16667"/>
                </a:avLst>
              </a:prstGeom>
              <a:noFill/>
              <a:ln w="12700">
                <a:solidFill>
                  <a:schemeClr val="accent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sp>
            <p:nvSpPr>
              <p:cNvPr id="4147" name="AutoShape 26"/>
              <p:cNvSpPr>
                <a:spLocks noChangeArrowheads="1"/>
              </p:cNvSpPr>
              <p:nvPr/>
            </p:nvSpPr>
            <p:spPr bwMode="auto">
              <a:xfrm>
                <a:off x="768" y="2112"/>
                <a:ext cx="768" cy="240"/>
              </a:xfrm>
              <a:prstGeom prst="roundRect">
                <a:avLst>
                  <a:gd name="adj" fmla="val 16667"/>
                </a:avLst>
              </a:prstGeom>
              <a:noFill/>
              <a:ln w="12700">
                <a:solidFill>
                  <a:srgbClr val="FF66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sp>
            <p:nvSpPr>
              <p:cNvPr id="4148" name="AutoShape 27"/>
              <p:cNvSpPr>
                <a:spLocks noChangeArrowheads="1"/>
              </p:cNvSpPr>
              <p:nvPr/>
            </p:nvSpPr>
            <p:spPr bwMode="auto">
              <a:xfrm>
                <a:off x="768" y="2400"/>
                <a:ext cx="768" cy="240"/>
              </a:xfrm>
              <a:prstGeom prst="roundRect">
                <a:avLst>
                  <a:gd name="adj" fmla="val 16667"/>
                </a:avLst>
              </a:prstGeom>
              <a:noFill/>
              <a:ln w="12700">
                <a:solidFill>
                  <a:srgbClr val="800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grpSp>
        <p:sp>
          <p:nvSpPr>
            <p:cNvPr id="4103" name="Oval 28"/>
            <p:cNvSpPr>
              <a:spLocks noChangeArrowheads="1"/>
            </p:cNvSpPr>
            <p:nvPr/>
          </p:nvSpPr>
          <p:spPr bwMode="auto">
            <a:xfrm>
              <a:off x="3072" y="1680"/>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04" name="Oval 29"/>
            <p:cNvSpPr>
              <a:spLocks noChangeArrowheads="1"/>
            </p:cNvSpPr>
            <p:nvPr/>
          </p:nvSpPr>
          <p:spPr bwMode="auto">
            <a:xfrm>
              <a:off x="3504" y="1680"/>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05" name="Oval 30"/>
            <p:cNvSpPr>
              <a:spLocks noChangeArrowheads="1"/>
            </p:cNvSpPr>
            <p:nvPr/>
          </p:nvSpPr>
          <p:spPr bwMode="auto">
            <a:xfrm>
              <a:off x="3072" y="1968"/>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06" name="Oval 31"/>
            <p:cNvSpPr>
              <a:spLocks noChangeArrowheads="1"/>
            </p:cNvSpPr>
            <p:nvPr/>
          </p:nvSpPr>
          <p:spPr bwMode="auto">
            <a:xfrm>
              <a:off x="3504" y="1968"/>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07" name="Oval 32"/>
            <p:cNvSpPr>
              <a:spLocks noChangeArrowheads="1"/>
            </p:cNvSpPr>
            <p:nvPr/>
          </p:nvSpPr>
          <p:spPr bwMode="auto">
            <a:xfrm>
              <a:off x="3072" y="2256"/>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08" name="Oval 33"/>
            <p:cNvSpPr>
              <a:spLocks noChangeArrowheads="1"/>
            </p:cNvSpPr>
            <p:nvPr/>
          </p:nvSpPr>
          <p:spPr bwMode="auto">
            <a:xfrm>
              <a:off x="3504" y="2256"/>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09" name="Oval 34"/>
            <p:cNvSpPr>
              <a:spLocks noChangeArrowheads="1"/>
            </p:cNvSpPr>
            <p:nvPr/>
          </p:nvSpPr>
          <p:spPr bwMode="auto">
            <a:xfrm>
              <a:off x="3072" y="2544"/>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10" name="Oval 35"/>
            <p:cNvSpPr>
              <a:spLocks noChangeArrowheads="1"/>
            </p:cNvSpPr>
            <p:nvPr/>
          </p:nvSpPr>
          <p:spPr bwMode="auto">
            <a:xfrm>
              <a:off x="3504" y="2544"/>
              <a:ext cx="144" cy="144"/>
            </a:xfrm>
            <a:prstGeom prst="ellipse">
              <a:avLst/>
            </a:prstGeom>
            <a:solidFill>
              <a:schemeClr val="hlink"/>
            </a:solidFill>
            <a:ln w="12700">
              <a:solidFill>
                <a:schemeClr val="tx1"/>
              </a:solidFill>
              <a:round/>
              <a:headEnd type="none" w="sm" len="sm"/>
              <a:tailEnd type="none" w="sm" len="sm"/>
            </a:ln>
          </p:spPr>
          <p:txBody>
            <a:bodyPr wrap="none" anchor="ctr"/>
            <a:lstStyle/>
            <a:p>
              <a:endParaRPr lang="en-US">
                <a:solidFill>
                  <a:srgbClr val="000000"/>
                </a:solidFill>
                <a:latin typeface="System VT Special" charset="0"/>
              </a:endParaRPr>
            </a:p>
          </p:txBody>
        </p:sp>
        <p:sp>
          <p:nvSpPr>
            <p:cNvPr id="4111" name="Line 36"/>
            <p:cNvSpPr>
              <a:spLocks noChangeShapeType="1"/>
            </p:cNvSpPr>
            <p:nvPr/>
          </p:nvSpPr>
          <p:spPr bwMode="auto">
            <a:xfrm>
              <a:off x="3216" y="1776"/>
              <a:ext cx="288" cy="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12" name="Line 37"/>
            <p:cNvSpPr>
              <a:spLocks noChangeShapeType="1"/>
            </p:cNvSpPr>
            <p:nvPr/>
          </p:nvSpPr>
          <p:spPr bwMode="auto">
            <a:xfrm>
              <a:off x="3216" y="2064"/>
              <a:ext cx="288" cy="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13" name="Line 38"/>
            <p:cNvSpPr>
              <a:spLocks noChangeShapeType="1"/>
            </p:cNvSpPr>
            <p:nvPr/>
          </p:nvSpPr>
          <p:spPr bwMode="auto">
            <a:xfrm>
              <a:off x="3216" y="2352"/>
              <a:ext cx="288" cy="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14" name="Line 39"/>
            <p:cNvSpPr>
              <a:spLocks noChangeShapeType="1"/>
            </p:cNvSpPr>
            <p:nvPr/>
          </p:nvSpPr>
          <p:spPr bwMode="auto">
            <a:xfrm>
              <a:off x="3216" y="2640"/>
              <a:ext cx="288" cy="1"/>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15" name="Line 40"/>
            <p:cNvSpPr>
              <a:spLocks noChangeShapeType="1"/>
            </p:cNvSpPr>
            <p:nvPr/>
          </p:nvSpPr>
          <p:spPr bwMode="auto">
            <a:xfrm>
              <a:off x="3216" y="1776"/>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16" name="Line 41"/>
            <p:cNvSpPr>
              <a:spLocks noChangeShapeType="1"/>
            </p:cNvSpPr>
            <p:nvPr/>
          </p:nvSpPr>
          <p:spPr bwMode="auto">
            <a:xfrm flipV="1">
              <a:off x="3216" y="1776"/>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17" name="Line 42"/>
            <p:cNvSpPr>
              <a:spLocks noChangeShapeType="1"/>
            </p:cNvSpPr>
            <p:nvPr/>
          </p:nvSpPr>
          <p:spPr bwMode="auto">
            <a:xfrm>
              <a:off x="3216" y="2064"/>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18" name="Line 43"/>
            <p:cNvSpPr>
              <a:spLocks noChangeShapeType="1"/>
            </p:cNvSpPr>
            <p:nvPr/>
          </p:nvSpPr>
          <p:spPr bwMode="auto">
            <a:xfrm flipV="1">
              <a:off x="3216" y="2064"/>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19" name="Line 44"/>
            <p:cNvSpPr>
              <a:spLocks noChangeShapeType="1"/>
            </p:cNvSpPr>
            <p:nvPr/>
          </p:nvSpPr>
          <p:spPr bwMode="auto">
            <a:xfrm>
              <a:off x="3216" y="2352"/>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20" name="Line 45"/>
            <p:cNvSpPr>
              <a:spLocks noChangeShapeType="1"/>
            </p:cNvSpPr>
            <p:nvPr/>
          </p:nvSpPr>
          <p:spPr bwMode="auto">
            <a:xfrm flipV="1">
              <a:off x="3216" y="2352"/>
              <a:ext cx="288" cy="2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solidFill>
                  <a:srgbClr val="000000"/>
                </a:solidFill>
                <a:latin typeface="System VT Special" charset="0"/>
              </a:endParaRPr>
            </a:p>
          </p:txBody>
        </p:sp>
        <p:sp>
          <p:nvSpPr>
            <p:cNvPr id="4121" name="AutoShape 46"/>
            <p:cNvSpPr>
              <a:spLocks noChangeArrowheads="1"/>
            </p:cNvSpPr>
            <p:nvPr/>
          </p:nvSpPr>
          <p:spPr bwMode="auto">
            <a:xfrm>
              <a:off x="3408" y="1632"/>
              <a:ext cx="336" cy="528"/>
            </a:xfrm>
            <a:prstGeom prst="roundRect">
              <a:avLst>
                <a:gd name="adj" fmla="val 16667"/>
              </a:avLst>
            </a:prstGeom>
            <a:noFill/>
            <a:ln w="12700">
              <a:solidFill>
                <a:srgbClr val="3366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sp>
          <p:nvSpPr>
            <p:cNvPr id="4122" name="AutoShape 47"/>
            <p:cNvSpPr>
              <a:spLocks noChangeArrowheads="1"/>
            </p:cNvSpPr>
            <p:nvPr/>
          </p:nvSpPr>
          <p:spPr bwMode="auto">
            <a:xfrm>
              <a:off x="2976" y="1632"/>
              <a:ext cx="336" cy="528"/>
            </a:xfrm>
            <a:prstGeom prst="roundRect">
              <a:avLst>
                <a:gd name="adj" fmla="val 16667"/>
              </a:avLst>
            </a:prstGeom>
            <a:noFill/>
            <a:ln w="12700">
              <a:solidFill>
                <a:schemeClr val="accent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sp>
          <p:nvSpPr>
            <p:cNvPr id="4123" name="AutoShape 48"/>
            <p:cNvSpPr>
              <a:spLocks noChangeArrowheads="1"/>
            </p:cNvSpPr>
            <p:nvPr/>
          </p:nvSpPr>
          <p:spPr bwMode="auto">
            <a:xfrm>
              <a:off x="3408" y="2208"/>
              <a:ext cx="336" cy="528"/>
            </a:xfrm>
            <a:prstGeom prst="roundRect">
              <a:avLst>
                <a:gd name="adj" fmla="val 16667"/>
              </a:avLst>
            </a:prstGeom>
            <a:noFill/>
            <a:ln w="12700">
              <a:solidFill>
                <a:srgbClr val="FF66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sp>
          <p:nvSpPr>
            <p:cNvPr id="4124" name="AutoShape 49"/>
            <p:cNvSpPr>
              <a:spLocks noChangeArrowheads="1"/>
            </p:cNvSpPr>
            <p:nvPr/>
          </p:nvSpPr>
          <p:spPr bwMode="auto">
            <a:xfrm>
              <a:off x="2976" y="2208"/>
              <a:ext cx="336" cy="528"/>
            </a:xfrm>
            <a:prstGeom prst="roundRect">
              <a:avLst>
                <a:gd name="adj" fmla="val 16667"/>
              </a:avLst>
            </a:prstGeom>
            <a:noFill/>
            <a:ln w="12700">
              <a:solidFill>
                <a:srgbClr val="800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p>
              <a:endParaRPr lang="en-US">
                <a:solidFill>
                  <a:srgbClr val="000000"/>
                </a:solidFill>
                <a:latin typeface="System VT Special" charset="0"/>
              </a:endParaRPr>
            </a:p>
          </p:txBody>
        </p:sp>
        <p:sp>
          <p:nvSpPr>
            <p:cNvPr id="4125" name="Text Box 50"/>
            <p:cNvSpPr txBox="1">
              <a:spLocks noChangeArrowheads="1"/>
            </p:cNvSpPr>
            <p:nvPr/>
          </p:nvSpPr>
          <p:spPr bwMode="auto">
            <a:xfrm>
              <a:off x="1238" y="2774"/>
              <a:ext cx="1068"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r>
                <a:rPr lang="en-US" sz="1600">
                  <a:solidFill>
                    <a:srgbClr val="000000"/>
                  </a:solidFill>
                  <a:latin typeface="Times New Roman" charset="0"/>
                </a:rPr>
                <a:t>edge crossings = 6</a:t>
              </a:r>
            </a:p>
          </p:txBody>
        </p:sp>
        <p:sp>
          <p:nvSpPr>
            <p:cNvPr id="4126" name="Text Box 51"/>
            <p:cNvSpPr txBox="1">
              <a:spLocks noChangeArrowheads="1"/>
            </p:cNvSpPr>
            <p:nvPr/>
          </p:nvSpPr>
          <p:spPr bwMode="auto">
            <a:xfrm>
              <a:off x="2784" y="2784"/>
              <a:ext cx="1132"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800">
                  <a:solidFill>
                    <a:schemeClr val="tx1"/>
                  </a:solidFill>
                  <a:latin typeface="System VT Special" charset="0"/>
                  <a:ea typeface="ＭＳ Ｐゴシック" charset="0"/>
                </a:defRPr>
              </a:lvl1pPr>
              <a:lvl2pPr marL="742950" indent="-285750">
                <a:defRPr sz="2800">
                  <a:solidFill>
                    <a:schemeClr val="tx1"/>
                  </a:solidFill>
                  <a:latin typeface="System VT Special" charset="0"/>
                  <a:ea typeface="ＭＳ Ｐゴシック" charset="0"/>
                </a:defRPr>
              </a:lvl2pPr>
              <a:lvl3pPr marL="1143000" indent="-228600">
                <a:defRPr sz="2800">
                  <a:solidFill>
                    <a:schemeClr val="tx1"/>
                  </a:solidFill>
                  <a:latin typeface="System VT Special" charset="0"/>
                  <a:ea typeface="ＭＳ Ｐゴシック" charset="0"/>
                </a:defRPr>
              </a:lvl3pPr>
              <a:lvl4pPr marL="1600200" indent="-228600">
                <a:defRPr sz="2800">
                  <a:solidFill>
                    <a:schemeClr val="tx1"/>
                  </a:solidFill>
                  <a:latin typeface="System VT Special" charset="0"/>
                  <a:ea typeface="ＭＳ Ｐゴシック" charset="0"/>
                </a:defRPr>
              </a:lvl4pPr>
              <a:lvl5pPr marL="2057400" indent="-228600">
                <a:defRPr sz="2800">
                  <a:solidFill>
                    <a:schemeClr val="tx1"/>
                  </a:solidFill>
                  <a:latin typeface="System VT Special" charset="0"/>
                  <a:ea typeface="ＭＳ Ｐゴシック" charset="0"/>
                </a:defRPr>
              </a:lvl5pPr>
              <a:lvl6pPr marL="2514600" indent="-228600" eaLnBrk="0" fontAlgn="base" hangingPunct="0">
                <a:spcBef>
                  <a:spcPct val="0"/>
                </a:spcBef>
                <a:spcAft>
                  <a:spcPct val="0"/>
                </a:spcAft>
                <a:defRPr sz="2800">
                  <a:solidFill>
                    <a:schemeClr val="tx1"/>
                  </a:solidFill>
                  <a:latin typeface="System VT Special" charset="0"/>
                  <a:ea typeface="ＭＳ Ｐゴシック" charset="0"/>
                </a:defRPr>
              </a:lvl6pPr>
              <a:lvl7pPr marL="2971800" indent="-228600" eaLnBrk="0" fontAlgn="base" hangingPunct="0">
                <a:spcBef>
                  <a:spcPct val="0"/>
                </a:spcBef>
                <a:spcAft>
                  <a:spcPct val="0"/>
                </a:spcAft>
                <a:defRPr sz="2800">
                  <a:solidFill>
                    <a:schemeClr val="tx1"/>
                  </a:solidFill>
                  <a:latin typeface="System VT Special" charset="0"/>
                  <a:ea typeface="ＭＳ Ｐゴシック" charset="0"/>
                </a:defRPr>
              </a:lvl7pPr>
              <a:lvl8pPr marL="3429000" indent="-228600" eaLnBrk="0" fontAlgn="base" hangingPunct="0">
                <a:spcBef>
                  <a:spcPct val="0"/>
                </a:spcBef>
                <a:spcAft>
                  <a:spcPct val="0"/>
                </a:spcAft>
                <a:defRPr sz="2800">
                  <a:solidFill>
                    <a:schemeClr val="tx1"/>
                  </a:solidFill>
                  <a:latin typeface="System VT Special" charset="0"/>
                  <a:ea typeface="ＭＳ Ｐゴシック" charset="0"/>
                </a:defRPr>
              </a:lvl8pPr>
              <a:lvl9pPr marL="3886200" indent="-228600" eaLnBrk="0" fontAlgn="base" hangingPunct="0">
                <a:spcBef>
                  <a:spcPct val="0"/>
                </a:spcBef>
                <a:spcAft>
                  <a:spcPct val="0"/>
                </a:spcAft>
                <a:defRPr sz="2800">
                  <a:solidFill>
                    <a:schemeClr val="tx1"/>
                  </a:solidFill>
                  <a:latin typeface="System VT Special" charset="0"/>
                  <a:ea typeface="ＭＳ Ｐゴシック" charset="0"/>
                </a:defRPr>
              </a:lvl9pPr>
            </a:lstStyle>
            <a:p>
              <a:r>
                <a:rPr lang="en-US" sz="1600">
                  <a:solidFill>
                    <a:srgbClr val="000000"/>
                  </a:solidFill>
                  <a:latin typeface="Times New Roman" charset="0"/>
                </a:rPr>
                <a:t>edge crossings = 10</a:t>
              </a:r>
            </a:p>
          </p:txBody>
        </p:sp>
      </p:grpSp>
    </p:spTree>
    <p:extLst>
      <p:ext uri="{BB962C8B-B14F-4D97-AF65-F5344CB8AC3E}">
        <p14:creationId xmlns:p14="http://schemas.microsoft.com/office/powerpoint/2010/main" val="96817118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730" name="Rectangle 2"/>
          <p:cNvSpPr>
            <a:spLocks noGrp="1" noChangeArrowheads="1"/>
          </p:cNvSpPr>
          <p:nvPr>
            <p:ph type="title"/>
          </p:nvPr>
        </p:nvSpPr>
        <p:spPr>
          <a:xfrm>
            <a:off x="798513" y="306388"/>
            <a:ext cx="7278687" cy="422275"/>
          </a:xfrm>
        </p:spPr>
        <p:txBody>
          <a:bodyPr/>
          <a:lstStyle/>
          <a:p>
            <a:r>
              <a:rPr lang="en-US" dirty="0" smtClean="0">
                <a:effectLst>
                  <a:outerShdw blurRad="38100" dist="38100" dir="2700000" algn="tl">
                    <a:srgbClr val="DDDDDD"/>
                  </a:outerShdw>
                </a:effectLst>
                <a:latin typeface="Arial" charset="0"/>
              </a:rPr>
              <a:t>Applications of graph partitioning</a:t>
            </a:r>
            <a:endParaRPr lang="en-US" dirty="0">
              <a:effectLst>
                <a:outerShdw blurRad="38100" dist="38100" dir="2700000" algn="tl">
                  <a:srgbClr val="DDDDDD"/>
                </a:outerShdw>
              </a:effectLst>
              <a:latin typeface="Arial" charset="0"/>
            </a:endParaRPr>
          </a:p>
        </p:txBody>
      </p:sp>
      <p:sp>
        <p:nvSpPr>
          <p:cNvPr id="13315" name="Rectangle 3"/>
          <p:cNvSpPr>
            <a:spLocks noGrp="1" noChangeArrowheads="1"/>
          </p:cNvSpPr>
          <p:nvPr>
            <p:ph type="body" idx="1"/>
          </p:nvPr>
        </p:nvSpPr>
        <p:spPr>
          <a:xfrm>
            <a:off x="609600" y="1066800"/>
            <a:ext cx="8153400" cy="5791200"/>
          </a:xfrm>
        </p:spPr>
        <p:txBody>
          <a:bodyPr/>
          <a:lstStyle/>
          <a:p>
            <a:r>
              <a:rPr lang="en-US" dirty="0">
                <a:latin typeface="Arial" charset="0"/>
              </a:rPr>
              <a:t>Telephone network design</a:t>
            </a:r>
          </a:p>
          <a:p>
            <a:pPr lvl="1"/>
            <a:r>
              <a:rPr lang="en-US" dirty="0" smtClean="0">
                <a:latin typeface="Arial" charset="0"/>
              </a:rPr>
              <a:t>The original application</a:t>
            </a:r>
            <a:r>
              <a:rPr lang="en-US" dirty="0" smtClean="0">
                <a:latin typeface="Arial" charset="0"/>
              </a:rPr>
              <a:t>! </a:t>
            </a:r>
            <a:r>
              <a:rPr lang="en-US" dirty="0" smtClean="0">
                <a:latin typeface="Arial" charset="0"/>
              </a:rPr>
              <a:t> </a:t>
            </a:r>
            <a:r>
              <a:rPr lang="en-US" dirty="0" smtClean="0">
                <a:latin typeface="Arial" charset="0"/>
              </a:rPr>
              <a:t>1970 algorithm </a:t>
            </a:r>
            <a:r>
              <a:rPr lang="en-US" dirty="0">
                <a:latin typeface="Arial" charset="0"/>
              </a:rPr>
              <a:t>due to </a:t>
            </a:r>
            <a:r>
              <a:rPr lang="en-US" dirty="0" smtClean="0">
                <a:latin typeface="Arial" charset="0"/>
              </a:rPr>
              <a:t>Kernighan &amp; Lin</a:t>
            </a:r>
            <a:endParaRPr lang="en-US" dirty="0">
              <a:latin typeface="Arial" charset="0"/>
            </a:endParaRPr>
          </a:p>
          <a:p>
            <a:r>
              <a:rPr lang="en-US" dirty="0" smtClean="0">
                <a:latin typeface="Arial" charset="0"/>
              </a:rPr>
              <a:t>Sparse </a:t>
            </a:r>
            <a:r>
              <a:rPr lang="en-US" dirty="0">
                <a:latin typeface="Arial" charset="0"/>
              </a:rPr>
              <a:t>Matrix times Vector Multiplication</a:t>
            </a:r>
          </a:p>
          <a:p>
            <a:pPr lvl="1"/>
            <a:r>
              <a:rPr lang="en-US" dirty="0" smtClean="0">
                <a:latin typeface="Arial" charset="0"/>
              </a:rPr>
              <a:t>To solve Ax = b, </a:t>
            </a:r>
            <a:r>
              <a:rPr lang="en-US" dirty="0" smtClean="0">
                <a:latin typeface="Arial" charset="0"/>
              </a:rPr>
              <a:t>partial differential equations, eigenvalue problems, …</a:t>
            </a:r>
            <a:endParaRPr lang="en-US" dirty="0">
              <a:latin typeface="Arial" charset="0"/>
            </a:endParaRPr>
          </a:p>
          <a:p>
            <a:pPr lvl="1"/>
            <a:r>
              <a:rPr lang="en-US" dirty="0">
                <a:latin typeface="Arial" charset="0"/>
              </a:rPr>
              <a:t>N = {1,…,n},     (</a:t>
            </a:r>
            <a:r>
              <a:rPr lang="en-US" dirty="0" err="1">
                <a:latin typeface="Arial" charset="0"/>
              </a:rPr>
              <a:t>j,k</a:t>
            </a:r>
            <a:r>
              <a:rPr lang="en-US" dirty="0">
                <a:latin typeface="Arial" charset="0"/>
              </a:rPr>
              <a:t>) in E if  A(</a:t>
            </a:r>
            <a:r>
              <a:rPr lang="en-US" dirty="0" err="1">
                <a:latin typeface="Arial" charset="0"/>
              </a:rPr>
              <a:t>j,k</a:t>
            </a:r>
            <a:r>
              <a:rPr lang="en-US" dirty="0">
                <a:latin typeface="Arial" charset="0"/>
              </a:rPr>
              <a:t>) nonzero, </a:t>
            </a:r>
          </a:p>
          <a:p>
            <a:pPr lvl="1"/>
            <a:r>
              <a:rPr lang="en-US" dirty="0">
                <a:latin typeface="Arial" charset="0"/>
              </a:rPr>
              <a:t>W</a:t>
            </a:r>
            <a:r>
              <a:rPr lang="en-US" sz="2400" baseline="-14000" dirty="0">
                <a:latin typeface="Arial" charset="0"/>
              </a:rPr>
              <a:t>N</a:t>
            </a:r>
            <a:r>
              <a:rPr lang="en-US" dirty="0">
                <a:latin typeface="Arial" charset="0"/>
              </a:rPr>
              <a:t>(j) = #</a:t>
            </a:r>
            <a:r>
              <a:rPr lang="en-US" dirty="0" err="1">
                <a:latin typeface="Arial" charset="0"/>
              </a:rPr>
              <a:t>nonzeros</a:t>
            </a:r>
            <a:r>
              <a:rPr lang="en-US" dirty="0">
                <a:latin typeface="Arial" charset="0"/>
              </a:rPr>
              <a:t> in row j,   W</a:t>
            </a:r>
            <a:r>
              <a:rPr lang="en-US" sz="2400" baseline="-14000" dirty="0">
                <a:latin typeface="Arial" charset="0"/>
              </a:rPr>
              <a:t>E</a:t>
            </a:r>
            <a:r>
              <a:rPr lang="en-US" dirty="0">
                <a:latin typeface="Arial" charset="0"/>
              </a:rPr>
              <a:t>(</a:t>
            </a:r>
            <a:r>
              <a:rPr lang="en-US" dirty="0" err="1">
                <a:latin typeface="Arial" charset="0"/>
              </a:rPr>
              <a:t>j,k</a:t>
            </a:r>
            <a:r>
              <a:rPr lang="en-US" dirty="0">
                <a:latin typeface="Arial" charset="0"/>
              </a:rPr>
              <a:t>) = 1</a:t>
            </a:r>
          </a:p>
          <a:p>
            <a:r>
              <a:rPr lang="en-US" dirty="0">
                <a:latin typeface="Arial" charset="0"/>
              </a:rPr>
              <a:t>Data mining and clustering</a:t>
            </a:r>
          </a:p>
          <a:p>
            <a:r>
              <a:rPr lang="en-US" dirty="0">
                <a:latin typeface="Arial" charset="0"/>
              </a:rPr>
              <a:t>Physical Mapping of DNA</a:t>
            </a:r>
          </a:p>
          <a:p>
            <a:r>
              <a:rPr lang="en-US" dirty="0" smtClean="0">
                <a:latin typeface="Arial" charset="0"/>
              </a:rPr>
              <a:t>VLSI </a:t>
            </a:r>
            <a:r>
              <a:rPr lang="en-US" dirty="0">
                <a:latin typeface="Arial" charset="0"/>
              </a:rPr>
              <a:t>Layout</a:t>
            </a:r>
          </a:p>
          <a:p>
            <a:r>
              <a:rPr lang="en-US" dirty="0" smtClean="0">
                <a:latin typeface="Arial" charset="0"/>
              </a:rPr>
              <a:t>Sparse </a:t>
            </a:r>
            <a:r>
              <a:rPr lang="en-US" dirty="0">
                <a:latin typeface="Arial" charset="0"/>
              </a:rPr>
              <a:t>Gaussian Elimination</a:t>
            </a:r>
          </a:p>
          <a:p>
            <a:pPr lvl="1"/>
            <a:r>
              <a:rPr lang="en-US" dirty="0">
                <a:latin typeface="Arial" charset="0"/>
              </a:rPr>
              <a:t>R</a:t>
            </a:r>
            <a:r>
              <a:rPr lang="en-US" dirty="0" smtClean="0">
                <a:latin typeface="Arial" charset="0"/>
              </a:rPr>
              <a:t>eorder matrix rows </a:t>
            </a:r>
            <a:r>
              <a:rPr lang="en-US" dirty="0">
                <a:latin typeface="Arial" charset="0"/>
              </a:rPr>
              <a:t>and columns </a:t>
            </a:r>
            <a:r>
              <a:rPr lang="en-US" dirty="0" smtClean="0">
                <a:latin typeface="Arial" charset="0"/>
              </a:rPr>
              <a:t>to decrease “fill” in factors</a:t>
            </a:r>
            <a:endParaRPr lang="en-US" dirty="0">
              <a:latin typeface="Arial" charset="0"/>
            </a:endParaRPr>
          </a:p>
          <a:p>
            <a:pPr marL="342900" lvl="1" indent="-342900"/>
            <a:r>
              <a:rPr lang="en-US" sz="2400" dirty="0" smtClean="0">
                <a:latin typeface="Arial" charset="0"/>
              </a:rPr>
              <a:t>Load </a:t>
            </a:r>
            <a:r>
              <a:rPr lang="en-US" sz="2400" dirty="0">
                <a:latin typeface="Arial" charset="0"/>
              </a:rPr>
              <a:t>Balancing while Minimizing Communication</a:t>
            </a:r>
          </a:p>
          <a:p>
            <a:r>
              <a:rPr lang="en-US" i="1" dirty="0" smtClean="0">
                <a:latin typeface="Arial" charset="0"/>
              </a:rPr>
              <a:t>. </a:t>
            </a:r>
            <a:r>
              <a:rPr lang="en-US" i="1" dirty="0" smtClean="0">
                <a:latin typeface="Arial" charset="0"/>
              </a:rPr>
              <a:t>. .</a:t>
            </a:r>
            <a:endParaRPr lang="en-US" i="1" dirty="0">
              <a:latin typeface="Arial" charset="0"/>
            </a:endParaRPr>
          </a:p>
        </p:txBody>
      </p:sp>
    </p:spTree>
    <p:extLst>
      <p:ext uri="{BB962C8B-B14F-4D97-AF65-F5344CB8AC3E}">
        <p14:creationId xmlns:p14="http://schemas.microsoft.com/office/powerpoint/2010/main" val="15103567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609600" y="1066800"/>
            <a:ext cx="8001000" cy="5791200"/>
          </a:xfrm>
        </p:spPr>
        <p:txBody>
          <a:bodyPr/>
          <a:lstStyle/>
          <a:p>
            <a:pPr marL="0" indent="0">
              <a:buNone/>
            </a:pPr>
            <a:r>
              <a:rPr lang="en-US" dirty="0" smtClean="0">
                <a:latin typeface="Arial" charset="0"/>
              </a:rPr>
              <a:t>&gt; load meshes</a:t>
            </a:r>
          </a:p>
          <a:p>
            <a:pPr marL="0" indent="0">
              <a:buNone/>
            </a:pPr>
            <a:r>
              <a:rPr lang="en-US" dirty="0" smtClean="0">
                <a:latin typeface="Arial" charset="0"/>
              </a:rPr>
              <a:t>&gt; </a:t>
            </a:r>
            <a:r>
              <a:rPr lang="en-US" dirty="0" err="1" smtClean="0">
                <a:latin typeface="Arial" charset="0"/>
              </a:rPr>
              <a:t>gplotg</a:t>
            </a:r>
            <a:r>
              <a:rPr lang="en-US" dirty="0" smtClean="0">
                <a:latin typeface="Arial" charset="0"/>
              </a:rPr>
              <a:t>(</a:t>
            </a:r>
            <a:r>
              <a:rPr lang="en-US" dirty="0" err="1" smtClean="0">
                <a:latin typeface="Arial" charset="0"/>
              </a:rPr>
              <a:t>Airfoil,Axy</a:t>
            </a:r>
            <a:r>
              <a:rPr lang="en-US" dirty="0" smtClean="0">
                <a:latin typeface="Arial" charset="0"/>
              </a:rPr>
              <a:t>)</a:t>
            </a:r>
          </a:p>
          <a:p>
            <a:pPr marL="0" indent="0">
              <a:buNone/>
            </a:pPr>
            <a:r>
              <a:rPr lang="en-US" dirty="0" smtClean="0">
                <a:latin typeface="Arial" charset="0"/>
              </a:rPr>
              <a:t>&gt; </a:t>
            </a:r>
            <a:r>
              <a:rPr lang="en-US" dirty="0" err="1" smtClean="0">
                <a:latin typeface="Arial" charset="0"/>
              </a:rPr>
              <a:t>specdice</a:t>
            </a:r>
            <a:r>
              <a:rPr lang="en-US" dirty="0" smtClean="0">
                <a:latin typeface="Arial" charset="0"/>
              </a:rPr>
              <a:t>(Airfoil,Axy,5)</a:t>
            </a:r>
          </a:p>
          <a:p>
            <a:pPr marL="0" indent="0">
              <a:buNone/>
            </a:pPr>
            <a:r>
              <a:rPr lang="en-US" dirty="0" smtClean="0">
                <a:latin typeface="Arial" charset="0"/>
              </a:rPr>
              <a:t>&gt; </a:t>
            </a:r>
            <a:r>
              <a:rPr lang="en-US" dirty="0" err="1" smtClean="0">
                <a:latin typeface="Arial" charset="0"/>
              </a:rPr>
              <a:t>meshdemo</a:t>
            </a:r>
            <a:endParaRPr lang="en-US" dirty="0" smtClean="0">
              <a:latin typeface="Arial" charset="0"/>
            </a:endParaRPr>
          </a:p>
          <a:p>
            <a:pPr marL="0" indent="0">
              <a:buNone/>
            </a:pPr>
            <a:endParaRPr lang="en-US" dirty="0" smtClean="0">
              <a:latin typeface="Arial" charset="0"/>
            </a:endParaRPr>
          </a:p>
          <a:p>
            <a:pPr marL="0" indent="0">
              <a:buNone/>
            </a:pPr>
            <a:endParaRPr lang="en-US" dirty="0" smtClean="0">
              <a:latin typeface="Arial" charset="0"/>
            </a:endParaRPr>
          </a:p>
          <a:p>
            <a:pPr marL="0" indent="0">
              <a:buNone/>
            </a:pPr>
            <a:endParaRPr lang="en-US" dirty="0">
              <a:latin typeface="Arial" charset="0"/>
            </a:endParaRPr>
          </a:p>
        </p:txBody>
      </p:sp>
      <p:pic>
        <p:nvPicPr>
          <p:cNvPr id="2" name="Picture 1" descr="airfoilwho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800" y="228600"/>
            <a:ext cx="4368800" cy="3276600"/>
          </a:xfrm>
          <a:prstGeom prst="rect">
            <a:avLst/>
          </a:prstGeom>
        </p:spPr>
      </p:pic>
      <p:pic>
        <p:nvPicPr>
          <p:cNvPr id="3" name="Picture 2" descr="airfoildic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19600" y="3352800"/>
            <a:ext cx="4394200" cy="3295650"/>
          </a:xfrm>
          <a:prstGeom prst="rect">
            <a:avLst/>
          </a:prstGeom>
        </p:spPr>
      </p:pic>
      <p:pic>
        <p:nvPicPr>
          <p:cNvPr id="4" name="Picture 3" descr="tapirpart.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3400" y="3276600"/>
            <a:ext cx="3860800" cy="2895600"/>
          </a:xfrm>
          <a:prstGeom prst="rect">
            <a:avLst/>
          </a:prstGeom>
        </p:spPr>
      </p:pic>
      <p:sp>
        <p:nvSpPr>
          <p:cNvPr id="457730" name="Rectangle 2"/>
          <p:cNvSpPr>
            <a:spLocks noGrp="1" noChangeArrowheads="1"/>
          </p:cNvSpPr>
          <p:nvPr>
            <p:ph type="title"/>
          </p:nvPr>
        </p:nvSpPr>
        <p:spPr>
          <a:xfrm>
            <a:off x="798513" y="306388"/>
            <a:ext cx="7278687" cy="422275"/>
          </a:xfrm>
        </p:spPr>
        <p:txBody>
          <a:bodyPr/>
          <a:lstStyle/>
          <a:p>
            <a:r>
              <a:rPr lang="en-US" dirty="0" smtClean="0">
                <a:effectLst>
                  <a:outerShdw blurRad="38100" dist="38100" dir="2700000" algn="tl">
                    <a:srgbClr val="DDDDDD"/>
                  </a:outerShdw>
                </a:effectLst>
                <a:latin typeface="Arial" charset="0"/>
              </a:rPr>
              <a:t>Graph partitioning demo</a:t>
            </a:r>
            <a:endParaRPr lang="en-US" dirty="0">
              <a:effectLst>
                <a:outerShdw blurRad="38100" dist="38100" dir="2700000" algn="tl">
                  <a:srgbClr val="DDDDDD"/>
                </a:outerShdw>
              </a:effectLst>
              <a:latin typeface="Arial" charset="0"/>
            </a:endParaRPr>
          </a:p>
        </p:txBody>
      </p:sp>
      <p:sp>
        <p:nvSpPr>
          <p:cNvPr id="5" name="TextBox 4"/>
          <p:cNvSpPr txBox="1"/>
          <p:nvPr/>
        </p:nvSpPr>
        <p:spPr>
          <a:xfrm>
            <a:off x="1524000" y="6019800"/>
            <a:ext cx="1968094" cy="369332"/>
          </a:xfrm>
          <a:prstGeom prst="rect">
            <a:avLst/>
          </a:prstGeom>
          <a:noFill/>
        </p:spPr>
        <p:txBody>
          <a:bodyPr wrap="none" rtlCol="0">
            <a:spAutoFit/>
          </a:bodyPr>
          <a:lstStyle/>
          <a:p>
            <a:r>
              <a:rPr lang="en-US" sz="1800" u="sng" dirty="0">
                <a:solidFill>
                  <a:srgbClr val="FF0000"/>
                </a:solidFill>
                <a:latin typeface="System VT Special" charset="0"/>
              </a:rPr>
              <a:t>s</a:t>
            </a:r>
            <a:r>
              <a:rPr lang="en-US" sz="1800" u="sng" dirty="0" smtClean="0">
                <a:solidFill>
                  <a:srgbClr val="FF0000"/>
                </a:solidFill>
                <a:latin typeface="System VT Special" charset="0"/>
              </a:rPr>
              <a:t>pectral bisection</a:t>
            </a:r>
            <a:endParaRPr lang="en-US" sz="1800" u="sng" dirty="0">
              <a:solidFill>
                <a:srgbClr val="FF0000"/>
              </a:solidFill>
              <a:latin typeface="System VT Special" charset="0"/>
            </a:endParaRPr>
          </a:p>
        </p:txBody>
      </p:sp>
      <p:sp>
        <p:nvSpPr>
          <p:cNvPr id="8" name="TextBox 7"/>
          <p:cNvSpPr txBox="1"/>
          <p:nvPr/>
        </p:nvSpPr>
        <p:spPr>
          <a:xfrm>
            <a:off x="5867400" y="6248400"/>
            <a:ext cx="1814131" cy="369332"/>
          </a:xfrm>
          <a:prstGeom prst="rect">
            <a:avLst/>
          </a:prstGeom>
          <a:noFill/>
        </p:spPr>
        <p:txBody>
          <a:bodyPr wrap="none" rtlCol="0">
            <a:spAutoFit/>
          </a:bodyPr>
          <a:lstStyle/>
          <a:p>
            <a:r>
              <a:rPr lang="en-US" sz="1800" u="sng" dirty="0" smtClean="0">
                <a:solidFill>
                  <a:srgbClr val="FF0000"/>
                </a:solidFill>
                <a:latin typeface="System VT Special" charset="0"/>
              </a:rPr>
              <a:t>32-way partition</a:t>
            </a:r>
            <a:endParaRPr lang="en-US" sz="1800" u="sng" dirty="0">
              <a:solidFill>
                <a:srgbClr val="FF0000"/>
              </a:solidFill>
              <a:latin typeface="System VT Special" charset="0"/>
            </a:endParaRPr>
          </a:p>
        </p:txBody>
      </p:sp>
    </p:spTree>
    <p:extLst>
      <p:ext uri="{BB962C8B-B14F-4D97-AF65-F5344CB8AC3E}">
        <p14:creationId xmlns:p14="http://schemas.microsoft.com/office/powerpoint/2010/main" val="28191367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02" name="Rectangle 2"/>
          <p:cNvSpPr>
            <a:spLocks noGrp="1" noChangeArrowheads="1"/>
          </p:cNvSpPr>
          <p:nvPr>
            <p:ph type="title"/>
          </p:nvPr>
        </p:nvSpPr>
        <p:spPr>
          <a:xfrm>
            <a:off x="798513" y="306388"/>
            <a:ext cx="7493000" cy="422275"/>
          </a:xfrm>
        </p:spPr>
        <p:txBody>
          <a:bodyPr/>
          <a:lstStyle/>
          <a:p>
            <a:r>
              <a:rPr lang="en-US">
                <a:effectLst>
                  <a:outerShdw blurRad="38100" dist="38100" dir="2700000" algn="tl">
                    <a:srgbClr val="DDDDDD"/>
                  </a:outerShdw>
                </a:effectLst>
                <a:latin typeface="Arial" charset="0"/>
              </a:rPr>
              <a:t>Partitioning by Repeated Bisection</a:t>
            </a:r>
          </a:p>
        </p:txBody>
      </p:sp>
      <p:sp>
        <p:nvSpPr>
          <p:cNvPr id="14339" name="Rectangle 3"/>
          <p:cNvSpPr>
            <a:spLocks noGrp="1" noChangeArrowheads="1"/>
          </p:cNvSpPr>
          <p:nvPr>
            <p:ph type="body" idx="1"/>
          </p:nvPr>
        </p:nvSpPr>
        <p:spPr>
          <a:xfrm>
            <a:off x="609600" y="1295400"/>
            <a:ext cx="8305800" cy="873125"/>
          </a:xfrm>
        </p:spPr>
        <p:txBody>
          <a:bodyPr/>
          <a:lstStyle/>
          <a:p>
            <a:r>
              <a:rPr lang="en-US">
                <a:latin typeface="Arial" charset="0"/>
              </a:rPr>
              <a:t>To partition into 2</a:t>
            </a:r>
            <a:r>
              <a:rPr lang="en-US" baseline="30000">
                <a:latin typeface="Arial" charset="0"/>
              </a:rPr>
              <a:t>k</a:t>
            </a:r>
            <a:r>
              <a:rPr lang="en-US">
                <a:latin typeface="Arial" charset="0"/>
              </a:rPr>
              <a:t> parts, bisect graph recursively k times</a:t>
            </a:r>
          </a:p>
          <a:p>
            <a:pPr>
              <a:buFontTx/>
              <a:buNone/>
            </a:pPr>
            <a:endParaRPr lang="en-US">
              <a:latin typeface="Arial" charset="0"/>
            </a:endParaRPr>
          </a:p>
        </p:txBody>
      </p:sp>
      <p:pic>
        <p:nvPicPr>
          <p:cNvPr id="14340" name="Picture 4" descr="Tap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2488" y="2347913"/>
            <a:ext cx="401955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2341180"/>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000000"/>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
      <a:dk1>
        <a:srgbClr val="000000"/>
      </a:dk1>
      <a:lt1>
        <a:srgbClr val="FFFFFF"/>
      </a:lt1>
      <a:dk2>
        <a:srgbClr val="000000"/>
      </a:dk2>
      <a:lt2>
        <a:srgbClr val="000000"/>
      </a:lt2>
      <a:accent1>
        <a:srgbClr val="618FFD"/>
      </a:accent1>
      <a:accent2>
        <a:srgbClr val="00AE00"/>
      </a:accent2>
      <a:accent3>
        <a:srgbClr val="FFFFFF"/>
      </a:accent3>
      <a:accent4>
        <a:srgbClr val="000000"/>
      </a:accent4>
      <a:accent5>
        <a:srgbClr val="B7C6FE"/>
      </a:accent5>
      <a:accent6>
        <a:srgbClr val="009D00"/>
      </a:accent6>
      <a:hlink>
        <a:srgbClr val="1A0FEF"/>
      </a:hlink>
      <a:folHlink>
        <a:srgbClr val="0066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System VT Special" pitchFamily="4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System VT Special" pitchFamily="49"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10933</TotalTime>
  <Words>2480</Words>
  <Application>Microsoft Macintosh PowerPoint</Application>
  <PresentationFormat>On-screen Show (4:3)</PresentationFormat>
  <Paragraphs>460</Paragraphs>
  <Slides>37</Slides>
  <Notes>4</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Default Design</vt:lpstr>
      <vt:lpstr>1_Default Design</vt:lpstr>
      <vt:lpstr>CS 140: Sparse Matrix-Vector Multiplication  and Graph Partitioning</vt:lpstr>
      <vt:lpstr>PowerPoint Presentation</vt:lpstr>
      <vt:lpstr>2D block decomposition for 5-point stencil</vt:lpstr>
      <vt:lpstr>Graphs and Sparse Matrices </vt:lpstr>
      <vt:lpstr>Sparse Matrix Vector Multiplication</vt:lpstr>
      <vt:lpstr>Graph partitioning</vt:lpstr>
      <vt:lpstr>Applications of graph partitioning</vt:lpstr>
      <vt:lpstr>Graph partitioning demo</vt:lpstr>
      <vt:lpstr>Partitioning by Repeated Bisection</vt:lpstr>
      <vt:lpstr>Recursive Bisection</vt:lpstr>
      <vt:lpstr>CS 240A:  Graph and hypergraph partitioning (excerpts)   Thanks to Aydin Buluc, Umit Catalyurek,  Alan Edelman, and Kathy Yelick  for some of these slides.    The whole CS240A partitioning lecture is at  http://cs.ucsb.edu/~gilbert/cs240a/slides/cs240a-partitioning.pdf</vt:lpstr>
      <vt:lpstr>Graph partitioning in practice</vt:lpstr>
      <vt:lpstr>Iterative swapping:  Kernighan/Lin, Fiduccia/Mattheyses</vt:lpstr>
      <vt:lpstr>Simplified Fiduccia-Mattheyses:  Example (1)</vt:lpstr>
      <vt:lpstr>Simplified Fiduccia-Mattheyses:  Example (2)</vt:lpstr>
      <vt:lpstr>Simplified Fiduccia-Mattheyses:  Example (3)</vt:lpstr>
      <vt:lpstr>Simplified Fiduccia-Mattheyses:  Example (4)</vt:lpstr>
      <vt:lpstr>Simplified Fiduccia-Mattheyses:  Example (5)</vt:lpstr>
      <vt:lpstr>Simplified Fiduccia-Mattheyses:  Example (6)</vt:lpstr>
      <vt:lpstr>Simplified Fiduccia-Mattheyses:  Example (7)</vt:lpstr>
      <vt:lpstr>Simplified Fiduccia-Mattheyses:  Example (8)</vt:lpstr>
      <vt:lpstr>Simplified Fiduccia-Mattheyses:  Example (9)</vt:lpstr>
      <vt:lpstr>Simplified Fiduccia-Mattheyses:  Example (10)</vt:lpstr>
      <vt:lpstr>Simplified Fiduccia-Mattheyses:  Example (11)</vt:lpstr>
      <vt:lpstr>Spectral Bisection</vt:lpstr>
      <vt:lpstr>Laplacian Matrix</vt:lpstr>
      <vt:lpstr>Properties of Laplacian Matrix</vt:lpstr>
      <vt:lpstr>Spectral Bisection Algorithm</vt:lpstr>
      <vt:lpstr>Motivation for Spectral Bisection</vt:lpstr>
      <vt:lpstr>2nd eigenvector of L(planar mesh)</vt:lpstr>
      <vt:lpstr>Multilevel Partitioning</vt:lpstr>
      <vt:lpstr>Multilevel Partitioning - High Level Algorithm</vt:lpstr>
      <vt:lpstr>Coarsening by Maximal Matching</vt:lpstr>
      <vt:lpstr>Example of Coarsening</vt:lpstr>
      <vt:lpstr>At bottom of recursion, Partition the coarsest graph</vt:lpstr>
      <vt:lpstr>Expand a partition of Gc to a partition of G</vt:lpstr>
      <vt:lpstr>After each expansion, Improve the partition… … by iterative swapping.</vt:lpstr>
    </vt:vector>
  </TitlesOfParts>
  <Company>Xerox PARC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Sparse LU Factorization</dc:title>
  <dc:creator>John Gilbert</dc:creator>
  <cp:lastModifiedBy>John Gilbert</cp:lastModifiedBy>
  <cp:revision>486</cp:revision>
  <cp:lastPrinted>1999-10-20T00:13:40Z</cp:lastPrinted>
  <dcterms:created xsi:type="dcterms:W3CDTF">1998-10-05T22:15:03Z</dcterms:created>
  <dcterms:modified xsi:type="dcterms:W3CDTF">2015-03-02T18:10:02Z</dcterms:modified>
</cp:coreProperties>
</file>