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483" r:id="rId2"/>
    <p:sldId id="489" r:id="rId3"/>
    <p:sldId id="493" r:id="rId4"/>
    <p:sldId id="494" r:id="rId5"/>
    <p:sldId id="495" r:id="rId6"/>
    <p:sldId id="496" r:id="rId7"/>
    <p:sldId id="499" r:id="rId8"/>
    <p:sldId id="500" r:id="rId9"/>
    <p:sldId id="501" r:id="rId10"/>
    <p:sldId id="502" r:id="rId11"/>
    <p:sldId id="503" r:id="rId12"/>
    <p:sldId id="504" r:id="rId13"/>
  </p:sldIdLst>
  <p:sldSz cx="9144000" cy="6858000" type="screen4x3"/>
  <p:notesSz cx="68834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75DCF"/>
    <a:srgbClr val="969696"/>
    <a:srgbClr val="00D200"/>
    <a:srgbClr val="021FAE"/>
    <a:srgbClr val="33CC33"/>
    <a:srgbClr val="66FF66"/>
    <a:srgbClr val="659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206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5938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405938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fld id="{72D36160-1A20-E744-B94E-CF6226BF72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75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>
            <a:lvl1pPr defTabSz="93345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>
            <a:lvl1pPr algn="r" defTabSz="93345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678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b" anchorCtr="0" compatLnSpc="1">
            <a:prstTxWarp prst="textNoShape">
              <a:avLst/>
            </a:prstTxWarp>
          </a:bodyPr>
          <a:lstStyle>
            <a:lvl1pPr defTabSz="93345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b" anchorCtr="0" compatLnSpc="1">
            <a:prstTxWarp prst="textNoShape">
              <a:avLst/>
            </a:prstTxWarp>
          </a:bodyPr>
          <a:lstStyle>
            <a:lvl1pPr algn="r" defTabSz="933450">
              <a:defRPr sz="1300">
                <a:latin typeface="Times New Roman" charset="0"/>
              </a:defRPr>
            </a:lvl1pPr>
          </a:lstStyle>
          <a:p>
            <a:fld id="{77848807-DC7F-284F-8420-691651D7F1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24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300">
                <a:latin typeface="Times New Roman" charset="0"/>
              </a:rPr>
              <a:t>CS267 Lecture 2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3137A9DE-0F52-5D43-8084-44C6235B4471}" type="slidenum">
              <a:rPr lang="en-US" sz="1300">
                <a:latin typeface="Times New Roman" charset="0"/>
              </a:rPr>
              <a:pPr/>
              <a:t>1</a:t>
            </a:fld>
            <a:endParaRPr lang="en-US" sz="1300">
              <a:latin typeface="Times New Roman" charset="0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642938"/>
            <a:ext cx="4913313" cy="3686175"/>
          </a:xfrm>
          <a:ln w="12700" cap="flat">
            <a:solidFill>
              <a:schemeClr val="tx1"/>
            </a:solidFill>
          </a:ln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351" tIns="49500" rIns="97351" bIns="49500"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00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46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54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8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703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1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4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79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262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961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197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524000"/>
            <a:ext cx="6400800" cy="3048000"/>
          </a:xfrm>
        </p:spPr>
        <p:txBody>
          <a:bodyPr wrap="none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CS 140:</a:t>
            </a:r>
            <a:b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Computation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on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Graphs –</a:t>
            </a:r>
            <a:b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Maximal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Independent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Sets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4582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Parallel, Randomized MIS Algorithm   </a:t>
            </a:r>
            <a:r>
              <a:rPr lang="en-US" sz="2000" b="0">
                <a:solidFill>
                  <a:srgbClr val="075DC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[Luby]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570538" y="17287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20484" name="Line 5"/>
          <p:cNvSpPr>
            <a:spLocks noChangeShapeType="1"/>
          </p:cNvSpPr>
          <p:nvPr/>
        </p:nvSpPr>
        <p:spPr bwMode="auto">
          <a:xfrm flipV="1">
            <a:off x="5119688" y="3067050"/>
            <a:ext cx="752475" cy="4000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 flipV="1">
            <a:off x="7500938" y="3694113"/>
            <a:ext cx="727075" cy="3508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7"/>
          <p:cNvSpPr>
            <a:spLocks noChangeShapeType="1"/>
          </p:cNvSpPr>
          <p:nvPr/>
        </p:nvSpPr>
        <p:spPr bwMode="auto">
          <a:xfrm>
            <a:off x="5105400" y="3681413"/>
            <a:ext cx="752475" cy="390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8"/>
          <p:cNvSpPr>
            <a:spLocks noChangeShapeType="1"/>
          </p:cNvSpPr>
          <p:nvPr/>
        </p:nvSpPr>
        <p:spPr bwMode="auto">
          <a:xfrm flipV="1">
            <a:off x="6253163" y="4167188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9"/>
          <p:cNvSpPr>
            <a:spLocks noChangeShapeType="1"/>
          </p:cNvSpPr>
          <p:nvPr/>
        </p:nvSpPr>
        <p:spPr bwMode="auto">
          <a:xfrm flipV="1">
            <a:off x="6257925" y="3043238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10"/>
          <p:cNvSpPr>
            <a:spLocks noChangeShapeType="1"/>
          </p:cNvSpPr>
          <p:nvPr/>
        </p:nvSpPr>
        <p:spPr bwMode="auto">
          <a:xfrm flipV="1">
            <a:off x="6272213" y="1962150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1"/>
          <p:cNvSpPr>
            <a:spLocks noChangeShapeType="1"/>
          </p:cNvSpPr>
          <p:nvPr/>
        </p:nvSpPr>
        <p:spPr bwMode="auto">
          <a:xfrm>
            <a:off x="7491413" y="3152775"/>
            <a:ext cx="685800" cy="366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2"/>
          <p:cNvSpPr>
            <a:spLocks noChangeShapeType="1"/>
          </p:cNvSpPr>
          <p:nvPr/>
        </p:nvSpPr>
        <p:spPr bwMode="auto">
          <a:xfrm>
            <a:off x="6048375" y="2143125"/>
            <a:ext cx="0" cy="7096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>
            <a:off x="7315200" y="2133600"/>
            <a:ext cx="0" cy="7096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4"/>
          <p:cNvSpPr>
            <a:spLocks noChangeShapeType="1"/>
          </p:cNvSpPr>
          <p:nvPr/>
        </p:nvSpPr>
        <p:spPr bwMode="auto">
          <a:xfrm>
            <a:off x="6067425" y="3262313"/>
            <a:ext cx="0" cy="709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5"/>
          <p:cNvSpPr>
            <a:spLocks noChangeShapeType="1"/>
          </p:cNvSpPr>
          <p:nvPr/>
        </p:nvSpPr>
        <p:spPr bwMode="auto">
          <a:xfrm>
            <a:off x="7310438" y="3252788"/>
            <a:ext cx="0" cy="709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6"/>
          <p:cNvSpPr>
            <a:spLocks noChangeShapeType="1"/>
          </p:cNvSpPr>
          <p:nvPr/>
        </p:nvSpPr>
        <p:spPr bwMode="auto">
          <a:xfrm>
            <a:off x="6200775" y="3205163"/>
            <a:ext cx="947738" cy="809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7"/>
          <p:cNvSpPr>
            <a:spLocks noChangeShapeType="1"/>
          </p:cNvSpPr>
          <p:nvPr/>
        </p:nvSpPr>
        <p:spPr bwMode="auto">
          <a:xfrm>
            <a:off x="6200775" y="2090738"/>
            <a:ext cx="947738" cy="809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7310438" y="36464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8</a:t>
            </a:r>
          </a:p>
        </p:txBody>
      </p:sp>
      <p:sp>
        <p:nvSpPr>
          <p:cNvPr id="20498" name="Text Box 19"/>
          <p:cNvSpPr txBox="1">
            <a:spLocks noChangeArrowheads="1"/>
          </p:cNvSpPr>
          <p:nvPr/>
        </p:nvSpPr>
        <p:spPr bwMode="auto">
          <a:xfrm>
            <a:off x="5684838" y="36337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7</a:t>
            </a:r>
          </a:p>
        </p:txBody>
      </p:sp>
      <p:sp>
        <p:nvSpPr>
          <p:cNvPr id="20499" name="Text Box 20"/>
          <p:cNvSpPr txBox="1">
            <a:spLocks noChangeArrowheads="1"/>
          </p:cNvSpPr>
          <p:nvPr/>
        </p:nvSpPr>
        <p:spPr bwMode="auto">
          <a:xfrm>
            <a:off x="8567738" y="335438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6</a:t>
            </a:r>
          </a:p>
        </p:txBody>
      </p:sp>
      <p:sp>
        <p:nvSpPr>
          <p:cNvPr id="20500" name="Text Box 21"/>
          <p:cNvSpPr txBox="1">
            <a:spLocks noChangeArrowheads="1"/>
          </p:cNvSpPr>
          <p:nvPr/>
        </p:nvSpPr>
        <p:spPr bwMode="auto">
          <a:xfrm>
            <a:off x="4478338" y="33797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5</a:t>
            </a:r>
          </a:p>
        </p:txBody>
      </p:sp>
      <p:sp>
        <p:nvSpPr>
          <p:cNvPr id="20501" name="Text Box 22"/>
          <p:cNvSpPr txBox="1">
            <a:spLocks noChangeArrowheads="1"/>
          </p:cNvSpPr>
          <p:nvPr/>
        </p:nvSpPr>
        <p:spPr bwMode="auto">
          <a:xfrm>
            <a:off x="7297738" y="316388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4</a:t>
            </a:r>
          </a:p>
        </p:txBody>
      </p:sp>
      <p:sp>
        <p:nvSpPr>
          <p:cNvPr id="20502" name="Text Box 23"/>
          <p:cNvSpPr txBox="1">
            <a:spLocks noChangeArrowheads="1"/>
          </p:cNvSpPr>
          <p:nvPr/>
        </p:nvSpPr>
        <p:spPr bwMode="auto">
          <a:xfrm>
            <a:off x="5638800" y="32004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3</a:t>
            </a:r>
          </a:p>
        </p:txBody>
      </p:sp>
      <p:sp>
        <p:nvSpPr>
          <p:cNvPr id="20503" name="Text Box 24"/>
          <p:cNvSpPr txBox="1">
            <a:spLocks noChangeArrowheads="1"/>
          </p:cNvSpPr>
          <p:nvPr/>
        </p:nvSpPr>
        <p:spPr bwMode="auto">
          <a:xfrm>
            <a:off x="7488238" y="17399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2</a:t>
            </a:r>
          </a:p>
        </p:txBody>
      </p:sp>
      <p:sp>
        <p:nvSpPr>
          <p:cNvPr id="20504" name="Oval 25"/>
          <p:cNvSpPr>
            <a:spLocks noChangeAspect="1" noChangeArrowheads="1"/>
          </p:cNvSpPr>
          <p:nvPr/>
        </p:nvSpPr>
        <p:spPr bwMode="auto">
          <a:xfrm>
            <a:off x="5862638" y="1752600"/>
            <a:ext cx="381000" cy="3810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Oval 26"/>
          <p:cNvSpPr>
            <a:spLocks noChangeAspect="1" noChangeArrowheads="1"/>
          </p:cNvSpPr>
          <p:nvPr/>
        </p:nvSpPr>
        <p:spPr bwMode="auto">
          <a:xfrm>
            <a:off x="7119938" y="17526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Oval 27"/>
          <p:cNvSpPr>
            <a:spLocks noChangeAspect="1" noChangeArrowheads="1"/>
          </p:cNvSpPr>
          <p:nvPr/>
        </p:nvSpPr>
        <p:spPr bwMode="auto">
          <a:xfrm>
            <a:off x="8186738" y="3390900"/>
            <a:ext cx="381000" cy="381000"/>
          </a:xfrm>
          <a:prstGeom prst="ellipse">
            <a:avLst/>
          </a:prstGeom>
          <a:noFill/>
          <a:ln w="76200">
            <a:solidFill>
              <a:srgbClr val="075DC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507" name="Oval 28"/>
          <p:cNvSpPr>
            <a:spLocks noChangeAspect="1" noChangeArrowheads="1"/>
          </p:cNvSpPr>
          <p:nvPr/>
        </p:nvSpPr>
        <p:spPr bwMode="auto">
          <a:xfrm>
            <a:off x="5862638" y="39624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89" name="Text Box 29"/>
          <p:cNvSpPr txBox="1">
            <a:spLocks noChangeArrowheads="1"/>
          </p:cNvSpPr>
          <p:nvPr/>
        </p:nvSpPr>
        <p:spPr bwMode="auto">
          <a:xfrm>
            <a:off x="228600" y="1905000"/>
            <a:ext cx="5029200" cy="5478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solidFill>
                  <a:srgbClr val="FF0000"/>
                </a:solidFill>
                <a:latin typeface="Arial" charset="0"/>
                <a:ea typeface="+mn-ea"/>
              </a:rPr>
              <a:t>S</a:t>
            </a:r>
            <a:r>
              <a:rPr lang="en-US" sz="2000" dirty="0">
                <a:latin typeface="Arial" charset="0"/>
                <a:ea typeface="+mn-ea"/>
              </a:rPr>
              <a:t> = empty set; 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 = V;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while 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  is not empty {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label each v in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 with a random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r(v);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for all v in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 in parallel {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    if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r(v) </a:t>
            </a:r>
            <a:r>
              <a:rPr lang="en-US" sz="2000" dirty="0">
                <a:latin typeface="Arial" charset="0"/>
                <a:ea typeface="+mn-ea"/>
              </a:rPr>
              <a:t>&lt; min(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r(neighbors of v) </a:t>
            </a:r>
            <a:r>
              <a:rPr lang="en-US" sz="2000" dirty="0">
                <a:latin typeface="Arial" charset="0"/>
                <a:ea typeface="+mn-ea"/>
              </a:rPr>
              <a:t>) {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        move v from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 to </a:t>
            </a:r>
            <a:r>
              <a:rPr lang="en-US" sz="2000" dirty="0">
                <a:solidFill>
                  <a:srgbClr val="FF0000"/>
                </a:solidFill>
                <a:latin typeface="Arial" charset="0"/>
                <a:ea typeface="+mn-ea"/>
              </a:rPr>
              <a:t>S</a:t>
            </a:r>
            <a:r>
              <a:rPr lang="en-US" sz="2000" dirty="0">
                <a:latin typeface="Arial" charset="0"/>
                <a:ea typeface="+mn-ea"/>
              </a:rPr>
              <a:t>;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        remove neighbors of v from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;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    }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}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}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endParaRPr lang="en-US" sz="2000" dirty="0">
              <a:latin typeface="Arial" charset="0"/>
              <a:ea typeface="+mn-ea"/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en-US" sz="2000" dirty="0">
              <a:latin typeface="Arial" charset="0"/>
              <a:ea typeface="+mn-ea"/>
            </a:endParaRPr>
          </a:p>
        </p:txBody>
      </p:sp>
      <p:sp>
        <p:nvSpPr>
          <p:cNvPr id="20509" name="Text Box 31"/>
          <p:cNvSpPr txBox="1">
            <a:spLocks noChangeArrowheads="1"/>
          </p:cNvSpPr>
          <p:nvPr/>
        </p:nvSpPr>
        <p:spPr bwMode="auto">
          <a:xfrm>
            <a:off x="7424738" y="2617788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  <p:sp>
        <p:nvSpPr>
          <p:cNvPr id="20510" name="Oval 33"/>
          <p:cNvSpPr>
            <a:spLocks noChangeAspect="1" noChangeArrowheads="1"/>
          </p:cNvSpPr>
          <p:nvPr/>
        </p:nvSpPr>
        <p:spPr bwMode="auto">
          <a:xfrm>
            <a:off x="7119938" y="28575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Oval 34"/>
          <p:cNvSpPr>
            <a:spLocks noChangeAspect="1" noChangeArrowheads="1"/>
          </p:cNvSpPr>
          <p:nvPr/>
        </p:nvSpPr>
        <p:spPr bwMode="auto">
          <a:xfrm>
            <a:off x="5862638" y="28575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Oval 35"/>
          <p:cNvSpPr>
            <a:spLocks noChangeAspect="1" noChangeArrowheads="1"/>
          </p:cNvSpPr>
          <p:nvPr/>
        </p:nvSpPr>
        <p:spPr bwMode="auto">
          <a:xfrm>
            <a:off x="4757738" y="3390900"/>
            <a:ext cx="381000" cy="3810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</a:endParaRPr>
          </a:p>
        </p:txBody>
      </p:sp>
      <p:sp>
        <p:nvSpPr>
          <p:cNvPr id="20513" name="Oval 4"/>
          <p:cNvSpPr>
            <a:spLocks noChangeAspect="1" noChangeArrowheads="1"/>
          </p:cNvSpPr>
          <p:nvPr/>
        </p:nvSpPr>
        <p:spPr bwMode="auto">
          <a:xfrm>
            <a:off x="7119938" y="3962400"/>
            <a:ext cx="381000" cy="381000"/>
          </a:xfrm>
          <a:prstGeom prst="ellipse">
            <a:avLst/>
          </a:prstGeom>
          <a:noFill/>
          <a:ln w="76200">
            <a:solidFill>
              <a:srgbClr val="075DC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Text Box 32"/>
          <p:cNvSpPr txBox="1">
            <a:spLocks noChangeArrowheads="1"/>
          </p:cNvSpPr>
          <p:nvPr/>
        </p:nvSpPr>
        <p:spPr bwMode="auto">
          <a:xfrm>
            <a:off x="5334000" y="4953000"/>
            <a:ext cx="3581400" cy="862013"/>
          </a:xfrm>
          <a:prstGeom prst="rect">
            <a:avLst/>
          </a:prstGeom>
          <a:noFill/>
          <a:ln w="12700">
            <a:solidFill>
              <a:srgbClr val="075D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S = { 1, 5 }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75DCF"/>
                </a:solidFill>
                <a:latin typeface="Arial" charset="0"/>
              </a:rPr>
              <a:t>C = { 6, 8 }</a:t>
            </a:r>
          </a:p>
        </p:txBody>
      </p:sp>
      <p:sp>
        <p:nvSpPr>
          <p:cNvPr id="20515" name="Text Box 3"/>
          <p:cNvSpPr txBox="1">
            <a:spLocks noChangeArrowheads="1"/>
          </p:cNvSpPr>
          <p:nvPr/>
        </p:nvSpPr>
        <p:spPr bwMode="auto">
          <a:xfrm>
            <a:off x="8382000" y="3048000"/>
            <a:ext cx="53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i="1">
                <a:solidFill>
                  <a:srgbClr val="075DCF"/>
                </a:solidFill>
                <a:latin typeface="Arial" charset="0"/>
              </a:rPr>
              <a:t>2.7</a:t>
            </a:r>
          </a:p>
        </p:txBody>
      </p:sp>
      <p:sp>
        <p:nvSpPr>
          <p:cNvPr id="20516" name="Text Box 3"/>
          <p:cNvSpPr txBox="1">
            <a:spLocks noChangeArrowheads="1"/>
          </p:cNvSpPr>
          <p:nvPr/>
        </p:nvSpPr>
        <p:spPr bwMode="auto">
          <a:xfrm>
            <a:off x="7391400" y="4191000"/>
            <a:ext cx="53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i="1">
                <a:solidFill>
                  <a:srgbClr val="075DCF"/>
                </a:solidFill>
                <a:latin typeface="Arial" charset="0"/>
              </a:rPr>
              <a:t>1.8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4582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Parallel, Randomized MIS Algorithm   </a:t>
            </a:r>
            <a:r>
              <a:rPr lang="en-US" sz="2000" b="0">
                <a:solidFill>
                  <a:srgbClr val="075DC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[Luby]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570538" y="17287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21508" name="Line 5"/>
          <p:cNvSpPr>
            <a:spLocks noChangeShapeType="1"/>
          </p:cNvSpPr>
          <p:nvPr/>
        </p:nvSpPr>
        <p:spPr bwMode="auto">
          <a:xfrm flipV="1">
            <a:off x="5119688" y="3067050"/>
            <a:ext cx="752475" cy="4000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6"/>
          <p:cNvSpPr>
            <a:spLocks noChangeShapeType="1"/>
          </p:cNvSpPr>
          <p:nvPr/>
        </p:nvSpPr>
        <p:spPr bwMode="auto">
          <a:xfrm flipV="1">
            <a:off x="7500938" y="3694113"/>
            <a:ext cx="727075" cy="3508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7"/>
          <p:cNvSpPr>
            <a:spLocks noChangeShapeType="1"/>
          </p:cNvSpPr>
          <p:nvPr/>
        </p:nvSpPr>
        <p:spPr bwMode="auto">
          <a:xfrm>
            <a:off x="5105400" y="3681413"/>
            <a:ext cx="752475" cy="390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8"/>
          <p:cNvSpPr>
            <a:spLocks noChangeShapeType="1"/>
          </p:cNvSpPr>
          <p:nvPr/>
        </p:nvSpPr>
        <p:spPr bwMode="auto">
          <a:xfrm flipV="1">
            <a:off x="6253163" y="4167188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9"/>
          <p:cNvSpPr>
            <a:spLocks noChangeShapeType="1"/>
          </p:cNvSpPr>
          <p:nvPr/>
        </p:nvSpPr>
        <p:spPr bwMode="auto">
          <a:xfrm flipV="1">
            <a:off x="6257925" y="3043238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 flipV="1">
            <a:off x="6272213" y="1962150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>
            <a:off x="7491413" y="3152775"/>
            <a:ext cx="685800" cy="366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2"/>
          <p:cNvSpPr>
            <a:spLocks noChangeShapeType="1"/>
          </p:cNvSpPr>
          <p:nvPr/>
        </p:nvSpPr>
        <p:spPr bwMode="auto">
          <a:xfrm>
            <a:off x="6048375" y="2143125"/>
            <a:ext cx="0" cy="7096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3"/>
          <p:cNvSpPr>
            <a:spLocks noChangeShapeType="1"/>
          </p:cNvSpPr>
          <p:nvPr/>
        </p:nvSpPr>
        <p:spPr bwMode="auto">
          <a:xfrm>
            <a:off x="7315200" y="2133600"/>
            <a:ext cx="0" cy="7096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4"/>
          <p:cNvSpPr>
            <a:spLocks noChangeShapeType="1"/>
          </p:cNvSpPr>
          <p:nvPr/>
        </p:nvSpPr>
        <p:spPr bwMode="auto">
          <a:xfrm>
            <a:off x="6067425" y="3262313"/>
            <a:ext cx="0" cy="709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5"/>
          <p:cNvSpPr>
            <a:spLocks noChangeShapeType="1"/>
          </p:cNvSpPr>
          <p:nvPr/>
        </p:nvSpPr>
        <p:spPr bwMode="auto">
          <a:xfrm>
            <a:off x="7310438" y="3252788"/>
            <a:ext cx="0" cy="709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6"/>
          <p:cNvSpPr>
            <a:spLocks noChangeShapeType="1"/>
          </p:cNvSpPr>
          <p:nvPr/>
        </p:nvSpPr>
        <p:spPr bwMode="auto">
          <a:xfrm>
            <a:off x="6200775" y="3205163"/>
            <a:ext cx="947738" cy="809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7"/>
          <p:cNvSpPr>
            <a:spLocks noChangeShapeType="1"/>
          </p:cNvSpPr>
          <p:nvPr/>
        </p:nvSpPr>
        <p:spPr bwMode="auto">
          <a:xfrm>
            <a:off x="6200775" y="2090738"/>
            <a:ext cx="947738" cy="809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Text Box 18"/>
          <p:cNvSpPr txBox="1">
            <a:spLocks noChangeArrowheads="1"/>
          </p:cNvSpPr>
          <p:nvPr/>
        </p:nvSpPr>
        <p:spPr bwMode="auto">
          <a:xfrm>
            <a:off x="7310438" y="36464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8</a:t>
            </a:r>
          </a:p>
        </p:txBody>
      </p:sp>
      <p:sp>
        <p:nvSpPr>
          <p:cNvPr id="21522" name="Text Box 19"/>
          <p:cNvSpPr txBox="1">
            <a:spLocks noChangeArrowheads="1"/>
          </p:cNvSpPr>
          <p:nvPr/>
        </p:nvSpPr>
        <p:spPr bwMode="auto">
          <a:xfrm>
            <a:off x="5684838" y="36337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7</a:t>
            </a:r>
          </a:p>
        </p:txBody>
      </p:sp>
      <p:sp>
        <p:nvSpPr>
          <p:cNvPr id="21523" name="Text Box 20"/>
          <p:cNvSpPr txBox="1">
            <a:spLocks noChangeArrowheads="1"/>
          </p:cNvSpPr>
          <p:nvPr/>
        </p:nvSpPr>
        <p:spPr bwMode="auto">
          <a:xfrm>
            <a:off x="8567738" y="335438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6</a:t>
            </a:r>
          </a:p>
        </p:txBody>
      </p:sp>
      <p:sp>
        <p:nvSpPr>
          <p:cNvPr id="21524" name="Text Box 21"/>
          <p:cNvSpPr txBox="1">
            <a:spLocks noChangeArrowheads="1"/>
          </p:cNvSpPr>
          <p:nvPr/>
        </p:nvSpPr>
        <p:spPr bwMode="auto">
          <a:xfrm>
            <a:off x="4478338" y="33797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5</a:t>
            </a:r>
          </a:p>
        </p:txBody>
      </p:sp>
      <p:sp>
        <p:nvSpPr>
          <p:cNvPr id="21525" name="Text Box 22"/>
          <p:cNvSpPr txBox="1">
            <a:spLocks noChangeArrowheads="1"/>
          </p:cNvSpPr>
          <p:nvPr/>
        </p:nvSpPr>
        <p:spPr bwMode="auto">
          <a:xfrm>
            <a:off x="7297738" y="316388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4</a:t>
            </a:r>
          </a:p>
        </p:txBody>
      </p:sp>
      <p:sp>
        <p:nvSpPr>
          <p:cNvPr id="21526" name="Text Box 23"/>
          <p:cNvSpPr txBox="1">
            <a:spLocks noChangeArrowheads="1"/>
          </p:cNvSpPr>
          <p:nvPr/>
        </p:nvSpPr>
        <p:spPr bwMode="auto">
          <a:xfrm>
            <a:off x="5638800" y="32004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3</a:t>
            </a:r>
          </a:p>
        </p:txBody>
      </p:sp>
      <p:sp>
        <p:nvSpPr>
          <p:cNvPr id="21527" name="Text Box 24"/>
          <p:cNvSpPr txBox="1">
            <a:spLocks noChangeArrowheads="1"/>
          </p:cNvSpPr>
          <p:nvPr/>
        </p:nvSpPr>
        <p:spPr bwMode="auto">
          <a:xfrm>
            <a:off x="7488238" y="17399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2</a:t>
            </a:r>
          </a:p>
        </p:txBody>
      </p:sp>
      <p:sp>
        <p:nvSpPr>
          <p:cNvPr id="21528" name="Oval 25"/>
          <p:cNvSpPr>
            <a:spLocks noChangeAspect="1" noChangeArrowheads="1"/>
          </p:cNvSpPr>
          <p:nvPr/>
        </p:nvSpPr>
        <p:spPr bwMode="auto">
          <a:xfrm>
            <a:off x="5862638" y="1752600"/>
            <a:ext cx="381000" cy="3810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Oval 26"/>
          <p:cNvSpPr>
            <a:spLocks noChangeAspect="1" noChangeArrowheads="1"/>
          </p:cNvSpPr>
          <p:nvPr/>
        </p:nvSpPr>
        <p:spPr bwMode="auto">
          <a:xfrm>
            <a:off x="7119938" y="17526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Oval 27"/>
          <p:cNvSpPr>
            <a:spLocks noChangeAspect="1" noChangeArrowheads="1"/>
          </p:cNvSpPr>
          <p:nvPr/>
        </p:nvSpPr>
        <p:spPr bwMode="auto">
          <a:xfrm>
            <a:off x="8186738" y="33909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31" name="Oval 28"/>
          <p:cNvSpPr>
            <a:spLocks noChangeAspect="1" noChangeArrowheads="1"/>
          </p:cNvSpPr>
          <p:nvPr/>
        </p:nvSpPr>
        <p:spPr bwMode="auto">
          <a:xfrm>
            <a:off x="5862638" y="39624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89" name="Text Box 29"/>
          <p:cNvSpPr txBox="1">
            <a:spLocks noChangeArrowheads="1"/>
          </p:cNvSpPr>
          <p:nvPr/>
        </p:nvSpPr>
        <p:spPr bwMode="auto">
          <a:xfrm>
            <a:off x="228600" y="1905000"/>
            <a:ext cx="5029200" cy="5478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solidFill>
                  <a:srgbClr val="FF0000"/>
                </a:solidFill>
                <a:latin typeface="Arial" charset="0"/>
                <a:ea typeface="+mn-ea"/>
              </a:rPr>
              <a:t>S</a:t>
            </a:r>
            <a:r>
              <a:rPr lang="en-US" sz="2000" dirty="0">
                <a:latin typeface="Arial" charset="0"/>
                <a:ea typeface="+mn-ea"/>
              </a:rPr>
              <a:t> = empty set; 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 = V;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while 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  is not empty {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label each v in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 with a random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r(v);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for all v in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 in parallel {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    if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r(v) </a:t>
            </a:r>
            <a:r>
              <a:rPr lang="en-US" sz="2000" dirty="0">
                <a:latin typeface="Arial" charset="0"/>
                <a:ea typeface="+mn-ea"/>
              </a:rPr>
              <a:t>&lt; min(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r(neighbors of v) </a:t>
            </a:r>
            <a:r>
              <a:rPr lang="en-US" sz="2000" dirty="0">
                <a:latin typeface="Arial" charset="0"/>
                <a:ea typeface="+mn-ea"/>
              </a:rPr>
              <a:t>) {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        move v from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 to </a:t>
            </a:r>
            <a:r>
              <a:rPr lang="en-US" sz="2000" dirty="0">
                <a:solidFill>
                  <a:srgbClr val="FF0000"/>
                </a:solidFill>
                <a:latin typeface="Arial" charset="0"/>
                <a:ea typeface="+mn-ea"/>
              </a:rPr>
              <a:t>S</a:t>
            </a:r>
            <a:r>
              <a:rPr lang="en-US" sz="2000" dirty="0">
                <a:latin typeface="Arial" charset="0"/>
                <a:ea typeface="+mn-ea"/>
              </a:rPr>
              <a:t>;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        remove neighbors of v from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;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    }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}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}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endParaRPr lang="en-US" sz="2000" dirty="0">
              <a:latin typeface="Arial" charset="0"/>
              <a:ea typeface="+mn-ea"/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en-US" sz="2000" dirty="0">
              <a:latin typeface="Arial" charset="0"/>
              <a:ea typeface="+mn-ea"/>
            </a:endParaRPr>
          </a:p>
        </p:txBody>
      </p:sp>
      <p:sp>
        <p:nvSpPr>
          <p:cNvPr id="21533" name="Text Box 31"/>
          <p:cNvSpPr txBox="1">
            <a:spLocks noChangeArrowheads="1"/>
          </p:cNvSpPr>
          <p:nvPr/>
        </p:nvSpPr>
        <p:spPr bwMode="auto">
          <a:xfrm>
            <a:off x="7424738" y="2617788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  <p:sp>
        <p:nvSpPr>
          <p:cNvPr id="21534" name="Oval 33"/>
          <p:cNvSpPr>
            <a:spLocks noChangeAspect="1" noChangeArrowheads="1"/>
          </p:cNvSpPr>
          <p:nvPr/>
        </p:nvSpPr>
        <p:spPr bwMode="auto">
          <a:xfrm>
            <a:off x="7119938" y="28575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5" name="Oval 34"/>
          <p:cNvSpPr>
            <a:spLocks noChangeAspect="1" noChangeArrowheads="1"/>
          </p:cNvSpPr>
          <p:nvPr/>
        </p:nvSpPr>
        <p:spPr bwMode="auto">
          <a:xfrm>
            <a:off x="5862638" y="28575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6" name="Oval 35"/>
          <p:cNvSpPr>
            <a:spLocks noChangeAspect="1" noChangeArrowheads="1"/>
          </p:cNvSpPr>
          <p:nvPr/>
        </p:nvSpPr>
        <p:spPr bwMode="auto">
          <a:xfrm>
            <a:off x="4757738" y="3390900"/>
            <a:ext cx="381000" cy="3810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</a:endParaRPr>
          </a:p>
        </p:txBody>
      </p:sp>
      <p:sp>
        <p:nvSpPr>
          <p:cNvPr id="21537" name="Oval 4"/>
          <p:cNvSpPr>
            <a:spLocks noChangeAspect="1" noChangeArrowheads="1"/>
          </p:cNvSpPr>
          <p:nvPr/>
        </p:nvSpPr>
        <p:spPr bwMode="auto">
          <a:xfrm>
            <a:off x="7119938" y="3962400"/>
            <a:ext cx="381000" cy="3810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8" name="Text Box 32"/>
          <p:cNvSpPr txBox="1">
            <a:spLocks noChangeArrowheads="1"/>
          </p:cNvSpPr>
          <p:nvPr/>
        </p:nvSpPr>
        <p:spPr bwMode="auto">
          <a:xfrm>
            <a:off x="5334000" y="4953000"/>
            <a:ext cx="3581400" cy="862013"/>
          </a:xfrm>
          <a:prstGeom prst="rect">
            <a:avLst/>
          </a:prstGeom>
          <a:noFill/>
          <a:ln w="12700">
            <a:solidFill>
              <a:srgbClr val="075D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S = { 1, 5, 8 }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75DCF"/>
                </a:solidFill>
                <a:latin typeface="Arial" charset="0"/>
              </a:rPr>
              <a:t>C = { }</a:t>
            </a:r>
          </a:p>
        </p:txBody>
      </p:sp>
      <p:sp>
        <p:nvSpPr>
          <p:cNvPr id="21539" name="Text Box 3"/>
          <p:cNvSpPr txBox="1">
            <a:spLocks noChangeArrowheads="1"/>
          </p:cNvSpPr>
          <p:nvPr/>
        </p:nvSpPr>
        <p:spPr bwMode="auto">
          <a:xfrm>
            <a:off x="8382000" y="3048000"/>
            <a:ext cx="53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i="1">
                <a:solidFill>
                  <a:srgbClr val="075DCF"/>
                </a:solidFill>
                <a:latin typeface="Arial" charset="0"/>
              </a:rPr>
              <a:t>2.7</a:t>
            </a:r>
          </a:p>
        </p:txBody>
      </p:sp>
      <p:sp>
        <p:nvSpPr>
          <p:cNvPr id="21540" name="Text Box 3"/>
          <p:cNvSpPr txBox="1">
            <a:spLocks noChangeArrowheads="1"/>
          </p:cNvSpPr>
          <p:nvPr/>
        </p:nvSpPr>
        <p:spPr bwMode="auto">
          <a:xfrm>
            <a:off x="7391400" y="4191000"/>
            <a:ext cx="53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i="1">
                <a:solidFill>
                  <a:srgbClr val="075DCF"/>
                </a:solidFill>
                <a:latin typeface="Arial" charset="0"/>
              </a:rPr>
              <a:t>1.8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4582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Parallel, Randomized MIS Algorithm   </a:t>
            </a:r>
            <a:r>
              <a:rPr lang="en-US" sz="2000" b="0">
                <a:solidFill>
                  <a:srgbClr val="075DC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[Luby]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570538" y="17287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 flipV="1">
            <a:off x="5119688" y="3067050"/>
            <a:ext cx="752475" cy="4000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 flipV="1">
            <a:off x="7500938" y="3694113"/>
            <a:ext cx="727075" cy="3508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>
            <a:off x="5105400" y="3681413"/>
            <a:ext cx="752475" cy="390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8"/>
          <p:cNvSpPr>
            <a:spLocks noChangeShapeType="1"/>
          </p:cNvSpPr>
          <p:nvPr/>
        </p:nvSpPr>
        <p:spPr bwMode="auto">
          <a:xfrm flipV="1">
            <a:off x="6253163" y="4167188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9"/>
          <p:cNvSpPr>
            <a:spLocks noChangeShapeType="1"/>
          </p:cNvSpPr>
          <p:nvPr/>
        </p:nvSpPr>
        <p:spPr bwMode="auto">
          <a:xfrm flipV="1">
            <a:off x="6257925" y="3043238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0"/>
          <p:cNvSpPr>
            <a:spLocks noChangeShapeType="1"/>
          </p:cNvSpPr>
          <p:nvPr/>
        </p:nvSpPr>
        <p:spPr bwMode="auto">
          <a:xfrm flipV="1">
            <a:off x="6272213" y="1962150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1"/>
          <p:cNvSpPr>
            <a:spLocks noChangeShapeType="1"/>
          </p:cNvSpPr>
          <p:nvPr/>
        </p:nvSpPr>
        <p:spPr bwMode="auto">
          <a:xfrm>
            <a:off x="7491413" y="3152775"/>
            <a:ext cx="685800" cy="366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2"/>
          <p:cNvSpPr>
            <a:spLocks noChangeShapeType="1"/>
          </p:cNvSpPr>
          <p:nvPr/>
        </p:nvSpPr>
        <p:spPr bwMode="auto">
          <a:xfrm>
            <a:off x="6048375" y="2143125"/>
            <a:ext cx="0" cy="7096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3"/>
          <p:cNvSpPr>
            <a:spLocks noChangeShapeType="1"/>
          </p:cNvSpPr>
          <p:nvPr/>
        </p:nvSpPr>
        <p:spPr bwMode="auto">
          <a:xfrm>
            <a:off x="7315200" y="2133600"/>
            <a:ext cx="0" cy="7096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4"/>
          <p:cNvSpPr>
            <a:spLocks noChangeShapeType="1"/>
          </p:cNvSpPr>
          <p:nvPr/>
        </p:nvSpPr>
        <p:spPr bwMode="auto">
          <a:xfrm>
            <a:off x="6067425" y="3262313"/>
            <a:ext cx="0" cy="709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5"/>
          <p:cNvSpPr>
            <a:spLocks noChangeShapeType="1"/>
          </p:cNvSpPr>
          <p:nvPr/>
        </p:nvSpPr>
        <p:spPr bwMode="auto">
          <a:xfrm>
            <a:off x="7310438" y="3252788"/>
            <a:ext cx="0" cy="709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6"/>
          <p:cNvSpPr>
            <a:spLocks noChangeShapeType="1"/>
          </p:cNvSpPr>
          <p:nvPr/>
        </p:nvSpPr>
        <p:spPr bwMode="auto">
          <a:xfrm>
            <a:off x="6200775" y="3205163"/>
            <a:ext cx="947738" cy="809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7"/>
          <p:cNvSpPr>
            <a:spLocks noChangeShapeType="1"/>
          </p:cNvSpPr>
          <p:nvPr/>
        </p:nvSpPr>
        <p:spPr bwMode="auto">
          <a:xfrm>
            <a:off x="6200775" y="2090738"/>
            <a:ext cx="947738" cy="809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Text Box 18"/>
          <p:cNvSpPr txBox="1">
            <a:spLocks noChangeArrowheads="1"/>
          </p:cNvSpPr>
          <p:nvPr/>
        </p:nvSpPr>
        <p:spPr bwMode="auto">
          <a:xfrm>
            <a:off x="7310438" y="36464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8</a:t>
            </a:r>
          </a:p>
        </p:txBody>
      </p:sp>
      <p:sp>
        <p:nvSpPr>
          <p:cNvPr id="22546" name="Text Box 19"/>
          <p:cNvSpPr txBox="1">
            <a:spLocks noChangeArrowheads="1"/>
          </p:cNvSpPr>
          <p:nvPr/>
        </p:nvSpPr>
        <p:spPr bwMode="auto">
          <a:xfrm>
            <a:off x="5684838" y="36337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7</a:t>
            </a:r>
          </a:p>
        </p:txBody>
      </p:sp>
      <p:sp>
        <p:nvSpPr>
          <p:cNvPr id="22547" name="Text Box 20"/>
          <p:cNvSpPr txBox="1">
            <a:spLocks noChangeArrowheads="1"/>
          </p:cNvSpPr>
          <p:nvPr/>
        </p:nvSpPr>
        <p:spPr bwMode="auto">
          <a:xfrm>
            <a:off x="8567738" y="335438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6</a:t>
            </a:r>
          </a:p>
        </p:txBody>
      </p:sp>
      <p:sp>
        <p:nvSpPr>
          <p:cNvPr id="22548" name="Text Box 21"/>
          <p:cNvSpPr txBox="1">
            <a:spLocks noChangeArrowheads="1"/>
          </p:cNvSpPr>
          <p:nvPr/>
        </p:nvSpPr>
        <p:spPr bwMode="auto">
          <a:xfrm>
            <a:off x="4478338" y="33797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5</a:t>
            </a:r>
          </a:p>
        </p:txBody>
      </p:sp>
      <p:sp>
        <p:nvSpPr>
          <p:cNvPr id="22549" name="Text Box 22"/>
          <p:cNvSpPr txBox="1">
            <a:spLocks noChangeArrowheads="1"/>
          </p:cNvSpPr>
          <p:nvPr/>
        </p:nvSpPr>
        <p:spPr bwMode="auto">
          <a:xfrm>
            <a:off x="7297738" y="316388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4</a:t>
            </a:r>
          </a:p>
        </p:txBody>
      </p:sp>
      <p:sp>
        <p:nvSpPr>
          <p:cNvPr id="22550" name="Text Box 23"/>
          <p:cNvSpPr txBox="1">
            <a:spLocks noChangeArrowheads="1"/>
          </p:cNvSpPr>
          <p:nvPr/>
        </p:nvSpPr>
        <p:spPr bwMode="auto">
          <a:xfrm>
            <a:off x="5638800" y="32004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3</a:t>
            </a:r>
          </a:p>
        </p:txBody>
      </p:sp>
      <p:sp>
        <p:nvSpPr>
          <p:cNvPr id="22551" name="Text Box 24"/>
          <p:cNvSpPr txBox="1">
            <a:spLocks noChangeArrowheads="1"/>
          </p:cNvSpPr>
          <p:nvPr/>
        </p:nvSpPr>
        <p:spPr bwMode="auto">
          <a:xfrm>
            <a:off x="7488238" y="17399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2</a:t>
            </a:r>
          </a:p>
        </p:txBody>
      </p:sp>
      <p:sp>
        <p:nvSpPr>
          <p:cNvPr id="22552" name="Oval 25"/>
          <p:cNvSpPr>
            <a:spLocks noChangeAspect="1" noChangeArrowheads="1"/>
          </p:cNvSpPr>
          <p:nvPr/>
        </p:nvSpPr>
        <p:spPr bwMode="auto">
          <a:xfrm>
            <a:off x="5862638" y="1752600"/>
            <a:ext cx="381000" cy="3810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Oval 26"/>
          <p:cNvSpPr>
            <a:spLocks noChangeAspect="1" noChangeArrowheads="1"/>
          </p:cNvSpPr>
          <p:nvPr/>
        </p:nvSpPr>
        <p:spPr bwMode="auto">
          <a:xfrm>
            <a:off x="7119938" y="17526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Oval 27"/>
          <p:cNvSpPr>
            <a:spLocks noChangeAspect="1" noChangeArrowheads="1"/>
          </p:cNvSpPr>
          <p:nvPr/>
        </p:nvSpPr>
        <p:spPr bwMode="auto">
          <a:xfrm>
            <a:off x="8186738" y="33909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555" name="Oval 28"/>
          <p:cNvSpPr>
            <a:spLocks noChangeAspect="1" noChangeArrowheads="1"/>
          </p:cNvSpPr>
          <p:nvPr/>
        </p:nvSpPr>
        <p:spPr bwMode="auto">
          <a:xfrm>
            <a:off x="5862638" y="39624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89" name="Text Box 29"/>
          <p:cNvSpPr txBox="1">
            <a:spLocks noChangeArrowheads="1"/>
          </p:cNvSpPr>
          <p:nvPr/>
        </p:nvSpPr>
        <p:spPr bwMode="auto">
          <a:xfrm>
            <a:off x="228600" y="1905000"/>
            <a:ext cx="5029200" cy="5478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solidFill>
                  <a:srgbClr val="FF0000"/>
                </a:solidFill>
                <a:latin typeface="Arial" charset="0"/>
                <a:ea typeface="+mn-ea"/>
              </a:rPr>
              <a:t>S</a:t>
            </a:r>
            <a:r>
              <a:rPr lang="en-US" sz="2000" dirty="0">
                <a:latin typeface="Arial" charset="0"/>
                <a:ea typeface="+mn-ea"/>
              </a:rPr>
              <a:t> = empty set; 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 = V;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while 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  is not empty {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label each v in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 with a random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r(v);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for all v in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 in parallel {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    if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r(v) </a:t>
            </a:r>
            <a:r>
              <a:rPr lang="en-US" sz="2000" dirty="0">
                <a:latin typeface="Arial" charset="0"/>
                <a:ea typeface="+mn-ea"/>
              </a:rPr>
              <a:t>&lt; min(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r(neighbors of v) </a:t>
            </a:r>
            <a:r>
              <a:rPr lang="en-US" sz="2000" dirty="0">
                <a:latin typeface="Arial" charset="0"/>
                <a:ea typeface="+mn-ea"/>
              </a:rPr>
              <a:t>) {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        move v from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 to </a:t>
            </a:r>
            <a:r>
              <a:rPr lang="en-US" sz="2000" dirty="0">
                <a:solidFill>
                  <a:srgbClr val="FF0000"/>
                </a:solidFill>
                <a:latin typeface="Arial" charset="0"/>
                <a:ea typeface="+mn-ea"/>
              </a:rPr>
              <a:t>S</a:t>
            </a:r>
            <a:r>
              <a:rPr lang="en-US" sz="2000" dirty="0">
                <a:latin typeface="Arial" charset="0"/>
                <a:ea typeface="+mn-ea"/>
              </a:rPr>
              <a:t>;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        remove neighbors of v from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;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    }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}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}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endParaRPr lang="en-US" sz="2000" dirty="0">
              <a:latin typeface="Arial" charset="0"/>
              <a:ea typeface="+mn-ea"/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en-US" sz="2000" dirty="0">
              <a:latin typeface="Arial" charset="0"/>
              <a:ea typeface="+mn-ea"/>
            </a:endParaRPr>
          </a:p>
        </p:txBody>
      </p:sp>
      <p:sp>
        <p:nvSpPr>
          <p:cNvPr id="22557" name="Text Box 31"/>
          <p:cNvSpPr txBox="1">
            <a:spLocks noChangeArrowheads="1"/>
          </p:cNvSpPr>
          <p:nvPr/>
        </p:nvSpPr>
        <p:spPr bwMode="auto">
          <a:xfrm>
            <a:off x="7424738" y="2617788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  <p:sp>
        <p:nvSpPr>
          <p:cNvPr id="22558" name="Oval 33"/>
          <p:cNvSpPr>
            <a:spLocks noChangeAspect="1" noChangeArrowheads="1"/>
          </p:cNvSpPr>
          <p:nvPr/>
        </p:nvSpPr>
        <p:spPr bwMode="auto">
          <a:xfrm>
            <a:off x="7119938" y="28575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9" name="Oval 34"/>
          <p:cNvSpPr>
            <a:spLocks noChangeAspect="1" noChangeArrowheads="1"/>
          </p:cNvSpPr>
          <p:nvPr/>
        </p:nvSpPr>
        <p:spPr bwMode="auto">
          <a:xfrm>
            <a:off x="5862638" y="28575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0" name="Oval 35"/>
          <p:cNvSpPr>
            <a:spLocks noChangeAspect="1" noChangeArrowheads="1"/>
          </p:cNvSpPr>
          <p:nvPr/>
        </p:nvSpPr>
        <p:spPr bwMode="auto">
          <a:xfrm>
            <a:off x="4757738" y="3390900"/>
            <a:ext cx="381000" cy="3810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</a:endParaRPr>
          </a:p>
        </p:txBody>
      </p:sp>
      <p:sp>
        <p:nvSpPr>
          <p:cNvPr id="22561" name="Oval 4"/>
          <p:cNvSpPr>
            <a:spLocks noChangeAspect="1" noChangeArrowheads="1"/>
          </p:cNvSpPr>
          <p:nvPr/>
        </p:nvSpPr>
        <p:spPr bwMode="auto">
          <a:xfrm>
            <a:off x="7119938" y="3962400"/>
            <a:ext cx="381000" cy="3810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2" name="Text Box 32"/>
          <p:cNvSpPr txBox="1">
            <a:spLocks noChangeArrowheads="1"/>
          </p:cNvSpPr>
          <p:nvPr/>
        </p:nvSpPr>
        <p:spPr bwMode="auto">
          <a:xfrm>
            <a:off x="5334000" y="4953000"/>
            <a:ext cx="3581400" cy="1016000"/>
          </a:xfrm>
          <a:prstGeom prst="rect">
            <a:avLst/>
          </a:prstGeom>
          <a:noFill/>
          <a:ln w="12700">
            <a:solidFill>
              <a:srgbClr val="075D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u="sng">
                <a:solidFill>
                  <a:srgbClr val="FF0000"/>
                </a:solidFill>
                <a:latin typeface="Arial" charset="0"/>
              </a:rPr>
              <a:t>Theorem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:  This algorithm </a:t>
            </a:r>
            <a:r>
              <a:rPr lang="ja-JP" altLang="en-US" sz="2000" b="1">
                <a:solidFill>
                  <a:srgbClr val="FF0000"/>
                </a:solidFill>
                <a:latin typeface="Arial" charset="0"/>
              </a:rPr>
              <a:t>“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very probably</a:t>
            </a:r>
            <a:r>
              <a:rPr lang="ja-JP" altLang="en-US" sz="2000" b="1">
                <a:solidFill>
                  <a:srgbClr val="FF0000"/>
                </a:solidFill>
                <a:latin typeface="Arial" charset="0"/>
              </a:rPr>
              <a:t>”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 finishes within O(log n) rounds.</a:t>
            </a:r>
            <a:endParaRPr lang="en-US" sz="2000" b="1">
              <a:solidFill>
                <a:srgbClr val="075DCF"/>
              </a:solidFill>
              <a:latin typeface="Arial" charset="0"/>
            </a:endParaRPr>
          </a:p>
        </p:txBody>
      </p:sp>
      <p:sp>
        <p:nvSpPr>
          <p:cNvPr id="22563" name="Text Box 32"/>
          <p:cNvSpPr txBox="1">
            <a:spLocks noChangeArrowheads="1"/>
          </p:cNvSpPr>
          <p:nvPr/>
        </p:nvSpPr>
        <p:spPr bwMode="auto">
          <a:xfrm>
            <a:off x="2286000" y="6172200"/>
            <a:ext cx="5257800" cy="400050"/>
          </a:xfrm>
          <a:prstGeom prst="rect">
            <a:avLst/>
          </a:prstGeom>
          <a:noFill/>
          <a:ln w="12700">
            <a:solidFill>
              <a:srgbClr val="075D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i="1">
                <a:solidFill>
                  <a:srgbClr val="FF0000"/>
                </a:solidFill>
                <a:latin typeface="Arial" charset="0"/>
              </a:rPr>
              <a:t>work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 ~ O(n log n),  but  </a:t>
            </a:r>
            <a:r>
              <a:rPr lang="en-US" sz="2000" b="1" i="1">
                <a:solidFill>
                  <a:srgbClr val="FF0000"/>
                </a:solidFill>
                <a:latin typeface="Arial" charset="0"/>
              </a:rPr>
              <a:t>span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 ~O(log n)</a:t>
            </a:r>
            <a:endParaRPr lang="en-US" sz="2000" b="1" i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4582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 graph problem:  Maximal Independent Set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570538" y="17287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11268" name="Line 5"/>
          <p:cNvSpPr>
            <a:spLocks noChangeShapeType="1"/>
          </p:cNvSpPr>
          <p:nvPr/>
        </p:nvSpPr>
        <p:spPr bwMode="auto">
          <a:xfrm flipV="1">
            <a:off x="5119688" y="3067050"/>
            <a:ext cx="752475" cy="4000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6"/>
          <p:cNvSpPr>
            <a:spLocks noChangeShapeType="1"/>
          </p:cNvSpPr>
          <p:nvPr/>
        </p:nvSpPr>
        <p:spPr bwMode="auto">
          <a:xfrm flipV="1">
            <a:off x="7500938" y="3694113"/>
            <a:ext cx="727075" cy="3508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7"/>
          <p:cNvSpPr>
            <a:spLocks noChangeShapeType="1"/>
          </p:cNvSpPr>
          <p:nvPr/>
        </p:nvSpPr>
        <p:spPr bwMode="auto">
          <a:xfrm>
            <a:off x="5105400" y="3681413"/>
            <a:ext cx="752475" cy="390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 flipV="1">
            <a:off x="6253163" y="4167188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9"/>
          <p:cNvSpPr>
            <a:spLocks noChangeShapeType="1"/>
          </p:cNvSpPr>
          <p:nvPr/>
        </p:nvSpPr>
        <p:spPr bwMode="auto">
          <a:xfrm flipV="1">
            <a:off x="6257925" y="3043238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10"/>
          <p:cNvSpPr>
            <a:spLocks noChangeShapeType="1"/>
          </p:cNvSpPr>
          <p:nvPr/>
        </p:nvSpPr>
        <p:spPr bwMode="auto">
          <a:xfrm flipV="1">
            <a:off x="6272213" y="1962150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1"/>
          <p:cNvSpPr>
            <a:spLocks noChangeShapeType="1"/>
          </p:cNvSpPr>
          <p:nvPr/>
        </p:nvSpPr>
        <p:spPr bwMode="auto">
          <a:xfrm>
            <a:off x="7491413" y="3152775"/>
            <a:ext cx="685800" cy="366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2"/>
          <p:cNvSpPr>
            <a:spLocks noChangeShapeType="1"/>
          </p:cNvSpPr>
          <p:nvPr/>
        </p:nvSpPr>
        <p:spPr bwMode="auto">
          <a:xfrm>
            <a:off x="6048375" y="2143125"/>
            <a:ext cx="0" cy="7096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3"/>
          <p:cNvSpPr>
            <a:spLocks noChangeShapeType="1"/>
          </p:cNvSpPr>
          <p:nvPr/>
        </p:nvSpPr>
        <p:spPr bwMode="auto">
          <a:xfrm>
            <a:off x="7315200" y="2133600"/>
            <a:ext cx="0" cy="7096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4"/>
          <p:cNvSpPr>
            <a:spLocks noChangeShapeType="1"/>
          </p:cNvSpPr>
          <p:nvPr/>
        </p:nvSpPr>
        <p:spPr bwMode="auto">
          <a:xfrm>
            <a:off x="6067425" y="3262313"/>
            <a:ext cx="0" cy="709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5"/>
          <p:cNvSpPr>
            <a:spLocks noChangeShapeType="1"/>
          </p:cNvSpPr>
          <p:nvPr/>
        </p:nvSpPr>
        <p:spPr bwMode="auto">
          <a:xfrm>
            <a:off x="7310438" y="3252788"/>
            <a:ext cx="0" cy="709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6"/>
          <p:cNvSpPr>
            <a:spLocks noChangeShapeType="1"/>
          </p:cNvSpPr>
          <p:nvPr/>
        </p:nvSpPr>
        <p:spPr bwMode="auto">
          <a:xfrm>
            <a:off x="6200775" y="3205163"/>
            <a:ext cx="947738" cy="809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7"/>
          <p:cNvSpPr>
            <a:spLocks noChangeShapeType="1"/>
          </p:cNvSpPr>
          <p:nvPr/>
        </p:nvSpPr>
        <p:spPr bwMode="auto">
          <a:xfrm>
            <a:off x="6200775" y="2090738"/>
            <a:ext cx="947738" cy="809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Text Box 18"/>
          <p:cNvSpPr txBox="1">
            <a:spLocks noChangeArrowheads="1"/>
          </p:cNvSpPr>
          <p:nvPr/>
        </p:nvSpPr>
        <p:spPr bwMode="auto">
          <a:xfrm>
            <a:off x="7310438" y="36464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8</a:t>
            </a:r>
          </a:p>
        </p:txBody>
      </p:sp>
      <p:sp>
        <p:nvSpPr>
          <p:cNvPr id="11282" name="Text Box 19"/>
          <p:cNvSpPr txBox="1">
            <a:spLocks noChangeArrowheads="1"/>
          </p:cNvSpPr>
          <p:nvPr/>
        </p:nvSpPr>
        <p:spPr bwMode="auto">
          <a:xfrm>
            <a:off x="5684838" y="36337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7</a:t>
            </a:r>
          </a:p>
        </p:txBody>
      </p:sp>
      <p:sp>
        <p:nvSpPr>
          <p:cNvPr id="11283" name="Text Box 20"/>
          <p:cNvSpPr txBox="1">
            <a:spLocks noChangeArrowheads="1"/>
          </p:cNvSpPr>
          <p:nvPr/>
        </p:nvSpPr>
        <p:spPr bwMode="auto">
          <a:xfrm>
            <a:off x="8567738" y="335438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6</a:t>
            </a:r>
          </a:p>
        </p:txBody>
      </p:sp>
      <p:sp>
        <p:nvSpPr>
          <p:cNvPr id="11284" name="Text Box 21"/>
          <p:cNvSpPr txBox="1">
            <a:spLocks noChangeArrowheads="1"/>
          </p:cNvSpPr>
          <p:nvPr/>
        </p:nvSpPr>
        <p:spPr bwMode="auto">
          <a:xfrm>
            <a:off x="4478338" y="33797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5</a:t>
            </a:r>
          </a:p>
        </p:txBody>
      </p:sp>
      <p:sp>
        <p:nvSpPr>
          <p:cNvPr id="11285" name="Text Box 22"/>
          <p:cNvSpPr txBox="1">
            <a:spLocks noChangeArrowheads="1"/>
          </p:cNvSpPr>
          <p:nvPr/>
        </p:nvSpPr>
        <p:spPr bwMode="auto">
          <a:xfrm>
            <a:off x="7297738" y="316388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4</a:t>
            </a:r>
          </a:p>
        </p:txBody>
      </p:sp>
      <p:sp>
        <p:nvSpPr>
          <p:cNvPr id="11286" name="Text Box 23"/>
          <p:cNvSpPr txBox="1">
            <a:spLocks noChangeArrowheads="1"/>
          </p:cNvSpPr>
          <p:nvPr/>
        </p:nvSpPr>
        <p:spPr bwMode="auto">
          <a:xfrm>
            <a:off x="5638800" y="32004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3</a:t>
            </a:r>
          </a:p>
        </p:txBody>
      </p:sp>
      <p:sp>
        <p:nvSpPr>
          <p:cNvPr id="11287" name="Text Box 24"/>
          <p:cNvSpPr txBox="1">
            <a:spLocks noChangeArrowheads="1"/>
          </p:cNvSpPr>
          <p:nvPr/>
        </p:nvSpPr>
        <p:spPr bwMode="auto">
          <a:xfrm>
            <a:off x="7488238" y="17399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2</a:t>
            </a:r>
          </a:p>
        </p:txBody>
      </p:sp>
      <p:sp>
        <p:nvSpPr>
          <p:cNvPr id="11288" name="Oval 25"/>
          <p:cNvSpPr>
            <a:spLocks noChangeAspect="1" noChangeArrowheads="1"/>
          </p:cNvSpPr>
          <p:nvPr/>
        </p:nvSpPr>
        <p:spPr bwMode="auto">
          <a:xfrm>
            <a:off x="5862638" y="17526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Oval 26"/>
          <p:cNvSpPr>
            <a:spLocks noChangeAspect="1" noChangeArrowheads="1"/>
          </p:cNvSpPr>
          <p:nvPr/>
        </p:nvSpPr>
        <p:spPr bwMode="auto">
          <a:xfrm>
            <a:off x="7119938" y="17526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Oval 27"/>
          <p:cNvSpPr>
            <a:spLocks noChangeAspect="1" noChangeArrowheads="1"/>
          </p:cNvSpPr>
          <p:nvPr/>
        </p:nvSpPr>
        <p:spPr bwMode="auto">
          <a:xfrm>
            <a:off x="8186738" y="33909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291" name="Oval 28"/>
          <p:cNvSpPr>
            <a:spLocks noChangeAspect="1" noChangeArrowheads="1"/>
          </p:cNvSpPr>
          <p:nvPr/>
        </p:nvSpPr>
        <p:spPr bwMode="auto">
          <a:xfrm>
            <a:off x="5862638" y="39624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Text Box 29"/>
          <p:cNvSpPr txBox="1">
            <a:spLocks noChangeArrowheads="1"/>
          </p:cNvSpPr>
          <p:nvPr/>
        </p:nvSpPr>
        <p:spPr bwMode="auto">
          <a:xfrm>
            <a:off x="228600" y="1295400"/>
            <a:ext cx="5029200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2000">
                <a:latin typeface="Arial" charset="0"/>
              </a:rPr>
              <a:t>   Graph with vertices V = {1,2,…,n}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2000">
                <a:latin typeface="Arial" charset="0"/>
              </a:rPr>
              <a:t>   A set S of vertices is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independent</a:t>
            </a:r>
            <a:r>
              <a:rPr lang="en-US" sz="2000">
                <a:latin typeface="Arial" charset="0"/>
              </a:rPr>
              <a:t> if no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two vertices in S are neighbors.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2000">
                <a:latin typeface="Arial" charset="0"/>
              </a:rPr>
              <a:t>   An independent set S is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maximal</a:t>
            </a:r>
            <a:r>
              <a:rPr lang="en-US" sz="2000">
                <a:latin typeface="Arial" charset="0"/>
              </a:rPr>
              <a:t> if it is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impossible to add another vertex and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stay independent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2000">
                <a:latin typeface="Arial" charset="0"/>
              </a:rPr>
              <a:t>   An independent set S is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maximum</a:t>
            </a:r>
            <a:r>
              <a:rPr lang="en-US" sz="2000">
                <a:latin typeface="Arial" charset="0"/>
              </a:rPr>
              <a:t> 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if no other independent set has more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vertices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2000">
                <a:latin typeface="Arial" charset="0"/>
              </a:rPr>
              <a:t>   Finding a </a:t>
            </a:r>
            <a:r>
              <a:rPr lang="en-US" sz="2000" i="1">
                <a:latin typeface="Arial" charset="0"/>
              </a:rPr>
              <a:t>maximum</a:t>
            </a:r>
            <a:r>
              <a:rPr lang="en-US" sz="2000">
                <a:latin typeface="Arial" charset="0"/>
              </a:rPr>
              <a:t> independent set is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intractably difficult (NP-hard)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2000">
                <a:latin typeface="Arial" charset="0"/>
              </a:rPr>
              <a:t>   Finding a </a:t>
            </a:r>
            <a:r>
              <a:rPr lang="en-US" sz="2000" i="1">
                <a:latin typeface="Arial" charset="0"/>
              </a:rPr>
              <a:t>maximal</a:t>
            </a:r>
            <a:r>
              <a:rPr lang="en-US" sz="2000">
                <a:latin typeface="Arial" charset="0"/>
              </a:rPr>
              <a:t> independent set is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    easy, at least on one processor.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endParaRPr lang="en-US" sz="2000">
              <a:latin typeface="Arial" charset="0"/>
            </a:endParaRPr>
          </a:p>
        </p:txBody>
      </p:sp>
      <p:sp>
        <p:nvSpPr>
          <p:cNvPr id="11293" name="Text Box 31"/>
          <p:cNvSpPr txBox="1">
            <a:spLocks noChangeArrowheads="1"/>
          </p:cNvSpPr>
          <p:nvPr/>
        </p:nvSpPr>
        <p:spPr bwMode="auto">
          <a:xfrm>
            <a:off x="7424738" y="2617788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  <p:sp>
        <p:nvSpPr>
          <p:cNvPr id="11294" name="Text Box 32"/>
          <p:cNvSpPr txBox="1">
            <a:spLocks noChangeArrowheads="1"/>
          </p:cNvSpPr>
          <p:nvPr/>
        </p:nvSpPr>
        <p:spPr bwMode="auto">
          <a:xfrm>
            <a:off x="5486400" y="4724400"/>
            <a:ext cx="3200400" cy="1323975"/>
          </a:xfrm>
          <a:prstGeom prst="rect">
            <a:avLst/>
          </a:prstGeom>
          <a:noFill/>
          <a:ln w="12700">
            <a:solidFill>
              <a:srgbClr val="075D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latin typeface="Arial" charset="0"/>
              </a:rPr>
              <a:t>The set of red vertices </a:t>
            </a:r>
            <a:br>
              <a:rPr lang="en-US" sz="2000">
                <a:latin typeface="Arial" charset="0"/>
              </a:rPr>
            </a:br>
            <a:r>
              <a:rPr lang="en-US" sz="2000">
                <a:solidFill>
                  <a:srgbClr val="FF0000"/>
                </a:solidFill>
                <a:latin typeface="Arial" charset="0"/>
              </a:rPr>
              <a:t>S = {4, 5} </a:t>
            </a:r>
            <a:r>
              <a:rPr lang="en-US" sz="2000">
                <a:latin typeface="Arial" charset="0"/>
              </a:rPr>
              <a:t>is </a:t>
            </a:r>
            <a:r>
              <a:rPr lang="en-US" sz="2000" i="1">
                <a:latin typeface="Arial" charset="0"/>
              </a:rPr>
              <a:t>independent</a:t>
            </a:r>
            <a:r>
              <a:rPr lang="en-US" sz="2000">
                <a:latin typeface="Arial" charset="0"/>
              </a:rPr>
              <a:t> and is </a:t>
            </a:r>
            <a:r>
              <a:rPr lang="en-US" sz="2000" i="1">
                <a:latin typeface="Arial" charset="0"/>
              </a:rPr>
              <a:t>maximal</a:t>
            </a:r>
            <a:r>
              <a:rPr lang="en-US" sz="2000">
                <a:latin typeface="Arial" charset="0"/>
              </a:rPr>
              <a:t/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but not </a:t>
            </a:r>
            <a:r>
              <a:rPr lang="en-US" sz="2000" i="1">
                <a:latin typeface="Arial" charset="0"/>
              </a:rPr>
              <a:t>maximum</a:t>
            </a:r>
          </a:p>
        </p:txBody>
      </p:sp>
      <p:sp>
        <p:nvSpPr>
          <p:cNvPr id="11295" name="Oval 33"/>
          <p:cNvSpPr>
            <a:spLocks noChangeAspect="1" noChangeArrowheads="1"/>
          </p:cNvSpPr>
          <p:nvPr/>
        </p:nvSpPr>
        <p:spPr bwMode="auto">
          <a:xfrm>
            <a:off x="7119938" y="2857500"/>
            <a:ext cx="381000" cy="3810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6" name="Oval 34"/>
          <p:cNvSpPr>
            <a:spLocks noChangeAspect="1" noChangeArrowheads="1"/>
          </p:cNvSpPr>
          <p:nvPr/>
        </p:nvSpPr>
        <p:spPr bwMode="auto">
          <a:xfrm>
            <a:off x="5862638" y="2857500"/>
            <a:ext cx="381000" cy="381000"/>
          </a:xfrm>
          <a:prstGeom prst="ellips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7" name="Oval 35"/>
          <p:cNvSpPr>
            <a:spLocks noChangeAspect="1" noChangeArrowheads="1"/>
          </p:cNvSpPr>
          <p:nvPr/>
        </p:nvSpPr>
        <p:spPr bwMode="auto">
          <a:xfrm>
            <a:off x="4757738" y="3390900"/>
            <a:ext cx="381000" cy="3810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</a:endParaRPr>
          </a:p>
        </p:txBody>
      </p:sp>
      <p:sp>
        <p:nvSpPr>
          <p:cNvPr id="11298" name="Oval 4"/>
          <p:cNvSpPr>
            <a:spLocks noChangeAspect="1" noChangeArrowheads="1"/>
          </p:cNvSpPr>
          <p:nvPr/>
        </p:nvSpPr>
        <p:spPr bwMode="auto">
          <a:xfrm>
            <a:off x="7119938" y="39624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4582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Sequential Maximal Independent Set Algorithm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570538" y="17287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 flipV="1">
            <a:off x="5119688" y="3067050"/>
            <a:ext cx="752475" cy="4000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6"/>
          <p:cNvSpPr>
            <a:spLocks noChangeShapeType="1"/>
          </p:cNvSpPr>
          <p:nvPr/>
        </p:nvSpPr>
        <p:spPr bwMode="auto">
          <a:xfrm flipV="1">
            <a:off x="7500938" y="3694113"/>
            <a:ext cx="727075" cy="3508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7"/>
          <p:cNvSpPr>
            <a:spLocks noChangeShapeType="1"/>
          </p:cNvSpPr>
          <p:nvPr/>
        </p:nvSpPr>
        <p:spPr bwMode="auto">
          <a:xfrm>
            <a:off x="5105400" y="3681413"/>
            <a:ext cx="752475" cy="390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8"/>
          <p:cNvSpPr>
            <a:spLocks noChangeShapeType="1"/>
          </p:cNvSpPr>
          <p:nvPr/>
        </p:nvSpPr>
        <p:spPr bwMode="auto">
          <a:xfrm flipV="1">
            <a:off x="6253163" y="4167188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9"/>
          <p:cNvSpPr>
            <a:spLocks noChangeShapeType="1"/>
          </p:cNvSpPr>
          <p:nvPr/>
        </p:nvSpPr>
        <p:spPr bwMode="auto">
          <a:xfrm flipV="1">
            <a:off x="6257925" y="3043238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10"/>
          <p:cNvSpPr>
            <a:spLocks noChangeShapeType="1"/>
          </p:cNvSpPr>
          <p:nvPr/>
        </p:nvSpPr>
        <p:spPr bwMode="auto">
          <a:xfrm flipV="1">
            <a:off x="6272213" y="1962150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1"/>
          <p:cNvSpPr>
            <a:spLocks noChangeShapeType="1"/>
          </p:cNvSpPr>
          <p:nvPr/>
        </p:nvSpPr>
        <p:spPr bwMode="auto">
          <a:xfrm>
            <a:off x="7491413" y="3152775"/>
            <a:ext cx="685800" cy="366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2"/>
          <p:cNvSpPr>
            <a:spLocks noChangeShapeType="1"/>
          </p:cNvSpPr>
          <p:nvPr/>
        </p:nvSpPr>
        <p:spPr bwMode="auto">
          <a:xfrm>
            <a:off x="6048375" y="2143125"/>
            <a:ext cx="0" cy="7096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3"/>
          <p:cNvSpPr>
            <a:spLocks noChangeShapeType="1"/>
          </p:cNvSpPr>
          <p:nvPr/>
        </p:nvSpPr>
        <p:spPr bwMode="auto">
          <a:xfrm>
            <a:off x="7315200" y="2133600"/>
            <a:ext cx="0" cy="7096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4"/>
          <p:cNvSpPr>
            <a:spLocks noChangeShapeType="1"/>
          </p:cNvSpPr>
          <p:nvPr/>
        </p:nvSpPr>
        <p:spPr bwMode="auto">
          <a:xfrm>
            <a:off x="6067425" y="3262313"/>
            <a:ext cx="0" cy="709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5"/>
          <p:cNvSpPr>
            <a:spLocks noChangeShapeType="1"/>
          </p:cNvSpPr>
          <p:nvPr/>
        </p:nvSpPr>
        <p:spPr bwMode="auto">
          <a:xfrm>
            <a:off x="7310438" y="3252788"/>
            <a:ext cx="0" cy="709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6"/>
          <p:cNvSpPr>
            <a:spLocks noChangeShapeType="1"/>
          </p:cNvSpPr>
          <p:nvPr/>
        </p:nvSpPr>
        <p:spPr bwMode="auto">
          <a:xfrm>
            <a:off x="6200775" y="3205163"/>
            <a:ext cx="947738" cy="809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7"/>
          <p:cNvSpPr>
            <a:spLocks noChangeShapeType="1"/>
          </p:cNvSpPr>
          <p:nvPr/>
        </p:nvSpPr>
        <p:spPr bwMode="auto">
          <a:xfrm>
            <a:off x="6200775" y="2090738"/>
            <a:ext cx="947738" cy="809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Text Box 18"/>
          <p:cNvSpPr txBox="1">
            <a:spLocks noChangeArrowheads="1"/>
          </p:cNvSpPr>
          <p:nvPr/>
        </p:nvSpPr>
        <p:spPr bwMode="auto">
          <a:xfrm>
            <a:off x="7310438" y="36464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8</a:t>
            </a:r>
          </a:p>
        </p:txBody>
      </p:sp>
      <p:sp>
        <p:nvSpPr>
          <p:cNvPr id="12306" name="Text Box 19"/>
          <p:cNvSpPr txBox="1">
            <a:spLocks noChangeArrowheads="1"/>
          </p:cNvSpPr>
          <p:nvPr/>
        </p:nvSpPr>
        <p:spPr bwMode="auto">
          <a:xfrm>
            <a:off x="5684838" y="36337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7</a:t>
            </a:r>
          </a:p>
        </p:txBody>
      </p:sp>
      <p:sp>
        <p:nvSpPr>
          <p:cNvPr id="12307" name="Text Box 20"/>
          <p:cNvSpPr txBox="1">
            <a:spLocks noChangeArrowheads="1"/>
          </p:cNvSpPr>
          <p:nvPr/>
        </p:nvSpPr>
        <p:spPr bwMode="auto">
          <a:xfrm>
            <a:off x="8567738" y="335438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6</a:t>
            </a:r>
          </a:p>
        </p:txBody>
      </p:sp>
      <p:sp>
        <p:nvSpPr>
          <p:cNvPr id="12308" name="Text Box 21"/>
          <p:cNvSpPr txBox="1">
            <a:spLocks noChangeArrowheads="1"/>
          </p:cNvSpPr>
          <p:nvPr/>
        </p:nvSpPr>
        <p:spPr bwMode="auto">
          <a:xfrm>
            <a:off x="4478338" y="33797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5</a:t>
            </a:r>
          </a:p>
        </p:txBody>
      </p:sp>
      <p:sp>
        <p:nvSpPr>
          <p:cNvPr id="12309" name="Text Box 22"/>
          <p:cNvSpPr txBox="1">
            <a:spLocks noChangeArrowheads="1"/>
          </p:cNvSpPr>
          <p:nvPr/>
        </p:nvSpPr>
        <p:spPr bwMode="auto">
          <a:xfrm>
            <a:off x="7297738" y="316388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4</a:t>
            </a:r>
          </a:p>
        </p:txBody>
      </p:sp>
      <p:sp>
        <p:nvSpPr>
          <p:cNvPr id="12310" name="Text Box 23"/>
          <p:cNvSpPr txBox="1">
            <a:spLocks noChangeArrowheads="1"/>
          </p:cNvSpPr>
          <p:nvPr/>
        </p:nvSpPr>
        <p:spPr bwMode="auto">
          <a:xfrm>
            <a:off x="5638800" y="32004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3</a:t>
            </a:r>
          </a:p>
        </p:txBody>
      </p:sp>
      <p:sp>
        <p:nvSpPr>
          <p:cNvPr id="12311" name="Text Box 24"/>
          <p:cNvSpPr txBox="1">
            <a:spLocks noChangeArrowheads="1"/>
          </p:cNvSpPr>
          <p:nvPr/>
        </p:nvSpPr>
        <p:spPr bwMode="auto">
          <a:xfrm>
            <a:off x="7488238" y="17399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2</a:t>
            </a:r>
          </a:p>
        </p:txBody>
      </p:sp>
      <p:sp>
        <p:nvSpPr>
          <p:cNvPr id="12312" name="Oval 25"/>
          <p:cNvSpPr>
            <a:spLocks noChangeAspect="1" noChangeArrowheads="1"/>
          </p:cNvSpPr>
          <p:nvPr/>
        </p:nvSpPr>
        <p:spPr bwMode="auto">
          <a:xfrm>
            <a:off x="5862638" y="17526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Oval 26"/>
          <p:cNvSpPr>
            <a:spLocks noChangeAspect="1" noChangeArrowheads="1"/>
          </p:cNvSpPr>
          <p:nvPr/>
        </p:nvSpPr>
        <p:spPr bwMode="auto">
          <a:xfrm>
            <a:off x="7119938" y="17526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Oval 27"/>
          <p:cNvSpPr>
            <a:spLocks noChangeAspect="1" noChangeArrowheads="1"/>
          </p:cNvSpPr>
          <p:nvPr/>
        </p:nvSpPr>
        <p:spPr bwMode="auto">
          <a:xfrm>
            <a:off x="8186738" y="33909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315" name="Oval 28"/>
          <p:cNvSpPr>
            <a:spLocks noChangeAspect="1" noChangeArrowheads="1"/>
          </p:cNvSpPr>
          <p:nvPr/>
        </p:nvSpPr>
        <p:spPr bwMode="auto">
          <a:xfrm>
            <a:off x="5862638" y="39624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89" name="Text Box 29"/>
          <p:cNvSpPr txBox="1">
            <a:spLocks noChangeArrowheads="1"/>
          </p:cNvSpPr>
          <p:nvPr/>
        </p:nvSpPr>
        <p:spPr bwMode="auto">
          <a:xfrm>
            <a:off x="304800" y="1752600"/>
            <a:ext cx="5029200" cy="3632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S = empty set;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for  vertex v = 1 to n {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if (v has no neighbor in S) {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    add v to S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}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}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endParaRPr lang="en-US" sz="2000" dirty="0">
              <a:latin typeface="Arial" charset="0"/>
              <a:ea typeface="+mn-ea"/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en-US" sz="2000" dirty="0">
              <a:latin typeface="Arial" charset="0"/>
              <a:ea typeface="+mn-ea"/>
            </a:endParaRPr>
          </a:p>
        </p:txBody>
      </p:sp>
      <p:sp>
        <p:nvSpPr>
          <p:cNvPr id="12317" name="Text Box 31"/>
          <p:cNvSpPr txBox="1">
            <a:spLocks noChangeArrowheads="1"/>
          </p:cNvSpPr>
          <p:nvPr/>
        </p:nvSpPr>
        <p:spPr bwMode="auto">
          <a:xfrm>
            <a:off x="7424738" y="2617788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  <p:sp>
        <p:nvSpPr>
          <p:cNvPr id="12318" name="Oval 33"/>
          <p:cNvSpPr>
            <a:spLocks noChangeAspect="1" noChangeArrowheads="1"/>
          </p:cNvSpPr>
          <p:nvPr/>
        </p:nvSpPr>
        <p:spPr bwMode="auto">
          <a:xfrm>
            <a:off x="7119938" y="28575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Oval 34"/>
          <p:cNvSpPr>
            <a:spLocks noChangeAspect="1" noChangeArrowheads="1"/>
          </p:cNvSpPr>
          <p:nvPr/>
        </p:nvSpPr>
        <p:spPr bwMode="auto">
          <a:xfrm>
            <a:off x="5862638" y="2857500"/>
            <a:ext cx="381000" cy="381000"/>
          </a:xfrm>
          <a:prstGeom prst="ellips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Oval 35"/>
          <p:cNvSpPr>
            <a:spLocks noChangeAspect="1" noChangeArrowheads="1"/>
          </p:cNvSpPr>
          <p:nvPr/>
        </p:nvSpPr>
        <p:spPr bwMode="auto">
          <a:xfrm>
            <a:off x="4757738" y="33909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</a:endParaRPr>
          </a:p>
        </p:txBody>
      </p:sp>
      <p:sp>
        <p:nvSpPr>
          <p:cNvPr id="12321" name="Oval 4"/>
          <p:cNvSpPr>
            <a:spLocks noChangeAspect="1" noChangeArrowheads="1"/>
          </p:cNvSpPr>
          <p:nvPr/>
        </p:nvSpPr>
        <p:spPr bwMode="auto">
          <a:xfrm>
            <a:off x="7119938" y="39624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2" name="Text Box 32"/>
          <p:cNvSpPr txBox="1">
            <a:spLocks noChangeArrowheads="1"/>
          </p:cNvSpPr>
          <p:nvPr/>
        </p:nvSpPr>
        <p:spPr bwMode="auto">
          <a:xfrm>
            <a:off x="6248400" y="4953000"/>
            <a:ext cx="1524000" cy="400050"/>
          </a:xfrm>
          <a:prstGeom prst="rect">
            <a:avLst/>
          </a:prstGeom>
          <a:noFill/>
          <a:ln w="12700">
            <a:solidFill>
              <a:srgbClr val="075D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S = { }</a:t>
            </a:r>
            <a:endParaRPr lang="en-US" sz="2000" b="1" i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4582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Sequential Maximal Independent Set Algorithm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570538" y="17287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 flipV="1">
            <a:off x="5119688" y="3067050"/>
            <a:ext cx="752475" cy="4000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 flipV="1">
            <a:off x="7500938" y="3694113"/>
            <a:ext cx="727075" cy="3508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>
            <a:off x="5105400" y="3681413"/>
            <a:ext cx="752475" cy="390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8"/>
          <p:cNvSpPr>
            <a:spLocks noChangeShapeType="1"/>
          </p:cNvSpPr>
          <p:nvPr/>
        </p:nvSpPr>
        <p:spPr bwMode="auto">
          <a:xfrm flipV="1">
            <a:off x="6253163" y="4167188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9"/>
          <p:cNvSpPr>
            <a:spLocks noChangeShapeType="1"/>
          </p:cNvSpPr>
          <p:nvPr/>
        </p:nvSpPr>
        <p:spPr bwMode="auto">
          <a:xfrm flipV="1">
            <a:off x="6257925" y="3043238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 flipV="1">
            <a:off x="6272213" y="1962150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>
            <a:off x="7491413" y="3152775"/>
            <a:ext cx="685800" cy="366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2"/>
          <p:cNvSpPr>
            <a:spLocks noChangeShapeType="1"/>
          </p:cNvSpPr>
          <p:nvPr/>
        </p:nvSpPr>
        <p:spPr bwMode="auto">
          <a:xfrm>
            <a:off x="6048375" y="2143125"/>
            <a:ext cx="0" cy="7096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3"/>
          <p:cNvSpPr>
            <a:spLocks noChangeShapeType="1"/>
          </p:cNvSpPr>
          <p:nvPr/>
        </p:nvSpPr>
        <p:spPr bwMode="auto">
          <a:xfrm>
            <a:off x="7315200" y="2133600"/>
            <a:ext cx="0" cy="7096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4"/>
          <p:cNvSpPr>
            <a:spLocks noChangeShapeType="1"/>
          </p:cNvSpPr>
          <p:nvPr/>
        </p:nvSpPr>
        <p:spPr bwMode="auto">
          <a:xfrm>
            <a:off x="6067425" y="3262313"/>
            <a:ext cx="0" cy="709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5"/>
          <p:cNvSpPr>
            <a:spLocks noChangeShapeType="1"/>
          </p:cNvSpPr>
          <p:nvPr/>
        </p:nvSpPr>
        <p:spPr bwMode="auto">
          <a:xfrm>
            <a:off x="7310438" y="3252788"/>
            <a:ext cx="0" cy="709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6"/>
          <p:cNvSpPr>
            <a:spLocks noChangeShapeType="1"/>
          </p:cNvSpPr>
          <p:nvPr/>
        </p:nvSpPr>
        <p:spPr bwMode="auto">
          <a:xfrm>
            <a:off x="6200775" y="3205163"/>
            <a:ext cx="947738" cy="809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7"/>
          <p:cNvSpPr>
            <a:spLocks noChangeShapeType="1"/>
          </p:cNvSpPr>
          <p:nvPr/>
        </p:nvSpPr>
        <p:spPr bwMode="auto">
          <a:xfrm>
            <a:off x="6200775" y="2090738"/>
            <a:ext cx="947738" cy="809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Text Box 18"/>
          <p:cNvSpPr txBox="1">
            <a:spLocks noChangeArrowheads="1"/>
          </p:cNvSpPr>
          <p:nvPr/>
        </p:nvSpPr>
        <p:spPr bwMode="auto">
          <a:xfrm>
            <a:off x="7310438" y="36464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8</a:t>
            </a:r>
          </a:p>
        </p:txBody>
      </p:sp>
      <p:sp>
        <p:nvSpPr>
          <p:cNvPr id="13330" name="Text Box 19"/>
          <p:cNvSpPr txBox="1">
            <a:spLocks noChangeArrowheads="1"/>
          </p:cNvSpPr>
          <p:nvPr/>
        </p:nvSpPr>
        <p:spPr bwMode="auto">
          <a:xfrm>
            <a:off x="5684838" y="36337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7</a:t>
            </a:r>
          </a:p>
        </p:txBody>
      </p:sp>
      <p:sp>
        <p:nvSpPr>
          <p:cNvPr id="13331" name="Text Box 20"/>
          <p:cNvSpPr txBox="1">
            <a:spLocks noChangeArrowheads="1"/>
          </p:cNvSpPr>
          <p:nvPr/>
        </p:nvSpPr>
        <p:spPr bwMode="auto">
          <a:xfrm>
            <a:off x="8567738" y="335438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6</a:t>
            </a:r>
          </a:p>
        </p:txBody>
      </p:sp>
      <p:sp>
        <p:nvSpPr>
          <p:cNvPr id="13332" name="Text Box 21"/>
          <p:cNvSpPr txBox="1">
            <a:spLocks noChangeArrowheads="1"/>
          </p:cNvSpPr>
          <p:nvPr/>
        </p:nvSpPr>
        <p:spPr bwMode="auto">
          <a:xfrm>
            <a:off x="4478338" y="33797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5</a:t>
            </a:r>
          </a:p>
        </p:txBody>
      </p:sp>
      <p:sp>
        <p:nvSpPr>
          <p:cNvPr id="13333" name="Text Box 22"/>
          <p:cNvSpPr txBox="1">
            <a:spLocks noChangeArrowheads="1"/>
          </p:cNvSpPr>
          <p:nvPr/>
        </p:nvSpPr>
        <p:spPr bwMode="auto">
          <a:xfrm>
            <a:off x="7297738" y="316388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4</a:t>
            </a:r>
          </a:p>
        </p:txBody>
      </p:sp>
      <p:sp>
        <p:nvSpPr>
          <p:cNvPr id="13334" name="Text Box 23"/>
          <p:cNvSpPr txBox="1">
            <a:spLocks noChangeArrowheads="1"/>
          </p:cNvSpPr>
          <p:nvPr/>
        </p:nvSpPr>
        <p:spPr bwMode="auto">
          <a:xfrm>
            <a:off x="5638800" y="32004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3</a:t>
            </a:r>
          </a:p>
        </p:txBody>
      </p:sp>
      <p:sp>
        <p:nvSpPr>
          <p:cNvPr id="13335" name="Text Box 24"/>
          <p:cNvSpPr txBox="1">
            <a:spLocks noChangeArrowheads="1"/>
          </p:cNvSpPr>
          <p:nvPr/>
        </p:nvSpPr>
        <p:spPr bwMode="auto">
          <a:xfrm>
            <a:off x="7488238" y="17399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2</a:t>
            </a:r>
          </a:p>
        </p:txBody>
      </p:sp>
      <p:sp>
        <p:nvSpPr>
          <p:cNvPr id="13336" name="Oval 25"/>
          <p:cNvSpPr>
            <a:spLocks noChangeAspect="1" noChangeArrowheads="1"/>
          </p:cNvSpPr>
          <p:nvPr/>
        </p:nvSpPr>
        <p:spPr bwMode="auto">
          <a:xfrm>
            <a:off x="5862638" y="1752600"/>
            <a:ext cx="381000" cy="3810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7" name="Oval 26"/>
          <p:cNvSpPr>
            <a:spLocks noChangeAspect="1" noChangeArrowheads="1"/>
          </p:cNvSpPr>
          <p:nvPr/>
        </p:nvSpPr>
        <p:spPr bwMode="auto">
          <a:xfrm>
            <a:off x="7119938" y="17526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8" name="Oval 27"/>
          <p:cNvSpPr>
            <a:spLocks noChangeAspect="1" noChangeArrowheads="1"/>
          </p:cNvSpPr>
          <p:nvPr/>
        </p:nvSpPr>
        <p:spPr bwMode="auto">
          <a:xfrm>
            <a:off x="8186738" y="33909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39" name="Oval 28"/>
          <p:cNvSpPr>
            <a:spLocks noChangeAspect="1" noChangeArrowheads="1"/>
          </p:cNvSpPr>
          <p:nvPr/>
        </p:nvSpPr>
        <p:spPr bwMode="auto">
          <a:xfrm>
            <a:off x="5862638" y="39624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89" name="Text Box 29"/>
          <p:cNvSpPr txBox="1">
            <a:spLocks noChangeArrowheads="1"/>
          </p:cNvSpPr>
          <p:nvPr/>
        </p:nvSpPr>
        <p:spPr bwMode="auto">
          <a:xfrm>
            <a:off x="304800" y="1752600"/>
            <a:ext cx="5029200" cy="3632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S = empty set;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for  vertex v = 1 to n {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if (v has no neighbor in S) {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    add v to S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}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}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endParaRPr lang="en-US" sz="2000" dirty="0">
              <a:latin typeface="Arial" charset="0"/>
              <a:ea typeface="+mn-ea"/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en-US" sz="2000" dirty="0">
              <a:latin typeface="Arial" charset="0"/>
              <a:ea typeface="+mn-ea"/>
            </a:endParaRPr>
          </a:p>
        </p:txBody>
      </p:sp>
      <p:sp>
        <p:nvSpPr>
          <p:cNvPr id="13341" name="Text Box 31"/>
          <p:cNvSpPr txBox="1">
            <a:spLocks noChangeArrowheads="1"/>
          </p:cNvSpPr>
          <p:nvPr/>
        </p:nvSpPr>
        <p:spPr bwMode="auto">
          <a:xfrm>
            <a:off x="7424738" y="2617788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  <p:sp>
        <p:nvSpPr>
          <p:cNvPr id="13342" name="Oval 33"/>
          <p:cNvSpPr>
            <a:spLocks noChangeAspect="1" noChangeArrowheads="1"/>
          </p:cNvSpPr>
          <p:nvPr/>
        </p:nvSpPr>
        <p:spPr bwMode="auto">
          <a:xfrm>
            <a:off x="7119938" y="28575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3" name="Oval 34"/>
          <p:cNvSpPr>
            <a:spLocks noChangeAspect="1" noChangeArrowheads="1"/>
          </p:cNvSpPr>
          <p:nvPr/>
        </p:nvSpPr>
        <p:spPr bwMode="auto">
          <a:xfrm>
            <a:off x="5862638" y="2857500"/>
            <a:ext cx="381000" cy="381000"/>
          </a:xfrm>
          <a:prstGeom prst="ellips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4" name="Oval 35"/>
          <p:cNvSpPr>
            <a:spLocks noChangeAspect="1" noChangeArrowheads="1"/>
          </p:cNvSpPr>
          <p:nvPr/>
        </p:nvSpPr>
        <p:spPr bwMode="auto">
          <a:xfrm>
            <a:off x="4757738" y="33909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</a:endParaRPr>
          </a:p>
        </p:txBody>
      </p:sp>
      <p:sp>
        <p:nvSpPr>
          <p:cNvPr id="13345" name="Oval 4"/>
          <p:cNvSpPr>
            <a:spLocks noChangeAspect="1" noChangeArrowheads="1"/>
          </p:cNvSpPr>
          <p:nvPr/>
        </p:nvSpPr>
        <p:spPr bwMode="auto">
          <a:xfrm>
            <a:off x="7119938" y="39624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6" name="Text Box 32"/>
          <p:cNvSpPr txBox="1">
            <a:spLocks noChangeArrowheads="1"/>
          </p:cNvSpPr>
          <p:nvPr/>
        </p:nvSpPr>
        <p:spPr bwMode="auto">
          <a:xfrm>
            <a:off x="6248400" y="4953000"/>
            <a:ext cx="1524000" cy="400050"/>
          </a:xfrm>
          <a:prstGeom prst="rect">
            <a:avLst/>
          </a:prstGeom>
          <a:noFill/>
          <a:ln w="12700">
            <a:solidFill>
              <a:srgbClr val="075D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S = { 1 }</a:t>
            </a:r>
            <a:endParaRPr lang="en-US" sz="2000" b="1" i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4582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Sequential Maximal Independent Set Algorithm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570538" y="17287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 flipV="1">
            <a:off x="5119688" y="3067050"/>
            <a:ext cx="752475" cy="4000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 flipV="1">
            <a:off x="7500938" y="3694113"/>
            <a:ext cx="727075" cy="3508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7"/>
          <p:cNvSpPr>
            <a:spLocks noChangeShapeType="1"/>
          </p:cNvSpPr>
          <p:nvPr/>
        </p:nvSpPr>
        <p:spPr bwMode="auto">
          <a:xfrm>
            <a:off x="5105400" y="3681413"/>
            <a:ext cx="752475" cy="390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 flipV="1">
            <a:off x="6253163" y="4167188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 flipV="1">
            <a:off x="6257925" y="3043238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0"/>
          <p:cNvSpPr>
            <a:spLocks noChangeShapeType="1"/>
          </p:cNvSpPr>
          <p:nvPr/>
        </p:nvSpPr>
        <p:spPr bwMode="auto">
          <a:xfrm flipV="1">
            <a:off x="6272213" y="1962150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1"/>
          <p:cNvSpPr>
            <a:spLocks noChangeShapeType="1"/>
          </p:cNvSpPr>
          <p:nvPr/>
        </p:nvSpPr>
        <p:spPr bwMode="auto">
          <a:xfrm>
            <a:off x="7491413" y="3152775"/>
            <a:ext cx="685800" cy="366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2"/>
          <p:cNvSpPr>
            <a:spLocks noChangeShapeType="1"/>
          </p:cNvSpPr>
          <p:nvPr/>
        </p:nvSpPr>
        <p:spPr bwMode="auto">
          <a:xfrm>
            <a:off x="6048375" y="2143125"/>
            <a:ext cx="0" cy="7096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3"/>
          <p:cNvSpPr>
            <a:spLocks noChangeShapeType="1"/>
          </p:cNvSpPr>
          <p:nvPr/>
        </p:nvSpPr>
        <p:spPr bwMode="auto">
          <a:xfrm>
            <a:off x="7315200" y="2133600"/>
            <a:ext cx="0" cy="7096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4"/>
          <p:cNvSpPr>
            <a:spLocks noChangeShapeType="1"/>
          </p:cNvSpPr>
          <p:nvPr/>
        </p:nvSpPr>
        <p:spPr bwMode="auto">
          <a:xfrm>
            <a:off x="6067425" y="3262313"/>
            <a:ext cx="0" cy="709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5"/>
          <p:cNvSpPr>
            <a:spLocks noChangeShapeType="1"/>
          </p:cNvSpPr>
          <p:nvPr/>
        </p:nvSpPr>
        <p:spPr bwMode="auto">
          <a:xfrm>
            <a:off x="7310438" y="3252788"/>
            <a:ext cx="0" cy="709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6"/>
          <p:cNvSpPr>
            <a:spLocks noChangeShapeType="1"/>
          </p:cNvSpPr>
          <p:nvPr/>
        </p:nvSpPr>
        <p:spPr bwMode="auto">
          <a:xfrm>
            <a:off x="6200775" y="3205163"/>
            <a:ext cx="947738" cy="809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7"/>
          <p:cNvSpPr>
            <a:spLocks noChangeShapeType="1"/>
          </p:cNvSpPr>
          <p:nvPr/>
        </p:nvSpPr>
        <p:spPr bwMode="auto">
          <a:xfrm>
            <a:off x="6200775" y="2090738"/>
            <a:ext cx="947738" cy="809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Text Box 18"/>
          <p:cNvSpPr txBox="1">
            <a:spLocks noChangeArrowheads="1"/>
          </p:cNvSpPr>
          <p:nvPr/>
        </p:nvSpPr>
        <p:spPr bwMode="auto">
          <a:xfrm>
            <a:off x="7310438" y="36464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8</a:t>
            </a:r>
          </a:p>
        </p:txBody>
      </p:sp>
      <p:sp>
        <p:nvSpPr>
          <p:cNvPr id="14354" name="Text Box 19"/>
          <p:cNvSpPr txBox="1">
            <a:spLocks noChangeArrowheads="1"/>
          </p:cNvSpPr>
          <p:nvPr/>
        </p:nvSpPr>
        <p:spPr bwMode="auto">
          <a:xfrm>
            <a:off x="5684838" y="36337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7</a:t>
            </a:r>
          </a:p>
        </p:txBody>
      </p:sp>
      <p:sp>
        <p:nvSpPr>
          <p:cNvPr id="14355" name="Text Box 20"/>
          <p:cNvSpPr txBox="1">
            <a:spLocks noChangeArrowheads="1"/>
          </p:cNvSpPr>
          <p:nvPr/>
        </p:nvSpPr>
        <p:spPr bwMode="auto">
          <a:xfrm>
            <a:off x="8567738" y="335438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6</a:t>
            </a:r>
          </a:p>
        </p:txBody>
      </p:sp>
      <p:sp>
        <p:nvSpPr>
          <p:cNvPr id="14356" name="Text Box 21"/>
          <p:cNvSpPr txBox="1">
            <a:spLocks noChangeArrowheads="1"/>
          </p:cNvSpPr>
          <p:nvPr/>
        </p:nvSpPr>
        <p:spPr bwMode="auto">
          <a:xfrm>
            <a:off x="4478338" y="33797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5</a:t>
            </a:r>
          </a:p>
        </p:txBody>
      </p:sp>
      <p:sp>
        <p:nvSpPr>
          <p:cNvPr id="14357" name="Text Box 22"/>
          <p:cNvSpPr txBox="1">
            <a:spLocks noChangeArrowheads="1"/>
          </p:cNvSpPr>
          <p:nvPr/>
        </p:nvSpPr>
        <p:spPr bwMode="auto">
          <a:xfrm>
            <a:off x="7297738" y="316388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4</a:t>
            </a:r>
          </a:p>
        </p:txBody>
      </p:sp>
      <p:sp>
        <p:nvSpPr>
          <p:cNvPr id="14358" name="Text Box 23"/>
          <p:cNvSpPr txBox="1">
            <a:spLocks noChangeArrowheads="1"/>
          </p:cNvSpPr>
          <p:nvPr/>
        </p:nvSpPr>
        <p:spPr bwMode="auto">
          <a:xfrm>
            <a:off x="5638800" y="32004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3</a:t>
            </a:r>
          </a:p>
        </p:txBody>
      </p:sp>
      <p:sp>
        <p:nvSpPr>
          <p:cNvPr id="14359" name="Text Box 24"/>
          <p:cNvSpPr txBox="1">
            <a:spLocks noChangeArrowheads="1"/>
          </p:cNvSpPr>
          <p:nvPr/>
        </p:nvSpPr>
        <p:spPr bwMode="auto">
          <a:xfrm>
            <a:off x="7488238" y="17399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2</a:t>
            </a:r>
          </a:p>
        </p:txBody>
      </p:sp>
      <p:sp>
        <p:nvSpPr>
          <p:cNvPr id="14360" name="Oval 25"/>
          <p:cNvSpPr>
            <a:spLocks noChangeAspect="1" noChangeArrowheads="1"/>
          </p:cNvSpPr>
          <p:nvPr/>
        </p:nvSpPr>
        <p:spPr bwMode="auto">
          <a:xfrm>
            <a:off x="5862638" y="1752600"/>
            <a:ext cx="381000" cy="3810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Oval 26"/>
          <p:cNvSpPr>
            <a:spLocks noChangeAspect="1" noChangeArrowheads="1"/>
          </p:cNvSpPr>
          <p:nvPr/>
        </p:nvSpPr>
        <p:spPr bwMode="auto">
          <a:xfrm>
            <a:off x="7119938" y="17526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Oval 27"/>
          <p:cNvSpPr>
            <a:spLocks noChangeAspect="1" noChangeArrowheads="1"/>
          </p:cNvSpPr>
          <p:nvPr/>
        </p:nvSpPr>
        <p:spPr bwMode="auto">
          <a:xfrm>
            <a:off x="8186738" y="33909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4363" name="Oval 28"/>
          <p:cNvSpPr>
            <a:spLocks noChangeAspect="1" noChangeArrowheads="1"/>
          </p:cNvSpPr>
          <p:nvPr/>
        </p:nvSpPr>
        <p:spPr bwMode="auto">
          <a:xfrm>
            <a:off x="5862638" y="39624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89" name="Text Box 29"/>
          <p:cNvSpPr txBox="1">
            <a:spLocks noChangeArrowheads="1"/>
          </p:cNvSpPr>
          <p:nvPr/>
        </p:nvSpPr>
        <p:spPr bwMode="auto">
          <a:xfrm>
            <a:off x="304800" y="1752600"/>
            <a:ext cx="5029200" cy="3632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S = empty set;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for  vertex v = 1 to n {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if (v has no neighbor in S) {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    add v to S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}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}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endParaRPr lang="en-US" sz="2000" dirty="0">
              <a:latin typeface="Arial" charset="0"/>
              <a:ea typeface="+mn-ea"/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en-US" sz="2000" dirty="0">
              <a:latin typeface="Arial" charset="0"/>
              <a:ea typeface="+mn-ea"/>
            </a:endParaRPr>
          </a:p>
        </p:txBody>
      </p:sp>
      <p:sp>
        <p:nvSpPr>
          <p:cNvPr id="14365" name="Text Box 31"/>
          <p:cNvSpPr txBox="1">
            <a:spLocks noChangeArrowheads="1"/>
          </p:cNvSpPr>
          <p:nvPr/>
        </p:nvSpPr>
        <p:spPr bwMode="auto">
          <a:xfrm>
            <a:off x="7424738" y="2617788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  <p:sp>
        <p:nvSpPr>
          <p:cNvPr id="14366" name="Oval 33"/>
          <p:cNvSpPr>
            <a:spLocks noChangeAspect="1" noChangeArrowheads="1"/>
          </p:cNvSpPr>
          <p:nvPr/>
        </p:nvSpPr>
        <p:spPr bwMode="auto">
          <a:xfrm>
            <a:off x="7119938" y="28575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7" name="Oval 34"/>
          <p:cNvSpPr>
            <a:spLocks noChangeAspect="1" noChangeArrowheads="1"/>
          </p:cNvSpPr>
          <p:nvPr/>
        </p:nvSpPr>
        <p:spPr bwMode="auto">
          <a:xfrm>
            <a:off x="5862638" y="2857500"/>
            <a:ext cx="381000" cy="381000"/>
          </a:xfrm>
          <a:prstGeom prst="ellips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8" name="Oval 35"/>
          <p:cNvSpPr>
            <a:spLocks noChangeAspect="1" noChangeArrowheads="1"/>
          </p:cNvSpPr>
          <p:nvPr/>
        </p:nvSpPr>
        <p:spPr bwMode="auto">
          <a:xfrm>
            <a:off x="4757738" y="3390900"/>
            <a:ext cx="381000" cy="3810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</a:endParaRPr>
          </a:p>
        </p:txBody>
      </p:sp>
      <p:sp>
        <p:nvSpPr>
          <p:cNvPr id="14369" name="Oval 4"/>
          <p:cNvSpPr>
            <a:spLocks noChangeAspect="1" noChangeArrowheads="1"/>
          </p:cNvSpPr>
          <p:nvPr/>
        </p:nvSpPr>
        <p:spPr bwMode="auto">
          <a:xfrm>
            <a:off x="7119938" y="39624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0" name="Text Box 32"/>
          <p:cNvSpPr txBox="1">
            <a:spLocks noChangeArrowheads="1"/>
          </p:cNvSpPr>
          <p:nvPr/>
        </p:nvSpPr>
        <p:spPr bwMode="auto">
          <a:xfrm>
            <a:off x="6248400" y="4953000"/>
            <a:ext cx="1524000" cy="400050"/>
          </a:xfrm>
          <a:prstGeom prst="rect">
            <a:avLst/>
          </a:prstGeom>
          <a:noFill/>
          <a:ln w="12700">
            <a:solidFill>
              <a:srgbClr val="075D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S = { 1, 5 }</a:t>
            </a:r>
            <a:endParaRPr lang="en-US" sz="2000" b="1" i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4582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Sequential Maximal Independent Set Algorithm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570538" y="17287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15364" name="Line 5"/>
          <p:cNvSpPr>
            <a:spLocks noChangeShapeType="1"/>
          </p:cNvSpPr>
          <p:nvPr/>
        </p:nvSpPr>
        <p:spPr bwMode="auto">
          <a:xfrm flipV="1">
            <a:off x="5119688" y="3067050"/>
            <a:ext cx="752475" cy="4000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 flipV="1">
            <a:off x="7500938" y="3694113"/>
            <a:ext cx="727075" cy="3508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7"/>
          <p:cNvSpPr>
            <a:spLocks noChangeShapeType="1"/>
          </p:cNvSpPr>
          <p:nvPr/>
        </p:nvSpPr>
        <p:spPr bwMode="auto">
          <a:xfrm>
            <a:off x="5105400" y="3681413"/>
            <a:ext cx="752475" cy="390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 flipV="1">
            <a:off x="6253163" y="4167188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 flipV="1">
            <a:off x="6257925" y="3043238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 flipV="1">
            <a:off x="6272213" y="1962150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1"/>
          <p:cNvSpPr>
            <a:spLocks noChangeShapeType="1"/>
          </p:cNvSpPr>
          <p:nvPr/>
        </p:nvSpPr>
        <p:spPr bwMode="auto">
          <a:xfrm>
            <a:off x="7491413" y="3152775"/>
            <a:ext cx="685800" cy="366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2"/>
          <p:cNvSpPr>
            <a:spLocks noChangeShapeType="1"/>
          </p:cNvSpPr>
          <p:nvPr/>
        </p:nvSpPr>
        <p:spPr bwMode="auto">
          <a:xfrm>
            <a:off x="6048375" y="2143125"/>
            <a:ext cx="0" cy="7096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>
            <a:off x="7315200" y="2133600"/>
            <a:ext cx="0" cy="7096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>
            <a:off x="6067425" y="3262313"/>
            <a:ext cx="0" cy="709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5"/>
          <p:cNvSpPr>
            <a:spLocks noChangeShapeType="1"/>
          </p:cNvSpPr>
          <p:nvPr/>
        </p:nvSpPr>
        <p:spPr bwMode="auto">
          <a:xfrm>
            <a:off x="7310438" y="3252788"/>
            <a:ext cx="0" cy="709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16"/>
          <p:cNvSpPr>
            <a:spLocks noChangeShapeType="1"/>
          </p:cNvSpPr>
          <p:nvPr/>
        </p:nvSpPr>
        <p:spPr bwMode="auto">
          <a:xfrm>
            <a:off x="6200775" y="3205163"/>
            <a:ext cx="947738" cy="809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7"/>
          <p:cNvSpPr>
            <a:spLocks noChangeShapeType="1"/>
          </p:cNvSpPr>
          <p:nvPr/>
        </p:nvSpPr>
        <p:spPr bwMode="auto">
          <a:xfrm>
            <a:off x="6200775" y="2090738"/>
            <a:ext cx="947738" cy="809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Text Box 18"/>
          <p:cNvSpPr txBox="1">
            <a:spLocks noChangeArrowheads="1"/>
          </p:cNvSpPr>
          <p:nvPr/>
        </p:nvSpPr>
        <p:spPr bwMode="auto">
          <a:xfrm>
            <a:off x="7310438" y="36464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8</a:t>
            </a:r>
          </a:p>
        </p:txBody>
      </p:sp>
      <p:sp>
        <p:nvSpPr>
          <p:cNvPr id="15378" name="Text Box 19"/>
          <p:cNvSpPr txBox="1">
            <a:spLocks noChangeArrowheads="1"/>
          </p:cNvSpPr>
          <p:nvPr/>
        </p:nvSpPr>
        <p:spPr bwMode="auto">
          <a:xfrm>
            <a:off x="5684838" y="36337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7</a:t>
            </a:r>
          </a:p>
        </p:txBody>
      </p:sp>
      <p:sp>
        <p:nvSpPr>
          <p:cNvPr id="15379" name="Text Box 20"/>
          <p:cNvSpPr txBox="1">
            <a:spLocks noChangeArrowheads="1"/>
          </p:cNvSpPr>
          <p:nvPr/>
        </p:nvSpPr>
        <p:spPr bwMode="auto">
          <a:xfrm>
            <a:off x="8567738" y="335438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6</a:t>
            </a:r>
          </a:p>
        </p:txBody>
      </p:sp>
      <p:sp>
        <p:nvSpPr>
          <p:cNvPr id="15380" name="Text Box 21"/>
          <p:cNvSpPr txBox="1">
            <a:spLocks noChangeArrowheads="1"/>
          </p:cNvSpPr>
          <p:nvPr/>
        </p:nvSpPr>
        <p:spPr bwMode="auto">
          <a:xfrm>
            <a:off x="4478338" y="33797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5</a:t>
            </a:r>
          </a:p>
        </p:txBody>
      </p:sp>
      <p:sp>
        <p:nvSpPr>
          <p:cNvPr id="15381" name="Text Box 22"/>
          <p:cNvSpPr txBox="1">
            <a:spLocks noChangeArrowheads="1"/>
          </p:cNvSpPr>
          <p:nvPr/>
        </p:nvSpPr>
        <p:spPr bwMode="auto">
          <a:xfrm>
            <a:off x="7297738" y="316388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4</a:t>
            </a:r>
          </a:p>
        </p:txBody>
      </p:sp>
      <p:sp>
        <p:nvSpPr>
          <p:cNvPr id="15382" name="Text Box 23"/>
          <p:cNvSpPr txBox="1">
            <a:spLocks noChangeArrowheads="1"/>
          </p:cNvSpPr>
          <p:nvPr/>
        </p:nvSpPr>
        <p:spPr bwMode="auto">
          <a:xfrm>
            <a:off x="5638800" y="32004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3</a:t>
            </a:r>
          </a:p>
        </p:txBody>
      </p:sp>
      <p:sp>
        <p:nvSpPr>
          <p:cNvPr id="15383" name="Text Box 24"/>
          <p:cNvSpPr txBox="1">
            <a:spLocks noChangeArrowheads="1"/>
          </p:cNvSpPr>
          <p:nvPr/>
        </p:nvSpPr>
        <p:spPr bwMode="auto">
          <a:xfrm>
            <a:off x="7488238" y="17399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2</a:t>
            </a:r>
          </a:p>
        </p:txBody>
      </p:sp>
      <p:sp>
        <p:nvSpPr>
          <p:cNvPr id="15384" name="Oval 25"/>
          <p:cNvSpPr>
            <a:spLocks noChangeAspect="1" noChangeArrowheads="1"/>
          </p:cNvSpPr>
          <p:nvPr/>
        </p:nvSpPr>
        <p:spPr bwMode="auto">
          <a:xfrm>
            <a:off x="5862638" y="1752600"/>
            <a:ext cx="381000" cy="3810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Oval 26"/>
          <p:cNvSpPr>
            <a:spLocks noChangeAspect="1" noChangeArrowheads="1"/>
          </p:cNvSpPr>
          <p:nvPr/>
        </p:nvSpPr>
        <p:spPr bwMode="auto">
          <a:xfrm>
            <a:off x="7119938" y="17526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Oval 27"/>
          <p:cNvSpPr>
            <a:spLocks noChangeAspect="1" noChangeArrowheads="1"/>
          </p:cNvSpPr>
          <p:nvPr/>
        </p:nvSpPr>
        <p:spPr bwMode="auto">
          <a:xfrm>
            <a:off x="8186738" y="3390900"/>
            <a:ext cx="381000" cy="3810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387" name="Oval 28"/>
          <p:cNvSpPr>
            <a:spLocks noChangeAspect="1" noChangeArrowheads="1"/>
          </p:cNvSpPr>
          <p:nvPr/>
        </p:nvSpPr>
        <p:spPr bwMode="auto">
          <a:xfrm>
            <a:off x="5862638" y="39624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89" name="Text Box 29"/>
          <p:cNvSpPr txBox="1">
            <a:spLocks noChangeArrowheads="1"/>
          </p:cNvSpPr>
          <p:nvPr/>
        </p:nvSpPr>
        <p:spPr bwMode="auto">
          <a:xfrm>
            <a:off x="304800" y="1752600"/>
            <a:ext cx="5029200" cy="3632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S = empty set;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for  vertex v = 1 to n {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if (v has no neighbor in S) {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    add v to S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}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}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endParaRPr lang="en-US" sz="2000" dirty="0">
              <a:latin typeface="Arial" charset="0"/>
              <a:ea typeface="+mn-ea"/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en-US" sz="2000" dirty="0">
              <a:latin typeface="Arial" charset="0"/>
              <a:ea typeface="+mn-ea"/>
            </a:endParaRPr>
          </a:p>
        </p:txBody>
      </p:sp>
      <p:sp>
        <p:nvSpPr>
          <p:cNvPr id="15389" name="Text Box 31"/>
          <p:cNvSpPr txBox="1">
            <a:spLocks noChangeArrowheads="1"/>
          </p:cNvSpPr>
          <p:nvPr/>
        </p:nvSpPr>
        <p:spPr bwMode="auto">
          <a:xfrm>
            <a:off x="7424738" y="2617788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  <p:sp>
        <p:nvSpPr>
          <p:cNvPr id="15390" name="Oval 33"/>
          <p:cNvSpPr>
            <a:spLocks noChangeAspect="1" noChangeArrowheads="1"/>
          </p:cNvSpPr>
          <p:nvPr/>
        </p:nvSpPr>
        <p:spPr bwMode="auto">
          <a:xfrm>
            <a:off x="7119938" y="28575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Oval 34"/>
          <p:cNvSpPr>
            <a:spLocks noChangeAspect="1" noChangeArrowheads="1"/>
          </p:cNvSpPr>
          <p:nvPr/>
        </p:nvSpPr>
        <p:spPr bwMode="auto">
          <a:xfrm>
            <a:off x="5862638" y="2857500"/>
            <a:ext cx="381000" cy="381000"/>
          </a:xfrm>
          <a:prstGeom prst="ellips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Oval 35"/>
          <p:cNvSpPr>
            <a:spLocks noChangeAspect="1" noChangeArrowheads="1"/>
          </p:cNvSpPr>
          <p:nvPr/>
        </p:nvSpPr>
        <p:spPr bwMode="auto">
          <a:xfrm>
            <a:off x="4757738" y="3390900"/>
            <a:ext cx="381000" cy="3810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</a:endParaRPr>
          </a:p>
        </p:txBody>
      </p:sp>
      <p:sp>
        <p:nvSpPr>
          <p:cNvPr id="15393" name="Oval 4"/>
          <p:cNvSpPr>
            <a:spLocks noChangeAspect="1" noChangeArrowheads="1"/>
          </p:cNvSpPr>
          <p:nvPr/>
        </p:nvSpPr>
        <p:spPr bwMode="auto">
          <a:xfrm>
            <a:off x="7119938" y="39624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4" name="Text Box 32"/>
          <p:cNvSpPr txBox="1">
            <a:spLocks noChangeArrowheads="1"/>
          </p:cNvSpPr>
          <p:nvPr/>
        </p:nvSpPr>
        <p:spPr bwMode="auto">
          <a:xfrm>
            <a:off x="5943600" y="4953000"/>
            <a:ext cx="1981200" cy="400050"/>
          </a:xfrm>
          <a:prstGeom prst="rect">
            <a:avLst/>
          </a:prstGeom>
          <a:noFill/>
          <a:ln w="12700">
            <a:solidFill>
              <a:srgbClr val="075D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S = { 1, 5, 6 }</a:t>
            </a:r>
            <a:endParaRPr lang="en-US" sz="2000" b="1" i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5395" name="Text Box 32"/>
          <p:cNvSpPr txBox="1">
            <a:spLocks noChangeArrowheads="1"/>
          </p:cNvSpPr>
          <p:nvPr/>
        </p:nvSpPr>
        <p:spPr bwMode="auto">
          <a:xfrm>
            <a:off x="2209800" y="5867400"/>
            <a:ext cx="5257800" cy="400050"/>
          </a:xfrm>
          <a:prstGeom prst="rect">
            <a:avLst/>
          </a:prstGeom>
          <a:noFill/>
          <a:ln w="12700">
            <a:solidFill>
              <a:srgbClr val="075D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i="1">
                <a:solidFill>
                  <a:srgbClr val="FF0000"/>
                </a:solidFill>
                <a:latin typeface="Arial" charset="0"/>
              </a:rPr>
              <a:t>work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 ~ O(n),  but  </a:t>
            </a:r>
            <a:r>
              <a:rPr lang="en-US" sz="2000" b="1" i="1">
                <a:solidFill>
                  <a:srgbClr val="FF0000"/>
                </a:solidFill>
                <a:latin typeface="Arial" charset="0"/>
              </a:rPr>
              <a:t>span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 ~O(n)</a:t>
            </a:r>
            <a:endParaRPr lang="en-US" sz="2000" b="1" i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4582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Parallel, Randomized MIS Algorithm   </a:t>
            </a:r>
            <a:r>
              <a:rPr lang="en-US" sz="2000" b="0">
                <a:solidFill>
                  <a:srgbClr val="075DC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[Luby]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570538" y="17287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17412" name="Line 5"/>
          <p:cNvSpPr>
            <a:spLocks noChangeShapeType="1"/>
          </p:cNvSpPr>
          <p:nvPr/>
        </p:nvSpPr>
        <p:spPr bwMode="auto">
          <a:xfrm flipV="1">
            <a:off x="5119688" y="3067050"/>
            <a:ext cx="752475" cy="4000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Line 6"/>
          <p:cNvSpPr>
            <a:spLocks noChangeShapeType="1"/>
          </p:cNvSpPr>
          <p:nvPr/>
        </p:nvSpPr>
        <p:spPr bwMode="auto">
          <a:xfrm flipV="1">
            <a:off x="7500938" y="3694113"/>
            <a:ext cx="727075" cy="3508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7"/>
          <p:cNvSpPr>
            <a:spLocks noChangeShapeType="1"/>
          </p:cNvSpPr>
          <p:nvPr/>
        </p:nvSpPr>
        <p:spPr bwMode="auto">
          <a:xfrm>
            <a:off x="5105400" y="3681413"/>
            <a:ext cx="752475" cy="390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8"/>
          <p:cNvSpPr>
            <a:spLocks noChangeShapeType="1"/>
          </p:cNvSpPr>
          <p:nvPr/>
        </p:nvSpPr>
        <p:spPr bwMode="auto">
          <a:xfrm flipV="1">
            <a:off x="6253163" y="4167188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9"/>
          <p:cNvSpPr>
            <a:spLocks noChangeShapeType="1"/>
          </p:cNvSpPr>
          <p:nvPr/>
        </p:nvSpPr>
        <p:spPr bwMode="auto">
          <a:xfrm flipV="1">
            <a:off x="6257925" y="3043238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10"/>
          <p:cNvSpPr>
            <a:spLocks noChangeShapeType="1"/>
          </p:cNvSpPr>
          <p:nvPr/>
        </p:nvSpPr>
        <p:spPr bwMode="auto">
          <a:xfrm flipV="1">
            <a:off x="6272213" y="1962150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1"/>
          <p:cNvSpPr>
            <a:spLocks noChangeShapeType="1"/>
          </p:cNvSpPr>
          <p:nvPr/>
        </p:nvSpPr>
        <p:spPr bwMode="auto">
          <a:xfrm>
            <a:off x="7491413" y="3152775"/>
            <a:ext cx="685800" cy="366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>
            <a:off x="6048375" y="2143125"/>
            <a:ext cx="0" cy="7096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3"/>
          <p:cNvSpPr>
            <a:spLocks noChangeShapeType="1"/>
          </p:cNvSpPr>
          <p:nvPr/>
        </p:nvSpPr>
        <p:spPr bwMode="auto">
          <a:xfrm>
            <a:off x="7315200" y="2133600"/>
            <a:ext cx="0" cy="7096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4"/>
          <p:cNvSpPr>
            <a:spLocks noChangeShapeType="1"/>
          </p:cNvSpPr>
          <p:nvPr/>
        </p:nvSpPr>
        <p:spPr bwMode="auto">
          <a:xfrm>
            <a:off x="6067425" y="3262313"/>
            <a:ext cx="0" cy="709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5"/>
          <p:cNvSpPr>
            <a:spLocks noChangeShapeType="1"/>
          </p:cNvSpPr>
          <p:nvPr/>
        </p:nvSpPr>
        <p:spPr bwMode="auto">
          <a:xfrm>
            <a:off x="7310438" y="3252788"/>
            <a:ext cx="0" cy="709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6"/>
          <p:cNvSpPr>
            <a:spLocks noChangeShapeType="1"/>
          </p:cNvSpPr>
          <p:nvPr/>
        </p:nvSpPr>
        <p:spPr bwMode="auto">
          <a:xfrm>
            <a:off x="6200775" y="3205163"/>
            <a:ext cx="947738" cy="809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7"/>
          <p:cNvSpPr>
            <a:spLocks noChangeShapeType="1"/>
          </p:cNvSpPr>
          <p:nvPr/>
        </p:nvSpPr>
        <p:spPr bwMode="auto">
          <a:xfrm>
            <a:off x="6200775" y="2090738"/>
            <a:ext cx="947738" cy="809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7310438" y="36464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8</a:t>
            </a:r>
          </a:p>
        </p:txBody>
      </p:sp>
      <p:sp>
        <p:nvSpPr>
          <p:cNvPr id="17426" name="Text Box 19"/>
          <p:cNvSpPr txBox="1">
            <a:spLocks noChangeArrowheads="1"/>
          </p:cNvSpPr>
          <p:nvPr/>
        </p:nvSpPr>
        <p:spPr bwMode="auto">
          <a:xfrm>
            <a:off x="5684838" y="36337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7</a:t>
            </a:r>
          </a:p>
        </p:txBody>
      </p:sp>
      <p:sp>
        <p:nvSpPr>
          <p:cNvPr id="17427" name="Text Box 20"/>
          <p:cNvSpPr txBox="1">
            <a:spLocks noChangeArrowheads="1"/>
          </p:cNvSpPr>
          <p:nvPr/>
        </p:nvSpPr>
        <p:spPr bwMode="auto">
          <a:xfrm>
            <a:off x="8567738" y="335438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6</a:t>
            </a:r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4478338" y="33797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5</a:t>
            </a:r>
          </a:p>
        </p:txBody>
      </p:sp>
      <p:sp>
        <p:nvSpPr>
          <p:cNvPr id="17429" name="Text Box 22"/>
          <p:cNvSpPr txBox="1">
            <a:spLocks noChangeArrowheads="1"/>
          </p:cNvSpPr>
          <p:nvPr/>
        </p:nvSpPr>
        <p:spPr bwMode="auto">
          <a:xfrm>
            <a:off x="7297738" y="316388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4</a:t>
            </a:r>
          </a:p>
        </p:txBody>
      </p:sp>
      <p:sp>
        <p:nvSpPr>
          <p:cNvPr id="17430" name="Text Box 23"/>
          <p:cNvSpPr txBox="1">
            <a:spLocks noChangeArrowheads="1"/>
          </p:cNvSpPr>
          <p:nvPr/>
        </p:nvSpPr>
        <p:spPr bwMode="auto">
          <a:xfrm>
            <a:off x="5638800" y="32004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3</a:t>
            </a:r>
          </a:p>
        </p:txBody>
      </p:sp>
      <p:sp>
        <p:nvSpPr>
          <p:cNvPr id="17431" name="Text Box 24"/>
          <p:cNvSpPr txBox="1">
            <a:spLocks noChangeArrowheads="1"/>
          </p:cNvSpPr>
          <p:nvPr/>
        </p:nvSpPr>
        <p:spPr bwMode="auto">
          <a:xfrm>
            <a:off x="7488238" y="17399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2</a:t>
            </a:r>
          </a:p>
        </p:txBody>
      </p:sp>
      <p:sp>
        <p:nvSpPr>
          <p:cNvPr id="17432" name="Oval 25"/>
          <p:cNvSpPr>
            <a:spLocks noChangeAspect="1" noChangeArrowheads="1"/>
          </p:cNvSpPr>
          <p:nvPr/>
        </p:nvSpPr>
        <p:spPr bwMode="auto">
          <a:xfrm>
            <a:off x="5862638" y="1752600"/>
            <a:ext cx="381000" cy="381000"/>
          </a:xfrm>
          <a:prstGeom prst="ellipse">
            <a:avLst/>
          </a:prstGeom>
          <a:noFill/>
          <a:ln w="76200">
            <a:solidFill>
              <a:srgbClr val="075DC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Oval 26"/>
          <p:cNvSpPr>
            <a:spLocks noChangeAspect="1" noChangeArrowheads="1"/>
          </p:cNvSpPr>
          <p:nvPr/>
        </p:nvSpPr>
        <p:spPr bwMode="auto">
          <a:xfrm>
            <a:off x="7119938" y="1752600"/>
            <a:ext cx="381000" cy="381000"/>
          </a:xfrm>
          <a:prstGeom prst="ellipse">
            <a:avLst/>
          </a:prstGeom>
          <a:noFill/>
          <a:ln w="76200">
            <a:solidFill>
              <a:srgbClr val="075DC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4" name="Oval 27"/>
          <p:cNvSpPr>
            <a:spLocks noChangeAspect="1" noChangeArrowheads="1"/>
          </p:cNvSpPr>
          <p:nvPr/>
        </p:nvSpPr>
        <p:spPr bwMode="auto">
          <a:xfrm>
            <a:off x="8186738" y="3390900"/>
            <a:ext cx="381000" cy="381000"/>
          </a:xfrm>
          <a:prstGeom prst="ellipse">
            <a:avLst/>
          </a:prstGeom>
          <a:noFill/>
          <a:ln w="76200">
            <a:solidFill>
              <a:srgbClr val="075DC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35" name="Oval 28"/>
          <p:cNvSpPr>
            <a:spLocks noChangeAspect="1" noChangeArrowheads="1"/>
          </p:cNvSpPr>
          <p:nvPr/>
        </p:nvSpPr>
        <p:spPr bwMode="auto">
          <a:xfrm>
            <a:off x="5862638" y="3962400"/>
            <a:ext cx="381000" cy="381000"/>
          </a:xfrm>
          <a:prstGeom prst="ellipse">
            <a:avLst/>
          </a:prstGeom>
          <a:noFill/>
          <a:ln w="76200">
            <a:solidFill>
              <a:srgbClr val="075DC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89" name="Text Box 29"/>
          <p:cNvSpPr txBox="1">
            <a:spLocks noChangeArrowheads="1"/>
          </p:cNvSpPr>
          <p:nvPr/>
        </p:nvSpPr>
        <p:spPr bwMode="auto">
          <a:xfrm>
            <a:off x="228600" y="1905000"/>
            <a:ext cx="5029200" cy="5478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solidFill>
                  <a:srgbClr val="FF0000"/>
                </a:solidFill>
                <a:latin typeface="Arial" charset="0"/>
                <a:ea typeface="+mn-ea"/>
              </a:rPr>
              <a:t>S</a:t>
            </a:r>
            <a:r>
              <a:rPr lang="en-US" sz="2000" dirty="0">
                <a:latin typeface="Arial" charset="0"/>
                <a:ea typeface="+mn-ea"/>
              </a:rPr>
              <a:t> = empty set; 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 = V;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while 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  is not empty {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label each v in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 with a random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r(v);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for all v in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 in parallel {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    if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r(v) </a:t>
            </a:r>
            <a:r>
              <a:rPr lang="en-US" sz="2000" dirty="0">
                <a:latin typeface="Arial" charset="0"/>
                <a:ea typeface="+mn-ea"/>
              </a:rPr>
              <a:t>&lt; min(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r(neighbors of v) </a:t>
            </a:r>
            <a:r>
              <a:rPr lang="en-US" sz="2000" dirty="0">
                <a:latin typeface="Arial" charset="0"/>
                <a:ea typeface="+mn-ea"/>
              </a:rPr>
              <a:t>) {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        move v from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 to</a:t>
            </a:r>
            <a:r>
              <a:rPr lang="en-US" sz="2000" dirty="0">
                <a:solidFill>
                  <a:srgbClr val="FF0000"/>
                </a:solidFill>
                <a:latin typeface="Arial" charset="0"/>
                <a:ea typeface="+mn-ea"/>
              </a:rPr>
              <a:t> S</a:t>
            </a:r>
            <a:r>
              <a:rPr lang="en-US" sz="2000" dirty="0">
                <a:latin typeface="Arial" charset="0"/>
                <a:ea typeface="+mn-ea"/>
              </a:rPr>
              <a:t>;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        remove neighbors of v from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;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    }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}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}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endParaRPr lang="en-US" sz="2000" dirty="0">
              <a:latin typeface="Arial" charset="0"/>
              <a:ea typeface="+mn-ea"/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en-US" sz="2000" dirty="0">
              <a:latin typeface="Arial" charset="0"/>
              <a:ea typeface="+mn-ea"/>
            </a:endParaRPr>
          </a:p>
        </p:txBody>
      </p:sp>
      <p:sp>
        <p:nvSpPr>
          <p:cNvPr id="17437" name="Text Box 31"/>
          <p:cNvSpPr txBox="1">
            <a:spLocks noChangeArrowheads="1"/>
          </p:cNvSpPr>
          <p:nvPr/>
        </p:nvSpPr>
        <p:spPr bwMode="auto">
          <a:xfrm>
            <a:off x="7424738" y="2617788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  <p:sp>
        <p:nvSpPr>
          <p:cNvPr id="17438" name="Oval 33"/>
          <p:cNvSpPr>
            <a:spLocks noChangeAspect="1" noChangeArrowheads="1"/>
          </p:cNvSpPr>
          <p:nvPr/>
        </p:nvSpPr>
        <p:spPr bwMode="auto">
          <a:xfrm>
            <a:off x="7119938" y="2857500"/>
            <a:ext cx="381000" cy="381000"/>
          </a:xfrm>
          <a:prstGeom prst="ellipse">
            <a:avLst/>
          </a:prstGeom>
          <a:noFill/>
          <a:ln w="76200">
            <a:solidFill>
              <a:srgbClr val="075DC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9" name="Oval 34"/>
          <p:cNvSpPr>
            <a:spLocks noChangeAspect="1" noChangeArrowheads="1"/>
          </p:cNvSpPr>
          <p:nvPr/>
        </p:nvSpPr>
        <p:spPr bwMode="auto">
          <a:xfrm>
            <a:off x="5862638" y="2857500"/>
            <a:ext cx="381000" cy="381000"/>
          </a:xfrm>
          <a:prstGeom prst="ellipse">
            <a:avLst/>
          </a:prstGeom>
          <a:noFill/>
          <a:ln w="76200">
            <a:solidFill>
              <a:srgbClr val="075DC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0" name="Oval 35"/>
          <p:cNvSpPr>
            <a:spLocks noChangeAspect="1" noChangeArrowheads="1"/>
          </p:cNvSpPr>
          <p:nvPr/>
        </p:nvSpPr>
        <p:spPr bwMode="auto">
          <a:xfrm>
            <a:off x="4757738" y="3390900"/>
            <a:ext cx="381000" cy="381000"/>
          </a:xfrm>
          <a:prstGeom prst="ellipse">
            <a:avLst/>
          </a:prstGeom>
          <a:noFill/>
          <a:ln w="76200">
            <a:solidFill>
              <a:srgbClr val="075DC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</a:endParaRPr>
          </a:p>
        </p:txBody>
      </p:sp>
      <p:sp>
        <p:nvSpPr>
          <p:cNvPr id="17441" name="Oval 4"/>
          <p:cNvSpPr>
            <a:spLocks noChangeAspect="1" noChangeArrowheads="1"/>
          </p:cNvSpPr>
          <p:nvPr/>
        </p:nvSpPr>
        <p:spPr bwMode="auto">
          <a:xfrm>
            <a:off x="7119938" y="3962400"/>
            <a:ext cx="381000" cy="381000"/>
          </a:xfrm>
          <a:prstGeom prst="ellipse">
            <a:avLst/>
          </a:prstGeom>
          <a:noFill/>
          <a:ln w="76200">
            <a:solidFill>
              <a:srgbClr val="075DC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2" name="Text Box 32"/>
          <p:cNvSpPr txBox="1">
            <a:spLocks noChangeArrowheads="1"/>
          </p:cNvSpPr>
          <p:nvPr/>
        </p:nvSpPr>
        <p:spPr bwMode="auto">
          <a:xfrm>
            <a:off x="5334000" y="4953000"/>
            <a:ext cx="3581400" cy="862013"/>
          </a:xfrm>
          <a:prstGeom prst="rect">
            <a:avLst/>
          </a:prstGeom>
          <a:noFill/>
          <a:ln w="12700">
            <a:solidFill>
              <a:srgbClr val="075D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S = { }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75DCF"/>
                </a:solidFill>
                <a:latin typeface="Arial" charset="0"/>
              </a:rPr>
              <a:t>C = { 1, 2, 3, 4, 5, 6, 7, 8 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4582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Parallel, Randomized MIS Algorithm   </a:t>
            </a:r>
            <a:r>
              <a:rPr lang="en-US" sz="2000" b="0">
                <a:solidFill>
                  <a:srgbClr val="075DC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[Luby]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570538" y="17287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18436" name="Line 5"/>
          <p:cNvSpPr>
            <a:spLocks noChangeShapeType="1"/>
          </p:cNvSpPr>
          <p:nvPr/>
        </p:nvSpPr>
        <p:spPr bwMode="auto">
          <a:xfrm flipV="1">
            <a:off x="5119688" y="3067050"/>
            <a:ext cx="752475" cy="4000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 flipV="1">
            <a:off x="7500938" y="3694113"/>
            <a:ext cx="727075" cy="3508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Line 7"/>
          <p:cNvSpPr>
            <a:spLocks noChangeShapeType="1"/>
          </p:cNvSpPr>
          <p:nvPr/>
        </p:nvSpPr>
        <p:spPr bwMode="auto">
          <a:xfrm>
            <a:off x="5105400" y="3681413"/>
            <a:ext cx="752475" cy="390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 flipV="1">
            <a:off x="6253163" y="4167188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 flipV="1">
            <a:off x="6257925" y="3043238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10"/>
          <p:cNvSpPr>
            <a:spLocks noChangeShapeType="1"/>
          </p:cNvSpPr>
          <p:nvPr/>
        </p:nvSpPr>
        <p:spPr bwMode="auto">
          <a:xfrm flipV="1">
            <a:off x="6272213" y="1962150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1"/>
          <p:cNvSpPr>
            <a:spLocks noChangeShapeType="1"/>
          </p:cNvSpPr>
          <p:nvPr/>
        </p:nvSpPr>
        <p:spPr bwMode="auto">
          <a:xfrm>
            <a:off x="7491413" y="3152775"/>
            <a:ext cx="685800" cy="366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2"/>
          <p:cNvSpPr>
            <a:spLocks noChangeShapeType="1"/>
          </p:cNvSpPr>
          <p:nvPr/>
        </p:nvSpPr>
        <p:spPr bwMode="auto">
          <a:xfrm>
            <a:off x="6048375" y="2143125"/>
            <a:ext cx="0" cy="7096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3"/>
          <p:cNvSpPr>
            <a:spLocks noChangeShapeType="1"/>
          </p:cNvSpPr>
          <p:nvPr/>
        </p:nvSpPr>
        <p:spPr bwMode="auto">
          <a:xfrm>
            <a:off x="7315200" y="2133600"/>
            <a:ext cx="0" cy="7096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4"/>
          <p:cNvSpPr>
            <a:spLocks noChangeShapeType="1"/>
          </p:cNvSpPr>
          <p:nvPr/>
        </p:nvSpPr>
        <p:spPr bwMode="auto">
          <a:xfrm>
            <a:off x="6067425" y="3262313"/>
            <a:ext cx="0" cy="709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5"/>
          <p:cNvSpPr>
            <a:spLocks noChangeShapeType="1"/>
          </p:cNvSpPr>
          <p:nvPr/>
        </p:nvSpPr>
        <p:spPr bwMode="auto">
          <a:xfrm>
            <a:off x="7310438" y="3252788"/>
            <a:ext cx="0" cy="709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6"/>
          <p:cNvSpPr>
            <a:spLocks noChangeShapeType="1"/>
          </p:cNvSpPr>
          <p:nvPr/>
        </p:nvSpPr>
        <p:spPr bwMode="auto">
          <a:xfrm>
            <a:off x="6200775" y="3205163"/>
            <a:ext cx="947738" cy="809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7"/>
          <p:cNvSpPr>
            <a:spLocks noChangeShapeType="1"/>
          </p:cNvSpPr>
          <p:nvPr/>
        </p:nvSpPr>
        <p:spPr bwMode="auto">
          <a:xfrm>
            <a:off x="6200775" y="2090738"/>
            <a:ext cx="947738" cy="809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Text Box 18"/>
          <p:cNvSpPr txBox="1">
            <a:spLocks noChangeArrowheads="1"/>
          </p:cNvSpPr>
          <p:nvPr/>
        </p:nvSpPr>
        <p:spPr bwMode="auto">
          <a:xfrm>
            <a:off x="7310438" y="36464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8</a:t>
            </a:r>
          </a:p>
        </p:txBody>
      </p:sp>
      <p:sp>
        <p:nvSpPr>
          <p:cNvPr id="18450" name="Text Box 19"/>
          <p:cNvSpPr txBox="1">
            <a:spLocks noChangeArrowheads="1"/>
          </p:cNvSpPr>
          <p:nvPr/>
        </p:nvSpPr>
        <p:spPr bwMode="auto">
          <a:xfrm>
            <a:off x="5684838" y="36337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7</a:t>
            </a:r>
          </a:p>
        </p:txBody>
      </p:sp>
      <p:sp>
        <p:nvSpPr>
          <p:cNvPr id="18451" name="Text Box 20"/>
          <p:cNvSpPr txBox="1">
            <a:spLocks noChangeArrowheads="1"/>
          </p:cNvSpPr>
          <p:nvPr/>
        </p:nvSpPr>
        <p:spPr bwMode="auto">
          <a:xfrm>
            <a:off x="8567738" y="335438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6</a:t>
            </a:r>
          </a:p>
        </p:txBody>
      </p:sp>
      <p:sp>
        <p:nvSpPr>
          <p:cNvPr id="18452" name="Text Box 21"/>
          <p:cNvSpPr txBox="1">
            <a:spLocks noChangeArrowheads="1"/>
          </p:cNvSpPr>
          <p:nvPr/>
        </p:nvSpPr>
        <p:spPr bwMode="auto">
          <a:xfrm>
            <a:off x="4478338" y="33797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5</a:t>
            </a:r>
          </a:p>
        </p:txBody>
      </p:sp>
      <p:sp>
        <p:nvSpPr>
          <p:cNvPr id="18453" name="Text Box 22"/>
          <p:cNvSpPr txBox="1">
            <a:spLocks noChangeArrowheads="1"/>
          </p:cNvSpPr>
          <p:nvPr/>
        </p:nvSpPr>
        <p:spPr bwMode="auto">
          <a:xfrm>
            <a:off x="7297738" y="316388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4</a:t>
            </a:r>
          </a:p>
        </p:txBody>
      </p:sp>
      <p:sp>
        <p:nvSpPr>
          <p:cNvPr id="18454" name="Text Box 23"/>
          <p:cNvSpPr txBox="1">
            <a:spLocks noChangeArrowheads="1"/>
          </p:cNvSpPr>
          <p:nvPr/>
        </p:nvSpPr>
        <p:spPr bwMode="auto">
          <a:xfrm>
            <a:off x="5638800" y="32004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3</a:t>
            </a:r>
          </a:p>
        </p:txBody>
      </p:sp>
      <p:sp>
        <p:nvSpPr>
          <p:cNvPr id="18455" name="Text Box 24"/>
          <p:cNvSpPr txBox="1">
            <a:spLocks noChangeArrowheads="1"/>
          </p:cNvSpPr>
          <p:nvPr/>
        </p:nvSpPr>
        <p:spPr bwMode="auto">
          <a:xfrm>
            <a:off x="7488238" y="17399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2</a:t>
            </a:r>
          </a:p>
        </p:txBody>
      </p:sp>
      <p:sp>
        <p:nvSpPr>
          <p:cNvPr id="18456" name="Oval 25"/>
          <p:cNvSpPr>
            <a:spLocks noChangeAspect="1" noChangeArrowheads="1"/>
          </p:cNvSpPr>
          <p:nvPr/>
        </p:nvSpPr>
        <p:spPr bwMode="auto">
          <a:xfrm>
            <a:off x="5862638" y="1752600"/>
            <a:ext cx="381000" cy="381000"/>
          </a:xfrm>
          <a:prstGeom prst="ellipse">
            <a:avLst/>
          </a:prstGeom>
          <a:noFill/>
          <a:ln w="76200">
            <a:solidFill>
              <a:srgbClr val="075DC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Oval 26"/>
          <p:cNvSpPr>
            <a:spLocks noChangeAspect="1" noChangeArrowheads="1"/>
          </p:cNvSpPr>
          <p:nvPr/>
        </p:nvSpPr>
        <p:spPr bwMode="auto">
          <a:xfrm>
            <a:off x="7119938" y="1752600"/>
            <a:ext cx="381000" cy="381000"/>
          </a:xfrm>
          <a:prstGeom prst="ellipse">
            <a:avLst/>
          </a:prstGeom>
          <a:noFill/>
          <a:ln w="76200">
            <a:solidFill>
              <a:srgbClr val="075DC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Oval 27"/>
          <p:cNvSpPr>
            <a:spLocks noChangeAspect="1" noChangeArrowheads="1"/>
          </p:cNvSpPr>
          <p:nvPr/>
        </p:nvSpPr>
        <p:spPr bwMode="auto">
          <a:xfrm>
            <a:off x="8186738" y="3390900"/>
            <a:ext cx="381000" cy="381000"/>
          </a:xfrm>
          <a:prstGeom prst="ellipse">
            <a:avLst/>
          </a:prstGeom>
          <a:noFill/>
          <a:ln w="76200">
            <a:solidFill>
              <a:srgbClr val="075DC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59" name="Oval 28"/>
          <p:cNvSpPr>
            <a:spLocks noChangeAspect="1" noChangeArrowheads="1"/>
          </p:cNvSpPr>
          <p:nvPr/>
        </p:nvSpPr>
        <p:spPr bwMode="auto">
          <a:xfrm>
            <a:off x="5862638" y="3962400"/>
            <a:ext cx="381000" cy="381000"/>
          </a:xfrm>
          <a:prstGeom prst="ellipse">
            <a:avLst/>
          </a:prstGeom>
          <a:noFill/>
          <a:ln w="76200">
            <a:solidFill>
              <a:srgbClr val="075DC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89" name="Text Box 29"/>
          <p:cNvSpPr txBox="1">
            <a:spLocks noChangeArrowheads="1"/>
          </p:cNvSpPr>
          <p:nvPr/>
        </p:nvSpPr>
        <p:spPr bwMode="auto">
          <a:xfrm>
            <a:off x="228600" y="1905000"/>
            <a:ext cx="5029200" cy="5478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solidFill>
                  <a:srgbClr val="FF0000"/>
                </a:solidFill>
                <a:latin typeface="Arial" charset="0"/>
                <a:ea typeface="+mn-ea"/>
              </a:rPr>
              <a:t>S</a:t>
            </a:r>
            <a:r>
              <a:rPr lang="en-US" sz="2000" dirty="0">
                <a:latin typeface="Arial" charset="0"/>
                <a:ea typeface="+mn-ea"/>
              </a:rPr>
              <a:t> = empty set; 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 = V;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while 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  is not empty {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label each v in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 with a random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r(v);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for all v in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 in parallel {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    if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r(v) </a:t>
            </a:r>
            <a:r>
              <a:rPr lang="en-US" sz="2000" dirty="0">
                <a:latin typeface="Arial" charset="0"/>
                <a:ea typeface="+mn-ea"/>
              </a:rPr>
              <a:t>&lt; min(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r(neighbors of v) </a:t>
            </a:r>
            <a:r>
              <a:rPr lang="en-US" sz="2000" dirty="0">
                <a:latin typeface="Arial" charset="0"/>
                <a:ea typeface="+mn-ea"/>
              </a:rPr>
              <a:t>) {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        move v from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 to </a:t>
            </a:r>
            <a:r>
              <a:rPr lang="en-US" sz="2000" dirty="0">
                <a:solidFill>
                  <a:srgbClr val="FF0000"/>
                </a:solidFill>
                <a:latin typeface="Arial" charset="0"/>
                <a:ea typeface="+mn-ea"/>
              </a:rPr>
              <a:t>S</a:t>
            </a:r>
            <a:r>
              <a:rPr lang="en-US" sz="2000" dirty="0">
                <a:latin typeface="Arial" charset="0"/>
                <a:ea typeface="+mn-ea"/>
              </a:rPr>
              <a:t>;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        remove neighbors of v from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;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    }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}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}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endParaRPr lang="en-US" sz="2000" dirty="0">
              <a:latin typeface="Arial" charset="0"/>
              <a:ea typeface="+mn-ea"/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en-US" sz="2000" dirty="0">
              <a:latin typeface="Arial" charset="0"/>
              <a:ea typeface="+mn-ea"/>
            </a:endParaRPr>
          </a:p>
        </p:txBody>
      </p:sp>
      <p:sp>
        <p:nvSpPr>
          <p:cNvPr id="18461" name="Text Box 31"/>
          <p:cNvSpPr txBox="1">
            <a:spLocks noChangeArrowheads="1"/>
          </p:cNvSpPr>
          <p:nvPr/>
        </p:nvSpPr>
        <p:spPr bwMode="auto">
          <a:xfrm>
            <a:off x="7424738" y="2617788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  <p:sp>
        <p:nvSpPr>
          <p:cNvPr id="18462" name="Oval 33"/>
          <p:cNvSpPr>
            <a:spLocks noChangeAspect="1" noChangeArrowheads="1"/>
          </p:cNvSpPr>
          <p:nvPr/>
        </p:nvSpPr>
        <p:spPr bwMode="auto">
          <a:xfrm>
            <a:off x="7119938" y="2857500"/>
            <a:ext cx="381000" cy="381000"/>
          </a:xfrm>
          <a:prstGeom prst="ellipse">
            <a:avLst/>
          </a:prstGeom>
          <a:noFill/>
          <a:ln w="76200">
            <a:solidFill>
              <a:srgbClr val="075DC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3" name="Oval 34"/>
          <p:cNvSpPr>
            <a:spLocks noChangeAspect="1" noChangeArrowheads="1"/>
          </p:cNvSpPr>
          <p:nvPr/>
        </p:nvSpPr>
        <p:spPr bwMode="auto">
          <a:xfrm>
            <a:off x="5862638" y="2857500"/>
            <a:ext cx="381000" cy="381000"/>
          </a:xfrm>
          <a:prstGeom prst="ellipse">
            <a:avLst/>
          </a:prstGeom>
          <a:noFill/>
          <a:ln w="76200">
            <a:solidFill>
              <a:srgbClr val="075DC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4" name="Oval 35"/>
          <p:cNvSpPr>
            <a:spLocks noChangeAspect="1" noChangeArrowheads="1"/>
          </p:cNvSpPr>
          <p:nvPr/>
        </p:nvSpPr>
        <p:spPr bwMode="auto">
          <a:xfrm>
            <a:off x="4757738" y="3390900"/>
            <a:ext cx="381000" cy="381000"/>
          </a:xfrm>
          <a:prstGeom prst="ellipse">
            <a:avLst/>
          </a:prstGeom>
          <a:noFill/>
          <a:ln w="76200">
            <a:solidFill>
              <a:srgbClr val="075DC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</a:endParaRPr>
          </a:p>
        </p:txBody>
      </p:sp>
      <p:sp>
        <p:nvSpPr>
          <p:cNvPr id="18465" name="Oval 4"/>
          <p:cNvSpPr>
            <a:spLocks noChangeAspect="1" noChangeArrowheads="1"/>
          </p:cNvSpPr>
          <p:nvPr/>
        </p:nvSpPr>
        <p:spPr bwMode="auto">
          <a:xfrm>
            <a:off x="7119938" y="3962400"/>
            <a:ext cx="381000" cy="381000"/>
          </a:xfrm>
          <a:prstGeom prst="ellipse">
            <a:avLst/>
          </a:prstGeom>
          <a:noFill/>
          <a:ln w="76200">
            <a:solidFill>
              <a:srgbClr val="075DC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6" name="Text Box 32"/>
          <p:cNvSpPr txBox="1">
            <a:spLocks noChangeArrowheads="1"/>
          </p:cNvSpPr>
          <p:nvPr/>
        </p:nvSpPr>
        <p:spPr bwMode="auto">
          <a:xfrm>
            <a:off x="5334000" y="4953000"/>
            <a:ext cx="3581400" cy="862013"/>
          </a:xfrm>
          <a:prstGeom prst="rect">
            <a:avLst/>
          </a:prstGeom>
          <a:noFill/>
          <a:ln w="12700">
            <a:solidFill>
              <a:srgbClr val="075D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S = { }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75DCF"/>
                </a:solidFill>
                <a:latin typeface="Arial" charset="0"/>
              </a:rPr>
              <a:t>C = { 1, 2, 3, 4, 5, 6, 7, 8 }</a:t>
            </a:r>
          </a:p>
        </p:txBody>
      </p:sp>
      <p:sp>
        <p:nvSpPr>
          <p:cNvPr id="18467" name="Text Box 3"/>
          <p:cNvSpPr txBox="1">
            <a:spLocks noChangeArrowheads="1"/>
          </p:cNvSpPr>
          <p:nvPr/>
        </p:nvSpPr>
        <p:spPr bwMode="auto">
          <a:xfrm>
            <a:off x="5943600" y="1371600"/>
            <a:ext cx="53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i="1">
                <a:solidFill>
                  <a:srgbClr val="075DCF"/>
                </a:solidFill>
                <a:latin typeface="Arial" charset="0"/>
              </a:rPr>
              <a:t>2.6</a:t>
            </a:r>
          </a:p>
        </p:txBody>
      </p:sp>
      <p:sp>
        <p:nvSpPr>
          <p:cNvPr id="18468" name="Text Box 3"/>
          <p:cNvSpPr txBox="1">
            <a:spLocks noChangeArrowheads="1"/>
          </p:cNvSpPr>
          <p:nvPr/>
        </p:nvSpPr>
        <p:spPr bwMode="auto">
          <a:xfrm>
            <a:off x="7086600" y="1371600"/>
            <a:ext cx="53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i="1">
                <a:solidFill>
                  <a:srgbClr val="075DCF"/>
                </a:solidFill>
                <a:latin typeface="Arial" charset="0"/>
              </a:rPr>
              <a:t>4.1</a:t>
            </a:r>
          </a:p>
        </p:txBody>
      </p:sp>
      <p:sp>
        <p:nvSpPr>
          <p:cNvPr id="18469" name="Text Box 3"/>
          <p:cNvSpPr txBox="1">
            <a:spLocks noChangeArrowheads="1"/>
          </p:cNvSpPr>
          <p:nvPr/>
        </p:nvSpPr>
        <p:spPr bwMode="auto">
          <a:xfrm>
            <a:off x="6096000" y="2514600"/>
            <a:ext cx="53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i="1">
                <a:solidFill>
                  <a:srgbClr val="075DCF"/>
                </a:solidFill>
                <a:latin typeface="Arial" charset="0"/>
              </a:rPr>
              <a:t>5.9</a:t>
            </a:r>
          </a:p>
        </p:txBody>
      </p:sp>
      <p:sp>
        <p:nvSpPr>
          <p:cNvPr id="18470" name="Text Box 3"/>
          <p:cNvSpPr txBox="1">
            <a:spLocks noChangeArrowheads="1"/>
          </p:cNvSpPr>
          <p:nvPr/>
        </p:nvSpPr>
        <p:spPr bwMode="auto">
          <a:xfrm>
            <a:off x="7467600" y="2590800"/>
            <a:ext cx="53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i="1">
                <a:solidFill>
                  <a:srgbClr val="075DCF"/>
                </a:solidFill>
                <a:latin typeface="Arial" charset="0"/>
              </a:rPr>
              <a:t>3.1</a:t>
            </a:r>
          </a:p>
        </p:txBody>
      </p:sp>
      <p:sp>
        <p:nvSpPr>
          <p:cNvPr id="18471" name="Text Box 3"/>
          <p:cNvSpPr txBox="1">
            <a:spLocks noChangeArrowheads="1"/>
          </p:cNvSpPr>
          <p:nvPr/>
        </p:nvSpPr>
        <p:spPr bwMode="auto">
          <a:xfrm>
            <a:off x="5105400" y="3352800"/>
            <a:ext cx="53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i="1">
                <a:solidFill>
                  <a:srgbClr val="075DCF"/>
                </a:solidFill>
                <a:latin typeface="Arial" charset="0"/>
              </a:rPr>
              <a:t>1.2</a:t>
            </a:r>
          </a:p>
        </p:txBody>
      </p:sp>
      <p:sp>
        <p:nvSpPr>
          <p:cNvPr id="18472" name="Text Box 3"/>
          <p:cNvSpPr txBox="1">
            <a:spLocks noChangeArrowheads="1"/>
          </p:cNvSpPr>
          <p:nvPr/>
        </p:nvSpPr>
        <p:spPr bwMode="auto">
          <a:xfrm>
            <a:off x="8382000" y="3048000"/>
            <a:ext cx="53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i="1">
                <a:solidFill>
                  <a:srgbClr val="075DCF"/>
                </a:solidFill>
                <a:latin typeface="Arial" charset="0"/>
              </a:rPr>
              <a:t>5.8</a:t>
            </a:r>
          </a:p>
        </p:txBody>
      </p:sp>
      <p:sp>
        <p:nvSpPr>
          <p:cNvPr id="18473" name="Text Box 3"/>
          <p:cNvSpPr txBox="1">
            <a:spLocks noChangeArrowheads="1"/>
          </p:cNvSpPr>
          <p:nvPr/>
        </p:nvSpPr>
        <p:spPr bwMode="auto">
          <a:xfrm>
            <a:off x="7391400" y="4191000"/>
            <a:ext cx="53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i="1">
                <a:solidFill>
                  <a:srgbClr val="075DCF"/>
                </a:solidFill>
                <a:latin typeface="Arial" charset="0"/>
              </a:rPr>
              <a:t>9.3</a:t>
            </a:r>
          </a:p>
        </p:txBody>
      </p:sp>
      <p:sp>
        <p:nvSpPr>
          <p:cNvPr id="18474" name="Text Box 3"/>
          <p:cNvSpPr txBox="1">
            <a:spLocks noChangeArrowheads="1"/>
          </p:cNvSpPr>
          <p:nvPr/>
        </p:nvSpPr>
        <p:spPr bwMode="auto">
          <a:xfrm>
            <a:off x="6096000" y="4191000"/>
            <a:ext cx="53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i="1">
                <a:solidFill>
                  <a:srgbClr val="075DCF"/>
                </a:solidFill>
                <a:latin typeface="Arial" charset="0"/>
              </a:rPr>
              <a:t>9.7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4582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Parallel, Randomized MIS Algorithm   </a:t>
            </a:r>
            <a:r>
              <a:rPr lang="en-US" sz="2000" b="0">
                <a:solidFill>
                  <a:srgbClr val="075DC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[Luby]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570538" y="17287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1</a:t>
            </a:r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 flipV="1">
            <a:off x="5119688" y="3067050"/>
            <a:ext cx="752475" cy="4000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6"/>
          <p:cNvSpPr>
            <a:spLocks noChangeShapeType="1"/>
          </p:cNvSpPr>
          <p:nvPr/>
        </p:nvSpPr>
        <p:spPr bwMode="auto">
          <a:xfrm flipV="1">
            <a:off x="7500938" y="3694113"/>
            <a:ext cx="727075" cy="3508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7"/>
          <p:cNvSpPr>
            <a:spLocks noChangeShapeType="1"/>
          </p:cNvSpPr>
          <p:nvPr/>
        </p:nvSpPr>
        <p:spPr bwMode="auto">
          <a:xfrm>
            <a:off x="5105400" y="3681413"/>
            <a:ext cx="752475" cy="390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 flipV="1">
            <a:off x="6253163" y="4167188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9"/>
          <p:cNvSpPr>
            <a:spLocks noChangeShapeType="1"/>
          </p:cNvSpPr>
          <p:nvPr/>
        </p:nvSpPr>
        <p:spPr bwMode="auto">
          <a:xfrm flipV="1">
            <a:off x="6257925" y="3043238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 flipV="1">
            <a:off x="6272213" y="1962150"/>
            <a:ext cx="847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1"/>
          <p:cNvSpPr>
            <a:spLocks noChangeShapeType="1"/>
          </p:cNvSpPr>
          <p:nvPr/>
        </p:nvSpPr>
        <p:spPr bwMode="auto">
          <a:xfrm>
            <a:off x="7491413" y="3152775"/>
            <a:ext cx="685800" cy="366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>
            <a:off x="6048375" y="2143125"/>
            <a:ext cx="0" cy="7096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3"/>
          <p:cNvSpPr>
            <a:spLocks noChangeShapeType="1"/>
          </p:cNvSpPr>
          <p:nvPr/>
        </p:nvSpPr>
        <p:spPr bwMode="auto">
          <a:xfrm>
            <a:off x="7315200" y="2133600"/>
            <a:ext cx="0" cy="7096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4"/>
          <p:cNvSpPr>
            <a:spLocks noChangeShapeType="1"/>
          </p:cNvSpPr>
          <p:nvPr/>
        </p:nvSpPr>
        <p:spPr bwMode="auto">
          <a:xfrm>
            <a:off x="6067425" y="3262313"/>
            <a:ext cx="0" cy="709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5"/>
          <p:cNvSpPr>
            <a:spLocks noChangeShapeType="1"/>
          </p:cNvSpPr>
          <p:nvPr/>
        </p:nvSpPr>
        <p:spPr bwMode="auto">
          <a:xfrm>
            <a:off x="7310438" y="3252788"/>
            <a:ext cx="0" cy="709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6"/>
          <p:cNvSpPr>
            <a:spLocks noChangeShapeType="1"/>
          </p:cNvSpPr>
          <p:nvPr/>
        </p:nvSpPr>
        <p:spPr bwMode="auto">
          <a:xfrm>
            <a:off x="6200775" y="3205163"/>
            <a:ext cx="947738" cy="809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7"/>
          <p:cNvSpPr>
            <a:spLocks noChangeShapeType="1"/>
          </p:cNvSpPr>
          <p:nvPr/>
        </p:nvSpPr>
        <p:spPr bwMode="auto">
          <a:xfrm>
            <a:off x="6200775" y="2090738"/>
            <a:ext cx="947738" cy="809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Text Box 18"/>
          <p:cNvSpPr txBox="1">
            <a:spLocks noChangeArrowheads="1"/>
          </p:cNvSpPr>
          <p:nvPr/>
        </p:nvSpPr>
        <p:spPr bwMode="auto">
          <a:xfrm>
            <a:off x="7310438" y="36464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8</a:t>
            </a:r>
          </a:p>
        </p:txBody>
      </p:sp>
      <p:sp>
        <p:nvSpPr>
          <p:cNvPr id="19474" name="Text Box 19"/>
          <p:cNvSpPr txBox="1">
            <a:spLocks noChangeArrowheads="1"/>
          </p:cNvSpPr>
          <p:nvPr/>
        </p:nvSpPr>
        <p:spPr bwMode="auto">
          <a:xfrm>
            <a:off x="5684838" y="363378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7</a:t>
            </a:r>
          </a:p>
        </p:txBody>
      </p:sp>
      <p:sp>
        <p:nvSpPr>
          <p:cNvPr id="19475" name="Text Box 20"/>
          <p:cNvSpPr txBox="1">
            <a:spLocks noChangeArrowheads="1"/>
          </p:cNvSpPr>
          <p:nvPr/>
        </p:nvSpPr>
        <p:spPr bwMode="auto">
          <a:xfrm>
            <a:off x="8567738" y="335438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6</a:t>
            </a:r>
          </a:p>
        </p:txBody>
      </p:sp>
      <p:sp>
        <p:nvSpPr>
          <p:cNvPr id="19476" name="Text Box 21"/>
          <p:cNvSpPr txBox="1">
            <a:spLocks noChangeArrowheads="1"/>
          </p:cNvSpPr>
          <p:nvPr/>
        </p:nvSpPr>
        <p:spPr bwMode="auto">
          <a:xfrm>
            <a:off x="4478338" y="3379788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5</a:t>
            </a:r>
          </a:p>
        </p:txBody>
      </p:sp>
      <p:sp>
        <p:nvSpPr>
          <p:cNvPr id="19477" name="Text Box 22"/>
          <p:cNvSpPr txBox="1">
            <a:spLocks noChangeArrowheads="1"/>
          </p:cNvSpPr>
          <p:nvPr/>
        </p:nvSpPr>
        <p:spPr bwMode="auto">
          <a:xfrm>
            <a:off x="7297738" y="316388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4</a:t>
            </a:r>
          </a:p>
        </p:txBody>
      </p:sp>
      <p:sp>
        <p:nvSpPr>
          <p:cNvPr id="19478" name="Text Box 23"/>
          <p:cNvSpPr txBox="1">
            <a:spLocks noChangeArrowheads="1"/>
          </p:cNvSpPr>
          <p:nvPr/>
        </p:nvSpPr>
        <p:spPr bwMode="auto">
          <a:xfrm>
            <a:off x="5638800" y="32004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3</a:t>
            </a:r>
          </a:p>
        </p:txBody>
      </p:sp>
      <p:sp>
        <p:nvSpPr>
          <p:cNvPr id="19479" name="Text Box 24"/>
          <p:cNvSpPr txBox="1">
            <a:spLocks noChangeArrowheads="1"/>
          </p:cNvSpPr>
          <p:nvPr/>
        </p:nvSpPr>
        <p:spPr bwMode="auto">
          <a:xfrm>
            <a:off x="7488238" y="17399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2</a:t>
            </a:r>
          </a:p>
        </p:txBody>
      </p:sp>
      <p:sp>
        <p:nvSpPr>
          <p:cNvPr id="19480" name="Oval 25"/>
          <p:cNvSpPr>
            <a:spLocks noChangeAspect="1" noChangeArrowheads="1"/>
          </p:cNvSpPr>
          <p:nvPr/>
        </p:nvSpPr>
        <p:spPr bwMode="auto">
          <a:xfrm>
            <a:off x="5862638" y="1752600"/>
            <a:ext cx="381000" cy="3810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Oval 26"/>
          <p:cNvSpPr>
            <a:spLocks noChangeAspect="1" noChangeArrowheads="1"/>
          </p:cNvSpPr>
          <p:nvPr/>
        </p:nvSpPr>
        <p:spPr bwMode="auto">
          <a:xfrm>
            <a:off x="7119938" y="17526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Oval 27"/>
          <p:cNvSpPr>
            <a:spLocks noChangeAspect="1" noChangeArrowheads="1"/>
          </p:cNvSpPr>
          <p:nvPr/>
        </p:nvSpPr>
        <p:spPr bwMode="auto">
          <a:xfrm>
            <a:off x="8186738" y="3390900"/>
            <a:ext cx="381000" cy="381000"/>
          </a:xfrm>
          <a:prstGeom prst="ellipse">
            <a:avLst/>
          </a:prstGeom>
          <a:noFill/>
          <a:ln w="76200">
            <a:solidFill>
              <a:srgbClr val="075DC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483" name="Oval 28"/>
          <p:cNvSpPr>
            <a:spLocks noChangeAspect="1" noChangeArrowheads="1"/>
          </p:cNvSpPr>
          <p:nvPr/>
        </p:nvSpPr>
        <p:spPr bwMode="auto">
          <a:xfrm>
            <a:off x="5862638" y="39624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89" name="Text Box 29"/>
          <p:cNvSpPr txBox="1">
            <a:spLocks noChangeArrowheads="1"/>
          </p:cNvSpPr>
          <p:nvPr/>
        </p:nvSpPr>
        <p:spPr bwMode="auto">
          <a:xfrm>
            <a:off x="228600" y="1905000"/>
            <a:ext cx="5029200" cy="5478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solidFill>
                  <a:srgbClr val="FF0000"/>
                </a:solidFill>
                <a:latin typeface="Arial" charset="0"/>
                <a:ea typeface="+mn-ea"/>
              </a:rPr>
              <a:t>S</a:t>
            </a:r>
            <a:r>
              <a:rPr lang="en-US" sz="2000" dirty="0">
                <a:latin typeface="Arial" charset="0"/>
                <a:ea typeface="+mn-ea"/>
              </a:rPr>
              <a:t> = empty set; 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 = V;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while 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  is not empty {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label each v in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 with a random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r(v);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for all v in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 in parallel {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    if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r(v) </a:t>
            </a:r>
            <a:r>
              <a:rPr lang="en-US" sz="2000" dirty="0">
                <a:latin typeface="Arial" charset="0"/>
                <a:ea typeface="+mn-ea"/>
              </a:rPr>
              <a:t>&lt; min(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r(neighbors of v) </a:t>
            </a:r>
            <a:r>
              <a:rPr lang="en-US" sz="2000" dirty="0">
                <a:latin typeface="Arial" charset="0"/>
                <a:ea typeface="+mn-ea"/>
              </a:rPr>
              <a:t>) {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        move v from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 to </a:t>
            </a:r>
            <a:r>
              <a:rPr lang="en-US" sz="2000" dirty="0">
                <a:solidFill>
                  <a:srgbClr val="FF0000"/>
                </a:solidFill>
                <a:latin typeface="Arial" charset="0"/>
                <a:ea typeface="+mn-ea"/>
              </a:rPr>
              <a:t>S</a:t>
            </a:r>
            <a:r>
              <a:rPr lang="en-US" sz="2000" dirty="0">
                <a:latin typeface="Arial" charset="0"/>
                <a:ea typeface="+mn-ea"/>
              </a:rPr>
              <a:t>;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        remove neighbors of v from </a:t>
            </a:r>
            <a:r>
              <a:rPr lang="en-US" sz="2000" dirty="0">
                <a:solidFill>
                  <a:srgbClr val="075DCF"/>
                </a:solidFill>
                <a:latin typeface="Arial" charset="0"/>
                <a:ea typeface="+mn-ea"/>
              </a:rPr>
              <a:t>C</a:t>
            </a:r>
            <a:r>
              <a:rPr lang="en-US" sz="2000" dirty="0">
                <a:latin typeface="Arial" charset="0"/>
                <a:ea typeface="+mn-ea"/>
              </a:rPr>
              <a:t>;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    }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    }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ea typeface="+mn-ea"/>
              </a:rPr>
              <a:t>}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  <a:defRPr/>
            </a:pPr>
            <a:endParaRPr lang="en-US" sz="2000" dirty="0">
              <a:latin typeface="Arial" charset="0"/>
              <a:ea typeface="+mn-ea"/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en-US" sz="2000" dirty="0">
              <a:latin typeface="Arial" charset="0"/>
              <a:ea typeface="+mn-ea"/>
            </a:endParaRPr>
          </a:p>
        </p:txBody>
      </p:sp>
      <p:sp>
        <p:nvSpPr>
          <p:cNvPr id="19485" name="Text Box 31"/>
          <p:cNvSpPr txBox="1">
            <a:spLocks noChangeArrowheads="1"/>
          </p:cNvSpPr>
          <p:nvPr/>
        </p:nvSpPr>
        <p:spPr bwMode="auto">
          <a:xfrm>
            <a:off x="7424738" y="2617788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  <p:sp>
        <p:nvSpPr>
          <p:cNvPr id="19486" name="Oval 33"/>
          <p:cNvSpPr>
            <a:spLocks noChangeAspect="1" noChangeArrowheads="1"/>
          </p:cNvSpPr>
          <p:nvPr/>
        </p:nvSpPr>
        <p:spPr bwMode="auto">
          <a:xfrm>
            <a:off x="7119938" y="28575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Oval 34"/>
          <p:cNvSpPr>
            <a:spLocks noChangeAspect="1" noChangeArrowheads="1"/>
          </p:cNvSpPr>
          <p:nvPr/>
        </p:nvSpPr>
        <p:spPr bwMode="auto">
          <a:xfrm>
            <a:off x="5862638" y="2857500"/>
            <a:ext cx="381000" cy="381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Oval 35"/>
          <p:cNvSpPr>
            <a:spLocks noChangeAspect="1" noChangeArrowheads="1"/>
          </p:cNvSpPr>
          <p:nvPr/>
        </p:nvSpPr>
        <p:spPr bwMode="auto">
          <a:xfrm>
            <a:off x="4757738" y="3390900"/>
            <a:ext cx="381000" cy="3810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</a:endParaRPr>
          </a:p>
        </p:txBody>
      </p:sp>
      <p:sp>
        <p:nvSpPr>
          <p:cNvPr id="19489" name="Oval 4"/>
          <p:cNvSpPr>
            <a:spLocks noChangeAspect="1" noChangeArrowheads="1"/>
          </p:cNvSpPr>
          <p:nvPr/>
        </p:nvSpPr>
        <p:spPr bwMode="auto">
          <a:xfrm>
            <a:off x="7119938" y="3962400"/>
            <a:ext cx="381000" cy="381000"/>
          </a:xfrm>
          <a:prstGeom prst="ellipse">
            <a:avLst/>
          </a:prstGeom>
          <a:noFill/>
          <a:ln w="76200">
            <a:solidFill>
              <a:srgbClr val="075DC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Text Box 32"/>
          <p:cNvSpPr txBox="1">
            <a:spLocks noChangeArrowheads="1"/>
          </p:cNvSpPr>
          <p:nvPr/>
        </p:nvSpPr>
        <p:spPr bwMode="auto">
          <a:xfrm>
            <a:off x="5334000" y="4953000"/>
            <a:ext cx="3581400" cy="862013"/>
          </a:xfrm>
          <a:prstGeom prst="rect">
            <a:avLst/>
          </a:prstGeom>
          <a:noFill/>
          <a:ln w="12700">
            <a:solidFill>
              <a:srgbClr val="075D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S = { 1, 5 }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75DCF"/>
                </a:solidFill>
                <a:latin typeface="Arial" charset="0"/>
              </a:rPr>
              <a:t>C = { 6, 8 }</a:t>
            </a:r>
          </a:p>
        </p:txBody>
      </p:sp>
      <p:sp>
        <p:nvSpPr>
          <p:cNvPr id="19491" name="Text Box 3"/>
          <p:cNvSpPr txBox="1">
            <a:spLocks noChangeArrowheads="1"/>
          </p:cNvSpPr>
          <p:nvPr/>
        </p:nvSpPr>
        <p:spPr bwMode="auto">
          <a:xfrm>
            <a:off x="5943600" y="1371600"/>
            <a:ext cx="53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i="1">
                <a:solidFill>
                  <a:srgbClr val="075DCF"/>
                </a:solidFill>
                <a:latin typeface="Arial" charset="0"/>
              </a:rPr>
              <a:t>2.6</a:t>
            </a:r>
          </a:p>
        </p:txBody>
      </p:sp>
      <p:sp>
        <p:nvSpPr>
          <p:cNvPr id="19492" name="Text Box 3"/>
          <p:cNvSpPr txBox="1">
            <a:spLocks noChangeArrowheads="1"/>
          </p:cNvSpPr>
          <p:nvPr/>
        </p:nvSpPr>
        <p:spPr bwMode="auto">
          <a:xfrm>
            <a:off x="7086600" y="1371600"/>
            <a:ext cx="53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i="1">
                <a:solidFill>
                  <a:srgbClr val="075DCF"/>
                </a:solidFill>
                <a:latin typeface="Arial" charset="0"/>
              </a:rPr>
              <a:t>4.1</a:t>
            </a:r>
          </a:p>
        </p:txBody>
      </p:sp>
      <p:sp>
        <p:nvSpPr>
          <p:cNvPr id="19493" name="Text Box 3"/>
          <p:cNvSpPr txBox="1">
            <a:spLocks noChangeArrowheads="1"/>
          </p:cNvSpPr>
          <p:nvPr/>
        </p:nvSpPr>
        <p:spPr bwMode="auto">
          <a:xfrm>
            <a:off x="6096000" y="2514600"/>
            <a:ext cx="53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i="1">
                <a:solidFill>
                  <a:srgbClr val="075DCF"/>
                </a:solidFill>
                <a:latin typeface="Arial" charset="0"/>
              </a:rPr>
              <a:t>5.9</a:t>
            </a:r>
          </a:p>
        </p:txBody>
      </p:sp>
      <p:sp>
        <p:nvSpPr>
          <p:cNvPr id="19494" name="Text Box 3"/>
          <p:cNvSpPr txBox="1">
            <a:spLocks noChangeArrowheads="1"/>
          </p:cNvSpPr>
          <p:nvPr/>
        </p:nvSpPr>
        <p:spPr bwMode="auto">
          <a:xfrm>
            <a:off x="7467600" y="2590800"/>
            <a:ext cx="53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i="1">
                <a:solidFill>
                  <a:srgbClr val="075DCF"/>
                </a:solidFill>
                <a:latin typeface="Arial" charset="0"/>
              </a:rPr>
              <a:t>3.1</a:t>
            </a:r>
          </a:p>
        </p:txBody>
      </p:sp>
      <p:sp>
        <p:nvSpPr>
          <p:cNvPr id="19495" name="Text Box 3"/>
          <p:cNvSpPr txBox="1">
            <a:spLocks noChangeArrowheads="1"/>
          </p:cNvSpPr>
          <p:nvPr/>
        </p:nvSpPr>
        <p:spPr bwMode="auto">
          <a:xfrm>
            <a:off x="5105400" y="3352800"/>
            <a:ext cx="53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i="1">
                <a:solidFill>
                  <a:srgbClr val="075DCF"/>
                </a:solidFill>
                <a:latin typeface="Arial" charset="0"/>
              </a:rPr>
              <a:t>1.2</a:t>
            </a:r>
          </a:p>
        </p:txBody>
      </p:sp>
      <p:sp>
        <p:nvSpPr>
          <p:cNvPr id="19496" name="Text Box 3"/>
          <p:cNvSpPr txBox="1">
            <a:spLocks noChangeArrowheads="1"/>
          </p:cNvSpPr>
          <p:nvPr/>
        </p:nvSpPr>
        <p:spPr bwMode="auto">
          <a:xfrm>
            <a:off x="8382000" y="3048000"/>
            <a:ext cx="53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i="1">
                <a:solidFill>
                  <a:srgbClr val="075DCF"/>
                </a:solidFill>
                <a:latin typeface="Arial" charset="0"/>
              </a:rPr>
              <a:t>5.8</a:t>
            </a:r>
          </a:p>
        </p:txBody>
      </p:sp>
      <p:sp>
        <p:nvSpPr>
          <p:cNvPr id="19497" name="Text Box 3"/>
          <p:cNvSpPr txBox="1">
            <a:spLocks noChangeArrowheads="1"/>
          </p:cNvSpPr>
          <p:nvPr/>
        </p:nvSpPr>
        <p:spPr bwMode="auto">
          <a:xfrm>
            <a:off x="7391400" y="4191000"/>
            <a:ext cx="53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i="1">
                <a:solidFill>
                  <a:srgbClr val="075DCF"/>
                </a:solidFill>
                <a:latin typeface="Arial" charset="0"/>
              </a:rPr>
              <a:t>9.3</a:t>
            </a:r>
          </a:p>
        </p:txBody>
      </p:sp>
      <p:sp>
        <p:nvSpPr>
          <p:cNvPr id="19498" name="Text Box 3"/>
          <p:cNvSpPr txBox="1">
            <a:spLocks noChangeArrowheads="1"/>
          </p:cNvSpPr>
          <p:nvPr/>
        </p:nvSpPr>
        <p:spPr bwMode="auto">
          <a:xfrm>
            <a:off x="6096000" y="4191000"/>
            <a:ext cx="53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i="1">
                <a:solidFill>
                  <a:srgbClr val="075DCF"/>
                </a:solidFill>
                <a:latin typeface="Arial" charset="0"/>
              </a:rPr>
              <a:t>9.7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1A0FEF"/>
      </a:hlink>
      <a:folHlink>
        <a:srgbClr val="00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10598</TotalTime>
  <Words>973</Words>
  <Application>Microsoft Macintosh PowerPoint</Application>
  <PresentationFormat>On-screen Show (4:3)</PresentationFormat>
  <Paragraphs>241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CS 140: Computation on Graphs – Maximal Independent Sets</vt:lpstr>
      <vt:lpstr>A graph problem:  Maximal Independent Set</vt:lpstr>
      <vt:lpstr>Sequential Maximal Independent Set Algorithm</vt:lpstr>
      <vt:lpstr>Sequential Maximal Independent Set Algorithm</vt:lpstr>
      <vt:lpstr>Sequential Maximal Independent Set Algorithm</vt:lpstr>
      <vt:lpstr>Sequential Maximal Independent Set Algorithm</vt:lpstr>
      <vt:lpstr>Parallel, Randomized MIS Algorithm   [Luby]</vt:lpstr>
      <vt:lpstr>Parallel, Randomized MIS Algorithm   [Luby]</vt:lpstr>
      <vt:lpstr>Parallel, Randomized MIS Algorithm   [Luby]</vt:lpstr>
      <vt:lpstr>Parallel, Randomized MIS Algorithm   [Luby]</vt:lpstr>
      <vt:lpstr>Parallel, Randomized MIS Algorithm   [Luby]</vt:lpstr>
      <vt:lpstr>Parallel, Randomized MIS Algorithm   [Luby]</vt:lpstr>
    </vt:vector>
  </TitlesOfParts>
  <Company>PARC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Support-Graph Preconditioning</dc:title>
  <dc:creator>John R. Gilbert</dc:creator>
  <cp:lastModifiedBy>John Gilbert</cp:lastModifiedBy>
  <cp:revision>651</cp:revision>
  <cp:lastPrinted>1999-10-20T00:13:40Z</cp:lastPrinted>
  <dcterms:created xsi:type="dcterms:W3CDTF">1998-10-05T22:15:03Z</dcterms:created>
  <dcterms:modified xsi:type="dcterms:W3CDTF">2015-03-02T18:15:05Z</dcterms:modified>
</cp:coreProperties>
</file>