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483" r:id="rId2"/>
    <p:sldId id="489" r:id="rId3"/>
    <p:sldId id="493" r:id="rId4"/>
    <p:sldId id="494" r:id="rId5"/>
    <p:sldId id="495" r:id="rId6"/>
    <p:sldId id="496" r:id="rId7"/>
    <p:sldId id="499" r:id="rId8"/>
    <p:sldId id="500" r:id="rId9"/>
    <p:sldId id="501" r:id="rId10"/>
    <p:sldId id="502" r:id="rId11"/>
    <p:sldId id="503" r:id="rId12"/>
    <p:sldId id="504" r:id="rId13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75DCF"/>
    <a:srgbClr val="969696"/>
    <a:srgbClr val="00D200"/>
    <a:srgbClr val="021FAE"/>
    <a:srgbClr val="33CC33"/>
    <a:srgbClr val="66FF66"/>
    <a:srgbClr val="659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0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72D36160-1A20-E744-B94E-CF6226BF72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77848807-DC7F-284F-8420-691651D7F1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4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CS267 Lecture 2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137A9DE-0F52-5D43-8084-44C6235B4471}" type="slidenum">
              <a:rPr lang="en-US" sz="1300">
                <a:latin typeface="Times New Roman" charset="0"/>
              </a:rPr>
              <a:pPr/>
              <a:t>1</a:t>
            </a:fld>
            <a:endParaRPr lang="en-US" sz="1300">
              <a:latin typeface="Times New Roman" charset="0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42938"/>
            <a:ext cx="4913313" cy="3686175"/>
          </a:xfrm>
          <a:ln w="12700" cap="flat">
            <a:solidFill>
              <a:schemeClr val="tx1"/>
            </a:solidFill>
          </a:ln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0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4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5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8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03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1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4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62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96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97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400800" cy="3048000"/>
          </a:xfrm>
        </p:spPr>
        <p:txBody>
          <a:bodyPr wrap="none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140: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Computation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Graphs –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Maximal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Independent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Sets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20501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20504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507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20509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20510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20513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862013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1, 5 }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75DCF"/>
                </a:solidFill>
                <a:latin typeface="Arial" charset="0"/>
              </a:rPr>
              <a:t>C = { 6, 8 }</a:t>
            </a:r>
          </a:p>
        </p:txBody>
      </p:sp>
      <p:sp>
        <p:nvSpPr>
          <p:cNvPr id="20515" name="Text Box 3"/>
          <p:cNvSpPr txBox="1">
            <a:spLocks noChangeArrowheads="1"/>
          </p:cNvSpPr>
          <p:nvPr/>
        </p:nvSpPr>
        <p:spPr bwMode="auto">
          <a:xfrm>
            <a:off x="8382000" y="3048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2.7</a:t>
            </a:r>
          </a:p>
        </p:txBody>
      </p:sp>
      <p:sp>
        <p:nvSpPr>
          <p:cNvPr id="20516" name="Text Box 3"/>
          <p:cNvSpPr txBox="1">
            <a:spLocks noChangeArrowheads="1"/>
          </p:cNvSpPr>
          <p:nvPr/>
        </p:nvSpPr>
        <p:spPr bwMode="auto">
          <a:xfrm>
            <a:off x="73914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1.8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21528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31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21534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21537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862013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1, 5, 8 }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75DCF"/>
                </a:solidFill>
                <a:latin typeface="Arial" charset="0"/>
              </a:rPr>
              <a:t>C = { }</a:t>
            </a:r>
          </a:p>
        </p:txBody>
      </p:sp>
      <p:sp>
        <p:nvSpPr>
          <p:cNvPr id="21539" name="Text Box 3"/>
          <p:cNvSpPr txBox="1">
            <a:spLocks noChangeArrowheads="1"/>
          </p:cNvSpPr>
          <p:nvPr/>
        </p:nvSpPr>
        <p:spPr bwMode="auto">
          <a:xfrm>
            <a:off x="8382000" y="3048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2.7</a:t>
            </a:r>
          </a:p>
        </p:txBody>
      </p:sp>
      <p:sp>
        <p:nvSpPr>
          <p:cNvPr id="21540" name="Text Box 3"/>
          <p:cNvSpPr txBox="1">
            <a:spLocks noChangeArrowheads="1"/>
          </p:cNvSpPr>
          <p:nvPr/>
        </p:nvSpPr>
        <p:spPr bwMode="auto">
          <a:xfrm>
            <a:off x="73914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1.8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22552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55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22557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22558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22561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101600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  <a:latin typeface="Arial" charset="0"/>
              </a:rPr>
              <a:t>Theorem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:  This algorithm </a:t>
            </a:r>
            <a:r>
              <a:rPr lang="ja-JP" altLang="en-US" sz="2000" b="1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very probably</a:t>
            </a:r>
            <a:r>
              <a:rPr lang="ja-JP" altLang="en-US" sz="2000" b="1">
                <a:solidFill>
                  <a:srgbClr val="FF0000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finishes within O(log n) rounds.</a:t>
            </a:r>
            <a:endParaRPr lang="en-US" sz="2000" b="1">
              <a:solidFill>
                <a:srgbClr val="075DCF"/>
              </a:solidFill>
              <a:latin typeface="Arial" charset="0"/>
            </a:endParaRPr>
          </a:p>
        </p:txBody>
      </p:sp>
      <p:sp>
        <p:nvSpPr>
          <p:cNvPr id="22563" name="Text Box 32"/>
          <p:cNvSpPr txBox="1">
            <a:spLocks noChangeArrowheads="1"/>
          </p:cNvSpPr>
          <p:nvPr/>
        </p:nvSpPr>
        <p:spPr bwMode="auto">
          <a:xfrm>
            <a:off x="2286000" y="6172200"/>
            <a:ext cx="52578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work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~ O(n log n),  but 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span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~O(log n)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graph problem:  Maximal Independent Set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1286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1288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91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Text Box 29"/>
          <p:cNvSpPr txBox="1">
            <a:spLocks noChangeArrowheads="1"/>
          </p:cNvSpPr>
          <p:nvPr/>
        </p:nvSpPr>
        <p:spPr bwMode="auto">
          <a:xfrm>
            <a:off x="228600" y="1295400"/>
            <a:ext cx="50292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Graph with vertices V = {1,2,…,n}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A set S of vertices is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independent</a:t>
            </a:r>
            <a:r>
              <a:rPr lang="en-US" sz="2000">
                <a:latin typeface="Arial" charset="0"/>
              </a:rPr>
              <a:t> if no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two vertices in S are neighbors.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An independent set S is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maximal</a:t>
            </a:r>
            <a:r>
              <a:rPr lang="en-US" sz="2000">
                <a:latin typeface="Arial" charset="0"/>
              </a:rPr>
              <a:t> if it is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impossible to add another vertex and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stay independent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An independent set S is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maximum</a:t>
            </a:r>
            <a:r>
              <a:rPr lang="en-US" sz="2000">
                <a:latin typeface="Arial" charset="0"/>
              </a:rPr>
              <a:t> 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if no other independent set has more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vertices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Finding a </a:t>
            </a:r>
            <a:r>
              <a:rPr lang="en-US" sz="2000" i="1">
                <a:latin typeface="Arial" charset="0"/>
              </a:rPr>
              <a:t>maximum</a:t>
            </a:r>
            <a:r>
              <a:rPr lang="en-US" sz="2000">
                <a:latin typeface="Arial" charset="0"/>
              </a:rPr>
              <a:t> independent set is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intractably difficult (NP-hard)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000">
                <a:latin typeface="Arial" charset="0"/>
              </a:rPr>
              <a:t>   Finding a </a:t>
            </a:r>
            <a:r>
              <a:rPr lang="en-US" sz="2000" i="1">
                <a:latin typeface="Arial" charset="0"/>
              </a:rPr>
              <a:t>maximal</a:t>
            </a:r>
            <a:r>
              <a:rPr lang="en-US" sz="2000">
                <a:latin typeface="Arial" charset="0"/>
              </a:rPr>
              <a:t> independent set is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easy, at least on one processor.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en-US" sz="2000">
              <a:latin typeface="Arial" charset="0"/>
            </a:endParaRPr>
          </a:p>
        </p:txBody>
      </p:sp>
      <p:sp>
        <p:nvSpPr>
          <p:cNvPr id="11293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1294" name="Text Box 32"/>
          <p:cNvSpPr txBox="1">
            <a:spLocks noChangeArrowheads="1"/>
          </p:cNvSpPr>
          <p:nvPr/>
        </p:nvSpPr>
        <p:spPr bwMode="auto">
          <a:xfrm>
            <a:off x="5486400" y="4724400"/>
            <a:ext cx="3200400" cy="1323975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The set of red vertices </a:t>
            </a:r>
            <a:br>
              <a:rPr lang="en-US" sz="2000">
                <a:latin typeface="Arial" charset="0"/>
              </a:rPr>
            </a:br>
            <a:r>
              <a:rPr lang="en-US" sz="2000">
                <a:solidFill>
                  <a:srgbClr val="FF0000"/>
                </a:solidFill>
                <a:latin typeface="Arial" charset="0"/>
              </a:rPr>
              <a:t>S = {4, 5} </a:t>
            </a:r>
            <a:r>
              <a:rPr lang="en-US" sz="2000">
                <a:latin typeface="Arial" charset="0"/>
              </a:rPr>
              <a:t>is </a:t>
            </a:r>
            <a:r>
              <a:rPr lang="en-US" sz="2000" i="1">
                <a:latin typeface="Arial" charset="0"/>
              </a:rPr>
              <a:t>independent</a:t>
            </a:r>
            <a:r>
              <a:rPr lang="en-US" sz="2000">
                <a:latin typeface="Arial" charset="0"/>
              </a:rPr>
              <a:t> and is </a:t>
            </a:r>
            <a:r>
              <a:rPr lang="en-US" sz="2000" i="1">
                <a:latin typeface="Arial" charset="0"/>
              </a:rPr>
              <a:t>maximal</a:t>
            </a:r>
            <a:r>
              <a:rPr lang="en-US" sz="2000">
                <a:latin typeface="Arial" charset="0"/>
              </a:rPr>
              <a:t/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but not </a:t>
            </a:r>
            <a:r>
              <a:rPr lang="en-US" sz="2000" i="1">
                <a:latin typeface="Arial" charset="0"/>
              </a:rPr>
              <a:t>maximum</a:t>
            </a:r>
          </a:p>
        </p:txBody>
      </p:sp>
      <p:sp>
        <p:nvSpPr>
          <p:cNvPr id="11295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1298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Maximal Independent Set Algorithm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2308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2310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2311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2312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15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304800" y="1752600"/>
            <a:ext cx="5029200" cy="363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S = empty set;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for  vertex v = 1 to n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if (v has no neighbor in S)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add v to S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2317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2318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2321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Text Box 32"/>
          <p:cNvSpPr txBox="1">
            <a:spLocks noChangeArrowheads="1"/>
          </p:cNvSpPr>
          <p:nvPr/>
        </p:nvSpPr>
        <p:spPr bwMode="auto">
          <a:xfrm>
            <a:off x="6248400" y="4953000"/>
            <a:ext cx="15240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}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Maximal Independent Set Algorithm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3332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3333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3334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3335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3336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39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304800" y="1752600"/>
            <a:ext cx="5029200" cy="363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S = empty set;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for  vertex v = 1 to n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if (v has no neighbor in S)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add v to S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3341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3342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3345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Text Box 32"/>
          <p:cNvSpPr txBox="1">
            <a:spLocks noChangeArrowheads="1"/>
          </p:cNvSpPr>
          <p:nvPr/>
        </p:nvSpPr>
        <p:spPr bwMode="auto">
          <a:xfrm>
            <a:off x="6248400" y="4953000"/>
            <a:ext cx="15240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 }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Maximal Independent Set Algorithm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4355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4360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63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304800" y="1752600"/>
            <a:ext cx="5029200" cy="363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S = empty set;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for  vertex v = 1 to n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if (v has no neighbor in S)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add v to S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4365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4366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8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4369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6248400" y="4953000"/>
            <a:ext cx="15240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1, 5 }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Maximal Independent Set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5378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5379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5380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5384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5387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304800" y="1752600"/>
            <a:ext cx="5029200" cy="363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S = empty set;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for  vertex v = 1 to n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if (v has no neighbor in S)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add v to S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5389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5390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5393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Text Box 32"/>
          <p:cNvSpPr txBox="1">
            <a:spLocks noChangeArrowheads="1"/>
          </p:cNvSpPr>
          <p:nvPr/>
        </p:nvSpPr>
        <p:spPr bwMode="auto">
          <a:xfrm>
            <a:off x="5943600" y="4953000"/>
            <a:ext cx="19812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1, 5, 6 }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95" name="Text Box 32"/>
          <p:cNvSpPr txBox="1">
            <a:spLocks noChangeArrowheads="1"/>
          </p:cNvSpPr>
          <p:nvPr/>
        </p:nvSpPr>
        <p:spPr bwMode="auto">
          <a:xfrm>
            <a:off x="2209800" y="5867400"/>
            <a:ext cx="5257800" cy="400050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work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~ O(n),  but  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span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~O(n)</a:t>
            </a:r>
            <a:endParaRPr lang="en-US" sz="2000" b="1" i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7432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35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 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7437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7438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7441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862013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}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75DCF"/>
                </a:solidFill>
                <a:latin typeface="Arial" charset="0"/>
              </a:rPr>
              <a:t>C = { 1, 2, 3, 4, 5, 6, 7, 8 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8456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9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8461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8462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8465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6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862013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}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75DCF"/>
                </a:solidFill>
                <a:latin typeface="Arial" charset="0"/>
              </a:rPr>
              <a:t>C = { 1, 2, 3, 4, 5, 6, 7, 8 }</a:t>
            </a:r>
          </a:p>
        </p:txBody>
      </p:sp>
      <p:sp>
        <p:nvSpPr>
          <p:cNvPr id="18467" name="Text Box 3"/>
          <p:cNvSpPr txBox="1">
            <a:spLocks noChangeArrowheads="1"/>
          </p:cNvSpPr>
          <p:nvPr/>
        </p:nvSpPr>
        <p:spPr bwMode="auto">
          <a:xfrm>
            <a:off x="5943600" y="1371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2.6</a:t>
            </a:r>
          </a:p>
        </p:txBody>
      </p:sp>
      <p:sp>
        <p:nvSpPr>
          <p:cNvPr id="18468" name="Text Box 3"/>
          <p:cNvSpPr txBox="1">
            <a:spLocks noChangeArrowheads="1"/>
          </p:cNvSpPr>
          <p:nvPr/>
        </p:nvSpPr>
        <p:spPr bwMode="auto">
          <a:xfrm>
            <a:off x="7086600" y="1371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4.1</a:t>
            </a:r>
          </a:p>
        </p:txBody>
      </p:sp>
      <p:sp>
        <p:nvSpPr>
          <p:cNvPr id="18469" name="Text Box 3"/>
          <p:cNvSpPr txBox="1">
            <a:spLocks noChangeArrowheads="1"/>
          </p:cNvSpPr>
          <p:nvPr/>
        </p:nvSpPr>
        <p:spPr bwMode="auto">
          <a:xfrm>
            <a:off x="6096000" y="2514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5.9</a:t>
            </a:r>
          </a:p>
        </p:txBody>
      </p:sp>
      <p:sp>
        <p:nvSpPr>
          <p:cNvPr id="18470" name="Text Box 3"/>
          <p:cNvSpPr txBox="1">
            <a:spLocks noChangeArrowheads="1"/>
          </p:cNvSpPr>
          <p:nvPr/>
        </p:nvSpPr>
        <p:spPr bwMode="auto">
          <a:xfrm>
            <a:off x="7467600" y="25908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3.1</a:t>
            </a:r>
          </a:p>
        </p:txBody>
      </p:sp>
      <p:sp>
        <p:nvSpPr>
          <p:cNvPr id="18471" name="Text Box 3"/>
          <p:cNvSpPr txBox="1">
            <a:spLocks noChangeArrowheads="1"/>
          </p:cNvSpPr>
          <p:nvPr/>
        </p:nvSpPr>
        <p:spPr bwMode="auto">
          <a:xfrm>
            <a:off x="5105400" y="33528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1.2</a:t>
            </a:r>
          </a:p>
        </p:txBody>
      </p:sp>
      <p:sp>
        <p:nvSpPr>
          <p:cNvPr id="18472" name="Text Box 3"/>
          <p:cNvSpPr txBox="1">
            <a:spLocks noChangeArrowheads="1"/>
          </p:cNvSpPr>
          <p:nvPr/>
        </p:nvSpPr>
        <p:spPr bwMode="auto">
          <a:xfrm>
            <a:off x="8382000" y="3048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5.8</a:t>
            </a:r>
          </a:p>
        </p:txBody>
      </p:sp>
      <p:sp>
        <p:nvSpPr>
          <p:cNvPr id="18473" name="Text Box 3"/>
          <p:cNvSpPr txBox="1">
            <a:spLocks noChangeArrowheads="1"/>
          </p:cNvSpPr>
          <p:nvPr/>
        </p:nvSpPr>
        <p:spPr bwMode="auto">
          <a:xfrm>
            <a:off x="73914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9.3</a:t>
            </a:r>
          </a:p>
        </p:txBody>
      </p:sp>
      <p:sp>
        <p:nvSpPr>
          <p:cNvPr id="18474" name="Text Box 3"/>
          <p:cNvSpPr txBox="1">
            <a:spLocks noChangeArrowheads="1"/>
          </p:cNvSpPr>
          <p:nvPr/>
        </p:nvSpPr>
        <p:spPr bwMode="auto">
          <a:xfrm>
            <a:off x="60960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9.7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Parallel, Randomized MIS Algorithm   </a:t>
            </a:r>
            <a:r>
              <a:rPr lang="en-US" sz="2000" b="0">
                <a:solidFill>
                  <a:srgbClr val="075DC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[Luby]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570538" y="1728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 flipV="1">
            <a:off x="5119688" y="3067050"/>
            <a:ext cx="752475" cy="400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V="1">
            <a:off x="7500938" y="3694113"/>
            <a:ext cx="727075" cy="350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5105400" y="3681413"/>
            <a:ext cx="752475" cy="390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V="1">
            <a:off x="6253163" y="416718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 flipV="1">
            <a:off x="6257925" y="3043238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V="1">
            <a:off x="6272213" y="1962150"/>
            <a:ext cx="847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>
            <a:off x="7491413" y="3152775"/>
            <a:ext cx="685800" cy="366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>
            <a:off x="6048375" y="2143125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315200" y="2133600"/>
            <a:ext cx="0" cy="709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6067425" y="3262313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7310438" y="3252788"/>
            <a:ext cx="0" cy="7096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6200775" y="3205163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6200775" y="2090738"/>
            <a:ext cx="947738" cy="809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7310438" y="36464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8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5684838" y="363378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7</a:t>
            </a:r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8567738" y="33543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19476" name="Text Box 21"/>
          <p:cNvSpPr txBox="1">
            <a:spLocks noChangeArrowheads="1"/>
          </p:cNvSpPr>
          <p:nvPr/>
        </p:nvSpPr>
        <p:spPr bwMode="auto">
          <a:xfrm>
            <a:off x="4478338" y="33797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5</a:t>
            </a:r>
          </a:p>
        </p:txBody>
      </p:sp>
      <p:sp>
        <p:nvSpPr>
          <p:cNvPr id="19477" name="Text Box 22"/>
          <p:cNvSpPr txBox="1">
            <a:spLocks noChangeArrowheads="1"/>
          </p:cNvSpPr>
          <p:nvPr/>
        </p:nvSpPr>
        <p:spPr bwMode="auto">
          <a:xfrm>
            <a:off x="7297738" y="316388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5638800" y="3200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7488238" y="17399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2</a:t>
            </a:r>
          </a:p>
        </p:txBody>
      </p:sp>
      <p:sp>
        <p:nvSpPr>
          <p:cNvPr id="19480" name="Oval 25"/>
          <p:cNvSpPr>
            <a:spLocks noChangeAspect="1" noChangeArrowheads="1"/>
          </p:cNvSpPr>
          <p:nvPr/>
        </p:nvSpPr>
        <p:spPr bwMode="auto">
          <a:xfrm>
            <a:off x="5862638" y="17526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Oval 26"/>
          <p:cNvSpPr>
            <a:spLocks noChangeAspect="1" noChangeArrowheads="1"/>
          </p:cNvSpPr>
          <p:nvPr/>
        </p:nvSpPr>
        <p:spPr bwMode="auto">
          <a:xfrm>
            <a:off x="7119938" y="17526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Oval 27"/>
          <p:cNvSpPr>
            <a:spLocks noChangeAspect="1" noChangeArrowheads="1"/>
          </p:cNvSpPr>
          <p:nvPr/>
        </p:nvSpPr>
        <p:spPr bwMode="auto">
          <a:xfrm>
            <a:off x="8186738" y="33909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83" name="Oval 28"/>
          <p:cNvSpPr>
            <a:spLocks noChangeAspect="1" noChangeArrowheads="1"/>
          </p:cNvSpPr>
          <p:nvPr/>
        </p:nvSpPr>
        <p:spPr bwMode="auto">
          <a:xfrm>
            <a:off x="5862638" y="39624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228600" y="1905000"/>
            <a:ext cx="5029200" cy="547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 = empty set;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= V;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while 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 is not empty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label each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with a random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for all v in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in parallel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if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r(v) </a:t>
            </a:r>
            <a:r>
              <a:rPr lang="en-US" sz="2000" dirty="0">
                <a:latin typeface="Arial" charset="0"/>
                <a:ea typeface="+mn-ea"/>
              </a:rPr>
              <a:t>&lt; min(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r(neighbors of v) </a:t>
            </a:r>
            <a:r>
              <a:rPr lang="en-US" sz="2000" dirty="0">
                <a:latin typeface="Arial" charset="0"/>
                <a:ea typeface="+mn-ea"/>
              </a:rPr>
              <a:t>) {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move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 to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S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    remove neighbors of v from </a:t>
            </a:r>
            <a:r>
              <a:rPr lang="en-US" sz="2000" dirty="0">
                <a:solidFill>
                  <a:srgbClr val="075DCF"/>
                </a:solidFill>
                <a:latin typeface="Arial" charset="0"/>
                <a:ea typeface="+mn-ea"/>
              </a:rPr>
              <a:t>C</a:t>
            </a:r>
            <a:r>
              <a:rPr lang="en-US" sz="2000" dirty="0">
                <a:latin typeface="Arial" charset="0"/>
                <a:ea typeface="+mn-ea"/>
              </a:rPr>
              <a:t>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    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ea typeface="+mn-ea"/>
              </a:rPr>
              <a:t>}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  <a:defRPr/>
            </a:pPr>
            <a:endParaRPr lang="en-US" sz="2000" dirty="0">
              <a:latin typeface="Arial" charset="0"/>
              <a:ea typeface="+mn-ea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Arial" charset="0"/>
              <a:ea typeface="+mn-ea"/>
            </a:endParaRPr>
          </a:p>
        </p:txBody>
      </p:sp>
      <p:sp>
        <p:nvSpPr>
          <p:cNvPr id="19485" name="Text Box 31"/>
          <p:cNvSpPr txBox="1">
            <a:spLocks noChangeArrowheads="1"/>
          </p:cNvSpPr>
          <p:nvPr/>
        </p:nvSpPr>
        <p:spPr bwMode="auto">
          <a:xfrm>
            <a:off x="7424738" y="2617788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19486" name="Oval 33"/>
          <p:cNvSpPr>
            <a:spLocks noChangeAspect="1" noChangeArrowheads="1"/>
          </p:cNvSpPr>
          <p:nvPr/>
        </p:nvSpPr>
        <p:spPr bwMode="auto">
          <a:xfrm>
            <a:off x="71199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Oval 34"/>
          <p:cNvSpPr>
            <a:spLocks noChangeAspect="1" noChangeArrowheads="1"/>
          </p:cNvSpPr>
          <p:nvPr/>
        </p:nvSpPr>
        <p:spPr bwMode="auto">
          <a:xfrm>
            <a:off x="5862638" y="2857500"/>
            <a:ext cx="381000" cy="3810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Oval 35"/>
          <p:cNvSpPr>
            <a:spLocks noChangeAspect="1" noChangeArrowheads="1"/>
          </p:cNvSpPr>
          <p:nvPr/>
        </p:nvSpPr>
        <p:spPr bwMode="auto">
          <a:xfrm>
            <a:off x="4757738" y="3390900"/>
            <a:ext cx="381000" cy="3810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19489" name="Oval 4"/>
          <p:cNvSpPr>
            <a:spLocks noChangeAspect="1" noChangeArrowheads="1"/>
          </p:cNvSpPr>
          <p:nvPr/>
        </p:nvSpPr>
        <p:spPr bwMode="auto">
          <a:xfrm>
            <a:off x="7119938" y="3962400"/>
            <a:ext cx="381000" cy="381000"/>
          </a:xfrm>
          <a:prstGeom prst="ellipse">
            <a:avLst/>
          </a:prstGeom>
          <a:noFill/>
          <a:ln w="76200">
            <a:solidFill>
              <a:srgbClr val="075DC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32"/>
          <p:cNvSpPr txBox="1">
            <a:spLocks noChangeArrowheads="1"/>
          </p:cNvSpPr>
          <p:nvPr/>
        </p:nvSpPr>
        <p:spPr bwMode="auto">
          <a:xfrm>
            <a:off x="5334000" y="4953000"/>
            <a:ext cx="3581400" cy="862013"/>
          </a:xfrm>
          <a:prstGeom prst="rect">
            <a:avLst/>
          </a:prstGeom>
          <a:noFill/>
          <a:ln w="12700">
            <a:solidFill>
              <a:srgbClr val="075D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S = { 1, 5 }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75DCF"/>
                </a:solidFill>
                <a:latin typeface="Arial" charset="0"/>
              </a:rPr>
              <a:t>C = { 6, 8 }</a:t>
            </a:r>
          </a:p>
        </p:txBody>
      </p:sp>
      <p:sp>
        <p:nvSpPr>
          <p:cNvPr id="19491" name="Text Box 3"/>
          <p:cNvSpPr txBox="1">
            <a:spLocks noChangeArrowheads="1"/>
          </p:cNvSpPr>
          <p:nvPr/>
        </p:nvSpPr>
        <p:spPr bwMode="auto">
          <a:xfrm>
            <a:off x="5943600" y="1371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2.6</a:t>
            </a:r>
          </a:p>
        </p:txBody>
      </p:sp>
      <p:sp>
        <p:nvSpPr>
          <p:cNvPr id="19492" name="Text Box 3"/>
          <p:cNvSpPr txBox="1">
            <a:spLocks noChangeArrowheads="1"/>
          </p:cNvSpPr>
          <p:nvPr/>
        </p:nvSpPr>
        <p:spPr bwMode="auto">
          <a:xfrm>
            <a:off x="7086600" y="1371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4.1</a:t>
            </a:r>
          </a:p>
        </p:txBody>
      </p:sp>
      <p:sp>
        <p:nvSpPr>
          <p:cNvPr id="19493" name="Text Box 3"/>
          <p:cNvSpPr txBox="1">
            <a:spLocks noChangeArrowheads="1"/>
          </p:cNvSpPr>
          <p:nvPr/>
        </p:nvSpPr>
        <p:spPr bwMode="auto">
          <a:xfrm>
            <a:off x="6096000" y="25146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5.9</a:t>
            </a:r>
          </a:p>
        </p:txBody>
      </p:sp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7467600" y="25908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3.1</a:t>
            </a:r>
          </a:p>
        </p:txBody>
      </p:sp>
      <p:sp>
        <p:nvSpPr>
          <p:cNvPr id="19495" name="Text Box 3"/>
          <p:cNvSpPr txBox="1">
            <a:spLocks noChangeArrowheads="1"/>
          </p:cNvSpPr>
          <p:nvPr/>
        </p:nvSpPr>
        <p:spPr bwMode="auto">
          <a:xfrm>
            <a:off x="5105400" y="33528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1.2</a:t>
            </a:r>
          </a:p>
        </p:txBody>
      </p:sp>
      <p:sp>
        <p:nvSpPr>
          <p:cNvPr id="19496" name="Text Box 3"/>
          <p:cNvSpPr txBox="1">
            <a:spLocks noChangeArrowheads="1"/>
          </p:cNvSpPr>
          <p:nvPr/>
        </p:nvSpPr>
        <p:spPr bwMode="auto">
          <a:xfrm>
            <a:off x="8382000" y="3048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5.8</a:t>
            </a:r>
          </a:p>
        </p:txBody>
      </p:sp>
      <p:sp>
        <p:nvSpPr>
          <p:cNvPr id="19497" name="Text Box 3"/>
          <p:cNvSpPr txBox="1">
            <a:spLocks noChangeArrowheads="1"/>
          </p:cNvSpPr>
          <p:nvPr/>
        </p:nvSpPr>
        <p:spPr bwMode="auto">
          <a:xfrm>
            <a:off x="73914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9.3</a:t>
            </a:r>
          </a:p>
        </p:txBody>
      </p:sp>
      <p:sp>
        <p:nvSpPr>
          <p:cNvPr id="19498" name="Text Box 3"/>
          <p:cNvSpPr txBox="1">
            <a:spLocks noChangeArrowheads="1"/>
          </p:cNvSpPr>
          <p:nvPr/>
        </p:nvSpPr>
        <p:spPr bwMode="auto">
          <a:xfrm>
            <a:off x="6096000" y="4191000"/>
            <a:ext cx="53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i="1">
                <a:solidFill>
                  <a:srgbClr val="075DCF"/>
                </a:solidFill>
                <a:latin typeface="Arial" charset="0"/>
              </a:rPr>
              <a:t>9.7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10598</TotalTime>
  <Words>973</Words>
  <Application>Microsoft Macintosh PowerPoint</Application>
  <PresentationFormat>On-screen Show (4:3)</PresentationFormat>
  <Paragraphs>241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CS 140: Computation on Graphs – Maximal Independent Sets</vt:lpstr>
      <vt:lpstr>A graph problem:  Maximal Independent Set</vt:lpstr>
      <vt:lpstr>Sequential Maximal Independent Set Algorithm</vt:lpstr>
      <vt:lpstr>Sequential Maximal Independent Set Algorithm</vt:lpstr>
      <vt:lpstr>Sequential Maximal Independent Set Algorithm</vt:lpstr>
      <vt:lpstr>Sequential Maximal Independent Set Algorithm</vt:lpstr>
      <vt:lpstr>Parallel, Randomized MIS Algorithm   [Luby]</vt:lpstr>
      <vt:lpstr>Parallel, Randomized MIS Algorithm   [Luby]</vt:lpstr>
      <vt:lpstr>Parallel, Randomized MIS Algorithm   [Luby]</vt:lpstr>
      <vt:lpstr>Parallel, Randomized MIS Algorithm   [Luby]</vt:lpstr>
      <vt:lpstr>Parallel, Randomized MIS Algorithm   [Luby]</vt:lpstr>
      <vt:lpstr>Parallel, Randomized MIS Algorithm   [Luby]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651</cp:revision>
  <cp:lastPrinted>1999-10-20T00:13:40Z</cp:lastPrinted>
  <dcterms:created xsi:type="dcterms:W3CDTF">1998-10-05T22:15:03Z</dcterms:created>
  <dcterms:modified xsi:type="dcterms:W3CDTF">2015-03-02T18:15:05Z</dcterms:modified>
</cp:coreProperties>
</file>