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6"/>
  </p:notesMasterIdLst>
  <p:handoutMasterIdLst>
    <p:handoutMasterId r:id="rId27"/>
  </p:handoutMasterIdLst>
  <p:sldIdLst>
    <p:sldId id="426" r:id="rId3"/>
    <p:sldId id="432" r:id="rId4"/>
    <p:sldId id="427" r:id="rId5"/>
    <p:sldId id="403" r:id="rId6"/>
    <p:sldId id="433" r:id="rId7"/>
    <p:sldId id="429" r:id="rId8"/>
    <p:sldId id="421" r:id="rId9"/>
    <p:sldId id="422" r:id="rId10"/>
    <p:sldId id="424" r:id="rId11"/>
    <p:sldId id="430" r:id="rId12"/>
    <p:sldId id="410" r:id="rId13"/>
    <p:sldId id="434" r:id="rId14"/>
    <p:sldId id="435" r:id="rId15"/>
    <p:sldId id="413" r:id="rId16"/>
    <p:sldId id="414" r:id="rId17"/>
    <p:sldId id="415" r:id="rId18"/>
    <p:sldId id="416" r:id="rId19"/>
    <p:sldId id="418" r:id="rId20"/>
    <p:sldId id="425" r:id="rId21"/>
    <p:sldId id="419" r:id="rId22"/>
    <p:sldId id="420" r:id="rId23"/>
    <p:sldId id="417" r:id="rId24"/>
    <p:sldId id="431" r:id="rId25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Relationship Id="rId3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3687677D-35A0-BA44-89DC-923F55A42D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20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08025C12-470B-1244-B381-EFFC693A3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8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7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46733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3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21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310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6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80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5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5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9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888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37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85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58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455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57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3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7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4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76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501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5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84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Sparse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8775" y="2357438"/>
          <a:ext cx="441960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4426560" imgH="3743280" progId="Word.Document.8">
                  <p:embed/>
                </p:oleObj>
              </mc:Choice>
              <mc:Fallback>
                <p:oleObj name="Document" r:id="rId4" imgW="4426560" imgH="3743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2357438"/>
                        <a:ext cx="4419600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grpSp>
        <p:nvGrpSpPr>
          <p:cNvPr id="1030" name="Group 18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1" name="Group 19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73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Symbolic factorization:  Computing G</a:t>
            </a:r>
            <a:r>
              <a:rPr lang="en-US" baseline="300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+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(A)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6248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1400" u="sng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000" u="sng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u="sng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 u="sng">
                <a:solidFill>
                  <a:schemeClr val="tx1"/>
                </a:solidFill>
                <a:latin typeface="Arial" charset="0"/>
              </a:rPr>
              <a:t> give the nonzero structure of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000" u="sng">
                <a:solidFill>
                  <a:schemeClr val="tx1"/>
                </a:solidFill>
                <a:latin typeface="Arial" charset="0"/>
              </a:rPr>
              <a:t> either by rows or by columns.</a:t>
            </a:r>
          </a:p>
          <a:p>
            <a:pPr lvl="4">
              <a:lnSpc>
                <a:spcPct val="120000"/>
              </a:lnSpc>
            </a:pPr>
            <a:endParaRPr lang="en-US" sz="1200" u="sng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 u="sng">
                <a:solidFill>
                  <a:schemeClr val="hlink"/>
                </a:solidFill>
                <a:latin typeface="Arial" charset="0"/>
              </a:rPr>
              <a:t>Row subtrees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[Davis Fig 4.4]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: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Tr[i]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is the subtree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formed by </a:t>
            </a:r>
            <a:br>
              <a:rPr lang="en-US" sz="2000">
                <a:solidFill>
                  <a:schemeClr val="tx1"/>
                </a:solidFill>
                <a:latin typeface="Arial" charset="0"/>
              </a:rPr>
            </a:br>
            <a:r>
              <a:rPr lang="en-US" sz="2000">
                <a:solidFill>
                  <a:schemeClr val="tx1"/>
                </a:solidFill>
                <a:latin typeface="Arial" charset="0"/>
              </a:rPr>
              <a:t>the union of the tree paths from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to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for all edges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with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j &lt; 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Tr[i]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rooted at vertex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The vertices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Tr[i]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are the nonzeros of row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For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j &lt; 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400" b="1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iff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 vertex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Tr[i]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4">
              <a:lnSpc>
                <a:spcPct val="120000"/>
              </a:lnSpc>
            </a:pPr>
            <a:endParaRPr lang="en-US" sz="160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 u="sng">
                <a:solidFill>
                  <a:schemeClr val="hlink"/>
                </a:solidFill>
                <a:latin typeface="Arial" charset="0"/>
              </a:rPr>
              <a:t>Column unions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[Davis Fig 4.10]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:  Column structures merge up the tree.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struct(L(:, j)) = struct(A(j:n, j)) + union( struct(L(:,k))  |  j = parent(k) in T )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For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 &gt; j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400" b="1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  iff   </a:t>
            </a:r>
            <a:br>
              <a:rPr lang="en-US" sz="2000">
                <a:solidFill>
                  <a:schemeClr val="tx1"/>
                </a:solidFill>
                <a:latin typeface="Arial" charset="0"/>
              </a:rPr>
            </a:br>
            <a:r>
              <a:rPr lang="en-US" sz="2000">
                <a:solidFill>
                  <a:schemeClr val="tx1"/>
                </a:solidFill>
                <a:latin typeface="Arial" charset="0"/>
              </a:rPr>
              <a:t>      either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   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solidFill>
                  <a:schemeClr val="hlink"/>
                </a:solidFill>
                <a:latin typeface="Arial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or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 (i, k)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400" b="1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for some child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 </a:t>
            </a:r>
          </a:p>
          <a:p>
            <a:pPr lvl="4">
              <a:lnSpc>
                <a:spcPct val="120000"/>
              </a:lnSpc>
            </a:pPr>
            <a:endParaRPr lang="en-US" sz="12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Running time is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O(nnz(L)),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which is best possible . . .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. . . unless we just want the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nonzero counts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of the rows and columns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54418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9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Complexity measures for sparse Cholesky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Space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lvl="1"/>
            <a:r>
              <a:rPr lang="en-US" sz="2400" dirty="0">
                <a:latin typeface="Arial" charset="0"/>
              </a:rPr>
              <a:t>Measured by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fill</a:t>
            </a:r>
            <a:r>
              <a:rPr lang="en-US" sz="2400" dirty="0">
                <a:latin typeface="Arial" charset="0"/>
              </a:rPr>
              <a:t>, which is </a:t>
            </a:r>
            <a:r>
              <a:rPr lang="en-US" sz="2400" dirty="0" err="1">
                <a:solidFill>
                  <a:schemeClr val="hlink"/>
                </a:solidFill>
                <a:latin typeface="Arial" charset="0"/>
              </a:rPr>
              <a:t>nnz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Number of off-diagonal </a:t>
            </a:r>
            <a:r>
              <a:rPr lang="en-US" sz="2400" dirty="0" err="1">
                <a:latin typeface="Arial" charset="0"/>
              </a:rPr>
              <a:t>nonzeros</a:t>
            </a:r>
            <a:r>
              <a:rPr lang="en-US" sz="2400" dirty="0">
                <a:latin typeface="Arial" charset="0"/>
              </a:rPr>
              <a:t> in </a:t>
            </a:r>
            <a:r>
              <a:rPr lang="en-US" sz="2400" dirty="0" err="1">
                <a:latin typeface="Arial" charset="0"/>
              </a:rPr>
              <a:t>Cholesky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factor 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    </a:t>
            </a:r>
            <a:r>
              <a:rPr lang="en-US" sz="2000" dirty="0" smtClean="0">
                <a:latin typeface="Arial" charset="0"/>
              </a:rPr>
              <a:t>(need to store about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n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+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nnz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4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4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4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)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real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numbers)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Sum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neighbors).</a:t>
            </a:r>
          </a:p>
          <a:p>
            <a:pPr lvl="4"/>
            <a:endParaRPr lang="en-US" sz="1200" dirty="0"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Time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Measured by number of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flops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(multiplications, say)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Sum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)</a:t>
            </a:r>
            <a:r>
              <a:rPr lang="en-US" sz="2800" baseline="30000" dirty="0" smtClean="0">
                <a:solidFill>
                  <a:schemeClr val="tx1"/>
                </a:solidFill>
                <a:latin typeface="Arial" charset="0"/>
              </a:rPr>
              <a:t>2</a:t>
            </a:r>
            <a:endParaRPr lang="en-US" sz="2800" baseline="30000" dirty="0">
              <a:latin typeface="Arial" charset="0"/>
            </a:endParaRPr>
          </a:p>
          <a:p>
            <a:pPr lvl="4"/>
            <a:endParaRPr lang="en-US" sz="1200" dirty="0"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Front size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Related to the amount of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Arial" charset="0"/>
              </a:rPr>
              <a:t>fast memory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required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Max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neighbors).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14300"/>
            <a:ext cx="8120063" cy="515938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for sparsity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5300" y="1068388"/>
            <a:ext cx="5902325" cy="3787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“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I observed that most of the coefficients in our matrices were zero; i.e., the nonzeros were 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‘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sparse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’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 in the matrix, and that typically the triangular matrices associated with the forward and back solution provided by Gaussian elimination would remain sparse if pivot elements were chosen with care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”</a:t>
            </a:r>
            <a:endParaRPr lang="en-US" sz="2800">
              <a:solidFill>
                <a:srgbClr val="FF0000"/>
              </a:solidFill>
              <a:latin typeface="Garamond" charset="0"/>
            </a:endParaRPr>
          </a:p>
        </p:txBody>
      </p:sp>
      <p:pic>
        <p:nvPicPr>
          <p:cNvPr id="17412" name="Picture 4" descr="markowi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62075"/>
            <a:ext cx="2325688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Nobel_me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5094288"/>
            <a:ext cx="1550988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5575" y="5308600"/>
            <a:ext cx="59023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/>
          <a:p>
            <a:pPr marL="609600" indent="-609600">
              <a:lnSpc>
                <a:spcPct val="95000"/>
              </a:lnSpc>
              <a:buClr>
                <a:srgbClr val="FF0000"/>
              </a:buClr>
              <a:buFont typeface="Wingdings" charset="0"/>
              <a:buNone/>
            </a:pP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- Harry Markowitz, describing the 1950s work on portfolio theory that won </a:t>
            </a:r>
            <a:br>
              <a:rPr lang="en-US" sz="2400" smtClean="0">
                <a:solidFill>
                  <a:srgbClr val="000000"/>
                </a:solidFill>
                <a:latin typeface="Arial" charset="0"/>
              </a:rPr>
            </a:b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the 1990 Nobel Prize for Economics</a:t>
            </a:r>
          </a:p>
        </p:txBody>
      </p:sp>
    </p:spTree>
    <p:extLst>
      <p:ext uri="{BB962C8B-B14F-4D97-AF65-F5344CB8AC3E}">
        <p14:creationId xmlns:p14="http://schemas.microsoft.com/office/powerpoint/2010/main" val="2525046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Cholesky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Graph Game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Given an undirected graph 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G = G(A)</a:t>
            </a:r>
            <a:r>
              <a:rPr lang="en-US" dirty="0" smtClean="0">
                <a:latin typeface="Arial" charset="0"/>
              </a:rPr>
              <a:t>,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Repeat: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Choose a vertex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 smtClean="0">
                <a:latin typeface="Arial" charset="0"/>
              </a:rPr>
              <a:t> and mark it;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Add edges between unmarked neighbors of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;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Until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every vertex is marked</a:t>
            </a:r>
            <a:endParaRPr lang="en-US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endParaRPr lang="en-US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Goal: </a:t>
            </a:r>
            <a:r>
              <a:rPr lang="en-US" dirty="0">
                <a:latin typeface="Arial" charset="0"/>
              </a:rPr>
              <a:t>E</a:t>
            </a:r>
            <a:r>
              <a:rPr lang="en-US" dirty="0" smtClean="0">
                <a:latin typeface="Arial" charset="0"/>
              </a:rPr>
              <a:t>nd up with as few edges as possible.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Output: 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 labeling of the vertices with numbers 1 to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corresponding to a symmetric permutation of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3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(2-dimensional) model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Graph is a regular square grid with n =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sz="2800" baseline="30000" dirty="0" smtClean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vertices.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Corresponds to matrix for regular 2D finite difference mesh.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Gives good intuition for behavior of sparse matrix algorithms on many 2-dimensional physical problems.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There</a:t>
            </a:r>
            <a:r>
              <a:rPr lang="ja-JP" altLang="en-US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s also a 3-dimensional model problem.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9224" name="Group 6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923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5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5" name="Group 12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922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0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22" name="Text Box 18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9223" name="Line 19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the 2-D model problem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u="sng" dirty="0" smtClean="0">
                <a:solidFill>
                  <a:schemeClr val="hlink"/>
                </a:solidFill>
                <a:latin typeface="Arial" charset="0"/>
              </a:rPr>
              <a:t>Theorem 1: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the natural permutation, the n-vertex model problem has exactly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3/2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pPr>
              <a:buFontTx/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 smtClean="0">
                <a:solidFill>
                  <a:schemeClr val="hlink"/>
                </a:solidFill>
                <a:latin typeface="Arial" charset="0"/>
              </a:rPr>
              <a:t>Theorem 2: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</a:t>
            </a:r>
            <a:r>
              <a:rPr lang="en-US" i="1" dirty="0">
                <a:solidFill>
                  <a:schemeClr val="tx1"/>
                </a:solidFill>
                <a:latin typeface="Arial" charset="0"/>
              </a:rPr>
              <a:t>nested dissection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permutation, the </a:t>
            </a:r>
            <a:br>
              <a:rPr lang="en-US" dirty="0">
                <a:solidFill>
                  <a:schemeClr val="tx1"/>
                </a:solidFill>
                <a:latin typeface="Arial" charset="0"/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</a:rPr>
              <a:t>n-vertex model problem has exactly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 smtClean="0">
                <a:solidFill>
                  <a:schemeClr val="hlink"/>
                </a:solidFill>
                <a:latin typeface="Arial" charset="0"/>
              </a:rPr>
              <a:t>Theorem 3: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any permutation, the n-vertex model problem has at least </a:t>
            </a:r>
            <a:r>
              <a:rPr lang="en-US" dirty="0">
                <a:solidFill>
                  <a:schemeClr val="hlink"/>
                </a:solidFill>
                <a:latin typeface="Arial" charset="0"/>
                <a:cs typeface="Arial" charset="0"/>
                <a:sym typeface="Symbol" charset="0"/>
              </a:rPr>
              <a:t>O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 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See course notes for proofs.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Nested dissection ordering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separator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 graph G is a set S of vertices whose removal leaves at least two connected components.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nested dissection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ordering for an n-vertex graph G numbers its vertices from 1 to n as follows: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Find a separator S, whose removal leaves connected components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…,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k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Number the vertices of S from n-|S|+1 to n.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Recursively, number the vertices of each component: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etc.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If a component is small enough, number it arbitrarily.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It all boils down to finding good separators!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theory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 planar graph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vertices, there exists a set of at most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sqrt(6n)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 whose removal leaves no connected component with more than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2n/3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vertices. 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(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Planar graphs have sqrt(n)-separators.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</a:p>
          <a:p>
            <a:pPr lvl="4"/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Well-shaped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finite element meshes in 3 dimensions have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2/3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separators. 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Also some other classes of graphs – trees, graphs of bounded genus, chordal graphs, bounded-excluded-minor graphs, …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Mostly these theorems come with efficient algorithms, but they aren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 used much.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practice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Graph partitioning heuristics have been an active research area for many years, often motivated by partitioning for parallel computation.  See CS 240A.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Some techniques: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Spectral partitioning (uses eigenvectors of Laplacian matrix of graph)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Geometric partitioning (for meshes with specified vertex coordinates)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Iterative-swapping (Kernighan-Lin, Fiduccia-Matheysses)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Breadth-first search (fast but dated)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Many popular modern codes (e.g. Metis, Chaco) use multilevel iterative swapping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Matlab graph partitioning toolbox: see course web page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general 2D and 3D problems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pPr>
              <a:buFontTx/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 smtClean="0">
                <a:solidFill>
                  <a:schemeClr val="hlink"/>
                </a:solidFill>
                <a:latin typeface="Arial" charset="0"/>
              </a:rPr>
              <a:t>Theorem 4: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nested dissection permutation, any planar graph with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vertices has at most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pPr lvl="1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 smtClean="0">
                <a:solidFill>
                  <a:schemeClr val="hlink"/>
                </a:solidFill>
                <a:latin typeface="Arial" charset="0"/>
              </a:rPr>
              <a:t>Theorem 5: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nested dissection permutation, any 3D finite element mesh (with a technical condition on element shapes) has at most 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4/3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)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fill.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 marL="0" lvl="0" indent="0" algn="ctr"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See course notes for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references to proofs.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Column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Cholesky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Factorization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57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 dirty="0">
                <a:latin typeface="Arial" charset="0"/>
              </a:rPr>
              <a:t> j = 1 : n</a:t>
            </a:r>
          </a:p>
          <a:p>
            <a:pPr>
              <a:buFontTx/>
              <a:buNone/>
            </a:pPr>
            <a:endParaRPr lang="en-US" sz="5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L(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j) = A(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j);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 dirty="0">
                <a:latin typeface="Arial" charset="0"/>
              </a:rPr>
              <a:t> k </a:t>
            </a:r>
            <a:r>
              <a:rPr lang="en-US" sz="2000" dirty="0" smtClean="0">
                <a:latin typeface="Arial" charset="0"/>
              </a:rPr>
              <a:t>= 1 : j-1</a:t>
            </a:r>
            <a:endParaRPr lang="en-US" sz="2000" dirty="0">
              <a:solidFill>
                <a:srgbClr val="021FAE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     % </a:t>
            </a:r>
            <a:r>
              <a:rPr lang="en-US" sz="2000" dirty="0" err="1" smtClean="0">
                <a:solidFill>
                  <a:schemeClr val="accent2"/>
                </a:solidFill>
                <a:latin typeface="Arial" charset="0"/>
              </a:rPr>
              <a:t>cmod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sz="2000" dirty="0" err="1">
                <a:solidFill>
                  <a:schemeClr val="accent2"/>
                </a:solidFill>
                <a:latin typeface="Arial" charset="0"/>
              </a:rPr>
              <a:t>j,k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L(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j) = L(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j) – L(j, k) * L(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k);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21FAE"/>
                </a:solidFill>
                <a:latin typeface="Arial" charset="0"/>
              </a:rPr>
              <a:t>   end</a:t>
            </a:r>
            <a:r>
              <a:rPr lang="en-US" sz="2000" dirty="0"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en-US" sz="7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  % 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cdiv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(j)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L(j, j) = </a:t>
            </a:r>
            <a:r>
              <a:rPr lang="en-US" sz="2000" dirty="0" err="1">
                <a:latin typeface="Arial" charset="0"/>
              </a:rPr>
              <a:t>sqrt</a:t>
            </a:r>
            <a:r>
              <a:rPr lang="en-US" sz="2000" dirty="0">
                <a:latin typeface="Arial" charset="0"/>
              </a:rPr>
              <a:t>(L(j, j));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L(j+1:n, j) = L(j+1:n, j) / L(j, j);</a:t>
            </a:r>
          </a:p>
          <a:p>
            <a:pPr>
              <a:buFontTx/>
              <a:buNone/>
            </a:pPr>
            <a:endParaRPr lang="en-US" sz="5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021FAE"/>
                </a:solidFill>
                <a:latin typeface="Arial" charset="0"/>
              </a:rPr>
              <a:t>end</a:t>
            </a:r>
            <a:r>
              <a:rPr lang="en-US" sz="2000" dirty="0">
                <a:latin typeface="Arial" charset="0"/>
              </a:rPr>
              <a:t>;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59436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Column j of A becomes column j of L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2056" name="Group 7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2063" name="Rectangle 8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4" name="Freeform 9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D2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" name="Freeform 10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7" name="Line 12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Text Box 13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2059" name="Line 14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Text Box 15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2061" name="Text Box 16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L</a:t>
                </a:r>
                <a:r>
                  <a:rPr lang="en-US" sz="3200" baseline="300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2062" name="Text Box 17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2055" name="Text Box 18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119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Heuristic fill-reducing matrix permutations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Nested dissection:   </a:t>
            </a:r>
            <a:endParaRPr lang="en-US" sz="2000">
              <a:solidFill>
                <a:srgbClr val="021FAE"/>
              </a:solidFill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Find a separator, number it </a:t>
            </a:r>
            <a:r>
              <a:rPr lang="en-US" sz="2000" i="1">
                <a:latin typeface="Arial" charset="0"/>
              </a:rPr>
              <a:t>last</a:t>
            </a:r>
            <a:r>
              <a:rPr lang="en-US" sz="2000">
                <a:latin typeface="Arial" charset="0"/>
              </a:rPr>
              <a:t>, proceed recursively</a:t>
            </a:r>
          </a:p>
          <a:p>
            <a:pPr lvl="1"/>
            <a:r>
              <a:rPr lang="en-US" sz="2000">
                <a:latin typeface="Arial" charset="0"/>
              </a:rPr>
              <a:t>Theory: approx optimal separators =&gt; approx optimal fill and flop count</a:t>
            </a:r>
          </a:p>
          <a:p>
            <a:pPr lvl="1"/>
            <a:r>
              <a:rPr lang="en-US" sz="2000">
                <a:latin typeface="Arial" charset="0"/>
              </a:rPr>
              <a:t>Practice:  often wins for very large problems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Minimum degree:      </a:t>
            </a:r>
            <a:endParaRPr lang="en-US" sz="2000">
              <a:solidFill>
                <a:srgbClr val="021FAE"/>
              </a:solidFill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Eliminate row/col with fewest nzs, add fill, repeat</a:t>
            </a:r>
          </a:p>
          <a:p>
            <a:pPr lvl="1"/>
            <a:r>
              <a:rPr lang="en-US" sz="2000">
                <a:latin typeface="Arial" charset="0"/>
              </a:rPr>
              <a:t>Hard to implement efficiently – current champion is </a:t>
            </a:r>
            <a:br>
              <a:rPr lang="en-US" sz="2000">
                <a:latin typeface="Arial" charset="0"/>
              </a:rPr>
            </a:b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Approximate Minimum Degree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[Amestoy, Davis, Duff]</a:t>
            </a:r>
          </a:p>
          <a:p>
            <a:pPr lvl="1"/>
            <a:r>
              <a:rPr lang="en-US" sz="2000">
                <a:latin typeface="Arial" charset="0"/>
              </a:rPr>
              <a:t>Theory: can be suboptimal even on 2D model problem</a:t>
            </a:r>
          </a:p>
          <a:p>
            <a:pPr lvl="1"/>
            <a:r>
              <a:rPr lang="en-US" sz="2000">
                <a:latin typeface="Arial" charset="0"/>
              </a:rPr>
              <a:t>Practice:  often wins for medium-sized problems</a:t>
            </a:r>
          </a:p>
          <a:p>
            <a:pPr lvl="1">
              <a:buFontTx/>
              <a:buNone/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Banded orderings (Reverse Cuthill-McKee, Sloan, . . .):</a:t>
            </a:r>
            <a:endParaRPr lang="en-US" sz="2800"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Try to keep all nonzeros close to the diagonal</a:t>
            </a:r>
          </a:p>
          <a:p>
            <a:pPr lvl="1"/>
            <a:r>
              <a:rPr lang="en-US" sz="2000">
                <a:latin typeface="Arial" charset="0"/>
              </a:rPr>
              <a:t>Theory, practice:  often wins for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long, thin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problems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The best modern general-purpose orderings are ND/MD hybrids.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1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1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1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Fill-reducing permutations in Matlab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Symmetric approximate minimum degree:</a:t>
            </a:r>
            <a:endParaRPr lang="en-US" sz="20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amd(A);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symmetric permutation:  chol(A(p,p)) often sparser than chol(A)</a:t>
            </a:r>
          </a:p>
          <a:p>
            <a:pPr lvl="1">
              <a:lnSpc>
                <a:spcPct val="90000"/>
              </a:lnSpc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Symmetric nested dissection:</a:t>
            </a:r>
            <a:endParaRPr lang="en-US" sz="20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not built into Matlab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several versions in meshpart toolbox (course web page references)</a:t>
            </a:r>
          </a:p>
          <a:p>
            <a:pPr lvl="1">
              <a:lnSpc>
                <a:spcPct val="90000"/>
              </a:lnSpc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Nonsymmetric approximate minimum degree: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colamd(A);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column permutation:  lu(A(:,p)) often sparser than lu(A)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also for QR factorization</a:t>
            </a:r>
          </a:p>
          <a:p>
            <a:pPr lvl="1">
              <a:lnSpc>
                <a:spcPct val="90000"/>
              </a:lnSpc>
            </a:pPr>
            <a:endParaRPr lang="en-US" sz="1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Reverse Cuthill-McKee</a:t>
            </a:r>
            <a:endParaRPr lang="en-US" sz="28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symrcm(A);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A(p,p) often has smaller bandwidth than A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similar to Sparspak RCM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848600" cy="5105400"/>
          </a:xfrm>
        </p:spPr>
        <p:txBody>
          <a:bodyPr/>
          <a:lstStyle/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Preorder:  replace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PAP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and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Pb</a:t>
            </a:r>
            <a:endParaRPr lang="en-US">
              <a:solidFill>
                <a:srgbClr val="021FAE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Independent of numerics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Symbolic Factorization:  build 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Elimination tree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counts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structure of L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Numeric Factorization: 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 = LL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endParaRPr lang="en-US" sz="2800" i="1">
              <a:solidFill>
                <a:schemeClr val="hlink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 use BLAS3 to reduce memory traffic</a:t>
            </a:r>
          </a:p>
          <a:p>
            <a:pPr marL="2095500" lvl="4" indent="-266700"/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Triangular Solves:   solve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Ly = b,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then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x = 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229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Cholesky factorization to solve  </a:t>
            </a:r>
            <a:r>
              <a:rPr lang="en-US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b</a:t>
            </a:r>
          </a:p>
        </p:txBody>
      </p:sp>
    </p:spTree>
    <p:extLst>
      <p:ext uri="{BB962C8B-B14F-4D97-AF65-F5344CB8AC3E}">
        <p14:creationId xmlns:p14="http://schemas.microsoft.com/office/powerpoint/2010/main" val="58456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Column Cholesky Factorization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57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j = 1 : n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L(j:n, j) = A(j:n, j);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k &lt; j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with</a:t>
            </a:r>
            <a:r>
              <a:rPr lang="en-US" sz="2000">
                <a:latin typeface="Arial" charset="0"/>
              </a:rPr>
              <a:t> L(j, k)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nonzero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% sparse cmod(j,k)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L(j:n, j) = L(j:n, j) – L(j, k) * L(j:n, k);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   end</a:t>
            </a:r>
            <a:r>
              <a:rPr lang="en-US" sz="2000"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en-US" sz="7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% sparse cdiv(j)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L(j, j) = sqrt(L(j, j));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L(j+1:n, j) = L(j+1:n, j) / L(j, j);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end</a:t>
            </a:r>
            <a:r>
              <a:rPr lang="en-US" sz="2000">
                <a:latin typeface="Arial" charset="0"/>
              </a:rPr>
              <a:t>;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59436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Column j of A becomes column j of L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2056" name="Group 7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2063" name="Rectangle 8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4" name="Freeform 9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D2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" name="Freeform 10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7" name="Line 12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Text Box 13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2059" name="Line 14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Text Box 15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2061" name="Text Box 16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L</a:t>
                </a:r>
                <a:r>
                  <a:rPr lang="en-US" sz="3200" baseline="300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2062" name="Text Box 17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2055" name="Text Box 18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38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Graphs and Sparse Matrices</a:t>
            </a:r>
            <a:r>
              <a:rPr lang="en-US" sz="2400" smtClean="0">
                <a:ea typeface="+mj-ea"/>
              </a:rPr>
              <a:t>:  Cholesky factorization</a:t>
            </a:r>
            <a:endParaRPr lang="en-US" sz="1800" i="0" smtClean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4099" name="Oval 3"/>
          <p:cNvSpPr>
            <a:spLocks noChangeAspect="1" noChangeArrowheads="1"/>
          </p:cNvSpPr>
          <p:nvPr/>
        </p:nvSpPr>
        <p:spPr bwMode="auto">
          <a:xfrm>
            <a:off x="631825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spect="1" noChangeArrowheads="1"/>
          </p:cNvSpPr>
          <p:nvPr/>
        </p:nvSpPr>
        <p:spPr bwMode="auto">
          <a:xfrm>
            <a:off x="79851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spect="1" noChangeArrowheads="1"/>
          </p:cNvSpPr>
          <p:nvPr/>
        </p:nvSpPr>
        <p:spPr bwMode="auto">
          <a:xfrm>
            <a:off x="965200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spect="1" noChangeArrowheads="1"/>
          </p:cNvSpPr>
          <p:nvPr/>
        </p:nvSpPr>
        <p:spPr bwMode="auto">
          <a:xfrm>
            <a:off x="1131888" y="1352550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spect="1" noChangeArrowheads="1"/>
          </p:cNvSpPr>
          <p:nvPr/>
        </p:nvSpPr>
        <p:spPr bwMode="auto">
          <a:xfrm>
            <a:off x="129857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spect="1" noChangeArrowheads="1"/>
          </p:cNvSpPr>
          <p:nvPr/>
        </p:nvSpPr>
        <p:spPr bwMode="auto">
          <a:xfrm>
            <a:off x="146526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spect="1" noChangeArrowheads="1"/>
          </p:cNvSpPr>
          <p:nvPr/>
        </p:nvSpPr>
        <p:spPr bwMode="auto">
          <a:xfrm>
            <a:off x="1631950" y="1352550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1798638" y="1352550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/>
          <p:cNvSpPr>
            <a:spLocks noChangeAspect="1" noChangeArrowheads="1"/>
          </p:cNvSpPr>
          <p:nvPr/>
        </p:nvSpPr>
        <p:spPr bwMode="auto">
          <a:xfrm>
            <a:off x="196532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spect="1" noChangeArrowheads="1"/>
          </p:cNvSpPr>
          <p:nvPr/>
        </p:nvSpPr>
        <p:spPr bwMode="auto">
          <a:xfrm>
            <a:off x="2133600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spect="1" noChangeArrowheads="1"/>
          </p:cNvSpPr>
          <p:nvPr/>
        </p:nvSpPr>
        <p:spPr bwMode="auto">
          <a:xfrm>
            <a:off x="6318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spect="1" noChangeArrowheads="1"/>
          </p:cNvSpPr>
          <p:nvPr/>
        </p:nvSpPr>
        <p:spPr bwMode="auto">
          <a:xfrm>
            <a:off x="798513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spect="1" noChangeArrowheads="1"/>
          </p:cNvSpPr>
          <p:nvPr/>
        </p:nvSpPr>
        <p:spPr bwMode="auto">
          <a:xfrm>
            <a:off x="965200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spect="1" noChangeArrowheads="1"/>
          </p:cNvSpPr>
          <p:nvPr/>
        </p:nvSpPr>
        <p:spPr bwMode="auto">
          <a:xfrm>
            <a:off x="113188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spect="1" noChangeArrowheads="1"/>
          </p:cNvSpPr>
          <p:nvPr/>
        </p:nvSpPr>
        <p:spPr bwMode="auto">
          <a:xfrm>
            <a:off x="1298575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spect="1" noChangeArrowheads="1"/>
          </p:cNvSpPr>
          <p:nvPr/>
        </p:nvSpPr>
        <p:spPr bwMode="auto">
          <a:xfrm>
            <a:off x="1465263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19"/>
          <p:cNvSpPr>
            <a:spLocks noChangeAspect="1" noChangeArrowheads="1"/>
          </p:cNvSpPr>
          <p:nvPr/>
        </p:nvSpPr>
        <p:spPr bwMode="auto">
          <a:xfrm>
            <a:off x="1631950" y="1511300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Oval 20"/>
          <p:cNvSpPr>
            <a:spLocks noChangeAspect="1" noChangeArrowheads="1"/>
          </p:cNvSpPr>
          <p:nvPr/>
        </p:nvSpPr>
        <p:spPr bwMode="auto">
          <a:xfrm>
            <a:off x="179863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1"/>
          <p:cNvSpPr>
            <a:spLocks noChangeAspect="1" noChangeArrowheads="1"/>
          </p:cNvSpPr>
          <p:nvPr/>
        </p:nvSpPr>
        <p:spPr bwMode="auto">
          <a:xfrm>
            <a:off x="19653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22"/>
          <p:cNvSpPr>
            <a:spLocks noChangeAspect="1" noChangeArrowheads="1"/>
          </p:cNvSpPr>
          <p:nvPr/>
        </p:nvSpPr>
        <p:spPr bwMode="auto">
          <a:xfrm>
            <a:off x="2133600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Oval 23"/>
          <p:cNvSpPr>
            <a:spLocks noChangeAspect="1" noChangeArrowheads="1"/>
          </p:cNvSpPr>
          <p:nvPr/>
        </p:nvSpPr>
        <p:spPr bwMode="auto">
          <a:xfrm>
            <a:off x="631825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Oval 24"/>
          <p:cNvSpPr>
            <a:spLocks noChangeAspect="1" noChangeArrowheads="1"/>
          </p:cNvSpPr>
          <p:nvPr/>
        </p:nvSpPr>
        <p:spPr bwMode="auto">
          <a:xfrm>
            <a:off x="79851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/>
          <p:cNvSpPr>
            <a:spLocks noChangeAspect="1" noChangeArrowheads="1"/>
          </p:cNvSpPr>
          <p:nvPr/>
        </p:nvSpPr>
        <p:spPr bwMode="auto">
          <a:xfrm>
            <a:off x="965200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Oval 26"/>
          <p:cNvSpPr>
            <a:spLocks noChangeAspect="1" noChangeArrowheads="1"/>
          </p:cNvSpPr>
          <p:nvPr/>
        </p:nvSpPr>
        <p:spPr bwMode="auto">
          <a:xfrm>
            <a:off x="113188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Oval 27"/>
          <p:cNvSpPr>
            <a:spLocks noChangeAspect="1" noChangeArrowheads="1"/>
          </p:cNvSpPr>
          <p:nvPr/>
        </p:nvSpPr>
        <p:spPr bwMode="auto">
          <a:xfrm>
            <a:off x="129857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Oval 28"/>
          <p:cNvSpPr>
            <a:spLocks noChangeAspect="1" noChangeArrowheads="1"/>
          </p:cNvSpPr>
          <p:nvPr/>
        </p:nvSpPr>
        <p:spPr bwMode="auto">
          <a:xfrm>
            <a:off x="146526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Oval 29"/>
          <p:cNvSpPr>
            <a:spLocks noChangeAspect="1" noChangeArrowheads="1"/>
          </p:cNvSpPr>
          <p:nvPr/>
        </p:nvSpPr>
        <p:spPr bwMode="auto">
          <a:xfrm>
            <a:off x="1631950" y="1671638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Oval 30"/>
          <p:cNvSpPr>
            <a:spLocks noChangeAspect="1" noChangeArrowheads="1"/>
          </p:cNvSpPr>
          <p:nvPr/>
        </p:nvSpPr>
        <p:spPr bwMode="auto">
          <a:xfrm>
            <a:off x="179863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spect="1" noChangeArrowheads="1"/>
          </p:cNvSpPr>
          <p:nvPr/>
        </p:nvSpPr>
        <p:spPr bwMode="auto">
          <a:xfrm>
            <a:off x="196532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Oval 32"/>
          <p:cNvSpPr>
            <a:spLocks noChangeAspect="1" noChangeArrowheads="1"/>
          </p:cNvSpPr>
          <p:nvPr/>
        </p:nvSpPr>
        <p:spPr bwMode="auto">
          <a:xfrm>
            <a:off x="2133600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Oval 33"/>
          <p:cNvSpPr>
            <a:spLocks noChangeAspect="1" noChangeArrowheads="1"/>
          </p:cNvSpPr>
          <p:nvPr/>
        </p:nvSpPr>
        <p:spPr bwMode="auto">
          <a:xfrm>
            <a:off x="63182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Oval 34"/>
          <p:cNvSpPr>
            <a:spLocks noChangeAspect="1" noChangeArrowheads="1"/>
          </p:cNvSpPr>
          <p:nvPr/>
        </p:nvSpPr>
        <p:spPr bwMode="auto">
          <a:xfrm>
            <a:off x="79851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Oval 35"/>
          <p:cNvSpPr>
            <a:spLocks noChangeAspect="1" noChangeArrowheads="1"/>
          </p:cNvSpPr>
          <p:nvPr/>
        </p:nvSpPr>
        <p:spPr bwMode="auto">
          <a:xfrm>
            <a:off x="965200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Oval 36"/>
          <p:cNvSpPr>
            <a:spLocks noChangeAspect="1" noChangeArrowheads="1"/>
          </p:cNvSpPr>
          <p:nvPr/>
        </p:nvSpPr>
        <p:spPr bwMode="auto">
          <a:xfrm>
            <a:off x="1131888" y="1830388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Oval 37"/>
          <p:cNvSpPr>
            <a:spLocks noChangeAspect="1" noChangeArrowheads="1"/>
          </p:cNvSpPr>
          <p:nvPr/>
        </p:nvSpPr>
        <p:spPr bwMode="auto">
          <a:xfrm>
            <a:off x="129857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Oval 38"/>
          <p:cNvSpPr>
            <a:spLocks noChangeAspect="1" noChangeArrowheads="1"/>
          </p:cNvSpPr>
          <p:nvPr/>
        </p:nvSpPr>
        <p:spPr bwMode="auto">
          <a:xfrm>
            <a:off x="146526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Oval 39"/>
          <p:cNvSpPr>
            <a:spLocks noChangeAspect="1" noChangeArrowheads="1"/>
          </p:cNvSpPr>
          <p:nvPr/>
        </p:nvSpPr>
        <p:spPr bwMode="auto">
          <a:xfrm>
            <a:off x="1631950" y="1830388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Oval 40"/>
          <p:cNvSpPr>
            <a:spLocks noChangeAspect="1" noChangeArrowheads="1"/>
          </p:cNvSpPr>
          <p:nvPr/>
        </p:nvSpPr>
        <p:spPr bwMode="auto">
          <a:xfrm>
            <a:off x="1798638" y="183038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Oval 41"/>
          <p:cNvSpPr>
            <a:spLocks noChangeAspect="1" noChangeArrowheads="1"/>
          </p:cNvSpPr>
          <p:nvPr/>
        </p:nvSpPr>
        <p:spPr bwMode="auto">
          <a:xfrm>
            <a:off x="1965325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Oval 42"/>
          <p:cNvSpPr>
            <a:spLocks noChangeAspect="1" noChangeArrowheads="1"/>
          </p:cNvSpPr>
          <p:nvPr/>
        </p:nvSpPr>
        <p:spPr bwMode="auto">
          <a:xfrm>
            <a:off x="2133600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Oval 43"/>
          <p:cNvSpPr>
            <a:spLocks noChangeAspect="1" noChangeArrowheads="1"/>
          </p:cNvSpPr>
          <p:nvPr/>
        </p:nvSpPr>
        <p:spPr bwMode="auto">
          <a:xfrm>
            <a:off x="631825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Oval 44"/>
          <p:cNvSpPr>
            <a:spLocks noChangeAspect="1" noChangeArrowheads="1"/>
          </p:cNvSpPr>
          <p:nvPr/>
        </p:nvSpPr>
        <p:spPr bwMode="auto">
          <a:xfrm>
            <a:off x="798513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Oval 45"/>
          <p:cNvSpPr>
            <a:spLocks noChangeAspect="1" noChangeArrowheads="1"/>
          </p:cNvSpPr>
          <p:nvPr/>
        </p:nvSpPr>
        <p:spPr bwMode="auto">
          <a:xfrm>
            <a:off x="9652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Oval 46"/>
          <p:cNvSpPr>
            <a:spLocks noChangeAspect="1" noChangeArrowheads="1"/>
          </p:cNvSpPr>
          <p:nvPr/>
        </p:nvSpPr>
        <p:spPr bwMode="auto">
          <a:xfrm>
            <a:off x="113188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Oval 47"/>
          <p:cNvSpPr>
            <a:spLocks noChangeAspect="1" noChangeArrowheads="1"/>
          </p:cNvSpPr>
          <p:nvPr/>
        </p:nvSpPr>
        <p:spPr bwMode="auto">
          <a:xfrm>
            <a:off x="129857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Oval 48"/>
          <p:cNvSpPr>
            <a:spLocks noChangeAspect="1" noChangeArrowheads="1"/>
          </p:cNvSpPr>
          <p:nvPr/>
        </p:nvSpPr>
        <p:spPr bwMode="auto">
          <a:xfrm>
            <a:off x="1465263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Oval 49"/>
          <p:cNvSpPr>
            <a:spLocks noChangeAspect="1" noChangeArrowheads="1"/>
          </p:cNvSpPr>
          <p:nvPr/>
        </p:nvSpPr>
        <p:spPr bwMode="auto">
          <a:xfrm>
            <a:off x="1631950" y="1989138"/>
            <a:ext cx="90488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Oval 50"/>
          <p:cNvSpPr>
            <a:spLocks noChangeAspect="1" noChangeArrowheads="1"/>
          </p:cNvSpPr>
          <p:nvPr/>
        </p:nvSpPr>
        <p:spPr bwMode="auto">
          <a:xfrm>
            <a:off x="179863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Oval 51"/>
          <p:cNvSpPr>
            <a:spLocks noChangeAspect="1" noChangeArrowheads="1"/>
          </p:cNvSpPr>
          <p:nvPr/>
        </p:nvSpPr>
        <p:spPr bwMode="auto">
          <a:xfrm>
            <a:off x="196532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Oval 52"/>
          <p:cNvSpPr>
            <a:spLocks noChangeAspect="1" noChangeArrowheads="1"/>
          </p:cNvSpPr>
          <p:nvPr/>
        </p:nvSpPr>
        <p:spPr bwMode="auto">
          <a:xfrm>
            <a:off x="21336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Oval 53"/>
          <p:cNvSpPr>
            <a:spLocks noChangeAspect="1" noChangeArrowheads="1"/>
          </p:cNvSpPr>
          <p:nvPr/>
        </p:nvSpPr>
        <p:spPr bwMode="auto">
          <a:xfrm>
            <a:off x="6318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Oval 54"/>
          <p:cNvSpPr>
            <a:spLocks noChangeAspect="1" noChangeArrowheads="1"/>
          </p:cNvSpPr>
          <p:nvPr/>
        </p:nvSpPr>
        <p:spPr bwMode="auto">
          <a:xfrm>
            <a:off x="798513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1" name="Oval 55"/>
          <p:cNvSpPr>
            <a:spLocks noChangeAspect="1" noChangeArrowheads="1"/>
          </p:cNvSpPr>
          <p:nvPr/>
        </p:nvSpPr>
        <p:spPr bwMode="auto">
          <a:xfrm>
            <a:off x="9652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Oval 56"/>
          <p:cNvSpPr>
            <a:spLocks noChangeAspect="1" noChangeArrowheads="1"/>
          </p:cNvSpPr>
          <p:nvPr/>
        </p:nvSpPr>
        <p:spPr bwMode="auto">
          <a:xfrm>
            <a:off x="1131888" y="214788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Oval 57"/>
          <p:cNvSpPr>
            <a:spLocks noChangeAspect="1" noChangeArrowheads="1"/>
          </p:cNvSpPr>
          <p:nvPr/>
        </p:nvSpPr>
        <p:spPr bwMode="auto">
          <a:xfrm>
            <a:off x="129857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Oval 58"/>
          <p:cNvSpPr>
            <a:spLocks noChangeAspect="1" noChangeArrowheads="1"/>
          </p:cNvSpPr>
          <p:nvPr/>
        </p:nvSpPr>
        <p:spPr bwMode="auto">
          <a:xfrm>
            <a:off x="1465263" y="214788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Oval 59"/>
          <p:cNvSpPr>
            <a:spLocks noChangeAspect="1" noChangeArrowheads="1"/>
          </p:cNvSpPr>
          <p:nvPr/>
        </p:nvSpPr>
        <p:spPr bwMode="auto">
          <a:xfrm>
            <a:off x="1631950" y="2147888"/>
            <a:ext cx="90488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Oval 60"/>
          <p:cNvSpPr>
            <a:spLocks noChangeAspect="1" noChangeArrowheads="1"/>
          </p:cNvSpPr>
          <p:nvPr/>
        </p:nvSpPr>
        <p:spPr bwMode="auto">
          <a:xfrm>
            <a:off x="1798638" y="2147888"/>
            <a:ext cx="90487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Oval 61"/>
          <p:cNvSpPr>
            <a:spLocks noChangeAspect="1" noChangeArrowheads="1"/>
          </p:cNvSpPr>
          <p:nvPr/>
        </p:nvSpPr>
        <p:spPr bwMode="auto">
          <a:xfrm>
            <a:off x="19653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Oval 62"/>
          <p:cNvSpPr>
            <a:spLocks noChangeAspect="1" noChangeArrowheads="1"/>
          </p:cNvSpPr>
          <p:nvPr/>
        </p:nvSpPr>
        <p:spPr bwMode="auto">
          <a:xfrm>
            <a:off x="21336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Oval 63"/>
          <p:cNvSpPr>
            <a:spLocks noChangeAspect="1" noChangeArrowheads="1"/>
          </p:cNvSpPr>
          <p:nvPr/>
        </p:nvSpPr>
        <p:spPr bwMode="auto">
          <a:xfrm>
            <a:off x="6318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Oval 64"/>
          <p:cNvSpPr>
            <a:spLocks noChangeAspect="1" noChangeArrowheads="1"/>
          </p:cNvSpPr>
          <p:nvPr/>
        </p:nvSpPr>
        <p:spPr bwMode="auto">
          <a:xfrm>
            <a:off x="798513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1" name="Oval 65"/>
          <p:cNvSpPr>
            <a:spLocks noChangeAspect="1" noChangeArrowheads="1"/>
          </p:cNvSpPr>
          <p:nvPr/>
        </p:nvSpPr>
        <p:spPr bwMode="auto">
          <a:xfrm>
            <a:off x="965200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Oval 66"/>
          <p:cNvSpPr>
            <a:spLocks noChangeAspect="1" noChangeArrowheads="1"/>
          </p:cNvSpPr>
          <p:nvPr/>
        </p:nvSpPr>
        <p:spPr bwMode="auto">
          <a:xfrm>
            <a:off x="113188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3" name="Oval 67"/>
          <p:cNvSpPr>
            <a:spLocks noChangeAspect="1" noChangeArrowheads="1"/>
          </p:cNvSpPr>
          <p:nvPr/>
        </p:nvSpPr>
        <p:spPr bwMode="auto">
          <a:xfrm>
            <a:off x="129857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Oval 68"/>
          <p:cNvSpPr>
            <a:spLocks noChangeAspect="1" noChangeArrowheads="1"/>
          </p:cNvSpPr>
          <p:nvPr/>
        </p:nvSpPr>
        <p:spPr bwMode="auto">
          <a:xfrm>
            <a:off x="1465263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5" name="Oval 69"/>
          <p:cNvSpPr>
            <a:spLocks noChangeAspect="1" noChangeArrowheads="1"/>
          </p:cNvSpPr>
          <p:nvPr/>
        </p:nvSpPr>
        <p:spPr bwMode="auto">
          <a:xfrm>
            <a:off x="1631950" y="2308225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Oval 70"/>
          <p:cNvSpPr>
            <a:spLocks noChangeAspect="1" noChangeArrowheads="1"/>
          </p:cNvSpPr>
          <p:nvPr/>
        </p:nvSpPr>
        <p:spPr bwMode="auto">
          <a:xfrm>
            <a:off x="179863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" name="Oval 71"/>
          <p:cNvSpPr>
            <a:spLocks noChangeAspect="1" noChangeArrowheads="1"/>
          </p:cNvSpPr>
          <p:nvPr/>
        </p:nvSpPr>
        <p:spPr bwMode="auto">
          <a:xfrm>
            <a:off x="19653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Oval 72"/>
          <p:cNvSpPr>
            <a:spLocks noChangeAspect="1" noChangeArrowheads="1"/>
          </p:cNvSpPr>
          <p:nvPr/>
        </p:nvSpPr>
        <p:spPr bwMode="auto">
          <a:xfrm>
            <a:off x="2133600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9" name="Oval 73"/>
          <p:cNvSpPr>
            <a:spLocks noChangeAspect="1" noChangeArrowheads="1"/>
          </p:cNvSpPr>
          <p:nvPr/>
        </p:nvSpPr>
        <p:spPr bwMode="auto">
          <a:xfrm>
            <a:off x="6318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Oval 74"/>
          <p:cNvSpPr>
            <a:spLocks noChangeAspect="1" noChangeArrowheads="1"/>
          </p:cNvSpPr>
          <p:nvPr/>
        </p:nvSpPr>
        <p:spPr bwMode="auto">
          <a:xfrm>
            <a:off x="798513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1" name="Oval 75"/>
          <p:cNvSpPr>
            <a:spLocks noChangeAspect="1" noChangeArrowheads="1"/>
          </p:cNvSpPr>
          <p:nvPr/>
        </p:nvSpPr>
        <p:spPr bwMode="auto">
          <a:xfrm>
            <a:off x="965200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Oval 76"/>
          <p:cNvSpPr>
            <a:spLocks noChangeAspect="1" noChangeArrowheads="1"/>
          </p:cNvSpPr>
          <p:nvPr/>
        </p:nvSpPr>
        <p:spPr bwMode="auto">
          <a:xfrm>
            <a:off x="1131888" y="246697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Oval 77"/>
          <p:cNvSpPr>
            <a:spLocks noChangeAspect="1" noChangeArrowheads="1"/>
          </p:cNvSpPr>
          <p:nvPr/>
        </p:nvSpPr>
        <p:spPr bwMode="auto">
          <a:xfrm>
            <a:off x="1298575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4" name="Oval 78"/>
          <p:cNvSpPr>
            <a:spLocks noChangeAspect="1" noChangeArrowheads="1"/>
          </p:cNvSpPr>
          <p:nvPr/>
        </p:nvSpPr>
        <p:spPr bwMode="auto">
          <a:xfrm>
            <a:off x="1465263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Oval 79"/>
          <p:cNvSpPr>
            <a:spLocks noChangeAspect="1" noChangeArrowheads="1"/>
          </p:cNvSpPr>
          <p:nvPr/>
        </p:nvSpPr>
        <p:spPr bwMode="auto">
          <a:xfrm>
            <a:off x="1631950" y="2466975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Oval 80"/>
          <p:cNvSpPr>
            <a:spLocks noChangeAspect="1" noChangeArrowheads="1"/>
          </p:cNvSpPr>
          <p:nvPr/>
        </p:nvSpPr>
        <p:spPr bwMode="auto">
          <a:xfrm>
            <a:off x="1798638" y="2466975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Oval 81"/>
          <p:cNvSpPr>
            <a:spLocks noChangeAspect="1" noChangeArrowheads="1"/>
          </p:cNvSpPr>
          <p:nvPr/>
        </p:nvSpPr>
        <p:spPr bwMode="auto">
          <a:xfrm>
            <a:off x="19653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Oval 82"/>
          <p:cNvSpPr>
            <a:spLocks noChangeAspect="1" noChangeArrowheads="1"/>
          </p:cNvSpPr>
          <p:nvPr/>
        </p:nvSpPr>
        <p:spPr bwMode="auto">
          <a:xfrm>
            <a:off x="2133600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Oval 83"/>
          <p:cNvSpPr>
            <a:spLocks noChangeAspect="1" noChangeArrowheads="1"/>
          </p:cNvSpPr>
          <p:nvPr/>
        </p:nvSpPr>
        <p:spPr bwMode="auto">
          <a:xfrm>
            <a:off x="631825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Oval 84"/>
          <p:cNvSpPr>
            <a:spLocks noChangeAspect="1" noChangeArrowheads="1"/>
          </p:cNvSpPr>
          <p:nvPr/>
        </p:nvSpPr>
        <p:spPr bwMode="auto">
          <a:xfrm>
            <a:off x="79851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1" name="Oval 85"/>
          <p:cNvSpPr>
            <a:spLocks noChangeAspect="1" noChangeArrowheads="1"/>
          </p:cNvSpPr>
          <p:nvPr/>
        </p:nvSpPr>
        <p:spPr bwMode="auto">
          <a:xfrm>
            <a:off x="9652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2" name="Oval 86"/>
          <p:cNvSpPr>
            <a:spLocks noChangeAspect="1" noChangeArrowheads="1"/>
          </p:cNvSpPr>
          <p:nvPr/>
        </p:nvSpPr>
        <p:spPr bwMode="auto">
          <a:xfrm>
            <a:off x="113188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3" name="Oval 87"/>
          <p:cNvSpPr>
            <a:spLocks noChangeAspect="1" noChangeArrowheads="1"/>
          </p:cNvSpPr>
          <p:nvPr/>
        </p:nvSpPr>
        <p:spPr bwMode="auto">
          <a:xfrm>
            <a:off x="129857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4" name="Oval 88"/>
          <p:cNvSpPr>
            <a:spLocks noChangeAspect="1" noChangeArrowheads="1"/>
          </p:cNvSpPr>
          <p:nvPr/>
        </p:nvSpPr>
        <p:spPr bwMode="auto">
          <a:xfrm>
            <a:off x="146526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5" name="Oval 89"/>
          <p:cNvSpPr>
            <a:spLocks noChangeAspect="1" noChangeArrowheads="1"/>
          </p:cNvSpPr>
          <p:nvPr/>
        </p:nvSpPr>
        <p:spPr bwMode="auto">
          <a:xfrm>
            <a:off x="1631950" y="2625725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6" name="Oval 90"/>
          <p:cNvSpPr>
            <a:spLocks noChangeAspect="1" noChangeArrowheads="1"/>
          </p:cNvSpPr>
          <p:nvPr/>
        </p:nvSpPr>
        <p:spPr bwMode="auto">
          <a:xfrm>
            <a:off x="179863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7" name="Oval 91"/>
          <p:cNvSpPr>
            <a:spLocks noChangeAspect="1" noChangeArrowheads="1"/>
          </p:cNvSpPr>
          <p:nvPr/>
        </p:nvSpPr>
        <p:spPr bwMode="auto">
          <a:xfrm>
            <a:off x="196532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" name="Oval 92"/>
          <p:cNvSpPr>
            <a:spLocks noChangeAspect="1" noChangeArrowheads="1"/>
          </p:cNvSpPr>
          <p:nvPr/>
        </p:nvSpPr>
        <p:spPr bwMode="auto">
          <a:xfrm>
            <a:off x="21336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9" name="Oval 93"/>
          <p:cNvSpPr>
            <a:spLocks noChangeAspect="1" noChangeArrowheads="1"/>
          </p:cNvSpPr>
          <p:nvPr/>
        </p:nvSpPr>
        <p:spPr bwMode="auto">
          <a:xfrm>
            <a:off x="6318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0" name="Oval 94"/>
          <p:cNvSpPr>
            <a:spLocks noChangeAspect="1" noChangeArrowheads="1"/>
          </p:cNvSpPr>
          <p:nvPr/>
        </p:nvSpPr>
        <p:spPr bwMode="auto">
          <a:xfrm>
            <a:off x="798513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1" name="Oval 95"/>
          <p:cNvSpPr>
            <a:spLocks noChangeAspect="1" noChangeArrowheads="1"/>
          </p:cNvSpPr>
          <p:nvPr/>
        </p:nvSpPr>
        <p:spPr bwMode="auto">
          <a:xfrm>
            <a:off x="965200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2" name="Oval 96"/>
          <p:cNvSpPr>
            <a:spLocks noChangeAspect="1" noChangeArrowheads="1"/>
          </p:cNvSpPr>
          <p:nvPr/>
        </p:nvSpPr>
        <p:spPr bwMode="auto">
          <a:xfrm>
            <a:off x="113188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3" name="Oval 97"/>
          <p:cNvSpPr>
            <a:spLocks noChangeAspect="1" noChangeArrowheads="1"/>
          </p:cNvSpPr>
          <p:nvPr/>
        </p:nvSpPr>
        <p:spPr bwMode="auto">
          <a:xfrm>
            <a:off x="129857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4" name="Oval 98"/>
          <p:cNvSpPr>
            <a:spLocks noChangeAspect="1" noChangeArrowheads="1"/>
          </p:cNvSpPr>
          <p:nvPr/>
        </p:nvSpPr>
        <p:spPr bwMode="auto">
          <a:xfrm>
            <a:off x="1465263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5" name="Oval 99"/>
          <p:cNvSpPr>
            <a:spLocks noChangeAspect="1" noChangeArrowheads="1"/>
          </p:cNvSpPr>
          <p:nvPr/>
        </p:nvSpPr>
        <p:spPr bwMode="auto">
          <a:xfrm>
            <a:off x="1631950" y="2786063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6" name="Oval 100"/>
          <p:cNvSpPr>
            <a:spLocks noChangeAspect="1" noChangeArrowheads="1"/>
          </p:cNvSpPr>
          <p:nvPr/>
        </p:nvSpPr>
        <p:spPr bwMode="auto">
          <a:xfrm>
            <a:off x="179863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7" name="Oval 101"/>
          <p:cNvSpPr>
            <a:spLocks noChangeAspect="1" noChangeArrowheads="1"/>
          </p:cNvSpPr>
          <p:nvPr/>
        </p:nvSpPr>
        <p:spPr bwMode="auto">
          <a:xfrm>
            <a:off x="19653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" name="Oval 102"/>
          <p:cNvSpPr>
            <a:spLocks noChangeAspect="1" noChangeArrowheads="1"/>
          </p:cNvSpPr>
          <p:nvPr/>
        </p:nvSpPr>
        <p:spPr bwMode="auto">
          <a:xfrm>
            <a:off x="2133600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" name="Line 103"/>
          <p:cNvSpPr>
            <a:spLocks noChangeShapeType="1"/>
          </p:cNvSpPr>
          <p:nvPr/>
        </p:nvSpPr>
        <p:spPr bwMode="auto">
          <a:xfrm flipH="1">
            <a:off x="555625" y="1266825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" name="Line 104"/>
          <p:cNvSpPr>
            <a:spLocks noChangeShapeType="1"/>
          </p:cNvSpPr>
          <p:nvPr/>
        </p:nvSpPr>
        <p:spPr bwMode="auto">
          <a:xfrm rot="16200000" flipH="1">
            <a:off x="-287337" y="211455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" name="Group 105"/>
          <p:cNvGrpSpPr>
            <a:grpSpLocks/>
          </p:cNvGrpSpPr>
          <p:nvPr/>
        </p:nvGrpSpPr>
        <p:grpSpPr bwMode="auto">
          <a:xfrm>
            <a:off x="3217863" y="1276350"/>
            <a:ext cx="1752600" cy="1676400"/>
            <a:chOff x="3840" y="1872"/>
            <a:chExt cx="1104" cy="1056"/>
          </a:xfrm>
        </p:grpSpPr>
        <p:sp>
          <p:nvSpPr>
            <p:cNvPr id="4273" name="Oval 106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4" name="Oval 107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5" name="Oval 108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6" name="Oval 109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7" name="Oval 110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8" name="Oval 111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9" name="Oval 112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0" name="Oval 113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1" name="Oval 114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2" name="Oval 115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3" name="Oval 116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4" name="Oval 117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5" name="Oval 118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6" name="Oval 119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7" name="Oval 120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8" name="Oval 121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9" name="Oval 122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" name="Oval 123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" name="Oval 124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2" name="Oval 125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3" name="Oval 126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4" name="Oval 127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5" name="Oval 128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6" name="Oval 129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7" name="Oval 130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8" name="Oval 131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9" name="Oval 132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" name="Oval 133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" name="Oval 134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" name="Oval 135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" name="Oval 136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" name="Oval 137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" name="Oval 138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" name="Oval 139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" name="Oval 140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" name="Oval 141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" name="Oval 142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" name="Oval 143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" name="Oval 144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2" name="Oval 145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3" name="Oval 146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" name="Oval 147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5" name="Oval 148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6" name="Oval 149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7" name="Oval 150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8" name="Oval 151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9" name="Oval 152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0" name="Oval 153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" name="Oval 154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2" name="Oval 155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3" name="Oval 156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4" name="Oval 157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5" name="Oval 158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6" name="Oval 159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7" name="Oval 160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8" name="Oval 161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9" name="Oval 162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0" name="Oval 163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" name="Oval 164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" name="Oval 165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3" name="Oval 166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4" name="Oval 167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5" name="Oval 168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6" name="Oval 169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7" name="Oval 170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8" name="Oval 171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9" name="Oval 172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0" name="Oval 173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" name="Oval 174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" name="Oval 175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3" name="Oval 176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4" name="Oval 177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5" name="Oval 178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6" name="Oval 179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7" name="Oval 180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" name="Oval 181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9" name="Oval 182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0" name="Oval 183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" name="Oval 184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" name="Oval 185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" name="Oval 186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4" name="Oval 187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" name="Oval 188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" name="Oval 189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7" name="Oval 190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8" name="Oval 191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9" name="Oval 192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" name="Oval 193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1" name="Oval 194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" name="Oval 195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" name="Oval 196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4" name="Oval 197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5" name="Oval 198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6" name="Oval 199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7" name="Oval 200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8" name="Oval 201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9" name="Oval 202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0" name="Oval 203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1" name="Oval 204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" name="Oval 205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3" name="Rectangle 206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4" name="Line 207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" name="Line 208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6" name="Line 209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7" name="Line 210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8" name="Line 211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2" name="Group 212"/>
          <p:cNvGrpSpPr>
            <a:grpSpLocks noChangeAspect="1"/>
          </p:cNvGrpSpPr>
          <p:nvPr/>
        </p:nvGrpSpPr>
        <p:grpSpPr bwMode="auto">
          <a:xfrm>
            <a:off x="3238500" y="3276600"/>
            <a:ext cx="1711325" cy="2185988"/>
            <a:chOff x="1872" y="2256"/>
            <a:chExt cx="940" cy="1201"/>
          </a:xfrm>
        </p:grpSpPr>
        <p:sp>
          <p:nvSpPr>
            <p:cNvPr id="4240" name="Text Box 213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4241" name="Text Box 214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242" name="Text Box 215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243" name="Line 216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4" name="Line 217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Line 218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6" name="Line 219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7" name="Oval 220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8" name="Oval 221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" name="Oval 222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" name="Oval 223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1" name="Oval 224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2" name="Oval 225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3" name="Oval 226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4" name="Oval 227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5" name="Oval 228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6" name="Oval 229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7" name="Line 230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Line 231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Line 232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Line 233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Line 234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Line 235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Line 236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Line 237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5" name="Line 238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Text Box 239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267" name="Text Box 240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268" name="Text Box 241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4269" name="Text Box 242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270" name="Text Box 243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4271" name="Text Box 244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4272" name="Text Box 245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grpSp>
        <p:nvGrpSpPr>
          <p:cNvPr id="4203" name="Group 246"/>
          <p:cNvGrpSpPr>
            <a:grpSpLocks/>
          </p:cNvGrpSpPr>
          <p:nvPr/>
        </p:nvGrpSpPr>
        <p:grpSpPr bwMode="auto">
          <a:xfrm>
            <a:off x="571500" y="3276600"/>
            <a:ext cx="1711325" cy="2185988"/>
            <a:chOff x="1008" y="2064"/>
            <a:chExt cx="1078" cy="1377"/>
          </a:xfrm>
        </p:grpSpPr>
        <p:sp>
          <p:nvSpPr>
            <p:cNvPr id="4211" name="Text Box 247"/>
            <p:cNvSpPr txBox="1">
              <a:spLocks noChangeAspect="1" noChangeArrowheads="1"/>
            </p:cNvSpPr>
            <p:nvPr/>
          </p:nvSpPr>
          <p:spPr bwMode="auto">
            <a:xfrm>
              <a:off x="1865" y="280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4212" name="Text Box 248"/>
            <p:cNvSpPr txBox="1">
              <a:spLocks noChangeAspect="1" noChangeArrowheads="1"/>
            </p:cNvSpPr>
            <p:nvPr/>
          </p:nvSpPr>
          <p:spPr bwMode="auto">
            <a:xfrm>
              <a:off x="1015" y="2126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213" name="Text Box 249"/>
            <p:cNvSpPr txBox="1">
              <a:spLocks noChangeAspect="1" noChangeArrowheads="1"/>
            </p:cNvSpPr>
            <p:nvPr/>
          </p:nvSpPr>
          <p:spPr bwMode="auto">
            <a:xfrm>
              <a:off x="1431" y="206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214" name="Oval 250"/>
            <p:cNvSpPr>
              <a:spLocks noChangeAspect="1" noChangeArrowheads="1"/>
            </p:cNvSpPr>
            <p:nvPr/>
          </p:nvSpPr>
          <p:spPr bwMode="auto">
            <a:xfrm>
              <a:off x="114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5" name="Oval 251"/>
            <p:cNvSpPr>
              <a:spLocks noChangeAspect="1" noChangeArrowheads="1"/>
            </p:cNvSpPr>
            <p:nvPr/>
          </p:nvSpPr>
          <p:spPr bwMode="auto">
            <a:xfrm>
              <a:off x="147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" name="Oval 252"/>
            <p:cNvSpPr>
              <a:spLocks noChangeAspect="1" noChangeArrowheads="1"/>
            </p:cNvSpPr>
            <p:nvPr/>
          </p:nvSpPr>
          <p:spPr bwMode="auto">
            <a:xfrm>
              <a:off x="1810" y="321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" name="Oval 253"/>
            <p:cNvSpPr>
              <a:spLocks noChangeAspect="1" noChangeArrowheads="1"/>
            </p:cNvSpPr>
            <p:nvPr/>
          </p:nvSpPr>
          <p:spPr bwMode="auto">
            <a:xfrm>
              <a:off x="114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" name="Oval 254"/>
            <p:cNvSpPr>
              <a:spLocks noChangeAspect="1" noChangeArrowheads="1"/>
            </p:cNvSpPr>
            <p:nvPr/>
          </p:nvSpPr>
          <p:spPr bwMode="auto">
            <a:xfrm>
              <a:off x="147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" name="Oval 255"/>
            <p:cNvSpPr>
              <a:spLocks noChangeAspect="1" noChangeArrowheads="1"/>
            </p:cNvSpPr>
            <p:nvPr/>
          </p:nvSpPr>
          <p:spPr bwMode="auto">
            <a:xfrm>
              <a:off x="1810" y="222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" name="Oval 256"/>
            <p:cNvSpPr>
              <a:spLocks noChangeAspect="1" noChangeArrowheads="1"/>
            </p:cNvSpPr>
            <p:nvPr/>
          </p:nvSpPr>
          <p:spPr bwMode="auto">
            <a:xfrm>
              <a:off x="1149" y="255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" name="Oval 257"/>
            <p:cNvSpPr>
              <a:spLocks noChangeAspect="1" noChangeArrowheads="1"/>
            </p:cNvSpPr>
            <p:nvPr/>
          </p:nvSpPr>
          <p:spPr bwMode="auto">
            <a:xfrm>
              <a:off x="1810" y="255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" name="Oval 258"/>
            <p:cNvSpPr>
              <a:spLocks noChangeAspect="1" noChangeArrowheads="1"/>
            </p:cNvSpPr>
            <p:nvPr/>
          </p:nvSpPr>
          <p:spPr bwMode="auto">
            <a:xfrm>
              <a:off x="1479" y="288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" name="Oval 259"/>
            <p:cNvSpPr>
              <a:spLocks noChangeAspect="1" noChangeArrowheads="1"/>
            </p:cNvSpPr>
            <p:nvPr/>
          </p:nvSpPr>
          <p:spPr bwMode="auto">
            <a:xfrm>
              <a:off x="1810" y="288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" name="Line 260"/>
            <p:cNvSpPr>
              <a:spLocks noChangeAspect="1" noChangeShapeType="1"/>
            </p:cNvSpPr>
            <p:nvPr/>
          </p:nvSpPr>
          <p:spPr bwMode="auto">
            <a:xfrm>
              <a:off x="1204" y="3268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Line 261"/>
            <p:cNvSpPr>
              <a:spLocks noChangeAspect="1" noChangeShapeType="1"/>
            </p:cNvSpPr>
            <p:nvPr/>
          </p:nvSpPr>
          <p:spPr bwMode="auto">
            <a:xfrm>
              <a:off x="1204" y="227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Line 262"/>
            <p:cNvSpPr>
              <a:spLocks noChangeAspect="1" noChangeShapeType="1"/>
            </p:cNvSpPr>
            <p:nvPr/>
          </p:nvSpPr>
          <p:spPr bwMode="auto">
            <a:xfrm>
              <a:off x="1204" y="260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Line 263"/>
            <p:cNvSpPr>
              <a:spLocks noChangeAspect="1" noChangeShapeType="1"/>
            </p:cNvSpPr>
            <p:nvPr/>
          </p:nvSpPr>
          <p:spPr bwMode="auto">
            <a:xfrm>
              <a:off x="1534" y="2938"/>
              <a:ext cx="3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Line 264"/>
            <p:cNvSpPr>
              <a:spLocks noChangeAspect="1" noChangeShapeType="1"/>
            </p:cNvSpPr>
            <p:nvPr/>
          </p:nvSpPr>
          <p:spPr bwMode="auto">
            <a:xfrm rot="-5400000">
              <a:off x="1700" y="3103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Line 265"/>
            <p:cNvSpPr>
              <a:spLocks noChangeAspect="1" noChangeShapeType="1"/>
            </p:cNvSpPr>
            <p:nvPr/>
          </p:nvSpPr>
          <p:spPr bwMode="auto">
            <a:xfrm rot="-5400000">
              <a:off x="1700" y="2442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Line 266"/>
            <p:cNvSpPr>
              <a:spLocks noChangeAspect="1" noChangeShapeType="1"/>
            </p:cNvSpPr>
            <p:nvPr/>
          </p:nvSpPr>
          <p:spPr bwMode="auto">
            <a:xfrm rot="-5400000">
              <a:off x="708" y="2773"/>
              <a:ext cx="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Line 267"/>
            <p:cNvSpPr>
              <a:spLocks noChangeAspect="1" noChangeShapeType="1"/>
            </p:cNvSpPr>
            <p:nvPr/>
          </p:nvSpPr>
          <p:spPr bwMode="auto">
            <a:xfrm rot="-5400000">
              <a:off x="1204" y="2938"/>
              <a:ext cx="330" cy="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2" name="Line 268"/>
            <p:cNvSpPr>
              <a:spLocks noChangeAspect="1" noChangeShapeType="1"/>
            </p:cNvSpPr>
            <p:nvPr/>
          </p:nvSpPr>
          <p:spPr bwMode="auto">
            <a:xfrm rot="5400000" flipV="1">
              <a:off x="1369" y="2442"/>
              <a:ext cx="331" cy="6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Text Box 269"/>
            <p:cNvSpPr txBox="1">
              <a:spLocks noChangeAspect="1" noChangeArrowheads="1"/>
            </p:cNvSpPr>
            <p:nvPr/>
          </p:nvSpPr>
          <p:spPr bwMode="auto">
            <a:xfrm>
              <a:off x="186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234" name="Text Box 270"/>
            <p:cNvSpPr txBox="1">
              <a:spLocks noChangeAspect="1" noChangeArrowheads="1"/>
            </p:cNvSpPr>
            <p:nvPr/>
          </p:nvSpPr>
          <p:spPr bwMode="auto">
            <a:xfrm>
              <a:off x="1352" y="276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235" name="Text Box 271"/>
            <p:cNvSpPr txBox="1">
              <a:spLocks noChangeAspect="1" noChangeArrowheads="1"/>
            </p:cNvSpPr>
            <p:nvPr/>
          </p:nvSpPr>
          <p:spPr bwMode="auto">
            <a:xfrm>
              <a:off x="1424" y="3268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4236" name="Text Box 272"/>
            <p:cNvSpPr txBox="1">
              <a:spLocks noChangeAspect="1" noChangeArrowheads="1"/>
            </p:cNvSpPr>
            <p:nvPr/>
          </p:nvSpPr>
          <p:spPr bwMode="auto">
            <a:xfrm>
              <a:off x="1861" y="249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237" name="Text Box 273"/>
            <p:cNvSpPr txBox="1">
              <a:spLocks noChangeAspect="1" noChangeArrowheads="1"/>
            </p:cNvSpPr>
            <p:nvPr/>
          </p:nvSpPr>
          <p:spPr bwMode="auto">
            <a:xfrm>
              <a:off x="1865" y="211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4238" name="Text Box 274"/>
            <p:cNvSpPr txBox="1">
              <a:spLocks noChangeAspect="1" noChangeArrowheads="1"/>
            </p:cNvSpPr>
            <p:nvPr/>
          </p:nvSpPr>
          <p:spPr bwMode="auto">
            <a:xfrm>
              <a:off x="1008" y="2497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4239" name="Text Box 275"/>
            <p:cNvSpPr txBox="1">
              <a:spLocks noChangeAspect="1" noChangeArrowheads="1"/>
            </p:cNvSpPr>
            <p:nvPr/>
          </p:nvSpPr>
          <p:spPr bwMode="auto">
            <a:xfrm>
              <a:off x="100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sp>
        <p:nvSpPr>
          <p:cNvPr id="4204" name="Line 276"/>
          <p:cNvSpPr>
            <a:spLocks noChangeShapeType="1"/>
          </p:cNvSpPr>
          <p:nvPr/>
        </p:nvSpPr>
        <p:spPr bwMode="auto">
          <a:xfrm>
            <a:off x="2514600" y="2057400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" name="Text Box 277"/>
          <p:cNvSpPr txBox="1">
            <a:spLocks noChangeArrowheads="1"/>
          </p:cNvSpPr>
          <p:nvPr/>
        </p:nvSpPr>
        <p:spPr bwMode="auto">
          <a:xfrm>
            <a:off x="974725" y="5605463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4206" name="Text Box 278"/>
          <p:cNvSpPr txBox="1">
            <a:spLocks noChangeArrowheads="1"/>
          </p:cNvSpPr>
          <p:nvPr/>
        </p:nvSpPr>
        <p:spPr bwMode="auto">
          <a:xfrm>
            <a:off x="3505200" y="5562600"/>
            <a:ext cx="1114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</a:rPr>
              <a:t>G</a:t>
            </a:r>
            <a:r>
              <a:rPr lang="en-US" sz="2400" b="1" baseline="30000">
                <a:solidFill>
                  <a:srgbClr val="FF0000"/>
                </a:solidFill>
              </a:rPr>
              <a:t>+</a:t>
            </a:r>
            <a:r>
              <a:rPr lang="en-US" sz="2400">
                <a:solidFill>
                  <a:srgbClr val="FF0000"/>
                </a:solidFill>
              </a:rPr>
              <a:t>(A)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[chordal]</a:t>
            </a:r>
          </a:p>
        </p:txBody>
      </p:sp>
      <p:sp>
        <p:nvSpPr>
          <p:cNvPr id="4207" name="Text Box 279"/>
          <p:cNvSpPr txBox="1">
            <a:spLocks noChangeArrowheads="1"/>
          </p:cNvSpPr>
          <p:nvPr/>
        </p:nvSpPr>
        <p:spPr bwMode="auto">
          <a:xfrm>
            <a:off x="5189538" y="3644900"/>
            <a:ext cx="3814762" cy="1444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000" b="1">
                <a:solidFill>
                  <a:schemeClr val="hlink"/>
                </a:solidFill>
              </a:rPr>
              <a:t>Symmetric Gaussian elimination:</a:t>
            </a:r>
          </a:p>
          <a:p>
            <a:pPr>
              <a:lnSpc>
                <a:spcPct val="110000"/>
              </a:lnSpc>
            </a:pPr>
            <a:r>
              <a:rPr lang="en-US" sz="2000" b="1"/>
              <a:t>for j = 1 to n</a:t>
            </a:r>
            <a:br>
              <a:rPr lang="en-US" sz="2000" b="1"/>
            </a:br>
            <a:r>
              <a:rPr lang="en-US" sz="2000" b="1"/>
              <a:t>    add edges between j</a:t>
            </a:r>
            <a:r>
              <a:rPr lang="ja-JP" altLang="en-US" sz="2000" b="1"/>
              <a:t>’</a:t>
            </a:r>
            <a:r>
              <a:rPr lang="en-US" sz="2000" b="1"/>
              <a:t>s</a:t>
            </a:r>
            <a:br>
              <a:rPr lang="en-US" sz="2000" b="1"/>
            </a:br>
            <a:r>
              <a:rPr lang="en-US" sz="2000" b="1"/>
              <a:t>    higher-numbered neighbors</a:t>
            </a:r>
          </a:p>
        </p:txBody>
      </p:sp>
      <p:sp>
        <p:nvSpPr>
          <p:cNvPr id="4208" name="Text Box 280"/>
          <p:cNvSpPr txBox="1">
            <a:spLocks noChangeArrowheads="1"/>
          </p:cNvSpPr>
          <p:nvPr/>
        </p:nvSpPr>
        <p:spPr bwMode="auto">
          <a:xfrm>
            <a:off x="5257800" y="1828800"/>
            <a:ext cx="359568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b="1" u="sng">
                <a:solidFill>
                  <a:srgbClr val="FF0000"/>
                </a:solidFill>
              </a:rPr>
              <a:t>Fill</a:t>
            </a:r>
            <a:r>
              <a:rPr lang="en-US" sz="2400" b="1">
                <a:solidFill>
                  <a:srgbClr val="FF0000"/>
                </a:solidFill>
              </a:rPr>
              <a:t>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/>
              <a:t>new nonzeros in factor</a:t>
            </a:r>
            <a:endParaRPr lang="en-US" sz="2400" baseline="30000"/>
          </a:p>
        </p:txBody>
      </p:sp>
      <p:sp>
        <p:nvSpPr>
          <p:cNvPr id="4209" name="Line 281"/>
          <p:cNvSpPr>
            <a:spLocks noChangeShapeType="1"/>
          </p:cNvSpPr>
          <p:nvPr/>
        </p:nvSpPr>
        <p:spPr bwMode="auto">
          <a:xfrm flipH="1">
            <a:off x="550863" y="2952750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0" name="Line 282"/>
          <p:cNvSpPr>
            <a:spLocks noChangeShapeType="1"/>
          </p:cNvSpPr>
          <p:nvPr/>
        </p:nvSpPr>
        <p:spPr bwMode="auto">
          <a:xfrm rot="16200000" flipH="1">
            <a:off x="1468438" y="210820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Cholesky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Graph Game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Given an undirected graph 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G = G(A)</a:t>
            </a:r>
            <a:r>
              <a:rPr lang="en-US" dirty="0" smtClean="0">
                <a:latin typeface="Arial" charset="0"/>
              </a:rPr>
              <a:t>,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Repeat: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Choose a vertex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 smtClean="0">
                <a:latin typeface="Arial" charset="0"/>
              </a:rPr>
              <a:t> and mark it;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Add edges between unmarked neighbors of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;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Until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every vertex is marked</a:t>
            </a:r>
            <a:endParaRPr lang="en-US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endParaRPr lang="en-US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Goal: </a:t>
            </a:r>
            <a:r>
              <a:rPr lang="en-US" dirty="0">
                <a:latin typeface="Arial" charset="0"/>
              </a:rPr>
              <a:t>E</a:t>
            </a:r>
            <a:r>
              <a:rPr lang="en-US" dirty="0" smtClean="0">
                <a:latin typeface="Arial" charset="0"/>
              </a:rPr>
              <a:t>nd up with as few edges as possible.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Output: 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 labeling of the vertices with numbers 1 to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corresponding to a symmetric permutation of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0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Path lemma                               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[Davis Thm 4.1]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endParaRPr lang="en-US" sz="32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 = G(A)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be the graph of a symmetric, positive definite matrix, with vertices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1, 2, …, n,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and 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= 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(A)</a:t>
            </a:r>
            <a:r>
              <a:rPr lang="en-US" sz="3600" b="1" baseline="30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be the filled graph.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(v,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3600" b="1" baseline="30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if and only 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contains a path from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to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w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the form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(v,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…,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with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&lt; min(v,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for each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 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(This includes the possibility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 = 0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in which case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(v, w)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and therefore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2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14385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Elimination Tree</a:t>
            </a:r>
            <a:endParaRPr lang="en-US" sz="1800" i="0" smtClean="0">
              <a:solidFill>
                <a:srgbClr val="021FAE"/>
              </a:solidFill>
              <a:effectLst/>
              <a:ea typeface="+mj-ea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838200" y="1473200"/>
            <a:ext cx="1752600" cy="1676400"/>
            <a:chOff x="3840" y="1872"/>
            <a:chExt cx="1104" cy="1056"/>
          </a:xfrm>
        </p:grpSpPr>
        <p:sp>
          <p:nvSpPr>
            <p:cNvPr id="15435" name="Oval 4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Oval 5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Oval 6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Oval 7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9" name="Oval 8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0" name="Oval 9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Oval 10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Oval 11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3" name="Oval 12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4" name="Oval 13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5" name="Oval 14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Oval 15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Oval 16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Oval 17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9" name="Oval 18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0" name="Oval 19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1" name="Oval 20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2" name="Oval 21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3" name="Oval 22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4" name="Oval 23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5" name="Oval 24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6" name="Oval 25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7" name="Oval 26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8" name="Oval 27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9" name="Oval 28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0" name="Oval 29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1" name="Oval 30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2" name="Oval 31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" name="Oval 32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" name="Oval 33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" name="Oval 34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" name="Oval 35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7" name="Oval 36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8" name="Oval 37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9" name="Oval 38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0" name="Oval 39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1" name="Oval 40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2" name="Oval 41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3" name="Oval 42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4" name="Oval 43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5" name="Oval 44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6" name="Oval 45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7" name="Oval 46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8" name="Oval 47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9" name="Oval 48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0" name="Oval 49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1" name="Oval 50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2" name="Oval 51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3" name="Oval 52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4" name="Oval 53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5" name="Oval 54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6" name="Oval 55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7" name="Oval 56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8" name="Oval 57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9" name="Oval 58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0" name="Oval 59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1" name="Oval 60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2" name="Oval 61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3" name="Oval 62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4" name="Oval 63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5" name="Oval 64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6" name="Oval 65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7" name="Oval 66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8" name="Oval 67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9" name="Oval 68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0" name="Oval 69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1" name="Oval 70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2" name="Oval 71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3" name="Oval 72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4" name="Oval 73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5" name="Oval 74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6" name="Oval 75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7" name="Oval 76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8" name="Oval 77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9" name="Oval 78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0" name="Oval 79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1" name="Oval 80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2" name="Oval 81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3" name="Oval 82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4" name="Oval 83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5" name="Oval 84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6" name="Oval 85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7" name="Oval 86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8" name="Oval 87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9" name="Oval 88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0" name="Oval 89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1" name="Oval 90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2" name="Oval 91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3" name="Oval 92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4" name="Oval 93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5" name="Oval 94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6" name="Oval 95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7" name="Oval 96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8" name="Oval 97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9" name="Oval 98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0" name="Oval 99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1" name="Oval 100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2" name="Oval 101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3" name="Oval 102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4" name="Oval 103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5" name="Rectangle 104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6" name="Line 105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37" name="Line 106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38" name="Line 107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39" name="Line 108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40" name="Line 109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110"/>
          <p:cNvGrpSpPr>
            <a:grpSpLocks noChangeAspect="1"/>
          </p:cNvGrpSpPr>
          <p:nvPr/>
        </p:nvGrpSpPr>
        <p:grpSpPr bwMode="auto">
          <a:xfrm>
            <a:off x="3563938" y="1219200"/>
            <a:ext cx="1711325" cy="2185988"/>
            <a:chOff x="1872" y="2256"/>
            <a:chExt cx="940" cy="1201"/>
          </a:xfrm>
        </p:grpSpPr>
        <p:sp>
          <p:nvSpPr>
            <p:cNvPr id="15402" name="Text Box 111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5403" name="Text Box 112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04" name="Text Box 113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05" name="Line 114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115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16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17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Oval 118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Oval 119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Oval 120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Oval 121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Oval 122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Oval 123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Oval 124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Oval 125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126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Oval 127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Line 128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129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130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131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132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Line 133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Line 134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Line 135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136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Text Box 137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29" name="Text Box 138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30" name="Text Box 139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1" name="Text Box 140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432" name="Text Box 141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433" name="Text Box 142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434" name="Text Box 143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sp>
        <p:nvSpPr>
          <p:cNvPr id="15365" name="Text Box 144"/>
          <p:cNvSpPr txBox="1">
            <a:spLocks noChangeArrowheads="1"/>
          </p:cNvSpPr>
          <p:nvPr/>
        </p:nvSpPr>
        <p:spPr bwMode="auto">
          <a:xfrm>
            <a:off x="762000" y="3352800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u="sng">
                <a:solidFill>
                  <a:srgbClr val="FF0000"/>
                </a:solidFill>
              </a:rPr>
              <a:t>Cholesky factor</a:t>
            </a:r>
          </a:p>
        </p:txBody>
      </p:sp>
      <p:sp>
        <p:nvSpPr>
          <p:cNvPr id="15366" name="Text Box 145"/>
          <p:cNvSpPr txBox="1">
            <a:spLocks noChangeArrowheads="1"/>
          </p:cNvSpPr>
          <p:nvPr/>
        </p:nvSpPr>
        <p:spPr bwMode="auto">
          <a:xfrm>
            <a:off x="3886200" y="3292475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400" u="sng">
                <a:solidFill>
                  <a:srgbClr val="FF0000"/>
                </a:solidFill>
              </a:rPr>
              <a:t>G</a:t>
            </a:r>
            <a:r>
              <a:rPr lang="en-US" sz="2400" b="1" u="sng" baseline="30000">
                <a:solidFill>
                  <a:srgbClr val="FF0000"/>
                </a:solidFill>
              </a:rPr>
              <a:t>+</a:t>
            </a:r>
            <a:r>
              <a:rPr lang="en-US" sz="2400" u="sng">
                <a:solidFill>
                  <a:srgbClr val="FF0000"/>
                </a:solidFill>
              </a:rPr>
              <a:t>(A)</a:t>
            </a:r>
            <a:endParaRPr lang="en-US" sz="2000" u="sng">
              <a:solidFill>
                <a:srgbClr val="FF0000"/>
              </a:solidFill>
            </a:endParaRPr>
          </a:p>
        </p:txBody>
      </p:sp>
      <p:sp>
        <p:nvSpPr>
          <p:cNvPr id="15367" name="Text Box 146"/>
          <p:cNvSpPr txBox="1">
            <a:spLocks noChangeArrowheads="1"/>
          </p:cNvSpPr>
          <p:nvPr/>
        </p:nvSpPr>
        <p:spPr bwMode="auto">
          <a:xfrm>
            <a:off x="6477000" y="32924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u="sng">
                <a:solidFill>
                  <a:srgbClr val="FF0000"/>
                </a:solidFill>
              </a:rPr>
              <a:t>T(A)</a:t>
            </a:r>
          </a:p>
        </p:txBody>
      </p:sp>
      <p:grpSp>
        <p:nvGrpSpPr>
          <p:cNvPr id="15368" name="Group 147"/>
          <p:cNvGrpSpPr>
            <a:grpSpLocks/>
          </p:cNvGrpSpPr>
          <p:nvPr/>
        </p:nvGrpSpPr>
        <p:grpSpPr bwMode="auto">
          <a:xfrm>
            <a:off x="6248400" y="1266825"/>
            <a:ext cx="1452563" cy="2092325"/>
            <a:chOff x="2394" y="2687"/>
            <a:chExt cx="915" cy="1318"/>
          </a:xfrm>
        </p:grpSpPr>
        <p:sp>
          <p:nvSpPr>
            <p:cNvPr id="15370" name="Text Box 148"/>
            <p:cNvSpPr txBox="1">
              <a:spLocks noChangeAspect="1" noChangeArrowheads="1"/>
            </p:cNvSpPr>
            <p:nvPr/>
          </p:nvSpPr>
          <p:spPr bwMode="auto">
            <a:xfrm>
              <a:off x="2774" y="268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5371" name="Text Box 149"/>
            <p:cNvSpPr txBox="1">
              <a:spLocks noChangeAspect="1" noChangeArrowheads="1"/>
            </p:cNvSpPr>
            <p:nvPr/>
          </p:nvSpPr>
          <p:spPr bwMode="auto">
            <a:xfrm>
              <a:off x="3103" y="3809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372" name="Text Box 150"/>
            <p:cNvSpPr txBox="1">
              <a:spLocks noChangeAspect="1" noChangeArrowheads="1"/>
            </p:cNvSpPr>
            <p:nvPr/>
          </p:nvSpPr>
          <p:spPr bwMode="auto">
            <a:xfrm>
              <a:off x="3126" y="35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73" name="Text Box 151"/>
            <p:cNvSpPr txBox="1">
              <a:spLocks noChangeAspect="1" noChangeArrowheads="1"/>
            </p:cNvSpPr>
            <p:nvPr/>
          </p:nvSpPr>
          <p:spPr bwMode="auto">
            <a:xfrm>
              <a:off x="3134" y="329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374" name="Text Box 152"/>
            <p:cNvSpPr txBox="1">
              <a:spLocks noChangeAspect="1" noChangeArrowheads="1"/>
            </p:cNvSpPr>
            <p:nvPr/>
          </p:nvSpPr>
          <p:spPr bwMode="auto">
            <a:xfrm>
              <a:off x="2438" y="315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375" name="Text Box 153"/>
            <p:cNvSpPr txBox="1">
              <a:spLocks noChangeAspect="1" noChangeArrowheads="1"/>
            </p:cNvSpPr>
            <p:nvPr/>
          </p:nvSpPr>
          <p:spPr bwMode="auto">
            <a:xfrm>
              <a:off x="3140" y="304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76" name="Text Box 154"/>
            <p:cNvSpPr txBox="1">
              <a:spLocks noChangeAspect="1" noChangeArrowheads="1"/>
            </p:cNvSpPr>
            <p:nvPr/>
          </p:nvSpPr>
          <p:spPr bwMode="auto">
            <a:xfrm>
              <a:off x="2449" y="366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377" name="Text Box 155"/>
            <p:cNvSpPr txBox="1">
              <a:spLocks noChangeAspect="1" noChangeArrowheads="1"/>
            </p:cNvSpPr>
            <p:nvPr/>
          </p:nvSpPr>
          <p:spPr bwMode="auto">
            <a:xfrm>
              <a:off x="2787" y="345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378" name="Text Box 156"/>
            <p:cNvSpPr txBox="1">
              <a:spLocks noChangeAspect="1" noChangeArrowheads="1"/>
            </p:cNvSpPr>
            <p:nvPr/>
          </p:nvSpPr>
          <p:spPr bwMode="auto">
            <a:xfrm>
              <a:off x="2772" y="3190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379" name="Text Box 157"/>
            <p:cNvSpPr txBox="1">
              <a:spLocks noChangeAspect="1" noChangeArrowheads="1"/>
            </p:cNvSpPr>
            <p:nvPr/>
          </p:nvSpPr>
          <p:spPr bwMode="auto">
            <a:xfrm>
              <a:off x="2778" y="2929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grpSp>
          <p:nvGrpSpPr>
            <p:cNvPr id="15380" name="Group 158"/>
            <p:cNvGrpSpPr>
              <a:grpSpLocks/>
            </p:cNvGrpSpPr>
            <p:nvPr/>
          </p:nvGrpSpPr>
          <p:grpSpPr bwMode="auto">
            <a:xfrm>
              <a:off x="2394" y="2784"/>
              <a:ext cx="780" cy="1221"/>
              <a:chOff x="2394" y="2784"/>
              <a:chExt cx="780" cy="1221"/>
            </a:xfrm>
          </p:grpSpPr>
          <p:sp>
            <p:nvSpPr>
              <p:cNvPr id="15381" name="Line 159"/>
              <p:cNvSpPr>
                <a:spLocks noChangeAspect="1" noChangeShapeType="1"/>
              </p:cNvSpPr>
              <p:nvPr/>
            </p:nvSpPr>
            <p:spPr bwMode="auto">
              <a:xfrm rot="-5400000">
                <a:off x="2402" y="3214"/>
                <a:ext cx="7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Oval 160"/>
              <p:cNvSpPr>
                <a:spLocks noChangeAspect="1" noChangeArrowheads="1"/>
              </p:cNvSpPr>
              <p:nvPr/>
            </p:nvSpPr>
            <p:spPr bwMode="auto">
              <a:xfrm>
                <a:off x="2736" y="2784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Oval 161"/>
              <p:cNvSpPr>
                <a:spLocks noChangeAspect="1" noChangeArrowheads="1"/>
              </p:cNvSpPr>
              <p:nvPr/>
            </p:nvSpPr>
            <p:spPr bwMode="auto">
              <a:xfrm>
                <a:off x="2736" y="3040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4" name="Oval 162"/>
              <p:cNvSpPr>
                <a:spLocks noChangeAspect="1" noChangeArrowheads="1"/>
              </p:cNvSpPr>
              <p:nvPr/>
            </p:nvSpPr>
            <p:spPr bwMode="auto">
              <a:xfrm>
                <a:off x="2736" y="3296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5" name="Oval 163"/>
              <p:cNvSpPr>
                <a:spLocks noChangeAspect="1" noChangeArrowheads="1"/>
              </p:cNvSpPr>
              <p:nvPr/>
            </p:nvSpPr>
            <p:spPr bwMode="auto">
              <a:xfrm>
                <a:off x="2736" y="3552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386" name="Group 164"/>
              <p:cNvGrpSpPr>
                <a:grpSpLocks/>
              </p:cNvGrpSpPr>
              <p:nvPr/>
            </p:nvGrpSpPr>
            <p:grpSpPr bwMode="auto">
              <a:xfrm>
                <a:off x="2787" y="3603"/>
                <a:ext cx="372" cy="402"/>
                <a:chOff x="2787" y="3603"/>
                <a:chExt cx="372" cy="402"/>
              </a:xfrm>
            </p:grpSpPr>
            <p:sp>
              <p:nvSpPr>
                <p:cNvPr id="15398" name="Line 165"/>
                <p:cNvSpPr>
                  <a:spLocks noChangeShapeType="1"/>
                </p:cNvSpPr>
                <p:nvPr/>
              </p:nvSpPr>
              <p:spPr bwMode="auto">
                <a:xfrm>
                  <a:off x="2787" y="3603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9" name="Line 16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2985" y="3827"/>
                  <a:ext cx="23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Oval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3060" y="3650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1" name="Oval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3060" y="3906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87" name="Line 169"/>
              <p:cNvSpPr>
                <a:spLocks noChangeAspect="1" noChangeShapeType="1"/>
              </p:cNvSpPr>
              <p:nvPr/>
            </p:nvSpPr>
            <p:spPr bwMode="auto">
              <a:xfrm rot="-5400000">
                <a:off x="3000" y="3308"/>
                <a:ext cx="2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88" name="Group 170"/>
              <p:cNvGrpSpPr>
                <a:grpSpLocks/>
              </p:cNvGrpSpPr>
              <p:nvPr/>
            </p:nvGrpSpPr>
            <p:grpSpPr bwMode="auto">
              <a:xfrm>
                <a:off x="2802" y="3084"/>
                <a:ext cx="372" cy="146"/>
                <a:chOff x="2802" y="3084"/>
                <a:chExt cx="372" cy="146"/>
              </a:xfrm>
            </p:grpSpPr>
            <p:sp>
              <p:nvSpPr>
                <p:cNvPr id="15396" name="Line 171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7" name="Oval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89" name="Oval 173"/>
              <p:cNvSpPr>
                <a:spLocks noChangeAspect="1" noChangeArrowheads="1"/>
              </p:cNvSpPr>
              <p:nvPr/>
            </p:nvSpPr>
            <p:spPr bwMode="auto">
              <a:xfrm>
                <a:off x="3075" y="3387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390" name="Group 174"/>
              <p:cNvGrpSpPr>
                <a:grpSpLocks/>
              </p:cNvGrpSpPr>
              <p:nvPr/>
            </p:nvGrpSpPr>
            <p:grpSpPr bwMode="auto">
              <a:xfrm flipH="1">
                <a:off x="2394" y="3096"/>
                <a:ext cx="372" cy="146"/>
                <a:chOff x="2802" y="3084"/>
                <a:chExt cx="372" cy="146"/>
              </a:xfrm>
            </p:grpSpPr>
            <p:sp>
              <p:nvSpPr>
                <p:cNvPr id="15394" name="Line 175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Oval 176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91" name="Group 177"/>
              <p:cNvGrpSpPr>
                <a:grpSpLocks/>
              </p:cNvGrpSpPr>
              <p:nvPr/>
            </p:nvGrpSpPr>
            <p:grpSpPr bwMode="auto">
              <a:xfrm flipH="1">
                <a:off x="2406" y="3603"/>
                <a:ext cx="372" cy="146"/>
                <a:chOff x="2802" y="3084"/>
                <a:chExt cx="372" cy="146"/>
              </a:xfrm>
            </p:grpSpPr>
            <p:sp>
              <p:nvSpPr>
                <p:cNvPr id="15392" name="Line 178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Oval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369" name="Rectangle 180"/>
          <p:cNvSpPr>
            <a:spLocks noChangeArrowheads="1"/>
          </p:cNvSpPr>
          <p:nvPr/>
        </p:nvSpPr>
        <p:spPr bwMode="auto">
          <a:xfrm>
            <a:off x="1143000" y="4114800"/>
            <a:ext cx="7162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 algn="ctr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FF0000"/>
                </a:solidFill>
              </a:rPr>
              <a:t>T(A) :   parent(j) = min { i &gt; j </a:t>
            </a:r>
            <a:r>
              <a:rPr lang="en-US" sz="2400" b="1">
                <a:solidFill>
                  <a:srgbClr val="FF0000"/>
                </a:solidFill>
              </a:rPr>
              <a:t>:</a:t>
            </a:r>
            <a:r>
              <a:rPr lang="en-US" sz="2400">
                <a:solidFill>
                  <a:srgbClr val="FF0000"/>
                </a:solidFill>
              </a:rPr>
              <a:t> (i, j) in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G</a:t>
            </a:r>
            <a:r>
              <a:rPr lang="en-US" sz="2400" baseline="30000">
                <a:solidFill>
                  <a:srgbClr val="FF0000"/>
                </a:solidFill>
              </a:rPr>
              <a:t>+</a:t>
            </a:r>
            <a:r>
              <a:rPr lang="en-US" sz="2400">
                <a:solidFill>
                  <a:srgbClr val="FF0000"/>
                </a:solidFill>
              </a:rPr>
              <a:t>(A) }</a:t>
            </a:r>
          </a:p>
          <a:p>
            <a:pPr marL="342900" indent="-342900" algn="ctr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800">
              <a:solidFill>
                <a:srgbClr val="FF0000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FF0000"/>
                </a:solidFill>
              </a:rPr>
              <a:t>parent(col j) = first nonzero row below diagonal in L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160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T describes dependencies among columns of factor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Can compute G</a:t>
            </a:r>
            <a:r>
              <a:rPr lang="en-US" sz="2000" b="1" baseline="30000">
                <a:latin typeface="Arial" charset="0"/>
              </a:rPr>
              <a:t>+</a:t>
            </a:r>
            <a:r>
              <a:rPr lang="en-US" sz="2000">
                <a:latin typeface="Arial" charset="0"/>
              </a:rPr>
              <a:t>(A) easily from T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Can compute T from G(A) in almost linear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Facts about elimination trees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2578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connected,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connected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(it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 tree, not a forest).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A(i,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nonzero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&gt; 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ancestor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L(i,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nonzero,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ancestor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[Davis Thm 4.4]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2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 depth-first spanning tree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the transitive reduction of the 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directed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graph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G(L</a:t>
            </a:r>
            <a:r>
              <a:rPr lang="en-US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066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Describing the nonzero structure of L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 terms of G(A) and T(A)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5181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k)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&gt; k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,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then the edges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include:  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(i, k)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;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p(k))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;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p(p(k)))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;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p(p(p(k))))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. . </a:t>
            </a:r>
          </a:p>
          <a:p>
            <a:pPr>
              <a:lnSpc>
                <a:spcPct val="120000"/>
              </a:lnSpc>
            </a:pPr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&gt; 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iff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ancestor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of some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such that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k)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endParaRPr lang="en-US" sz="1400">
              <a:solidFill>
                <a:schemeClr val="accent2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 nonzeros in row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are a 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row subtree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    </a:t>
            </a:r>
          </a:p>
          <a:p>
            <a:pPr>
              <a:lnSpc>
                <a:spcPct val="120000"/>
              </a:lnSpc>
            </a:pPr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 nonzeros in col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are 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some of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ancestors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Just the ones adjacent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to vertices in the subtree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rooted at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10152</TotalTime>
  <Words>1442</Words>
  <Application>Microsoft Macintosh PowerPoint</Application>
  <PresentationFormat>On-screen Show (4:3)</PresentationFormat>
  <Paragraphs>307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1_Default Design</vt:lpstr>
      <vt:lpstr>Document</vt:lpstr>
      <vt:lpstr>The Landscape of Sparse Ax=b Solvers</vt:lpstr>
      <vt:lpstr>Column Cholesky Factorization</vt:lpstr>
      <vt:lpstr>Sparse Column Cholesky Factorization</vt:lpstr>
      <vt:lpstr>Graphs and Sparse Matrices:  Cholesky factorization</vt:lpstr>
      <vt:lpstr>Cholesky Graph Game</vt:lpstr>
      <vt:lpstr>Path lemma                                [Davis Thm 4.1]    </vt:lpstr>
      <vt:lpstr>Elimination Tree</vt:lpstr>
      <vt:lpstr>Facts about elimination trees</vt:lpstr>
      <vt:lpstr>Describing the nonzero structure of L  in terms of G(A) and T(A)</vt:lpstr>
      <vt:lpstr>Symbolic factorization:  Computing G+(A)</vt:lpstr>
      <vt:lpstr>Complexity measures for sparse Cholesky</vt:lpstr>
      <vt:lpstr>Permutations for sparsity</vt:lpstr>
      <vt:lpstr>Cholesky Graph Game</vt:lpstr>
      <vt:lpstr>The (2-dimensional) model problem</vt:lpstr>
      <vt:lpstr>Permutations of the 2-D model problem</vt:lpstr>
      <vt:lpstr>Nested dissection ordering</vt:lpstr>
      <vt:lpstr>Separators in theory</vt:lpstr>
      <vt:lpstr>Separators in practice</vt:lpstr>
      <vt:lpstr>Permutations of general 2D and 3D problems</vt:lpstr>
      <vt:lpstr>Heuristic fill-reducing matrix permutations</vt:lpstr>
      <vt:lpstr>Fill-reducing permutations in Matlab</vt:lpstr>
      <vt:lpstr>Complexity of direct methods</vt:lpstr>
      <vt:lpstr>Sparse Cholesky factorization to solve  Ax = b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376</cp:revision>
  <cp:lastPrinted>2013-04-08T15:36:06Z</cp:lastPrinted>
  <dcterms:created xsi:type="dcterms:W3CDTF">1998-10-05T22:15:03Z</dcterms:created>
  <dcterms:modified xsi:type="dcterms:W3CDTF">2013-04-08T19:10:16Z</dcterms:modified>
</cp:coreProperties>
</file>