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tiff" ContentType="image/tiff"/>
  <Default Extension="ppt" ContentType="application/vnd.ms-powerpoint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6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7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8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9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0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1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2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3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4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5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16.xml" ContentType="application/vnd.openxmlformats-officedocument.theme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theme/theme17.xml" ContentType="application/vnd.openxmlformats-officedocument.theme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embeddings/oleObject2.bin" ContentType="application/vnd.openxmlformats-officedocument.oleObject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805" r:id="rId3"/>
    <p:sldMasterId id="2147483823" r:id="rId4"/>
    <p:sldMasterId id="2147483847" r:id="rId5"/>
    <p:sldMasterId id="2147483865" r:id="rId6"/>
    <p:sldMasterId id="2147483883" r:id="rId7"/>
    <p:sldMasterId id="2147483901" r:id="rId8"/>
    <p:sldMasterId id="2147483913" r:id="rId9"/>
    <p:sldMasterId id="2147483961" r:id="rId10"/>
    <p:sldMasterId id="2147483973" r:id="rId11"/>
    <p:sldMasterId id="2147484057" r:id="rId12"/>
    <p:sldMasterId id="2147484069" r:id="rId13"/>
    <p:sldMasterId id="2147484081" r:id="rId14"/>
    <p:sldMasterId id="2147484153" r:id="rId15"/>
    <p:sldMasterId id="2147484177" r:id="rId16"/>
    <p:sldMasterId id="2147484195" r:id="rId17"/>
    <p:sldMasterId id="2147484207" r:id="rId18"/>
  </p:sldMasterIdLst>
  <p:notesMasterIdLst>
    <p:notesMasterId r:id="rId54"/>
  </p:notesMasterIdLst>
  <p:handoutMasterIdLst>
    <p:handoutMasterId r:id="rId55"/>
  </p:handoutMasterIdLst>
  <p:sldIdLst>
    <p:sldId id="796" r:id="rId19"/>
    <p:sldId id="1019" r:id="rId20"/>
    <p:sldId id="1089" r:id="rId21"/>
    <p:sldId id="1090" r:id="rId22"/>
    <p:sldId id="1091" r:id="rId23"/>
    <p:sldId id="1092" r:id="rId24"/>
    <p:sldId id="1007" r:id="rId25"/>
    <p:sldId id="1071" r:id="rId26"/>
    <p:sldId id="829" r:id="rId27"/>
    <p:sldId id="830" r:id="rId28"/>
    <p:sldId id="831" r:id="rId29"/>
    <p:sldId id="1048" r:id="rId30"/>
    <p:sldId id="1049" r:id="rId31"/>
    <p:sldId id="832" r:id="rId32"/>
    <p:sldId id="1072" r:id="rId33"/>
    <p:sldId id="1088" r:id="rId34"/>
    <p:sldId id="876" r:id="rId35"/>
    <p:sldId id="1093" r:id="rId36"/>
    <p:sldId id="1094" r:id="rId37"/>
    <p:sldId id="1095" r:id="rId38"/>
    <p:sldId id="1073" r:id="rId39"/>
    <p:sldId id="1039" r:id="rId40"/>
    <p:sldId id="1041" r:id="rId41"/>
    <p:sldId id="1042" r:id="rId42"/>
    <p:sldId id="1043" r:id="rId43"/>
    <p:sldId id="1044" r:id="rId44"/>
    <p:sldId id="984" r:id="rId45"/>
    <p:sldId id="1000" r:id="rId46"/>
    <p:sldId id="1062" r:id="rId47"/>
    <p:sldId id="1096" r:id="rId48"/>
    <p:sldId id="1085" r:id="rId49"/>
    <p:sldId id="1086" r:id="rId50"/>
    <p:sldId id="1087" r:id="rId51"/>
    <p:sldId id="1069" r:id="rId52"/>
    <p:sldId id="1077" r:id="rId53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45000"/>
      </a:spcBef>
      <a:spcAft>
        <a:spcPct val="0"/>
      </a:spcAft>
      <a:buChar char="•"/>
      <a:defRPr sz="2800" kern="1200">
        <a:solidFill>
          <a:schemeClr val="tx1"/>
        </a:solidFill>
        <a:latin typeface="Verdana" charset="0"/>
        <a:ea typeface="ＭＳ Ｐゴシック" charset="0"/>
        <a:cs typeface="+mn-cs"/>
      </a:defRPr>
    </a:lvl1pPr>
    <a:lvl2pPr marL="456494" algn="l" rtl="0" fontAlgn="base">
      <a:spcBef>
        <a:spcPct val="45000"/>
      </a:spcBef>
      <a:spcAft>
        <a:spcPct val="0"/>
      </a:spcAft>
      <a:buChar char="•"/>
      <a:defRPr sz="2800" kern="1200">
        <a:solidFill>
          <a:schemeClr val="tx1"/>
        </a:solidFill>
        <a:latin typeface="Verdana" charset="0"/>
        <a:ea typeface="ＭＳ Ｐゴシック" charset="0"/>
        <a:cs typeface="+mn-cs"/>
      </a:defRPr>
    </a:lvl2pPr>
    <a:lvl3pPr marL="912998" algn="l" rtl="0" fontAlgn="base">
      <a:spcBef>
        <a:spcPct val="45000"/>
      </a:spcBef>
      <a:spcAft>
        <a:spcPct val="0"/>
      </a:spcAft>
      <a:buChar char="•"/>
      <a:defRPr sz="2800" kern="1200">
        <a:solidFill>
          <a:schemeClr val="tx1"/>
        </a:solidFill>
        <a:latin typeface="Verdana" charset="0"/>
        <a:ea typeface="ＭＳ Ｐゴシック" charset="0"/>
        <a:cs typeface="+mn-cs"/>
      </a:defRPr>
    </a:lvl3pPr>
    <a:lvl4pPr marL="1369508" algn="l" rtl="0" fontAlgn="base">
      <a:spcBef>
        <a:spcPct val="45000"/>
      </a:spcBef>
      <a:spcAft>
        <a:spcPct val="0"/>
      </a:spcAft>
      <a:buChar char="•"/>
      <a:defRPr sz="2800" kern="1200">
        <a:solidFill>
          <a:schemeClr val="tx1"/>
        </a:solidFill>
        <a:latin typeface="Verdana" charset="0"/>
        <a:ea typeface="ＭＳ Ｐゴシック" charset="0"/>
        <a:cs typeface="+mn-cs"/>
      </a:defRPr>
    </a:lvl4pPr>
    <a:lvl5pPr marL="1826006" algn="l" rtl="0" fontAlgn="base">
      <a:spcBef>
        <a:spcPct val="45000"/>
      </a:spcBef>
      <a:spcAft>
        <a:spcPct val="0"/>
      </a:spcAft>
      <a:buChar char="•"/>
      <a:defRPr sz="2800" kern="1200">
        <a:solidFill>
          <a:schemeClr val="tx1"/>
        </a:solidFill>
        <a:latin typeface="Verdana" charset="0"/>
        <a:ea typeface="ＭＳ Ｐゴシック" charset="0"/>
        <a:cs typeface="+mn-cs"/>
      </a:defRPr>
    </a:lvl5pPr>
    <a:lvl6pPr marL="2282504" algn="l" defTabSz="456494" rtl="0" eaLnBrk="1" latinLnBrk="0" hangingPunct="1">
      <a:defRPr sz="2800" kern="1200">
        <a:solidFill>
          <a:schemeClr val="tx1"/>
        </a:solidFill>
        <a:latin typeface="Verdana" charset="0"/>
        <a:ea typeface="ＭＳ Ｐゴシック" charset="0"/>
        <a:cs typeface="+mn-cs"/>
      </a:defRPr>
    </a:lvl6pPr>
    <a:lvl7pPr marL="2739010" algn="l" defTabSz="456494" rtl="0" eaLnBrk="1" latinLnBrk="0" hangingPunct="1">
      <a:defRPr sz="2800" kern="1200">
        <a:solidFill>
          <a:schemeClr val="tx1"/>
        </a:solidFill>
        <a:latin typeface="Verdana" charset="0"/>
        <a:ea typeface="ＭＳ Ｐゴシック" charset="0"/>
        <a:cs typeface="+mn-cs"/>
      </a:defRPr>
    </a:lvl7pPr>
    <a:lvl8pPr marL="3195508" algn="l" defTabSz="456494" rtl="0" eaLnBrk="1" latinLnBrk="0" hangingPunct="1">
      <a:defRPr sz="2800" kern="1200">
        <a:solidFill>
          <a:schemeClr val="tx1"/>
        </a:solidFill>
        <a:latin typeface="Verdana" charset="0"/>
        <a:ea typeface="ＭＳ Ｐゴシック" charset="0"/>
        <a:cs typeface="+mn-cs"/>
      </a:defRPr>
    </a:lvl8pPr>
    <a:lvl9pPr marL="3652010" algn="l" defTabSz="456494" rtl="0" eaLnBrk="1" latinLnBrk="0" hangingPunct="1">
      <a:defRPr sz="2800" kern="1200">
        <a:solidFill>
          <a:schemeClr val="tx1"/>
        </a:solidFill>
        <a:latin typeface="Verdana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BFFEB"/>
    <a:srgbClr val="CCFFCC"/>
    <a:srgbClr val="DDDDDD"/>
    <a:srgbClr val="009999"/>
    <a:srgbClr val="FF9900"/>
    <a:srgbClr val="FF0000"/>
    <a:srgbClr val="0099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2584" autoAdjust="0"/>
    <p:restoredTop sz="94926" autoAdjust="0"/>
  </p:normalViewPr>
  <p:slideViewPr>
    <p:cSldViewPr snapToGrid="0">
      <p:cViewPr varScale="1">
        <p:scale>
          <a:sx n="128" d="100"/>
          <a:sy n="128" d="100"/>
        </p:scale>
        <p:origin x="-1968" y="-112"/>
      </p:cViewPr>
      <p:guideLst>
        <p:guide orient="horz" pos="432"/>
        <p:guide pos="192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-1824" y="-84"/>
      </p:cViewPr>
      <p:guideLst>
        <p:guide orient="horz" pos="3024"/>
        <p:guide pos="2304"/>
      </p:guideLst>
    </p:cSldViewPr>
  </p:notesViewPr>
  <p:gridSpacing cx="114300" cy="1143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" Target="slides/slide1.xml"/><Relationship Id="rId50" Type="http://schemas.openxmlformats.org/officeDocument/2006/relationships/slide" Target="slides/slide32.xml"/><Relationship Id="rId51" Type="http://schemas.openxmlformats.org/officeDocument/2006/relationships/slide" Target="slides/slide33.xml"/><Relationship Id="rId52" Type="http://schemas.openxmlformats.org/officeDocument/2006/relationships/slide" Target="slides/slide34.xml"/><Relationship Id="rId53" Type="http://schemas.openxmlformats.org/officeDocument/2006/relationships/slide" Target="slides/slide35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22.xml"/><Relationship Id="rId41" Type="http://schemas.openxmlformats.org/officeDocument/2006/relationships/slide" Target="slides/slide23.xml"/><Relationship Id="rId42" Type="http://schemas.openxmlformats.org/officeDocument/2006/relationships/slide" Target="slides/slide24.xml"/><Relationship Id="rId43" Type="http://schemas.openxmlformats.org/officeDocument/2006/relationships/slide" Target="slides/slide25.xml"/><Relationship Id="rId44" Type="http://schemas.openxmlformats.org/officeDocument/2006/relationships/slide" Target="slides/slide26.xml"/><Relationship Id="rId45" Type="http://schemas.openxmlformats.org/officeDocument/2006/relationships/slide" Target="slides/slide27.xml"/><Relationship Id="rId46" Type="http://schemas.openxmlformats.org/officeDocument/2006/relationships/slide" Target="slides/slide28.xml"/><Relationship Id="rId47" Type="http://schemas.openxmlformats.org/officeDocument/2006/relationships/slide" Target="slides/slide29.xml"/><Relationship Id="rId48" Type="http://schemas.openxmlformats.org/officeDocument/2006/relationships/slide" Target="slides/slide30.xml"/><Relationship Id="rId49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2.xml"/><Relationship Id="rId31" Type="http://schemas.openxmlformats.org/officeDocument/2006/relationships/slide" Target="slides/slide13.xml"/><Relationship Id="rId32" Type="http://schemas.openxmlformats.org/officeDocument/2006/relationships/slide" Target="slides/slide14.xml"/><Relationship Id="rId33" Type="http://schemas.openxmlformats.org/officeDocument/2006/relationships/slide" Target="slides/slide15.xml"/><Relationship Id="rId34" Type="http://schemas.openxmlformats.org/officeDocument/2006/relationships/slide" Target="slides/slide16.xml"/><Relationship Id="rId35" Type="http://schemas.openxmlformats.org/officeDocument/2006/relationships/slide" Target="slides/slide17.xml"/><Relationship Id="rId36" Type="http://schemas.openxmlformats.org/officeDocument/2006/relationships/slide" Target="slides/slide18.xml"/><Relationship Id="rId37" Type="http://schemas.openxmlformats.org/officeDocument/2006/relationships/slide" Target="slides/slide19.xml"/><Relationship Id="rId38" Type="http://schemas.openxmlformats.org/officeDocument/2006/relationships/slide" Target="slides/slide20.xml"/><Relationship Id="rId39" Type="http://schemas.openxmlformats.org/officeDocument/2006/relationships/slide" Target="slides/slide21.xml"/><Relationship Id="rId20" Type="http://schemas.openxmlformats.org/officeDocument/2006/relationships/slide" Target="slides/slide2.xml"/><Relationship Id="rId21" Type="http://schemas.openxmlformats.org/officeDocument/2006/relationships/slide" Target="slides/slide3.xml"/><Relationship Id="rId22" Type="http://schemas.openxmlformats.org/officeDocument/2006/relationships/slide" Target="slides/slide4.xml"/><Relationship Id="rId23" Type="http://schemas.openxmlformats.org/officeDocument/2006/relationships/slide" Target="slides/slide5.xml"/><Relationship Id="rId24" Type="http://schemas.openxmlformats.org/officeDocument/2006/relationships/slide" Target="slides/slide6.xml"/><Relationship Id="rId25" Type="http://schemas.openxmlformats.org/officeDocument/2006/relationships/slide" Target="slides/slide7.xml"/><Relationship Id="rId26" Type="http://schemas.openxmlformats.org/officeDocument/2006/relationships/slide" Target="slides/slide8.xml"/><Relationship Id="rId27" Type="http://schemas.openxmlformats.org/officeDocument/2006/relationships/slide" Target="slides/slide9.xml"/><Relationship Id="rId28" Type="http://schemas.openxmlformats.org/officeDocument/2006/relationships/slide" Target="slides/slide10.xml"/><Relationship Id="rId29" Type="http://schemas.openxmlformats.org/officeDocument/2006/relationships/slide" Target="slides/slide11.xml"/><Relationship Id="rId60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Relationship Id="rId2" Type="http://schemas.openxmlformats.org/officeDocument/2006/relationships/image" Target="../media/image1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465" tIns="49233" rIns="98465" bIns="49233" numCol="1" anchor="t" anchorCtr="0" compatLnSpc="1">
            <a:prstTxWarp prst="textNoShape">
              <a:avLst/>
            </a:prstTxWarp>
          </a:bodyPr>
          <a:lstStyle>
            <a:lvl1pPr defTabSz="984250">
              <a:spcBef>
                <a:spcPct val="0"/>
              </a:spcBef>
              <a:buFontTx/>
              <a:buNone/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465" tIns="49233" rIns="98465" bIns="49233" numCol="1" anchor="t" anchorCtr="0" compatLnSpc="1">
            <a:prstTxWarp prst="textNoShape">
              <a:avLst/>
            </a:prstTxWarp>
          </a:bodyPr>
          <a:lstStyle>
            <a:lvl1pPr algn="r" defTabSz="984250">
              <a:spcBef>
                <a:spcPct val="0"/>
              </a:spcBef>
              <a:buFontTx/>
              <a:buNone/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465" tIns="49233" rIns="98465" bIns="49233" numCol="1" anchor="b" anchorCtr="0" compatLnSpc="1">
            <a:prstTxWarp prst="textNoShape">
              <a:avLst/>
            </a:prstTxWarp>
          </a:bodyPr>
          <a:lstStyle>
            <a:lvl1pPr defTabSz="984250">
              <a:spcBef>
                <a:spcPct val="0"/>
              </a:spcBef>
              <a:buFontTx/>
              <a:buNone/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465" tIns="49233" rIns="98465" bIns="49233" numCol="1" anchor="b" anchorCtr="0" compatLnSpc="1">
            <a:prstTxWarp prst="textNoShape">
              <a:avLst/>
            </a:prstTxWarp>
          </a:bodyPr>
          <a:lstStyle>
            <a:lvl1pPr algn="r" defTabSz="984250">
              <a:spcBef>
                <a:spcPct val="0"/>
              </a:spcBef>
              <a:buFontTx/>
              <a:buNone/>
              <a:defRPr sz="1300">
                <a:latin typeface="Arial" charset="0"/>
              </a:defRPr>
            </a:lvl1pPr>
          </a:lstStyle>
          <a:p>
            <a:fld id="{B138ED7A-2443-1643-A4EF-D7DD13185F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895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465" tIns="49233" rIns="98465" bIns="49233" numCol="1" anchor="t" anchorCtr="0" compatLnSpc="1">
            <a:prstTxWarp prst="textNoShape">
              <a:avLst/>
            </a:prstTxWarp>
          </a:bodyPr>
          <a:lstStyle>
            <a:lvl1pPr defTabSz="984250">
              <a:spcBef>
                <a:spcPct val="0"/>
              </a:spcBef>
              <a:buFontTx/>
              <a:buNone/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465" tIns="49233" rIns="98465" bIns="49233" numCol="1" anchor="t" anchorCtr="0" compatLnSpc="1">
            <a:prstTxWarp prst="textNoShape">
              <a:avLst/>
            </a:prstTxWarp>
          </a:bodyPr>
          <a:lstStyle>
            <a:lvl1pPr algn="r" defTabSz="984250">
              <a:spcBef>
                <a:spcPct val="0"/>
              </a:spcBef>
              <a:buFontTx/>
              <a:buNone/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2188" cy="3602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465" tIns="49233" rIns="98465" bIns="492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465" tIns="49233" rIns="98465" bIns="49233" numCol="1" anchor="b" anchorCtr="0" compatLnSpc="1">
            <a:prstTxWarp prst="textNoShape">
              <a:avLst/>
            </a:prstTxWarp>
          </a:bodyPr>
          <a:lstStyle>
            <a:lvl1pPr defTabSz="984250">
              <a:spcBef>
                <a:spcPct val="0"/>
              </a:spcBef>
              <a:buFontTx/>
              <a:buNone/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465" tIns="49233" rIns="98465" bIns="49233" numCol="1" anchor="b" anchorCtr="0" compatLnSpc="1">
            <a:prstTxWarp prst="textNoShape">
              <a:avLst/>
            </a:prstTxWarp>
          </a:bodyPr>
          <a:lstStyle>
            <a:lvl1pPr algn="r" defTabSz="984250">
              <a:spcBef>
                <a:spcPct val="0"/>
              </a:spcBef>
              <a:buFontTx/>
              <a:buNone/>
              <a:defRPr sz="1300">
                <a:latin typeface="Arial" charset="0"/>
              </a:defRPr>
            </a:lvl1pPr>
          </a:lstStyle>
          <a:p>
            <a:fld id="{CFB23265-DBCB-5943-A98F-7E47C10BB1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6028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649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299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6950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600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2504" algn="l" defTabSz="9129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010" algn="l" defTabSz="9129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5508" algn="l" defTabSz="9129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2010" algn="l" defTabSz="9129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425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defTabSz="98425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8425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8425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8425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8425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8425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8425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8425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89D25747-AA01-A349-A549-0F27A44AE5AF}" type="slidenum">
              <a:rPr lang="en-US" sz="1300">
                <a:latin typeface="Arial" charset="0"/>
              </a:rPr>
              <a:pPr eaLnBrk="1" hangingPunct="1"/>
              <a:t>1</a:t>
            </a:fld>
            <a:endParaRPr lang="en-US" sz="1300">
              <a:latin typeface="Arial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2038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</a:t>
            </a:r>
            <a:r>
              <a:rPr lang="en-US" baseline="0" dirty="0" smtClean="0"/>
              <a:t> is it sustainable? Because each software layer can be modified independently from others. </a:t>
            </a:r>
          </a:p>
          <a:p>
            <a:r>
              <a:rPr lang="en-US" baseline="0" dirty="0" smtClean="0"/>
              <a:t>An HPC scientist can write a new port to MIC; and all is needed is a Combinatorial BLAS implementation. KDT won’t change a bit. </a:t>
            </a:r>
          </a:p>
          <a:p>
            <a:r>
              <a:rPr lang="en-US" baseline="0" dirty="0" smtClean="0"/>
              <a:t>A graph expert can write a new clustering implementation in KDT; neither the domain scientist, nor the HPC scientist would need to know. 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2188" cy="3602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that methods need to be self-calibrating for the most part (#iterations before stopping, #clusters to find, …)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96250-EBE0-400A-956D-4DEC2B2BCA0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00123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2188" cy="3602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that methods need to be self-calibrating for the most part (#iterations before stopping, #clusters to find, …)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96250-EBE0-400A-956D-4DEC2B2BCA0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0012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2188" cy="3602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that methods need to be self-calibrating for the most part (#iterations before stopping, #clusters to find, …)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96250-EBE0-400A-956D-4DEC2B2BCA0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00123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do on-the-fly filters without materializing subgraphs. This allows for more general filtering such as “aging”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5761B6-37D3-F943-B96E-350C128D3C8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72609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5761B6-37D3-F943-B96E-350C128D3C8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27826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5761B6-37D3-F943-B96E-350C128D3C8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2782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425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defTabSz="98425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8425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8425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8425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8425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8425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8425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8425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315A8E76-C110-264A-8989-7B9C69BD91C1}" type="slidenum">
              <a:rPr lang="en-US" sz="1300">
                <a:latin typeface="Arial" charset="0"/>
              </a:rPr>
              <a:pPr eaLnBrk="1" hangingPunct="1"/>
              <a:t>11</a:t>
            </a:fld>
            <a:endParaRPr lang="en-US" sz="1300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What we do here is parallelism on the edge level, 2D partitioning is actually edge partitioning.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All with sparse matrix triples</a:t>
            </a:r>
            <a:r>
              <a:rPr lang="en-US" baseline="0" dirty="0" smtClean="0"/>
              <a:t> products</a:t>
            </a:r>
          </a:p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Mor</a:t>
            </a:r>
            <a:r>
              <a:rPr lang="en-US" baseline="0" dirty="0" smtClean="0"/>
              <a:t>e with </a:t>
            </a:r>
            <a:r>
              <a:rPr lang="en-US" dirty="0" smtClean="0"/>
              <a:t>sparse matrix triples</a:t>
            </a:r>
            <a:r>
              <a:rPr lang="en-US" baseline="0" dirty="0" smtClean="0"/>
              <a:t> products: Vertex relabeling, batch graph updates, etc. </a:t>
            </a:r>
          </a:p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Naming might be in flux (e.g., </a:t>
            </a:r>
            <a:r>
              <a:rPr lang="en-US" dirty="0" err="1" smtClean="0"/>
              <a:t>SpDistMat</a:t>
            </a:r>
            <a:r>
              <a:rPr lang="en-US" dirty="0" smtClean="0"/>
              <a:t> is currently </a:t>
            </a:r>
            <a:r>
              <a:rPr lang="en-US" dirty="0" err="1" smtClean="0"/>
              <a:t>SpParMat</a:t>
            </a:r>
            <a:r>
              <a:rPr lang="en-US" dirty="0" smtClean="0"/>
              <a:t> and there are two distributed vectors)</a:t>
            </a:r>
            <a:r>
              <a:rPr lang="en-US" baseline="0" dirty="0" smtClean="0"/>
              <a:t> </a:t>
            </a:r>
            <a:r>
              <a:rPr lang="en-US" dirty="0" smtClean="0"/>
              <a:t>but will stabilize. </a:t>
            </a:r>
          </a:p>
          <a:p>
            <a:r>
              <a:rPr lang="en-US" dirty="0" smtClean="0"/>
              <a:t>Highly </a:t>
            </a:r>
            <a:r>
              <a:rPr lang="en-US" dirty="0" err="1" smtClean="0"/>
              <a:t>templated</a:t>
            </a:r>
            <a:r>
              <a:rPr lang="en-US" dirty="0" smtClean="0"/>
              <a:t> C++ </a:t>
            </a:r>
          </a:p>
          <a:p>
            <a:r>
              <a:rPr lang="en-US" dirty="0" smtClean="0"/>
              <a:t>Operations on arbitrary</a:t>
            </a:r>
            <a:r>
              <a:rPr lang="en-US" baseline="0" dirty="0" smtClean="0"/>
              <a:t> semirings. </a:t>
            </a:r>
          </a:p>
          <a:p>
            <a:r>
              <a:rPr lang="en-US" dirty="0" smtClean="0"/>
              <a:t>Extendible architecture (e.g.,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CommGrid</a:t>
            </a:r>
            <a:r>
              <a:rPr lang="en-US" baseline="0" dirty="0" smtClean="0"/>
              <a:t> handles communication, currently: perfect square, future: arbitrary rectangular grids)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5761B6-37D3-F943-B96E-350C128D3C8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7736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6988">
              <a:spcBef>
                <a:spcPts val="437"/>
              </a:spcBef>
            </a:pPr>
            <a:r>
              <a:rPr lang="en-US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Explicitly say what axes are – x is number of processors, y is seconds.</a:t>
            </a:r>
          </a:p>
          <a:p>
            <a:pPr marL="46988">
              <a:spcBef>
                <a:spcPts val="437"/>
              </a:spcBef>
            </a:pPr>
            <a:r>
              <a:rPr lang="en-US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\beta and \alpha are latency and bandwidth, both expressed in terms of time for a floating point operation and its associated costs.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</a:t>
            </a:r>
            <a:r>
              <a:rPr lang="en-US" baseline="0" dirty="0" smtClean="0"/>
              <a:t> is it sustainable? Because each software layer can be modified independently from others. </a:t>
            </a:r>
          </a:p>
          <a:p>
            <a:r>
              <a:rPr lang="en-US" baseline="0" dirty="0" smtClean="0"/>
              <a:t>An HPC scientist can write a new port to MIC; and all is needed is a Combinatorial BLAS implementation. KDT won’t change a bit. </a:t>
            </a:r>
          </a:p>
          <a:p>
            <a:r>
              <a:rPr lang="en-US" baseline="0" dirty="0" smtClean="0"/>
              <a:t>A graph expert can write a new clustering implementation in KDT; neither the domain scientist, nor the HPC scientist would need to know. 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494" indent="0" algn="ctr">
              <a:buNone/>
              <a:defRPr/>
            </a:lvl2pPr>
            <a:lvl3pPr marL="912998" indent="0" algn="ctr">
              <a:buNone/>
              <a:defRPr/>
            </a:lvl3pPr>
            <a:lvl4pPr marL="1369508" indent="0" algn="ctr">
              <a:buNone/>
              <a:defRPr/>
            </a:lvl4pPr>
            <a:lvl5pPr marL="1826006" indent="0" algn="ctr">
              <a:buNone/>
              <a:defRPr/>
            </a:lvl5pPr>
            <a:lvl6pPr marL="2282504" indent="0" algn="ctr">
              <a:buNone/>
              <a:defRPr/>
            </a:lvl6pPr>
            <a:lvl7pPr marL="2739010" indent="0" algn="ctr">
              <a:buNone/>
              <a:defRPr/>
            </a:lvl7pPr>
            <a:lvl8pPr marL="3195508" indent="0" algn="ctr">
              <a:buNone/>
              <a:defRPr/>
            </a:lvl8pPr>
            <a:lvl9pPr marL="365201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323410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55452"/>
      </p:ext>
    </p:extLst>
  </p:cSld>
  <p:clrMapOvr>
    <a:masterClrMapping/>
  </p:clrMapOvr>
  <p:transition xmlns:p14="http://schemas.microsoft.com/office/powerpoint/2010/main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0150040"/>
      </p:ext>
    </p:extLst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9413" y="1323975"/>
            <a:ext cx="4137025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8838" y="1323975"/>
            <a:ext cx="4138612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68259"/>
      </p:ext>
    </p:extLst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510526"/>
      </p:ext>
    </p:extLst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659569"/>
      </p:ext>
    </p:extLst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6252392"/>
      </p:ext>
    </p:extLst>
  </p:cSld>
  <p:clrMapOvr>
    <a:masterClrMapping/>
  </p:clrMapOvr>
  <p:transition xmlns:p14="http://schemas.microsoft.com/office/powerpoint/2010/main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3558955"/>
      </p:ext>
    </p:extLst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8660648"/>
      </p:ext>
    </p:extLst>
  </p:cSld>
  <p:clrMapOvr>
    <a:masterClrMapping/>
  </p:clrMapOvr>
  <p:transition xmlns:p14="http://schemas.microsoft.com/office/powerpoint/2010/main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025245"/>
      </p:ext>
    </p:extLst>
  </p:cSld>
  <p:clrMapOvr>
    <a:masterClrMapping/>
  </p:clrMapOvr>
  <p:transition xmlns:p14="http://schemas.microsoft.com/office/powerpoint/2010/main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2738" y="0"/>
            <a:ext cx="2144712" cy="6078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0"/>
            <a:ext cx="6281738" cy="60785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61361"/>
      </p:ext>
    </p:extLst>
  </p:cSld>
  <p:clrMapOvr>
    <a:masterClrMapping/>
  </p:clrMapOvr>
  <p:transition xmlns:p14="http://schemas.microsoft.com/office/powerpoint/2010/main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978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9413" y="1323975"/>
            <a:ext cx="4137025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8838" y="1323975"/>
            <a:ext cx="4138612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8838" y="3776663"/>
            <a:ext cx="4138612" cy="2301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90115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2738" y="0"/>
            <a:ext cx="2144712" cy="6078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0"/>
            <a:ext cx="6281738" cy="60785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9670"/>
      </p:ext>
    </p:extLst>
  </p:cSld>
  <p:clrMapOvr>
    <a:masterClrMapping/>
  </p:clrMapOvr>
  <p:transition xmlns:p14="http://schemas.microsoft.com/office/powerpoint/2010/main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978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79413" y="1323975"/>
            <a:ext cx="4137025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8838" y="1323975"/>
            <a:ext cx="4138612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675687"/>
      </p:ext>
    </p:extLst>
  </p:cSld>
  <p:clrMapOvr>
    <a:masterClrMapping/>
  </p:clrMapOvr>
  <p:transition xmlns:p14="http://schemas.microsoft.com/office/powerpoint/2010/main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978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79413" y="1323975"/>
            <a:ext cx="4137025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8838" y="1323975"/>
            <a:ext cx="4138612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379413" y="3776663"/>
            <a:ext cx="8428037" cy="2301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85039"/>
      </p:ext>
    </p:extLst>
  </p:cSld>
  <p:clrMapOvr>
    <a:masterClrMapping/>
  </p:clrMapOvr>
  <p:transition xmlns:p14="http://schemas.microsoft.com/office/powerpoint/2010/main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978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79413" y="1323975"/>
            <a:ext cx="4137025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8838" y="1323975"/>
            <a:ext cx="4138612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8838" y="3776663"/>
            <a:ext cx="4138612" cy="2301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466238"/>
      </p:ext>
    </p:extLst>
  </p:cSld>
  <p:clrMapOvr>
    <a:masterClrMapping/>
  </p:clrMapOvr>
  <p:transition xmlns:p14="http://schemas.microsoft.com/office/powerpoint/2010/main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978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9413" y="1323975"/>
            <a:ext cx="4137025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68838" y="1323975"/>
            <a:ext cx="4138612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236097"/>
      </p:ext>
    </p:extLst>
  </p:cSld>
  <p:clrMapOvr>
    <a:masterClrMapping/>
  </p:clrMapOvr>
  <p:transition xmlns:p14="http://schemas.microsoft.com/office/powerpoint/2010/main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28600" y="0"/>
            <a:ext cx="845978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79413" y="1323975"/>
            <a:ext cx="4137025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8838" y="1323975"/>
            <a:ext cx="4138612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79413" y="3776663"/>
            <a:ext cx="4137025" cy="2301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8838" y="3776663"/>
            <a:ext cx="4138612" cy="2301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135052"/>
      </p:ext>
    </p:extLst>
  </p:cSld>
  <p:clrMapOvr>
    <a:masterClrMapping/>
  </p:clrMapOvr>
  <p:transition xmlns:p14="http://schemas.microsoft.com/office/powerpoint/2010/main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34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383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550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365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262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978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9439" y="1324001"/>
            <a:ext cx="4137025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8838" y="1323976"/>
            <a:ext cx="4138612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8838" y="3776665"/>
            <a:ext cx="4138612" cy="2301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25008"/>
      </p:ext>
    </p:extLst>
  </p:cSld>
  <p:clrMapOvr>
    <a:masterClrMapping/>
  </p:clrMapOvr>
  <p:transition xmlns:p14="http://schemas.microsoft.com/office/powerpoint/2010/main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445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880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596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636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385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817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220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46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864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644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978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79439" y="1324001"/>
            <a:ext cx="4137025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8838" y="1324001"/>
            <a:ext cx="4138612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288439"/>
      </p:ext>
    </p:extLst>
  </p:cSld>
  <p:clrMapOvr>
    <a:masterClrMapping/>
  </p:clrMapOvr>
  <p:transition xmlns:p14="http://schemas.microsoft.com/office/powerpoint/2010/main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450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945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47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965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91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41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338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73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446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17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978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79439" y="1323976"/>
            <a:ext cx="4137025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8838" y="1323976"/>
            <a:ext cx="4138612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379415" y="3776665"/>
            <a:ext cx="8428037" cy="2301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31683"/>
      </p:ext>
    </p:extLst>
  </p:cSld>
  <p:clrMapOvr>
    <a:masterClrMapping/>
  </p:clrMapOvr>
  <p:transition xmlns:p14="http://schemas.microsoft.com/office/powerpoint/2010/main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09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589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976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714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581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06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409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990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578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507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978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79439" y="1324001"/>
            <a:ext cx="4137025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8838" y="1323976"/>
            <a:ext cx="4138612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8838" y="3776665"/>
            <a:ext cx="4138612" cy="2301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34397"/>
      </p:ext>
    </p:extLst>
  </p:cSld>
  <p:clrMapOvr>
    <a:masterClrMapping/>
  </p:clrMapOvr>
  <p:transition xmlns:p14="http://schemas.microsoft.com/office/powerpoint/2010/main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273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483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660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596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114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944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453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192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697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5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291" indent="0" algn="ctr">
              <a:buNone/>
              <a:defRPr/>
            </a:lvl2pPr>
            <a:lvl3pPr marL="642585" indent="0" algn="ctr">
              <a:buNone/>
              <a:defRPr/>
            </a:lvl3pPr>
            <a:lvl4pPr marL="963876" indent="0" algn="ctr">
              <a:buNone/>
              <a:defRPr/>
            </a:lvl4pPr>
            <a:lvl5pPr marL="1285171" indent="0" algn="ctr">
              <a:buNone/>
              <a:defRPr/>
            </a:lvl5pPr>
            <a:lvl6pPr marL="1606464" indent="0" algn="ctr">
              <a:buNone/>
              <a:defRPr/>
            </a:lvl6pPr>
            <a:lvl7pPr marL="1927756" indent="0" algn="ctr">
              <a:buNone/>
              <a:defRPr/>
            </a:lvl7pPr>
            <a:lvl8pPr marL="2249051" indent="0" algn="ctr">
              <a:buNone/>
              <a:defRPr/>
            </a:lvl8pPr>
            <a:lvl9pPr marL="257034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A084562-9A60-4649-B41D-F77B6726CD60}" type="slidenum">
              <a:rPr lang="en-US">
                <a:solidFill>
                  <a:srgbClr val="000000"/>
                </a:solidFill>
                <a:latin typeface="Arial"/>
                <a:ea typeface="ヒラギノ角ゴ ProN W3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319331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978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9439" y="1324001"/>
            <a:ext cx="4137025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68838" y="1324001"/>
            <a:ext cx="4138612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007311"/>
      </p:ext>
    </p:extLst>
  </p:cSld>
  <p:clrMapOvr>
    <a:masterClrMapping/>
  </p:clrMapOvr>
  <p:transition xmlns:p14="http://schemas.microsoft.com/office/powerpoint/2010/main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3B80551-DC15-4F02-A98B-315B425C2C4C}" type="slidenum">
              <a:rPr lang="en-US">
                <a:solidFill>
                  <a:srgbClr val="000000"/>
                </a:solidFill>
                <a:latin typeface="Arial"/>
                <a:ea typeface="ヒラギノ角ゴ ProN W3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318580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291" indent="0">
              <a:buNone/>
              <a:defRPr sz="1300"/>
            </a:lvl2pPr>
            <a:lvl3pPr marL="642585" indent="0">
              <a:buNone/>
              <a:defRPr sz="1100"/>
            </a:lvl3pPr>
            <a:lvl4pPr marL="963876" indent="0">
              <a:buNone/>
              <a:defRPr sz="1000"/>
            </a:lvl4pPr>
            <a:lvl5pPr marL="1285171" indent="0">
              <a:buNone/>
              <a:defRPr sz="1000"/>
            </a:lvl5pPr>
            <a:lvl6pPr marL="1606464" indent="0">
              <a:buNone/>
              <a:defRPr sz="1000"/>
            </a:lvl6pPr>
            <a:lvl7pPr marL="1927756" indent="0">
              <a:buNone/>
              <a:defRPr sz="1000"/>
            </a:lvl7pPr>
            <a:lvl8pPr marL="2249051" indent="0">
              <a:buNone/>
              <a:defRPr sz="1000"/>
            </a:lvl8pPr>
            <a:lvl9pPr marL="257034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DF95581-C8BC-4595-BA13-D4596E28F521}" type="slidenum">
              <a:rPr lang="en-US">
                <a:solidFill>
                  <a:srgbClr val="000000"/>
                </a:solidFill>
                <a:latin typeface="Arial"/>
                <a:ea typeface="ヒラギノ角ゴ ProN W3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369526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8396" y="1323826"/>
            <a:ext cx="4160118" cy="553417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670" y="1323826"/>
            <a:ext cx="4161234" cy="553417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0E53AF8-4E55-4660-BA2C-4FA04D1AEDF3}" type="slidenum">
              <a:rPr lang="en-US">
                <a:solidFill>
                  <a:srgbClr val="000000"/>
                </a:solidFill>
                <a:latin typeface="Arial"/>
                <a:ea typeface="ヒラギノ角ゴ ProN W3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371626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291" indent="0">
              <a:buNone/>
              <a:defRPr sz="1400" b="1"/>
            </a:lvl2pPr>
            <a:lvl3pPr marL="642585" indent="0">
              <a:buNone/>
              <a:defRPr sz="1300" b="1"/>
            </a:lvl3pPr>
            <a:lvl4pPr marL="963876" indent="0">
              <a:buNone/>
              <a:defRPr sz="1100" b="1"/>
            </a:lvl4pPr>
            <a:lvl5pPr marL="1285171" indent="0">
              <a:buNone/>
              <a:defRPr sz="1100" b="1"/>
            </a:lvl5pPr>
            <a:lvl6pPr marL="1606464" indent="0">
              <a:buNone/>
              <a:defRPr sz="1100" b="1"/>
            </a:lvl6pPr>
            <a:lvl7pPr marL="1927756" indent="0">
              <a:buNone/>
              <a:defRPr sz="1100" b="1"/>
            </a:lvl7pPr>
            <a:lvl8pPr marL="2249051" indent="0">
              <a:buNone/>
              <a:defRPr sz="1100" b="1"/>
            </a:lvl8pPr>
            <a:lvl9pPr marL="2570344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291" indent="0">
              <a:buNone/>
              <a:defRPr sz="1400" b="1"/>
            </a:lvl2pPr>
            <a:lvl3pPr marL="642585" indent="0">
              <a:buNone/>
              <a:defRPr sz="1300" b="1"/>
            </a:lvl3pPr>
            <a:lvl4pPr marL="963876" indent="0">
              <a:buNone/>
              <a:defRPr sz="1100" b="1"/>
            </a:lvl4pPr>
            <a:lvl5pPr marL="1285171" indent="0">
              <a:buNone/>
              <a:defRPr sz="1100" b="1"/>
            </a:lvl5pPr>
            <a:lvl6pPr marL="1606464" indent="0">
              <a:buNone/>
              <a:defRPr sz="1100" b="1"/>
            </a:lvl6pPr>
            <a:lvl7pPr marL="1927756" indent="0">
              <a:buNone/>
              <a:defRPr sz="1100" b="1"/>
            </a:lvl7pPr>
            <a:lvl8pPr marL="2249051" indent="0">
              <a:buNone/>
              <a:defRPr sz="1100" b="1"/>
            </a:lvl8pPr>
            <a:lvl9pPr marL="2570344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5B1BD22-AD3B-46B1-BEF2-45B7218074BC}" type="slidenum">
              <a:rPr lang="en-US">
                <a:solidFill>
                  <a:srgbClr val="000000"/>
                </a:solidFill>
                <a:latin typeface="Arial"/>
                <a:ea typeface="ヒラギノ角ゴ ProN W3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16332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7FE0DC5-EFAB-48C6-B584-7908374809CF}" type="slidenum">
              <a:rPr lang="en-US">
                <a:solidFill>
                  <a:srgbClr val="000000"/>
                </a:solidFill>
                <a:latin typeface="Arial"/>
                <a:ea typeface="ヒラギノ角ゴ ProN W3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104847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BBDA6B2-DC06-4275-9D8E-116BE7CA2941}" type="slidenum">
              <a:rPr lang="en-US">
                <a:solidFill>
                  <a:srgbClr val="000000"/>
                </a:solidFill>
                <a:latin typeface="Arial"/>
                <a:ea typeface="ヒラギノ角ゴ ProN W3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43987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57" y="27348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5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291" indent="0">
              <a:buNone/>
              <a:defRPr sz="800"/>
            </a:lvl2pPr>
            <a:lvl3pPr marL="642585" indent="0">
              <a:buNone/>
              <a:defRPr sz="700"/>
            </a:lvl3pPr>
            <a:lvl4pPr marL="963876" indent="0">
              <a:buNone/>
              <a:defRPr sz="600"/>
            </a:lvl4pPr>
            <a:lvl5pPr marL="1285171" indent="0">
              <a:buNone/>
              <a:defRPr sz="600"/>
            </a:lvl5pPr>
            <a:lvl6pPr marL="1606464" indent="0">
              <a:buNone/>
              <a:defRPr sz="600"/>
            </a:lvl6pPr>
            <a:lvl7pPr marL="1927756" indent="0">
              <a:buNone/>
              <a:defRPr sz="600"/>
            </a:lvl7pPr>
            <a:lvl8pPr marL="2249051" indent="0">
              <a:buNone/>
              <a:defRPr sz="600"/>
            </a:lvl8pPr>
            <a:lvl9pPr marL="2570344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108EA6F-D98D-4413-8396-8B92AA3CB69E}" type="slidenum">
              <a:rPr lang="en-US">
                <a:solidFill>
                  <a:srgbClr val="000000"/>
                </a:solidFill>
                <a:latin typeface="Arial"/>
                <a:ea typeface="ヒラギノ角ゴ ProN W3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19645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4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4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291" indent="0">
              <a:buNone/>
              <a:defRPr sz="2000"/>
            </a:lvl2pPr>
            <a:lvl3pPr marL="642585" indent="0">
              <a:buNone/>
              <a:defRPr sz="1700"/>
            </a:lvl3pPr>
            <a:lvl4pPr marL="963876" indent="0">
              <a:buNone/>
              <a:defRPr sz="1400"/>
            </a:lvl4pPr>
            <a:lvl5pPr marL="1285171" indent="0">
              <a:buNone/>
              <a:defRPr sz="1400"/>
            </a:lvl5pPr>
            <a:lvl6pPr marL="1606464" indent="0">
              <a:buNone/>
              <a:defRPr sz="1400"/>
            </a:lvl6pPr>
            <a:lvl7pPr marL="1927756" indent="0">
              <a:buNone/>
              <a:defRPr sz="1400"/>
            </a:lvl7pPr>
            <a:lvl8pPr marL="2249051" indent="0">
              <a:buNone/>
              <a:defRPr sz="1400"/>
            </a:lvl8pPr>
            <a:lvl9pPr marL="2570344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45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291" indent="0">
              <a:buNone/>
              <a:defRPr sz="800"/>
            </a:lvl2pPr>
            <a:lvl3pPr marL="642585" indent="0">
              <a:buNone/>
              <a:defRPr sz="700"/>
            </a:lvl3pPr>
            <a:lvl4pPr marL="963876" indent="0">
              <a:buNone/>
              <a:defRPr sz="600"/>
            </a:lvl4pPr>
            <a:lvl5pPr marL="1285171" indent="0">
              <a:buNone/>
              <a:defRPr sz="600"/>
            </a:lvl5pPr>
            <a:lvl6pPr marL="1606464" indent="0">
              <a:buNone/>
              <a:defRPr sz="600"/>
            </a:lvl6pPr>
            <a:lvl7pPr marL="1927756" indent="0">
              <a:buNone/>
              <a:defRPr sz="600"/>
            </a:lvl7pPr>
            <a:lvl8pPr marL="2249051" indent="0">
              <a:buNone/>
              <a:defRPr sz="600"/>
            </a:lvl8pPr>
            <a:lvl9pPr marL="2570344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D9FFEBF-1E1B-4F90-AE43-E1B6AEDB4980}" type="slidenum">
              <a:rPr lang="en-US">
                <a:solidFill>
                  <a:srgbClr val="000000"/>
                </a:solidFill>
                <a:latin typeface="Arial"/>
                <a:ea typeface="ヒラギノ角ゴ ProN W3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72293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2E2A1B8-C6D6-48FE-B115-BA13AF77CA3D}" type="slidenum">
              <a:rPr lang="en-US">
                <a:solidFill>
                  <a:srgbClr val="000000"/>
                </a:solidFill>
                <a:latin typeface="Arial"/>
                <a:ea typeface="ヒラギノ角ゴ ProN W3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419110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3779" y="0"/>
            <a:ext cx="2143125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2182" y="0"/>
            <a:ext cx="6324451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A57A4E0-427D-4172-B795-C8DFD385173F}" type="slidenum">
              <a:rPr lang="en-US">
                <a:solidFill>
                  <a:srgbClr val="000000"/>
                </a:solidFill>
                <a:latin typeface="Arial"/>
                <a:ea typeface="ヒラギノ角ゴ ProN W3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420905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28600" y="0"/>
            <a:ext cx="845978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79439" y="1323976"/>
            <a:ext cx="4137025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8838" y="1323976"/>
            <a:ext cx="4138612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79439" y="3776665"/>
            <a:ext cx="4137025" cy="2301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8838" y="3776665"/>
            <a:ext cx="4138612" cy="2301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953621"/>
      </p:ext>
    </p:extLst>
  </p:cSld>
  <p:clrMapOvr>
    <a:masterClrMapping/>
  </p:clrMapOvr>
  <p:transition xmlns:p14="http://schemas.microsoft.com/office/powerpoint/2010/main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547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312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881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168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368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23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313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605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66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654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494" indent="0" algn="ctr">
              <a:buNone/>
              <a:defRPr/>
            </a:lvl2pPr>
            <a:lvl3pPr marL="912998" indent="0" algn="ctr">
              <a:buNone/>
              <a:defRPr/>
            </a:lvl3pPr>
            <a:lvl4pPr marL="1369508" indent="0" algn="ctr">
              <a:buNone/>
              <a:defRPr/>
            </a:lvl4pPr>
            <a:lvl5pPr marL="1826006" indent="0" algn="ctr">
              <a:buNone/>
              <a:defRPr/>
            </a:lvl5pPr>
            <a:lvl6pPr marL="2282504" indent="0" algn="ctr">
              <a:buNone/>
              <a:defRPr/>
            </a:lvl6pPr>
            <a:lvl7pPr marL="2739010" indent="0" algn="ctr">
              <a:buNone/>
              <a:defRPr/>
            </a:lvl7pPr>
            <a:lvl8pPr marL="3195508" indent="0" algn="ctr">
              <a:buNone/>
              <a:defRPr/>
            </a:lvl8pPr>
            <a:lvl9pPr marL="365201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482192"/>
      </p:ext>
    </p:extLst>
  </p:cSld>
  <p:clrMapOvr>
    <a:masterClrMapping/>
  </p:clrMapOvr>
  <p:transition xmlns:p14="http://schemas.microsoft.com/office/powerpoint/2010/main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697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094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994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395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480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387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170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846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038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44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609127"/>
      </p:ext>
    </p:extLst>
  </p:cSld>
  <p:clrMapOvr>
    <a:masterClrMapping/>
  </p:clrMapOvr>
  <p:transition xmlns:p14="http://schemas.microsoft.com/office/powerpoint/2010/main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154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406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019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894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998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895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903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222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30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697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87392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9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94" indent="0">
              <a:buNone/>
              <a:defRPr sz="1800"/>
            </a:lvl2pPr>
            <a:lvl3pPr marL="912998" indent="0">
              <a:buNone/>
              <a:defRPr sz="1600"/>
            </a:lvl3pPr>
            <a:lvl4pPr marL="1369508" indent="0">
              <a:buNone/>
              <a:defRPr sz="1400"/>
            </a:lvl4pPr>
            <a:lvl5pPr marL="1826006" indent="0">
              <a:buNone/>
              <a:defRPr sz="1400"/>
            </a:lvl5pPr>
            <a:lvl6pPr marL="2282504" indent="0">
              <a:buNone/>
              <a:defRPr sz="1400"/>
            </a:lvl6pPr>
            <a:lvl7pPr marL="2739010" indent="0">
              <a:buNone/>
              <a:defRPr sz="1400"/>
            </a:lvl7pPr>
            <a:lvl8pPr marL="3195508" indent="0">
              <a:buNone/>
              <a:defRPr sz="1400"/>
            </a:lvl8pPr>
            <a:lvl9pPr marL="365201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525688"/>
      </p:ext>
    </p:extLst>
  </p:cSld>
  <p:clrMapOvr>
    <a:masterClrMapping/>
  </p:clrMapOvr>
  <p:transition xmlns:p14="http://schemas.microsoft.com/office/powerpoint/2010/main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005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291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042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494" indent="0" algn="ctr">
              <a:buNone/>
              <a:defRPr/>
            </a:lvl2pPr>
            <a:lvl3pPr marL="912998" indent="0" algn="ctr">
              <a:buNone/>
              <a:defRPr/>
            </a:lvl3pPr>
            <a:lvl4pPr marL="1369508" indent="0" algn="ctr">
              <a:buNone/>
              <a:defRPr/>
            </a:lvl4pPr>
            <a:lvl5pPr marL="1826006" indent="0" algn="ctr">
              <a:buNone/>
              <a:defRPr/>
            </a:lvl5pPr>
            <a:lvl6pPr marL="2282504" indent="0" algn="ctr">
              <a:buNone/>
              <a:defRPr/>
            </a:lvl6pPr>
            <a:lvl7pPr marL="2739010" indent="0" algn="ctr">
              <a:buNone/>
              <a:defRPr/>
            </a:lvl7pPr>
            <a:lvl8pPr marL="3195508" indent="0" algn="ctr">
              <a:buNone/>
              <a:defRPr/>
            </a:lvl8pPr>
            <a:lvl9pPr marL="365201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623778"/>
      </p:ext>
    </p:extLst>
  </p:cSld>
  <p:clrMapOvr>
    <a:masterClrMapping/>
  </p:clrMapOvr>
  <p:transition xmlns:p14="http://schemas.microsoft.com/office/powerpoint/2010/main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034096"/>
      </p:ext>
    </p:extLst>
  </p:cSld>
  <p:clrMapOvr>
    <a:masterClrMapping/>
  </p:clrMapOvr>
  <p:transition xmlns:p14="http://schemas.microsoft.com/office/powerpoint/2010/main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9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94" indent="0">
              <a:buNone/>
              <a:defRPr sz="1800"/>
            </a:lvl2pPr>
            <a:lvl3pPr marL="912998" indent="0">
              <a:buNone/>
              <a:defRPr sz="1600"/>
            </a:lvl3pPr>
            <a:lvl4pPr marL="1369508" indent="0">
              <a:buNone/>
              <a:defRPr sz="1400"/>
            </a:lvl4pPr>
            <a:lvl5pPr marL="1826006" indent="0">
              <a:buNone/>
              <a:defRPr sz="1400"/>
            </a:lvl5pPr>
            <a:lvl6pPr marL="2282504" indent="0">
              <a:buNone/>
              <a:defRPr sz="1400"/>
            </a:lvl6pPr>
            <a:lvl7pPr marL="2739010" indent="0">
              <a:buNone/>
              <a:defRPr sz="1400"/>
            </a:lvl7pPr>
            <a:lvl8pPr marL="3195508" indent="0">
              <a:buNone/>
              <a:defRPr sz="1400"/>
            </a:lvl8pPr>
            <a:lvl9pPr marL="365201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9199406"/>
      </p:ext>
    </p:extLst>
  </p:cSld>
  <p:clrMapOvr>
    <a:masterClrMapping/>
  </p:clrMapOvr>
  <p:transition xmlns:p14="http://schemas.microsoft.com/office/powerpoint/2010/main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9439" y="1324001"/>
            <a:ext cx="4137025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8838" y="1324001"/>
            <a:ext cx="4138612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121887"/>
      </p:ext>
    </p:extLst>
  </p:cSld>
  <p:clrMapOvr>
    <a:masterClrMapping/>
  </p:clrMapOvr>
  <p:transition xmlns:p14="http://schemas.microsoft.com/office/powerpoint/2010/main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4" indent="0">
              <a:buNone/>
              <a:defRPr sz="2000" b="1"/>
            </a:lvl2pPr>
            <a:lvl3pPr marL="912998" indent="0">
              <a:buNone/>
              <a:defRPr sz="1800" b="1"/>
            </a:lvl3pPr>
            <a:lvl4pPr marL="1369508" indent="0">
              <a:buNone/>
              <a:defRPr sz="1600" b="1"/>
            </a:lvl4pPr>
            <a:lvl5pPr marL="1826006" indent="0">
              <a:buNone/>
              <a:defRPr sz="1600" b="1"/>
            </a:lvl5pPr>
            <a:lvl6pPr marL="2282504" indent="0">
              <a:buNone/>
              <a:defRPr sz="1600" b="1"/>
            </a:lvl6pPr>
            <a:lvl7pPr marL="2739010" indent="0">
              <a:buNone/>
              <a:defRPr sz="1600" b="1"/>
            </a:lvl7pPr>
            <a:lvl8pPr marL="3195508" indent="0">
              <a:buNone/>
              <a:defRPr sz="1600" b="1"/>
            </a:lvl8pPr>
            <a:lvl9pPr marL="365201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4" indent="0">
              <a:buNone/>
              <a:defRPr sz="2000" b="1"/>
            </a:lvl2pPr>
            <a:lvl3pPr marL="912998" indent="0">
              <a:buNone/>
              <a:defRPr sz="1800" b="1"/>
            </a:lvl3pPr>
            <a:lvl4pPr marL="1369508" indent="0">
              <a:buNone/>
              <a:defRPr sz="1600" b="1"/>
            </a:lvl4pPr>
            <a:lvl5pPr marL="1826006" indent="0">
              <a:buNone/>
              <a:defRPr sz="1600" b="1"/>
            </a:lvl5pPr>
            <a:lvl6pPr marL="2282504" indent="0">
              <a:buNone/>
              <a:defRPr sz="1600" b="1"/>
            </a:lvl6pPr>
            <a:lvl7pPr marL="2739010" indent="0">
              <a:buNone/>
              <a:defRPr sz="1600" b="1"/>
            </a:lvl7pPr>
            <a:lvl8pPr marL="3195508" indent="0">
              <a:buNone/>
              <a:defRPr sz="1600" b="1"/>
            </a:lvl8pPr>
            <a:lvl9pPr marL="365201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38059"/>
      </p:ext>
    </p:extLst>
  </p:cSld>
  <p:clrMapOvr>
    <a:masterClrMapping/>
  </p:clrMapOvr>
  <p:transition xmlns:p14="http://schemas.microsoft.com/office/powerpoint/2010/main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97808"/>
      </p:ext>
    </p:extLst>
  </p:cSld>
  <p:clrMapOvr>
    <a:masterClrMapping/>
  </p:clrMapOvr>
  <p:transition xmlns:p14="http://schemas.microsoft.com/office/powerpoint/2010/main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085650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9439" y="1324001"/>
            <a:ext cx="4137025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8838" y="1324001"/>
            <a:ext cx="4138612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69516"/>
      </p:ext>
    </p:extLst>
  </p:cSld>
  <p:clrMapOvr>
    <a:masterClrMapping/>
  </p:clrMapOvr>
  <p:transition xmlns:p14="http://schemas.microsoft.com/office/powerpoint/2010/main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94" indent="0">
              <a:buNone/>
              <a:defRPr sz="1200"/>
            </a:lvl2pPr>
            <a:lvl3pPr marL="912998" indent="0">
              <a:buNone/>
              <a:defRPr sz="1000"/>
            </a:lvl3pPr>
            <a:lvl4pPr marL="1369508" indent="0">
              <a:buNone/>
              <a:defRPr sz="900"/>
            </a:lvl4pPr>
            <a:lvl5pPr marL="1826006" indent="0">
              <a:buNone/>
              <a:defRPr sz="900"/>
            </a:lvl5pPr>
            <a:lvl6pPr marL="2282504" indent="0">
              <a:buNone/>
              <a:defRPr sz="900"/>
            </a:lvl6pPr>
            <a:lvl7pPr marL="2739010" indent="0">
              <a:buNone/>
              <a:defRPr sz="900"/>
            </a:lvl7pPr>
            <a:lvl8pPr marL="3195508" indent="0">
              <a:buNone/>
              <a:defRPr sz="900"/>
            </a:lvl8pPr>
            <a:lvl9pPr marL="365201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9555486"/>
      </p:ext>
    </p:extLst>
  </p:cSld>
  <p:clrMapOvr>
    <a:masterClrMapping/>
  </p:clrMapOvr>
  <p:transition xmlns:p14="http://schemas.microsoft.com/office/powerpoint/2010/main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94" indent="0">
              <a:buNone/>
              <a:defRPr sz="2800"/>
            </a:lvl2pPr>
            <a:lvl3pPr marL="912998" indent="0">
              <a:buNone/>
              <a:defRPr sz="2400"/>
            </a:lvl3pPr>
            <a:lvl4pPr marL="1369508" indent="0">
              <a:buNone/>
              <a:defRPr sz="2000"/>
            </a:lvl4pPr>
            <a:lvl5pPr marL="1826006" indent="0">
              <a:buNone/>
              <a:defRPr sz="2000"/>
            </a:lvl5pPr>
            <a:lvl6pPr marL="2282504" indent="0">
              <a:buNone/>
              <a:defRPr sz="2000"/>
            </a:lvl6pPr>
            <a:lvl7pPr marL="2739010" indent="0">
              <a:buNone/>
              <a:defRPr sz="2000"/>
            </a:lvl7pPr>
            <a:lvl8pPr marL="3195508" indent="0">
              <a:buNone/>
              <a:defRPr sz="2000"/>
            </a:lvl8pPr>
            <a:lvl9pPr marL="365201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94" indent="0">
              <a:buNone/>
              <a:defRPr sz="1200"/>
            </a:lvl2pPr>
            <a:lvl3pPr marL="912998" indent="0">
              <a:buNone/>
              <a:defRPr sz="1000"/>
            </a:lvl3pPr>
            <a:lvl4pPr marL="1369508" indent="0">
              <a:buNone/>
              <a:defRPr sz="900"/>
            </a:lvl4pPr>
            <a:lvl5pPr marL="1826006" indent="0">
              <a:buNone/>
              <a:defRPr sz="900"/>
            </a:lvl5pPr>
            <a:lvl6pPr marL="2282504" indent="0">
              <a:buNone/>
              <a:defRPr sz="900"/>
            </a:lvl6pPr>
            <a:lvl7pPr marL="2739010" indent="0">
              <a:buNone/>
              <a:defRPr sz="900"/>
            </a:lvl7pPr>
            <a:lvl8pPr marL="3195508" indent="0">
              <a:buNone/>
              <a:defRPr sz="900"/>
            </a:lvl8pPr>
            <a:lvl9pPr marL="365201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00348"/>
      </p:ext>
    </p:extLst>
  </p:cSld>
  <p:clrMapOvr>
    <a:masterClrMapping/>
  </p:clrMapOvr>
  <p:transition xmlns:p14="http://schemas.microsoft.com/office/powerpoint/2010/main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98951"/>
      </p:ext>
    </p:extLst>
  </p:cSld>
  <p:clrMapOvr>
    <a:masterClrMapping/>
  </p:clrMapOvr>
  <p:transition xmlns:p14="http://schemas.microsoft.com/office/powerpoint/2010/main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2738" y="0"/>
            <a:ext cx="2144712" cy="6078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0"/>
            <a:ext cx="6281738" cy="60785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058881"/>
      </p:ext>
    </p:extLst>
  </p:cSld>
  <p:clrMapOvr>
    <a:masterClrMapping/>
  </p:clrMapOvr>
  <p:transition xmlns:p14="http://schemas.microsoft.com/office/powerpoint/2010/main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978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9439" y="1324001"/>
            <a:ext cx="4137025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8838" y="1323976"/>
            <a:ext cx="4138612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8838" y="3776665"/>
            <a:ext cx="4138612" cy="2301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46511"/>
      </p:ext>
    </p:extLst>
  </p:cSld>
  <p:clrMapOvr>
    <a:masterClrMapping/>
  </p:clrMapOvr>
  <p:transition xmlns:p14="http://schemas.microsoft.com/office/powerpoint/2010/main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978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79439" y="1324001"/>
            <a:ext cx="4137025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8838" y="1324001"/>
            <a:ext cx="4138612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157106"/>
      </p:ext>
    </p:extLst>
  </p:cSld>
  <p:clrMapOvr>
    <a:masterClrMapping/>
  </p:clrMapOvr>
  <p:transition xmlns:p14="http://schemas.microsoft.com/office/powerpoint/2010/main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978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79439" y="1323976"/>
            <a:ext cx="4137025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8838" y="1323976"/>
            <a:ext cx="4138612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379415" y="3776665"/>
            <a:ext cx="8428037" cy="2301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102965"/>
      </p:ext>
    </p:extLst>
  </p:cSld>
  <p:clrMapOvr>
    <a:masterClrMapping/>
  </p:clrMapOvr>
  <p:transition xmlns:p14="http://schemas.microsoft.com/office/powerpoint/2010/main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978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79439" y="1324001"/>
            <a:ext cx="4137025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8838" y="1323976"/>
            <a:ext cx="4138612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8838" y="3776665"/>
            <a:ext cx="4138612" cy="2301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01714"/>
      </p:ext>
    </p:extLst>
  </p:cSld>
  <p:clrMapOvr>
    <a:masterClrMapping/>
  </p:clrMapOvr>
  <p:transition xmlns:p14="http://schemas.microsoft.com/office/powerpoint/2010/main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978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9439" y="1324001"/>
            <a:ext cx="4137025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68838" y="1324001"/>
            <a:ext cx="4138612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03092"/>
      </p:ext>
    </p:extLst>
  </p:cSld>
  <p:clrMapOvr>
    <a:masterClrMapping/>
  </p:clrMapOvr>
  <p:transition xmlns:p14="http://schemas.microsoft.com/office/powerpoint/2010/main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28600" y="0"/>
            <a:ext cx="845978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79439" y="1323976"/>
            <a:ext cx="4137025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8838" y="1323976"/>
            <a:ext cx="4138612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79439" y="3776665"/>
            <a:ext cx="4137025" cy="2301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8838" y="3776665"/>
            <a:ext cx="4138612" cy="2301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982609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4" indent="0">
              <a:buNone/>
              <a:defRPr sz="2000" b="1"/>
            </a:lvl2pPr>
            <a:lvl3pPr marL="912998" indent="0">
              <a:buNone/>
              <a:defRPr sz="1800" b="1"/>
            </a:lvl3pPr>
            <a:lvl4pPr marL="1369508" indent="0">
              <a:buNone/>
              <a:defRPr sz="1600" b="1"/>
            </a:lvl4pPr>
            <a:lvl5pPr marL="1826006" indent="0">
              <a:buNone/>
              <a:defRPr sz="1600" b="1"/>
            </a:lvl5pPr>
            <a:lvl6pPr marL="2282504" indent="0">
              <a:buNone/>
              <a:defRPr sz="1600" b="1"/>
            </a:lvl6pPr>
            <a:lvl7pPr marL="2739010" indent="0">
              <a:buNone/>
              <a:defRPr sz="1600" b="1"/>
            </a:lvl7pPr>
            <a:lvl8pPr marL="3195508" indent="0">
              <a:buNone/>
              <a:defRPr sz="1600" b="1"/>
            </a:lvl8pPr>
            <a:lvl9pPr marL="365201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4" indent="0">
              <a:buNone/>
              <a:defRPr sz="2000" b="1"/>
            </a:lvl2pPr>
            <a:lvl3pPr marL="912998" indent="0">
              <a:buNone/>
              <a:defRPr sz="1800" b="1"/>
            </a:lvl3pPr>
            <a:lvl4pPr marL="1369508" indent="0">
              <a:buNone/>
              <a:defRPr sz="1600" b="1"/>
            </a:lvl4pPr>
            <a:lvl5pPr marL="1826006" indent="0">
              <a:buNone/>
              <a:defRPr sz="1600" b="1"/>
            </a:lvl5pPr>
            <a:lvl6pPr marL="2282504" indent="0">
              <a:buNone/>
              <a:defRPr sz="1600" b="1"/>
            </a:lvl6pPr>
            <a:lvl7pPr marL="2739010" indent="0">
              <a:buNone/>
              <a:defRPr sz="1600" b="1"/>
            </a:lvl7pPr>
            <a:lvl8pPr marL="3195508" indent="0">
              <a:buNone/>
              <a:defRPr sz="1600" b="1"/>
            </a:lvl8pPr>
            <a:lvl9pPr marL="365201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738671"/>
      </p:ext>
    </p:extLst>
  </p:cSld>
  <p:clrMapOvr>
    <a:masterClrMapping/>
  </p:clrMapOvr>
  <p:transition xmlns:p14="http://schemas.microsoft.com/office/powerpoint/2010/main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80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158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298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341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308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371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219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409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197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425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65248"/>
      </p:ext>
    </p:extLst>
  </p:cSld>
  <p:clrMapOvr>
    <a:masterClrMapping/>
  </p:clrMapOvr>
  <p:transition xmlns:p14="http://schemas.microsoft.com/office/powerpoint/2010/main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43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957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095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038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496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290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983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729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476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267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7921318"/>
      </p:ext>
    </p:extLst>
  </p:cSld>
  <p:clrMapOvr>
    <a:masterClrMapping/>
  </p:clrMapOvr>
  <p:transition xmlns:p14="http://schemas.microsoft.com/office/powerpoint/2010/main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194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938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94" indent="0">
              <a:buNone/>
              <a:defRPr sz="1200"/>
            </a:lvl2pPr>
            <a:lvl3pPr marL="912998" indent="0">
              <a:buNone/>
              <a:defRPr sz="1000"/>
            </a:lvl3pPr>
            <a:lvl4pPr marL="1369508" indent="0">
              <a:buNone/>
              <a:defRPr sz="900"/>
            </a:lvl4pPr>
            <a:lvl5pPr marL="1826006" indent="0">
              <a:buNone/>
              <a:defRPr sz="900"/>
            </a:lvl5pPr>
            <a:lvl6pPr marL="2282504" indent="0">
              <a:buNone/>
              <a:defRPr sz="900"/>
            </a:lvl6pPr>
            <a:lvl7pPr marL="2739010" indent="0">
              <a:buNone/>
              <a:defRPr sz="900"/>
            </a:lvl7pPr>
            <a:lvl8pPr marL="3195508" indent="0">
              <a:buNone/>
              <a:defRPr sz="900"/>
            </a:lvl8pPr>
            <a:lvl9pPr marL="365201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4186688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94" indent="0">
              <a:buNone/>
              <a:defRPr sz="2800"/>
            </a:lvl2pPr>
            <a:lvl3pPr marL="912998" indent="0">
              <a:buNone/>
              <a:defRPr sz="2400"/>
            </a:lvl3pPr>
            <a:lvl4pPr marL="1369508" indent="0">
              <a:buNone/>
              <a:defRPr sz="2000"/>
            </a:lvl4pPr>
            <a:lvl5pPr marL="1826006" indent="0">
              <a:buNone/>
              <a:defRPr sz="2000"/>
            </a:lvl5pPr>
            <a:lvl6pPr marL="2282504" indent="0">
              <a:buNone/>
              <a:defRPr sz="2000"/>
            </a:lvl6pPr>
            <a:lvl7pPr marL="2739010" indent="0">
              <a:buNone/>
              <a:defRPr sz="2000"/>
            </a:lvl7pPr>
            <a:lvl8pPr marL="3195508" indent="0">
              <a:buNone/>
              <a:defRPr sz="2000"/>
            </a:lvl8pPr>
            <a:lvl9pPr marL="365201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94" indent="0">
              <a:buNone/>
              <a:defRPr sz="1200"/>
            </a:lvl2pPr>
            <a:lvl3pPr marL="912998" indent="0">
              <a:buNone/>
              <a:defRPr sz="1000"/>
            </a:lvl3pPr>
            <a:lvl4pPr marL="1369508" indent="0">
              <a:buNone/>
              <a:defRPr sz="900"/>
            </a:lvl4pPr>
            <a:lvl5pPr marL="1826006" indent="0">
              <a:buNone/>
              <a:defRPr sz="900"/>
            </a:lvl5pPr>
            <a:lvl6pPr marL="2282504" indent="0">
              <a:buNone/>
              <a:defRPr sz="900"/>
            </a:lvl6pPr>
            <a:lvl7pPr marL="2739010" indent="0">
              <a:buNone/>
              <a:defRPr sz="900"/>
            </a:lvl7pPr>
            <a:lvl8pPr marL="3195508" indent="0">
              <a:buNone/>
              <a:defRPr sz="900"/>
            </a:lvl8pPr>
            <a:lvl9pPr marL="365201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0703735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392123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2738" y="0"/>
            <a:ext cx="2144712" cy="6078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0"/>
            <a:ext cx="6281738" cy="60785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94857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978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9439" y="1324001"/>
            <a:ext cx="4137025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8838" y="1323976"/>
            <a:ext cx="4138612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8838" y="3776665"/>
            <a:ext cx="4138612" cy="2301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405139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9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94" indent="0">
              <a:buNone/>
              <a:defRPr sz="1800"/>
            </a:lvl2pPr>
            <a:lvl3pPr marL="912998" indent="0">
              <a:buNone/>
              <a:defRPr sz="1600"/>
            </a:lvl3pPr>
            <a:lvl4pPr marL="1369508" indent="0">
              <a:buNone/>
              <a:defRPr sz="1400"/>
            </a:lvl4pPr>
            <a:lvl5pPr marL="1826006" indent="0">
              <a:buNone/>
              <a:defRPr sz="1400"/>
            </a:lvl5pPr>
            <a:lvl6pPr marL="2282504" indent="0">
              <a:buNone/>
              <a:defRPr sz="1400"/>
            </a:lvl6pPr>
            <a:lvl7pPr marL="2739010" indent="0">
              <a:buNone/>
              <a:defRPr sz="1400"/>
            </a:lvl7pPr>
            <a:lvl8pPr marL="3195508" indent="0">
              <a:buNone/>
              <a:defRPr sz="1400"/>
            </a:lvl8pPr>
            <a:lvl9pPr marL="365201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5590331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978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79439" y="1324001"/>
            <a:ext cx="4137025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8838" y="1324001"/>
            <a:ext cx="4138612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51065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978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79439" y="1323976"/>
            <a:ext cx="4137025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8838" y="1323976"/>
            <a:ext cx="4138612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379415" y="3776665"/>
            <a:ext cx="8428037" cy="2301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857807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978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79439" y="1324001"/>
            <a:ext cx="4137025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8838" y="1323976"/>
            <a:ext cx="4138612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8838" y="3776665"/>
            <a:ext cx="4138612" cy="2301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326390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978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9439" y="1324001"/>
            <a:ext cx="4137025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68838" y="1324001"/>
            <a:ext cx="4138612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465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28600" y="0"/>
            <a:ext cx="845978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79439" y="1323976"/>
            <a:ext cx="4137025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8838" y="1323976"/>
            <a:ext cx="4138612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79439" y="3776665"/>
            <a:ext cx="4137025" cy="2301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8838" y="3776665"/>
            <a:ext cx="4138612" cy="2301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65536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978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79415" y="1324006"/>
            <a:ext cx="8428037" cy="4754563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778866891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494" indent="0" algn="ctr">
              <a:buNone/>
              <a:defRPr/>
            </a:lvl2pPr>
            <a:lvl3pPr marL="912998" indent="0" algn="ctr">
              <a:buNone/>
              <a:defRPr/>
            </a:lvl3pPr>
            <a:lvl4pPr marL="1369508" indent="0" algn="ctr">
              <a:buNone/>
              <a:defRPr/>
            </a:lvl4pPr>
            <a:lvl5pPr marL="1826006" indent="0" algn="ctr">
              <a:buNone/>
              <a:defRPr/>
            </a:lvl5pPr>
            <a:lvl6pPr marL="2282504" indent="0" algn="ctr">
              <a:buNone/>
              <a:defRPr/>
            </a:lvl6pPr>
            <a:lvl7pPr marL="2739010" indent="0" algn="ctr">
              <a:buNone/>
              <a:defRPr/>
            </a:lvl7pPr>
            <a:lvl8pPr marL="3195508" indent="0" algn="ctr">
              <a:buNone/>
              <a:defRPr/>
            </a:lvl8pPr>
            <a:lvl9pPr marL="365201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064800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671903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9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94" indent="0">
              <a:buNone/>
              <a:defRPr sz="1800"/>
            </a:lvl2pPr>
            <a:lvl3pPr marL="912998" indent="0">
              <a:buNone/>
              <a:defRPr sz="1600"/>
            </a:lvl3pPr>
            <a:lvl4pPr marL="1369508" indent="0">
              <a:buNone/>
              <a:defRPr sz="1400"/>
            </a:lvl4pPr>
            <a:lvl5pPr marL="1826006" indent="0">
              <a:buNone/>
              <a:defRPr sz="1400"/>
            </a:lvl5pPr>
            <a:lvl6pPr marL="2282504" indent="0">
              <a:buNone/>
              <a:defRPr sz="1400"/>
            </a:lvl6pPr>
            <a:lvl7pPr marL="2739010" indent="0">
              <a:buNone/>
              <a:defRPr sz="1400"/>
            </a:lvl7pPr>
            <a:lvl8pPr marL="3195508" indent="0">
              <a:buNone/>
              <a:defRPr sz="1400"/>
            </a:lvl8pPr>
            <a:lvl9pPr marL="365201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4986122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9439" y="1324001"/>
            <a:ext cx="4137025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8838" y="1324001"/>
            <a:ext cx="4138612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417849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9439" y="1324001"/>
            <a:ext cx="4137025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8838" y="1324001"/>
            <a:ext cx="4138612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776582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4" indent="0">
              <a:buNone/>
              <a:defRPr sz="2000" b="1"/>
            </a:lvl2pPr>
            <a:lvl3pPr marL="912998" indent="0">
              <a:buNone/>
              <a:defRPr sz="1800" b="1"/>
            </a:lvl3pPr>
            <a:lvl4pPr marL="1369508" indent="0">
              <a:buNone/>
              <a:defRPr sz="1600" b="1"/>
            </a:lvl4pPr>
            <a:lvl5pPr marL="1826006" indent="0">
              <a:buNone/>
              <a:defRPr sz="1600" b="1"/>
            </a:lvl5pPr>
            <a:lvl6pPr marL="2282504" indent="0">
              <a:buNone/>
              <a:defRPr sz="1600" b="1"/>
            </a:lvl6pPr>
            <a:lvl7pPr marL="2739010" indent="0">
              <a:buNone/>
              <a:defRPr sz="1600" b="1"/>
            </a:lvl7pPr>
            <a:lvl8pPr marL="3195508" indent="0">
              <a:buNone/>
              <a:defRPr sz="1600" b="1"/>
            </a:lvl8pPr>
            <a:lvl9pPr marL="365201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4" indent="0">
              <a:buNone/>
              <a:defRPr sz="2000" b="1"/>
            </a:lvl2pPr>
            <a:lvl3pPr marL="912998" indent="0">
              <a:buNone/>
              <a:defRPr sz="1800" b="1"/>
            </a:lvl3pPr>
            <a:lvl4pPr marL="1369508" indent="0">
              <a:buNone/>
              <a:defRPr sz="1600" b="1"/>
            </a:lvl4pPr>
            <a:lvl5pPr marL="1826006" indent="0">
              <a:buNone/>
              <a:defRPr sz="1600" b="1"/>
            </a:lvl5pPr>
            <a:lvl6pPr marL="2282504" indent="0">
              <a:buNone/>
              <a:defRPr sz="1600" b="1"/>
            </a:lvl6pPr>
            <a:lvl7pPr marL="2739010" indent="0">
              <a:buNone/>
              <a:defRPr sz="1600" b="1"/>
            </a:lvl7pPr>
            <a:lvl8pPr marL="3195508" indent="0">
              <a:buNone/>
              <a:defRPr sz="1600" b="1"/>
            </a:lvl8pPr>
            <a:lvl9pPr marL="365201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479008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889278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519127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94" indent="0">
              <a:buNone/>
              <a:defRPr sz="1200"/>
            </a:lvl2pPr>
            <a:lvl3pPr marL="912998" indent="0">
              <a:buNone/>
              <a:defRPr sz="1000"/>
            </a:lvl3pPr>
            <a:lvl4pPr marL="1369508" indent="0">
              <a:buNone/>
              <a:defRPr sz="900"/>
            </a:lvl4pPr>
            <a:lvl5pPr marL="1826006" indent="0">
              <a:buNone/>
              <a:defRPr sz="900"/>
            </a:lvl5pPr>
            <a:lvl6pPr marL="2282504" indent="0">
              <a:buNone/>
              <a:defRPr sz="900"/>
            </a:lvl6pPr>
            <a:lvl7pPr marL="2739010" indent="0">
              <a:buNone/>
              <a:defRPr sz="900"/>
            </a:lvl7pPr>
            <a:lvl8pPr marL="3195508" indent="0">
              <a:buNone/>
              <a:defRPr sz="900"/>
            </a:lvl8pPr>
            <a:lvl9pPr marL="365201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6542571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94" indent="0">
              <a:buNone/>
              <a:defRPr sz="2800"/>
            </a:lvl2pPr>
            <a:lvl3pPr marL="912998" indent="0">
              <a:buNone/>
              <a:defRPr sz="2400"/>
            </a:lvl3pPr>
            <a:lvl4pPr marL="1369508" indent="0">
              <a:buNone/>
              <a:defRPr sz="2000"/>
            </a:lvl4pPr>
            <a:lvl5pPr marL="1826006" indent="0">
              <a:buNone/>
              <a:defRPr sz="2000"/>
            </a:lvl5pPr>
            <a:lvl6pPr marL="2282504" indent="0">
              <a:buNone/>
              <a:defRPr sz="2000"/>
            </a:lvl6pPr>
            <a:lvl7pPr marL="2739010" indent="0">
              <a:buNone/>
              <a:defRPr sz="2000"/>
            </a:lvl7pPr>
            <a:lvl8pPr marL="3195508" indent="0">
              <a:buNone/>
              <a:defRPr sz="2000"/>
            </a:lvl8pPr>
            <a:lvl9pPr marL="365201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94" indent="0">
              <a:buNone/>
              <a:defRPr sz="1200"/>
            </a:lvl2pPr>
            <a:lvl3pPr marL="912998" indent="0">
              <a:buNone/>
              <a:defRPr sz="1000"/>
            </a:lvl3pPr>
            <a:lvl4pPr marL="1369508" indent="0">
              <a:buNone/>
              <a:defRPr sz="900"/>
            </a:lvl4pPr>
            <a:lvl5pPr marL="1826006" indent="0">
              <a:buNone/>
              <a:defRPr sz="900"/>
            </a:lvl5pPr>
            <a:lvl6pPr marL="2282504" indent="0">
              <a:buNone/>
              <a:defRPr sz="900"/>
            </a:lvl6pPr>
            <a:lvl7pPr marL="2739010" indent="0">
              <a:buNone/>
              <a:defRPr sz="900"/>
            </a:lvl7pPr>
            <a:lvl8pPr marL="3195508" indent="0">
              <a:buNone/>
              <a:defRPr sz="900"/>
            </a:lvl8pPr>
            <a:lvl9pPr marL="365201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6108101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244636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2738" y="0"/>
            <a:ext cx="2144712" cy="6078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0"/>
            <a:ext cx="6281738" cy="60785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70381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978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9439" y="1324001"/>
            <a:ext cx="4137025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8838" y="1323976"/>
            <a:ext cx="4138612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8838" y="3776665"/>
            <a:ext cx="4138612" cy="2301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652873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978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79439" y="1324001"/>
            <a:ext cx="4137025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8838" y="1324001"/>
            <a:ext cx="4138612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251740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978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79439" y="1323976"/>
            <a:ext cx="4137025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8838" y="1323976"/>
            <a:ext cx="4138612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379415" y="3776665"/>
            <a:ext cx="8428037" cy="2301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103999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4" indent="0">
              <a:buNone/>
              <a:defRPr sz="2000" b="1"/>
            </a:lvl2pPr>
            <a:lvl3pPr marL="912998" indent="0">
              <a:buNone/>
              <a:defRPr sz="1800" b="1"/>
            </a:lvl3pPr>
            <a:lvl4pPr marL="1369508" indent="0">
              <a:buNone/>
              <a:defRPr sz="1600" b="1"/>
            </a:lvl4pPr>
            <a:lvl5pPr marL="1826006" indent="0">
              <a:buNone/>
              <a:defRPr sz="1600" b="1"/>
            </a:lvl5pPr>
            <a:lvl6pPr marL="2282504" indent="0">
              <a:buNone/>
              <a:defRPr sz="1600" b="1"/>
            </a:lvl6pPr>
            <a:lvl7pPr marL="2739010" indent="0">
              <a:buNone/>
              <a:defRPr sz="1600" b="1"/>
            </a:lvl7pPr>
            <a:lvl8pPr marL="3195508" indent="0">
              <a:buNone/>
              <a:defRPr sz="1600" b="1"/>
            </a:lvl8pPr>
            <a:lvl9pPr marL="365201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4" indent="0">
              <a:buNone/>
              <a:defRPr sz="2000" b="1"/>
            </a:lvl2pPr>
            <a:lvl3pPr marL="912998" indent="0">
              <a:buNone/>
              <a:defRPr sz="1800" b="1"/>
            </a:lvl3pPr>
            <a:lvl4pPr marL="1369508" indent="0">
              <a:buNone/>
              <a:defRPr sz="1600" b="1"/>
            </a:lvl4pPr>
            <a:lvl5pPr marL="1826006" indent="0">
              <a:buNone/>
              <a:defRPr sz="1600" b="1"/>
            </a:lvl5pPr>
            <a:lvl6pPr marL="2282504" indent="0">
              <a:buNone/>
              <a:defRPr sz="1600" b="1"/>
            </a:lvl6pPr>
            <a:lvl7pPr marL="2739010" indent="0">
              <a:buNone/>
              <a:defRPr sz="1600" b="1"/>
            </a:lvl7pPr>
            <a:lvl8pPr marL="3195508" indent="0">
              <a:buNone/>
              <a:defRPr sz="1600" b="1"/>
            </a:lvl8pPr>
            <a:lvl9pPr marL="365201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624779"/>
      </p:ext>
    </p:extLst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978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79439" y="1324001"/>
            <a:ext cx="4137025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8838" y="1323976"/>
            <a:ext cx="4138612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8838" y="3776665"/>
            <a:ext cx="4138612" cy="2301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31658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978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9439" y="1324001"/>
            <a:ext cx="4137025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68838" y="1324001"/>
            <a:ext cx="4138612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006120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28600" y="0"/>
            <a:ext cx="845978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79439" y="1323976"/>
            <a:ext cx="4137025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8838" y="1323976"/>
            <a:ext cx="4138612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79439" y="3776665"/>
            <a:ext cx="4137025" cy="2301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8838" y="3776665"/>
            <a:ext cx="4138612" cy="2301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14648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B3DAC-7C12-49B0-A1FD-4A209D47E09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D0F3-B593-466B-BE71-D4F8D1834A7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69382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B3DAC-7C12-49B0-A1FD-4A209D47E09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D0F3-B593-466B-BE71-D4F8D1834A7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3864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B3DAC-7C12-49B0-A1FD-4A209D47E09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D0F3-B593-466B-BE71-D4F8D1834A7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14432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B3DAC-7C12-49B0-A1FD-4A209D47E09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D0F3-B593-466B-BE71-D4F8D1834A7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68309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8" indent="0">
              <a:buNone/>
              <a:defRPr sz="20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6" indent="0">
              <a:buNone/>
              <a:defRPr sz="1600" b="1"/>
            </a:lvl5pPr>
            <a:lvl6pPr marL="2285544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2" indent="0">
              <a:buNone/>
              <a:defRPr sz="1600" b="1"/>
            </a:lvl8pPr>
            <a:lvl9pPr marL="365687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8" indent="0">
              <a:buNone/>
              <a:defRPr sz="20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6" indent="0">
              <a:buNone/>
              <a:defRPr sz="1600" b="1"/>
            </a:lvl5pPr>
            <a:lvl6pPr marL="2285544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2" indent="0">
              <a:buNone/>
              <a:defRPr sz="1600" b="1"/>
            </a:lvl8pPr>
            <a:lvl9pPr marL="36568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B3DAC-7C12-49B0-A1FD-4A209D47E09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D0F3-B593-466B-BE71-D4F8D1834A7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65285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B3DAC-7C12-49B0-A1FD-4A209D47E09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D0F3-B593-466B-BE71-D4F8D1834A7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0631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B3DAC-7C12-49B0-A1FD-4A209D47E09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D0F3-B593-466B-BE71-D4F8D1834A7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7134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295849"/>
      </p:ext>
    </p:extLst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8" indent="0">
              <a:buNone/>
              <a:defRPr sz="1200"/>
            </a:lvl2pPr>
            <a:lvl3pPr marL="914218" indent="0">
              <a:buNone/>
              <a:defRPr sz="1000"/>
            </a:lvl3pPr>
            <a:lvl4pPr marL="1371326" indent="0">
              <a:buNone/>
              <a:defRPr sz="900"/>
            </a:lvl4pPr>
            <a:lvl5pPr marL="1828436" indent="0">
              <a:buNone/>
              <a:defRPr sz="900"/>
            </a:lvl5pPr>
            <a:lvl6pPr marL="2285544" indent="0">
              <a:buNone/>
              <a:defRPr sz="900"/>
            </a:lvl6pPr>
            <a:lvl7pPr marL="2742654" indent="0">
              <a:buNone/>
              <a:defRPr sz="900"/>
            </a:lvl7pPr>
            <a:lvl8pPr marL="3199762" indent="0">
              <a:buNone/>
              <a:defRPr sz="900"/>
            </a:lvl8pPr>
            <a:lvl9pPr marL="36568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B3DAC-7C12-49B0-A1FD-4A209D47E09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D0F3-B593-466B-BE71-D4F8D1834A7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31373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8" indent="0">
              <a:buNone/>
              <a:defRPr sz="2800"/>
            </a:lvl2pPr>
            <a:lvl3pPr marL="914218" indent="0">
              <a:buNone/>
              <a:defRPr sz="2400"/>
            </a:lvl3pPr>
            <a:lvl4pPr marL="1371326" indent="0">
              <a:buNone/>
              <a:defRPr sz="2000"/>
            </a:lvl4pPr>
            <a:lvl5pPr marL="1828436" indent="0">
              <a:buNone/>
              <a:defRPr sz="2000"/>
            </a:lvl5pPr>
            <a:lvl6pPr marL="2285544" indent="0">
              <a:buNone/>
              <a:defRPr sz="2000"/>
            </a:lvl6pPr>
            <a:lvl7pPr marL="2742654" indent="0">
              <a:buNone/>
              <a:defRPr sz="2000"/>
            </a:lvl7pPr>
            <a:lvl8pPr marL="3199762" indent="0">
              <a:buNone/>
              <a:defRPr sz="2000"/>
            </a:lvl8pPr>
            <a:lvl9pPr marL="365687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8" indent="0">
              <a:buNone/>
              <a:defRPr sz="1200"/>
            </a:lvl2pPr>
            <a:lvl3pPr marL="914218" indent="0">
              <a:buNone/>
              <a:defRPr sz="1000"/>
            </a:lvl3pPr>
            <a:lvl4pPr marL="1371326" indent="0">
              <a:buNone/>
              <a:defRPr sz="900"/>
            </a:lvl4pPr>
            <a:lvl5pPr marL="1828436" indent="0">
              <a:buNone/>
              <a:defRPr sz="900"/>
            </a:lvl5pPr>
            <a:lvl6pPr marL="2285544" indent="0">
              <a:buNone/>
              <a:defRPr sz="900"/>
            </a:lvl6pPr>
            <a:lvl7pPr marL="2742654" indent="0">
              <a:buNone/>
              <a:defRPr sz="900"/>
            </a:lvl7pPr>
            <a:lvl8pPr marL="3199762" indent="0">
              <a:buNone/>
              <a:defRPr sz="900"/>
            </a:lvl8pPr>
            <a:lvl9pPr marL="36568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B3DAC-7C12-49B0-A1FD-4A209D47E09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D0F3-B593-466B-BE71-D4F8D1834A7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16016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B3DAC-7C12-49B0-A1FD-4A209D47E09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D0F3-B593-466B-BE71-D4F8D1834A7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61087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B3DAC-7C12-49B0-A1FD-4A209D47E09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D0F3-B593-466B-BE71-D4F8D1834A7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55423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494" indent="0" algn="ctr">
              <a:buNone/>
              <a:defRPr/>
            </a:lvl2pPr>
            <a:lvl3pPr marL="912998" indent="0" algn="ctr">
              <a:buNone/>
              <a:defRPr/>
            </a:lvl3pPr>
            <a:lvl4pPr marL="1369508" indent="0" algn="ctr">
              <a:buNone/>
              <a:defRPr/>
            </a:lvl4pPr>
            <a:lvl5pPr marL="1826006" indent="0" algn="ctr">
              <a:buNone/>
              <a:defRPr/>
            </a:lvl5pPr>
            <a:lvl6pPr marL="2282504" indent="0" algn="ctr">
              <a:buNone/>
              <a:defRPr/>
            </a:lvl6pPr>
            <a:lvl7pPr marL="2739010" indent="0" algn="ctr">
              <a:buNone/>
              <a:defRPr/>
            </a:lvl7pPr>
            <a:lvl8pPr marL="3195508" indent="0" algn="ctr">
              <a:buNone/>
              <a:defRPr/>
            </a:lvl8pPr>
            <a:lvl9pPr marL="365201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989937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349108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9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94" indent="0">
              <a:buNone/>
              <a:defRPr sz="1800"/>
            </a:lvl2pPr>
            <a:lvl3pPr marL="912998" indent="0">
              <a:buNone/>
              <a:defRPr sz="1600"/>
            </a:lvl3pPr>
            <a:lvl4pPr marL="1369508" indent="0">
              <a:buNone/>
              <a:defRPr sz="1400"/>
            </a:lvl4pPr>
            <a:lvl5pPr marL="1826006" indent="0">
              <a:buNone/>
              <a:defRPr sz="1400"/>
            </a:lvl5pPr>
            <a:lvl6pPr marL="2282504" indent="0">
              <a:buNone/>
              <a:defRPr sz="1400"/>
            </a:lvl6pPr>
            <a:lvl7pPr marL="2739010" indent="0">
              <a:buNone/>
              <a:defRPr sz="1400"/>
            </a:lvl7pPr>
            <a:lvl8pPr marL="3195508" indent="0">
              <a:buNone/>
              <a:defRPr sz="1400"/>
            </a:lvl8pPr>
            <a:lvl9pPr marL="365201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5897217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9439" y="1324001"/>
            <a:ext cx="4137025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8838" y="1324001"/>
            <a:ext cx="4138612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95256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4" indent="0">
              <a:buNone/>
              <a:defRPr sz="2000" b="1"/>
            </a:lvl2pPr>
            <a:lvl3pPr marL="912998" indent="0">
              <a:buNone/>
              <a:defRPr sz="1800" b="1"/>
            </a:lvl3pPr>
            <a:lvl4pPr marL="1369508" indent="0">
              <a:buNone/>
              <a:defRPr sz="1600" b="1"/>
            </a:lvl4pPr>
            <a:lvl5pPr marL="1826006" indent="0">
              <a:buNone/>
              <a:defRPr sz="1600" b="1"/>
            </a:lvl5pPr>
            <a:lvl6pPr marL="2282504" indent="0">
              <a:buNone/>
              <a:defRPr sz="1600" b="1"/>
            </a:lvl6pPr>
            <a:lvl7pPr marL="2739010" indent="0">
              <a:buNone/>
              <a:defRPr sz="1600" b="1"/>
            </a:lvl7pPr>
            <a:lvl8pPr marL="3195508" indent="0">
              <a:buNone/>
              <a:defRPr sz="1600" b="1"/>
            </a:lvl8pPr>
            <a:lvl9pPr marL="365201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4" indent="0">
              <a:buNone/>
              <a:defRPr sz="2000" b="1"/>
            </a:lvl2pPr>
            <a:lvl3pPr marL="912998" indent="0">
              <a:buNone/>
              <a:defRPr sz="1800" b="1"/>
            </a:lvl3pPr>
            <a:lvl4pPr marL="1369508" indent="0">
              <a:buNone/>
              <a:defRPr sz="1600" b="1"/>
            </a:lvl4pPr>
            <a:lvl5pPr marL="1826006" indent="0">
              <a:buNone/>
              <a:defRPr sz="1600" b="1"/>
            </a:lvl5pPr>
            <a:lvl6pPr marL="2282504" indent="0">
              <a:buNone/>
              <a:defRPr sz="1600" b="1"/>
            </a:lvl6pPr>
            <a:lvl7pPr marL="2739010" indent="0">
              <a:buNone/>
              <a:defRPr sz="1600" b="1"/>
            </a:lvl7pPr>
            <a:lvl8pPr marL="3195508" indent="0">
              <a:buNone/>
              <a:defRPr sz="1600" b="1"/>
            </a:lvl8pPr>
            <a:lvl9pPr marL="365201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75242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81601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2290910"/>
      </p:ext>
    </p:extLst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7240970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94" indent="0">
              <a:buNone/>
              <a:defRPr sz="1200"/>
            </a:lvl2pPr>
            <a:lvl3pPr marL="912998" indent="0">
              <a:buNone/>
              <a:defRPr sz="1000"/>
            </a:lvl3pPr>
            <a:lvl4pPr marL="1369508" indent="0">
              <a:buNone/>
              <a:defRPr sz="900"/>
            </a:lvl4pPr>
            <a:lvl5pPr marL="1826006" indent="0">
              <a:buNone/>
              <a:defRPr sz="900"/>
            </a:lvl5pPr>
            <a:lvl6pPr marL="2282504" indent="0">
              <a:buNone/>
              <a:defRPr sz="900"/>
            </a:lvl6pPr>
            <a:lvl7pPr marL="2739010" indent="0">
              <a:buNone/>
              <a:defRPr sz="900"/>
            </a:lvl7pPr>
            <a:lvl8pPr marL="3195508" indent="0">
              <a:buNone/>
              <a:defRPr sz="900"/>
            </a:lvl8pPr>
            <a:lvl9pPr marL="365201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2573659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94" indent="0">
              <a:buNone/>
              <a:defRPr sz="2800"/>
            </a:lvl2pPr>
            <a:lvl3pPr marL="912998" indent="0">
              <a:buNone/>
              <a:defRPr sz="2400"/>
            </a:lvl3pPr>
            <a:lvl4pPr marL="1369508" indent="0">
              <a:buNone/>
              <a:defRPr sz="2000"/>
            </a:lvl4pPr>
            <a:lvl5pPr marL="1826006" indent="0">
              <a:buNone/>
              <a:defRPr sz="2000"/>
            </a:lvl5pPr>
            <a:lvl6pPr marL="2282504" indent="0">
              <a:buNone/>
              <a:defRPr sz="2000"/>
            </a:lvl6pPr>
            <a:lvl7pPr marL="2739010" indent="0">
              <a:buNone/>
              <a:defRPr sz="2000"/>
            </a:lvl7pPr>
            <a:lvl8pPr marL="3195508" indent="0">
              <a:buNone/>
              <a:defRPr sz="2000"/>
            </a:lvl8pPr>
            <a:lvl9pPr marL="365201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94" indent="0">
              <a:buNone/>
              <a:defRPr sz="1200"/>
            </a:lvl2pPr>
            <a:lvl3pPr marL="912998" indent="0">
              <a:buNone/>
              <a:defRPr sz="1000"/>
            </a:lvl3pPr>
            <a:lvl4pPr marL="1369508" indent="0">
              <a:buNone/>
              <a:defRPr sz="900"/>
            </a:lvl4pPr>
            <a:lvl5pPr marL="1826006" indent="0">
              <a:buNone/>
              <a:defRPr sz="900"/>
            </a:lvl5pPr>
            <a:lvl6pPr marL="2282504" indent="0">
              <a:buNone/>
              <a:defRPr sz="900"/>
            </a:lvl6pPr>
            <a:lvl7pPr marL="2739010" indent="0">
              <a:buNone/>
              <a:defRPr sz="900"/>
            </a:lvl7pPr>
            <a:lvl8pPr marL="3195508" indent="0">
              <a:buNone/>
              <a:defRPr sz="900"/>
            </a:lvl8pPr>
            <a:lvl9pPr marL="365201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9763280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78540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2738" y="0"/>
            <a:ext cx="2144712" cy="6078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0"/>
            <a:ext cx="6281738" cy="60785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2500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978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9439" y="1324001"/>
            <a:ext cx="4137025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8838" y="1323976"/>
            <a:ext cx="4138612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8838" y="3776665"/>
            <a:ext cx="4138612" cy="2301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368727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978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79439" y="1324001"/>
            <a:ext cx="4137025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8838" y="1324001"/>
            <a:ext cx="4138612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034347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978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79439" y="1323976"/>
            <a:ext cx="4137025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8838" y="1323976"/>
            <a:ext cx="4138612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379415" y="3776665"/>
            <a:ext cx="8428037" cy="2301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757826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978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79439" y="1324001"/>
            <a:ext cx="4137025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8838" y="1323976"/>
            <a:ext cx="4138612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8838" y="3776665"/>
            <a:ext cx="4138612" cy="2301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351135"/>
      </p:ext>
    </p:extLst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978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9439" y="1324001"/>
            <a:ext cx="4137025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68838" y="1324001"/>
            <a:ext cx="4138612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55393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94" indent="0">
              <a:buNone/>
              <a:defRPr sz="1200"/>
            </a:lvl2pPr>
            <a:lvl3pPr marL="912998" indent="0">
              <a:buNone/>
              <a:defRPr sz="1000"/>
            </a:lvl3pPr>
            <a:lvl4pPr marL="1369508" indent="0">
              <a:buNone/>
              <a:defRPr sz="900"/>
            </a:lvl4pPr>
            <a:lvl5pPr marL="1826006" indent="0">
              <a:buNone/>
              <a:defRPr sz="900"/>
            </a:lvl5pPr>
            <a:lvl6pPr marL="2282504" indent="0">
              <a:buNone/>
              <a:defRPr sz="900"/>
            </a:lvl6pPr>
            <a:lvl7pPr marL="2739010" indent="0">
              <a:buNone/>
              <a:defRPr sz="900"/>
            </a:lvl7pPr>
            <a:lvl8pPr marL="3195508" indent="0">
              <a:buNone/>
              <a:defRPr sz="900"/>
            </a:lvl8pPr>
            <a:lvl9pPr marL="365201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1820555"/>
      </p:ext>
    </p:extLst>
  </p:cSld>
  <p:clrMapOvr>
    <a:masterClrMapping/>
  </p:clrMapOvr>
  <p:transition xmlns:p14="http://schemas.microsoft.com/office/powerpoint/2010/main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28600" y="0"/>
            <a:ext cx="845978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79439" y="1323976"/>
            <a:ext cx="4137025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8838" y="1323976"/>
            <a:ext cx="4138612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79439" y="3776665"/>
            <a:ext cx="4137025" cy="2301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8838" y="3776665"/>
            <a:ext cx="4138612" cy="2301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75548"/>
      </p:ext>
    </p:extLst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7568"/>
      </p:ext>
    </p:extLst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185540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1552049"/>
      </p:ext>
    </p:extLst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9413" y="1323975"/>
            <a:ext cx="4137025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8838" y="1323975"/>
            <a:ext cx="4138612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37489"/>
      </p:ext>
    </p:extLst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52490"/>
      </p:ext>
    </p:extLst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329943"/>
      </p:ext>
    </p:extLst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8856892"/>
      </p:ext>
    </p:extLst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429368"/>
      </p:ext>
    </p:extLst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7322070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94" indent="0">
              <a:buNone/>
              <a:defRPr sz="2800"/>
            </a:lvl2pPr>
            <a:lvl3pPr marL="912998" indent="0">
              <a:buNone/>
              <a:defRPr sz="2400"/>
            </a:lvl3pPr>
            <a:lvl4pPr marL="1369508" indent="0">
              <a:buNone/>
              <a:defRPr sz="2000"/>
            </a:lvl4pPr>
            <a:lvl5pPr marL="1826006" indent="0">
              <a:buNone/>
              <a:defRPr sz="2000"/>
            </a:lvl5pPr>
            <a:lvl6pPr marL="2282504" indent="0">
              <a:buNone/>
              <a:defRPr sz="2000"/>
            </a:lvl6pPr>
            <a:lvl7pPr marL="2739010" indent="0">
              <a:buNone/>
              <a:defRPr sz="2000"/>
            </a:lvl7pPr>
            <a:lvl8pPr marL="3195508" indent="0">
              <a:buNone/>
              <a:defRPr sz="2000"/>
            </a:lvl8pPr>
            <a:lvl9pPr marL="365201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94" indent="0">
              <a:buNone/>
              <a:defRPr sz="1200"/>
            </a:lvl2pPr>
            <a:lvl3pPr marL="912998" indent="0">
              <a:buNone/>
              <a:defRPr sz="1000"/>
            </a:lvl3pPr>
            <a:lvl4pPr marL="1369508" indent="0">
              <a:buNone/>
              <a:defRPr sz="900"/>
            </a:lvl4pPr>
            <a:lvl5pPr marL="1826006" indent="0">
              <a:buNone/>
              <a:defRPr sz="900"/>
            </a:lvl5pPr>
            <a:lvl6pPr marL="2282504" indent="0">
              <a:buNone/>
              <a:defRPr sz="900"/>
            </a:lvl6pPr>
            <a:lvl7pPr marL="2739010" indent="0">
              <a:buNone/>
              <a:defRPr sz="900"/>
            </a:lvl7pPr>
            <a:lvl8pPr marL="3195508" indent="0">
              <a:buNone/>
              <a:defRPr sz="900"/>
            </a:lvl8pPr>
            <a:lvl9pPr marL="365201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3164772"/>
      </p:ext>
    </p:extLst>
  </p:cSld>
  <p:clrMapOvr>
    <a:masterClrMapping/>
  </p:clrMapOvr>
  <p:transition xmlns:p14="http://schemas.microsoft.com/office/powerpoint/2010/main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19790"/>
      </p:ext>
    </p:extLst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2738" y="0"/>
            <a:ext cx="2144712" cy="6078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0"/>
            <a:ext cx="6281738" cy="60785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72364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978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9413" y="1323975"/>
            <a:ext cx="4137025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8838" y="1323975"/>
            <a:ext cx="4138612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8838" y="3776663"/>
            <a:ext cx="4138612" cy="2301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07032"/>
      </p:ext>
    </p:extLst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978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79413" y="1323975"/>
            <a:ext cx="4137025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8838" y="1323975"/>
            <a:ext cx="4138612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08635"/>
      </p:ext>
    </p:extLst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978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79413" y="1323975"/>
            <a:ext cx="4137025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8838" y="1323975"/>
            <a:ext cx="4138612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379413" y="3776663"/>
            <a:ext cx="8428037" cy="2301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210551"/>
      </p:ext>
    </p:extLst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978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79413" y="1323975"/>
            <a:ext cx="4137025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8838" y="1323975"/>
            <a:ext cx="4138612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8838" y="3776663"/>
            <a:ext cx="4138612" cy="2301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36455"/>
      </p:ext>
    </p:extLst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978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9413" y="1323975"/>
            <a:ext cx="4137025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68838" y="1323975"/>
            <a:ext cx="4138612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801009"/>
      </p:ext>
    </p:extLst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28600" y="0"/>
            <a:ext cx="845978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79413" y="1323975"/>
            <a:ext cx="4137025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8838" y="1323975"/>
            <a:ext cx="4138612" cy="2300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79413" y="3776663"/>
            <a:ext cx="4137025" cy="2301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8838" y="3776663"/>
            <a:ext cx="4138612" cy="2301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08369"/>
      </p:ext>
    </p:extLst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309103"/>
      </p:ext>
    </p:extLst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756577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7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3.xml"/><Relationship Id="rId8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46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8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4.xml"/><Relationship Id="rId8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57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9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5.xml"/><Relationship Id="rId8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68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0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6.xml"/><Relationship Id="rId8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79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1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87.xml"/><Relationship Id="rId8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90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2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198.xml"/><Relationship Id="rId8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201.xml"/></Relationships>
</file>

<file path=ppt/slideMasters/_rels/slideMaster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1.xml"/><Relationship Id="rId20" Type="http://schemas.openxmlformats.org/officeDocument/2006/relationships/image" Target="../media/image2.jpeg"/><Relationship Id="rId10" Type="http://schemas.openxmlformats.org/officeDocument/2006/relationships/slideLayout" Target="../slideLayouts/slideLayout212.xml"/><Relationship Id="rId11" Type="http://schemas.openxmlformats.org/officeDocument/2006/relationships/slideLayout" Target="../slideLayouts/slideLayout213.xml"/><Relationship Id="rId12" Type="http://schemas.openxmlformats.org/officeDocument/2006/relationships/slideLayout" Target="../slideLayouts/slideLayout214.xml"/><Relationship Id="rId13" Type="http://schemas.openxmlformats.org/officeDocument/2006/relationships/slideLayout" Target="../slideLayouts/slideLayout215.xml"/><Relationship Id="rId14" Type="http://schemas.openxmlformats.org/officeDocument/2006/relationships/slideLayout" Target="../slideLayouts/slideLayout216.xml"/><Relationship Id="rId15" Type="http://schemas.openxmlformats.org/officeDocument/2006/relationships/slideLayout" Target="../slideLayouts/slideLayout217.xml"/><Relationship Id="rId16" Type="http://schemas.openxmlformats.org/officeDocument/2006/relationships/slideLayout" Target="../slideLayouts/slideLayout218.xml"/><Relationship Id="rId17" Type="http://schemas.openxmlformats.org/officeDocument/2006/relationships/slideLayout" Target="../slideLayouts/slideLayout219.xml"/><Relationship Id="rId18" Type="http://schemas.openxmlformats.org/officeDocument/2006/relationships/theme" Target="../theme/theme16.xml"/><Relationship Id="rId19" Type="http://schemas.openxmlformats.org/officeDocument/2006/relationships/image" Target="../media/image1.jpeg"/><Relationship Id="rId1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09.xml"/><Relationship Id="rId8" Type="http://schemas.openxmlformats.org/officeDocument/2006/relationships/slideLayout" Target="../slideLayouts/slideLayout210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0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220.xml"/><Relationship Id="rId2" Type="http://schemas.openxmlformats.org/officeDocument/2006/relationships/slideLayout" Target="../slideLayouts/slideLayout221.xml"/><Relationship Id="rId3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6.xml"/><Relationship Id="rId8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29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1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231.xml"/><Relationship Id="rId2" Type="http://schemas.openxmlformats.org/officeDocument/2006/relationships/slideLayout" Target="../slideLayouts/slideLayout232.xml"/><Relationship Id="rId3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37.xml"/><Relationship Id="rId8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0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20" Type="http://schemas.openxmlformats.org/officeDocument/2006/relationships/image" Target="../media/image1.jpeg"/><Relationship Id="rId21" Type="http://schemas.openxmlformats.org/officeDocument/2006/relationships/image" Target="../media/image2.jpeg"/><Relationship Id="rId10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5.xml"/><Relationship Id="rId19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20" Type="http://schemas.openxmlformats.org/officeDocument/2006/relationships/image" Target="../media/image2.jpeg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2.xml"/><Relationship Id="rId18" Type="http://schemas.openxmlformats.org/officeDocument/2006/relationships/theme" Target="../theme/theme3.xml"/><Relationship Id="rId19" Type="http://schemas.openxmlformats.org/officeDocument/2006/relationships/image" Target="../media/image1.jpeg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3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4.xml"/><Relationship Id="rId3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7.xml"/><Relationship Id="rId6" Type="http://schemas.openxmlformats.org/officeDocument/2006/relationships/slideLayout" Target="../slideLayouts/slideLayout58.xml"/><Relationship Id="rId7" Type="http://schemas.openxmlformats.org/officeDocument/2006/relationships/slideLayout" Target="../slideLayouts/slideLayout59.xml"/><Relationship Id="rId8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2.xml"/><Relationship Id="rId20" Type="http://schemas.openxmlformats.org/officeDocument/2006/relationships/image" Target="../media/image2.jpeg"/><Relationship Id="rId10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0.xml"/><Relationship Id="rId18" Type="http://schemas.openxmlformats.org/officeDocument/2006/relationships/theme" Target="../theme/theme5.xml"/><Relationship Id="rId19" Type="http://schemas.openxmlformats.org/officeDocument/2006/relationships/image" Target="../media/image1.jpeg"/><Relationship Id="rId1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8.xml"/><Relationship Id="rId6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0.xml"/><Relationship Id="rId8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9.xml"/><Relationship Id="rId20" Type="http://schemas.openxmlformats.org/officeDocument/2006/relationships/image" Target="../media/image2.jpeg"/><Relationship Id="rId10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97.xml"/><Relationship Id="rId18" Type="http://schemas.openxmlformats.org/officeDocument/2006/relationships/theme" Target="../theme/theme6.xml"/><Relationship Id="rId19" Type="http://schemas.openxmlformats.org/officeDocument/2006/relationships/image" Target="../media/image1.jpeg"/><Relationship Id="rId1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8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6.xml"/><Relationship Id="rId20" Type="http://schemas.openxmlformats.org/officeDocument/2006/relationships/image" Target="../media/image2.jpeg"/><Relationship Id="rId10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4.xml"/><Relationship Id="rId18" Type="http://schemas.openxmlformats.org/officeDocument/2006/relationships/theme" Target="../theme/theme7.xml"/><Relationship Id="rId19" Type="http://schemas.openxmlformats.org/officeDocument/2006/relationships/image" Target="../media/image1.jpeg"/><Relationship Id="rId1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9.xml"/><Relationship Id="rId3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4.xml"/><Relationship Id="rId8" Type="http://schemas.openxmlformats.org/officeDocument/2006/relationships/slideLayout" Target="../slideLayouts/slideLayout105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5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1.xml"/><Relationship Id="rId8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4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6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2.xml"/><Relationship Id="rId8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6" descr="SwooshHeader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9540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0"/>
            <a:ext cx="84597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294" tIns="45647" rIns="91294" bIns="4564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43" name="Text Box 19"/>
          <p:cNvSpPr txBox="1">
            <a:spLocks noChangeArrowheads="1"/>
          </p:cNvSpPr>
          <p:nvPr userDrawn="1"/>
        </p:nvSpPr>
        <p:spPr bwMode="auto">
          <a:xfrm>
            <a:off x="0" y="6521452"/>
            <a:ext cx="533400" cy="24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299" tIns="45650" rIns="91299" bIns="4565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fld id="{F1A8F4F1-8214-7249-A9A5-9505213BB9A8}" type="slidenum">
              <a:rPr lang="en-US" sz="1000">
                <a:latin typeface="Arial" charset="0"/>
              </a:rPr>
              <a:pPr>
                <a:spcBef>
                  <a:spcPct val="50000"/>
                </a:spcBef>
                <a:buFontTx/>
                <a:buNone/>
              </a:pPr>
              <a:t>‹#›</a:t>
            </a:fld>
            <a:endParaRPr lang="en-US" sz="1000">
              <a:latin typeface="Arial" charset="0"/>
            </a:endParaRPr>
          </a:p>
        </p:txBody>
      </p:sp>
      <p:sp>
        <p:nvSpPr>
          <p:cNvPr id="3077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9415" y="1324001"/>
            <a:ext cx="8428037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294" tIns="45647" rIns="91294" bIns="456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078" name="Picture 33" descr="UCSBslidelogo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308751"/>
            <a:ext cx="13716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</a:defRPr>
      </a:lvl5pPr>
      <a:lvl6pPr marL="456494" algn="l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</a:defRPr>
      </a:lvl6pPr>
      <a:lvl7pPr marL="912998" algn="l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</a:defRPr>
      </a:lvl7pPr>
      <a:lvl8pPr marL="1369508" algn="l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</a:defRPr>
      </a:lvl8pPr>
      <a:lvl9pPr marL="1826006" algn="l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</a:defRPr>
      </a:lvl9pPr>
    </p:titleStyle>
    <p:bodyStyle>
      <a:lvl1pPr marL="608672" indent="-608672" algn="l" rtl="0" eaLnBrk="0" fontAlgn="base" hangingPunct="0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1111134" indent="-532585" algn="l" rtl="0" eaLnBrk="0" fontAlgn="base" hangingPunct="0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–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1599338" indent="-456494" algn="l" rtl="0" eaLnBrk="0" fontAlgn="base" hangingPunct="0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  <a:ea typeface="ＭＳ Ｐゴシック" charset="0"/>
        </a:defRPr>
      </a:lvl3pPr>
      <a:lvl4pPr marL="1913185" indent="-380425" algn="l" rtl="0" eaLnBrk="0" fontAlgn="base" hangingPunct="0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–"/>
        <a:defRPr>
          <a:solidFill>
            <a:schemeClr val="tx1"/>
          </a:solidFill>
          <a:latin typeface="+mn-lt"/>
          <a:ea typeface="ＭＳ Ｐゴシック" charset="0"/>
        </a:defRPr>
      </a:lvl4pPr>
      <a:lvl5pPr marL="2376019" indent="-380425" algn="l" rtl="0" eaLnBrk="0" fontAlgn="base" hangingPunct="0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  <a:ea typeface="ＭＳ Ｐゴシック" charset="0"/>
        </a:defRPr>
      </a:lvl5pPr>
      <a:lvl6pPr marL="2832529" indent="-380425" algn="l" rtl="0" fontAlgn="base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6pPr>
      <a:lvl7pPr marL="3289034" indent="-380425" algn="l" rtl="0" fontAlgn="base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7pPr>
      <a:lvl8pPr marL="3745525" indent="-380425" algn="l" rtl="0" fontAlgn="base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8pPr>
      <a:lvl9pPr marL="4202029" indent="-380425" algn="l" rtl="0" fontAlgn="base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2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4" algn="l" defTabSz="912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98" algn="l" defTabSz="912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08" algn="l" defTabSz="912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06" algn="l" defTabSz="912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504" algn="l" defTabSz="912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010" algn="l" defTabSz="912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508" algn="l" defTabSz="912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010" algn="l" defTabSz="912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5" tIns="45713" rIns="91425" bIns="4571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25" tIns="45713" rIns="91425" bIns="4571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3"/>
            <a:ext cx="2895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48176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sldNum="0" hdr="0" ftr="0" dt="0"/>
  <p:txStyles>
    <p:titleStyle>
      <a:lvl1pPr algn="ctr" defTabSz="45713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45713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6" indent="-285707" algn="l" defTabSz="45713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4" indent="-228564" algn="l" defTabSz="45713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4" indent="-228564" algn="l" defTabSz="45713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5" indent="-228564" algn="l" defTabSz="45713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5" tIns="45713" rIns="91425" bIns="4571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25" tIns="45713" rIns="91425" bIns="4571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3"/>
            <a:ext cx="2895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67724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sldNum="0" hdr="0" ftr="0" dt="0"/>
  <p:txStyles>
    <p:titleStyle>
      <a:lvl1pPr algn="ctr" defTabSz="45713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45713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6" indent="-285707" algn="l" defTabSz="45713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4" indent="-228564" algn="l" defTabSz="45713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4" indent="-228564" algn="l" defTabSz="45713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5" indent="-228564" algn="l" defTabSz="45713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32182" y="0"/>
            <a:ext cx="8459763" cy="9911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697" tIns="35697" rIns="76312" bIns="356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rial Bold" charset="0"/>
              </a:rPr>
              <a:t>Click to edit Master title style</a:t>
            </a:r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56269" y="6520914"/>
            <a:ext cx="219894" cy="214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64258" tIns="32128" rIns="64258" bIns="32128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1"/>
                </a:solidFill>
                <a:cs typeface="Arial" charset="0"/>
              </a:defRPr>
            </a:lvl1pPr>
          </a:lstStyle>
          <a:p>
            <a:pPr defTabSz="914118">
              <a:spcBef>
                <a:spcPct val="0"/>
              </a:spcBef>
              <a:buFontTx/>
              <a:buNone/>
            </a:pPr>
            <a:fld id="{3FBD8954-1EF1-4215-B292-FFC70CEAC392}" type="slidenum">
              <a:rPr lang="en-US" smtClean="0">
                <a:solidFill>
                  <a:srgbClr val="000000"/>
                </a:solidFill>
                <a:latin typeface="Arial" charset="0"/>
                <a:ea typeface="ヒラギノ角ゴ ProN W3" charset="0"/>
                <a:sym typeface="Arial" charset="0"/>
              </a:rPr>
              <a:pPr defTabSz="914118">
                <a:spcBef>
                  <a:spcPct val="0"/>
                </a:spcBef>
                <a:buFontTx/>
                <a:buNone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ヒラギノ角ゴ ProN W3" charset="0"/>
              <a:sym typeface="Arial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8396" y="1323826"/>
            <a:ext cx="8428508" cy="55341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697" tIns="35697" rIns="76312" bIns="3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rial" charset="0"/>
              </a:rPr>
              <a:t>Click to edit Master text styles</a:t>
            </a:r>
          </a:p>
          <a:p>
            <a:pPr lvl="1"/>
            <a:r>
              <a:rPr lang="en-US" smtClean="0">
                <a:sym typeface="Arial" charset="0"/>
              </a:rPr>
              <a:t>Second level</a:t>
            </a:r>
          </a:p>
          <a:p>
            <a:pPr lvl="2"/>
            <a:r>
              <a:rPr lang="en-US" smtClean="0">
                <a:sym typeface="Arial" charset="0"/>
              </a:rPr>
              <a:t>Third level</a:t>
            </a:r>
          </a:p>
          <a:p>
            <a:pPr lvl="3"/>
            <a:r>
              <a:rPr lang="en-US" smtClean="0">
                <a:sym typeface="Arial" charset="0"/>
              </a:rPr>
              <a:t>Fourth level</a:t>
            </a:r>
          </a:p>
          <a:p>
            <a:pPr lvl="4"/>
            <a:r>
              <a:rPr lang="en-US" smtClean="0">
                <a:sym typeface="Arial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9044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sldNum="0" hdr="0" ftr="0" dt="0"/>
  <p:txStyles>
    <p:titleStyle>
      <a:lvl1pPr marL="4465" algn="l" rtl="0" fontAlgn="base">
        <a:spcBef>
          <a:spcPct val="0"/>
        </a:spcBef>
        <a:spcAft>
          <a:spcPct val="0"/>
        </a:spcAft>
        <a:defRPr sz="2700">
          <a:solidFill>
            <a:srgbClr val="FFFF00"/>
          </a:solidFill>
          <a:latin typeface="+mj-lt"/>
          <a:ea typeface="+mj-ea"/>
          <a:cs typeface="+mj-cs"/>
          <a:sym typeface="Arial Bold" charset="0"/>
        </a:defRPr>
      </a:lvl1pPr>
      <a:lvl2pPr marL="4465" algn="l" rtl="0" fontAlgn="base">
        <a:spcBef>
          <a:spcPct val="0"/>
        </a:spcBef>
        <a:spcAft>
          <a:spcPct val="0"/>
        </a:spcAft>
        <a:defRPr sz="2700">
          <a:solidFill>
            <a:srgbClr val="FFFF00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marL="4465" algn="l" rtl="0" fontAlgn="base">
        <a:spcBef>
          <a:spcPct val="0"/>
        </a:spcBef>
        <a:spcAft>
          <a:spcPct val="0"/>
        </a:spcAft>
        <a:defRPr sz="2700">
          <a:solidFill>
            <a:srgbClr val="FFFF00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marL="4465" algn="l" rtl="0" fontAlgn="base">
        <a:spcBef>
          <a:spcPct val="0"/>
        </a:spcBef>
        <a:spcAft>
          <a:spcPct val="0"/>
        </a:spcAft>
        <a:defRPr sz="2700">
          <a:solidFill>
            <a:srgbClr val="FFFF00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marL="4465" algn="l" rtl="0" fontAlgn="base">
        <a:spcBef>
          <a:spcPct val="0"/>
        </a:spcBef>
        <a:spcAft>
          <a:spcPct val="0"/>
        </a:spcAft>
        <a:defRPr sz="2700">
          <a:solidFill>
            <a:srgbClr val="FFFF00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325755" algn="l" rtl="0" fontAlgn="base">
        <a:spcBef>
          <a:spcPct val="0"/>
        </a:spcBef>
        <a:spcAft>
          <a:spcPct val="0"/>
        </a:spcAft>
        <a:defRPr sz="2700">
          <a:solidFill>
            <a:srgbClr val="FFFF00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647049" algn="l" rtl="0" fontAlgn="base">
        <a:spcBef>
          <a:spcPct val="0"/>
        </a:spcBef>
        <a:spcAft>
          <a:spcPct val="0"/>
        </a:spcAft>
        <a:defRPr sz="2700">
          <a:solidFill>
            <a:srgbClr val="FFFF00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968340" algn="l" rtl="0" fontAlgn="base">
        <a:spcBef>
          <a:spcPct val="0"/>
        </a:spcBef>
        <a:spcAft>
          <a:spcPct val="0"/>
        </a:spcAft>
        <a:defRPr sz="2700">
          <a:solidFill>
            <a:srgbClr val="FFFF00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289634" algn="l" rtl="0" fontAlgn="base">
        <a:spcBef>
          <a:spcPct val="0"/>
        </a:spcBef>
        <a:spcAft>
          <a:spcPct val="0"/>
        </a:spcAft>
        <a:defRPr sz="2700">
          <a:solidFill>
            <a:srgbClr val="FFFF00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456277" indent="-428390" algn="l" rtl="0" fontAlgn="base">
        <a:lnSpc>
          <a:spcPct val="95000"/>
        </a:lnSpc>
        <a:spcBef>
          <a:spcPts val="1266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74224" indent="-374844" algn="l" rtl="0" fontAlgn="base">
        <a:lnSpc>
          <a:spcPct val="95000"/>
        </a:lnSpc>
        <a:spcBef>
          <a:spcPts val="1266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17834" indent="-321291" algn="l" rtl="0" fontAlgn="base">
        <a:lnSpc>
          <a:spcPct val="95000"/>
        </a:lnSpc>
        <a:spcBef>
          <a:spcPts val="914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17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338719" indent="-267743" algn="l" rtl="0" fontAlgn="base">
        <a:lnSpc>
          <a:spcPct val="95000"/>
        </a:lnSpc>
        <a:spcBef>
          <a:spcPts val="914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17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664477" indent="-267743" algn="l" rtl="0" fontAlgn="base">
        <a:lnSpc>
          <a:spcPct val="95000"/>
        </a:lnSpc>
        <a:spcBef>
          <a:spcPts val="914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17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1985767" indent="-267743" algn="l" rtl="0" fontAlgn="base">
        <a:lnSpc>
          <a:spcPct val="95000"/>
        </a:lnSpc>
        <a:spcBef>
          <a:spcPts val="914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17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307062" indent="-267743" algn="l" rtl="0" fontAlgn="base">
        <a:lnSpc>
          <a:spcPct val="95000"/>
        </a:lnSpc>
        <a:spcBef>
          <a:spcPts val="914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17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2628350" indent="-267743" algn="l" rtl="0" fontAlgn="base">
        <a:lnSpc>
          <a:spcPct val="95000"/>
        </a:lnSpc>
        <a:spcBef>
          <a:spcPts val="914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17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2949647" indent="-267743" algn="l" rtl="0" fontAlgn="base">
        <a:lnSpc>
          <a:spcPct val="95000"/>
        </a:lnSpc>
        <a:spcBef>
          <a:spcPts val="914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17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64258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291" algn="l" defTabSz="64258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585" algn="l" defTabSz="64258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3876" algn="l" defTabSz="64258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171" algn="l" defTabSz="64258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464" algn="l" defTabSz="64258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7756" algn="l" defTabSz="64258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051" algn="l" defTabSz="64258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0344" algn="l" defTabSz="64258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5" tIns="45713" rIns="91425" bIns="4571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25" tIns="45713" rIns="91425" bIns="4571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3"/>
            <a:ext cx="2895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72330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sldNum="0" hdr="0" ftr="0" dt="0"/>
  <p:txStyles>
    <p:titleStyle>
      <a:lvl1pPr algn="ctr" defTabSz="45713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45713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6" indent="-285707" algn="l" defTabSz="45713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4" indent="-228564" algn="l" defTabSz="45713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4" indent="-228564" algn="l" defTabSz="45713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5" indent="-228564" algn="l" defTabSz="45713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5" tIns="45713" rIns="91425" bIns="4571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25" tIns="45713" rIns="91425" bIns="4571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3"/>
            <a:ext cx="2895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11436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sldNum="0" hdr="0" ftr="0" dt="0"/>
  <p:txStyles>
    <p:titleStyle>
      <a:lvl1pPr algn="ctr" defTabSz="45713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45713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6" indent="-285707" algn="l" defTabSz="45713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4" indent="-228564" algn="l" defTabSz="45713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4" indent="-228564" algn="l" defTabSz="45713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5" indent="-228564" algn="l" defTabSz="45713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5" tIns="45713" rIns="91425" bIns="4571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25" tIns="45713" rIns="91425" bIns="4571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3"/>
            <a:ext cx="2895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71863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4" r:id="rId1"/>
    <p:sldLayoutId id="2147484155" r:id="rId2"/>
    <p:sldLayoutId id="2147484156" r:id="rId3"/>
    <p:sldLayoutId id="2147484157" r:id="rId4"/>
    <p:sldLayoutId id="2147484158" r:id="rId5"/>
    <p:sldLayoutId id="2147484159" r:id="rId6"/>
    <p:sldLayoutId id="2147484160" r:id="rId7"/>
    <p:sldLayoutId id="2147484161" r:id="rId8"/>
    <p:sldLayoutId id="2147484162" r:id="rId9"/>
    <p:sldLayoutId id="2147484163" r:id="rId10"/>
    <p:sldLayoutId id="214748416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sldNum="0" hdr="0" ftr="0" dt="0"/>
  <p:txStyles>
    <p:titleStyle>
      <a:lvl1pPr algn="ctr" defTabSz="45713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45713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6" indent="-285707" algn="l" defTabSz="45713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4" indent="-228564" algn="l" defTabSz="45713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4" indent="-228564" algn="l" defTabSz="45713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5" indent="-228564" algn="l" defTabSz="45713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6" descr="SwooshHeader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9540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0"/>
            <a:ext cx="84597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294" tIns="45647" rIns="91294" bIns="4564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43" name="Text Box 19"/>
          <p:cNvSpPr txBox="1">
            <a:spLocks noChangeArrowheads="1"/>
          </p:cNvSpPr>
          <p:nvPr userDrawn="1"/>
        </p:nvSpPr>
        <p:spPr bwMode="auto">
          <a:xfrm>
            <a:off x="0" y="6521452"/>
            <a:ext cx="533400" cy="24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299" tIns="45650" rIns="91299" bIns="4565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fld id="{F1A8F4F1-8214-7249-A9A5-9505213BB9A8}" type="slidenum">
              <a:rPr lang="en-US" sz="1000">
                <a:solidFill>
                  <a:srgbClr val="000000"/>
                </a:solidFill>
                <a:latin typeface="Arial" charset="0"/>
              </a:rPr>
              <a:pPr>
                <a:spcBef>
                  <a:spcPct val="50000"/>
                </a:spcBef>
                <a:buFontTx/>
                <a:buNone/>
              </a:pPr>
              <a:t>‹#›</a:t>
            </a:fld>
            <a:endParaRPr lang="en-US" sz="1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77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9415" y="1324001"/>
            <a:ext cx="8428037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294" tIns="45647" rIns="91294" bIns="456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078" name="Picture 33" descr="UCSBslidelogo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308751"/>
            <a:ext cx="13716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589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8" r:id="rId1"/>
    <p:sldLayoutId id="2147484179" r:id="rId2"/>
    <p:sldLayoutId id="2147484180" r:id="rId3"/>
    <p:sldLayoutId id="2147484181" r:id="rId4"/>
    <p:sldLayoutId id="2147484182" r:id="rId5"/>
    <p:sldLayoutId id="2147484183" r:id="rId6"/>
    <p:sldLayoutId id="2147484184" r:id="rId7"/>
    <p:sldLayoutId id="2147484185" r:id="rId8"/>
    <p:sldLayoutId id="2147484186" r:id="rId9"/>
    <p:sldLayoutId id="2147484187" r:id="rId10"/>
    <p:sldLayoutId id="2147484188" r:id="rId11"/>
    <p:sldLayoutId id="2147484189" r:id="rId12"/>
    <p:sldLayoutId id="2147484190" r:id="rId13"/>
    <p:sldLayoutId id="2147484191" r:id="rId14"/>
    <p:sldLayoutId id="2147484192" r:id="rId15"/>
    <p:sldLayoutId id="2147484193" r:id="rId16"/>
    <p:sldLayoutId id="2147484194" r:id="rId17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</a:defRPr>
      </a:lvl5pPr>
      <a:lvl6pPr marL="456494" algn="l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</a:defRPr>
      </a:lvl6pPr>
      <a:lvl7pPr marL="912998" algn="l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</a:defRPr>
      </a:lvl7pPr>
      <a:lvl8pPr marL="1369508" algn="l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</a:defRPr>
      </a:lvl8pPr>
      <a:lvl9pPr marL="1826006" algn="l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</a:defRPr>
      </a:lvl9pPr>
    </p:titleStyle>
    <p:bodyStyle>
      <a:lvl1pPr marL="608672" indent="-608672" algn="l" rtl="0" eaLnBrk="0" fontAlgn="base" hangingPunct="0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1111134" indent="-532585" algn="l" rtl="0" eaLnBrk="0" fontAlgn="base" hangingPunct="0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–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1599338" indent="-456494" algn="l" rtl="0" eaLnBrk="0" fontAlgn="base" hangingPunct="0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  <a:ea typeface="ＭＳ Ｐゴシック" charset="0"/>
        </a:defRPr>
      </a:lvl3pPr>
      <a:lvl4pPr marL="1913185" indent="-380425" algn="l" rtl="0" eaLnBrk="0" fontAlgn="base" hangingPunct="0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–"/>
        <a:defRPr>
          <a:solidFill>
            <a:schemeClr val="tx1"/>
          </a:solidFill>
          <a:latin typeface="+mn-lt"/>
          <a:ea typeface="ＭＳ Ｐゴシック" charset="0"/>
        </a:defRPr>
      </a:lvl4pPr>
      <a:lvl5pPr marL="2376019" indent="-380425" algn="l" rtl="0" eaLnBrk="0" fontAlgn="base" hangingPunct="0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  <a:ea typeface="ＭＳ Ｐゴシック" charset="0"/>
        </a:defRPr>
      </a:lvl5pPr>
      <a:lvl6pPr marL="2832529" indent="-380425" algn="l" rtl="0" fontAlgn="base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6pPr>
      <a:lvl7pPr marL="3289034" indent="-380425" algn="l" rtl="0" fontAlgn="base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7pPr>
      <a:lvl8pPr marL="3745525" indent="-380425" algn="l" rtl="0" fontAlgn="base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8pPr>
      <a:lvl9pPr marL="4202029" indent="-380425" algn="l" rtl="0" fontAlgn="base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2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4" algn="l" defTabSz="912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98" algn="l" defTabSz="912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08" algn="l" defTabSz="912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06" algn="l" defTabSz="912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504" algn="l" defTabSz="912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010" algn="l" defTabSz="912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508" algn="l" defTabSz="912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010" algn="l" defTabSz="912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5" tIns="45713" rIns="91425" bIns="4571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25" tIns="45713" rIns="91425" bIns="4571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3"/>
            <a:ext cx="2895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43167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6" r:id="rId1"/>
    <p:sldLayoutId id="2147484197" r:id="rId2"/>
    <p:sldLayoutId id="2147484198" r:id="rId3"/>
    <p:sldLayoutId id="2147484199" r:id="rId4"/>
    <p:sldLayoutId id="2147484200" r:id="rId5"/>
    <p:sldLayoutId id="2147484201" r:id="rId6"/>
    <p:sldLayoutId id="2147484202" r:id="rId7"/>
    <p:sldLayoutId id="2147484203" r:id="rId8"/>
    <p:sldLayoutId id="2147484204" r:id="rId9"/>
    <p:sldLayoutId id="2147484205" r:id="rId10"/>
    <p:sldLayoutId id="214748420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sldNum="0" hdr="0" ftr="0" dt="0"/>
  <p:txStyles>
    <p:titleStyle>
      <a:lvl1pPr algn="ctr" defTabSz="45713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45713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6" indent="-285707" algn="l" defTabSz="45713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4" indent="-228564" algn="l" defTabSz="45713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4" indent="-228564" algn="l" defTabSz="45713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5" indent="-228564" algn="l" defTabSz="45713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5" tIns="45713" rIns="91425" bIns="4571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25" tIns="45713" rIns="91425" bIns="4571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3"/>
            <a:ext cx="2895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6023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8" r:id="rId1"/>
    <p:sldLayoutId id="2147484209" r:id="rId2"/>
    <p:sldLayoutId id="2147484210" r:id="rId3"/>
    <p:sldLayoutId id="2147484211" r:id="rId4"/>
    <p:sldLayoutId id="2147484212" r:id="rId5"/>
    <p:sldLayoutId id="2147484213" r:id="rId6"/>
    <p:sldLayoutId id="2147484214" r:id="rId7"/>
    <p:sldLayoutId id="2147484215" r:id="rId8"/>
    <p:sldLayoutId id="2147484216" r:id="rId9"/>
    <p:sldLayoutId id="2147484217" r:id="rId10"/>
    <p:sldLayoutId id="214748421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sldNum="0" hdr="0" ftr="0" dt="0"/>
  <p:txStyles>
    <p:titleStyle>
      <a:lvl1pPr algn="ctr" defTabSz="45713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45713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6" indent="-285707" algn="l" defTabSz="45713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4" indent="-228564" algn="l" defTabSz="45713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4" indent="-228564" algn="l" defTabSz="45713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5" indent="-228564" algn="l" defTabSz="45713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6" descr="SwooshHeader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9540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0"/>
            <a:ext cx="84597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294" tIns="45647" rIns="91294" bIns="4564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43" name="Text Box 19"/>
          <p:cNvSpPr txBox="1">
            <a:spLocks noChangeArrowheads="1"/>
          </p:cNvSpPr>
          <p:nvPr userDrawn="1"/>
        </p:nvSpPr>
        <p:spPr bwMode="auto">
          <a:xfrm>
            <a:off x="0" y="6521452"/>
            <a:ext cx="533400" cy="24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299" tIns="45650" rIns="91299" bIns="4565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fld id="{2333254D-0DD3-004D-8457-8B4AEDBDF7FA}" type="slidenum">
              <a:rPr lang="en-US" sz="1000">
                <a:solidFill>
                  <a:srgbClr val="000000"/>
                </a:solidFill>
                <a:latin typeface="Arial" charset="0"/>
              </a:rPr>
              <a:pPr>
                <a:spcBef>
                  <a:spcPct val="50000"/>
                </a:spcBef>
                <a:buFontTx/>
                <a:buNone/>
              </a:pPr>
              <a:t>‹#›</a:t>
            </a:fld>
            <a:endParaRPr lang="en-US" sz="1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7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9415" y="1324001"/>
            <a:ext cx="8428037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294" tIns="45647" rIns="91294" bIns="456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198" name="Picture 33" descr="UCSBslidelogo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308751"/>
            <a:ext cx="13716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2364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</a:defRPr>
      </a:lvl5pPr>
      <a:lvl6pPr marL="456494" algn="l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</a:defRPr>
      </a:lvl6pPr>
      <a:lvl7pPr marL="912998" algn="l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</a:defRPr>
      </a:lvl7pPr>
      <a:lvl8pPr marL="1369508" algn="l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</a:defRPr>
      </a:lvl8pPr>
      <a:lvl9pPr marL="1826006" algn="l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</a:defRPr>
      </a:lvl9pPr>
    </p:titleStyle>
    <p:bodyStyle>
      <a:lvl1pPr marL="608672" indent="-608672" algn="l" rtl="0" eaLnBrk="0" fontAlgn="base" hangingPunct="0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1111134" indent="-532585" algn="l" rtl="0" eaLnBrk="0" fontAlgn="base" hangingPunct="0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–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1599338" indent="-456494" algn="l" rtl="0" eaLnBrk="0" fontAlgn="base" hangingPunct="0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  <a:ea typeface="ＭＳ Ｐゴシック" charset="0"/>
        </a:defRPr>
      </a:lvl3pPr>
      <a:lvl4pPr marL="1913185" indent="-380425" algn="l" rtl="0" eaLnBrk="0" fontAlgn="base" hangingPunct="0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–"/>
        <a:defRPr>
          <a:solidFill>
            <a:schemeClr val="tx1"/>
          </a:solidFill>
          <a:latin typeface="+mn-lt"/>
          <a:ea typeface="ＭＳ Ｐゴシック" charset="0"/>
        </a:defRPr>
      </a:lvl4pPr>
      <a:lvl5pPr marL="2376019" indent="-380425" algn="l" rtl="0" eaLnBrk="0" fontAlgn="base" hangingPunct="0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  <a:ea typeface="ＭＳ Ｐゴシック" charset="0"/>
        </a:defRPr>
      </a:lvl5pPr>
      <a:lvl6pPr marL="2832529" indent="-380425" algn="l" rtl="0" fontAlgn="base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6pPr>
      <a:lvl7pPr marL="3289034" indent="-380425" algn="l" rtl="0" fontAlgn="base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7pPr>
      <a:lvl8pPr marL="3745525" indent="-380425" algn="l" rtl="0" fontAlgn="base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8pPr>
      <a:lvl9pPr marL="4202029" indent="-380425" algn="l" rtl="0" fontAlgn="base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2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4" algn="l" defTabSz="912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98" algn="l" defTabSz="912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08" algn="l" defTabSz="912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06" algn="l" defTabSz="912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504" algn="l" defTabSz="912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010" algn="l" defTabSz="912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508" algn="l" defTabSz="912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010" algn="l" defTabSz="912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6" descr="SwooshHeader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9540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0"/>
            <a:ext cx="84597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294" tIns="45647" rIns="91294" bIns="4564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43" name="Text Box 19"/>
          <p:cNvSpPr txBox="1">
            <a:spLocks noChangeArrowheads="1"/>
          </p:cNvSpPr>
          <p:nvPr userDrawn="1"/>
        </p:nvSpPr>
        <p:spPr bwMode="auto">
          <a:xfrm>
            <a:off x="0" y="6521452"/>
            <a:ext cx="533400" cy="24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299" tIns="45650" rIns="91299" bIns="4565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fld id="{F1A8F4F1-8214-7249-A9A5-9505213BB9A8}" type="slidenum">
              <a:rPr lang="en-US" sz="1000">
                <a:solidFill>
                  <a:srgbClr val="000000"/>
                </a:solidFill>
                <a:latin typeface="Arial" charset="0"/>
              </a:rPr>
              <a:pPr>
                <a:spcBef>
                  <a:spcPct val="50000"/>
                </a:spcBef>
                <a:buFontTx/>
                <a:buNone/>
              </a:pPr>
              <a:t>‹#›</a:t>
            </a:fld>
            <a:endParaRPr lang="en-US" sz="1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77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9415" y="1324001"/>
            <a:ext cx="8428037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294" tIns="45647" rIns="91294" bIns="456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078" name="Picture 33" descr="UCSBslidelogo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308751"/>
            <a:ext cx="13716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718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  <p:sldLayoutId id="2147483822" r:id="rId17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</a:defRPr>
      </a:lvl5pPr>
      <a:lvl6pPr marL="456494" algn="l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</a:defRPr>
      </a:lvl6pPr>
      <a:lvl7pPr marL="912998" algn="l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</a:defRPr>
      </a:lvl7pPr>
      <a:lvl8pPr marL="1369508" algn="l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</a:defRPr>
      </a:lvl8pPr>
      <a:lvl9pPr marL="1826006" algn="l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</a:defRPr>
      </a:lvl9pPr>
    </p:titleStyle>
    <p:bodyStyle>
      <a:lvl1pPr marL="608672" indent="-608672" algn="l" rtl="0" eaLnBrk="0" fontAlgn="base" hangingPunct="0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1111134" indent="-532585" algn="l" rtl="0" eaLnBrk="0" fontAlgn="base" hangingPunct="0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–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1599338" indent="-456494" algn="l" rtl="0" eaLnBrk="0" fontAlgn="base" hangingPunct="0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  <a:ea typeface="ＭＳ Ｐゴシック" charset="0"/>
        </a:defRPr>
      </a:lvl3pPr>
      <a:lvl4pPr marL="1913185" indent="-380425" algn="l" rtl="0" eaLnBrk="0" fontAlgn="base" hangingPunct="0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–"/>
        <a:defRPr>
          <a:solidFill>
            <a:schemeClr val="tx1"/>
          </a:solidFill>
          <a:latin typeface="+mn-lt"/>
          <a:ea typeface="ＭＳ Ｐゴシック" charset="0"/>
        </a:defRPr>
      </a:lvl4pPr>
      <a:lvl5pPr marL="2376019" indent="-380425" algn="l" rtl="0" eaLnBrk="0" fontAlgn="base" hangingPunct="0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  <a:ea typeface="ＭＳ Ｐゴシック" charset="0"/>
        </a:defRPr>
      </a:lvl5pPr>
      <a:lvl6pPr marL="2832529" indent="-380425" algn="l" rtl="0" fontAlgn="base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6pPr>
      <a:lvl7pPr marL="3289034" indent="-380425" algn="l" rtl="0" fontAlgn="base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7pPr>
      <a:lvl8pPr marL="3745525" indent="-380425" algn="l" rtl="0" fontAlgn="base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8pPr>
      <a:lvl9pPr marL="4202029" indent="-380425" algn="l" rtl="0" fontAlgn="base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2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4" algn="l" defTabSz="912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98" algn="l" defTabSz="912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08" algn="l" defTabSz="912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06" algn="l" defTabSz="912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504" algn="l" defTabSz="912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010" algn="l" defTabSz="912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508" algn="l" defTabSz="912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010" algn="l" defTabSz="912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2" tIns="45712" rIns="91422" bIns="457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22" tIns="45712" rIns="91422" bIns="457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0B0B3DAC-7C12-49B0-A1FD-4A209D47E09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5/15/13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47AAD0F3-B593-466B-BE71-D4F8D1834A7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57298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xStyles>
    <p:titleStyle>
      <a:lvl1pPr algn="ctr" defTabSz="91421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2" indent="-342832" algn="l" defTabSz="91421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02" indent="-285693" algn="l" defTabSz="91421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2" indent="-228554" algn="l" defTabSz="9142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2" indent="-228554" algn="l" defTabSz="91421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90" indent="-228554" algn="l" defTabSz="91421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00" indent="-228554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4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8" indent="-228554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6" indent="-228554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6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4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2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72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6" descr="SwooshHeader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9540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0"/>
            <a:ext cx="84597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294" tIns="45647" rIns="91294" bIns="4564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43" name="Text Box 19"/>
          <p:cNvSpPr txBox="1">
            <a:spLocks noChangeArrowheads="1"/>
          </p:cNvSpPr>
          <p:nvPr userDrawn="1"/>
        </p:nvSpPr>
        <p:spPr bwMode="auto">
          <a:xfrm>
            <a:off x="0" y="6521452"/>
            <a:ext cx="533400" cy="24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299" tIns="45650" rIns="91299" bIns="4565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fld id="{F1A8F4F1-8214-7249-A9A5-9505213BB9A8}" type="slidenum">
              <a:rPr lang="en-US" sz="1000">
                <a:solidFill>
                  <a:srgbClr val="000000"/>
                </a:solidFill>
                <a:latin typeface="Arial" charset="0"/>
              </a:rPr>
              <a:pPr>
                <a:spcBef>
                  <a:spcPct val="50000"/>
                </a:spcBef>
                <a:buFontTx/>
                <a:buNone/>
              </a:pPr>
              <a:t>‹#›</a:t>
            </a:fld>
            <a:endParaRPr lang="en-US" sz="1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77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9415" y="1324001"/>
            <a:ext cx="8428037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294" tIns="45647" rIns="91294" bIns="456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078" name="Picture 33" descr="UCSBslidelogo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308751"/>
            <a:ext cx="13716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423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  <p:sldLayoutId id="2147483860" r:id="rId13"/>
    <p:sldLayoutId id="2147483861" r:id="rId14"/>
    <p:sldLayoutId id="2147483862" r:id="rId15"/>
    <p:sldLayoutId id="2147483863" r:id="rId16"/>
    <p:sldLayoutId id="2147483864" r:id="rId17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</a:defRPr>
      </a:lvl5pPr>
      <a:lvl6pPr marL="456494" algn="l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</a:defRPr>
      </a:lvl6pPr>
      <a:lvl7pPr marL="912998" algn="l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</a:defRPr>
      </a:lvl7pPr>
      <a:lvl8pPr marL="1369508" algn="l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</a:defRPr>
      </a:lvl8pPr>
      <a:lvl9pPr marL="1826006" algn="l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</a:defRPr>
      </a:lvl9pPr>
    </p:titleStyle>
    <p:bodyStyle>
      <a:lvl1pPr marL="608672" indent="-608672" algn="l" rtl="0" eaLnBrk="0" fontAlgn="base" hangingPunct="0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1111134" indent="-532585" algn="l" rtl="0" eaLnBrk="0" fontAlgn="base" hangingPunct="0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–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1599338" indent="-456494" algn="l" rtl="0" eaLnBrk="0" fontAlgn="base" hangingPunct="0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  <a:ea typeface="ＭＳ Ｐゴシック" charset="0"/>
        </a:defRPr>
      </a:lvl3pPr>
      <a:lvl4pPr marL="1913185" indent="-380425" algn="l" rtl="0" eaLnBrk="0" fontAlgn="base" hangingPunct="0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–"/>
        <a:defRPr>
          <a:solidFill>
            <a:schemeClr val="tx1"/>
          </a:solidFill>
          <a:latin typeface="+mn-lt"/>
          <a:ea typeface="ＭＳ Ｐゴシック" charset="0"/>
        </a:defRPr>
      </a:lvl4pPr>
      <a:lvl5pPr marL="2376019" indent="-380425" algn="l" rtl="0" eaLnBrk="0" fontAlgn="base" hangingPunct="0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  <a:ea typeface="ＭＳ Ｐゴシック" charset="0"/>
        </a:defRPr>
      </a:lvl5pPr>
      <a:lvl6pPr marL="2832529" indent="-380425" algn="l" rtl="0" fontAlgn="base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6pPr>
      <a:lvl7pPr marL="3289034" indent="-380425" algn="l" rtl="0" fontAlgn="base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7pPr>
      <a:lvl8pPr marL="3745525" indent="-380425" algn="l" rtl="0" fontAlgn="base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8pPr>
      <a:lvl9pPr marL="4202029" indent="-380425" algn="l" rtl="0" fontAlgn="base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2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4" algn="l" defTabSz="912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98" algn="l" defTabSz="912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08" algn="l" defTabSz="912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06" algn="l" defTabSz="912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504" algn="l" defTabSz="912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010" algn="l" defTabSz="912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508" algn="l" defTabSz="912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010" algn="l" defTabSz="912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6" descr="SwooshHeader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9540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0"/>
            <a:ext cx="84597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43" name="Text Box 19"/>
          <p:cNvSpPr txBox="1">
            <a:spLocks noChangeArrowheads="1"/>
          </p:cNvSpPr>
          <p:nvPr userDrawn="1"/>
        </p:nvSpPr>
        <p:spPr bwMode="auto">
          <a:xfrm>
            <a:off x="0" y="6521450"/>
            <a:ext cx="533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fld id="{9E0D12C9-371F-A349-A198-E4125DD2651C}" type="slidenum">
              <a:rPr lang="en-US" sz="1000" smtClean="0">
                <a:solidFill>
                  <a:srgbClr val="000000"/>
                </a:solidFill>
                <a:latin typeface="Arial" charset="0"/>
              </a:rPr>
              <a:pPr>
                <a:spcBef>
                  <a:spcPct val="50000"/>
                </a:spcBef>
                <a:buFontTx/>
                <a:buNone/>
              </a:pPr>
              <a:t>‹#›</a:t>
            </a:fld>
            <a:endParaRPr lang="en-US" sz="10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77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9413" y="1323975"/>
            <a:ext cx="8428037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078" name="Picture 33" descr="UCSBslidelogo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308725"/>
            <a:ext cx="13716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053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  <p:sldLayoutId id="2147483880" r:id="rId15"/>
    <p:sldLayoutId id="2147483881" r:id="rId16"/>
    <p:sldLayoutId id="2147483882" r:id="rId17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</a:defRPr>
      </a:lvl9pPr>
    </p:titleStyle>
    <p:bodyStyle>
      <a:lvl1pPr marL="609600" indent="-609600" algn="l" rtl="0" eaLnBrk="0" fontAlgn="base" hangingPunct="0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1112838" indent="-533400" algn="l" rtl="0" eaLnBrk="0" fontAlgn="base" hangingPunct="0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–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1601788" indent="-457200" algn="l" rtl="0" eaLnBrk="0" fontAlgn="base" hangingPunct="0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  <a:ea typeface="ＭＳ Ｐゴシック" charset="0"/>
        </a:defRPr>
      </a:lvl3pPr>
      <a:lvl4pPr marL="1916113" indent="-381000" algn="l" rtl="0" eaLnBrk="0" fontAlgn="base" hangingPunct="0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–"/>
        <a:defRPr>
          <a:solidFill>
            <a:schemeClr val="tx1"/>
          </a:solidFill>
          <a:latin typeface="+mn-lt"/>
          <a:ea typeface="ＭＳ Ｐゴシック" charset="0"/>
        </a:defRPr>
      </a:lvl4pPr>
      <a:lvl5pPr marL="2379663" indent="-381000" algn="l" rtl="0" eaLnBrk="0" fontAlgn="base" hangingPunct="0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  <a:ea typeface="ＭＳ Ｐゴシック" charset="0"/>
        </a:defRPr>
      </a:lvl5pPr>
      <a:lvl6pPr marL="2836863" indent="-381000" algn="l" rtl="0" fontAlgn="base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6pPr>
      <a:lvl7pPr marL="3294063" indent="-381000" algn="l" rtl="0" fontAlgn="base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7pPr>
      <a:lvl8pPr marL="3751263" indent="-381000" algn="l" rtl="0" fontAlgn="base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8pPr>
      <a:lvl9pPr marL="4208463" indent="-381000" algn="l" rtl="0" fontAlgn="base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6" descr="SwooshHeader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9540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0"/>
            <a:ext cx="84597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43" name="Text Box 19"/>
          <p:cNvSpPr txBox="1">
            <a:spLocks noChangeArrowheads="1"/>
          </p:cNvSpPr>
          <p:nvPr userDrawn="1"/>
        </p:nvSpPr>
        <p:spPr bwMode="auto">
          <a:xfrm>
            <a:off x="0" y="6521450"/>
            <a:ext cx="533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fld id="{9E0D12C9-371F-A349-A198-E4125DD2651C}" type="slidenum">
              <a:rPr lang="en-US" sz="1000" smtClean="0">
                <a:solidFill>
                  <a:srgbClr val="000000"/>
                </a:solidFill>
                <a:latin typeface="Arial" charset="0"/>
              </a:rPr>
              <a:pPr>
                <a:spcBef>
                  <a:spcPct val="50000"/>
                </a:spcBef>
                <a:buFontTx/>
                <a:buNone/>
              </a:pPr>
              <a:t>‹#›</a:t>
            </a:fld>
            <a:endParaRPr lang="en-US" sz="10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77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9413" y="1323975"/>
            <a:ext cx="8428037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078" name="Picture 33" descr="UCSBslidelogo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308725"/>
            <a:ext cx="13716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726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  <p:sldLayoutId id="2147483898" r:id="rId15"/>
    <p:sldLayoutId id="2147483899" r:id="rId16"/>
    <p:sldLayoutId id="2147483900" r:id="rId17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Arial" charset="0"/>
        </a:defRPr>
      </a:lvl9pPr>
    </p:titleStyle>
    <p:bodyStyle>
      <a:lvl1pPr marL="609600" indent="-609600" algn="l" rtl="0" eaLnBrk="0" fontAlgn="base" hangingPunct="0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1112838" indent="-533400" algn="l" rtl="0" eaLnBrk="0" fontAlgn="base" hangingPunct="0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–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1601788" indent="-457200" algn="l" rtl="0" eaLnBrk="0" fontAlgn="base" hangingPunct="0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  <a:ea typeface="ＭＳ Ｐゴシック" charset="0"/>
        </a:defRPr>
      </a:lvl3pPr>
      <a:lvl4pPr marL="1916113" indent="-381000" algn="l" rtl="0" eaLnBrk="0" fontAlgn="base" hangingPunct="0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–"/>
        <a:defRPr>
          <a:solidFill>
            <a:schemeClr val="tx1"/>
          </a:solidFill>
          <a:latin typeface="+mn-lt"/>
          <a:ea typeface="ＭＳ Ｐゴシック" charset="0"/>
        </a:defRPr>
      </a:lvl4pPr>
      <a:lvl5pPr marL="2379663" indent="-381000" algn="l" rtl="0" eaLnBrk="0" fontAlgn="base" hangingPunct="0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  <a:ea typeface="ＭＳ Ｐゴシック" charset="0"/>
        </a:defRPr>
      </a:lvl5pPr>
      <a:lvl6pPr marL="2836863" indent="-381000" algn="l" rtl="0" fontAlgn="base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6pPr>
      <a:lvl7pPr marL="3294063" indent="-381000" algn="l" rtl="0" fontAlgn="base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7pPr>
      <a:lvl8pPr marL="3751263" indent="-381000" algn="l" rtl="0" fontAlgn="base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8pPr>
      <a:lvl9pPr marL="4208463" indent="-381000" algn="l" rtl="0" fontAlgn="base">
        <a:lnSpc>
          <a:spcPct val="95000"/>
        </a:lnSpc>
        <a:spcBef>
          <a:spcPct val="45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5" tIns="45713" rIns="91425" bIns="4571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25" tIns="45713" rIns="91425" bIns="4571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3"/>
            <a:ext cx="2895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82045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sldNum="0" hdr="0" ftr="0" dt="0"/>
  <p:txStyles>
    <p:titleStyle>
      <a:lvl1pPr algn="ctr" defTabSz="45713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45713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6" indent="-285707" algn="l" defTabSz="45713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4" indent="-228564" algn="l" defTabSz="45713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4" indent="-228564" algn="l" defTabSz="45713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5" indent="-228564" algn="l" defTabSz="45713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5" tIns="45713" rIns="91425" bIns="4571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25" tIns="45713" rIns="91425" bIns="4571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3"/>
            <a:ext cx="2895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20262A19-39B5-F645-97D6-53D730F457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35046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sldNum="0" hdr="0" ftr="0" dt="0"/>
  <p:txStyles>
    <p:titleStyle>
      <a:lvl1pPr algn="ctr" defTabSz="45713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45713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6" indent="-285707" algn="l" defTabSz="45713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4" indent="-228564" algn="l" defTabSz="45713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4" indent="-228564" algn="l" defTabSz="45713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5" indent="-228564" algn="l" defTabSz="45713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3.jpeg"/><Relationship Id="rId5" Type="http://schemas.openxmlformats.org/officeDocument/2006/relationships/oleObject" Target="../embeddings/oleObject1.bin"/><Relationship Id="rId6" Type="http://schemas.openxmlformats.org/officeDocument/2006/relationships/oleObject" Target="../embeddings/Microsoft_PowerPoint_97_-_2003_Presentation1.ppt"/><Relationship Id="rId7" Type="http://schemas.openxmlformats.org/officeDocument/2006/relationships/image" Target="../media/image4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3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4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.jpeg"/><Relationship Id="rId6" Type="http://schemas.openxmlformats.org/officeDocument/2006/relationships/oleObject" Target="../embeddings/oleObject2.bin"/><Relationship Id="rId7" Type="http://schemas.openxmlformats.org/officeDocument/2006/relationships/image" Target="../media/image13.emf"/><Relationship Id="rId1" Type="http://schemas.openxmlformats.org/officeDocument/2006/relationships/vmlDrawing" Target="../drawings/vmlDrawing2.vml"/><Relationship Id="rId2" Type="http://schemas.openxmlformats.org/officeDocument/2006/relationships/tags" Target="../tags/tag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.jpeg"/><Relationship Id="rId5" Type="http://schemas.openxmlformats.org/officeDocument/2006/relationships/image" Target="../media/image14.emf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16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1.jpeg"/><Relationship Id="rId5" Type="http://schemas.openxmlformats.org/officeDocument/2006/relationships/image" Target="../media/image17.e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15.emf"/><Relationship Id="rId8" Type="http://schemas.openxmlformats.org/officeDocument/2006/relationships/oleObject" Target="../embeddings/oleObject4.bin"/><Relationship Id="rId9" Type="http://schemas.openxmlformats.org/officeDocument/2006/relationships/image" Target="../media/image1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6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1.jpe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1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1.jpe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1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7" Type="http://schemas.openxmlformats.org/officeDocument/2006/relationships/image" Target="../media/image21.emf"/><Relationship Id="rId1" Type="http://schemas.openxmlformats.org/officeDocument/2006/relationships/slideLayout" Target="../slideLayouts/slideLayout129.xml"/><Relationship Id="rId2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6" Type="http://schemas.openxmlformats.org/officeDocument/2006/relationships/image" Target="../media/image21.emf"/><Relationship Id="rId7" Type="http://schemas.openxmlformats.org/officeDocument/2006/relationships/image" Target="../media/image1.jpeg"/><Relationship Id="rId1" Type="http://schemas.openxmlformats.org/officeDocument/2006/relationships/slideLayout" Target="../slideLayouts/slideLayout129.xml"/><Relationship Id="rId2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7" Type="http://schemas.openxmlformats.org/officeDocument/2006/relationships/image" Target="../media/image21.emf"/><Relationship Id="rId1" Type="http://schemas.openxmlformats.org/officeDocument/2006/relationships/slideLayout" Target="../slideLayouts/slideLayout129.xml"/><Relationship Id="rId2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1" Type="http://schemas.openxmlformats.org/officeDocument/2006/relationships/slideLayout" Target="../slideLayouts/slideLayout65.xml"/><Relationship Id="rId2" Type="http://schemas.openxmlformats.org/officeDocument/2006/relationships/image" Target="../media/image2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30.emf"/><Relationship Id="rId6" Type="http://schemas.openxmlformats.org/officeDocument/2006/relationships/image" Target="../media/image31.emf"/><Relationship Id="rId7" Type="http://schemas.openxmlformats.org/officeDocument/2006/relationships/image" Target="../media/image1.jpeg"/><Relationship Id="rId1" Type="http://schemas.openxmlformats.org/officeDocument/2006/relationships/slideLayout" Target="../slideLayouts/slideLayout171.xml"/><Relationship Id="rId2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wmf"/><Relationship Id="rId3" Type="http://schemas.openxmlformats.org/officeDocument/2006/relationships/image" Target="../media/image6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1.jpe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18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1.jpeg"/><Relationship Id="rId5" Type="http://schemas.openxmlformats.org/officeDocument/2006/relationships/image" Target="../media/image34.emf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19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"/>
          <a:stretch>
            <a:fillRect/>
          </a:stretch>
        </p:blipFill>
        <p:spPr bwMode="auto">
          <a:xfrm>
            <a:off x="0" y="1"/>
            <a:ext cx="9144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26" y="1924051"/>
            <a:ext cx="71786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4" tIns="45647" rIns="91294" bIns="45647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>
                <a:solidFill>
                  <a:srgbClr val="FFCC99"/>
                </a:solidFill>
              </a:rPr>
              <a:t> </a:t>
            </a:r>
          </a:p>
        </p:txBody>
      </p:sp>
      <p:graphicFrame>
        <p:nvGraphicFramePr>
          <p:cNvPr id="1026" name="Base" hidden="1"/>
          <p:cNvGraphicFramePr>
            <a:graphicFrameLocks/>
          </p:cNvGraphicFramePr>
          <p:nvPr/>
        </p:nvGraphicFramePr>
        <p:xfrm>
          <a:off x="1524001" y="1397001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6" r:id="rId6" imgW="0" imgH="0" progId="PowerPoint.Show.8">
                  <p:embed/>
                </p:oleObj>
              </mc:Choice>
              <mc:Fallback>
                <p:oleObj r:id="rId6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1397001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DA9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215900" y="1797476"/>
            <a:ext cx="831215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4" tIns="45647" rIns="91294" bIns="45647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3200" b="1" dirty="0" smtClean="0">
                <a:solidFill>
                  <a:srgbClr val="FFFF00"/>
                </a:solidFill>
                <a:latin typeface="Arial" charset="0"/>
              </a:rPr>
              <a:t>High-Performance Graph Computation</a:t>
            </a:r>
            <a:br>
              <a:rPr lang="en-US" sz="3200" b="1" dirty="0" smtClean="0">
                <a:solidFill>
                  <a:srgbClr val="FFFF00"/>
                </a:solidFill>
                <a:latin typeface="Arial" charset="0"/>
              </a:rPr>
            </a:br>
            <a:r>
              <a:rPr lang="en-US" sz="3200" b="1" dirty="0" smtClean="0">
                <a:solidFill>
                  <a:srgbClr val="FFFF00"/>
                </a:solidFill>
                <a:latin typeface="Arial" charset="0"/>
              </a:rPr>
              <a:t>via Sparse Matrices</a:t>
            </a:r>
            <a:endParaRPr lang="en-US" sz="32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206174" y="2817609"/>
            <a:ext cx="7991475" cy="370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4" tIns="45647" rIns="91294" bIns="45647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dirty="0">
                <a:solidFill>
                  <a:srgbClr val="FFFF00"/>
                </a:solidFill>
                <a:latin typeface="Arial" charset="0"/>
              </a:rPr>
              <a:t>John R. Gilbert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rgbClr val="FFFF00"/>
                </a:solidFill>
                <a:latin typeface="Arial" charset="0"/>
              </a:rPr>
              <a:t>University of California, Santa Barbara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2000" dirty="0" smtClean="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2000" dirty="0" smtClean="0">
                <a:solidFill>
                  <a:srgbClr val="FFFF00"/>
                </a:solidFill>
                <a:latin typeface="Arial" charset="0"/>
              </a:rPr>
              <a:t>with </a:t>
            </a:r>
            <a:r>
              <a:rPr lang="en-US" sz="2000" dirty="0" err="1">
                <a:solidFill>
                  <a:srgbClr val="FFFF00"/>
                </a:solidFill>
                <a:latin typeface="Arial" charset="0"/>
              </a:rPr>
              <a:t>Aydin</a:t>
            </a:r>
            <a:r>
              <a:rPr lang="en-US" sz="20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charset="0"/>
              </a:rPr>
              <a:t>Buluc</a:t>
            </a:r>
            <a:r>
              <a:rPr lang="en-US" sz="2000" dirty="0">
                <a:solidFill>
                  <a:srgbClr val="FFFF00"/>
                </a:solidFill>
                <a:latin typeface="Arial" charset="0"/>
              </a:rPr>
              <a:t>, LBNL; Armando Fox, UCB; </a:t>
            </a:r>
            <a:r>
              <a:rPr lang="en-US" sz="2000" dirty="0" err="1">
                <a:solidFill>
                  <a:srgbClr val="FFFF00"/>
                </a:solidFill>
                <a:latin typeface="Arial" charset="0"/>
              </a:rPr>
              <a:t>Shoaib</a:t>
            </a:r>
            <a:r>
              <a:rPr lang="en-US" sz="20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charset="0"/>
              </a:rPr>
              <a:t>Kamil</a:t>
            </a:r>
            <a:r>
              <a:rPr lang="en-US" sz="2000" dirty="0">
                <a:solidFill>
                  <a:srgbClr val="FFFF00"/>
                </a:solidFill>
                <a:latin typeface="Arial" charset="0"/>
              </a:rPr>
              <a:t>, MIT; </a:t>
            </a:r>
            <a:br>
              <a:rPr lang="en-US" sz="2000" dirty="0">
                <a:solidFill>
                  <a:srgbClr val="FFFF00"/>
                </a:solidFill>
                <a:latin typeface="Arial" charset="0"/>
              </a:rPr>
            </a:br>
            <a:r>
              <a:rPr lang="en-US" sz="2000" dirty="0">
                <a:solidFill>
                  <a:srgbClr val="FFFF00"/>
                </a:solidFill>
                <a:latin typeface="Arial" charset="0"/>
              </a:rPr>
              <a:t>Adam </a:t>
            </a:r>
            <a:r>
              <a:rPr lang="en-US" sz="2000" dirty="0" err="1">
                <a:solidFill>
                  <a:srgbClr val="FFFF00"/>
                </a:solidFill>
                <a:latin typeface="Arial" charset="0"/>
              </a:rPr>
              <a:t>Lugowski</a:t>
            </a:r>
            <a:r>
              <a:rPr lang="en-US" sz="2000" dirty="0">
                <a:solidFill>
                  <a:srgbClr val="FFFF00"/>
                </a:solidFill>
                <a:latin typeface="Arial" charset="0"/>
              </a:rPr>
              <a:t>, UCSB; Lenny </a:t>
            </a:r>
            <a:r>
              <a:rPr lang="en-US" sz="2000" dirty="0" err="1">
                <a:solidFill>
                  <a:srgbClr val="FFFF00"/>
                </a:solidFill>
                <a:latin typeface="Arial" charset="0"/>
              </a:rPr>
              <a:t>Oliker</a:t>
            </a:r>
            <a:r>
              <a:rPr lang="en-US" sz="2000" dirty="0">
                <a:solidFill>
                  <a:srgbClr val="FFFF00"/>
                </a:solidFill>
                <a:latin typeface="Arial" charset="0"/>
              </a:rPr>
              <a:t>, LBNL, Sam Williams, LBNL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2000" dirty="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2000" dirty="0" smtClean="0">
                <a:solidFill>
                  <a:srgbClr val="FFFF00"/>
                </a:solidFill>
                <a:latin typeface="Arial" charset="0"/>
              </a:rPr>
              <a:t>Dynamic Graphs Institute</a:t>
            </a:r>
            <a:endParaRPr lang="en-US" sz="2000" dirty="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2000" dirty="0" smtClean="0">
                <a:solidFill>
                  <a:srgbClr val="FFFF00"/>
                </a:solidFill>
                <a:latin typeface="Arial" charset="0"/>
              </a:rPr>
              <a:t>April 17, 2013</a:t>
            </a:r>
            <a:endParaRPr lang="en-US" sz="20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031" name="Picture 7" descr="UCSBslide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28" y="341313"/>
            <a:ext cx="199866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4156075" y="6318252"/>
            <a:ext cx="4762558" cy="3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9" tIns="45650" rIns="91299" bIns="4565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600" dirty="0">
                <a:solidFill>
                  <a:schemeClr val="bg1"/>
                </a:solidFill>
                <a:latin typeface="Times" charset="0"/>
              </a:rPr>
              <a:t>Support:  Intel, Microsoft, DOE Office of Science, NSF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6" y="157190"/>
            <a:ext cx="8080375" cy="593725"/>
          </a:xfrm>
        </p:spPr>
        <p:txBody>
          <a:bodyPr>
            <a:normAutofit/>
          </a:bodyPr>
          <a:lstStyle/>
          <a:p>
            <a:r>
              <a:rPr lang="en-US" b="0" dirty="0">
                <a:latin typeface="Arial" charset="0"/>
              </a:rPr>
              <a:t>Multiple-source breadth-first search</a:t>
            </a:r>
          </a:p>
        </p:txBody>
      </p:sp>
      <p:sp>
        <p:nvSpPr>
          <p:cNvPr id="37891" name="Rectangle 3"/>
          <p:cNvSpPr>
            <a:spLocks noChangeAspect="1" noChangeArrowheads="1"/>
          </p:cNvSpPr>
          <p:nvPr/>
        </p:nvSpPr>
        <p:spPr bwMode="auto">
          <a:xfrm>
            <a:off x="2908300" y="2003426"/>
            <a:ext cx="749300" cy="2233613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299" tIns="45650" rIns="91299" bIns="45650" anchor="ctr"/>
          <a:lstStyle/>
          <a:p>
            <a:endParaRPr lang="en-US"/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063884" y="4281500"/>
            <a:ext cx="443692" cy="52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9" tIns="45650" rIns="91299" bIns="4565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>
                <a:solidFill>
                  <a:srgbClr val="FF0000"/>
                </a:solidFill>
                <a:latin typeface="Times" charset="0"/>
              </a:rPr>
              <a:t>X</a:t>
            </a:r>
          </a:p>
        </p:txBody>
      </p:sp>
      <p:grpSp>
        <p:nvGrpSpPr>
          <p:cNvPr id="37893" name="Group 5"/>
          <p:cNvGrpSpPr>
            <a:grpSpLocks/>
          </p:cNvGrpSpPr>
          <p:nvPr/>
        </p:nvGrpSpPr>
        <p:grpSpPr bwMode="auto">
          <a:xfrm>
            <a:off x="2973414" y="2068513"/>
            <a:ext cx="136525" cy="2101850"/>
            <a:chOff x="2017" y="814"/>
            <a:chExt cx="86" cy="1324"/>
          </a:xfrm>
        </p:grpSpPr>
        <p:sp>
          <p:nvSpPr>
            <p:cNvPr id="38005" name="Oval 6"/>
            <p:cNvSpPr>
              <a:spLocks noChangeAspect="1" noChangeArrowheads="1"/>
            </p:cNvSpPr>
            <p:nvPr/>
          </p:nvSpPr>
          <p:spPr bwMode="auto">
            <a:xfrm>
              <a:off x="2017" y="1226"/>
              <a:ext cx="86" cy="86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06" name="Oval 7"/>
            <p:cNvSpPr>
              <a:spLocks noChangeAspect="1" noChangeArrowheads="1"/>
            </p:cNvSpPr>
            <p:nvPr/>
          </p:nvSpPr>
          <p:spPr bwMode="auto">
            <a:xfrm>
              <a:off x="2017" y="1845"/>
              <a:ext cx="86" cy="86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07" name="Oval 8"/>
            <p:cNvSpPr>
              <a:spLocks noChangeAspect="1" noChangeArrowheads="1"/>
            </p:cNvSpPr>
            <p:nvPr/>
          </p:nvSpPr>
          <p:spPr bwMode="auto">
            <a:xfrm>
              <a:off x="2017" y="814"/>
              <a:ext cx="86" cy="86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08" name="Oval 9"/>
            <p:cNvSpPr>
              <a:spLocks noChangeAspect="1" noChangeArrowheads="1"/>
            </p:cNvSpPr>
            <p:nvPr/>
          </p:nvSpPr>
          <p:spPr bwMode="auto">
            <a:xfrm>
              <a:off x="2017" y="1020"/>
              <a:ext cx="86" cy="86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09" name="Oval 10"/>
            <p:cNvSpPr>
              <a:spLocks noChangeAspect="1" noChangeArrowheads="1"/>
            </p:cNvSpPr>
            <p:nvPr/>
          </p:nvSpPr>
          <p:spPr bwMode="auto">
            <a:xfrm>
              <a:off x="2017" y="1433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10" name="Oval 11"/>
            <p:cNvSpPr>
              <a:spLocks noChangeAspect="1" noChangeArrowheads="1"/>
            </p:cNvSpPr>
            <p:nvPr/>
          </p:nvSpPr>
          <p:spPr bwMode="auto">
            <a:xfrm>
              <a:off x="2017" y="1639"/>
              <a:ext cx="86" cy="86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11" name="Oval 12"/>
            <p:cNvSpPr>
              <a:spLocks noChangeAspect="1" noChangeArrowheads="1"/>
            </p:cNvSpPr>
            <p:nvPr/>
          </p:nvSpPr>
          <p:spPr bwMode="auto">
            <a:xfrm>
              <a:off x="2017" y="2052"/>
              <a:ext cx="86" cy="86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955" name="Group 14"/>
          <p:cNvGrpSpPr>
            <a:grpSpLocks/>
          </p:cNvGrpSpPr>
          <p:nvPr/>
        </p:nvGrpSpPr>
        <p:grpSpPr bwMode="auto">
          <a:xfrm>
            <a:off x="5869030" y="2198688"/>
            <a:ext cx="241300" cy="814388"/>
            <a:chOff x="2776" y="1167"/>
            <a:chExt cx="152" cy="513"/>
          </a:xfrm>
        </p:grpSpPr>
        <p:sp>
          <p:nvSpPr>
            <p:cNvPr id="38003" name="Line 15"/>
            <p:cNvSpPr>
              <a:spLocks noChangeAspect="1" noChangeShapeType="1"/>
            </p:cNvSpPr>
            <p:nvPr/>
          </p:nvSpPr>
          <p:spPr bwMode="auto">
            <a:xfrm rot="1855532" flipH="1" flipV="1">
              <a:off x="2828" y="1264"/>
              <a:ext cx="1" cy="8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04" name="Freeform 16"/>
            <p:cNvSpPr>
              <a:spLocks/>
            </p:cNvSpPr>
            <p:nvPr/>
          </p:nvSpPr>
          <p:spPr bwMode="auto">
            <a:xfrm>
              <a:off x="2776" y="1167"/>
              <a:ext cx="152" cy="513"/>
            </a:xfrm>
            <a:custGeom>
              <a:avLst/>
              <a:gdLst>
                <a:gd name="T0" fmla="*/ 152 w 152"/>
                <a:gd name="T1" fmla="*/ 513 h 513"/>
                <a:gd name="T2" fmla="*/ 38 w 152"/>
                <a:gd name="T3" fmla="*/ 371 h 513"/>
                <a:gd name="T4" fmla="*/ 19 w 152"/>
                <a:gd name="T5" fmla="*/ 212 h 513"/>
                <a:gd name="T6" fmla="*/ 152 w 152"/>
                <a:gd name="T7" fmla="*/ 0 h 5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513"/>
                <a:gd name="T14" fmla="*/ 152 w 152"/>
                <a:gd name="T15" fmla="*/ 513 h 5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513">
                  <a:moveTo>
                    <a:pt x="152" y="513"/>
                  </a:moveTo>
                  <a:cubicBezTo>
                    <a:pt x="106" y="467"/>
                    <a:pt x="60" y="421"/>
                    <a:pt x="38" y="371"/>
                  </a:cubicBezTo>
                  <a:cubicBezTo>
                    <a:pt x="16" y="321"/>
                    <a:pt x="0" y="274"/>
                    <a:pt x="19" y="212"/>
                  </a:cubicBezTo>
                  <a:cubicBezTo>
                    <a:pt x="38" y="150"/>
                    <a:pt x="95" y="75"/>
                    <a:pt x="152" y="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956" name="Group 17"/>
          <p:cNvGrpSpPr>
            <a:grpSpLocks/>
          </p:cNvGrpSpPr>
          <p:nvPr/>
        </p:nvGrpSpPr>
        <p:grpSpPr bwMode="auto">
          <a:xfrm flipH="1" flipV="1">
            <a:off x="6148430" y="2198688"/>
            <a:ext cx="241300" cy="814388"/>
            <a:chOff x="2776" y="1167"/>
            <a:chExt cx="152" cy="513"/>
          </a:xfrm>
        </p:grpSpPr>
        <p:sp>
          <p:nvSpPr>
            <p:cNvPr id="38001" name="Line 18"/>
            <p:cNvSpPr>
              <a:spLocks noChangeAspect="1" noChangeShapeType="1"/>
            </p:cNvSpPr>
            <p:nvPr/>
          </p:nvSpPr>
          <p:spPr bwMode="auto">
            <a:xfrm rot="1855532" flipH="1" flipV="1">
              <a:off x="2828" y="1264"/>
              <a:ext cx="1" cy="8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02" name="Freeform 19"/>
            <p:cNvSpPr>
              <a:spLocks/>
            </p:cNvSpPr>
            <p:nvPr/>
          </p:nvSpPr>
          <p:spPr bwMode="auto">
            <a:xfrm>
              <a:off x="2776" y="1167"/>
              <a:ext cx="152" cy="513"/>
            </a:xfrm>
            <a:custGeom>
              <a:avLst/>
              <a:gdLst>
                <a:gd name="T0" fmla="*/ 152 w 152"/>
                <a:gd name="T1" fmla="*/ 513 h 513"/>
                <a:gd name="T2" fmla="*/ 38 w 152"/>
                <a:gd name="T3" fmla="*/ 371 h 513"/>
                <a:gd name="T4" fmla="*/ 19 w 152"/>
                <a:gd name="T5" fmla="*/ 212 h 513"/>
                <a:gd name="T6" fmla="*/ 152 w 152"/>
                <a:gd name="T7" fmla="*/ 0 h 5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513"/>
                <a:gd name="T14" fmla="*/ 152 w 152"/>
                <a:gd name="T15" fmla="*/ 513 h 5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513">
                  <a:moveTo>
                    <a:pt x="152" y="513"/>
                  </a:moveTo>
                  <a:cubicBezTo>
                    <a:pt x="106" y="467"/>
                    <a:pt x="60" y="421"/>
                    <a:pt x="38" y="371"/>
                  </a:cubicBezTo>
                  <a:cubicBezTo>
                    <a:pt x="16" y="321"/>
                    <a:pt x="0" y="274"/>
                    <a:pt x="19" y="212"/>
                  </a:cubicBezTo>
                  <a:cubicBezTo>
                    <a:pt x="38" y="150"/>
                    <a:pt x="95" y="75"/>
                    <a:pt x="152" y="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957" name="Group 20"/>
          <p:cNvGrpSpPr>
            <a:grpSpLocks/>
          </p:cNvGrpSpPr>
          <p:nvPr/>
        </p:nvGrpSpPr>
        <p:grpSpPr bwMode="auto">
          <a:xfrm>
            <a:off x="6110332" y="1978025"/>
            <a:ext cx="1233487" cy="211138"/>
            <a:chOff x="2928" y="1028"/>
            <a:chExt cx="777" cy="133"/>
          </a:xfrm>
        </p:grpSpPr>
        <p:sp>
          <p:nvSpPr>
            <p:cNvPr id="37999" name="Line 21"/>
            <p:cNvSpPr>
              <a:spLocks noChangeAspect="1" noChangeShapeType="1"/>
            </p:cNvSpPr>
            <p:nvPr/>
          </p:nvSpPr>
          <p:spPr bwMode="auto">
            <a:xfrm rot="17163330" flipH="1">
              <a:off x="3451" y="1013"/>
              <a:ext cx="1" cy="8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00" name="Freeform 22"/>
            <p:cNvSpPr>
              <a:spLocks/>
            </p:cNvSpPr>
            <p:nvPr/>
          </p:nvSpPr>
          <p:spPr bwMode="auto">
            <a:xfrm>
              <a:off x="2928" y="1028"/>
              <a:ext cx="777" cy="133"/>
            </a:xfrm>
            <a:custGeom>
              <a:avLst/>
              <a:gdLst>
                <a:gd name="T0" fmla="*/ 0 w 777"/>
                <a:gd name="T1" fmla="*/ 124 h 133"/>
                <a:gd name="T2" fmla="*/ 375 w 777"/>
                <a:gd name="T3" fmla="*/ 1 h 133"/>
                <a:gd name="T4" fmla="*/ 777 w 777"/>
                <a:gd name="T5" fmla="*/ 133 h 133"/>
                <a:gd name="T6" fmla="*/ 0 60000 65536"/>
                <a:gd name="T7" fmla="*/ 0 60000 65536"/>
                <a:gd name="T8" fmla="*/ 0 60000 65536"/>
                <a:gd name="T9" fmla="*/ 0 w 777"/>
                <a:gd name="T10" fmla="*/ 0 h 133"/>
                <a:gd name="T11" fmla="*/ 777 w 777"/>
                <a:gd name="T12" fmla="*/ 133 h 1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77" h="133">
                  <a:moveTo>
                    <a:pt x="0" y="124"/>
                  </a:moveTo>
                  <a:cubicBezTo>
                    <a:pt x="123" y="62"/>
                    <a:pt x="246" y="0"/>
                    <a:pt x="375" y="1"/>
                  </a:cubicBezTo>
                  <a:cubicBezTo>
                    <a:pt x="504" y="2"/>
                    <a:pt x="640" y="67"/>
                    <a:pt x="777" y="133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958" name="Oval 23"/>
          <p:cNvSpPr>
            <a:spLocks noChangeAspect="1" noChangeArrowheads="1"/>
          </p:cNvSpPr>
          <p:nvPr/>
        </p:nvSpPr>
        <p:spPr bwMode="auto">
          <a:xfrm>
            <a:off x="6034130" y="2098675"/>
            <a:ext cx="190500" cy="190500"/>
          </a:xfrm>
          <a:prstGeom prst="ellipse">
            <a:avLst/>
          </a:prstGeom>
          <a:solidFill>
            <a:srgbClr val="00FF00"/>
          </a:solidFill>
          <a:ln w="12700">
            <a:noFill/>
            <a:round/>
            <a:headEnd/>
            <a:tailEnd/>
          </a:ln>
        </p:spPr>
        <p:txBody>
          <a:bodyPr wrap="none" lIns="91422" tIns="45712" rIns="91422" bIns="45712" anchor="ctr"/>
          <a:lstStyle/>
          <a:p>
            <a:pPr algn="ctr">
              <a:buFontTx/>
              <a:buNone/>
            </a:pPr>
            <a:endParaRPr lang="en-US"/>
          </a:p>
        </p:txBody>
      </p:sp>
      <p:grpSp>
        <p:nvGrpSpPr>
          <p:cNvPr id="37959" name="Group 24"/>
          <p:cNvGrpSpPr>
            <a:grpSpLocks/>
          </p:cNvGrpSpPr>
          <p:nvPr/>
        </p:nvGrpSpPr>
        <p:grpSpPr bwMode="auto">
          <a:xfrm>
            <a:off x="6119857" y="3030540"/>
            <a:ext cx="1233487" cy="830263"/>
            <a:chOff x="2934" y="1691"/>
            <a:chExt cx="777" cy="523"/>
          </a:xfrm>
        </p:grpSpPr>
        <p:sp>
          <p:nvSpPr>
            <p:cNvPr id="37997" name="Line 25"/>
            <p:cNvSpPr>
              <a:spLocks noChangeAspect="1" noChangeShapeType="1"/>
            </p:cNvSpPr>
            <p:nvPr/>
          </p:nvSpPr>
          <p:spPr bwMode="auto">
            <a:xfrm rot="3635357">
              <a:off x="3104" y="1995"/>
              <a:ext cx="1" cy="8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98" name="Freeform 26"/>
            <p:cNvSpPr>
              <a:spLocks/>
            </p:cNvSpPr>
            <p:nvPr/>
          </p:nvSpPr>
          <p:spPr bwMode="auto">
            <a:xfrm>
              <a:off x="2934" y="1691"/>
              <a:ext cx="777" cy="523"/>
            </a:xfrm>
            <a:custGeom>
              <a:avLst/>
              <a:gdLst>
                <a:gd name="T0" fmla="*/ 0 w 777"/>
                <a:gd name="T1" fmla="*/ 514 h 523"/>
                <a:gd name="T2" fmla="*/ 6 w 777"/>
                <a:gd name="T3" fmla="*/ 523 h 523"/>
                <a:gd name="T4" fmla="*/ 176 w 777"/>
                <a:gd name="T5" fmla="*/ 343 h 523"/>
                <a:gd name="T6" fmla="*/ 615 w 777"/>
                <a:gd name="T7" fmla="*/ 247 h 523"/>
                <a:gd name="T8" fmla="*/ 777 w 777"/>
                <a:gd name="T9" fmla="*/ 0 h 5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7"/>
                <a:gd name="T16" fmla="*/ 0 h 523"/>
                <a:gd name="T17" fmla="*/ 777 w 777"/>
                <a:gd name="T18" fmla="*/ 523 h 5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7" h="523">
                  <a:moveTo>
                    <a:pt x="0" y="514"/>
                  </a:moveTo>
                  <a:lnTo>
                    <a:pt x="6" y="523"/>
                  </a:lnTo>
                  <a:cubicBezTo>
                    <a:pt x="35" y="495"/>
                    <a:pt x="74" y="389"/>
                    <a:pt x="176" y="343"/>
                  </a:cubicBezTo>
                  <a:cubicBezTo>
                    <a:pt x="278" y="297"/>
                    <a:pt x="515" y="304"/>
                    <a:pt x="615" y="247"/>
                  </a:cubicBezTo>
                  <a:cubicBezTo>
                    <a:pt x="715" y="190"/>
                    <a:pt x="746" y="95"/>
                    <a:pt x="777" y="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960" name="Text Box 27"/>
          <p:cNvSpPr txBox="1">
            <a:spLocks noChangeArrowheads="1"/>
          </p:cNvSpPr>
          <p:nvPr/>
        </p:nvSpPr>
        <p:spPr bwMode="auto">
          <a:xfrm>
            <a:off x="5837280" y="1876425"/>
            <a:ext cx="298743" cy="3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2" rIns="91422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600" b="1">
                <a:solidFill>
                  <a:srgbClr val="FF0000"/>
                </a:solidFill>
                <a:latin typeface="Arial" charset="0"/>
              </a:rPr>
              <a:t>1</a:t>
            </a:r>
          </a:p>
        </p:txBody>
      </p:sp>
      <p:sp>
        <p:nvSpPr>
          <p:cNvPr id="37961" name="Text Box 28"/>
          <p:cNvSpPr txBox="1">
            <a:spLocks noChangeArrowheads="1"/>
          </p:cNvSpPr>
          <p:nvPr/>
        </p:nvSpPr>
        <p:spPr bwMode="auto">
          <a:xfrm>
            <a:off x="7354930" y="1870075"/>
            <a:ext cx="298743" cy="3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2" rIns="91422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600" b="1">
                <a:solidFill>
                  <a:srgbClr val="FF0000"/>
                </a:solidFill>
                <a:latin typeface="Arial" charset="0"/>
              </a:rPr>
              <a:t>2</a:t>
            </a:r>
          </a:p>
        </p:txBody>
      </p:sp>
      <p:sp>
        <p:nvSpPr>
          <p:cNvPr id="37962" name="Text Box 29"/>
          <p:cNvSpPr txBox="1">
            <a:spLocks noChangeArrowheads="1"/>
          </p:cNvSpPr>
          <p:nvPr/>
        </p:nvSpPr>
        <p:spPr bwMode="auto">
          <a:xfrm>
            <a:off x="5856330" y="3857625"/>
            <a:ext cx="298743" cy="3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2" rIns="91422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600" b="1">
                <a:solidFill>
                  <a:srgbClr val="FF0000"/>
                </a:solidFill>
                <a:latin typeface="Arial" charset="0"/>
              </a:rPr>
              <a:t>3</a:t>
            </a:r>
          </a:p>
        </p:txBody>
      </p:sp>
      <p:sp>
        <p:nvSpPr>
          <p:cNvPr id="37963" name="Text Box 30"/>
          <p:cNvSpPr txBox="1">
            <a:spLocks noChangeArrowheads="1"/>
          </p:cNvSpPr>
          <p:nvPr/>
        </p:nvSpPr>
        <p:spPr bwMode="auto">
          <a:xfrm>
            <a:off x="5778543" y="2860675"/>
            <a:ext cx="298743" cy="3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2" rIns="91422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600" b="1">
                <a:solidFill>
                  <a:srgbClr val="FF0000"/>
                </a:solidFill>
                <a:latin typeface="Arial" charset="0"/>
              </a:rPr>
              <a:t>4</a:t>
            </a:r>
          </a:p>
        </p:txBody>
      </p:sp>
      <p:sp>
        <p:nvSpPr>
          <p:cNvPr id="37964" name="Text Box 31"/>
          <p:cNvSpPr txBox="1">
            <a:spLocks noChangeArrowheads="1"/>
          </p:cNvSpPr>
          <p:nvPr/>
        </p:nvSpPr>
        <p:spPr bwMode="auto">
          <a:xfrm>
            <a:off x="7373980" y="2943225"/>
            <a:ext cx="298743" cy="3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2" rIns="91422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600" b="1">
                <a:solidFill>
                  <a:srgbClr val="FF0000"/>
                </a:solidFill>
                <a:latin typeface="Arial" charset="0"/>
              </a:rPr>
              <a:t>7</a:t>
            </a:r>
          </a:p>
        </p:txBody>
      </p:sp>
      <p:sp>
        <p:nvSpPr>
          <p:cNvPr id="37965" name="Oval 32"/>
          <p:cNvSpPr>
            <a:spLocks noChangeAspect="1" noChangeArrowheads="1"/>
          </p:cNvSpPr>
          <p:nvPr/>
        </p:nvSpPr>
        <p:spPr bwMode="auto">
          <a:xfrm>
            <a:off x="7253330" y="3775075"/>
            <a:ext cx="190500" cy="1905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2" tIns="45712" rIns="91422" bIns="45712" anchor="ctr"/>
          <a:lstStyle/>
          <a:p>
            <a:endParaRPr lang="en-US"/>
          </a:p>
        </p:txBody>
      </p:sp>
      <p:sp>
        <p:nvSpPr>
          <p:cNvPr id="37966" name="Oval 33"/>
          <p:cNvSpPr>
            <a:spLocks noChangeAspect="1" noChangeArrowheads="1"/>
          </p:cNvSpPr>
          <p:nvPr/>
        </p:nvSpPr>
        <p:spPr bwMode="auto">
          <a:xfrm>
            <a:off x="7253330" y="2098675"/>
            <a:ext cx="190500" cy="1905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2" tIns="45712" rIns="91422" bIns="45712" anchor="ctr"/>
          <a:lstStyle/>
          <a:p>
            <a:endParaRPr lang="en-US"/>
          </a:p>
        </p:txBody>
      </p:sp>
      <p:sp>
        <p:nvSpPr>
          <p:cNvPr id="37967" name="Oval 34"/>
          <p:cNvSpPr>
            <a:spLocks noChangeAspect="1" noChangeArrowheads="1"/>
          </p:cNvSpPr>
          <p:nvPr/>
        </p:nvSpPr>
        <p:spPr bwMode="auto">
          <a:xfrm>
            <a:off x="7253330" y="2936875"/>
            <a:ext cx="190500" cy="1905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2" tIns="45712" rIns="91422" bIns="45712" anchor="ctr"/>
          <a:lstStyle/>
          <a:p>
            <a:endParaRPr lang="en-US"/>
          </a:p>
        </p:txBody>
      </p:sp>
      <p:sp>
        <p:nvSpPr>
          <p:cNvPr id="37968" name="Oval 35"/>
          <p:cNvSpPr>
            <a:spLocks noChangeAspect="1" noChangeArrowheads="1"/>
          </p:cNvSpPr>
          <p:nvPr/>
        </p:nvSpPr>
        <p:spPr bwMode="auto">
          <a:xfrm>
            <a:off x="8472530" y="2936875"/>
            <a:ext cx="190500" cy="1905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2" tIns="45712" rIns="91422" bIns="45712" anchor="ctr"/>
          <a:lstStyle/>
          <a:p>
            <a:endParaRPr lang="en-US"/>
          </a:p>
        </p:txBody>
      </p:sp>
      <p:grpSp>
        <p:nvGrpSpPr>
          <p:cNvPr id="37969" name="Group 36"/>
          <p:cNvGrpSpPr>
            <a:grpSpLocks/>
          </p:cNvGrpSpPr>
          <p:nvPr/>
        </p:nvGrpSpPr>
        <p:grpSpPr bwMode="auto">
          <a:xfrm>
            <a:off x="7367632" y="2828925"/>
            <a:ext cx="1233487" cy="211138"/>
            <a:chOff x="2928" y="1028"/>
            <a:chExt cx="777" cy="133"/>
          </a:xfrm>
        </p:grpSpPr>
        <p:sp>
          <p:nvSpPr>
            <p:cNvPr id="37995" name="Line 37"/>
            <p:cNvSpPr>
              <a:spLocks noChangeAspect="1" noChangeShapeType="1"/>
            </p:cNvSpPr>
            <p:nvPr/>
          </p:nvSpPr>
          <p:spPr bwMode="auto">
            <a:xfrm rot="17163330" flipH="1">
              <a:off x="3451" y="1013"/>
              <a:ext cx="1" cy="8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96" name="Freeform 38"/>
            <p:cNvSpPr>
              <a:spLocks/>
            </p:cNvSpPr>
            <p:nvPr/>
          </p:nvSpPr>
          <p:spPr bwMode="auto">
            <a:xfrm>
              <a:off x="2928" y="1028"/>
              <a:ext cx="777" cy="133"/>
            </a:xfrm>
            <a:custGeom>
              <a:avLst/>
              <a:gdLst>
                <a:gd name="T0" fmla="*/ 0 w 777"/>
                <a:gd name="T1" fmla="*/ 124 h 133"/>
                <a:gd name="T2" fmla="*/ 375 w 777"/>
                <a:gd name="T3" fmla="*/ 1 h 133"/>
                <a:gd name="T4" fmla="*/ 777 w 777"/>
                <a:gd name="T5" fmla="*/ 133 h 133"/>
                <a:gd name="T6" fmla="*/ 0 60000 65536"/>
                <a:gd name="T7" fmla="*/ 0 60000 65536"/>
                <a:gd name="T8" fmla="*/ 0 60000 65536"/>
                <a:gd name="T9" fmla="*/ 0 w 777"/>
                <a:gd name="T10" fmla="*/ 0 h 133"/>
                <a:gd name="T11" fmla="*/ 777 w 777"/>
                <a:gd name="T12" fmla="*/ 133 h 1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77" h="133">
                  <a:moveTo>
                    <a:pt x="0" y="124"/>
                  </a:moveTo>
                  <a:cubicBezTo>
                    <a:pt x="123" y="62"/>
                    <a:pt x="246" y="0"/>
                    <a:pt x="375" y="1"/>
                  </a:cubicBezTo>
                  <a:cubicBezTo>
                    <a:pt x="504" y="2"/>
                    <a:pt x="640" y="67"/>
                    <a:pt x="777" y="133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970" name="Group 39"/>
          <p:cNvGrpSpPr>
            <a:grpSpLocks/>
          </p:cNvGrpSpPr>
          <p:nvPr/>
        </p:nvGrpSpPr>
        <p:grpSpPr bwMode="auto">
          <a:xfrm>
            <a:off x="6123032" y="3673475"/>
            <a:ext cx="1233487" cy="211138"/>
            <a:chOff x="2928" y="1028"/>
            <a:chExt cx="777" cy="133"/>
          </a:xfrm>
        </p:grpSpPr>
        <p:sp>
          <p:nvSpPr>
            <p:cNvPr id="37993" name="Line 40"/>
            <p:cNvSpPr>
              <a:spLocks noChangeAspect="1" noChangeShapeType="1"/>
            </p:cNvSpPr>
            <p:nvPr/>
          </p:nvSpPr>
          <p:spPr bwMode="auto">
            <a:xfrm rot="17163330" flipH="1">
              <a:off x="3451" y="1013"/>
              <a:ext cx="1" cy="8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94" name="Freeform 41"/>
            <p:cNvSpPr>
              <a:spLocks/>
            </p:cNvSpPr>
            <p:nvPr/>
          </p:nvSpPr>
          <p:spPr bwMode="auto">
            <a:xfrm>
              <a:off x="2928" y="1028"/>
              <a:ext cx="777" cy="133"/>
            </a:xfrm>
            <a:custGeom>
              <a:avLst/>
              <a:gdLst>
                <a:gd name="T0" fmla="*/ 0 w 777"/>
                <a:gd name="T1" fmla="*/ 124 h 133"/>
                <a:gd name="T2" fmla="*/ 375 w 777"/>
                <a:gd name="T3" fmla="*/ 1 h 133"/>
                <a:gd name="T4" fmla="*/ 777 w 777"/>
                <a:gd name="T5" fmla="*/ 133 h 133"/>
                <a:gd name="T6" fmla="*/ 0 60000 65536"/>
                <a:gd name="T7" fmla="*/ 0 60000 65536"/>
                <a:gd name="T8" fmla="*/ 0 60000 65536"/>
                <a:gd name="T9" fmla="*/ 0 w 777"/>
                <a:gd name="T10" fmla="*/ 0 h 133"/>
                <a:gd name="T11" fmla="*/ 777 w 777"/>
                <a:gd name="T12" fmla="*/ 133 h 1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77" h="133">
                  <a:moveTo>
                    <a:pt x="0" y="124"/>
                  </a:moveTo>
                  <a:cubicBezTo>
                    <a:pt x="123" y="62"/>
                    <a:pt x="246" y="0"/>
                    <a:pt x="375" y="1"/>
                  </a:cubicBezTo>
                  <a:cubicBezTo>
                    <a:pt x="504" y="2"/>
                    <a:pt x="640" y="67"/>
                    <a:pt x="777" y="133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971" name="Group 42"/>
          <p:cNvGrpSpPr>
            <a:grpSpLocks/>
          </p:cNvGrpSpPr>
          <p:nvPr/>
        </p:nvGrpSpPr>
        <p:grpSpPr bwMode="auto">
          <a:xfrm flipH="1" flipV="1">
            <a:off x="6103982" y="3883025"/>
            <a:ext cx="1233487" cy="211138"/>
            <a:chOff x="2928" y="1028"/>
            <a:chExt cx="777" cy="133"/>
          </a:xfrm>
        </p:grpSpPr>
        <p:sp>
          <p:nvSpPr>
            <p:cNvPr id="37991" name="Line 43"/>
            <p:cNvSpPr>
              <a:spLocks noChangeAspect="1" noChangeShapeType="1"/>
            </p:cNvSpPr>
            <p:nvPr/>
          </p:nvSpPr>
          <p:spPr bwMode="auto">
            <a:xfrm rot="17163330" flipH="1">
              <a:off x="3451" y="1013"/>
              <a:ext cx="1" cy="8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92" name="Freeform 44"/>
            <p:cNvSpPr>
              <a:spLocks/>
            </p:cNvSpPr>
            <p:nvPr/>
          </p:nvSpPr>
          <p:spPr bwMode="auto">
            <a:xfrm>
              <a:off x="2928" y="1028"/>
              <a:ext cx="777" cy="133"/>
            </a:xfrm>
            <a:custGeom>
              <a:avLst/>
              <a:gdLst>
                <a:gd name="T0" fmla="*/ 0 w 777"/>
                <a:gd name="T1" fmla="*/ 124 h 133"/>
                <a:gd name="T2" fmla="*/ 375 w 777"/>
                <a:gd name="T3" fmla="*/ 1 h 133"/>
                <a:gd name="T4" fmla="*/ 777 w 777"/>
                <a:gd name="T5" fmla="*/ 133 h 133"/>
                <a:gd name="T6" fmla="*/ 0 60000 65536"/>
                <a:gd name="T7" fmla="*/ 0 60000 65536"/>
                <a:gd name="T8" fmla="*/ 0 60000 65536"/>
                <a:gd name="T9" fmla="*/ 0 w 777"/>
                <a:gd name="T10" fmla="*/ 0 h 133"/>
                <a:gd name="T11" fmla="*/ 777 w 777"/>
                <a:gd name="T12" fmla="*/ 133 h 1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77" h="133">
                  <a:moveTo>
                    <a:pt x="0" y="124"/>
                  </a:moveTo>
                  <a:cubicBezTo>
                    <a:pt x="123" y="62"/>
                    <a:pt x="246" y="0"/>
                    <a:pt x="375" y="1"/>
                  </a:cubicBezTo>
                  <a:cubicBezTo>
                    <a:pt x="504" y="2"/>
                    <a:pt x="640" y="67"/>
                    <a:pt x="777" y="133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972" name="Group 45"/>
          <p:cNvGrpSpPr>
            <a:grpSpLocks/>
          </p:cNvGrpSpPr>
          <p:nvPr/>
        </p:nvGrpSpPr>
        <p:grpSpPr bwMode="auto">
          <a:xfrm flipH="1" flipV="1">
            <a:off x="6129382" y="3032125"/>
            <a:ext cx="1233487" cy="211138"/>
            <a:chOff x="2928" y="1028"/>
            <a:chExt cx="777" cy="133"/>
          </a:xfrm>
        </p:grpSpPr>
        <p:sp>
          <p:nvSpPr>
            <p:cNvPr id="37989" name="Line 46"/>
            <p:cNvSpPr>
              <a:spLocks noChangeAspect="1" noChangeShapeType="1"/>
            </p:cNvSpPr>
            <p:nvPr/>
          </p:nvSpPr>
          <p:spPr bwMode="auto">
            <a:xfrm rot="17163330" flipH="1">
              <a:off x="3451" y="1013"/>
              <a:ext cx="1" cy="8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90" name="Freeform 47"/>
            <p:cNvSpPr>
              <a:spLocks/>
            </p:cNvSpPr>
            <p:nvPr/>
          </p:nvSpPr>
          <p:spPr bwMode="auto">
            <a:xfrm>
              <a:off x="2928" y="1028"/>
              <a:ext cx="777" cy="133"/>
            </a:xfrm>
            <a:custGeom>
              <a:avLst/>
              <a:gdLst>
                <a:gd name="T0" fmla="*/ 0 w 777"/>
                <a:gd name="T1" fmla="*/ 124 h 133"/>
                <a:gd name="T2" fmla="*/ 375 w 777"/>
                <a:gd name="T3" fmla="*/ 1 h 133"/>
                <a:gd name="T4" fmla="*/ 777 w 777"/>
                <a:gd name="T5" fmla="*/ 133 h 133"/>
                <a:gd name="T6" fmla="*/ 0 60000 65536"/>
                <a:gd name="T7" fmla="*/ 0 60000 65536"/>
                <a:gd name="T8" fmla="*/ 0 60000 65536"/>
                <a:gd name="T9" fmla="*/ 0 w 777"/>
                <a:gd name="T10" fmla="*/ 0 h 133"/>
                <a:gd name="T11" fmla="*/ 777 w 777"/>
                <a:gd name="T12" fmla="*/ 133 h 1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77" h="133">
                  <a:moveTo>
                    <a:pt x="0" y="124"/>
                  </a:moveTo>
                  <a:cubicBezTo>
                    <a:pt x="123" y="62"/>
                    <a:pt x="246" y="0"/>
                    <a:pt x="375" y="1"/>
                  </a:cubicBezTo>
                  <a:cubicBezTo>
                    <a:pt x="504" y="2"/>
                    <a:pt x="640" y="67"/>
                    <a:pt x="777" y="133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973" name="Group 48"/>
          <p:cNvGrpSpPr>
            <a:grpSpLocks/>
          </p:cNvGrpSpPr>
          <p:nvPr/>
        </p:nvGrpSpPr>
        <p:grpSpPr bwMode="auto">
          <a:xfrm flipV="1">
            <a:off x="5862680" y="3062288"/>
            <a:ext cx="241300" cy="814388"/>
            <a:chOff x="2776" y="1167"/>
            <a:chExt cx="152" cy="513"/>
          </a:xfrm>
        </p:grpSpPr>
        <p:sp>
          <p:nvSpPr>
            <p:cNvPr id="37987" name="Line 49"/>
            <p:cNvSpPr>
              <a:spLocks noChangeAspect="1" noChangeShapeType="1"/>
            </p:cNvSpPr>
            <p:nvPr/>
          </p:nvSpPr>
          <p:spPr bwMode="auto">
            <a:xfrm rot="1855532" flipH="1" flipV="1">
              <a:off x="2828" y="1264"/>
              <a:ext cx="1" cy="8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88" name="Freeform 50"/>
            <p:cNvSpPr>
              <a:spLocks/>
            </p:cNvSpPr>
            <p:nvPr/>
          </p:nvSpPr>
          <p:spPr bwMode="auto">
            <a:xfrm>
              <a:off x="2776" y="1167"/>
              <a:ext cx="152" cy="513"/>
            </a:xfrm>
            <a:custGeom>
              <a:avLst/>
              <a:gdLst>
                <a:gd name="T0" fmla="*/ 152 w 152"/>
                <a:gd name="T1" fmla="*/ 513 h 513"/>
                <a:gd name="T2" fmla="*/ 38 w 152"/>
                <a:gd name="T3" fmla="*/ 371 h 513"/>
                <a:gd name="T4" fmla="*/ 19 w 152"/>
                <a:gd name="T5" fmla="*/ 212 h 513"/>
                <a:gd name="T6" fmla="*/ 152 w 152"/>
                <a:gd name="T7" fmla="*/ 0 h 5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513"/>
                <a:gd name="T14" fmla="*/ 152 w 152"/>
                <a:gd name="T15" fmla="*/ 513 h 5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513">
                  <a:moveTo>
                    <a:pt x="152" y="513"/>
                  </a:moveTo>
                  <a:cubicBezTo>
                    <a:pt x="106" y="467"/>
                    <a:pt x="60" y="421"/>
                    <a:pt x="38" y="371"/>
                  </a:cubicBezTo>
                  <a:cubicBezTo>
                    <a:pt x="16" y="321"/>
                    <a:pt x="0" y="274"/>
                    <a:pt x="19" y="212"/>
                  </a:cubicBezTo>
                  <a:cubicBezTo>
                    <a:pt x="38" y="150"/>
                    <a:pt x="95" y="75"/>
                    <a:pt x="152" y="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974" name="Group 51"/>
          <p:cNvGrpSpPr>
            <a:grpSpLocks/>
          </p:cNvGrpSpPr>
          <p:nvPr/>
        </p:nvGrpSpPr>
        <p:grpSpPr bwMode="auto">
          <a:xfrm flipH="1" flipV="1">
            <a:off x="7354930" y="2198688"/>
            <a:ext cx="241300" cy="814388"/>
            <a:chOff x="2776" y="1167"/>
            <a:chExt cx="152" cy="513"/>
          </a:xfrm>
        </p:grpSpPr>
        <p:sp>
          <p:nvSpPr>
            <p:cNvPr id="37985" name="Line 52"/>
            <p:cNvSpPr>
              <a:spLocks noChangeAspect="1" noChangeShapeType="1"/>
            </p:cNvSpPr>
            <p:nvPr/>
          </p:nvSpPr>
          <p:spPr bwMode="auto">
            <a:xfrm rot="1855532" flipH="1" flipV="1">
              <a:off x="2828" y="1264"/>
              <a:ext cx="1" cy="8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86" name="Freeform 53"/>
            <p:cNvSpPr>
              <a:spLocks/>
            </p:cNvSpPr>
            <p:nvPr/>
          </p:nvSpPr>
          <p:spPr bwMode="auto">
            <a:xfrm>
              <a:off x="2776" y="1167"/>
              <a:ext cx="152" cy="513"/>
            </a:xfrm>
            <a:custGeom>
              <a:avLst/>
              <a:gdLst>
                <a:gd name="T0" fmla="*/ 152 w 152"/>
                <a:gd name="T1" fmla="*/ 513 h 513"/>
                <a:gd name="T2" fmla="*/ 38 w 152"/>
                <a:gd name="T3" fmla="*/ 371 h 513"/>
                <a:gd name="T4" fmla="*/ 19 w 152"/>
                <a:gd name="T5" fmla="*/ 212 h 513"/>
                <a:gd name="T6" fmla="*/ 152 w 152"/>
                <a:gd name="T7" fmla="*/ 0 h 5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513"/>
                <a:gd name="T14" fmla="*/ 152 w 152"/>
                <a:gd name="T15" fmla="*/ 513 h 5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513">
                  <a:moveTo>
                    <a:pt x="152" y="513"/>
                  </a:moveTo>
                  <a:cubicBezTo>
                    <a:pt x="106" y="467"/>
                    <a:pt x="60" y="421"/>
                    <a:pt x="38" y="371"/>
                  </a:cubicBezTo>
                  <a:cubicBezTo>
                    <a:pt x="16" y="321"/>
                    <a:pt x="0" y="274"/>
                    <a:pt x="19" y="212"/>
                  </a:cubicBezTo>
                  <a:cubicBezTo>
                    <a:pt x="38" y="150"/>
                    <a:pt x="95" y="75"/>
                    <a:pt x="152" y="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975" name="Group 54"/>
          <p:cNvGrpSpPr>
            <a:grpSpLocks/>
          </p:cNvGrpSpPr>
          <p:nvPr/>
        </p:nvGrpSpPr>
        <p:grpSpPr bwMode="auto">
          <a:xfrm>
            <a:off x="7343818" y="3021015"/>
            <a:ext cx="1212850" cy="862013"/>
            <a:chOff x="3696" y="1680"/>
            <a:chExt cx="764" cy="543"/>
          </a:xfrm>
        </p:grpSpPr>
        <p:sp>
          <p:nvSpPr>
            <p:cNvPr id="37983" name="Line 55"/>
            <p:cNvSpPr>
              <a:spLocks noChangeAspect="1" noChangeShapeType="1"/>
            </p:cNvSpPr>
            <p:nvPr/>
          </p:nvSpPr>
          <p:spPr bwMode="auto">
            <a:xfrm rot="4334049">
              <a:off x="3989" y="2107"/>
              <a:ext cx="1" cy="8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84" name="Freeform 56"/>
            <p:cNvSpPr>
              <a:spLocks/>
            </p:cNvSpPr>
            <p:nvPr/>
          </p:nvSpPr>
          <p:spPr bwMode="auto">
            <a:xfrm>
              <a:off x="3696" y="1680"/>
              <a:ext cx="764" cy="543"/>
            </a:xfrm>
            <a:custGeom>
              <a:avLst/>
              <a:gdLst>
                <a:gd name="T0" fmla="*/ 753 w 764"/>
                <a:gd name="T1" fmla="*/ 0 h 543"/>
                <a:gd name="T2" fmla="*/ 764 w 764"/>
                <a:gd name="T3" fmla="*/ 14 h 543"/>
                <a:gd name="T4" fmla="*/ 485 w 764"/>
                <a:gd name="T5" fmla="*/ 380 h 543"/>
                <a:gd name="T6" fmla="*/ 0 w 764"/>
                <a:gd name="T7" fmla="*/ 543 h 5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64"/>
                <a:gd name="T13" fmla="*/ 0 h 543"/>
                <a:gd name="T14" fmla="*/ 764 w 764"/>
                <a:gd name="T15" fmla="*/ 543 h 5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64" h="543">
                  <a:moveTo>
                    <a:pt x="753" y="0"/>
                  </a:moveTo>
                  <a:lnTo>
                    <a:pt x="764" y="14"/>
                  </a:lnTo>
                  <a:cubicBezTo>
                    <a:pt x="719" y="77"/>
                    <a:pt x="612" y="292"/>
                    <a:pt x="485" y="380"/>
                  </a:cubicBezTo>
                  <a:cubicBezTo>
                    <a:pt x="358" y="468"/>
                    <a:pt x="179" y="505"/>
                    <a:pt x="0" y="543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976" name="Group 57"/>
          <p:cNvGrpSpPr>
            <a:grpSpLocks/>
          </p:cNvGrpSpPr>
          <p:nvPr/>
        </p:nvGrpSpPr>
        <p:grpSpPr bwMode="auto">
          <a:xfrm>
            <a:off x="7377155" y="2203451"/>
            <a:ext cx="1212850" cy="862013"/>
            <a:chOff x="3726" y="1170"/>
            <a:chExt cx="764" cy="543"/>
          </a:xfrm>
        </p:grpSpPr>
        <p:sp>
          <p:nvSpPr>
            <p:cNvPr id="37981" name="Line 58"/>
            <p:cNvSpPr>
              <a:spLocks noChangeAspect="1" noChangeShapeType="1"/>
            </p:cNvSpPr>
            <p:nvPr/>
          </p:nvSpPr>
          <p:spPr bwMode="auto">
            <a:xfrm rot="19202490" flipH="1">
              <a:off x="4304" y="1379"/>
              <a:ext cx="1" cy="8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82" name="Freeform 59"/>
            <p:cNvSpPr>
              <a:spLocks/>
            </p:cNvSpPr>
            <p:nvPr/>
          </p:nvSpPr>
          <p:spPr bwMode="auto">
            <a:xfrm rot="10800000" flipH="1">
              <a:off x="3726" y="1170"/>
              <a:ext cx="764" cy="543"/>
            </a:xfrm>
            <a:custGeom>
              <a:avLst/>
              <a:gdLst>
                <a:gd name="T0" fmla="*/ 753 w 764"/>
                <a:gd name="T1" fmla="*/ 0 h 543"/>
                <a:gd name="T2" fmla="*/ 764 w 764"/>
                <a:gd name="T3" fmla="*/ 14 h 543"/>
                <a:gd name="T4" fmla="*/ 485 w 764"/>
                <a:gd name="T5" fmla="*/ 380 h 543"/>
                <a:gd name="T6" fmla="*/ 0 w 764"/>
                <a:gd name="T7" fmla="*/ 543 h 5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64"/>
                <a:gd name="T13" fmla="*/ 0 h 543"/>
                <a:gd name="T14" fmla="*/ 764 w 764"/>
                <a:gd name="T15" fmla="*/ 543 h 5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64" h="543">
                  <a:moveTo>
                    <a:pt x="753" y="0"/>
                  </a:moveTo>
                  <a:lnTo>
                    <a:pt x="764" y="14"/>
                  </a:lnTo>
                  <a:cubicBezTo>
                    <a:pt x="719" y="77"/>
                    <a:pt x="612" y="292"/>
                    <a:pt x="485" y="380"/>
                  </a:cubicBezTo>
                  <a:cubicBezTo>
                    <a:pt x="358" y="468"/>
                    <a:pt x="179" y="505"/>
                    <a:pt x="0" y="543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977" name="Text Box 60"/>
          <p:cNvSpPr txBox="1">
            <a:spLocks noChangeArrowheads="1"/>
          </p:cNvSpPr>
          <p:nvPr/>
        </p:nvSpPr>
        <p:spPr bwMode="auto">
          <a:xfrm>
            <a:off x="7342230" y="3851275"/>
            <a:ext cx="298743" cy="3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2" rIns="91422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600" b="1">
                <a:solidFill>
                  <a:srgbClr val="FF0000"/>
                </a:solidFill>
                <a:latin typeface="Arial" charset="0"/>
              </a:rPr>
              <a:t>6</a:t>
            </a:r>
          </a:p>
        </p:txBody>
      </p:sp>
      <p:sp>
        <p:nvSpPr>
          <p:cNvPr id="37978" name="Text Box 61"/>
          <p:cNvSpPr txBox="1">
            <a:spLocks noChangeArrowheads="1"/>
          </p:cNvSpPr>
          <p:nvPr/>
        </p:nvSpPr>
        <p:spPr bwMode="auto">
          <a:xfrm>
            <a:off x="8612230" y="2867025"/>
            <a:ext cx="298743" cy="3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2" rIns="91422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600" b="1">
                <a:solidFill>
                  <a:srgbClr val="FF0000"/>
                </a:solidFill>
                <a:latin typeface="Arial" charset="0"/>
              </a:rPr>
              <a:t>5</a:t>
            </a:r>
          </a:p>
        </p:txBody>
      </p:sp>
      <p:sp>
        <p:nvSpPr>
          <p:cNvPr id="37979" name="Oval 62"/>
          <p:cNvSpPr>
            <a:spLocks noChangeAspect="1" noChangeArrowheads="1"/>
          </p:cNvSpPr>
          <p:nvPr/>
        </p:nvSpPr>
        <p:spPr bwMode="auto">
          <a:xfrm>
            <a:off x="6034130" y="2936875"/>
            <a:ext cx="190500" cy="1905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2" tIns="45712" rIns="91422" bIns="45712" anchor="ctr"/>
          <a:lstStyle/>
          <a:p>
            <a:endParaRPr lang="en-US"/>
          </a:p>
        </p:txBody>
      </p:sp>
      <p:sp>
        <p:nvSpPr>
          <p:cNvPr id="37980" name="Oval 63"/>
          <p:cNvSpPr>
            <a:spLocks noChangeAspect="1" noChangeArrowheads="1"/>
          </p:cNvSpPr>
          <p:nvPr/>
        </p:nvSpPr>
        <p:spPr bwMode="auto">
          <a:xfrm>
            <a:off x="6034130" y="3775075"/>
            <a:ext cx="190500" cy="190500"/>
          </a:xfrm>
          <a:prstGeom prst="ellipse">
            <a:avLst/>
          </a:prstGeom>
          <a:solidFill>
            <a:srgbClr val="0000FF"/>
          </a:solidFill>
          <a:ln w="12700">
            <a:noFill/>
            <a:round/>
            <a:headEnd/>
            <a:tailEnd/>
          </a:ln>
        </p:spPr>
        <p:txBody>
          <a:bodyPr wrap="none" lIns="91422" tIns="45712" rIns="91422" bIns="45712" anchor="ctr"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457200" y="2003426"/>
            <a:ext cx="2230438" cy="2233613"/>
            <a:chOff x="457200" y="2003425"/>
            <a:chExt cx="2230438" cy="2233613"/>
          </a:xfrm>
        </p:grpSpPr>
        <p:sp>
          <p:nvSpPr>
            <p:cNvPr id="37911" name="Oval 65"/>
            <p:cNvSpPr>
              <a:spLocks noChangeAspect="1" noChangeArrowheads="1"/>
            </p:cNvSpPr>
            <p:nvPr/>
          </p:nvSpPr>
          <p:spPr bwMode="auto">
            <a:xfrm>
              <a:off x="522288" y="2722563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2" name="Rectangle 66"/>
            <p:cNvSpPr>
              <a:spLocks noChangeAspect="1" noChangeArrowheads="1"/>
            </p:cNvSpPr>
            <p:nvPr/>
          </p:nvSpPr>
          <p:spPr bwMode="auto">
            <a:xfrm>
              <a:off x="457200" y="2003425"/>
              <a:ext cx="2230438" cy="2233613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3" name="Oval 67"/>
            <p:cNvSpPr>
              <a:spLocks noChangeAspect="1" noChangeArrowheads="1"/>
            </p:cNvSpPr>
            <p:nvPr/>
          </p:nvSpPr>
          <p:spPr bwMode="auto">
            <a:xfrm>
              <a:off x="522288" y="3705225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4" name="Oval 68"/>
            <p:cNvSpPr>
              <a:spLocks noChangeAspect="1" noChangeArrowheads="1"/>
            </p:cNvSpPr>
            <p:nvPr/>
          </p:nvSpPr>
          <p:spPr bwMode="auto">
            <a:xfrm>
              <a:off x="849313" y="3705225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5" name="Oval 69"/>
            <p:cNvSpPr>
              <a:spLocks noChangeAspect="1" noChangeArrowheads="1"/>
            </p:cNvSpPr>
            <p:nvPr/>
          </p:nvSpPr>
          <p:spPr bwMode="auto">
            <a:xfrm>
              <a:off x="1176338" y="3705225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6" name="Oval 70"/>
            <p:cNvSpPr>
              <a:spLocks noChangeAspect="1" noChangeArrowheads="1"/>
            </p:cNvSpPr>
            <p:nvPr/>
          </p:nvSpPr>
          <p:spPr bwMode="auto">
            <a:xfrm>
              <a:off x="1504950" y="3705225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7" name="Oval 71"/>
            <p:cNvSpPr>
              <a:spLocks noChangeAspect="1" noChangeArrowheads="1"/>
            </p:cNvSpPr>
            <p:nvPr/>
          </p:nvSpPr>
          <p:spPr bwMode="auto">
            <a:xfrm>
              <a:off x="1831975" y="3705225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8" name="Oval 72"/>
            <p:cNvSpPr>
              <a:spLocks noChangeAspect="1" noChangeArrowheads="1"/>
            </p:cNvSpPr>
            <p:nvPr/>
          </p:nvSpPr>
          <p:spPr bwMode="auto">
            <a:xfrm>
              <a:off x="2159000" y="3705225"/>
              <a:ext cx="136525" cy="1365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9" name="Oval 73"/>
            <p:cNvSpPr>
              <a:spLocks noChangeAspect="1" noChangeArrowheads="1"/>
            </p:cNvSpPr>
            <p:nvPr/>
          </p:nvSpPr>
          <p:spPr bwMode="auto">
            <a:xfrm>
              <a:off x="2487613" y="3705225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20" name="Oval 74"/>
            <p:cNvSpPr>
              <a:spLocks noChangeAspect="1" noChangeArrowheads="1"/>
            </p:cNvSpPr>
            <p:nvPr/>
          </p:nvSpPr>
          <p:spPr bwMode="auto">
            <a:xfrm>
              <a:off x="522288" y="2068513"/>
              <a:ext cx="136525" cy="136525"/>
            </a:xfrm>
            <a:prstGeom prst="ellipse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21" name="Oval 75"/>
            <p:cNvSpPr>
              <a:spLocks noChangeAspect="1" noChangeArrowheads="1"/>
            </p:cNvSpPr>
            <p:nvPr/>
          </p:nvSpPr>
          <p:spPr bwMode="auto">
            <a:xfrm>
              <a:off x="1176338" y="2068513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22" name="Oval 76"/>
            <p:cNvSpPr>
              <a:spLocks noChangeAspect="1" noChangeArrowheads="1"/>
            </p:cNvSpPr>
            <p:nvPr/>
          </p:nvSpPr>
          <p:spPr bwMode="auto">
            <a:xfrm>
              <a:off x="1504950" y="2068513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23" name="Oval 77"/>
            <p:cNvSpPr>
              <a:spLocks noChangeAspect="1" noChangeArrowheads="1"/>
            </p:cNvSpPr>
            <p:nvPr/>
          </p:nvSpPr>
          <p:spPr bwMode="auto">
            <a:xfrm>
              <a:off x="1831975" y="2068513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24" name="Oval 78"/>
            <p:cNvSpPr>
              <a:spLocks noChangeAspect="1" noChangeArrowheads="1"/>
            </p:cNvSpPr>
            <p:nvPr/>
          </p:nvSpPr>
          <p:spPr bwMode="auto">
            <a:xfrm>
              <a:off x="2159000" y="2068513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25" name="Oval 79"/>
            <p:cNvSpPr>
              <a:spLocks noChangeAspect="1" noChangeArrowheads="1"/>
            </p:cNvSpPr>
            <p:nvPr/>
          </p:nvSpPr>
          <p:spPr bwMode="auto">
            <a:xfrm>
              <a:off x="2487613" y="2068513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26" name="Oval 80"/>
            <p:cNvSpPr>
              <a:spLocks noChangeAspect="1" noChangeArrowheads="1"/>
            </p:cNvSpPr>
            <p:nvPr/>
          </p:nvSpPr>
          <p:spPr bwMode="auto">
            <a:xfrm>
              <a:off x="522288" y="2395538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27" name="Oval 81"/>
            <p:cNvSpPr>
              <a:spLocks noChangeAspect="1" noChangeArrowheads="1"/>
            </p:cNvSpPr>
            <p:nvPr/>
          </p:nvSpPr>
          <p:spPr bwMode="auto">
            <a:xfrm>
              <a:off x="849313" y="2395538"/>
              <a:ext cx="136525" cy="1365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28" name="Oval 82"/>
            <p:cNvSpPr>
              <a:spLocks noChangeAspect="1" noChangeArrowheads="1"/>
            </p:cNvSpPr>
            <p:nvPr/>
          </p:nvSpPr>
          <p:spPr bwMode="auto">
            <a:xfrm>
              <a:off x="1176338" y="2395538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29" name="Oval 83"/>
            <p:cNvSpPr>
              <a:spLocks noChangeAspect="1" noChangeArrowheads="1"/>
            </p:cNvSpPr>
            <p:nvPr/>
          </p:nvSpPr>
          <p:spPr bwMode="auto">
            <a:xfrm>
              <a:off x="1504950" y="2395538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30" name="Oval 84"/>
            <p:cNvSpPr>
              <a:spLocks noChangeAspect="1" noChangeArrowheads="1"/>
            </p:cNvSpPr>
            <p:nvPr/>
          </p:nvSpPr>
          <p:spPr bwMode="auto">
            <a:xfrm>
              <a:off x="2159000" y="2395538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31" name="Oval 85"/>
            <p:cNvSpPr>
              <a:spLocks noChangeAspect="1" noChangeArrowheads="1"/>
            </p:cNvSpPr>
            <p:nvPr/>
          </p:nvSpPr>
          <p:spPr bwMode="auto">
            <a:xfrm>
              <a:off x="849313" y="2722563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32" name="Oval 86"/>
            <p:cNvSpPr>
              <a:spLocks noChangeAspect="1" noChangeArrowheads="1"/>
            </p:cNvSpPr>
            <p:nvPr/>
          </p:nvSpPr>
          <p:spPr bwMode="auto">
            <a:xfrm>
              <a:off x="1176338" y="2722563"/>
              <a:ext cx="136525" cy="1365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33" name="Oval 87"/>
            <p:cNvSpPr>
              <a:spLocks noChangeAspect="1" noChangeArrowheads="1"/>
            </p:cNvSpPr>
            <p:nvPr/>
          </p:nvSpPr>
          <p:spPr bwMode="auto">
            <a:xfrm>
              <a:off x="1504950" y="2722563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34" name="Oval 88"/>
            <p:cNvSpPr>
              <a:spLocks noChangeAspect="1" noChangeArrowheads="1"/>
            </p:cNvSpPr>
            <p:nvPr/>
          </p:nvSpPr>
          <p:spPr bwMode="auto">
            <a:xfrm>
              <a:off x="1831975" y="2722563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35" name="Oval 89"/>
            <p:cNvSpPr>
              <a:spLocks noChangeAspect="1" noChangeArrowheads="1"/>
            </p:cNvSpPr>
            <p:nvPr/>
          </p:nvSpPr>
          <p:spPr bwMode="auto">
            <a:xfrm>
              <a:off x="2159000" y="2722563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36" name="Oval 90"/>
            <p:cNvSpPr>
              <a:spLocks noChangeAspect="1" noChangeArrowheads="1"/>
            </p:cNvSpPr>
            <p:nvPr/>
          </p:nvSpPr>
          <p:spPr bwMode="auto">
            <a:xfrm>
              <a:off x="2487613" y="2722563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37" name="Oval 91"/>
            <p:cNvSpPr>
              <a:spLocks noChangeAspect="1" noChangeArrowheads="1"/>
            </p:cNvSpPr>
            <p:nvPr/>
          </p:nvSpPr>
          <p:spPr bwMode="auto">
            <a:xfrm>
              <a:off x="522288" y="3051175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38" name="Oval 92"/>
            <p:cNvSpPr>
              <a:spLocks noChangeAspect="1" noChangeArrowheads="1"/>
            </p:cNvSpPr>
            <p:nvPr/>
          </p:nvSpPr>
          <p:spPr bwMode="auto">
            <a:xfrm>
              <a:off x="849313" y="3051175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39" name="Oval 93"/>
            <p:cNvSpPr>
              <a:spLocks noChangeAspect="1" noChangeArrowheads="1"/>
            </p:cNvSpPr>
            <p:nvPr/>
          </p:nvSpPr>
          <p:spPr bwMode="auto">
            <a:xfrm>
              <a:off x="1504950" y="3051175"/>
              <a:ext cx="136525" cy="1365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40" name="Oval 94"/>
            <p:cNvSpPr>
              <a:spLocks noChangeAspect="1" noChangeArrowheads="1"/>
            </p:cNvSpPr>
            <p:nvPr/>
          </p:nvSpPr>
          <p:spPr bwMode="auto">
            <a:xfrm>
              <a:off x="1831975" y="3051175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41" name="Oval 95"/>
            <p:cNvSpPr>
              <a:spLocks noChangeAspect="1" noChangeArrowheads="1"/>
            </p:cNvSpPr>
            <p:nvPr/>
          </p:nvSpPr>
          <p:spPr bwMode="auto">
            <a:xfrm>
              <a:off x="2159000" y="3051175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42" name="Oval 96"/>
            <p:cNvSpPr>
              <a:spLocks noChangeAspect="1" noChangeArrowheads="1"/>
            </p:cNvSpPr>
            <p:nvPr/>
          </p:nvSpPr>
          <p:spPr bwMode="auto">
            <a:xfrm>
              <a:off x="2487613" y="3051175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43" name="Oval 97"/>
            <p:cNvSpPr>
              <a:spLocks noChangeAspect="1" noChangeArrowheads="1"/>
            </p:cNvSpPr>
            <p:nvPr/>
          </p:nvSpPr>
          <p:spPr bwMode="auto">
            <a:xfrm>
              <a:off x="522288" y="3378200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44" name="Oval 98"/>
            <p:cNvSpPr>
              <a:spLocks noChangeAspect="1" noChangeArrowheads="1"/>
            </p:cNvSpPr>
            <p:nvPr/>
          </p:nvSpPr>
          <p:spPr bwMode="auto">
            <a:xfrm>
              <a:off x="849313" y="3378200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45" name="Oval 99"/>
            <p:cNvSpPr>
              <a:spLocks noChangeAspect="1" noChangeArrowheads="1"/>
            </p:cNvSpPr>
            <p:nvPr/>
          </p:nvSpPr>
          <p:spPr bwMode="auto">
            <a:xfrm>
              <a:off x="1176338" y="3378200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46" name="Oval 100"/>
            <p:cNvSpPr>
              <a:spLocks noChangeAspect="1" noChangeArrowheads="1"/>
            </p:cNvSpPr>
            <p:nvPr/>
          </p:nvSpPr>
          <p:spPr bwMode="auto">
            <a:xfrm>
              <a:off x="1504950" y="3378200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47" name="Oval 101"/>
            <p:cNvSpPr>
              <a:spLocks noChangeAspect="1" noChangeArrowheads="1"/>
            </p:cNvSpPr>
            <p:nvPr/>
          </p:nvSpPr>
          <p:spPr bwMode="auto">
            <a:xfrm>
              <a:off x="1831975" y="3378200"/>
              <a:ext cx="136525" cy="1365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48" name="Oval 102"/>
            <p:cNvSpPr>
              <a:spLocks noChangeAspect="1" noChangeArrowheads="1"/>
            </p:cNvSpPr>
            <p:nvPr/>
          </p:nvSpPr>
          <p:spPr bwMode="auto">
            <a:xfrm>
              <a:off x="2487613" y="3378200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49" name="Oval 103"/>
            <p:cNvSpPr>
              <a:spLocks noChangeAspect="1" noChangeArrowheads="1"/>
            </p:cNvSpPr>
            <p:nvPr/>
          </p:nvSpPr>
          <p:spPr bwMode="auto">
            <a:xfrm>
              <a:off x="522288" y="4033838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50" name="Oval 104"/>
            <p:cNvSpPr>
              <a:spLocks noChangeAspect="1" noChangeArrowheads="1"/>
            </p:cNvSpPr>
            <p:nvPr/>
          </p:nvSpPr>
          <p:spPr bwMode="auto">
            <a:xfrm>
              <a:off x="849313" y="4033838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51" name="Oval 105"/>
            <p:cNvSpPr>
              <a:spLocks noChangeAspect="1" noChangeArrowheads="1"/>
            </p:cNvSpPr>
            <p:nvPr/>
          </p:nvSpPr>
          <p:spPr bwMode="auto">
            <a:xfrm>
              <a:off x="1176338" y="4033838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52" name="Oval 106"/>
            <p:cNvSpPr>
              <a:spLocks noChangeAspect="1" noChangeArrowheads="1"/>
            </p:cNvSpPr>
            <p:nvPr/>
          </p:nvSpPr>
          <p:spPr bwMode="auto">
            <a:xfrm>
              <a:off x="1504950" y="4033838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53" name="Oval 107"/>
            <p:cNvSpPr>
              <a:spLocks noChangeAspect="1" noChangeArrowheads="1"/>
            </p:cNvSpPr>
            <p:nvPr/>
          </p:nvSpPr>
          <p:spPr bwMode="auto">
            <a:xfrm>
              <a:off x="2159000" y="4033838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54" name="Oval 108"/>
            <p:cNvSpPr>
              <a:spLocks noChangeAspect="1" noChangeArrowheads="1"/>
            </p:cNvSpPr>
            <p:nvPr/>
          </p:nvSpPr>
          <p:spPr bwMode="auto">
            <a:xfrm>
              <a:off x="2487613" y="4033838"/>
              <a:ext cx="136525" cy="1365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896" name="Text Box 109"/>
          <p:cNvSpPr txBox="1">
            <a:spLocks noChangeArrowheads="1"/>
          </p:cNvSpPr>
          <p:nvPr/>
        </p:nvSpPr>
        <p:spPr bwMode="auto">
          <a:xfrm>
            <a:off x="1163490" y="4221164"/>
            <a:ext cx="647849" cy="58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9" tIns="45650" rIns="91299" bIns="4565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sz="3200">
                <a:solidFill>
                  <a:srgbClr val="FF0000"/>
                </a:solidFill>
                <a:latin typeface="Times" charset="0"/>
              </a:rPr>
              <a:t>A</a:t>
            </a:r>
            <a:r>
              <a:rPr lang="en-US" sz="3200" baseline="30000">
                <a:solidFill>
                  <a:srgbClr val="FF0000"/>
                </a:solidFill>
                <a:latin typeface="Times" charset="0"/>
              </a:rPr>
              <a:t>T</a:t>
            </a:r>
          </a:p>
        </p:txBody>
      </p:sp>
      <p:sp>
        <p:nvSpPr>
          <p:cNvPr id="37897" name="Oval 110"/>
          <p:cNvSpPr>
            <a:spLocks noChangeAspect="1" noChangeArrowheads="1"/>
          </p:cNvSpPr>
          <p:nvPr/>
        </p:nvSpPr>
        <p:spPr bwMode="auto">
          <a:xfrm>
            <a:off x="4664101" y="2635276"/>
            <a:ext cx="136525" cy="1365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299" tIns="45650" rIns="91299" bIns="45650" anchor="ctr"/>
          <a:lstStyle/>
          <a:p>
            <a:endParaRPr lang="en-US"/>
          </a:p>
        </p:txBody>
      </p:sp>
      <p:sp>
        <p:nvSpPr>
          <p:cNvPr id="37898" name="Oval 111"/>
          <p:cNvSpPr>
            <a:spLocks noChangeAspect="1" noChangeArrowheads="1"/>
          </p:cNvSpPr>
          <p:nvPr/>
        </p:nvSpPr>
        <p:spPr bwMode="auto">
          <a:xfrm>
            <a:off x="4664101" y="3617940"/>
            <a:ext cx="136525" cy="1365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299" tIns="45650" rIns="91299" bIns="45650" anchor="ctr"/>
          <a:lstStyle/>
          <a:p>
            <a:endParaRPr lang="en-US"/>
          </a:p>
        </p:txBody>
      </p:sp>
      <p:sp>
        <p:nvSpPr>
          <p:cNvPr id="37899" name="Oval 112"/>
          <p:cNvSpPr>
            <a:spLocks noChangeAspect="1" noChangeArrowheads="1"/>
          </p:cNvSpPr>
          <p:nvPr/>
        </p:nvSpPr>
        <p:spPr bwMode="auto">
          <a:xfrm>
            <a:off x="4664101" y="1981226"/>
            <a:ext cx="136525" cy="1365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299" tIns="45650" rIns="91299" bIns="45650" anchor="ctr"/>
          <a:lstStyle/>
          <a:p>
            <a:endParaRPr lang="en-US"/>
          </a:p>
        </p:txBody>
      </p:sp>
      <p:sp>
        <p:nvSpPr>
          <p:cNvPr id="37900" name="Oval 113"/>
          <p:cNvSpPr>
            <a:spLocks noChangeAspect="1" noChangeArrowheads="1"/>
          </p:cNvSpPr>
          <p:nvPr/>
        </p:nvSpPr>
        <p:spPr bwMode="auto">
          <a:xfrm>
            <a:off x="4664101" y="2308251"/>
            <a:ext cx="136525" cy="1365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299" tIns="45650" rIns="91299" bIns="45650" anchor="ctr"/>
          <a:lstStyle/>
          <a:p>
            <a:endParaRPr lang="en-US"/>
          </a:p>
        </p:txBody>
      </p:sp>
      <p:sp>
        <p:nvSpPr>
          <p:cNvPr id="37901" name="Oval 114"/>
          <p:cNvSpPr>
            <a:spLocks noChangeAspect="1" noChangeArrowheads="1"/>
          </p:cNvSpPr>
          <p:nvPr/>
        </p:nvSpPr>
        <p:spPr bwMode="auto">
          <a:xfrm>
            <a:off x="4664101" y="3290915"/>
            <a:ext cx="136525" cy="1365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299" tIns="45650" rIns="91299" bIns="45650" anchor="ctr"/>
          <a:lstStyle/>
          <a:p>
            <a:endParaRPr lang="en-US"/>
          </a:p>
        </p:txBody>
      </p:sp>
      <p:sp>
        <p:nvSpPr>
          <p:cNvPr id="37902" name="Oval 115"/>
          <p:cNvSpPr>
            <a:spLocks noChangeAspect="1" noChangeArrowheads="1"/>
          </p:cNvSpPr>
          <p:nvPr/>
        </p:nvSpPr>
        <p:spPr bwMode="auto">
          <a:xfrm>
            <a:off x="4664101" y="3946551"/>
            <a:ext cx="136525" cy="1365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299" tIns="45650" rIns="91299" bIns="45650" anchor="ctr"/>
          <a:lstStyle/>
          <a:p>
            <a:endParaRPr lang="en-US"/>
          </a:p>
        </p:txBody>
      </p:sp>
      <p:sp>
        <p:nvSpPr>
          <p:cNvPr id="37903" name="Oval 116"/>
          <p:cNvSpPr>
            <a:spLocks noChangeAspect="1" noChangeArrowheads="1"/>
          </p:cNvSpPr>
          <p:nvPr/>
        </p:nvSpPr>
        <p:spPr bwMode="auto">
          <a:xfrm>
            <a:off x="3581426" y="2940076"/>
            <a:ext cx="136525" cy="1365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299" tIns="45650" rIns="91299" bIns="45650" anchor="ctr"/>
          <a:lstStyle/>
          <a:p>
            <a:endParaRPr lang="en-US"/>
          </a:p>
        </p:txBody>
      </p:sp>
      <p:sp>
        <p:nvSpPr>
          <p:cNvPr id="37904" name="Oval 117"/>
          <p:cNvSpPr>
            <a:spLocks noChangeAspect="1" noChangeArrowheads="1"/>
          </p:cNvSpPr>
          <p:nvPr/>
        </p:nvSpPr>
        <p:spPr bwMode="auto">
          <a:xfrm>
            <a:off x="3581426" y="3922740"/>
            <a:ext cx="136525" cy="1365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299" tIns="45650" rIns="91299" bIns="45650" anchor="ctr"/>
          <a:lstStyle/>
          <a:p>
            <a:endParaRPr lang="en-US"/>
          </a:p>
        </p:txBody>
      </p:sp>
      <p:sp>
        <p:nvSpPr>
          <p:cNvPr id="37905" name="Oval 118"/>
          <p:cNvSpPr>
            <a:spLocks noChangeAspect="1" noChangeArrowheads="1"/>
          </p:cNvSpPr>
          <p:nvPr/>
        </p:nvSpPr>
        <p:spPr bwMode="auto">
          <a:xfrm>
            <a:off x="3581426" y="2286026"/>
            <a:ext cx="136525" cy="1365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299" tIns="45650" rIns="91299" bIns="45650" anchor="ctr"/>
          <a:lstStyle/>
          <a:p>
            <a:endParaRPr lang="en-US"/>
          </a:p>
        </p:txBody>
      </p:sp>
      <p:sp>
        <p:nvSpPr>
          <p:cNvPr id="37906" name="Oval 119"/>
          <p:cNvSpPr>
            <a:spLocks noChangeAspect="1" noChangeArrowheads="1"/>
          </p:cNvSpPr>
          <p:nvPr/>
        </p:nvSpPr>
        <p:spPr bwMode="auto">
          <a:xfrm>
            <a:off x="3581426" y="2613051"/>
            <a:ext cx="136525" cy="1365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299" tIns="45650" rIns="91299" bIns="45650" anchor="ctr"/>
          <a:lstStyle/>
          <a:p>
            <a:endParaRPr lang="en-US"/>
          </a:p>
        </p:txBody>
      </p:sp>
      <p:sp>
        <p:nvSpPr>
          <p:cNvPr id="37907" name="Oval 120"/>
          <p:cNvSpPr>
            <a:spLocks noChangeAspect="1" noChangeArrowheads="1"/>
          </p:cNvSpPr>
          <p:nvPr/>
        </p:nvSpPr>
        <p:spPr bwMode="auto">
          <a:xfrm>
            <a:off x="3581426" y="3595715"/>
            <a:ext cx="136525" cy="1365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299" tIns="45650" rIns="91299" bIns="45650" anchor="ctr"/>
          <a:lstStyle/>
          <a:p>
            <a:endParaRPr lang="en-US"/>
          </a:p>
        </p:txBody>
      </p:sp>
      <p:sp>
        <p:nvSpPr>
          <p:cNvPr id="37908" name="Oval 121"/>
          <p:cNvSpPr>
            <a:spLocks noChangeAspect="1" noChangeArrowheads="1"/>
          </p:cNvSpPr>
          <p:nvPr/>
        </p:nvSpPr>
        <p:spPr bwMode="auto">
          <a:xfrm>
            <a:off x="3581426" y="4251351"/>
            <a:ext cx="136525" cy="1365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299" tIns="45650" rIns="91299" bIns="45650" anchor="ctr"/>
          <a:lstStyle/>
          <a:p>
            <a:endParaRPr lang="en-US"/>
          </a:p>
        </p:txBody>
      </p:sp>
      <p:sp>
        <p:nvSpPr>
          <p:cNvPr id="37909" name="Oval 122"/>
          <p:cNvSpPr>
            <a:spLocks noChangeAspect="1" noChangeArrowheads="1"/>
          </p:cNvSpPr>
          <p:nvPr/>
        </p:nvSpPr>
        <p:spPr bwMode="auto">
          <a:xfrm>
            <a:off x="3216301" y="2057426"/>
            <a:ext cx="136525" cy="136525"/>
          </a:xfrm>
          <a:prstGeom prst="ellipse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299" tIns="45650" rIns="91299" bIns="45650" anchor="ctr"/>
          <a:lstStyle/>
          <a:p>
            <a:endParaRPr lang="en-US"/>
          </a:p>
        </p:txBody>
      </p:sp>
      <p:sp>
        <p:nvSpPr>
          <p:cNvPr id="37910" name="Oval 123"/>
          <p:cNvSpPr>
            <a:spLocks noChangeAspect="1" noChangeArrowheads="1"/>
          </p:cNvSpPr>
          <p:nvPr/>
        </p:nvSpPr>
        <p:spPr bwMode="auto">
          <a:xfrm>
            <a:off x="3444901" y="2759101"/>
            <a:ext cx="136525" cy="1365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299" tIns="45650" rIns="91299" bIns="45650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58" name="Rectangle 147"/>
          <p:cNvSpPr>
            <a:spLocks noGrp="1" noChangeArrowheads="1"/>
          </p:cNvSpPr>
          <p:nvPr>
            <p:ph type="title"/>
          </p:nvPr>
        </p:nvSpPr>
        <p:spPr>
          <a:xfrm>
            <a:off x="26" y="157190"/>
            <a:ext cx="8080375" cy="593725"/>
          </a:xfrm>
          <a:noFill/>
        </p:spPr>
        <p:txBody>
          <a:bodyPr>
            <a:normAutofit/>
          </a:bodyPr>
          <a:lstStyle/>
          <a:p>
            <a:r>
              <a:rPr lang="en-US" b="0" dirty="0">
                <a:latin typeface="Arial" charset="0"/>
              </a:rPr>
              <a:t>Multiple-source breadth-first search</a:t>
            </a: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body" sz="half" idx="3"/>
          </p:nvPr>
        </p:nvSpPr>
        <p:spPr>
          <a:xfrm>
            <a:off x="500066" y="4819650"/>
            <a:ext cx="8021637" cy="1816100"/>
          </a:xfrm>
        </p:spPr>
        <p:txBody>
          <a:bodyPr/>
          <a:lstStyle/>
          <a:p>
            <a:r>
              <a:rPr lang="en-US" sz="2000">
                <a:latin typeface="Arial" charset="0"/>
              </a:rPr>
              <a:t>Sparse array representation =&gt; space efficient</a:t>
            </a:r>
          </a:p>
          <a:p>
            <a:r>
              <a:rPr lang="en-US" sz="2000">
                <a:latin typeface="Arial" charset="0"/>
              </a:rPr>
              <a:t>Sparse matrix-matrix multiplication =&gt; work efficient</a:t>
            </a:r>
          </a:p>
          <a:p>
            <a:r>
              <a:rPr lang="en-US" sz="2000">
                <a:latin typeface="Arial" charset="0"/>
              </a:rPr>
              <a:t>Three possible levels of parallelism:  searches, vertices, edges</a:t>
            </a:r>
          </a:p>
        </p:txBody>
      </p:sp>
      <p:sp>
        <p:nvSpPr>
          <p:cNvPr id="38915" name="Oval 3"/>
          <p:cNvSpPr>
            <a:spLocks noChangeAspect="1" noChangeArrowheads="1"/>
          </p:cNvSpPr>
          <p:nvPr/>
        </p:nvSpPr>
        <p:spPr bwMode="auto">
          <a:xfrm>
            <a:off x="3965601" y="2798790"/>
            <a:ext cx="136525" cy="1365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299" tIns="45650" rIns="91299" bIns="45650" anchor="ctr"/>
          <a:lstStyle/>
          <a:p>
            <a:endParaRPr lang="en-US"/>
          </a:p>
        </p:txBody>
      </p:sp>
      <p:sp>
        <p:nvSpPr>
          <p:cNvPr id="38916" name="Rectangle 4"/>
          <p:cNvSpPr>
            <a:spLocks noChangeAspect="1" noChangeArrowheads="1"/>
          </p:cNvSpPr>
          <p:nvPr/>
        </p:nvSpPr>
        <p:spPr bwMode="auto">
          <a:xfrm>
            <a:off x="3900489" y="2003426"/>
            <a:ext cx="258762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9" tIns="45650" rIns="91299" bIns="45650" anchor="ctr"/>
          <a:lstStyle/>
          <a:p>
            <a:endParaRPr lang="en-US"/>
          </a:p>
        </p:txBody>
      </p:sp>
      <p:sp>
        <p:nvSpPr>
          <p:cNvPr id="38917" name="Oval 5"/>
          <p:cNvSpPr>
            <a:spLocks noChangeAspect="1" noChangeArrowheads="1"/>
          </p:cNvSpPr>
          <p:nvPr/>
        </p:nvSpPr>
        <p:spPr bwMode="auto">
          <a:xfrm>
            <a:off x="3965601" y="3781451"/>
            <a:ext cx="136525" cy="1365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299" tIns="45650" rIns="91299" bIns="45650" anchor="ctr"/>
          <a:lstStyle/>
          <a:p>
            <a:endParaRPr lang="en-US"/>
          </a:p>
        </p:txBody>
      </p:sp>
      <p:sp>
        <p:nvSpPr>
          <p:cNvPr id="38918" name="Oval 6"/>
          <p:cNvSpPr>
            <a:spLocks noChangeAspect="1" noChangeArrowheads="1"/>
          </p:cNvSpPr>
          <p:nvPr/>
        </p:nvSpPr>
        <p:spPr bwMode="auto">
          <a:xfrm>
            <a:off x="3965601" y="2144740"/>
            <a:ext cx="136525" cy="1365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299" tIns="45650" rIns="91299" bIns="45650" anchor="ctr"/>
          <a:lstStyle/>
          <a:p>
            <a:endParaRPr lang="en-US"/>
          </a:p>
        </p:txBody>
      </p:sp>
      <p:sp>
        <p:nvSpPr>
          <p:cNvPr id="38919" name="Oval 7"/>
          <p:cNvSpPr>
            <a:spLocks noChangeAspect="1" noChangeArrowheads="1"/>
          </p:cNvSpPr>
          <p:nvPr/>
        </p:nvSpPr>
        <p:spPr bwMode="auto">
          <a:xfrm>
            <a:off x="3965601" y="2471765"/>
            <a:ext cx="136525" cy="1365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299" tIns="45650" rIns="91299" bIns="45650" anchor="ctr"/>
          <a:lstStyle/>
          <a:p>
            <a:endParaRPr lang="en-US"/>
          </a:p>
        </p:txBody>
      </p:sp>
      <p:sp>
        <p:nvSpPr>
          <p:cNvPr id="38920" name="Oval 8"/>
          <p:cNvSpPr>
            <a:spLocks noChangeAspect="1" noChangeArrowheads="1"/>
          </p:cNvSpPr>
          <p:nvPr/>
        </p:nvSpPr>
        <p:spPr bwMode="auto">
          <a:xfrm>
            <a:off x="3965601" y="3127401"/>
            <a:ext cx="136525" cy="1365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299" tIns="45650" rIns="91299" bIns="45650" anchor="ctr"/>
          <a:lstStyle/>
          <a:p>
            <a:endParaRPr lang="en-US"/>
          </a:p>
        </p:txBody>
      </p:sp>
      <p:sp>
        <p:nvSpPr>
          <p:cNvPr id="38921" name="Oval 9"/>
          <p:cNvSpPr>
            <a:spLocks noChangeAspect="1" noChangeArrowheads="1"/>
          </p:cNvSpPr>
          <p:nvPr/>
        </p:nvSpPr>
        <p:spPr bwMode="auto">
          <a:xfrm>
            <a:off x="3965601" y="3454426"/>
            <a:ext cx="136525" cy="1365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299" tIns="45650" rIns="91299" bIns="45650" anchor="ctr"/>
          <a:lstStyle/>
          <a:p>
            <a:endParaRPr lang="en-US"/>
          </a:p>
        </p:txBody>
      </p:sp>
      <p:sp>
        <p:nvSpPr>
          <p:cNvPr id="38922" name="Oval 10"/>
          <p:cNvSpPr>
            <a:spLocks noChangeAspect="1" noChangeArrowheads="1"/>
          </p:cNvSpPr>
          <p:nvPr/>
        </p:nvSpPr>
        <p:spPr bwMode="auto">
          <a:xfrm>
            <a:off x="3965601" y="4110065"/>
            <a:ext cx="136525" cy="1365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299" tIns="45650" rIns="91299" bIns="45650" anchor="ctr"/>
          <a:lstStyle/>
          <a:p>
            <a:endParaRPr lang="en-US"/>
          </a:p>
        </p:txBody>
      </p:sp>
      <p:sp>
        <p:nvSpPr>
          <p:cNvPr id="38923" name="Rectangle 11"/>
          <p:cNvSpPr>
            <a:spLocks noChangeAspect="1" noChangeArrowheads="1"/>
          </p:cNvSpPr>
          <p:nvPr/>
        </p:nvSpPr>
        <p:spPr bwMode="auto">
          <a:xfrm>
            <a:off x="2908300" y="2003426"/>
            <a:ext cx="749300" cy="2233613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299" tIns="45650" rIns="91299" bIns="45650" anchor="ctr"/>
          <a:lstStyle/>
          <a:p>
            <a:endParaRPr lang="en-US"/>
          </a:p>
        </p:txBody>
      </p:sp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3063884" y="4281500"/>
            <a:ext cx="443692" cy="52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9" tIns="45650" rIns="91299" bIns="4565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>
                <a:solidFill>
                  <a:srgbClr val="FF0000"/>
                </a:solidFill>
                <a:latin typeface="Times" charset="0"/>
              </a:rPr>
              <a:t>X</a:t>
            </a:r>
          </a:p>
        </p:txBody>
      </p:sp>
      <p:grpSp>
        <p:nvGrpSpPr>
          <p:cNvPr id="38925" name="Group 13"/>
          <p:cNvGrpSpPr>
            <a:grpSpLocks/>
          </p:cNvGrpSpPr>
          <p:nvPr/>
        </p:nvGrpSpPr>
        <p:grpSpPr bwMode="auto">
          <a:xfrm>
            <a:off x="2973414" y="2068513"/>
            <a:ext cx="136525" cy="2101850"/>
            <a:chOff x="2017" y="814"/>
            <a:chExt cx="86" cy="1324"/>
          </a:xfrm>
        </p:grpSpPr>
        <p:sp>
          <p:nvSpPr>
            <p:cNvPr id="39053" name="Oval 14"/>
            <p:cNvSpPr>
              <a:spLocks noChangeAspect="1" noChangeArrowheads="1"/>
            </p:cNvSpPr>
            <p:nvPr/>
          </p:nvSpPr>
          <p:spPr bwMode="auto">
            <a:xfrm>
              <a:off x="2017" y="1226"/>
              <a:ext cx="86" cy="86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054" name="Oval 15"/>
            <p:cNvSpPr>
              <a:spLocks noChangeAspect="1" noChangeArrowheads="1"/>
            </p:cNvSpPr>
            <p:nvPr/>
          </p:nvSpPr>
          <p:spPr bwMode="auto">
            <a:xfrm>
              <a:off x="2017" y="1845"/>
              <a:ext cx="86" cy="86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055" name="Oval 16"/>
            <p:cNvSpPr>
              <a:spLocks noChangeAspect="1" noChangeArrowheads="1"/>
            </p:cNvSpPr>
            <p:nvPr/>
          </p:nvSpPr>
          <p:spPr bwMode="auto">
            <a:xfrm>
              <a:off x="2017" y="814"/>
              <a:ext cx="86" cy="86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056" name="Oval 17"/>
            <p:cNvSpPr>
              <a:spLocks noChangeAspect="1" noChangeArrowheads="1"/>
            </p:cNvSpPr>
            <p:nvPr/>
          </p:nvSpPr>
          <p:spPr bwMode="auto">
            <a:xfrm>
              <a:off x="2017" y="1020"/>
              <a:ext cx="86" cy="86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057" name="Oval 18"/>
            <p:cNvSpPr>
              <a:spLocks noChangeAspect="1" noChangeArrowheads="1"/>
            </p:cNvSpPr>
            <p:nvPr/>
          </p:nvSpPr>
          <p:spPr bwMode="auto">
            <a:xfrm>
              <a:off x="2017" y="1433"/>
              <a:ext cx="86" cy="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058" name="Oval 19"/>
            <p:cNvSpPr>
              <a:spLocks noChangeAspect="1" noChangeArrowheads="1"/>
            </p:cNvSpPr>
            <p:nvPr/>
          </p:nvSpPr>
          <p:spPr bwMode="auto">
            <a:xfrm>
              <a:off x="2017" y="1639"/>
              <a:ext cx="86" cy="86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059" name="Oval 20"/>
            <p:cNvSpPr>
              <a:spLocks noChangeAspect="1" noChangeArrowheads="1"/>
            </p:cNvSpPr>
            <p:nvPr/>
          </p:nvSpPr>
          <p:spPr bwMode="auto">
            <a:xfrm>
              <a:off x="2017" y="2052"/>
              <a:ext cx="86" cy="86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927" name="Text Box 66"/>
          <p:cNvSpPr txBox="1">
            <a:spLocks noChangeArrowheads="1"/>
          </p:cNvSpPr>
          <p:nvPr/>
        </p:nvSpPr>
        <p:spPr bwMode="auto">
          <a:xfrm>
            <a:off x="1163490" y="4221164"/>
            <a:ext cx="647849" cy="58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9" tIns="45650" rIns="91299" bIns="4565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sz="3200">
                <a:solidFill>
                  <a:srgbClr val="FF0000"/>
                </a:solidFill>
                <a:latin typeface="Times" charset="0"/>
              </a:rPr>
              <a:t>A</a:t>
            </a:r>
            <a:r>
              <a:rPr lang="en-US" sz="3200" baseline="30000">
                <a:solidFill>
                  <a:srgbClr val="FF0000"/>
                </a:solidFill>
                <a:latin typeface="Times" charset="0"/>
              </a:rPr>
              <a:t>T</a:t>
            </a:r>
          </a:p>
        </p:txBody>
      </p:sp>
      <p:sp>
        <p:nvSpPr>
          <p:cNvPr id="38928" name="Oval 67"/>
          <p:cNvSpPr>
            <a:spLocks noChangeAspect="1" noChangeArrowheads="1"/>
          </p:cNvSpPr>
          <p:nvPr/>
        </p:nvSpPr>
        <p:spPr bwMode="auto">
          <a:xfrm>
            <a:off x="4511701" y="3694140"/>
            <a:ext cx="136525" cy="1365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299" tIns="45650" rIns="91299" bIns="45650" anchor="ctr"/>
          <a:lstStyle/>
          <a:p>
            <a:endParaRPr lang="en-US"/>
          </a:p>
        </p:txBody>
      </p:sp>
      <p:sp>
        <p:nvSpPr>
          <p:cNvPr id="38929" name="Oval 68"/>
          <p:cNvSpPr>
            <a:spLocks noChangeAspect="1" noChangeArrowheads="1"/>
          </p:cNvSpPr>
          <p:nvPr/>
        </p:nvSpPr>
        <p:spPr bwMode="auto">
          <a:xfrm>
            <a:off x="4511701" y="2057426"/>
            <a:ext cx="136525" cy="1365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299" tIns="45650" rIns="91299" bIns="45650" anchor="ctr"/>
          <a:lstStyle/>
          <a:p>
            <a:endParaRPr lang="en-US"/>
          </a:p>
        </p:txBody>
      </p:sp>
      <p:sp>
        <p:nvSpPr>
          <p:cNvPr id="38930" name="Oval 69"/>
          <p:cNvSpPr>
            <a:spLocks noChangeAspect="1" noChangeArrowheads="1"/>
          </p:cNvSpPr>
          <p:nvPr/>
        </p:nvSpPr>
        <p:spPr bwMode="auto">
          <a:xfrm>
            <a:off x="4511701" y="2384451"/>
            <a:ext cx="136525" cy="1365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299" tIns="45650" rIns="91299" bIns="45650" anchor="ctr"/>
          <a:lstStyle/>
          <a:p>
            <a:endParaRPr lang="en-US"/>
          </a:p>
        </p:txBody>
      </p:sp>
      <p:sp>
        <p:nvSpPr>
          <p:cNvPr id="38931" name="Oval 70"/>
          <p:cNvSpPr>
            <a:spLocks noChangeAspect="1" noChangeArrowheads="1"/>
          </p:cNvSpPr>
          <p:nvPr/>
        </p:nvSpPr>
        <p:spPr bwMode="auto">
          <a:xfrm>
            <a:off x="4511701" y="3367115"/>
            <a:ext cx="136525" cy="1365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299" tIns="45650" rIns="91299" bIns="45650" anchor="ctr"/>
          <a:lstStyle/>
          <a:p>
            <a:endParaRPr lang="en-US"/>
          </a:p>
        </p:txBody>
      </p:sp>
      <p:sp>
        <p:nvSpPr>
          <p:cNvPr id="38932" name="Oval 71"/>
          <p:cNvSpPr>
            <a:spLocks noChangeAspect="1" noChangeArrowheads="1"/>
          </p:cNvSpPr>
          <p:nvPr/>
        </p:nvSpPr>
        <p:spPr bwMode="auto">
          <a:xfrm>
            <a:off x="4511701" y="4022751"/>
            <a:ext cx="136525" cy="1365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299" tIns="45650" rIns="91299" bIns="45650" anchor="ctr"/>
          <a:lstStyle/>
          <a:p>
            <a:endParaRPr lang="en-US"/>
          </a:p>
        </p:txBody>
      </p:sp>
      <p:sp>
        <p:nvSpPr>
          <p:cNvPr id="38933" name="Oval 72"/>
          <p:cNvSpPr>
            <a:spLocks noChangeAspect="1" noChangeArrowheads="1"/>
          </p:cNvSpPr>
          <p:nvPr/>
        </p:nvSpPr>
        <p:spPr bwMode="auto">
          <a:xfrm>
            <a:off x="3581426" y="2940076"/>
            <a:ext cx="136525" cy="1365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299" tIns="45650" rIns="91299" bIns="45650" anchor="ctr"/>
          <a:lstStyle/>
          <a:p>
            <a:endParaRPr lang="en-US"/>
          </a:p>
        </p:txBody>
      </p:sp>
      <p:sp>
        <p:nvSpPr>
          <p:cNvPr id="38934" name="Oval 73"/>
          <p:cNvSpPr>
            <a:spLocks noChangeAspect="1" noChangeArrowheads="1"/>
          </p:cNvSpPr>
          <p:nvPr/>
        </p:nvSpPr>
        <p:spPr bwMode="auto">
          <a:xfrm>
            <a:off x="3581426" y="3922740"/>
            <a:ext cx="136525" cy="1365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299" tIns="45650" rIns="91299" bIns="45650" anchor="ctr"/>
          <a:lstStyle/>
          <a:p>
            <a:endParaRPr lang="en-US"/>
          </a:p>
        </p:txBody>
      </p:sp>
      <p:sp>
        <p:nvSpPr>
          <p:cNvPr id="38935" name="Oval 74"/>
          <p:cNvSpPr>
            <a:spLocks noChangeAspect="1" noChangeArrowheads="1"/>
          </p:cNvSpPr>
          <p:nvPr/>
        </p:nvSpPr>
        <p:spPr bwMode="auto">
          <a:xfrm>
            <a:off x="3581426" y="2286026"/>
            <a:ext cx="136525" cy="1365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299" tIns="45650" rIns="91299" bIns="45650" anchor="ctr"/>
          <a:lstStyle/>
          <a:p>
            <a:endParaRPr lang="en-US"/>
          </a:p>
        </p:txBody>
      </p:sp>
      <p:sp>
        <p:nvSpPr>
          <p:cNvPr id="38936" name="Oval 75"/>
          <p:cNvSpPr>
            <a:spLocks noChangeAspect="1" noChangeArrowheads="1"/>
          </p:cNvSpPr>
          <p:nvPr/>
        </p:nvSpPr>
        <p:spPr bwMode="auto">
          <a:xfrm>
            <a:off x="3581426" y="2613051"/>
            <a:ext cx="136525" cy="1365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299" tIns="45650" rIns="91299" bIns="45650" anchor="ctr"/>
          <a:lstStyle/>
          <a:p>
            <a:endParaRPr lang="en-US"/>
          </a:p>
        </p:txBody>
      </p:sp>
      <p:sp>
        <p:nvSpPr>
          <p:cNvPr id="38937" name="Oval 76"/>
          <p:cNvSpPr>
            <a:spLocks noChangeAspect="1" noChangeArrowheads="1"/>
          </p:cNvSpPr>
          <p:nvPr/>
        </p:nvSpPr>
        <p:spPr bwMode="auto">
          <a:xfrm>
            <a:off x="3581426" y="3595715"/>
            <a:ext cx="136525" cy="1365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299" tIns="45650" rIns="91299" bIns="45650" anchor="ctr"/>
          <a:lstStyle/>
          <a:p>
            <a:endParaRPr lang="en-US"/>
          </a:p>
        </p:txBody>
      </p:sp>
      <p:sp>
        <p:nvSpPr>
          <p:cNvPr id="38938" name="Oval 77"/>
          <p:cNvSpPr>
            <a:spLocks noChangeAspect="1" noChangeArrowheads="1"/>
          </p:cNvSpPr>
          <p:nvPr/>
        </p:nvSpPr>
        <p:spPr bwMode="auto">
          <a:xfrm>
            <a:off x="3581426" y="4251351"/>
            <a:ext cx="136525" cy="1365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299" tIns="45650" rIns="91299" bIns="45650" anchor="ctr"/>
          <a:lstStyle/>
          <a:p>
            <a:endParaRPr lang="en-US"/>
          </a:p>
        </p:txBody>
      </p:sp>
      <p:sp>
        <p:nvSpPr>
          <p:cNvPr id="38939" name="Oval 78"/>
          <p:cNvSpPr>
            <a:spLocks noChangeAspect="1" noChangeArrowheads="1"/>
          </p:cNvSpPr>
          <p:nvPr/>
        </p:nvSpPr>
        <p:spPr bwMode="auto">
          <a:xfrm>
            <a:off x="3216301" y="2057426"/>
            <a:ext cx="136525" cy="136525"/>
          </a:xfrm>
          <a:prstGeom prst="ellipse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299" tIns="45650" rIns="91299" bIns="45650" anchor="ctr"/>
          <a:lstStyle/>
          <a:p>
            <a:endParaRPr lang="en-US"/>
          </a:p>
        </p:txBody>
      </p:sp>
      <p:sp>
        <p:nvSpPr>
          <p:cNvPr id="38940" name="Oval 79"/>
          <p:cNvSpPr>
            <a:spLocks noChangeAspect="1" noChangeArrowheads="1"/>
          </p:cNvSpPr>
          <p:nvPr/>
        </p:nvSpPr>
        <p:spPr bwMode="auto">
          <a:xfrm>
            <a:off x="3444901" y="2743226"/>
            <a:ext cx="136525" cy="1365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299" tIns="45650" rIns="91299" bIns="45650" anchor="ctr"/>
          <a:lstStyle/>
          <a:p>
            <a:endParaRPr lang="en-US"/>
          </a:p>
        </p:txBody>
      </p:sp>
      <p:sp>
        <p:nvSpPr>
          <p:cNvPr id="38941" name="Rectangle 80"/>
          <p:cNvSpPr>
            <a:spLocks noChangeAspect="1" noChangeArrowheads="1"/>
          </p:cNvSpPr>
          <p:nvPr/>
        </p:nvSpPr>
        <p:spPr bwMode="auto">
          <a:xfrm>
            <a:off x="4433888" y="2003426"/>
            <a:ext cx="823912" cy="2233613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299" tIns="45650" rIns="91299" bIns="45650" anchor="ctr"/>
          <a:lstStyle/>
          <a:p>
            <a:endParaRPr lang="en-US"/>
          </a:p>
        </p:txBody>
      </p:sp>
      <p:sp>
        <p:nvSpPr>
          <p:cNvPr id="38942" name="Oval 81"/>
          <p:cNvSpPr>
            <a:spLocks noChangeAspect="1" noChangeArrowheads="1"/>
          </p:cNvSpPr>
          <p:nvPr/>
        </p:nvSpPr>
        <p:spPr bwMode="auto">
          <a:xfrm>
            <a:off x="4499001" y="3705251"/>
            <a:ext cx="136525" cy="1365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299" tIns="45650" rIns="91299" bIns="45650" anchor="ctr"/>
          <a:lstStyle/>
          <a:p>
            <a:endParaRPr lang="en-US"/>
          </a:p>
        </p:txBody>
      </p:sp>
      <p:sp>
        <p:nvSpPr>
          <p:cNvPr id="38943" name="Oval 82"/>
          <p:cNvSpPr>
            <a:spLocks noChangeAspect="1" noChangeArrowheads="1"/>
          </p:cNvSpPr>
          <p:nvPr/>
        </p:nvSpPr>
        <p:spPr bwMode="auto">
          <a:xfrm>
            <a:off x="4499001" y="2068540"/>
            <a:ext cx="136525" cy="1365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299" tIns="45650" rIns="91299" bIns="45650" anchor="ctr"/>
          <a:lstStyle/>
          <a:p>
            <a:endParaRPr lang="en-US"/>
          </a:p>
        </p:txBody>
      </p:sp>
      <p:sp>
        <p:nvSpPr>
          <p:cNvPr id="38944" name="Oval 83"/>
          <p:cNvSpPr>
            <a:spLocks noChangeAspect="1" noChangeArrowheads="1"/>
          </p:cNvSpPr>
          <p:nvPr/>
        </p:nvSpPr>
        <p:spPr bwMode="auto">
          <a:xfrm>
            <a:off x="4499001" y="2395565"/>
            <a:ext cx="136525" cy="1365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299" tIns="45650" rIns="91299" bIns="45650" anchor="ctr"/>
          <a:lstStyle/>
          <a:p>
            <a:endParaRPr lang="en-US"/>
          </a:p>
        </p:txBody>
      </p:sp>
      <p:sp>
        <p:nvSpPr>
          <p:cNvPr id="38945" name="Oval 84"/>
          <p:cNvSpPr>
            <a:spLocks noChangeAspect="1" noChangeArrowheads="1"/>
          </p:cNvSpPr>
          <p:nvPr/>
        </p:nvSpPr>
        <p:spPr bwMode="auto">
          <a:xfrm>
            <a:off x="4499001" y="3051201"/>
            <a:ext cx="136525" cy="136525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lIns="91299" tIns="45650" rIns="91299" bIns="45650" anchor="ctr"/>
          <a:lstStyle/>
          <a:p>
            <a:endParaRPr lang="en-US"/>
          </a:p>
        </p:txBody>
      </p:sp>
      <p:sp>
        <p:nvSpPr>
          <p:cNvPr id="38946" name="Oval 85"/>
          <p:cNvSpPr>
            <a:spLocks noChangeAspect="1" noChangeArrowheads="1"/>
          </p:cNvSpPr>
          <p:nvPr/>
        </p:nvSpPr>
        <p:spPr bwMode="auto">
          <a:xfrm>
            <a:off x="4499001" y="3378226"/>
            <a:ext cx="136525" cy="1365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299" tIns="45650" rIns="91299" bIns="45650" anchor="ctr"/>
          <a:lstStyle/>
          <a:p>
            <a:endParaRPr lang="en-US"/>
          </a:p>
        </p:txBody>
      </p:sp>
      <p:sp>
        <p:nvSpPr>
          <p:cNvPr id="38947" name="Oval 86"/>
          <p:cNvSpPr>
            <a:spLocks noChangeAspect="1" noChangeArrowheads="1"/>
          </p:cNvSpPr>
          <p:nvPr/>
        </p:nvSpPr>
        <p:spPr bwMode="auto">
          <a:xfrm>
            <a:off x="4499001" y="4033847"/>
            <a:ext cx="136525" cy="1365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299" tIns="45650" rIns="91299" bIns="45650" anchor="ctr"/>
          <a:lstStyle/>
          <a:p>
            <a:endParaRPr lang="en-US"/>
          </a:p>
        </p:txBody>
      </p:sp>
      <p:sp>
        <p:nvSpPr>
          <p:cNvPr id="38948" name="Text Box 87"/>
          <p:cNvSpPr txBox="1">
            <a:spLocks noChangeArrowheads="1"/>
          </p:cNvSpPr>
          <p:nvPr/>
        </p:nvSpPr>
        <p:spPr bwMode="auto">
          <a:xfrm>
            <a:off x="4267210" y="4281500"/>
            <a:ext cx="870116" cy="52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9" tIns="45650" rIns="91299" bIns="4565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>
                <a:solidFill>
                  <a:srgbClr val="FF0000"/>
                </a:solidFill>
                <a:latin typeface="Times" charset="0"/>
              </a:rPr>
              <a:t>A</a:t>
            </a:r>
            <a:r>
              <a:rPr lang="en-US" sz="3200" baseline="30000">
                <a:solidFill>
                  <a:srgbClr val="FF0000"/>
                </a:solidFill>
                <a:latin typeface="Times" charset="0"/>
              </a:rPr>
              <a:t>T</a:t>
            </a:r>
            <a:r>
              <a:rPr lang="en-US">
                <a:solidFill>
                  <a:srgbClr val="FF0000"/>
                </a:solidFill>
                <a:latin typeface="Times" charset="0"/>
              </a:rPr>
              <a:t>X</a:t>
            </a:r>
          </a:p>
        </p:txBody>
      </p:sp>
      <p:sp>
        <p:nvSpPr>
          <p:cNvPr id="38949" name="Text Box 88"/>
          <p:cNvSpPr txBox="1">
            <a:spLocks noChangeArrowheads="1"/>
          </p:cNvSpPr>
          <p:nvPr/>
        </p:nvSpPr>
        <p:spPr bwMode="auto">
          <a:xfrm>
            <a:off x="3810000" y="2757488"/>
            <a:ext cx="485846" cy="46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9" tIns="45650" rIns="91299" bIns="4565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>
                <a:solidFill>
                  <a:srgbClr val="FF0000"/>
                </a:solidFill>
                <a:latin typeface="Arial" charset="0"/>
                <a:sym typeface="Wingdings" charset="0"/>
              </a:rPr>
              <a:t></a:t>
            </a:r>
          </a:p>
        </p:txBody>
      </p:sp>
      <p:sp>
        <p:nvSpPr>
          <p:cNvPr id="38950" name="Oval 89"/>
          <p:cNvSpPr>
            <a:spLocks noChangeAspect="1" noChangeArrowheads="1"/>
          </p:cNvSpPr>
          <p:nvPr/>
        </p:nvSpPr>
        <p:spPr bwMode="auto">
          <a:xfrm>
            <a:off x="4816501" y="2073301"/>
            <a:ext cx="136525" cy="136525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lIns="91299" tIns="45650" rIns="91299" bIns="45650" anchor="ctr"/>
          <a:lstStyle/>
          <a:p>
            <a:endParaRPr lang="en-US"/>
          </a:p>
        </p:txBody>
      </p:sp>
      <p:sp>
        <p:nvSpPr>
          <p:cNvPr id="38951" name="Oval 90"/>
          <p:cNvSpPr>
            <a:spLocks noChangeAspect="1" noChangeArrowheads="1"/>
          </p:cNvSpPr>
          <p:nvPr/>
        </p:nvSpPr>
        <p:spPr bwMode="auto">
          <a:xfrm>
            <a:off x="4508526" y="2747990"/>
            <a:ext cx="136525" cy="1365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299" tIns="45650" rIns="91299" bIns="45650" anchor="ctr"/>
          <a:lstStyle/>
          <a:p>
            <a:endParaRPr lang="en-US"/>
          </a:p>
        </p:txBody>
      </p:sp>
      <p:sp>
        <p:nvSpPr>
          <p:cNvPr id="38952" name="Oval 91"/>
          <p:cNvSpPr>
            <a:spLocks noChangeAspect="1" noChangeArrowheads="1"/>
          </p:cNvSpPr>
          <p:nvPr/>
        </p:nvSpPr>
        <p:spPr bwMode="auto">
          <a:xfrm>
            <a:off x="4495826" y="2759101"/>
            <a:ext cx="136525" cy="1365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299" tIns="45650" rIns="91299" bIns="45650" anchor="ctr"/>
          <a:lstStyle/>
          <a:p>
            <a:endParaRPr lang="en-US"/>
          </a:p>
        </p:txBody>
      </p:sp>
      <p:sp>
        <p:nvSpPr>
          <p:cNvPr id="38953" name="Oval 92"/>
          <p:cNvSpPr>
            <a:spLocks noChangeAspect="1" noChangeArrowheads="1"/>
          </p:cNvSpPr>
          <p:nvPr/>
        </p:nvSpPr>
        <p:spPr bwMode="auto">
          <a:xfrm>
            <a:off x="5045101" y="2759101"/>
            <a:ext cx="136525" cy="136525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lIns="91299" tIns="45650" rIns="91299" bIns="45650" anchor="ctr"/>
          <a:lstStyle/>
          <a:p>
            <a:endParaRPr lang="en-US"/>
          </a:p>
        </p:txBody>
      </p:sp>
      <p:sp>
        <p:nvSpPr>
          <p:cNvPr id="38954" name="Oval 93"/>
          <p:cNvSpPr>
            <a:spLocks noChangeAspect="1" noChangeArrowheads="1"/>
          </p:cNvSpPr>
          <p:nvPr/>
        </p:nvSpPr>
        <p:spPr bwMode="auto">
          <a:xfrm>
            <a:off x="5045101" y="3673501"/>
            <a:ext cx="136525" cy="1365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299" tIns="45650" rIns="91299" bIns="45650" anchor="ctr"/>
          <a:lstStyle/>
          <a:p>
            <a:endParaRPr lang="en-US"/>
          </a:p>
        </p:txBody>
      </p:sp>
      <p:sp>
        <p:nvSpPr>
          <p:cNvPr id="38955" name="Oval 94"/>
          <p:cNvSpPr>
            <a:spLocks noChangeAspect="1" noChangeArrowheads="1"/>
          </p:cNvSpPr>
          <p:nvPr/>
        </p:nvSpPr>
        <p:spPr bwMode="auto">
          <a:xfrm>
            <a:off x="4816501" y="2378101"/>
            <a:ext cx="136525" cy="136525"/>
          </a:xfrm>
          <a:prstGeom prst="ellipse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299" tIns="45650" rIns="91299" bIns="45650" anchor="ctr"/>
          <a:lstStyle/>
          <a:p>
            <a:endParaRPr lang="en-US"/>
          </a:p>
        </p:txBody>
      </p:sp>
      <p:sp>
        <p:nvSpPr>
          <p:cNvPr id="38956" name="Oval 95"/>
          <p:cNvSpPr>
            <a:spLocks noChangeAspect="1" noChangeArrowheads="1"/>
          </p:cNvSpPr>
          <p:nvPr/>
        </p:nvSpPr>
        <p:spPr bwMode="auto">
          <a:xfrm>
            <a:off x="4816501" y="3048026"/>
            <a:ext cx="136525" cy="136525"/>
          </a:xfrm>
          <a:prstGeom prst="ellipse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299" tIns="45650" rIns="91299" bIns="45650" anchor="ctr"/>
          <a:lstStyle/>
          <a:p>
            <a:endParaRPr lang="en-US"/>
          </a:p>
        </p:txBody>
      </p:sp>
      <p:grpSp>
        <p:nvGrpSpPr>
          <p:cNvPr id="38959" name="Group 97"/>
          <p:cNvGrpSpPr>
            <a:grpSpLocks/>
          </p:cNvGrpSpPr>
          <p:nvPr/>
        </p:nvGrpSpPr>
        <p:grpSpPr bwMode="auto">
          <a:xfrm>
            <a:off x="5875381" y="2182939"/>
            <a:ext cx="241300" cy="814388"/>
            <a:chOff x="2776" y="1167"/>
            <a:chExt cx="152" cy="513"/>
          </a:xfrm>
        </p:grpSpPr>
        <p:sp>
          <p:nvSpPr>
            <p:cNvPr id="39007" name="Line 98"/>
            <p:cNvSpPr>
              <a:spLocks noChangeAspect="1" noChangeShapeType="1"/>
            </p:cNvSpPr>
            <p:nvPr/>
          </p:nvSpPr>
          <p:spPr bwMode="auto">
            <a:xfrm rot="1855532" flipH="1" flipV="1">
              <a:off x="2828" y="1264"/>
              <a:ext cx="1" cy="8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008" name="Freeform 99"/>
            <p:cNvSpPr>
              <a:spLocks/>
            </p:cNvSpPr>
            <p:nvPr/>
          </p:nvSpPr>
          <p:spPr bwMode="auto">
            <a:xfrm>
              <a:off x="2776" y="1167"/>
              <a:ext cx="152" cy="513"/>
            </a:xfrm>
            <a:custGeom>
              <a:avLst/>
              <a:gdLst>
                <a:gd name="T0" fmla="*/ 152 w 152"/>
                <a:gd name="T1" fmla="*/ 513 h 513"/>
                <a:gd name="T2" fmla="*/ 38 w 152"/>
                <a:gd name="T3" fmla="*/ 371 h 513"/>
                <a:gd name="T4" fmla="*/ 19 w 152"/>
                <a:gd name="T5" fmla="*/ 212 h 513"/>
                <a:gd name="T6" fmla="*/ 152 w 152"/>
                <a:gd name="T7" fmla="*/ 0 h 5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513"/>
                <a:gd name="T14" fmla="*/ 152 w 152"/>
                <a:gd name="T15" fmla="*/ 513 h 5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513">
                  <a:moveTo>
                    <a:pt x="152" y="513"/>
                  </a:moveTo>
                  <a:cubicBezTo>
                    <a:pt x="106" y="467"/>
                    <a:pt x="60" y="421"/>
                    <a:pt x="38" y="371"/>
                  </a:cubicBezTo>
                  <a:cubicBezTo>
                    <a:pt x="16" y="321"/>
                    <a:pt x="0" y="274"/>
                    <a:pt x="19" y="212"/>
                  </a:cubicBezTo>
                  <a:cubicBezTo>
                    <a:pt x="38" y="150"/>
                    <a:pt x="95" y="75"/>
                    <a:pt x="152" y="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960" name="Group 100"/>
          <p:cNvGrpSpPr>
            <a:grpSpLocks/>
          </p:cNvGrpSpPr>
          <p:nvPr/>
        </p:nvGrpSpPr>
        <p:grpSpPr bwMode="auto">
          <a:xfrm flipH="1" flipV="1">
            <a:off x="6154781" y="2182939"/>
            <a:ext cx="241300" cy="814388"/>
            <a:chOff x="2776" y="1167"/>
            <a:chExt cx="152" cy="513"/>
          </a:xfrm>
        </p:grpSpPr>
        <p:sp>
          <p:nvSpPr>
            <p:cNvPr id="39005" name="Line 101"/>
            <p:cNvSpPr>
              <a:spLocks noChangeAspect="1" noChangeShapeType="1"/>
            </p:cNvSpPr>
            <p:nvPr/>
          </p:nvSpPr>
          <p:spPr bwMode="auto">
            <a:xfrm rot="1855532" flipH="1" flipV="1">
              <a:off x="2828" y="1264"/>
              <a:ext cx="1" cy="8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006" name="Freeform 102"/>
            <p:cNvSpPr>
              <a:spLocks/>
            </p:cNvSpPr>
            <p:nvPr/>
          </p:nvSpPr>
          <p:spPr bwMode="auto">
            <a:xfrm>
              <a:off x="2776" y="1167"/>
              <a:ext cx="152" cy="513"/>
            </a:xfrm>
            <a:custGeom>
              <a:avLst/>
              <a:gdLst>
                <a:gd name="T0" fmla="*/ 152 w 152"/>
                <a:gd name="T1" fmla="*/ 513 h 513"/>
                <a:gd name="T2" fmla="*/ 38 w 152"/>
                <a:gd name="T3" fmla="*/ 371 h 513"/>
                <a:gd name="T4" fmla="*/ 19 w 152"/>
                <a:gd name="T5" fmla="*/ 212 h 513"/>
                <a:gd name="T6" fmla="*/ 152 w 152"/>
                <a:gd name="T7" fmla="*/ 0 h 5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513"/>
                <a:gd name="T14" fmla="*/ 152 w 152"/>
                <a:gd name="T15" fmla="*/ 513 h 5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513">
                  <a:moveTo>
                    <a:pt x="152" y="513"/>
                  </a:moveTo>
                  <a:cubicBezTo>
                    <a:pt x="106" y="467"/>
                    <a:pt x="60" y="421"/>
                    <a:pt x="38" y="371"/>
                  </a:cubicBezTo>
                  <a:cubicBezTo>
                    <a:pt x="16" y="321"/>
                    <a:pt x="0" y="274"/>
                    <a:pt x="19" y="212"/>
                  </a:cubicBezTo>
                  <a:cubicBezTo>
                    <a:pt x="38" y="150"/>
                    <a:pt x="95" y="75"/>
                    <a:pt x="152" y="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961" name="Group 103"/>
          <p:cNvGrpSpPr>
            <a:grpSpLocks/>
          </p:cNvGrpSpPr>
          <p:nvPr/>
        </p:nvGrpSpPr>
        <p:grpSpPr bwMode="auto">
          <a:xfrm>
            <a:off x="6116683" y="1962276"/>
            <a:ext cx="1233487" cy="211138"/>
            <a:chOff x="2928" y="1028"/>
            <a:chExt cx="777" cy="133"/>
          </a:xfrm>
        </p:grpSpPr>
        <p:sp>
          <p:nvSpPr>
            <p:cNvPr id="39003" name="Line 104"/>
            <p:cNvSpPr>
              <a:spLocks noChangeAspect="1" noChangeShapeType="1"/>
            </p:cNvSpPr>
            <p:nvPr/>
          </p:nvSpPr>
          <p:spPr bwMode="auto">
            <a:xfrm rot="17163330" flipH="1">
              <a:off x="3451" y="1013"/>
              <a:ext cx="1" cy="8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004" name="Freeform 105"/>
            <p:cNvSpPr>
              <a:spLocks/>
            </p:cNvSpPr>
            <p:nvPr/>
          </p:nvSpPr>
          <p:spPr bwMode="auto">
            <a:xfrm>
              <a:off x="2928" y="1028"/>
              <a:ext cx="777" cy="133"/>
            </a:xfrm>
            <a:custGeom>
              <a:avLst/>
              <a:gdLst>
                <a:gd name="T0" fmla="*/ 0 w 777"/>
                <a:gd name="T1" fmla="*/ 124 h 133"/>
                <a:gd name="T2" fmla="*/ 375 w 777"/>
                <a:gd name="T3" fmla="*/ 1 h 133"/>
                <a:gd name="T4" fmla="*/ 777 w 777"/>
                <a:gd name="T5" fmla="*/ 133 h 133"/>
                <a:gd name="T6" fmla="*/ 0 60000 65536"/>
                <a:gd name="T7" fmla="*/ 0 60000 65536"/>
                <a:gd name="T8" fmla="*/ 0 60000 65536"/>
                <a:gd name="T9" fmla="*/ 0 w 777"/>
                <a:gd name="T10" fmla="*/ 0 h 133"/>
                <a:gd name="T11" fmla="*/ 777 w 777"/>
                <a:gd name="T12" fmla="*/ 133 h 1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77" h="133">
                  <a:moveTo>
                    <a:pt x="0" y="124"/>
                  </a:moveTo>
                  <a:cubicBezTo>
                    <a:pt x="123" y="62"/>
                    <a:pt x="246" y="0"/>
                    <a:pt x="375" y="1"/>
                  </a:cubicBezTo>
                  <a:cubicBezTo>
                    <a:pt x="504" y="2"/>
                    <a:pt x="640" y="67"/>
                    <a:pt x="777" y="133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962" name="Oval 106"/>
          <p:cNvSpPr>
            <a:spLocks noChangeAspect="1" noChangeArrowheads="1"/>
          </p:cNvSpPr>
          <p:nvPr/>
        </p:nvSpPr>
        <p:spPr bwMode="auto">
          <a:xfrm>
            <a:off x="6040481" y="2082926"/>
            <a:ext cx="190500" cy="190500"/>
          </a:xfrm>
          <a:prstGeom prst="ellipse">
            <a:avLst/>
          </a:prstGeom>
          <a:solidFill>
            <a:srgbClr val="FF0000"/>
          </a:solidFill>
          <a:ln w="12700">
            <a:noFill/>
            <a:round/>
            <a:headEnd/>
            <a:tailEnd/>
          </a:ln>
        </p:spPr>
        <p:txBody>
          <a:bodyPr wrap="none" lIns="91422" tIns="45712" rIns="91422" bIns="45712" anchor="ctr"/>
          <a:lstStyle/>
          <a:p>
            <a:pPr algn="ctr">
              <a:buFontTx/>
              <a:buNone/>
            </a:pPr>
            <a:endParaRPr lang="en-US"/>
          </a:p>
        </p:txBody>
      </p:sp>
      <p:grpSp>
        <p:nvGrpSpPr>
          <p:cNvPr id="38963" name="Group 107"/>
          <p:cNvGrpSpPr>
            <a:grpSpLocks/>
          </p:cNvGrpSpPr>
          <p:nvPr/>
        </p:nvGrpSpPr>
        <p:grpSpPr bwMode="auto">
          <a:xfrm>
            <a:off x="6126208" y="3014791"/>
            <a:ext cx="1233487" cy="830263"/>
            <a:chOff x="2934" y="1691"/>
            <a:chExt cx="777" cy="523"/>
          </a:xfrm>
        </p:grpSpPr>
        <p:sp>
          <p:nvSpPr>
            <p:cNvPr id="39001" name="Line 108"/>
            <p:cNvSpPr>
              <a:spLocks noChangeAspect="1" noChangeShapeType="1"/>
            </p:cNvSpPr>
            <p:nvPr/>
          </p:nvSpPr>
          <p:spPr bwMode="auto">
            <a:xfrm rot="3635357">
              <a:off x="3104" y="1995"/>
              <a:ext cx="1" cy="8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002" name="Freeform 109"/>
            <p:cNvSpPr>
              <a:spLocks/>
            </p:cNvSpPr>
            <p:nvPr/>
          </p:nvSpPr>
          <p:spPr bwMode="auto">
            <a:xfrm>
              <a:off x="2934" y="1691"/>
              <a:ext cx="777" cy="523"/>
            </a:xfrm>
            <a:custGeom>
              <a:avLst/>
              <a:gdLst>
                <a:gd name="T0" fmla="*/ 0 w 777"/>
                <a:gd name="T1" fmla="*/ 514 h 523"/>
                <a:gd name="T2" fmla="*/ 6 w 777"/>
                <a:gd name="T3" fmla="*/ 523 h 523"/>
                <a:gd name="T4" fmla="*/ 176 w 777"/>
                <a:gd name="T5" fmla="*/ 343 h 523"/>
                <a:gd name="T6" fmla="*/ 615 w 777"/>
                <a:gd name="T7" fmla="*/ 247 h 523"/>
                <a:gd name="T8" fmla="*/ 777 w 777"/>
                <a:gd name="T9" fmla="*/ 0 h 5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7"/>
                <a:gd name="T16" fmla="*/ 0 h 523"/>
                <a:gd name="T17" fmla="*/ 777 w 777"/>
                <a:gd name="T18" fmla="*/ 523 h 5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7" h="523">
                  <a:moveTo>
                    <a:pt x="0" y="514"/>
                  </a:moveTo>
                  <a:lnTo>
                    <a:pt x="6" y="523"/>
                  </a:lnTo>
                  <a:cubicBezTo>
                    <a:pt x="35" y="495"/>
                    <a:pt x="74" y="389"/>
                    <a:pt x="176" y="343"/>
                  </a:cubicBezTo>
                  <a:cubicBezTo>
                    <a:pt x="278" y="297"/>
                    <a:pt x="515" y="304"/>
                    <a:pt x="615" y="247"/>
                  </a:cubicBezTo>
                  <a:cubicBezTo>
                    <a:pt x="715" y="190"/>
                    <a:pt x="746" y="95"/>
                    <a:pt x="777" y="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964" name="Text Box 110"/>
          <p:cNvSpPr txBox="1">
            <a:spLocks noChangeArrowheads="1"/>
          </p:cNvSpPr>
          <p:nvPr/>
        </p:nvSpPr>
        <p:spPr bwMode="auto">
          <a:xfrm>
            <a:off x="5843631" y="1860676"/>
            <a:ext cx="298743" cy="3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2" rIns="91422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600" b="1">
                <a:solidFill>
                  <a:srgbClr val="FF0000"/>
                </a:solidFill>
                <a:latin typeface="Arial" charset="0"/>
              </a:rPr>
              <a:t>1</a:t>
            </a:r>
          </a:p>
        </p:txBody>
      </p:sp>
      <p:sp>
        <p:nvSpPr>
          <p:cNvPr id="38965" name="Text Box 111"/>
          <p:cNvSpPr txBox="1">
            <a:spLocks noChangeArrowheads="1"/>
          </p:cNvSpPr>
          <p:nvPr/>
        </p:nvSpPr>
        <p:spPr bwMode="auto">
          <a:xfrm>
            <a:off x="7361281" y="1854326"/>
            <a:ext cx="298743" cy="3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2" rIns="91422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600" b="1">
                <a:solidFill>
                  <a:srgbClr val="FF0000"/>
                </a:solidFill>
                <a:latin typeface="Arial" charset="0"/>
              </a:rPr>
              <a:t>2</a:t>
            </a:r>
          </a:p>
        </p:txBody>
      </p:sp>
      <p:sp>
        <p:nvSpPr>
          <p:cNvPr id="38966" name="Text Box 112"/>
          <p:cNvSpPr txBox="1">
            <a:spLocks noChangeArrowheads="1"/>
          </p:cNvSpPr>
          <p:nvPr/>
        </p:nvSpPr>
        <p:spPr bwMode="auto">
          <a:xfrm>
            <a:off x="5862681" y="3841876"/>
            <a:ext cx="298743" cy="3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2" rIns="91422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600" b="1">
                <a:solidFill>
                  <a:srgbClr val="FF0000"/>
                </a:solidFill>
                <a:latin typeface="Arial" charset="0"/>
              </a:rPr>
              <a:t>3</a:t>
            </a:r>
          </a:p>
        </p:txBody>
      </p:sp>
      <p:sp>
        <p:nvSpPr>
          <p:cNvPr id="38967" name="Text Box 113"/>
          <p:cNvSpPr txBox="1">
            <a:spLocks noChangeArrowheads="1"/>
          </p:cNvSpPr>
          <p:nvPr/>
        </p:nvSpPr>
        <p:spPr bwMode="auto">
          <a:xfrm>
            <a:off x="5784894" y="2844926"/>
            <a:ext cx="298743" cy="3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2" rIns="91422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600" b="1">
                <a:solidFill>
                  <a:srgbClr val="FF0000"/>
                </a:solidFill>
                <a:latin typeface="Arial" charset="0"/>
              </a:rPr>
              <a:t>4</a:t>
            </a:r>
          </a:p>
        </p:txBody>
      </p:sp>
      <p:sp>
        <p:nvSpPr>
          <p:cNvPr id="38968" name="Text Box 114"/>
          <p:cNvSpPr txBox="1">
            <a:spLocks noChangeArrowheads="1"/>
          </p:cNvSpPr>
          <p:nvPr/>
        </p:nvSpPr>
        <p:spPr bwMode="auto">
          <a:xfrm>
            <a:off x="7380331" y="2927476"/>
            <a:ext cx="298743" cy="3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2" rIns="91422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600" b="1">
                <a:solidFill>
                  <a:srgbClr val="FF0000"/>
                </a:solidFill>
                <a:latin typeface="Arial" charset="0"/>
              </a:rPr>
              <a:t>7</a:t>
            </a:r>
          </a:p>
        </p:txBody>
      </p:sp>
      <p:sp>
        <p:nvSpPr>
          <p:cNvPr id="38970" name="Oval 116"/>
          <p:cNvSpPr>
            <a:spLocks noChangeAspect="1" noChangeArrowheads="1"/>
          </p:cNvSpPr>
          <p:nvPr/>
        </p:nvSpPr>
        <p:spPr bwMode="auto">
          <a:xfrm>
            <a:off x="7259681" y="2921126"/>
            <a:ext cx="190500" cy="1905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2" tIns="45712" rIns="91422" bIns="45712" anchor="ctr"/>
          <a:lstStyle/>
          <a:p>
            <a:endParaRPr lang="en-US"/>
          </a:p>
        </p:txBody>
      </p:sp>
      <p:sp>
        <p:nvSpPr>
          <p:cNvPr id="38971" name="Oval 117"/>
          <p:cNvSpPr>
            <a:spLocks noChangeAspect="1" noChangeArrowheads="1"/>
          </p:cNvSpPr>
          <p:nvPr/>
        </p:nvSpPr>
        <p:spPr bwMode="auto">
          <a:xfrm>
            <a:off x="8478881" y="2921126"/>
            <a:ext cx="190500" cy="1905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2" tIns="45712" rIns="91422" bIns="45712" anchor="ctr"/>
          <a:lstStyle/>
          <a:p>
            <a:endParaRPr lang="en-US"/>
          </a:p>
        </p:txBody>
      </p:sp>
      <p:grpSp>
        <p:nvGrpSpPr>
          <p:cNvPr id="38972" name="Group 118"/>
          <p:cNvGrpSpPr>
            <a:grpSpLocks/>
          </p:cNvGrpSpPr>
          <p:nvPr/>
        </p:nvGrpSpPr>
        <p:grpSpPr bwMode="auto">
          <a:xfrm>
            <a:off x="7373983" y="2813176"/>
            <a:ext cx="1233487" cy="211138"/>
            <a:chOff x="2928" y="1028"/>
            <a:chExt cx="777" cy="133"/>
          </a:xfrm>
        </p:grpSpPr>
        <p:sp>
          <p:nvSpPr>
            <p:cNvPr id="38999" name="Line 119"/>
            <p:cNvSpPr>
              <a:spLocks noChangeAspect="1" noChangeShapeType="1"/>
            </p:cNvSpPr>
            <p:nvPr/>
          </p:nvSpPr>
          <p:spPr bwMode="auto">
            <a:xfrm rot="17163330" flipH="1">
              <a:off x="3451" y="1013"/>
              <a:ext cx="1" cy="8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000" name="Freeform 120"/>
            <p:cNvSpPr>
              <a:spLocks/>
            </p:cNvSpPr>
            <p:nvPr/>
          </p:nvSpPr>
          <p:spPr bwMode="auto">
            <a:xfrm>
              <a:off x="2928" y="1028"/>
              <a:ext cx="777" cy="133"/>
            </a:xfrm>
            <a:custGeom>
              <a:avLst/>
              <a:gdLst>
                <a:gd name="T0" fmla="*/ 0 w 777"/>
                <a:gd name="T1" fmla="*/ 124 h 133"/>
                <a:gd name="T2" fmla="*/ 375 w 777"/>
                <a:gd name="T3" fmla="*/ 1 h 133"/>
                <a:gd name="T4" fmla="*/ 777 w 777"/>
                <a:gd name="T5" fmla="*/ 133 h 133"/>
                <a:gd name="T6" fmla="*/ 0 60000 65536"/>
                <a:gd name="T7" fmla="*/ 0 60000 65536"/>
                <a:gd name="T8" fmla="*/ 0 60000 65536"/>
                <a:gd name="T9" fmla="*/ 0 w 777"/>
                <a:gd name="T10" fmla="*/ 0 h 133"/>
                <a:gd name="T11" fmla="*/ 777 w 777"/>
                <a:gd name="T12" fmla="*/ 133 h 1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77" h="133">
                  <a:moveTo>
                    <a:pt x="0" y="124"/>
                  </a:moveTo>
                  <a:cubicBezTo>
                    <a:pt x="123" y="62"/>
                    <a:pt x="246" y="0"/>
                    <a:pt x="375" y="1"/>
                  </a:cubicBezTo>
                  <a:cubicBezTo>
                    <a:pt x="504" y="2"/>
                    <a:pt x="640" y="67"/>
                    <a:pt x="777" y="133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973" name="Group 121"/>
          <p:cNvGrpSpPr>
            <a:grpSpLocks/>
          </p:cNvGrpSpPr>
          <p:nvPr/>
        </p:nvGrpSpPr>
        <p:grpSpPr bwMode="auto">
          <a:xfrm>
            <a:off x="6129383" y="3657726"/>
            <a:ext cx="1233487" cy="211138"/>
            <a:chOff x="2928" y="1028"/>
            <a:chExt cx="777" cy="133"/>
          </a:xfrm>
        </p:grpSpPr>
        <p:sp>
          <p:nvSpPr>
            <p:cNvPr id="38997" name="Line 122"/>
            <p:cNvSpPr>
              <a:spLocks noChangeAspect="1" noChangeShapeType="1"/>
            </p:cNvSpPr>
            <p:nvPr/>
          </p:nvSpPr>
          <p:spPr bwMode="auto">
            <a:xfrm rot="17163330" flipH="1">
              <a:off x="3451" y="1013"/>
              <a:ext cx="1" cy="8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98" name="Freeform 123"/>
            <p:cNvSpPr>
              <a:spLocks/>
            </p:cNvSpPr>
            <p:nvPr/>
          </p:nvSpPr>
          <p:spPr bwMode="auto">
            <a:xfrm>
              <a:off x="2928" y="1028"/>
              <a:ext cx="777" cy="133"/>
            </a:xfrm>
            <a:custGeom>
              <a:avLst/>
              <a:gdLst>
                <a:gd name="T0" fmla="*/ 0 w 777"/>
                <a:gd name="T1" fmla="*/ 124 h 133"/>
                <a:gd name="T2" fmla="*/ 375 w 777"/>
                <a:gd name="T3" fmla="*/ 1 h 133"/>
                <a:gd name="T4" fmla="*/ 777 w 777"/>
                <a:gd name="T5" fmla="*/ 133 h 133"/>
                <a:gd name="T6" fmla="*/ 0 60000 65536"/>
                <a:gd name="T7" fmla="*/ 0 60000 65536"/>
                <a:gd name="T8" fmla="*/ 0 60000 65536"/>
                <a:gd name="T9" fmla="*/ 0 w 777"/>
                <a:gd name="T10" fmla="*/ 0 h 133"/>
                <a:gd name="T11" fmla="*/ 777 w 777"/>
                <a:gd name="T12" fmla="*/ 133 h 1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77" h="133">
                  <a:moveTo>
                    <a:pt x="0" y="124"/>
                  </a:moveTo>
                  <a:cubicBezTo>
                    <a:pt x="123" y="62"/>
                    <a:pt x="246" y="0"/>
                    <a:pt x="375" y="1"/>
                  </a:cubicBezTo>
                  <a:cubicBezTo>
                    <a:pt x="504" y="2"/>
                    <a:pt x="640" y="67"/>
                    <a:pt x="777" y="133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974" name="Group 124"/>
          <p:cNvGrpSpPr>
            <a:grpSpLocks/>
          </p:cNvGrpSpPr>
          <p:nvPr/>
        </p:nvGrpSpPr>
        <p:grpSpPr bwMode="auto">
          <a:xfrm flipH="1" flipV="1">
            <a:off x="6110333" y="3867276"/>
            <a:ext cx="1233487" cy="211138"/>
            <a:chOff x="2928" y="1028"/>
            <a:chExt cx="777" cy="133"/>
          </a:xfrm>
        </p:grpSpPr>
        <p:sp>
          <p:nvSpPr>
            <p:cNvPr id="38995" name="Line 125"/>
            <p:cNvSpPr>
              <a:spLocks noChangeAspect="1" noChangeShapeType="1"/>
            </p:cNvSpPr>
            <p:nvPr/>
          </p:nvSpPr>
          <p:spPr bwMode="auto">
            <a:xfrm rot="17163330" flipH="1">
              <a:off x="3451" y="1013"/>
              <a:ext cx="1" cy="8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96" name="Freeform 126"/>
            <p:cNvSpPr>
              <a:spLocks/>
            </p:cNvSpPr>
            <p:nvPr/>
          </p:nvSpPr>
          <p:spPr bwMode="auto">
            <a:xfrm>
              <a:off x="2928" y="1028"/>
              <a:ext cx="777" cy="133"/>
            </a:xfrm>
            <a:custGeom>
              <a:avLst/>
              <a:gdLst>
                <a:gd name="T0" fmla="*/ 0 w 777"/>
                <a:gd name="T1" fmla="*/ 124 h 133"/>
                <a:gd name="T2" fmla="*/ 375 w 777"/>
                <a:gd name="T3" fmla="*/ 1 h 133"/>
                <a:gd name="T4" fmla="*/ 777 w 777"/>
                <a:gd name="T5" fmla="*/ 133 h 133"/>
                <a:gd name="T6" fmla="*/ 0 60000 65536"/>
                <a:gd name="T7" fmla="*/ 0 60000 65536"/>
                <a:gd name="T8" fmla="*/ 0 60000 65536"/>
                <a:gd name="T9" fmla="*/ 0 w 777"/>
                <a:gd name="T10" fmla="*/ 0 h 133"/>
                <a:gd name="T11" fmla="*/ 777 w 777"/>
                <a:gd name="T12" fmla="*/ 133 h 1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77" h="133">
                  <a:moveTo>
                    <a:pt x="0" y="124"/>
                  </a:moveTo>
                  <a:cubicBezTo>
                    <a:pt x="123" y="62"/>
                    <a:pt x="246" y="0"/>
                    <a:pt x="375" y="1"/>
                  </a:cubicBezTo>
                  <a:cubicBezTo>
                    <a:pt x="504" y="2"/>
                    <a:pt x="640" y="67"/>
                    <a:pt x="777" y="133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975" name="Group 127"/>
          <p:cNvGrpSpPr>
            <a:grpSpLocks/>
          </p:cNvGrpSpPr>
          <p:nvPr/>
        </p:nvGrpSpPr>
        <p:grpSpPr bwMode="auto">
          <a:xfrm flipH="1" flipV="1">
            <a:off x="6135733" y="3016376"/>
            <a:ext cx="1233487" cy="211138"/>
            <a:chOff x="2928" y="1028"/>
            <a:chExt cx="777" cy="133"/>
          </a:xfrm>
        </p:grpSpPr>
        <p:sp>
          <p:nvSpPr>
            <p:cNvPr id="38993" name="Line 128"/>
            <p:cNvSpPr>
              <a:spLocks noChangeAspect="1" noChangeShapeType="1"/>
            </p:cNvSpPr>
            <p:nvPr/>
          </p:nvSpPr>
          <p:spPr bwMode="auto">
            <a:xfrm rot="17163330" flipH="1">
              <a:off x="3451" y="1013"/>
              <a:ext cx="1" cy="8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94" name="Freeform 129"/>
            <p:cNvSpPr>
              <a:spLocks/>
            </p:cNvSpPr>
            <p:nvPr/>
          </p:nvSpPr>
          <p:spPr bwMode="auto">
            <a:xfrm>
              <a:off x="2928" y="1028"/>
              <a:ext cx="777" cy="133"/>
            </a:xfrm>
            <a:custGeom>
              <a:avLst/>
              <a:gdLst>
                <a:gd name="T0" fmla="*/ 0 w 777"/>
                <a:gd name="T1" fmla="*/ 124 h 133"/>
                <a:gd name="T2" fmla="*/ 375 w 777"/>
                <a:gd name="T3" fmla="*/ 1 h 133"/>
                <a:gd name="T4" fmla="*/ 777 w 777"/>
                <a:gd name="T5" fmla="*/ 133 h 133"/>
                <a:gd name="T6" fmla="*/ 0 60000 65536"/>
                <a:gd name="T7" fmla="*/ 0 60000 65536"/>
                <a:gd name="T8" fmla="*/ 0 60000 65536"/>
                <a:gd name="T9" fmla="*/ 0 w 777"/>
                <a:gd name="T10" fmla="*/ 0 h 133"/>
                <a:gd name="T11" fmla="*/ 777 w 777"/>
                <a:gd name="T12" fmla="*/ 133 h 1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77" h="133">
                  <a:moveTo>
                    <a:pt x="0" y="124"/>
                  </a:moveTo>
                  <a:cubicBezTo>
                    <a:pt x="123" y="62"/>
                    <a:pt x="246" y="0"/>
                    <a:pt x="375" y="1"/>
                  </a:cubicBezTo>
                  <a:cubicBezTo>
                    <a:pt x="504" y="2"/>
                    <a:pt x="640" y="67"/>
                    <a:pt x="777" y="133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976" name="Group 130"/>
          <p:cNvGrpSpPr>
            <a:grpSpLocks/>
          </p:cNvGrpSpPr>
          <p:nvPr/>
        </p:nvGrpSpPr>
        <p:grpSpPr bwMode="auto">
          <a:xfrm flipV="1">
            <a:off x="5869031" y="3046539"/>
            <a:ext cx="241300" cy="814388"/>
            <a:chOff x="2776" y="1167"/>
            <a:chExt cx="152" cy="513"/>
          </a:xfrm>
        </p:grpSpPr>
        <p:sp>
          <p:nvSpPr>
            <p:cNvPr id="38991" name="Line 131"/>
            <p:cNvSpPr>
              <a:spLocks noChangeAspect="1" noChangeShapeType="1"/>
            </p:cNvSpPr>
            <p:nvPr/>
          </p:nvSpPr>
          <p:spPr bwMode="auto">
            <a:xfrm rot="1855532" flipH="1" flipV="1">
              <a:off x="2828" y="1264"/>
              <a:ext cx="1" cy="8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92" name="Freeform 132"/>
            <p:cNvSpPr>
              <a:spLocks/>
            </p:cNvSpPr>
            <p:nvPr/>
          </p:nvSpPr>
          <p:spPr bwMode="auto">
            <a:xfrm>
              <a:off x="2776" y="1167"/>
              <a:ext cx="152" cy="513"/>
            </a:xfrm>
            <a:custGeom>
              <a:avLst/>
              <a:gdLst>
                <a:gd name="T0" fmla="*/ 152 w 152"/>
                <a:gd name="T1" fmla="*/ 513 h 513"/>
                <a:gd name="T2" fmla="*/ 38 w 152"/>
                <a:gd name="T3" fmla="*/ 371 h 513"/>
                <a:gd name="T4" fmla="*/ 19 w 152"/>
                <a:gd name="T5" fmla="*/ 212 h 513"/>
                <a:gd name="T6" fmla="*/ 152 w 152"/>
                <a:gd name="T7" fmla="*/ 0 h 5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513"/>
                <a:gd name="T14" fmla="*/ 152 w 152"/>
                <a:gd name="T15" fmla="*/ 513 h 5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513">
                  <a:moveTo>
                    <a:pt x="152" y="513"/>
                  </a:moveTo>
                  <a:cubicBezTo>
                    <a:pt x="106" y="467"/>
                    <a:pt x="60" y="421"/>
                    <a:pt x="38" y="371"/>
                  </a:cubicBezTo>
                  <a:cubicBezTo>
                    <a:pt x="16" y="321"/>
                    <a:pt x="0" y="274"/>
                    <a:pt x="19" y="212"/>
                  </a:cubicBezTo>
                  <a:cubicBezTo>
                    <a:pt x="38" y="150"/>
                    <a:pt x="95" y="75"/>
                    <a:pt x="152" y="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977" name="Group 133"/>
          <p:cNvGrpSpPr>
            <a:grpSpLocks/>
          </p:cNvGrpSpPr>
          <p:nvPr/>
        </p:nvGrpSpPr>
        <p:grpSpPr bwMode="auto">
          <a:xfrm flipH="1" flipV="1">
            <a:off x="7361281" y="2182939"/>
            <a:ext cx="241300" cy="814388"/>
            <a:chOff x="2776" y="1167"/>
            <a:chExt cx="152" cy="513"/>
          </a:xfrm>
        </p:grpSpPr>
        <p:sp>
          <p:nvSpPr>
            <p:cNvPr id="38989" name="Line 134"/>
            <p:cNvSpPr>
              <a:spLocks noChangeAspect="1" noChangeShapeType="1"/>
            </p:cNvSpPr>
            <p:nvPr/>
          </p:nvSpPr>
          <p:spPr bwMode="auto">
            <a:xfrm rot="1855532" flipH="1" flipV="1">
              <a:off x="2828" y="1264"/>
              <a:ext cx="1" cy="8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90" name="Freeform 135"/>
            <p:cNvSpPr>
              <a:spLocks/>
            </p:cNvSpPr>
            <p:nvPr/>
          </p:nvSpPr>
          <p:spPr bwMode="auto">
            <a:xfrm>
              <a:off x="2776" y="1167"/>
              <a:ext cx="152" cy="513"/>
            </a:xfrm>
            <a:custGeom>
              <a:avLst/>
              <a:gdLst>
                <a:gd name="T0" fmla="*/ 152 w 152"/>
                <a:gd name="T1" fmla="*/ 513 h 513"/>
                <a:gd name="T2" fmla="*/ 38 w 152"/>
                <a:gd name="T3" fmla="*/ 371 h 513"/>
                <a:gd name="T4" fmla="*/ 19 w 152"/>
                <a:gd name="T5" fmla="*/ 212 h 513"/>
                <a:gd name="T6" fmla="*/ 152 w 152"/>
                <a:gd name="T7" fmla="*/ 0 h 5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513"/>
                <a:gd name="T14" fmla="*/ 152 w 152"/>
                <a:gd name="T15" fmla="*/ 513 h 5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513">
                  <a:moveTo>
                    <a:pt x="152" y="513"/>
                  </a:moveTo>
                  <a:cubicBezTo>
                    <a:pt x="106" y="467"/>
                    <a:pt x="60" y="421"/>
                    <a:pt x="38" y="371"/>
                  </a:cubicBezTo>
                  <a:cubicBezTo>
                    <a:pt x="16" y="321"/>
                    <a:pt x="0" y="274"/>
                    <a:pt x="19" y="212"/>
                  </a:cubicBezTo>
                  <a:cubicBezTo>
                    <a:pt x="38" y="150"/>
                    <a:pt x="95" y="75"/>
                    <a:pt x="152" y="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978" name="Group 136"/>
          <p:cNvGrpSpPr>
            <a:grpSpLocks/>
          </p:cNvGrpSpPr>
          <p:nvPr/>
        </p:nvGrpSpPr>
        <p:grpSpPr bwMode="auto">
          <a:xfrm>
            <a:off x="7350169" y="3005266"/>
            <a:ext cx="1212850" cy="862013"/>
            <a:chOff x="3696" y="1680"/>
            <a:chExt cx="764" cy="543"/>
          </a:xfrm>
        </p:grpSpPr>
        <p:sp>
          <p:nvSpPr>
            <p:cNvPr id="38987" name="Line 137"/>
            <p:cNvSpPr>
              <a:spLocks noChangeAspect="1" noChangeShapeType="1"/>
            </p:cNvSpPr>
            <p:nvPr/>
          </p:nvSpPr>
          <p:spPr bwMode="auto">
            <a:xfrm rot="4334049">
              <a:off x="3989" y="2107"/>
              <a:ext cx="1" cy="8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88" name="Freeform 138"/>
            <p:cNvSpPr>
              <a:spLocks/>
            </p:cNvSpPr>
            <p:nvPr/>
          </p:nvSpPr>
          <p:spPr bwMode="auto">
            <a:xfrm>
              <a:off x="3696" y="1680"/>
              <a:ext cx="764" cy="543"/>
            </a:xfrm>
            <a:custGeom>
              <a:avLst/>
              <a:gdLst>
                <a:gd name="T0" fmla="*/ 753 w 764"/>
                <a:gd name="T1" fmla="*/ 0 h 543"/>
                <a:gd name="T2" fmla="*/ 764 w 764"/>
                <a:gd name="T3" fmla="*/ 14 h 543"/>
                <a:gd name="T4" fmla="*/ 485 w 764"/>
                <a:gd name="T5" fmla="*/ 380 h 543"/>
                <a:gd name="T6" fmla="*/ 0 w 764"/>
                <a:gd name="T7" fmla="*/ 543 h 5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64"/>
                <a:gd name="T13" fmla="*/ 0 h 543"/>
                <a:gd name="T14" fmla="*/ 764 w 764"/>
                <a:gd name="T15" fmla="*/ 543 h 5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64" h="543">
                  <a:moveTo>
                    <a:pt x="753" y="0"/>
                  </a:moveTo>
                  <a:lnTo>
                    <a:pt x="764" y="14"/>
                  </a:lnTo>
                  <a:cubicBezTo>
                    <a:pt x="719" y="77"/>
                    <a:pt x="612" y="292"/>
                    <a:pt x="485" y="380"/>
                  </a:cubicBezTo>
                  <a:cubicBezTo>
                    <a:pt x="358" y="468"/>
                    <a:pt x="179" y="505"/>
                    <a:pt x="0" y="543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979" name="Group 139"/>
          <p:cNvGrpSpPr>
            <a:grpSpLocks/>
          </p:cNvGrpSpPr>
          <p:nvPr/>
        </p:nvGrpSpPr>
        <p:grpSpPr bwMode="auto">
          <a:xfrm>
            <a:off x="7383506" y="2187701"/>
            <a:ext cx="1212850" cy="862013"/>
            <a:chOff x="3726" y="1170"/>
            <a:chExt cx="764" cy="543"/>
          </a:xfrm>
        </p:grpSpPr>
        <p:sp>
          <p:nvSpPr>
            <p:cNvPr id="38985" name="Line 140"/>
            <p:cNvSpPr>
              <a:spLocks noChangeAspect="1" noChangeShapeType="1"/>
            </p:cNvSpPr>
            <p:nvPr/>
          </p:nvSpPr>
          <p:spPr bwMode="auto">
            <a:xfrm rot="19202490" flipH="1">
              <a:off x="4304" y="1379"/>
              <a:ext cx="1" cy="8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86" name="Freeform 141"/>
            <p:cNvSpPr>
              <a:spLocks/>
            </p:cNvSpPr>
            <p:nvPr/>
          </p:nvSpPr>
          <p:spPr bwMode="auto">
            <a:xfrm rot="10800000" flipH="1">
              <a:off x="3726" y="1170"/>
              <a:ext cx="764" cy="543"/>
            </a:xfrm>
            <a:custGeom>
              <a:avLst/>
              <a:gdLst>
                <a:gd name="T0" fmla="*/ 753 w 764"/>
                <a:gd name="T1" fmla="*/ 0 h 543"/>
                <a:gd name="T2" fmla="*/ 764 w 764"/>
                <a:gd name="T3" fmla="*/ 14 h 543"/>
                <a:gd name="T4" fmla="*/ 485 w 764"/>
                <a:gd name="T5" fmla="*/ 380 h 543"/>
                <a:gd name="T6" fmla="*/ 0 w 764"/>
                <a:gd name="T7" fmla="*/ 543 h 5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64"/>
                <a:gd name="T13" fmla="*/ 0 h 543"/>
                <a:gd name="T14" fmla="*/ 764 w 764"/>
                <a:gd name="T15" fmla="*/ 543 h 5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64" h="543">
                  <a:moveTo>
                    <a:pt x="753" y="0"/>
                  </a:moveTo>
                  <a:lnTo>
                    <a:pt x="764" y="14"/>
                  </a:lnTo>
                  <a:cubicBezTo>
                    <a:pt x="719" y="77"/>
                    <a:pt x="612" y="292"/>
                    <a:pt x="485" y="380"/>
                  </a:cubicBezTo>
                  <a:cubicBezTo>
                    <a:pt x="358" y="468"/>
                    <a:pt x="179" y="505"/>
                    <a:pt x="0" y="543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980" name="Text Box 142"/>
          <p:cNvSpPr txBox="1">
            <a:spLocks noChangeArrowheads="1"/>
          </p:cNvSpPr>
          <p:nvPr/>
        </p:nvSpPr>
        <p:spPr bwMode="auto">
          <a:xfrm>
            <a:off x="7348581" y="3835526"/>
            <a:ext cx="298743" cy="3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2" rIns="91422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600" b="1">
                <a:solidFill>
                  <a:srgbClr val="FF0000"/>
                </a:solidFill>
                <a:latin typeface="Arial" charset="0"/>
              </a:rPr>
              <a:t>6</a:t>
            </a:r>
          </a:p>
        </p:txBody>
      </p:sp>
      <p:sp>
        <p:nvSpPr>
          <p:cNvPr id="38981" name="Text Box 143"/>
          <p:cNvSpPr txBox="1">
            <a:spLocks noChangeArrowheads="1"/>
          </p:cNvSpPr>
          <p:nvPr/>
        </p:nvSpPr>
        <p:spPr bwMode="auto">
          <a:xfrm>
            <a:off x="8618581" y="2851276"/>
            <a:ext cx="298743" cy="3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2" rIns="91422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600" b="1">
                <a:solidFill>
                  <a:srgbClr val="FF0000"/>
                </a:solidFill>
                <a:latin typeface="Arial" charset="0"/>
              </a:rPr>
              <a:t>5</a:t>
            </a:r>
          </a:p>
        </p:txBody>
      </p:sp>
      <p:sp>
        <p:nvSpPr>
          <p:cNvPr id="38982" name="Oval 144"/>
          <p:cNvSpPr>
            <a:spLocks noChangeAspect="1" noChangeArrowheads="1"/>
          </p:cNvSpPr>
          <p:nvPr/>
        </p:nvSpPr>
        <p:spPr bwMode="auto">
          <a:xfrm>
            <a:off x="6040481" y="2921126"/>
            <a:ext cx="190500" cy="190500"/>
          </a:xfrm>
          <a:prstGeom prst="ellipse">
            <a:avLst/>
          </a:prstGeom>
          <a:solidFill>
            <a:srgbClr val="66FF33"/>
          </a:solidFill>
          <a:ln>
            <a:noFill/>
          </a:ln>
          <a:extLst/>
        </p:spPr>
        <p:txBody>
          <a:bodyPr wrap="none" lIns="91422" tIns="45712" rIns="91422" bIns="45712" anchor="ctr"/>
          <a:lstStyle/>
          <a:p>
            <a:endParaRPr lang="en-US"/>
          </a:p>
        </p:txBody>
      </p:sp>
      <p:sp>
        <p:nvSpPr>
          <p:cNvPr id="38983" name="Oval 145"/>
          <p:cNvSpPr>
            <a:spLocks noChangeAspect="1" noChangeArrowheads="1"/>
          </p:cNvSpPr>
          <p:nvPr/>
        </p:nvSpPr>
        <p:spPr bwMode="auto">
          <a:xfrm>
            <a:off x="6040481" y="3759326"/>
            <a:ext cx="190500" cy="190500"/>
          </a:xfrm>
          <a:prstGeom prst="ellipse">
            <a:avLst/>
          </a:prstGeom>
          <a:solidFill>
            <a:srgbClr val="FF0000"/>
          </a:solidFill>
          <a:ln w="12700">
            <a:noFill/>
            <a:round/>
            <a:headEnd/>
            <a:tailEnd/>
          </a:ln>
        </p:spPr>
        <p:txBody>
          <a:bodyPr wrap="none" lIns="91422" tIns="45712" rIns="91422" bIns="45712" anchor="ctr"/>
          <a:lstStyle/>
          <a:p>
            <a:endParaRPr lang="en-US"/>
          </a:p>
        </p:txBody>
      </p:sp>
      <p:sp>
        <p:nvSpPr>
          <p:cNvPr id="38984" name="Oval 146"/>
          <p:cNvSpPr>
            <a:spLocks noChangeAspect="1" noChangeArrowheads="1"/>
          </p:cNvSpPr>
          <p:nvPr/>
        </p:nvSpPr>
        <p:spPr bwMode="auto">
          <a:xfrm>
            <a:off x="7259681" y="2082926"/>
            <a:ext cx="190500" cy="190500"/>
          </a:xfrm>
          <a:prstGeom prst="ellipse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2" tIns="45712" rIns="91422" bIns="45712" anchor="ctr"/>
          <a:lstStyle/>
          <a:p>
            <a:endParaRPr lang="en-US"/>
          </a:p>
        </p:txBody>
      </p:sp>
      <p:grpSp>
        <p:nvGrpSpPr>
          <p:cNvPr id="148" name="Group 147"/>
          <p:cNvGrpSpPr/>
          <p:nvPr/>
        </p:nvGrpSpPr>
        <p:grpSpPr>
          <a:xfrm>
            <a:off x="457200" y="2003426"/>
            <a:ext cx="2230438" cy="2233613"/>
            <a:chOff x="457200" y="2003425"/>
            <a:chExt cx="2230438" cy="2233613"/>
          </a:xfrm>
        </p:grpSpPr>
        <p:sp>
          <p:nvSpPr>
            <p:cNvPr id="149" name="Oval 65"/>
            <p:cNvSpPr>
              <a:spLocks noChangeAspect="1" noChangeArrowheads="1"/>
            </p:cNvSpPr>
            <p:nvPr/>
          </p:nvSpPr>
          <p:spPr bwMode="auto">
            <a:xfrm>
              <a:off x="522288" y="2722563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" name="Rectangle 66"/>
            <p:cNvSpPr>
              <a:spLocks noChangeAspect="1" noChangeArrowheads="1"/>
            </p:cNvSpPr>
            <p:nvPr/>
          </p:nvSpPr>
          <p:spPr bwMode="auto">
            <a:xfrm>
              <a:off x="457200" y="2003425"/>
              <a:ext cx="2230438" cy="2233613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" name="Oval 67"/>
            <p:cNvSpPr>
              <a:spLocks noChangeAspect="1" noChangeArrowheads="1"/>
            </p:cNvSpPr>
            <p:nvPr/>
          </p:nvSpPr>
          <p:spPr bwMode="auto">
            <a:xfrm>
              <a:off x="522288" y="3705225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" name="Oval 68"/>
            <p:cNvSpPr>
              <a:spLocks noChangeAspect="1" noChangeArrowheads="1"/>
            </p:cNvSpPr>
            <p:nvPr/>
          </p:nvSpPr>
          <p:spPr bwMode="auto">
            <a:xfrm>
              <a:off x="849313" y="3705225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" name="Oval 69"/>
            <p:cNvSpPr>
              <a:spLocks noChangeAspect="1" noChangeArrowheads="1"/>
            </p:cNvSpPr>
            <p:nvPr/>
          </p:nvSpPr>
          <p:spPr bwMode="auto">
            <a:xfrm>
              <a:off x="1176338" y="3705225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" name="Oval 70"/>
            <p:cNvSpPr>
              <a:spLocks noChangeAspect="1" noChangeArrowheads="1"/>
            </p:cNvSpPr>
            <p:nvPr/>
          </p:nvSpPr>
          <p:spPr bwMode="auto">
            <a:xfrm>
              <a:off x="1504950" y="3705225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" name="Oval 71"/>
            <p:cNvSpPr>
              <a:spLocks noChangeAspect="1" noChangeArrowheads="1"/>
            </p:cNvSpPr>
            <p:nvPr/>
          </p:nvSpPr>
          <p:spPr bwMode="auto">
            <a:xfrm>
              <a:off x="1831975" y="3705225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" name="Oval 72"/>
            <p:cNvSpPr>
              <a:spLocks noChangeAspect="1" noChangeArrowheads="1"/>
            </p:cNvSpPr>
            <p:nvPr/>
          </p:nvSpPr>
          <p:spPr bwMode="auto">
            <a:xfrm>
              <a:off x="2159000" y="3705225"/>
              <a:ext cx="136525" cy="1365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" name="Oval 73"/>
            <p:cNvSpPr>
              <a:spLocks noChangeAspect="1" noChangeArrowheads="1"/>
            </p:cNvSpPr>
            <p:nvPr/>
          </p:nvSpPr>
          <p:spPr bwMode="auto">
            <a:xfrm>
              <a:off x="2487613" y="3705225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" name="Oval 74"/>
            <p:cNvSpPr>
              <a:spLocks noChangeAspect="1" noChangeArrowheads="1"/>
            </p:cNvSpPr>
            <p:nvPr/>
          </p:nvSpPr>
          <p:spPr bwMode="auto">
            <a:xfrm>
              <a:off x="522288" y="2068513"/>
              <a:ext cx="136525" cy="136525"/>
            </a:xfrm>
            <a:prstGeom prst="ellipse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" name="Oval 75"/>
            <p:cNvSpPr>
              <a:spLocks noChangeAspect="1" noChangeArrowheads="1"/>
            </p:cNvSpPr>
            <p:nvPr/>
          </p:nvSpPr>
          <p:spPr bwMode="auto">
            <a:xfrm>
              <a:off x="1176338" y="2068513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" name="Oval 76"/>
            <p:cNvSpPr>
              <a:spLocks noChangeAspect="1" noChangeArrowheads="1"/>
            </p:cNvSpPr>
            <p:nvPr/>
          </p:nvSpPr>
          <p:spPr bwMode="auto">
            <a:xfrm>
              <a:off x="1504950" y="2068513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" name="Oval 77"/>
            <p:cNvSpPr>
              <a:spLocks noChangeAspect="1" noChangeArrowheads="1"/>
            </p:cNvSpPr>
            <p:nvPr/>
          </p:nvSpPr>
          <p:spPr bwMode="auto">
            <a:xfrm>
              <a:off x="1831975" y="2068513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" name="Oval 78"/>
            <p:cNvSpPr>
              <a:spLocks noChangeAspect="1" noChangeArrowheads="1"/>
            </p:cNvSpPr>
            <p:nvPr/>
          </p:nvSpPr>
          <p:spPr bwMode="auto">
            <a:xfrm>
              <a:off x="2159000" y="2068513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" name="Oval 79"/>
            <p:cNvSpPr>
              <a:spLocks noChangeAspect="1" noChangeArrowheads="1"/>
            </p:cNvSpPr>
            <p:nvPr/>
          </p:nvSpPr>
          <p:spPr bwMode="auto">
            <a:xfrm>
              <a:off x="2487613" y="2068513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" name="Oval 80"/>
            <p:cNvSpPr>
              <a:spLocks noChangeAspect="1" noChangeArrowheads="1"/>
            </p:cNvSpPr>
            <p:nvPr/>
          </p:nvSpPr>
          <p:spPr bwMode="auto">
            <a:xfrm>
              <a:off x="522288" y="2395538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" name="Oval 81"/>
            <p:cNvSpPr>
              <a:spLocks noChangeAspect="1" noChangeArrowheads="1"/>
            </p:cNvSpPr>
            <p:nvPr/>
          </p:nvSpPr>
          <p:spPr bwMode="auto">
            <a:xfrm>
              <a:off x="849313" y="2395538"/>
              <a:ext cx="136525" cy="1365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" name="Oval 82"/>
            <p:cNvSpPr>
              <a:spLocks noChangeAspect="1" noChangeArrowheads="1"/>
            </p:cNvSpPr>
            <p:nvPr/>
          </p:nvSpPr>
          <p:spPr bwMode="auto">
            <a:xfrm>
              <a:off x="1176338" y="2395538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" name="Oval 83"/>
            <p:cNvSpPr>
              <a:spLocks noChangeAspect="1" noChangeArrowheads="1"/>
            </p:cNvSpPr>
            <p:nvPr/>
          </p:nvSpPr>
          <p:spPr bwMode="auto">
            <a:xfrm>
              <a:off x="1504950" y="2395538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" name="Oval 84"/>
            <p:cNvSpPr>
              <a:spLocks noChangeAspect="1" noChangeArrowheads="1"/>
            </p:cNvSpPr>
            <p:nvPr/>
          </p:nvSpPr>
          <p:spPr bwMode="auto">
            <a:xfrm>
              <a:off x="2159000" y="2395538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" name="Oval 85"/>
            <p:cNvSpPr>
              <a:spLocks noChangeAspect="1" noChangeArrowheads="1"/>
            </p:cNvSpPr>
            <p:nvPr/>
          </p:nvSpPr>
          <p:spPr bwMode="auto">
            <a:xfrm>
              <a:off x="849313" y="2722563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" name="Oval 86"/>
            <p:cNvSpPr>
              <a:spLocks noChangeAspect="1" noChangeArrowheads="1"/>
            </p:cNvSpPr>
            <p:nvPr/>
          </p:nvSpPr>
          <p:spPr bwMode="auto">
            <a:xfrm>
              <a:off x="1176338" y="2722563"/>
              <a:ext cx="136525" cy="1365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" name="Oval 87"/>
            <p:cNvSpPr>
              <a:spLocks noChangeAspect="1" noChangeArrowheads="1"/>
            </p:cNvSpPr>
            <p:nvPr/>
          </p:nvSpPr>
          <p:spPr bwMode="auto">
            <a:xfrm>
              <a:off x="1504950" y="2722563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" name="Oval 88"/>
            <p:cNvSpPr>
              <a:spLocks noChangeAspect="1" noChangeArrowheads="1"/>
            </p:cNvSpPr>
            <p:nvPr/>
          </p:nvSpPr>
          <p:spPr bwMode="auto">
            <a:xfrm>
              <a:off x="1831975" y="2722563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" name="Oval 89"/>
            <p:cNvSpPr>
              <a:spLocks noChangeAspect="1" noChangeArrowheads="1"/>
            </p:cNvSpPr>
            <p:nvPr/>
          </p:nvSpPr>
          <p:spPr bwMode="auto">
            <a:xfrm>
              <a:off x="2159000" y="2722563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" name="Oval 90"/>
            <p:cNvSpPr>
              <a:spLocks noChangeAspect="1" noChangeArrowheads="1"/>
            </p:cNvSpPr>
            <p:nvPr/>
          </p:nvSpPr>
          <p:spPr bwMode="auto">
            <a:xfrm>
              <a:off x="2487613" y="2722563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" name="Oval 91"/>
            <p:cNvSpPr>
              <a:spLocks noChangeAspect="1" noChangeArrowheads="1"/>
            </p:cNvSpPr>
            <p:nvPr/>
          </p:nvSpPr>
          <p:spPr bwMode="auto">
            <a:xfrm>
              <a:off x="522288" y="3051175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" name="Oval 92"/>
            <p:cNvSpPr>
              <a:spLocks noChangeAspect="1" noChangeArrowheads="1"/>
            </p:cNvSpPr>
            <p:nvPr/>
          </p:nvSpPr>
          <p:spPr bwMode="auto">
            <a:xfrm>
              <a:off x="849313" y="3051175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" name="Oval 93"/>
            <p:cNvSpPr>
              <a:spLocks noChangeAspect="1" noChangeArrowheads="1"/>
            </p:cNvSpPr>
            <p:nvPr/>
          </p:nvSpPr>
          <p:spPr bwMode="auto">
            <a:xfrm>
              <a:off x="1504950" y="3051175"/>
              <a:ext cx="136525" cy="1365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8" name="Oval 94"/>
            <p:cNvSpPr>
              <a:spLocks noChangeAspect="1" noChangeArrowheads="1"/>
            </p:cNvSpPr>
            <p:nvPr/>
          </p:nvSpPr>
          <p:spPr bwMode="auto">
            <a:xfrm>
              <a:off x="1831975" y="3051175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9" name="Oval 95"/>
            <p:cNvSpPr>
              <a:spLocks noChangeAspect="1" noChangeArrowheads="1"/>
            </p:cNvSpPr>
            <p:nvPr/>
          </p:nvSpPr>
          <p:spPr bwMode="auto">
            <a:xfrm>
              <a:off x="2159000" y="3051175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" name="Oval 96"/>
            <p:cNvSpPr>
              <a:spLocks noChangeAspect="1" noChangeArrowheads="1"/>
            </p:cNvSpPr>
            <p:nvPr/>
          </p:nvSpPr>
          <p:spPr bwMode="auto">
            <a:xfrm>
              <a:off x="2487613" y="3051175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" name="Oval 97"/>
            <p:cNvSpPr>
              <a:spLocks noChangeAspect="1" noChangeArrowheads="1"/>
            </p:cNvSpPr>
            <p:nvPr/>
          </p:nvSpPr>
          <p:spPr bwMode="auto">
            <a:xfrm>
              <a:off x="522288" y="3378200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" name="Oval 98"/>
            <p:cNvSpPr>
              <a:spLocks noChangeAspect="1" noChangeArrowheads="1"/>
            </p:cNvSpPr>
            <p:nvPr/>
          </p:nvSpPr>
          <p:spPr bwMode="auto">
            <a:xfrm>
              <a:off x="849313" y="3378200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" name="Oval 99"/>
            <p:cNvSpPr>
              <a:spLocks noChangeAspect="1" noChangeArrowheads="1"/>
            </p:cNvSpPr>
            <p:nvPr/>
          </p:nvSpPr>
          <p:spPr bwMode="auto">
            <a:xfrm>
              <a:off x="1176338" y="3378200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" name="Oval 100"/>
            <p:cNvSpPr>
              <a:spLocks noChangeAspect="1" noChangeArrowheads="1"/>
            </p:cNvSpPr>
            <p:nvPr/>
          </p:nvSpPr>
          <p:spPr bwMode="auto">
            <a:xfrm>
              <a:off x="1504950" y="3378200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" name="Oval 101"/>
            <p:cNvSpPr>
              <a:spLocks noChangeAspect="1" noChangeArrowheads="1"/>
            </p:cNvSpPr>
            <p:nvPr/>
          </p:nvSpPr>
          <p:spPr bwMode="auto">
            <a:xfrm>
              <a:off x="1831975" y="3378200"/>
              <a:ext cx="136525" cy="1365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6" name="Oval 102"/>
            <p:cNvSpPr>
              <a:spLocks noChangeAspect="1" noChangeArrowheads="1"/>
            </p:cNvSpPr>
            <p:nvPr/>
          </p:nvSpPr>
          <p:spPr bwMode="auto">
            <a:xfrm>
              <a:off x="2487613" y="3378200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" name="Oval 103"/>
            <p:cNvSpPr>
              <a:spLocks noChangeAspect="1" noChangeArrowheads="1"/>
            </p:cNvSpPr>
            <p:nvPr/>
          </p:nvSpPr>
          <p:spPr bwMode="auto">
            <a:xfrm>
              <a:off x="522288" y="4033838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" name="Oval 104"/>
            <p:cNvSpPr>
              <a:spLocks noChangeAspect="1" noChangeArrowheads="1"/>
            </p:cNvSpPr>
            <p:nvPr/>
          </p:nvSpPr>
          <p:spPr bwMode="auto">
            <a:xfrm>
              <a:off x="849313" y="4033838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9" name="Oval 105"/>
            <p:cNvSpPr>
              <a:spLocks noChangeAspect="1" noChangeArrowheads="1"/>
            </p:cNvSpPr>
            <p:nvPr/>
          </p:nvSpPr>
          <p:spPr bwMode="auto">
            <a:xfrm>
              <a:off x="1176338" y="4033838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" name="Oval 106"/>
            <p:cNvSpPr>
              <a:spLocks noChangeAspect="1" noChangeArrowheads="1"/>
            </p:cNvSpPr>
            <p:nvPr/>
          </p:nvSpPr>
          <p:spPr bwMode="auto">
            <a:xfrm>
              <a:off x="1504950" y="4033838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1" name="Oval 107"/>
            <p:cNvSpPr>
              <a:spLocks noChangeAspect="1" noChangeArrowheads="1"/>
            </p:cNvSpPr>
            <p:nvPr/>
          </p:nvSpPr>
          <p:spPr bwMode="auto">
            <a:xfrm>
              <a:off x="2159000" y="4033838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" name="Oval 108"/>
            <p:cNvSpPr>
              <a:spLocks noChangeAspect="1" noChangeArrowheads="1"/>
            </p:cNvSpPr>
            <p:nvPr/>
          </p:nvSpPr>
          <p:spPr bwMode="auto">
            <a:xfrm>
              <a:off x="2487613" y="4033838"/>
              <a:ext cx="136525" cy="1365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969" name="Oval 115"/>
          <p:cNvSpPr>
            <a:spLocks noChangeAspect="1" noChangeArrowheads="1"/>
          </p:cNvSpPr>
          <p:nvPr/>
        </p:nvSpPr>
        <p:spPr bwMode="auto">
          <a:xfrm>
            <a:off x="7259681" y="3759326"/>
            <a:ext cx="190500" cy="190500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2" tIns="45712" rIns="91422" bIns="45712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"/>
            <a:ext cx="9144000" cy="1294805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73" name="Rectangle 31"/>
          <p:cNvSpPr>
            <a:spLocks/>
          </p:cNvSpPr>
          <p:nvPr/>
        </p:nvSpPr>
        <p:spPr bwMode="auto">
          <a:xfrm>
            <a:off x="175374" y="92991"/>
            <a:ext cx="6795492" cy="46434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22" bIns="0"/>
          <a:lstStyle/>
          <a:p>
            <a:pPr marL="40166"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3100" dirty="0" smtClean="0">
                <a:solidFill>
                  <a:srgbClr val="FFFF00"/>
                </a:solidFill>
                <a:latin typeface="Calibri"/>
                <a:ea typeface="+mn-ea"/>
                <a:cs typeface="Calibri"/>
                <a:sym typeface="Arial Bold" charset="0"/>
              </a:rPr>
              <a:t>Graph contraction via </a:t>
            </a:r>
          </a:p>
          <a:p>
            <a:pPr marL="40166"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3100" dirty="0" smtClean="0">
                <a:solidFill>
                  <a:srgbClr val="FFFF00"/>
                </a:solidFill>
                <a:latin typeface="Calibri"/>
                <a:ea typeface="+mn-ea"/>
                <a:cs typeface="Calibri"/>
                <a:sym typeface="Arial Bold" charset="0"/>
              </a:rPr>
              <a:t>sparse triple product</a:t>
            </a:r>
            <a:endParaRPr lang="en-US" sz="3100" dirty="0">
              <a:solidFill>
                <a:srgbClr val="FFFF00"/>
              </a:solidFill>
              <a:latin typeface="Calibri"/>
              <a:ea typeface="+mn-ea"/>
              <a:cs typeface="Calibri"/>
              <a:sym typeface="Arial Bold" charset="0"/>
            </a:endParaRPr>
          </a:p>
        </p:txBody>
      </p:sp>
      <p:grpSp>
        <p:nvGrpSpPr>
          <p:cNvPr id="133" name="Group 132"/>
          <p:cNvGrpSpPr/>
          <p:nvPr/>
        </p:nvGrpSpPr>
        <p:grpSpPr>
          <a:xfrm>
            <a:off x="175374" y="1388692"/>
            <a:ext cx="4660087" cy="2189817"/>
            <a:chOff x="709006" y="4301219"/>
            <a:chExt cx="4660086" cy="2189817"/>
          </a:xfrm>
        </p:grpSpPr>
        <p:sp>
          <p:nvSpPr>
            <p:cNvPr id="86" name="Oval 85"/>
            <p:cNvSpPr/>
            <p:nvPr/>
          </p:nvSpPr>
          <p:spPr>
            <a:xfrm>
              <a:off x="1413118" y="6037949"/>
              <a:ext cx="320040" cy="32004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3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sz="1800" dirty="0" smtClean="0">
                  <a:solidFill>
                    <a:srgbClr val="404040"/>
                  </a:solidFill>
                  <a:latin typeface="Calibri"/>
                </a:rPr>
                <a:t>5</a:t>
              </a:r>
              <a:endParaRPr lang="en-US" sz="1800" dirty="0">
                <a:solidFill>
                  <a:srgbClr val="404040"/>
                </a:solidFill>
                <a:latin typeface="Calibri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4469413" y="5178518"/>
              <a:ext cx="320040" cy="32004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3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sz="1800" dirty="0">
                  <a:solidFill>
                    <a:srgbClr val="404040"/>
                  </a:solidFill>
                  <a:latin typeface="Calibri"/>
                </a:rPr>
                <a:t>6</a:t>
              </a:r>
            </a:p>
          </p:txBody>
        </p:sp>
        <p:sp>
          <p:nvSpPr>
            <p:cNvPr id="88" name="Oval 87"/>
            <p:cNvSpPr/>
            <p:nvPr/>
          </p:nvSpPr>
          <p:spPr>
            <a:xfrm>
              <a:off x="2662046" y="6037949"/>
              <a:ext cx="320040" cy="32004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3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sz="1800" dirty="0" smtClean="0">
                  <a:solidFill>
                    <a:srgbClr val="404040"/>
                  </a:solidFill>
                  <a:latin typeface="Calibri"/>
                </a:rPr>
                <a:t>3</a:t>
              </a:r>
              <a:endParaRPr lang="en-US" sz="1800" dirty="0">
                <a:solidFill>
                  <a:srgbClr val="404040"/>
                </a:solidFill>
                <a:latin typeface="Calibri"/>
              </a:endParaRPr>
            </a:p>
          </p:txBody>
        </p:sp>
        <p:cxnSp>
          <p:nvCxnSpPr>
            <p:cNvPr id="90" name="Straight Arrow Connector 89"/>
            <p:cNvCxnSpPr>
              <a:stCxn id="86" idx="6"/>
              <a:endCxn id="88" idx="2"/>
            </p:cNvCxnSpPr>
            <p:nvPr/>
          </p:nvCxnSpPr>
          <p:spPr>
            <a:xfrm>
              <a:off x="1733158" y="6197969"/>
              <a:ext cx="92888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>
              <a:stCxn id="94" idx="4"/>
              <a:endCxn id="88" idx="0"/>
            </p:cNvCxnSpPr>
            <p:nvPr/>
          </p:nvCxnSpPr>
          <p:spPr>
            <a:xfrm flipH="1">
              <a:off x="2822066" y="5178518"/>
              <a:ext cx="322139" cy="859431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Oval 92"/>
            <p:cNvSpPr/>
            <p:nvPr/>
          </p:nvSpPr>
          <p:spPr>
            <a:xfrm>
              <a:off x="1686289" y="4858478"/>
              <a:ext cx="320040" cy="32004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3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sz="1800" dirty="0" smtClean="0">
                  <a:solidFill>
                    <a:srgbClr val="404040"/>
                  </a:solidFill>
                  <a:latin typeface="Calibri"/>
                </a:rPr>
                <a:t>1</a:t>
              </a:r>
              <a:endParaRPr lang="en-US" sz="1800" dirty="0">
                <a:solidFill>
                  <a:srgbClr val="404040"/>
                </a:solidFill>
                <a:latin typeface="Calibri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2984185" y="4858478"/>
              <a:ext cx="320040" cy="32004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3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sz="1800" dirty="0" smtClean="0">
                  <a:solidFill>
                    <a:srgbClr val="404040"/>
                  </a:solidFill>
                  <a:latin typeface="Calibri"/>
                </a:rPr>
                <a:t>2</a:t>
              </a:r>
              <a:endParaRPr lang="en-US" sz="1800" dirty="0">
                <a:solidFill>
                  <a:srgbClr val="404040"/>
                </a:solidFill>
                <a:latin typeface="Calibri"/>
              </a:endParaRPr>
            </a:p>
          </p:txBody>
        </p:sp>
        <p:cxnSp>
          <p:nvCxnSpPr>
            <p:cNvPr id="95" name="Straight Arrow Connector 94"/>
            <p:cNvCxnSpPr>
              <a:stCxn id="93" idx="6"/>
              <a:endCxn id="94" idx="2"/>
            </p:cNvCxnSpPr>
            <p:nvPr/>
          </p:nvCxnSpPr>
          <p:spPr>
            <a:xfrm>
              <a:off x="2006329" y="5018498"/>
              <a:ext cx="97785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>
              <a:stCxn id="93" idx="4"/>
              <a:endCxn id="86" idx="0"/>
            </p:cNvCxnSpPr>
            <p:nvPr/>
          </p:nvCxnSpPr>
          <p:spPr>
            <a:xfrm flipH="1">
              <a:off x="1573138" y="5178518"/>
              <a:ext cx="273171" cy="859431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Oval 98"/>
            <p:cNvSpPr/>
            <p:nvPr/>
          </p:nvSpPr>
          <p:spPr>
            <a:xfrm>
              <a:off x="3913716" y="5877929"/>
              <a:ext cx="320040" cy="32004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3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sz="1800" dirty="0" smtClean="0">
                  <a:solidFill>
                    <a:srgbClr val="404040"/>
                  </a:solidFill>
                  <a:latin typeface="Calibri"/>
                </a:rPr>
                <a:t>4</a:t>
              </a:r>
              <a:endParaRPr lang="en-US" sz="1800" dirty="0">
                <a:solidFill>
                  <a:srgbClr val="404040"/>
                </a:solidFill>
                <a:latin typeface="Calibri"/>
              </a:endParaRPr>
            </a:p>
          </p:txBody>
        </p:sp>
        <p:cxnSp>
          <p:nvCxnSpPr>
            <p:cNvPr id="100" name="Straight Arrow Connector 99"/>
            <p:cNvCxnSpPr>
              <a:stCxn id="88" idx="6"/>
              <a:endCxn id="99" idx="2"/>
            </p:cNvCxnSpPr>
            <p:nvPr/>
          </p:nvCxnSpPr>
          <p:spPr>
            <a:xfrm flipV="1">
              <a:off x="2982086" y="6037949"/>
              <a:ext cx="931630" cy="160020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>
              <a:stCxn id="99" idx="7"/>
              <a:endCxn id="87" idx="3"/>
            </p:cNvCxnSpPr>
            <p:nvPr/>
          </p:nvCxnSpPr>
          <p:spPr>
            <a:xfrm flipV="1">
              <a:off x="4186887" y="5451689"/>
              <a:ext cx="329395" cy="473109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Freeform 133"/>
            <p:cNvSpPr>
              <a:spLocks/>
            </p:cNvSpPr>
            <p:nvPr/>
          </p:nvSpPr>
          <p:spPr bwMode="auto">
            <a:xfrm>
              <a:off x="1397601" y="4670551"/>
              <a:ext cx="2159000" cy="695893"/>
            </a:xfrm>
            <a:custGeom>
              <a:avLst/>
              <a:gdLst>
                <a:gd name="T0" fmla="*/ 2147483647 w 1360"/>
                <a:gd name="T1" fmla="*/ 2147483647 h 1032"/>
                <a:gd name="T2" fmla="*/ 2147483647 w 1360"/>
                <a:gd name="T3" fmla="*/ 2147483647 h 1032"/>
                <a:gd name="T4" fmla="*/ 2147483647 w 1360"/>
                <a:gd name="T5" fmla="*/ 2147483647 h 1032"/>
                <a:gd name="T6" fmla="*/ 2147483647 w 1360"/>
                <a:gd name="T7" fmla="*/ 2147483647 h 1032"/>
                <a:gd name="T8" fmla="*/ 2147483647 w 1360"/>
                <a:gd name="T9" fmla="*/ 2147483647 h 1032"/>
                <a:gd name="T10" fmla="*/ 2147483647 w 1360"/>
                <a:gd name="T11" fmla="*/ 2147483647 h 1032"/>
                <a:gd name="T12" fmla="*/ 2147483647 w 1360"/>
                <a:gd name="T13" fmla="*/ 2147483647 h 1032"/>
                <a:gd name="T14" fmla="*/ 2147483647 w 1360"/>
                <a:gd name="T15" fmla="*/ 2147483647 h 1032"/>
                <a:gd name="T16" fmla="*/ 2147483647 w 1360"/>
                <a:gd name="T17" fmla="*/ 2147483647 h 1032"/>
                <a:gd name="T18" fmla="*/ 2147483647 w 1360"/>
                <a:gd name="T19" fmla="*/ 2147483647 h 1032"/>
                <a:gd name="T20" fmla="*/ 2147483647 w 1360"/>
                <a:gd name="T21" fmla="*/ 2147483647 h 1032"/>
                <a:gd name="T22" fmla="*/ 2147483647 w 1360"/>
                <a:gd name="T23" fmla="*/ 2147483647 h 10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60"/>
                <a:gd name="T37" fmla="*/ 0 h 1032"/>
                <a:gd name="T38" fmla="*/ 1360 w 1360"/>
                <a:gd name="T39" fmla="*/ 1032 h 103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60" h="1032">
                  <a:moveTo>
                    <a:pt x="406" y="1016"/>
                  </a:moveTo>
                  <a:cubicBezTo>
                    <a:pt x="318" y="1000"/>
                    <a:pt x="177" y="1016"/>
                    <a:pt x="112" y="920"/>
                  </a:cubicBezTo>
                  <a:cubicBezTo>
                    <a:pt x="47" y="824"/>
                    <a:pt x="0" y="576"/>
                    <a:pt x="16" y="440"/>
                  </a:cubicBezTo>
                  <a:cubicBezTo>
                    <a:pt x="32" y="304"/>
                    <a:pt x="112" y="176"/>
                    <a:pt x="208" y="104"/>
                  </a:cubicBezTo>
                  <a:cubicBezTo>
                    <a:pt x="304" y="32"/>
                    <a:pt x="448" y="16"/>
                    <a:pt x="592" y="8"/>
                  </a:cubicBezTo>
                  <a:cubicBezTo>
                    <a:pt x="736" y="0"/>
                    <a:pt x="952" y="32"/>
                    <a:pt x="1072" y="56"/>
                  </a:cubicBezTo>
                  <a:cubicBezTo>
                    <a:pt x="1192" y="80"/>
                    <a:pt x="1264" y="80"/>
                    <a:pt x="1312" y="152"/>
                  </a:cubicBezTo>
                  <a:cubicBezTo>
                    <a:pt x="1360" y="224"/>
                    <a:pt x="1360" y="360"/>
                    <a:pt x="1360" y="488"/>
                  </a:cubicBezTo>
                  <a:cubicBezTo>
                    <a:pt x="1360" y="616"/>
                    <a:pt x="1360" y="832"/>
                    <a:pt x="1312" y="920"/>
                  </a:cubicBezTo>
                  <a:cubicBezTo>
                    <a:pt x="1264" y="1008"/>
                    <a:pt x="1184" y="1000"/>
                    <a:pt x="1072" y="1016"/>
                  </a:cubicBezTo>
                  <a:cubicBezTo>
                    <a:pt x="960" y="1032"/>
                    <a:pt x="751" y="1016"/>
                    <a:pt x="640" y="1016"/>
                  </a:cubicBezTo>
                  <a:cubicBezTo>
                    <a:pt x="529" y="1016"/>
                    <a:pt x="494" y="1032"/>
                    <a:pt x="406" y="1016"/>
                  </a:cubicBezTo>
                  <a:close/>
                </a:path>
              </a:pathLst>
            </a:custGeom>
            <a:noFill/>
            <a:ln w="28575">
              <a:solidFill>
                <a:srgbClr val="00D2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27" name="Freeform 133"/>
            <p:cNvSpPr>
              <a:spLocks/>
            </p:cNvSpPr>
            <p:nvPr/>
          </p:nvSpPr>
          <p:spPr bwMode="auto">
            <a:xfrm rot="2410392">
              <a:off x="3886648" y="4957699"/>
              <a:ext cx="942373" cy="1393771"/>
            </a:xfrm>
            <a:custGeom>
              <a:avLst/>
              <a:gdLst>
                <a:gd name="T0" fmla="*/ 2147483647 w 1360"/>
                <a:gd name="T1" fmla="*/ 2147483647 h 1032"/>
                <a:gd name="T2" fmla="*/ 2147483647 w 1360"/>
                <a:gd name="T3" fmla="*/ 2147483647 h 1032"/>
                <a:gd name="T4" fmla="*/ 2147483647 w 1360"/>
                <a:gd name="T5" fmla="*/ 2147483647 h 1032"/>
                <a:gd name="T6" fmla="*/ 2147483647 w 1360"/>
                <a:gd name="T7" fmla="*/ 2147483647 h 1032"/>
                <a:gd name="T8" fmla="*/ 2147483647 w 1360"/>
                <a:gd name="T9" fmla="*/ 2147483647 h 1032"/>
                <a:gd name="T10" fmla="*/ 2147483647 w 1360"/>
                <a:gd name="T11" fmla="*/ 2147483647 h 1032"/>
                <a:gd name="T12" fmla="*/ 2147483647 w 1360"/>
                <a:gd name="T13" fmla="*/ 2147483647 h 1032"/>
                <a:gd name="T14" fmla="*/ 2147483647 w 1360"/>
                <a:gd name="T15" fmla="*/ 2147483647 h 1032"/>
                <a:gd name="T16" fmla="*/ 2147483647 w 1360"/>
                <a:gd name="T17" fmla="*/ 2147483647 h 1032"/>
                <a:gd name="T18" fmla="*/ 2147483647 w 1360"/>
                <a:gd name="T19" fmla="*/ 2147483647 h 1032"/>
                <a:gd name="T20" fmla="*/ 2147483647 w 1360"/>
                <a:gd name="T21" fmla="*/ 2147483647 h 1032"/>
                <a:gd name="T22" fmla="*/ 2147483647 w 1360"/>
                <a:gd name="T23" fmla="*/ 2147483647 h 10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60"/>
                <a:gd name="T37" fmla="*/ 0 h 1032"/>
                <a:gd name="T38" fmla="*/ 1360 w 1360"/>
                <a:gd name="T39" fmla="*/ 1032 h 103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60" h="1032">
                  <a:moveTo>
                    <a:pt x="406" y="1016"/>
                  </a:moveTo>
                  <a:cubicBezTo>
                    <a:pt x="318" y="1000"/>
                    <a:pt x="177" y="1016"/>
                    <a:pt x="112" y="920"/>
                  </a:cubicBezTo>
                  <a:cubicBezTo>
                    <a:pt x="47" y="824"/>
                    <a:pt x="0" y="576"/>
                    <a:pt x="16" y="440"/>
                  </a:cubicBezTo>
                  <a:cubicBezTo>
                    <a:pt x="32" y="304"/>
                    <a:pt x="112" y="176"/>
                    <a:pt x="208" y="104"/>
                  </a:cubicBezTo>
                  <a:cubicBezTo>
                    <a:pt x="304" y="32"/>
                    <a:pt x="448" y="16"/>
                    <a:pt x="592" y="8"/>
                  </a:cubicBezTo>
                  <a:cubicBezTo>
                    <a:pt x="736" y="0"/>
                    <a:pt x="952" y="32"/>
                    <a:pt x="1072" y="56"/>
                  </a:cubicBezTo>
                  <a:cubicBezTo>
                    <a:pt x="1192" y="80"/>
                    <a:pt x="1264" y="80"/>
                    <a:pt x="1312" y="152"/>
                  </a:cubicBezTo>
                  <a:cubicBezTo>
                    <a:pt x="1360" y="224"/>
                    <a:pt x="1360" y="360"/>
                    <a:pt x="1360" y="488"/>
                  </a:cubicBezTo>
                  <a:cubicBezTo>
                    <a:pt x="1360" y="616"/>
                    <a:pt x="1360" y="832"/>
                    <a:pt x="1312" y="920"/>
                  </a:cubicBezTo>
                  <a:cubicBezTo>
                    <a:pt x="1264" y="1008"/>
                    <a:pt x="1184" y="1000"/>
                    <a:pt x="1072" y="1016"/>
                  </a:cubicBezTo>
                  <a:cubicBezTo>
                    <a:pt x="960" y="1032"/>
                    <a:pt x="751" y="1016"/>
                    <a:pt x="640" y="1016"/>
                  </a:cubicBezTo>
                  <a:cubicBezTo>
                    <a:pt x="529" y="1016"/>
                    <a:pt x="494" y="1032"/>
                    <a:pt x="406" y="1016"/>
                  </a:cubicBezTo>
                  <a:close/>
                </a:path>
              </a:pathLst>
            </a:custGeom>
            <a:noFill/>
            <a:ln w="28575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1648806" y="4301219"/>
              <a:ext cx="4415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sz="1800" b="1" dirty="0" smtClean="0">
                  <a:solidFill>
                    <a:srgbClr val="008000"/>
                  </a:solidFill>
                  <a:latin typeface="Calibri"/>
                  <a:ea typeface="+mn-ea"/>
                </a:rPr>
                <a:t>A1</a:t>
              </a:r>
              <a:endParaRPr lang="en-US" sz="1800" b="1" dirty="0">
                <a:solidFill>
                  <a:srgbClr val="008000"/>
                </a:solidFill>
                <a:latin typeface="Calibri"/>
                <a:ea typeface="+mn-ea"/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4927557" y="5693263"/>
              <a:ext cx="4415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sz="1800" b="1" dirty="0" smtClean="0">
                  <a:solidFill>
                    <a:srgbClr val="0000FF"/>
                  </a:solidFill>
                  <a:latin typeface="Calibri"/>
                  <a:ea typeface="+mn-ea"/>
                </a:rPr>
                <a:t>A3</a:t>
              </a:r>
              <a:endParaRPr lang="en-US" sz="1800" b="1" dirty="0">
                <a:solidFill>
                  <a:srgbClr val="0000FF"/>
                </a:solidFill>
                <a:latin typeface="Calibri"/>
                <a:ea typeface="+mn-ea"/>
              </a:endParaRPr>
            </a:p>
          </p:txBody>
        </p:sp>
        <p:sp>
          <p:nvSpPr>
            <p:cNvPr id="131" name="Freeform 133"/>
            <p:cNvSpPr>
              <a:spLocks/>
            </p:cNvSpPr>
            <p:nvPr/>
          </p:nvSpPr>
          <p:spPr bwMode="auto">
            <a:xfrm>
              <a:off x="1181100" y="5795143"/>
              <a:ext cx="1970410" cy="695893"/>
            </a:xfrm>
            <a:custGeom>
              <a:avLst/>
              <a:gdLst>
                <a:gd name="T0" fmla="*/ 2147483647 w 1360"/>
                <a:gd name="T1" fmla="*/ 2147483647 h 1032"/>
                <a:gd name="T2" fmla="*/ 2147483647 w 1360"/>
                <a:gd name="T3" fmla="*/ 2147483647 h 1032"/>
                <a:gd name="T4" fmla="*/ 2147483647 w 1360"/>
                <a:gd name="T5" fmla="*/ 2147483647 h 1032"/>
                <a:gd name="T6" fmla="*/ 2147483647 w 1360"/>
                <a:gd name="T7" fmla="*/ 2147483647 h 1032"/>
                <a:gd name="T8" fmla="*/ 2147483647 w 1360"/>
                <a:gd name="T9" fmla="*/ 2147483647 h 1032"/>
                <a:gd name="T10" fmla="*/ 2147483647 w 1360"/>
                <a:gd name="T11" fmla="*/ 2147483647 h 1032"/>
                <a:gd name="T12" fmla="*/ 2147483647 w 1360"/>
                <a:gd name="T13" fmla="*/ 2147483647 h 1032"/>
                <a:gd name="T14" fmla="*/ 2147483647 w 1360"/>
                <a:gd name="T15" fmla="*/ 2147483647 h 1032"/>
                <a:gd name="T16" fmla="*/ 2147483647 w 1360"/>
                <a:gd name="T17" fmla="*/ 2147483647 h 1032"/>
                <a:gd name="T18" fmla="*/ 2147483647 w 1360"/>
                <a:gd name="T19" fmla="*/ 2147483647 h 1032"/>
                <a:gd name="T20" fmla="*/ 2147483647 w 1360"/>
                <a:gd name="T21" fmla="*/ 2147483647 h 1032"/>
                <a:gd name="T22" fmla="*/ 2147483647 w 1360"/>
                <a:gd name="T23" fmla="*/ 2147483647 h 10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60"/>
                <a:gd name="T37" fmla="*/ 0 h 1032"/>
                <a:gd name="T38" fmla="*/ 1360 w 1360"/>
                <a:gd name="T39" fmla="*/ 1032 h 103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60" h="1032">
                  <a:moveTo>
                    <a:pt x="406" y="1016"/>
                  </a:moveTo>
                  <a:cubicBezTo>
                    <a:pt x="318" y="1000"/>
                    <a:pt x="177" y="1016"/>
                    <a:pt x="112" y="920"/>
                  </a:cubicBezTo>
                  <a:cubicBezTo>
                    <a:pt x="47" y="824"/>
                    <a:pt x="0" y="576"/>
                    <a:pt x="16" y="440"/>
                  </a:cubicBezTo>
                  <a:cubicBezTo>
                    <a:pt x="32" y="304"/>
                    <a:pt x="112" y="176"/>
                    <a:pt x="208" y="104"/>
                  </a:cubicBezTo>
                  <a:cubicBezTo>
                    <a:pt x="304" y="32"/>
                    <a:pt x="448" y="16"/>
                    <a:pt x="592" y="8"/>
                  </a:cubicBezTo>
                  <a:cubicBezTo>
                    <a:pt x="736" y="0"/>
                    <a:pt x="952" y="32"/>
                    <a:pt x="1072" y="56"/>
                  </a:cubicBezTo>
                  <a:cubicBezTo>
                    <a:pt x="1192" y="80"/>
                    <a:pt x="1264" y="80"/>
                    <a:pt x="1312" y="152"/>
                  </a:cubicBezTo>
                  <a:cubicBezTo>
                    <a:pt x="1360" y="224"/>
                    <a:pt x="1360" y="360"/>
                    <a:pt x="1360" y="488"/>
                  </a:cubicBezTo>
                  <a:cubicBezTo>
                    <a:pt x="1360" y="616"/>
                    <a:pt x="1360" y="832"/>
                    <a:pt x="1312" y="920"/>
                  </a:cubicBezTo>
                  <a:cubicBezTo>
                    <a:pt x="1264" y="1008"/>
                    <a:pt x="1184" y="1000"/>
                    <a:pt x="1072" y="1016"/>
                  </a:cubicBezTo>
                  <a:cubicBezTo>
                    <a:pt x="960" y="1032"/>
                    <a:pt x="751" y="1016"/>
                    <a:pt x="640" y="1016"/>
                  </a:cubicBezTo>
                  <a:cubicBezTo>
                    <a:pt x="529" y="1016"/>
                    <a:pt x="494" y="1032"/>
                    <a:pt x="406" y="1016"/>
                  </a:cubicBez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srgbClr val="FF0000"/>
                </a:solidFill>
                <a:latin typeface="Calibri"/>
                <a:ea typeface="+mn-ea"/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709006" y="5922108"/>
              <a:ext cx="4415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sz="1800" b="1" dirty="0" smtClean="0">
                  <a:solidFill>
                    <a:srgbClr val="FF0000"/>
                  </a:solidFill>
                  <a:latin typeface="Calibri"/>
                  <a:ea typeface="+mn-ea"/>
                </a:rPr>
                <a:t>A2</a:t>
              </a:r>
              <a:endParaRPr lang="en-US" sz="1800" b="1" dirty="0">
                <a:solidFill>
                  <a:srgbClr val="FF0000"/>
                </a:solidFill>
                <a:latin typeface="Calibri"/>
                <a:ea typeface="+mn-ea"/>
              </a:endParaRPr>
            </a:p>
          </p:txBody>
        </p:sp>
      </p:grpSp>
      <p:sp>
        <p:nvSpPr>
          <p:cNvPr id="134" name="Right Arrow 133"/>
          <p:cNvSpPr/>
          <p:nvPr/>
        </p:nvSpPr>
        <p:spPr bwMode="auto">
          <a:xfrm>
            <a:off x="4962593" y="2425759"/>
            <a:ext cx="1676399" cy="343454"/>
          </a:xfrm>
          <a:prstGeom prst="rightArrow">
            <a:avLst/>
          </a:prstGeom>
          <a:solidFill>
            <a:schemeClr val="accent3">
              <a:lumMod val="40000"/>
              <a:lumOff val="60000"/>
              <a:alpha val="76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1" tIns="45711" rIns="91421" bIns="45711" numCol="1" spcCol="0" rtlCol="0" anchor="t" anchorCtr="0" compatLnSpc="1">
            <a:prstTxWarp prst="textNoShape">
              <a:avLst/>
            </a:prstTxWarp>
          </a:bodyPr>
          <a:lstStyle/>
          <a:p>
            <a:pPr defTabSz="914212">
              <a:spcBef>
                <a:spcPct val="0"/>
              </a:spcBef>
              <a:buFontTx/>
              <a:buNone/>
            </a:pPr>
            <a:endParaRPr lang="en-US" sz="2400" dirty="0">
              <a:solidFill>
                <a:srgbClr val="000000"/>
              </a:solidFill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202" name="Oval 201"/>
          <p:cNvSpPr>
            <a:spLocks noChangeAspect="1"/>
          </p:cNvSpPr>
          <p:nvPr/>
        </p:nvSpPr>
        <p:spPr>
          <a:xfrm>
            <a:off x="6968162" y="1933251"/>
            <a:ext cx="502920" cy="502920"/>
          </a:xfrm>
          <a:prstGeom prst="ellipse">
            <a:avLst/>
          </a:prstGeom>
          <a:solidFill>
            <a:schemeClr val="accent3">
              <a:lumMod val="60000"/>
              <a:lumOff val="40000"/>
              <a:alpha val="3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45711" rIns="0" bIns="45711" rtlCol="0" anchor="ctr" anchorCtr="1">
            <a:noAutofit/>
          </a:bodyPr>
          <a:lstStyle/>
          <a:p>
            <a:pPr algn="ctr"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800" dirty="0" smtClean="0">
                <a:solidFill>
                  <a:srgbClr val="404040"/>
                </a:solidFill>
                <a:latin typeface="Calibri"/>
              </a:rPr>
              <a:t>A1</a:t>
            </a:r>
            <a:endParaRPr lang="en-US" sz="1800" dirty="0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03" name="Oval 202"/>
          <p:cNvSpPr>
            <a:spLocks noChangeAspect="1"/>
          </p:cNvSpPr>
          <p:nvPr/>
        </p:nvSpPr>
        <p:spPr>
          <a:xfrm>
            <a:off x="6978582" y="3021282"/>
            <a:ext cx="502920" cy="502920"/>
          </a:xfrm>
          <a:prstGeom prst="ellipse">
            <a:avLst/>
          </a:prstGeom>
          <a:solidFill>
            <a:schemeClr val="accent3">
              <a:lumMod val="60000"/>
              <a:lumOff val="40000"/>
              <a:alpha val="3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45711" rIns="0" bIns="45711" rtlCol="0" anchor="ctr" anchorCtr="1">
            <a:noAutofit/>
          </a:bodyPr>
          <a:lstStyle/>
          <a:p>
            <a:pPr algn="ctr"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800" dirty="0" smtClean="0">
                <a:solidFill>
                  <a:srgbClr val="404040"/>
                </a:solidFill>
                <a:latin typeface="Calibri"/>
              </a:rPr>
              <a:t>A2</a:t>
            </a:r>
            <a:endParaRPr lang="en-US" sz="1800" dirty="0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204" name="Oval 203"/>
          <p:cNvSpPr>
            <a:spLocks noChangeAspect="1"/>
          </p:cNvSpPr>
          <p:nvPr/>
        </p:nvSpPr>
        <p:spPr>
          <a:xfrm>
            <a:off x="8197782" y="3008582"/>
            <a:ext cx="502920" cy="502920"/>
          </a:xfrm>
          <a:prstGeom prst="ellipse">
            <a:avLst/>
          </a:prstGeom>
          <a:solidFill>
            <a:schemeClr val="accent3">
              <a:lumMod val="60000"/>
              <a:lumOff val="40000"/>
              <a:alpha val="3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45711" rIns="0" bIns="45711" rtlCol="0" anchor="ctr" anchorCtr="1">
            <a:noAutofit/>
          </a:bodyPr>
          <a:lstStyle/>
          <a:p>
            <a:pPr algn="ctr"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800" dirty="0" smtClean="0">
                <a:solidFill>
                  <a:srgbClr val="404040"/>
                </a:solidFill>
                <a:latin typeface="Calibri"/>
              </a:rPr>
              <a:t>A3</a:t>
            </a:r>
            <a:endParaRPr lang="en-US" sz="1800" dirty="0">
              <a:solidFill>
                <a:srgbClr val="404040"/>
              </a:solidFill>
              <a:latin typeface="Calibri"/>
            </a:endParaRPr>
          </a:p>
        </p:txBody>
      </p:sp>
      <p:cxnSp>
        <p:nvCxnSpPr>
          <p:cNvPr id="205" name="Straight Arrow Connector 204"/>
          <p:cNvCxnSpPr>
            <a:stCxn id="203" idx="6"/>
            <a:endCxn id="204" idx="2"/>
          </p:cNvCxnSpPr>
          <p:nvPr/>
        </p:nvCxnSpPr>
        <p:spPr>
          <a:xfrm flipV="1">
            <a:off x="7481502" y="3260042"/>
            <a:ext cx="716280" cy="1270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Arrow Connector 207"/>
          <p:cNvCxnSpPr>
            <a:stCxn id="202" idx="4"/>
            <a:endCxn id="203" idx="0"/>
          </p:cNvCxnSpPr>
          <p:nvPr/>
        </p:nvCxnSpPr>
        <p:spPr>
          <a:xfrm>
            <a:off x="7219622" y="2436172"/>
            <a:ext cx="10420" cy="585111"/>
          </a:xfrm>
          <a:prstGeom prst="straightConnector1">
            <a:avLst/>
          </a:prstGeom>
          <a:ln w="76200" cmpd="tri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047257" y="2014893"/>
            <a:ext cx="16763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2200" b="1" dirty="0" smtClean="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Contract</a:t>
            </a:r>
            <a:endParaRPr lang="en-US" sz="2200" b="1" dirty="0">
              <a:solidFill>
                <a:srgbClr val="000000"/>
              </a:solidFill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87195" y="4232274"/>
            <a:ext cx="8190390" cy="2293147"/>
            <a:chOff x="287195" y="4232274"/>
            <a:chExt cx="8190390" cy="2293147"/>
          </a:xfrm>
        </p:grpSpPr>
        <p:grpSp>
          <p:nvGrpSpPr>
            <p:cNvPr id="26" name="Group 25"/>
            <p:cNvGrpSpPr/>
            <p:nvPr/>
          </p:nvGrpSpPr>
          <p:grpSpPr>
            <a:xfrm>
              <a:off x="608512" y="4275933"/>
              <a:ext cx="7869073" cy="2249488"/>
              <a:chOff x="608512" y="4275933"/>
              <a:chExt cx="7869073" cy="2249488"/>
            </a:xfrm>
          </p:grpSpPr>
          <p:sp>
            <p:nvSpPr>
              <p:cNvPr id="218" name="Oval 8"/>
              <p:cNvSpPr>
                <a:spLocks noChangeAspect="1" noChangeArrowheads="1"/>
              </p:cNvSpPr>
              <p:nvPr/>
            </p:nvSpPr>
            <p:spPr bwMode="auto">
              <a:xfrm>
                <a:off x="3305072" y="5317333"/>
                <a:ext cx="136525" cy="136525"/>
              </a:xfrm>
              <a:prstGeom prst="ellipse">
                <a:avLst/>
              </a:prstGeom>
              <a:noFill/>
              <a:ln>
                <a:noFill/>
              </a:ln>
              <a:extLst/>
            </p:spPr>
            <p:txBody>
              <a:bodyPr wrap="none" lIns="91435" tIns="45718" rIns="91435" bIns="45718" anchor="ctr"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19" name="Rectangle 9"/>
              <p:cNvSpPr>
                <a:spLocks noChangeAspect="1" noChangeArrowheads="1"/>
              </p:cNvSpPr>
              <p:nvPr/>
            </p:nvSpPr>
            <p:spPr bwMode="auto">
              <a:xfrm>
                <a:off x="3239984" y="4598196"/>
                <a:ext cx="1916112" cy="1925637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1435" tIns="45718" rIns="91435" bIns="45718" anchor="ctr"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20" name="Oval 10"/>
              <p:cNvSpPr>
                <a:spLocks noChangeAspect="1" noChangeArrowheads="1"/>
              </p:cNvSpPr>
              <p:nvPr/>
            </p:nvSpPr>
            <p:spPr bwMode="auto">
              <a:xfrm>
                <a:off x="3305072" y="6299995"/>
                <a:ext cx="136525" cy="136525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1435" tIns="45718" rIns="91435" bIns="45718" anchor="ctr"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21" name="Oval 11"/>
              <p:cNvSpPr>
                <a:spLocks noChangeAspect="1" noChangeArrowheads="1"/>
              </p:cNvSpPr>
              <p:nvPr/>
            </p:nvSpPr>
            <p:spPr bwMode="auto">
              <a:xfrm>
                <a:off x="3632097" y="6299995"/>
                <a:ext cx="136525" cy="136525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1435" tIns="45718" rIns="91435" bIns="45718" anchor="ctr"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22" name="Oval 12"/>
              <p:cNvSpPr>
                <a:spLocks noChangeAspect="1" noChangeArrowheads="1"/>
              </p:cNvSpPr>
              <p:nvPr/>
            </p:nvSpPr>
            <p:spPr bwMode="auto">
              <a:xfrm>
                <a:off x="3959122" y="6299995"/>
                <a:ext cx="136525" cy="136525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1435" tIns="45718" rIns="91435" bIns="45718" anchor="ctr"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23" name="Oval 13"/>
              <p:cNvSpPr>
                <a:spLocks noChangeAspect="1" noChangeArrowheads="1"/>
              </p:cNvSpPr>
              <p:nvPr/>
            </p:nvSpPr>
            <p:spPr bwMode="auto">
              <a:xfrm>
                <a:off x="4287733" y="6299995"/>
                <a:ext cx="136525" cy="13652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/>
            </p:spPr>
            <p:txBody>
              <a:bodyPr wrap="none" lIns="91435" tIns="45718" rIns="91435" bIns="45718" anchor="ctr"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24" name="Oval 14"/>
              <p:cNvSpPr>
                <a:spLocks noChangeAspect="1" noChangeArrowheads="1"/>
              </p:cNvSpPr>
              <p:nvPr/>
            </p:nvSpPr>
            <p:spPr bwMode="auto">
              <a:xfrm>
                <a:off x="4614758" y="6299995"/>
                <a:ext cx="136525" cy="136525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1435" tIns="45718" rIns="91435" bIns="45718" anchor="ctr"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25" name="Oval 15"/>
              <p:cNvSpPr>
                <a:spLocks noChangeAspect="1" noChangeArrowheads="1"/>
              </p:cNvSpPr>
              <p:nvPr/>
            </p:nvSpPr>
            <p:spPr bwMode="auto">
              <a:xfrm>
                <a:off x="4941783" y="6299995"/>
                <a:ext cx="136525" cy="136525"/>
              </a:xfrm>
              <a:prstGeom prst="ellipse">
                <a:avLst/>
              </a:prstGeom>
              <a:noFill/>
              <a:ln>
                <a:noFill/>
              </a:ln>
              <a:extLst/>
            </p:spPr>
            <p:txBody>
              <a:bodyPr wrap="none" lIns="91435" tIns="45718" rIns="91435" bIns="45718" anchor="ctr"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26" name="Oval 17"/>
              <p:cNvSpPr>
                <a:spLocks noChangeAspect="1" noChangeArrowheads="1"/>
              </p:cNvSpPr>
              <p:nvPr/>
            </p:nvSpPr>
            <p:spPr bwMode="auto">
              <a:xfrm>
                <a:off x="3305072" y="4663283"/>
                <a:ext cx="136525" cy="136525"/>
              </a:xfrm>
              <a:prstGeom prst="ellipse">
                <a:avLst/>
              </a:prstGeom>
              <a:noFill/>
              <a:ln>
                <a:noFill/>
              </a:ln>
              <a:extLst/>
            </p:spPr>
            <p:txBody>
              <a:bodyPr wrap="none" lIns="91435" tIns="45718" rIns="91435" bIns="45718" anchor="ctr"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27" name="Oval 18"/>
              <p:cNvSpPr>
                <a:spLocks noChangeAspect="1" noChangeArrowheads="1"/>
              </p:cNvSpPr>
              <p:nvPr/>
            </p:nvSpPr>
            <p:spPr bwMode="auto">
              <a:xfrm>
                <a:off x="3632097" y="4663283"/>
                <a:ext cx="136525" cy="13652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1435" tIns="45718" rIns="91435" bIns="45718" anchor="ctr"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28" name="Oval 19"/>
              <p:cNvSpPr>
                <a:spLocks noChangeAspect="1" noChangeArrowheads="1"/>
              </p:cNvSpPr>
              <p:nvPr/>
            </p:nvSpPr>
            <p:spPr bwMode="auto">
              <a:xfrm>
                <a:off x="3959122" y="4663283"/>
                <a:ext cx="136525" cy="1365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wrap="none" lIns="91435" tIns="45718" rIns="91435" bIns="45718" anchor="ctr"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29" name="Oval 20"/>
              <p:cNvSpPr>
                <a:spLocks noChangeAspect="1" noChangeArrowheads="1"/>
              </p:cNvSpPr>
              <p:nvPr/>
            </p:nvSpPr>
            <p:spPr bwMode="auto">
              <a:xfrm>
                <a:off x="4287733" y="4663283"/>
                <a:ext cx="136525" cy="136525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1435" tIns="45718" rIns="91435" bIns="45718" anchor="ctr"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30" name="Oval 21"/>
              <p:cNvSpPr>
                <a:spLocks noChangeAspect="1" noChangeArrowheads="1"/>
              </p:cNvSpPr>
              <p:nvPr/>
            </p:nvSpPr>
            <p:spPr bwMode="auto">
              <a:xfrm>
                <a:off x="4614758" y="4663283"/>
                <a:ext cx="136525" cy="13652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/>
            </p:spPr>
            <p:txBody>
              <a:bodyPr wrap="none" lIns="91435" tIns="45718" rIns="91435" bIns="45718" anchor="ctr"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31" name="Oval 22"/>
              <p:cNvSpPr>
                <a:spLocks noChangeAspect="1" noChangeArrowheads="1"/>
              </p:cNvSpPr>
              <p:nvPr/>
            </p:nvSpPr>
            <p:spPr bwMode="auto">
              <a:xfrm>
                <a:off x="4941783" y="4663283"/>
                <a:ext cx="136525" cy="136525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1435" tIns="45718" rIns="91435" bIns="45718" anchor="ctr"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32" name="Oval 24"/>
              <p:cNvSpPr>
                <a:spLocks noChangeAspect="1" noChangeArrowheads="1"/>
              </p:cNvSpPr>
              <p:nvPr/>
            </p:nvSpPr>
            <p:spPr bwMode="auto">
              <a:xfrm>
                <a:off x="3305072" y="4990308"/>
                <a:ext cx="136525" cy="13652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/>
            </p:spPr>
            <p:txBody>
              <a:bodyPr wrap="none" lIns="91435" tIns="45718" rIns="91435" bIns="45718" anchor="ctr"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33" name="Oval 25"/>
              <p:cNvSpPr>
                <a:spLocks noChangeAspect="1" noChangeArrowheads="1"/>
              </p:cNvSpPr>
              <p:nvPr/>
            </p:nvSpPr>
            <p:spPr bwMode="auto">
              <a:xfrm>
                <a:off x="3632097" y="4990308"/>
                <a:ext cx="136525" cy="136525"/>
              </a:xfrm>
              <a:prstGeom prst="ellipse">
                <a:avLst/>
              </a:prstGeom>
              <a:noFill/>
              <a:ln>
                <a:noFill/>
              </a:ln>
              <a:extLst/>
            </p:spPr>
            <p:txBody>
              <a:bodyPr wrap="none" lIns="91435" tIns="45718" rIns="91435" bIns="45718" anchor="ctr"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34" name="Oval 26"/>
              <p:cNvSpPr>
                <a:spLocks noChangeAspect="1" noChangeArrowheads="1"/>
              </p:cNvSpPr>
              <p:nvPr/>
            </p:nvSpPr>
            <p:spPr bwMode="auto">
              <a:xfrm>
                <a:off x="3959122" y="4990308"/>
                <a:ext cx="136525" cy="13652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/>
            </p:spPr>
            <p:txBody>
              <a:bodyPr wrap="none" lIns="91435" tIns="45718" rIns="91435" bIns="45718" anchor="ctr"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35" name="Oval 27"/>
              <p:cNvSpPr>
                <a:spLocks noChangeAspect="1" noChangeArrowheads="1"/>
              </p:cNvSpPr>
              <p:nvPr/>
            </p:nvSpPr>
            <p:spPr bwMode="auto">
              <a:xfrm>
                <a:off x="4287733" y="4990308"/>
                <a:ext cx="136525" cy="1365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wrap="none" lIns="91435" tIns="45718" rIns="91435" bIns="45718" anchor="ctr"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36" name="Oval 28"/>
              <p:cNvSpPr>
                <a:spLocks noChangeAspect="1" noChangeArrowheads="1"/>
              </p:cNvSpPr>
              <p:nvPr/>
            </p:nvSpPr>
            <p:spPr bwMode="auto">
              <a:xfrm>
                <a:off x="4614758" y="4990308"/>
                <a:ext cx="136525" cy="136525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wrap="none" lIns="91435" tIns="45718" rIns="91435" bIns="45718" anchor="ctr"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37" name="Oval 29"/>
              <p:cNvSpPr>
                <a:spLocks noChangeAspect="1" noChangeArrowheads="1"/>
              </p:cNvSpPr>
              <p:nvPr/>
            </p:nvSpPr>
            <p:spPr bwMode="auto">
              <a:xfrm>
                <a:off x="4941783" y="4990308"/>
                <a:ext cx="136525" cy="136525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1435" tIns="45718" rIns="91435" bIns="45718" anchor="ctr"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38" name="Oval 31"/>
              <p:cNvSpPr>
                <a:spLocks noChangeAspect="1" noChangeArrowheads="1"/>
              </p:cNvSpPr>
              <p:nvPr/>
            </p:nvSpPr>
            <p:spPr bwMode="auto">
              <a:xfrm>
                <a:off x="3632097" y="5317333"/>
                <a:ext cx="136525" cy="13652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/>
            </p:spPr>
            <p:txBody>
              <a:bodyPr wrap="none" lIns="91435" tIns="45718" rIns="91435" bIns="45718" anchor="ctr"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39" name="Oval 32"/>
              <p:cNvSpPr>
                <a:spLocks noChangeAspect="1" noChangeArrowheads="1"/>
              </p:cNvSpPr>
              <p:nvPr/>
            </p:nvSpPr>
            <p:spPr bwMode="auto">
              <a:xfrm>
                <a:off x="3959122" y="5317333"/>
                <a:ext cx="136525" cy="136525"/>
              </a:xfrm>
              <a:prstGeom prst="ellipse">
                <a:avLst/>
              </a:prstGeom>
              <a:noFill/>
              <a:ln>
                <a:noFill/>
              </a:ln>
              <a:extLst/>
            </p:spPr>
            <p:txBody>
              <a:bodyPr wrap="none" lIns="91435" tIns="45718" rIns="91435" bIns="45718" anchor="ctr"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40" name="Oval 33"/>
              <p:cNvSpPr>
                <a:spLocks noChangeAspect="1" noChangeArrowheads="1"/>
              </p:cNvSpPr>
              <p:nvPr/>
            </p:nvSpPr>
            <p:spPr bwMode="auto">
              <a:xfrm>
                <a:off x="4287733" y="5317333"/>
                <a:ext cx="136525" cy="13652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/>
            </p:spPr>
            <p:txBody>
              <a:bodyPr wrap="none" lIns="91435" tIns="45718" rIns="91435" bIns="45718" anchor="ctr"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41" name="Oval 34"/>
              <p:cNvSpPr>
                <a:spLocks noChangeAspect="1" noChangeArrowheads="1"/>
              </p:cNvSpPr>
              <p:nvPr/>
            </p:nvSpPr>
            <p:spPr bwMode="auto">
              <a:xfrm>
                <a:off x="4614758" y="5317333"/>
                <a:ext cx="136525" cy="13652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/>
            </p:spPr>
            <p:txBody>
              <a:bodyPr wrap="none" lIns="91435" tIns="45718" rIns="91435" bIns="45718" anchor="ctr"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42" name="Oval 35"/>
              <p:cNvSpPr>
                <a:spLocks noChangeAspect="1" noChangeArrowheads="1"/>
              </p:cNvSpPr>
              <p:nvPr/>
            </p:nvSpPr>
            <p:spPr bwMode="auto">
              <a:xfrm>
                <a:off x="4941783" y="5317333"/>
                <a:ext cx="136525" cy="136525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wrap="none" lIns="91435" tIns="45718" rIns="91435" bIns="45718" anchor="ctr"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43" name="Oval 37"/>
              <p:cNvSpPr>
                <a:spLocks noChangeAspect="1" noChangeArrowheads="1"/>
              </p:cNvSpPr>
              <p:nvPr/>
            </p:nvSpPr>
            <p:spPr bwMode="auto">
              <a:xfrm>
                <a:off x="3305072" y="5645945"/>
                <a:ext cx="136525" cy="136525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1435" tIns="45718" rIns="91435" bIns="45718" anchor="ctr"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44" name="Oval 38"/>
              <p:cNvSpPr>
                <a:spLocks noChangeAspect="1" noChangeArrowheads="1"/>
              </p:cNvSpPr>
              <p:nvPr/>
            </p:nvSpPr>
            <p:spPr bwMode="auto">
              <a:xfrm>
                <a:off x="3632097" y="5645945"/>
                <a:ext cx="136525" cy="136525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1435" tIns="45718" rIns="91435" bIns="45718" anchor="ctr"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45" name="Oval 39"/>
              <p:cNvSpPr>
                <a:spLocks noChangeAspect="1" noChangeArrowheads="1"/>
              </p:cNvSpPr>
              <p:nvPr/>
            </p:nvSpPr>
            <p:spPr bwMode="auto">
              <a:xfrm>
                <a:off x="3959122" y="5645945"/>
                <a:ext cx="136525" cy="13652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1435" tIns="45718" rIns="91435" bIns="45718" anchor="ctr"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46" name="Oval 40"/>
              <p:cNvSpPr>
                <a:spLocks noChangeAspect="1" noChangeArrowheads="1"/>
              </p:cNvSpPr>
              <p:nvPr/>
            </p:nvSpPr>
            <p:spPr bwMode="auto">
              <a:xfrm>
                <a:off x="4287733" y="5645945"/>
                <a:ext cx="136525" cy="136525"/>
              </a:xfrm>
              <a:prstGeom prst="ellipse">
                <a:avLst/>
              </a:prstGeom>
              <a:noFill/>
              <a:ln>
                <a:noFill/>
              </a:ln>
              <a:extLst/>
            </p:spPr>
            <p:txBody>
              <a:bodyPr wrap="none" lIns="91435" tIns="45718" rIns="91435" bIns="45718" anchor="ctr"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47" name="Oval 41"/>
              <p:cNvSpPr>
                <a:spLocks noChangeAspect="1" noChangeArrowheads="1"/>
              </p:cNvSpPr>
              <p:nvPr/>
            </p:nvSpPr>
            <p:spPr bwMode="auto">
              <a:xfrm>
                <a:off x="4614758" y="5645945"/>
                <a:ext cx="136525" cy="136525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wrap="none" lIns="91435" tIns="45718" rIns="91435" bIns="45718" anchor="ctr"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48" name="Oval 42"/>
              <p:cNvSpPr>
                <a:spLocks noChangeAspect="1" noChangeArrowheads="1"/>
              </p:cNvSpPr>
              <p:nvPr/>
            </p:nvSpPr>
            <p:spPr bwMode="auto">
              <a:xfrm>
                <a:off x="4941783" y="5645945"/>
                <a:ext cx="136525" cy="13652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wrap="none" lIns="91435" tIns="45718" rIns="91435" bIns="45718" anchor="ctr"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49" name="Oval 44"/>
              <p:cNvSpPr>
                <a:spLocks noChangeAspect="1" noChangeArrowheads="1"/>
              </p:cNvSpPr>
              <p:nvPr/>
            </p:nvSpPr>
            <p:spPr bwMode="auto">
              <a:xfrm>
                <a:off x="3305072" y="5972971"/>
                <a:ext cx="136525" cy="13652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/>
            </p:spPr>
            <p:txBody>
              <a:bodyPr wrap="none" lIns="91435" tIns="45718" rIns="91435" bIns="45718" anchor="ctr"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50" name="Oval 45"/>
              <p:cNvSpPr>
                <a:spLocks noChangeAspect="1" noChangeArrowheads="1"/>
              </p:cNvSpPr>
              <p:nvPr/>
            </p:nvSpPr>
            <p:spPr bwMode="auto">
              <a:xfrm>
                <a:off x="3632097" y="5972971"/>
                <a:ext cx="136525" cy="136525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1435" tIns="45718" rIns="91435" bIns="45718" anchor="ctr"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51" name="Oval 46"/>
              <p:cNvSpPr>
                <a:spLocks noChangeAspect="1" noChangeArrowheads="1"/>
              </p:cNvSpPr>
              <p:nvPr/>
            </p:nvSpPr>
            <p:spPr bwMode="auto">
              <a:xfrm>
                <a:off x="3959122" y="5972971"/>
                <a:ext cx="136525" cy="13652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/>
            </p:spPr>
            <p:txBody>
              <a:bodyPr wrap="none" lIns="91435" tIns="45718" rIns="91435" bIns="45718" anchor="ctr"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52" name="Oval 47"/>
              <p:cNvSpPr>
                <a:spLocks noChangeAspect="1" noChangeArrowheads="1"/>
              </p:cNvSpPr>
              <p:nvPr/>
            </p:nvSpPr>
            <p:spPr bwMode="auto">
              <a:xfrm>
                <a:off x="4287733" y="5972971"/>
                <a:ext cx="136525" cy="136525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1435" tIns="45718" rIns="91435" bIns="45718" anchor="ctr"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53" name="Oval 48"/>
              <p:cNvSpPr>
                <a:spLocks noChangeAspect="1" noChangeArrowheads="1"/>
              </p:cNvSpPr>
              <p:nvPr/>
            </p:nvSpPr>
            <p:spPr bwMode="auto">
              <a:xfrm>
                <a:off x="4614758" y="5972971"/>
                <a:ext cx="136525" cy="136525"/>
              </a:xfrm>
              <a:prstGeom prst="ellipse">
                <a:avLst/>
              </a:prstGeom>
              <a:noFill/>
              <a:ln>
                <a:noFill/>
              </a:ln>
              <a:extLst/>
            </p:spPr>
            <p:txBody>
              <a:bodyPr wrap="none" lIns="91435" tIns="45718" rIns="91435" bIns="45718" anchor="ctr"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54" name="Oval 49"/>
              <p:cNvSpPr>
                <a:spLocks noChangeAspect="1" noChangeArrowheads="1"/>
              </p:cNvSpPr>
              <p:nvPr/>
            </p:nvSpPr>
            <p:spPr bwMode="auto">
              <a:xfrm>
                <a:off x="4941783" y="5972971"/>
                <a:ext cx="136525" cy="136525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1435" tIns="45718" rIns="91435" bIns="45718" anchor="ctr"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grpSp>
            <p:nvGrpSpPr>
              <p:cNvPr id="255" name="Group 58"/>
              <p:cNvGrpSpPr>
                <a:grpSpLocks/>
              </p:cNvGrpSpPr>
              <p:nvPr/>
            </p:nvGrpSpPr>
            <p:grpSpPr bwMode="auto">
              <a:xfrm>
                <a:off x="3212996" y="4275933"/>
                <a:ext cx="1944687" cy="338138"/>
                <a:chOff x="1033" y="568"/>
                <a:chExt cx="1225" cy="213"/>
              </a:xfrm>
            </p:grpSpPr>
            <p:sp>
              <p:nvSpPr>
                <p:cNvPr id="256" name="Text Box 59"/>
                <p:cNvSpPr txBox="1">
                  <a:spLocks noChangeArrowheads="1"/>
                </p:cNvSpPr>
                <p:nvPr/>
              </p:nvSpPr>
              <p:spPr bwMode="auto">
                <a:xfrm>
                  <a:off x="1033" y="568"/>
                  <a:ext cx="188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har char="•"/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har char="•"/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har char="•"/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har char="•"/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9pPr>
                </a:lstStyle>
                <a:p>
                  <a:pPr defTabSz="457130" fontAlgn="auto">
                    <a:spcBef>
                      <a:spcPct val="0"/>
                    </a:spcBef>
                    <a:spcAft>
                      <a:spcPts val="0"/>
                    </a:spcAft>
                    <a:buFontTx/>
                    <a:buNone/>
                  </a:pPr>
                  <a:r>
                    <a:rPr lang="en-US" sz="1600" b="1">
                      <a:solidFill>
                        <a:srgbClr val="FF0000"/>
                      </a:solidFill>
                      <a:latin typeface="Arial" charset="0"/>
                    </a:rPr>
                    <a:t>1</a:t>
                  </a:r>
                </a:p>
              </p:txBody>
            </p:sp>
            <p:sp>
              <p:nvSpPr>
                <p:cNvPr id="257" name="Text Box 60"/>
                <p:cNvSpPr txBox="1">
                  <a:spLocks noChangeArrowheads="1"/>
                </p:cNvSpPr>
                <p:nvPr/>
              </p:nvSpPr>
              <p:spPr bwMode="auto">
                <a:xfrm>
                  <a:off x="1863" y="568"/>
                  <a:ext cx="188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har char="•"/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har char="•"/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har char="•"/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har char="•"/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9pPr>
                </a:lstStyle>
                <a:p>
                  <a:pPr defTabSz="457130" fontAlgn="auto">
                    <a:spcBef>
                      <a:spcPct val="0"/>
                    </a:spcBef>
                    <a:spcAft>
                      <a:spcPts val="0"/>
                    </a:spcAft>
                    <a:buFontTx/>
                    <a:buNone/>
                  </a:pPr>
                  <a:r>
                    <a:rPr lang="en-US" sz="1600" b="1">
                      <a:solidFill>
                        <a:srgbClr val="FF0000"/>
                      </a:solidFill>
                      <a:latin typeface="Arial" charset="0"/>
                    </a:rPr>
                    <a:t>5</a:t>
                  </a:r>
                </a:p>
              </p:txBody>
            </p:sp>
            <p:sp>
              <p:nvSpPr>
                <p:cNvPr id="258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1240" y="568"/>
                  <a:ext cx="188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har char="•"/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har char="•"/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har char="•"/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har char="•"/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9pPr>
                </a:lstStyle>
                <a:p>
                  <a:pPr defTabSz="457130" fontAlgn="auto">
                    <a:spcBef>
                      <a:spcPct val="0"/>
                    </a:spcBef>
                    <a:spcAft>
                      <a:spcPts val="0"/>
                    </a:spcAft>
                    <a:buFontTx/>
                    <a:buNone/>
                  </a:pPr>
                  <a:r>
                    <a:rPr lang="en-US" sz="1600" b="1">
                      <a:solidFill>
                        <a:srgbClr val="FF0000"/>
                      </a:solidFill>
                      <a:latin typeface="Arial" charset="0"/>
                    </a:rPr>
                    <a:t>2</a:t>
                  </a:r>
                </a:p>
              </p:txBody>
            </p:sp>
            <p:sp>
              <p:nvSpPr>
                <p:cNvPr id="259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1448" y="568"/>
                  <a:ext cx="188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har char="•"/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har char="•"/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har char="•"/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har char="•"/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9pPr>
                </a:lstStyle>
                <a:p>
                  <a:pPr defTabSz="457130" fontAlgn="auto">
                    <a:spcBef>
                      <a:spcPct val="0"/>
                    </a:spcBef>
                    <a:spcAft>
                      <a:spcPts val="0"/>
                    </a:spcAft>
                    <a:buFontTx/>
                    <a:buNone/>
                  </a:pPr>
                  <a:r>
                    <a:rPr lang="en-US" sz="1600" b="1" dirty="0">
                      <a:solidFill>
                        <a:srgbClr val="FF0000"/>
                      </a:solidFill>
                      <a:latin typeface="Arial" charset="0"/>
                    </a:rPr>
                    <a:t>3</a:t>
                  </a:r>
                </a:p>
              </p:txBody>
            </p:sp>
            <p:sp>
              <p:nvSpPr>
                <p:cNvPr id="260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1655" y="568"/>
                  <a:ext cx="188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har char="•"/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har char="•"/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har char="•"/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har char="•"/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9pPr>
                </a:lstStyle>
                <a:p>
                  <a:pPr defTabSz="457130" fontAlgn="auto">
                    <a:spcBef>
                      <a:spcPct val="0"/>
                    </a:spcBef>
                    <a:spcAft>
                      <a:spcPts val="0"/>
                    </a:spcAft>
                    <a:buFontTx/>
                    <a:buNone/>
                  </a:pPr>
                  <a:r>
                    <a:rPr lang="en-US" sz="1600" b="1" dirty="0">
                      <a:solidFill>
                        <a:srgbClr val="FF0000"/>
                      </a:solidFill>
                      <a:latin typeface="Arial" charset="0"/>
                    </a:rPr>
                    <a:t>4</a:t>
                  </a:r>
                </a:p>
              </p:txBody>
            </p:sp>
            <p:sp>
              <p:nvSpPr>
                <p:cNvPr id="261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2070" y="568"/>
                  <a:ext cx="188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har char="•"/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har char="•"/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har char="•"/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har char="•"/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9pPr>
                </a:lstStyle>
                <a:p>
                  <a:pPr defTabSz="457130" fontAlgn="auto">
                    <a:spcBef>
                      <a:spcPct val="0"/>
                    </a:spcBef>
                    <a:spcAft>
                      <a:spcPts val="0"/>
                    </a:spcAft>
                    <a:buFontTx/>
                    <a:buNone/>
                  </a:pPr>
                  <a:r>
                    <a:rPr lang="en-US" sz="1600" b="1" dirty="0">
                      <a:solidFill>
                        <a:srgbClr val="FF0000"/>
                      </a:solidFill>
                      <a:latin typeface="Arial" charset="0"/>
                    </a:rPr>
                    <a:t>6</a:t>
                  </a:r>
                </a:p>
              </p:txBody>
            </p:sp>
          </p:grpSp>
          <p:grpSp>
            <p:nvGrpSpPr>
              <p:cNvPr id="262" name="Group 66"/>
              <p:cNvGrpSpPr>
                <a:grpSpLocks/>
              </p:cNvGrpSpPr>
              <p:nvPr/>
            </p:nvGrpSpPr>
            <p:grpSpPr bwMode="auto">
              <a:xfrm>
                <a:off x="2943120" y="4552158"/>
                <a:ext cx="298450" cy="1973263"/>
                <a:chOff x="863" y="718"/>
                <a:chExt cx="188" cy="1243"/>
              </a:xfrm>
            </p:grpSpPr>
            <p:sp>
              <p:nvSpPr>
                <p:cNvPr id="263" name="Text Box 67"/>
                <p:cNvSpPr txBox="1">
                  <a:spLocks noChangeArrowheads="1"/>
                </p:cNvSpPr>
                <p:nvPr/>
              </p:nvSpPr>
              <p:spPr bwMode="auto">
                <a:xfrm>
                  <a:off x="863" y="718"/>
                  <a:ext cx="188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har char="•"/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har char="•"/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har char="•"/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har char="•"/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9pPr>
                </a:lstStyle>
                <a:p>
                  <a:pPr algn="r" defTabSz="457130" fontAlgn="auto">
                    <a:spcBef>
                      <a:spcPct val="0"/>
                    </a:spcBef>
                    <a:spcAft>
                      <a:spcPts val="0"/>
                    </a:spcAft>
                    <a:buFontTx/>
                    <a:buNone/>
                  </a:pPr>
                  <a:r>
                    <a:rPr lang="en-US" sz="1600" b="1">
                      <a:solidFill>
                        <a:srgbClr val="FF0000"/>
                      </a:solidFill>
                      <a:latin typeface="Arial" charset="0"/>
                    </a:rPr>
                    <a:t>1</a:t>
                  </a:r>
                </a:p>
              </p:txBody>
            </p:sp>
            <p:sp>
              <p:nvSpPr>
                <p:cNvPr id="264" name="Text Box 68"/>
                <p:cNvSpPr txBox="1">
                  <a:spLocks noChangeArrowheads="1"/>
                </p:cNvSpPr>
                <p:nvPr/>
              </p:nvSpPr>
              <p:spPr bwMode="auto">
                <a:xfrm>
                  <a:off x="863" y="1542"/>
                  <a:ext cx="188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har char="•"/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har char="•"/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har char="•"/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har char="•"/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9pPr>
                </a:lstStyle>
                <a:p>
                  <a:pPr algn="r" defTabSz="457130" fontAlgn="auto">
                    <a:spcBef>
                      <a:spcPct val="0"/>
                    </a:spcBef>
                    <a:spcAft>
                      <a:spcPts val="0"/>
                    </a:spcAft>
                    <a:buFontTx/>
                    <a:buNone/>
                  </a:pPr>
                  <a:r>
                    <a:rPr lang="en-US" sz="1600" b="1" dirty="0">
                      <a:solidFill>
                        <a:srgbClr val="FF0000"/>
                      </a:solidFill>
                      <a:latin typeface="Arial" charset="0"/>
                    </a:rPr>
                    <a:t>5</a:t>
                  </a:r>
                </a:p>
              </p:txBody>
            </p:sp>
            <p:sp>
              <p:nvSpPr>
                <p:cNvPr id="265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863" y="924"/>
                  <a:ext cx="188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har char="•"/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har char="•"/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har char="•"/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har char="•"/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9pPr>
                </a:lstStyle>
                <a:p>
                  <a:pPr algn="r" defTabSz="457130" fontAlgn="auto">
                    <a:spcBef>
                      <a:spcPct val="0"/>
                    </a:spcBef>
                    <a:spcAft>
                      <a:spcPts val="0"/>
                    </a:spcAft>
                    <a:buFontTx/>
                    <a:buNone/>
                  </a:pPr>
                  <a:r>
                    <a:rPr lang="en-US" sz="1600" b="1">
                      <a:solidFill>
                        <a:srgbClr val="FF0000"/>
                      </a:solidFill>
                      <a:latin typeface="Arial" charset="0"/>
                    </a:rPr>
                    <a:t>2</a:t>
                  </a:r>
                </a:p>
              </p:txBody>
            </p:sp>
            <p:sp>
              <p:nvSpPr>
                <p:cNvPr id="266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863" y="1130"/>
                  <a:ext cx="188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har char="•"/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har char="•"/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har char="•"/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har char="•"/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9pPr>
                </a:lstStyle>
                <a:p>
                  <a:pPr algn="r" defTabSz="457130" fontAlgn="auto">
                    <a:spcBef>
                      <a:spcPct val="0"/>
                    </a:spcBef>
                    <a:spcAft>
                      <a:spcPts val="0"/>
                    </a:spcAft>
                    <a:buFontTx/>
                    <a:buNone/>
                  </a:pPr>
                  <a:r>
                    <a:rPr lang="en-US" sz="1600" b="1" dirty="0">
                      <a:solidFill>
                        <a:srgbClr val="FF0000"/>
                      </a:solidFill>
                      <a:latin typeface="Arial" charset="0"/>
                    </a:rPr>
                    <a:t>3</a:t>
                  </a:r>
                </a:p>
              </p:txBody>
            </p:sp>
            <p:sp>
              <p:nvSpPr>
                <p:cNvPr id="267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863" y="1336"/>
                  <a:ext cx="188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har char="•"/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har char="•"/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har char="•"/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har char="•"/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9pPr>
                </a:lstStyle>
                <a:p>
                  <a:pPr algn="r" defTabSz="457130" fontAlgn="auto">
                    <a:spcBef>
                      <a:spcPct val="0"/>
                    </a:spcBef>
                    <a:spcAft>
                      <a:spcPts val="0"/>
                    </a:spcAft>
                    <a:buFontTx/>
                    <a:buNone/>
                  </a:pPr>
                  <a:r>
                    <a:rPr lang="en-US" sz="1600" b="1" dirty="0">
                      <a:solidFill>
                        <a:srgbClr val="FF0000"/>
                      </a:solidFill>
                      <a:latin typeface="Arial" charset="0"/>
                    </a:rPr>
                    <a:t>4</a:t>
                  </a:r>
                </a:p>
              </p:txBody>
            </p:sp>
            <p:sp>
              <p:nvSpPr>
                <p:cNvPr id="268" name="Text Box 72"/>
                <p:cNvSpPr txBox="1">
                  <a:spLocks noChangeArrowheads="1"/>
                </p:cNvSpPr>
                <p:nvPr/>
              </p:nvSpPr>
              <p:spPr bwMode="auto">
                <a:xfrm>
                  <a:off x="863" y="1748"/>
                  <a:ext cx="188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har char="•"/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har char="•"/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har char="•"/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45000"/>
                    </a:spcBef>
                    <a:spcAft>
                      <a:spcPct val="0"/>
                    </a:spcAft>
                    <a:buChar char="•"/>
                    <a:defRPr sz="2800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9pPr>
                </a:lstStyle>
                <a:p>
                  <a:pPr algn="r" defTabSz="457130" fontAlgn="auto">
                    <a:spcBef>
                      <a:spcPct val="0"/>
                    </a:spcBef>
                    <a:spcAft>
                      <a:spcPts val="0"/>
                    </a:spcAft>
                    <a:buFontTx/>
                    <a:buNone/>
                  </a:pPr>
                  <a:r>
                    <a:rPr lang="en-US" sz="1600" b="1" dirty="0">
                      <a:solidFill>
                        <a:srgbClr val="FF0000"/>
                      </a:solidFill>
                      <a:latin typeface="Arial" charset="0"/>
                    </a:rPr>
                    <a:t>6</a:t>
                  </a:r>
                </a:p>
              </p:txBody>
            </p:sp>
          </p:grpSp>
          <p:grpSp>
            <p:nvGrpSpPr>
              <p:cNvPr id="269" name="Group 268"/>
              <p:cNvGrpSpPr/>
              <p:nvPr/>
            </p:nvGrpSpPr>
            <p:grpSpPr>
              <a:xfrm>
                <a:off x="608512" y="4500882"/>
                <a:ext cx="1781558" cy="1037606"/>
                <a:chOff x="326642" y="2011680"/>
                <a:chExt cx="1781558" cy="1037606"/>
              </a:xfrm>
            </p:grpSpPr>
            <p:sp>
              <p:nvSpPr>
                <p:cNvPr id="270" name="Rectangle 9"/>
                <p:cNvSpPr>
                  <a:spLocks noChangeAspect="1" noChangeArrowheads="1"/>
                </p:cNvSpPr>
                <p:nvPr/>
              </p:nvSpPr>
              <p:spPr bwMode="auto">
                <a:xfrm>
                  <a:off x="326642" y="2081210"/>
                  <a:ext cx="1781558" cy="962819"/>
                </a:xfrm>
                <a:prstGeom prst="rect">
                  <a:avLst/>
                </a:prstGeom>
                <a:noFill/>
                <a:ln w="28575">
                  <a:solidFill>
                    <a:schemeClr val="accent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457130" fontAlgn="auto">
                    <a:spcBef>
                      <a:spcPts val="0"/>
                    </a:spcBef>
                    <a:spcAft>
                      <a:spcPts val="0"/>
                    </a:spcAft>
                    <a:buFontTx/>
                    <a:buNone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271" name="TextBox 270"/>
                <p:cNvSpPr txBox="1"/>
                <p:nvPr/>
              </p:nvSpPr>
              <p:spPr>
                <a:xfrm>
                  <a:off x="370840" y="2011680"/>
                  <a:ext cx="21715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53" fontAlgn="auto">
                    <a:spcBef>
                      <a:spcPts val="0"/>
                    </a:spcBef>
                    <a:spcAft>
                      <a:spcPts val="0"/>
                    </a:spcAft>
                    <a:buFontTx/>
                    <a:buNone/>
                  </a:pPr>
                  <a:r>
                    <a:rPr lang="en-US" sz="2400" kern="0" dirty="0">
                      <a:solidFill>
                        <a:sysClr val="windowText" lastClr="000000"/>
                      </a:solidFill>
                      <a:latin typeface="Calibri"/>
                      <a:ea typeface="+mn-ea"/>
                    </a:rPr>
                    <a:t>1</a:t>
                  </a:r>
                </a:p>
              </p:txBody>
            </p:sp>
            <p:sp>
              <p:nvSpPr>
                <p:cNvPr id="272" name="TextBox 271"/>
                <p:cNvSpPr txBox="1"/>
                <p:nvPr/>
              </p:nvSpPr>
              <p:spPr>
                <a:xfrm>
                  <a:off x="645160" y="2011680"/>
                  <a:ext cx="21715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53" fontAlgn="auto">
                    <a:spcBef>
                      <a:spcPts val="0"/>
                    </a:spcBef>
                    <a:spcAft>
                      <a:spcPts val="0"/>
                    </a:spcAft>
                    <a:buFontTx/>
                    <a:buNone/>
                  </a:pPr>
                  <a:r>
                    <a:rPr lang="en-US" sz="2400" kern="0" dirty="0">
                      <a:solidFill>
                        <a:sysClr val="windowText" lastClr="000000"/>
                      </a:solidFill>
                      <a:latin typeface="Calibri"/>
                      <a:ea typeface="+mn-ea"/>
                    </a:rPr>
                    <a:t>1</a:t>
                  </a:r>
                </a:p>
              </p:txBody>
            </p:sp>
            <p:sp>
              <p:nvSpPr>
                <p:cNvPr id="273" name="TextBox 272"/>
                <p:cNvSpPr txBox="1"/>
                <p:nvPr/>
              </p:nvSpPr>
              <p:spPr>
                <a:xfrm>
                  <a:off x="919480" y="2011680"/>
                  <a:ext cx="21715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53" fontAlgn="auto">
                    <a:spcBef>
                      <a:spcPts val="0"/>
                    </a:spcBef>
                    <a:spcAft>
                      <a:spcPts val="0"/>
                    </a:spcAft>
                    <a:buFontTx/>
                    <a:buNone/>
                  </a:pPr>
                  <a:r>
                    <a:rPr lang="en-US" sz="2400" kern="0" dirty="0">
                      <a:solidFill>
                        <a:prstClr val="white"/>
                      </a:solidFill>
                      <a:latin typeface="Calibri"/>
                      <a:ea typeface="+mn-ea"/>
                    </a:rPr>
                    <a:t>0</a:t>
                  </a:r>
                </a:p>
              </p:txBody>
            </p:sp>
            <p:sp>
              <p:nvSpPr>
                <p:cNvPr id="274" name="TextBox 273"/>
                <p:cNvSpPr txBox="1"/>
                <p:nvPr/>
              </p:nvSpPr>
              <p:spPr>
                <a:xfrm>
                  <a:off x="1468120" y="2011680"/>
                  <a:ext cx="21715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53" fontAlgn="auto">
                    <a:spcBef>
                      <a:spcPts val="0"/>
                    </a:spcBef>
                    <a:spcAft>
                      <a:spcPts val="0"/>
                    </a:spcAft>
                    <a:buFontTx/>
                    <a:buNone/>
                  </a:pPr>
                  <a:r>
                    <a:rPr lang="en-US" sz="2400" kern="0" dirty="0">
                      <a:solidFill>
                        <a:prstClr val="white"/>
                      </a:solidFill>
                      <a:latin typeface="Calibri"/>
                      <a:ea typeface="+mn-ea"/>
                    </a:rPr>
                    <a:t>0</a:t>
                  </a:r>
                </a:p>
              </p:txBody>
            </p:sp>
            <p:sp>
              <p:nvSpPr>
                <p:cNvPr id="275" name="TextBox 274"/>
                <p:cNvSpPr txBox="1"/>
                <p:nvPr/>
              </p:nvSpPr>
              <p:spPr>
                <a:xfrm>
                  <a:off x="1193800" y="2011680"/>
                  <a:ext cx="21715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53" fontAlgn="auto">
                    <a:spcBef>
                      <a:spcPts val="0"/>
                    </a:spcBef>
                    <a:spcAft>
                      <a:spcPts val="0"/>
                    </a:spcAft>
                    <a:buFontTx/>
                    <a:buNone/>
                  </a:pPr>
                  <a:r>
                    <a:rPr lang="en-US" sz="2400" kern="0" dirty="0">
                      <a:solidFill>
                        <a:prstClr val="white"/>
                      </a:solidFill>
                      <a:latin typeface="Calibri"/>
                      <a:ea typeface="+mn-ea"/>
                    </a:rPr>
                    <a:t>0</a:t>
                  </a:r>
                </a:p>
              </p:txBody>
            </p:sp>
            <p:sp>
              <p:nvSpPr>
                <p:cNvPr id="276" name="TextBox 275"/>
                <p:cNvSpPr txBox="1"/>
                <p:nvPr/>
              </p:nvSpPr>
              <p:spPr>
                <a:xfrm>
                  <a:off x="1742440" y="2011680"/>
                  <a:ext cx="21715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53" fontAlgn="auto">
                    <a:spcBef>
                      <a:spcPts val="0"/>
                    </a:spcBef>
                    <a:spcAft>
                      <a:spcPts val="0"/>
                    </a:spcAft>
                    <a:buFontTx/>
                    <a:buNone/>
                  </a:pPr>
                  <a:r>
                    <a:rPr lang="en-US" sz="2400" kern="0" dirty="0">
                      <a:solidFill>
                        <a:prstClr val="white"/>
                      </a:solidFill>
                      <a:latin typeface="Calibri"/>
                      <a:ea typeface="+mn-ea"/>
                    </a:rPr>
                    <a:t>0</a:t>
                  </a:r>
                </a:p>
              </p:txBody>
            </p:sp>
            <p:sp>
              <p:nvSpPr>
                <p:cNvPr id="277" name="TextBox 276"/>
                <p:cNvSpPr txBox="1"/>
                <p:nvPr/>
              </p:nvSpPr>
              <p:spPr>
                <a:xfrm>
                  <a:off x="370840" y="2295521"/>
                  <a:ext cx="21715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53" fontAlgn="auto">
                    <a:spcBef>
                      <a:spcPts val="0"/>
                    </a:spcBef>
                    <a:spcAft>
                      <a:spcPts val="0"/>
                    </a:spcAft>
                    <a:buFontTx/>
                    <a:buNone/>
                  </a:pPr>
                  <a:r>
                    <a:rPr lang="en-US" sz="2400" kern="0" dirty="0">
                      <a:solidFill>
                        <a:srgbClr val="FFFFFF"/>
                      </a:solidFill>
                      <a:latin typeface="Calibri"/>
                      <a:ea typeface="+mn-ea"/>
                    </a:rPr>
                    <a:t>0</a:t>
                  </a:r>
                </a:p>
              </p:txBody>
            </p:sp>
            <p:sp>
              <p:nvSpPr>
                <p:cNvPr id="278" name="TextBox 277"/>
                <p:cNvSpPr txBox="1"/>
                <p:nvPr/>
              </p:nvSpPr>
              <p:spPr>
                <a:xfrm>
                  <a:off x="645160" y="2295521"/>
                  <a:ext cx="21715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53" fontAlgn="auto">
                    <a:spcBef>
                      <a:spcPts val="0"/>
                    </a:spcBef>
                    <a:spcAft>
                      <a:spcPts val="0"/>
                    </a:spcAft>
                    <a:buFontTx/>
                    <a:buNone/>
                  </a:pPr>
                  <a:r>
                    <a:rPr lang="en-US" sz="2400" kern="0" dirty="0">
                      <a:solidFill>
                        <a:srgbClr val="FFFFFF"/>
                      </a:solidFill>
                      <a:latin typeface="Calibri"/>
                      <a:ea typeface="+mn-ea"/>
                    </a:rPr>
                    <a:t>0</a:t>
                  </a:r>
                </a:p>
              </p:txBody>
            </p:sp>
            <p:sp>
              <p:nvSpPr>
                <p:cNvPr id="279" name="TextBox 278"/>
                <p:cNvSpPr txBox="1"/>
                <p:nvPr/>
              </p:nvSpPr>
              <p:spPr>
                <a:xfrm>
                  <a:off x="919480" y="2295521"/>
                  <a:ext cx="21715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53" fontAlgn="auto">
                    <a:spcBef>
                      <a:spcPts val="0"/>
                    </a:spcBef>
                    <a:spcAft>
                      <a:spcPts val="0"/>
                    </a:spcAft>
                    <a:buFontTx/>
                    <a:buNone/>
                  </a:pPr>
                  <a:r>
                    <a:rPr lang="en-US" sz="2400" kern="0" dirty="0">
                      <a:solidFill>
                        <a:sysClr val="windowText" lastClr="000000"/>
                      </a:solidFill>
                      <a:latin typeface="Calibri"/>
                      <a:ea typeface="+mn-ea"/>
                    </a:rPr>
                    <a:t>1</a:t>
                  </a:r>
                </a:p>
              </p:txBody>
            </p:sp>
            <p:sp>
              <p:nvSpPr>
                <p:cNvPr id="280" name="TextBox 279"/>
                <p:cNvSpPr txBox="1"/>
                <p:nvPr/>
              </p:nvSpPr>
              <p:spPr>
                <a:xfrm>
                  <a:off x="1468120" y="2295521"/>
                  <a:ext cx="21715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53" fontAlgn="auto">
                    <a:spcBef>
                      <a:spcPts val="0"/>
                    </a:spcBef>
                    <a:spcAft>
                      <a:spcPts val="0"/>
                    </a:spcAft>
                    <a:buFontTx/>
                    <a:buNone/>
                  </a:pPr>
                  <a:r>
                    <a:rPr lang="en-US" sz="2400" kern="0" dirty="0">
                      <a:solidFill>
                        <a:sysClr val="windowText" lastClr="000000"/>
                      </a:solidFill>
                      <a:latin typeface="Calibri"/>
                      <a:ea typeface="+mn-ea"/>
                    </a:rPr>
                    <a:t>1</a:t>
                  </a:r>
                </a:p>
              </p:txBody>
            </p:sp>
            <p:sp>
              <p:nvSpPr>
                <p:cNvPr id="281" name="TextBox 280"/>
                <p:cNvSpPr txBox="1"/>
                <p:nvPr/>
              </p:nvSpPr>
              <p:spPr>
                <a:xfrm>
                  <a:off x="1193800" y="2295521"/>
                  <a:ext cx="21715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53" fontAlgn="auto">
                    <a:spcBef>
                      <a:spcPts val="0"/>
                    </a:spcBef>
                    <a:spcAft>
                      <a:spcPts val="0"/>
                    </a:spcAft>
                    <a:buFontTx/>
                    <a:buNone/>
                  </a:pPr>
                  <a:r>
                    <a:rPr lang="en-US" sz="2400" kern="0" dirty="0">
                      <a:solidFill>
                        <a:srgbClr val="FFFFFF"/>
                      </a:solidFill>
                      <a:latin typeface="Calibri"/>
                      <a:ea typeface="+mn-ea"/>
                    </a:rPr>
                    <a:t>0</a:t>
                  </a:r>
                </a:p>
              </p:txBody>
            </p:sp>
            <p:sp>
              <p:nvSpPr>
                <p:cNvPr id="282" name="TextBox 281"/>
                <p:cNvSpPr txBox="1"/>
                <p:nvPr/>
              </p:nvSpPr>
              <p:spPr>
                <a:xfrm>
                  <a:off x="1742440" y="2295521"/>
                  <a:ext cx="21715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53" fontAlgn="auto">
                    <a:spcBef>
                      <a:spcPts val="0"/>
                    </a:spcBef>
                    <a:spcAft>
                      <a:spcPts val="0"/>
                    </a:spcAft>
                    <a:buFontTx/>
                    <a:buNone/>
                  </a:pPr>
                  <a:r>
                    <a:rPr lang="en-US" sz="2400" kern="0" dirty="0">
                      <a:solidFill>
                        <a:srgbClr val="FFFFFF"/>
                      </a:solidFill>
                      <a:latin typeface="Calibri"/>
                      <a:ea typeface="+mn-ea"/>
                    </a:rPr>
                    <a:t>0</a:t>
                  </a:r>
                </a:p>
              </p:txBody>
            </p:sp>
            <p:sp>
              <p:nvSpPr>
                <p:cNvPr id="283" name="TextBox 282"/>
                <p:cNvSpPr txBox="1"/>
                <p:nvPr/>
              </p:nvSpPr>
              <p:spPr>
                <a:xfrm>
                  <a:off x="370840" y="2587621"/>
                  <a:ext cx="21715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53" fontAlgn="auto">
                    <a:spcBef>
                      <a:spcPts val="0"/>
                    </a:spcBef>
                    <a:spcAft>
                      <a:spcPts val="0"/>
                    </a:spcAft>
                    <a:buFontTx/>
                    <a:buNone/>
                  </a:pPr>
                  <a:r>
                    <a:rPr lang="en-US" sz="2400" kern="0" dirty="0">
                      <a:solidFill>
                        <a:srgbClr val="FFFFFF"/>
                      </a:solidFill>
                      <a:latin typeface="Calibri"/>
                      <a:ea typeface="+mn-ea"/>
                    </a:rPr>
                    <a:t>0</a:t>
                  </a:r>
                </a:p>
              </p:txBody>
            </p:sp>
            <p:sp>
              <p:nvSpPr>
                <p:cNvPr id="284" name="TextBox 283"/>
                <p:cNvSpPr txBox="1"/>
                <p:nvPr/>
              </p:nvSpPr>
              <p:spPr>
                <a:xfrm>
                  <a:off x="645160" y="2587621"/>
                  <a:ext cx="21715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53" fontAlgn="auto">
                    <a:spcBef>
                      <a:spcPts val="0"/>
                    </a:spcBef>
                    <a:spcAft>
                      <a:spcPts val="0"/>
                    </a:spcAft>
                    <a:buFontTx/>
                    <a:buNone/>
                  </a:pPr>
                  <a:r>
                    <a:rPr lang="en-US" sz="2400" kern="0" dirty="0">
                      <a:solidFill>
                        <a:srgbClr val="FFFFFF"/>
                      </a:solidFill>
                      <a:latin typeface="Calibri"/>
                      <a:ea typeface="+mn-ea"/>
                    </a:rPr>
                    <a:t>0</a:t>
                  </a:r>
                </a:p>
              </p:txBody>
            </p:sp>
            <p:sp>
              <p:nvSpPr>
                <p:cNvPr id="285" name="TextBox 284"/>
                <p:cNvSpPr txBox="1"/>
                <p:nvPr/>
              </p:nvSpPr>
              <p:spPr>
                <a:xfrm>
                  <a:off x="919480" y="2587621"/>
                  <a:ext cx="21715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53" fontAlgn="auto">
                    <a:spcBef>
                      <a:spcPts val="0"/>
                    </a:spcBef>
                    <a:spcAft>
                      <a:spcPts val="0"/>
                    </a:spcAft>
                    <a:buFontTx/>
                    <a:buNone/>
                  </a:pPr>
                  <a:r>
                    <a:rPr lang="en-US" sz="2400" kern="0" dirty="0">
                      <a:solidFill>
                        <a:srgbClr val="FFFFFF"/>
                      </a:solidFill>
                      <a:latin typeface="Calibri"/>
                      <a:ea typeface="+mn-ea"/>
                    </a:rPr>
                    <a:t>0</a:t>
                  </a:r>
                </a:p>
              </p:txBody>
            </p:sp>
            <p:sp>
              <p:nvSpPr>
                <p:cNvPr id="286" name="TextBox 285"/>
                <p:cNvSpPr txBox="1"/>
                <p:nvPr/>
              </p:nvSpPr>
              <p:spPr>
                <a:xfrm>
                  <a:off x="1468120" y="2587621"/>
                  <a:ext cx="21715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53" fontAlgn="auto">
                    <a:spcBef>
                      <a:spcPts val="0"/>
                    </a:spcBef>
                    <a:spcAft>
                      <a:spcPts val="0"/>
                    </a:spcAft>
                    <a:buFontTx/>
                    <a:buNone/>
                  </a:pPr>
                  <a:r>
                    <a:rPr lang="en-US" sz="2400" kern="0" dirty="0">
                      <a:solidFill>
                        <a:srgbClr val="FFFFFF"/>
                      </a:solidFill>
                      <a:latin typeface="Calibri"/>
                      <a:ea typeface="+mn-ea"/>
                    </a:rPr>
                    <a:t>0</a:t>
                  </a:r>
                </a:p>
              </p:txBody>
            </p:sp>
            <p:sp>
              <p:nvSpPr>
                <p:cNvPr id="287" name="TextBox 286"/>
                <p:cNvSpPr txBox="1"/>
                <p:nvPr/>
              </p:nvSpPr>
              <p:spPr>
                <a:xfrm>
                  <a:off x="1193800" y="2587621"/>
                  <a:ext cx="21715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53" fontAlgn="auto">
                    <a:spcBef>
                      <a:spcPts val="0"/>
                    </a:spcBef>
                    <a:spcAft>
                      <a:spcPts val="0"/>
                    </a:spcAft>
                    <a:buFontTx/>
                    <a:buNone/>
                  </a:pPr>
                  <a:r>
                    <a:rPr lang="en-US" sz="2400" kern="0" dirty="0">
                      <a:solidFill>
                        <a:sysClr val="windowText" lastClr="000000"/>
                      </a:solidFill>
                      <a:latin typeface="Calibri"/>
                      <a:ea typeface="+mn-ea"/>
                    </a:rPr>
                    <a:t>1</a:t>
                  </a:r>
                </a:p>
              </p:txBody>
            </p:sp>
            <p:sp>
              <p:nvSpPr>
                <p:cNvPr id="288" name="TextBox 287"/>
                <p:cNvSpPr txBox="1"/>
                <p:nvPr/>
              </p:nvSpPr>
              <p:spPr>
                <a:xfrm>
                  <a:off x="1742440" y="2587621"/>
                  <a:ext cx="21715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53" fontAlgn="auto">
                    <a:spcBef>
                      <a:spcPts val="0"/>
                    </a:spcBef>
                    <a:spcAft>
                      <a:spcPts val="0"/>
                    </a:spcAft>
                    <a:buFontTx/>
                    <a:buNone/>
                  </a:pPr>
                  <a:r>
                    <a:rPr lang="en-US" sz="2400" kern="0" dirty="0">
                      <a:solidFill>
                        <a:sysClr val="windowText" lastClr="000000"/>
                      </a:solidFill>
                      <a:latin typeface="Calibri"/>
                      <a:ea typeface="+mn-ea"/>
                    </a:rPr>
                    <a:t>1</a:t>
                  </a:r>
                </a:p>
              </p:txBody>
            </p:sp>
          </p:grpSp>
          <p:sp>
            <p:nvSpPr>
              <p:cNvPr id="289" name="Rectangle 9"/>
              <p:cNvSpPr>
                <a:spLocks noChangeAspect="1" noChangeArrowheads="1"/>
              </p:cNvSpPr>
              <p:nvPr/>
            </p:nvSpPr>
            <p:spPr bwMode="auto">
              <a:xfrm rot="16200000">
                <a:off x="5350703" y="5044133"/>
                <a:ext cx="1854694" cy="962819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1435" tIns="45718" rIns="91435" bIns="45718" anchor="ctr"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90" name="TextBox 289"/>
              <p:cNvSpPr txBox="1"/>
              <p:nvPr/>
            </p:nvSpPr>
            <p:spPr>
              <a:xfrm>
                <a:off x="5834952" y="4538983"/>
                <a:ext cx="217154" cy="461665"/>
              </a:xfrm>
              <a:prstGeom prst="rect">
                <a:avLst/>
              </a:prstGeom>
              <a:noFill/>
            </p:spPr>
            <p:txBody>
              <a:bodyPr wrap="square" lIns="91435" tIns="45718" rIns="91435" bIns="45718" rtlCol="0">
                <a:spAutoFit/>
              </a:bodyPr>
              <a:lstStyle/>
              <a:p>
                <a:pPr defTabSz="914353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2400" kern="0" dirty="0">
                    <a:solidFill>
                      <a:sysClr val="windowText" lastClr="000000"/>
                    </a:solidFill>
                    <a:latin typeface="Calibri"/>
                    <a:ea typeface="+mn-ea"/>
                  </a:rPr>
                  <a:t>1</a:t>
                </a:r>
              </a:p>
            </p:txBody>
          </p:sp>
          <p:sp>
            <p:nvSpPr>
              <p:cNvPr id="291" name="TextBox 290"/>
              <p:cNvSpPr txBox="1"/>
              <p:nvPr/>
            </p:nvSpPr>
            <p:spPr>
              <a:xfrm>
                <a:off x="6109272" y="4538983"/>
                <a:ext cx="217154" cy="461665"/>
              </a:xfrm>
              <a:prstGeom prst="rect">
                <a:avLst/>
              </a:prstGeom>
              <a:noFill/>
            </p:spPr>
            <p:txBody>
              <a:bodyPr wrap="square" lIns="91435" tIns="45718" rIns="91435" bIns="45718" rtlCol="0">
                <a:spAutoFit/>
              </a:bodyPr>
              <a:lstStyle/>
              <a:p>
                <a:pPr defTabSz="914353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2400" kern="0" dirty="0">
                    <a:solidFill>
                      <a:srgbClr val="FFFFFF"/>
                    </a:solidFill>
                    <a:latin typeface="Calibri"/>
                    <a:ea typeface="+mn-ea"/>
                  </a:rPr>
                  <a:t>1</a:t>
                </a:r>
              </a:p>
            </p:txBody>
          </p:sp>
          <p:sp>
            <p:nvSpPr>
              <p:cNvPr id="292" name="TextBox 291"/>
              <p:cNvSpPr txBox="1"/>
              <p:nvPr/>
            </p:nvSpPr>
            <p:spPr>
              <a:xfrm>
                <a:off x="6383592" y="4538983"/>
                <a:ext cx="217154" cy="461665"/>
              </a:xfrm>
              <a:prstGeom prst="rect">
                <a:avLst/>
              </a:prstGeom>
              <a:noFill/>
            </p:spPr>
            <p:txBody>
              <a:bodyPr wrap="square" lIns="91435" tIns="45718" rIns="91435" bIns="45718" rtlCol="0">
                <a:spAutoFit/>
              </a:bodyPr>
              <a:lstStyle/>
              <a:p>
                <a:pPr defTabSz="914353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2400" kern="0" dirty="0">
                    <a:solidFill>
                      <a:srgbClr val="FFFFFF"/>
                    </a:solidFill>
                    <a:latin typeface="Calibri"/>
                    <a:ea typeface="+mn-ea"/>
                  </a:rPr>
                  <a:t>0</a:t>
                </a:r>
              </a:p>
            </p:txBody>
          </p:sp>
          <p:sp>
            <p:nvSpPr>
              <p:cNvPr id="293" name="TextBox 292"/>
              <p:cNvSpPr txBox="1"/>
              <p:nvPr/>
            </p:nvSpPr>
            <p:spPr>
              <a:xfrm>
                <a:off x="5834952" y="4822824"/>
                <a:ext cx="217154" cy="461665"/>
              </a:xfrm>
              <a:prstGeom prst="rect">
                <a:avLst/>
              </a:prstGeom>
              <a:noFill/>
            </p:spPr>
            <p:txBody>
              <a:bodyPr wrap="square" lIns="91435" tIns="45718" rIns="91435" bIns="45718" rtlCol="0">
                <a:spAutoFit/>
              </a:bodyPr>
              <a:lstStyle/>
              <a:p>
                <a:pPr defTabSz="914353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2400" kern="0" dirty="0">
                    <a:solidFill>
                      <a:sysClr val="windowText" lastClr="000000"/>
                    </a:solidFill>
                    <a:latin typeface="Calibri"/>
                    <a:ea typeface="+mn-ea"/>
                  </a:rPr>
                  <a:t>1</a:t>
                </a:r>
              </a:p>
            </p:txBody>
          </p:sp>
          <p:sp>
            <p:nvSpPr>
              <p:cNvPr id="294" name="TextBox 293"/>
              <p:cNvSpPr txBox="1"/>
              <p:nvPr/>
            </p:nvSpPr>
            <p:spPr>
              <a:xfrm>
                <a:off x="6109272" y="4822824"/>
                <a:ext cx="217154" cy="461665"/>
              </a:xfrm>
              <a:prstGeom prst="rect">
                <a:avLst/>
              </a:prstGeom>
              <a:noFill/>
            </p:spPr>
            <p:txBody>
              <a:bodyPr wrap="square" lIns="91435" tIns="45718" rIns="91435" bIns="45718" rtlCol="0">
                <a:spAutoFit/>
              </a:bodyPr>
              <a:lstStyle/>
              <a:p>
                <a:pPr defTabSz="914353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2400" kern="0" dirty="0">
                    <a:solidFill>
                      <a:srgbClr val="FFFFFF"/>
                    </a:solidFill>
                    <a:latin typeface="Calibri"/>
                    <a:ea typeface="+mn-ea"/>
                  </a:rPr>
                  <a:t>0</a:t>
                </a:r>
              </a:p>
            </p:txBody>
          </p:sp>
          <p:sp>
            <p:nvSpPr>
              <p:cNvPr id="295" name="TextBox 294"/>
              <p:cNvSpPr txBox="1"/>
              <p:nvPr/>
            </p:nvSpPr>
            <p:spPr>
              <a:xfrm>
                <a:off x="6383592" y="4822824"/>
                <a:ext cx="217154" cy="461665"/>
              </a:xfrm>
              <a:prstGeom prst="rect">
                <a:avLst/>
              </a:prstGeom>
              <a:noFill/>
            </p:spPr>
            <p:txBody>
              <a:bodyPr wrap="square" lIns="91435" tIns="45718" rIns="91435" bIns="45718" rtlCol="0">
                <a:spAutoFit/>
              </a:bodyPr>
              <a:lstStyle/>
              <a:p>
                <a:pPr defTabSz="914353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2400" kern="0" dirty="0">
                    <a:solidFill>
                      <a:srgbClr val="FFFFFF"/>
                    </a:solidFill>
                    <a:latin typeface="Calibri"/>
                    <a:ea typeface="+mn-ea"/>
                  </a:rPr>
                  <a:t>1</a:t>
                </a:r>
              </a:p>
            </p:txBody>
          </p:sp>
          <p:sp>
            <p:nvSpPr>
              <p:cNvPr id="296" name="TextBox 295"/>
              <p:cNvSpPr txBox="1"/>
              <p:nvPr/>
            </p:nvSpPr>
            <p:spPr>
              <a:xfrm>
                <a:off x="5834952" y="5114925"/>
                <a:ext cx="217154" cy="461665"/>
              </a:xfrm>
              <a:prstGeom prst="rect">
                <a:avLst/>
              </a:prstGeom>
              <a:noFill/>
            </p:spPr>
            <p:txBody>
              <a:bodyPr wrap="square" lIns="91435" tIns="45718" rIns="91435" bIns="45718" rtlCol="0">
                <a:spAutoFit/>
              </a:bodyPr>
              <a:lstStyle/>
              <a:p>
                <a:pPr defTabSz="914353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2400" kern="0" dirty="0">
                    <a:solidFill>
                      <a:srgbClr val="FFFFFF"/>
                    </a:solidFill>
                    <a:latin typeface="Calibri"/>
                    <a:ea typeface="+mn-ea"/>
                  </a:rPr>
                  <a:t>0</a:t>
                </a:r>
              </a:p>
            </p:txBody>
          </p:sp>
          <p:sp>
            <p:nvSpPr>
              <p:cNvPr id="297" name="TextBox 296"/>
              <p:cNvSpPr txBox="1"/>
              <p:nvPr/>
            </p:nvSpPr>
            <p:spPr>
              <a:xfrm>
                <a:off x="6109272" y="5114925"/>
                <a:ext cx="217154" cy="461665"/>
              </a:xfrm>
              <a:prstGeom prst="rect">
                <a:avLst/>
              </a:prstGeom>
              <a:noFill/>
            </p:spPr>
            <p:txBody>
              <a:bodyPr wrap="square" lIns="91435" tIns="45718" rIns="91435" bIns="45718" rtlCol="0">
                <a:spAutoFit/>
              </a:bodyPr>
              <a:lstStyle/>
              <a:p>
                <a:pPr defTabSz="914353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2400" kern="0" dirty="0">
                    <a:solidFill>
                      <a:sysClr val="windowText" lastClr="000000"/>
                    </a:solidFill>
                    <a:latin typeface="Calibri"/>
                    <a:ea typeface="+mn-ea"/>
                  </a:rPr>
                  <a:t>1</a:t>
                </a:r>
              </a:p>
            </p:txBody>
          </p:sp>
          <p:sp>
            <p:nvSpPr>
              <p:cNvPr id="298" name="TextBox 297"/>
              <p:cNvSpPr txBox="1"/>
              <p:nvPr/>
            </p:nvSpPr>
            <p:spPr>
              <a:xfrm>
                <a:off x="6383592" y="5114925"/>
                <a:ext cx="217154" cy="461665"/>
              </a:xfrm>
              <a:prstGeom prst="rect">
                <a:avLst/>
              </a:prstGeom>
              <a:noFill/>
            </p:spPr>
            <p:txBody>
              <a:bodyPr wrap="square" lIns="91435" tIns="45718" rIns="91435" bIns="45718" rtlCol="0">
                <a:spAutoFit/>
              </a:bodyPr>
              <a:lstStyle/>
              <a:p>
                <a:pPr defTabSz="914353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2400" kern="0" dirty="0">
                    <a:solidFill>
                      <a:srgbClr val="FFFFFF"/>
                    </a:solidFill>
                    <a:latin typeface="Calibri"/>
                    <a:ea typeface="+mn-ea"/>
                  </a:rPr>
                  <a:t>0</a:t>
                </a:r>
              </a:p>
            </p:txBody>
          </p:sp>
          <p:sp>
            <p:nvSpPr>
              <p:cNvPr id="299" name="TextBox 298"/>
              <p:cNvSpPr txBox="1"/>
              <p:nvPr/>
            </p:nvSpPr>
            <p:spPr>
              <a:xfrm>
                <a:off x="6109272" y="5415284"/>
                <a:ext cx="217154" cy="461665"/>
              </a:xfrm>
              <a:prstGeom prst="rect">
                <a:avLst/>
              </a:prstGeom>
              <a:noFill/>
            </p:spPr>
            <p:txBody>
              <a:bodyPr wrap="square" lIns="91435" tIns="45718" rIns="91435" bIns="45718" rtlCol="0">
                <a:spAutoFit/>
              </a:bodyPr>
              <a:lstStyle/>
              <a:p>
                <a:pPr defTabSz="914353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2400" kern="0" dirty="0">
                    <a:solidFill>
                      <a:srgbClr val="FFFFFF"/>
                    </a:solidFill>
                    <a:latin typeface="Calibri"/>
                    <a:ea typeface="+mn-ea"/>
                  </a:rPr>
                  <a:t>1</a:t>
                </a:r>
              </a:p>
            </p:txBody>
          </p:sp>
          <p:sp>
            <p:nvSpPr>
              <p:cNvPr id="300" name="TextBox 299"/>
              <p:cNvSpPr txBox="1"/>
              <p:nvPr/>
            </p:nvSpPr>
            <p:spPr>
              <a:xfrm>
                <a:off x="6383592" y="5415284"/>
                <a:ext cx="217154" cy="461665"/>
              </a:xfrm>
              <a:prstGeom prst="rect">
                <a:avLst/>
              </a:prstGeom>
              <a:noFill/>
            </p:spPr>
            <p:txBody>
              <a:bodyPr wrap="square" lIns="91435" tIns="45718" rIns="91435" bIns="45718" rtlCol="0">
                <a:spAutoFit/>
              </a:bodyPr>
              <a:lstStyle/>
              <a:p>
                <a:pPr defTabSz="914353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2400" kern="0" dirty="0">
                    <a:solidFill>
                      <a:sysClr val="windowText" lastClr="000000"/>
                    </a:solidFill>
                    <a:latin typeface="Calibri"/>
                    <a:ea typeface="+mn-ea"/>
                  </a:rPr>
                  <a:t>1</a:t>
                </a:r>
              </a:p>
            </p:txBody>
          </p:sp>
          <p:sp>
            <p:nvSpPr>
              <p:cNvPr id="301" name="TextBox 300"/>
              <p:cNvSpPr txBox="1"/>
              <p:nvPr/>
            </p:nvSpPr>
            <p:spPr>
              <a:xfrm>
                <a:off x="6109272" y="5699125"/>
                <a:ext cx="217154" cy="461665"/>
              </a:xfrm>
              <a:prstGeom prst="rect">
                <a:avLst/>
              </a:prstGeom>
              <a:noFill/>
            </p:spPr>
            <p:txBody>
              <a:bodyPr wrap="square" lIns="91435" tIns="45718" rIns="91435" bIns="45718" rtlCol="0">
                <a:spAutoFit/>
              </a:bodyPr>
              <a:lstStyle/>
              <a:p>
                <a:pPr defTabSz="914353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2400" kern="0" dirty="0">
                    <a:solidFill>
                      <a:sysClr val="windowText" lastClr="000000"/>
                    </a:solidFill>
                    <a:latin typeface="Calibri"/>
                    <a:ea typeface="+mn-ea"/>
                  </a:rPr>
                  <a:t>1</a:t>
                </a:r>
              </a:p>
            </p:txBody>
          </p:sp>
          <p:sp>
            <p:nvSpPr>
              <p:cNvPr id="302" name="TextBox 301"/>
              <p:cNvSpPr txBox="1"/>
              <p:nvPr/>
            </p:nvSpPr>
            <p:spPr>
              <a:xfrm>
                <a:off x="6383592" y="5699125"/>
                <a:ext cx="217154" cy="461665"/>
              </a:xfrm>
              <a:prstGeom prst="rect">
                <a:avLst/>
              </a:prstGeom>
              <a:noFill/>
            </p:spPr>
            <p:txBody>
              <a:bodyPr wrap="square" lIns="91435" tIns="45718" rIns="91435" bIns="45718" rtlCol="0">
                <a:spAutoFit/>
              </a:bodyPr>
              <a:lstStyle/>
              <a:p>
                <a:pPr defTabSz="914353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2400" kern="0" dirty="0">
                    <a:solidFill>
                      <a:srgbClr val="FFFFFF"/>
                    </a:solidFill>
                    <a:latin typeface="Calibri"/>
                    <a:ea typeface="+mn-ea"/>
                  </a:rPr>
                  <a:t>1</a:t>
                </a:r>
              </a:p>
            </p:txBody>
          </p:sp>
          <p:sp>
            <p:nvSpPr>
              <p:cNvPr id="303" name="TextBox 302"/>
              <p:cNvSpPr txBox="1"/>
              <p:nvPr/>
            </p:nvSpPr>
            <p:spPr>
              <a:xfrm>
                <a:off x="5834952" y="5991225"/>
                <a:ext cx="217154" cy="461665"/>
              </a:xfrm>
              <a:prstGeom prst="rect">
                <a:avLst/>
              </a:prstGeom>
              <a:noFill/>
            </p:spPr>
            <p:txBody>
              <a:bodyPr wrap="square" lIns="91435" tIns="45718" rIns="91435" bIns="45718" rtlCol="0">
                <a:spAutoFit/>
              </a:bodyPr>
              <a:lstStyle/>
              <a:p>
                <a:pPr defTabSz="914353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2400" kern="0" dirty="0">
                    <a:solidFill>
                      <a:srgbClr val="FFFFFF"/>
                    </a:solidFill>
                    <a:latin typeface="Calibri"/>
                    <a:ea typeface="+mn-ea"/>
                  </a:rPr>
                  <a:t>0</a:t>
                </a:r>
              </a:p>
            </p:txBody>
          </p:sp>
          <p:sp>
            <p:nvSpPr>
              <p:cNvPr id="304" name="TextBox 303"/>
              <p:cNvSpPr txBox="1"/>
              <p:nvPr/>
            </p:nvSpPr>
            <p:spPr>
              <a:xfrm>
                <a:off x="6109272" y="5991225"/>
                <a:ext cx="217154" cy="461665"/>
              </a:xfrm>
              <a:prstGeom prst="rect">
                <a:avLst/>
              </a:prstGeom>
              <a:noFill/>
            </p:spPr>
            <p:txBody>
              <a:bodyPr wrap="square" lIns="91435" tIns="45718" rIns="91435" bIns="45718" rtlCol="0">
                <a:spAutoFit/>
              </a:bodyPr>
              <a:lstStyle/>
              <a:p>
                <a:pPr defTabSz="914353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2400" kern="0" dirty="0">
                    <a:solidFill>
                      <a:srgbClr val="FFFFFF"/>
                    </a:solidFill>
                    <a:latin typeface="Calibri"/>
                    <a:ea typeface="+mn-ea"/>
                  </a:rPr>
                  <a:t>0</a:t>
                </a:r>
              </a:p>
            </p:txBody>
          </p:sp>
          <p:sp>
            <p:nvSpPr>
              <p:cNvPr id="305" name="TextBox 304"/>
              <p:cNvSpPr txBox="1"/>
              <p:nvPr/>
            </p:nvSpPr>
            <p:spPr>
              <a:xfrm>
                <a:off x="6383592" y="5991225"/>
                <a:ext cx="217154" cy="461665"/>
              </a:xfrm>
              <a:prstGeom prst="rect">
                <a:avLst/>
              </a:prstGeom>
              <a:noFill/>
            </p:spPr>
            <p:txBody>
              <a:bodyPr wrap="square" lIns="91435" tIns="45718" rIns="91435" bIns="45718" rtlCol="0">
                <a:spAutoFit/>
              </a:bodyPr>
              <a:lstStyle/>
              <a:p>
                <a:pPr defTabSz="914353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2400" kern="0" dirty="0">
                    <a:solidFill>
                      <a:sysClr val="windowText" lastClr="000000"/>
                    </a:solidFill>
                    <a:latin typeface="Calibri"/>
                    <a:ea typeface="+mn-ea"/>
                  </a:rPr>
                  <a:t>1</a:t>
                </a:r>
              </a:p>
            </p:txBody>
          </p:sp>
          <p:sp>
            <p:nvSpPr>
              <p:cNvPr id="306" name="Text Box 25"/>
              <p:cNvSpPr txBox="1">
                <a:spLocks noChangeArrowheads="1"/>
              </p:cNvSpPr>
              <p:nvPr/>
            </p:nvSpPr>
            <p:spPr bwMode="auto">
              <a:xfrm>
                <a:off x="2522286" y="4740158"/>
                <a:ext cx="401039" cy="557587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 lIns="91421" tIns="45710" rIns="91421" bIns="45710">
                <a:spAutoFit/>
              </a:bodyPr>
              <a:lstStyle/>
              <a:p>
                <a:pPr defTabSz="457130" eaLnBrk="0" fontAlgn="auto" hangingPunct="0">
                  <a:spcBef>
                    <a:spcPct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3000" b="1" dirty="0">
                    <a:solidFill>
                      <a:prstClr val="black"/>
                    </a:solidFill>
                    <a:latin typeface="Calibri"/>
                    <a:ea typeface="+mn-ea"/>
                  </a:rPr>
                  <a:t>x</a:t>
                </a:r>
              </a:p>
            </p:txBody>
          </p:sp>
          <p:sp>
            <p:nvSpPr>
              <p:cNvPr id="307" name="Text Box 25"/>
              <p:cNvSpPr txBox="1">
                <a:spLocks noChangeArrowheads="1"/>
              </p:cNvSpPr>
              <p:nvPr/>
            </p:nvSpPr>
            <p:spPr bwMode="auto">
              <a:xfrm>
                <a:off x="5249895" y="4759746"/>
                <a:ext cx="401039" cy="557587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 lIns="91421" tIns="45710" rIns="91421" bIns="45710">
                <a:spAutoFit/>
              </a:bodyPr>
              <a:lstStyle/>
              <a:p>
                <a:pPr defTabSz="457130" eaLnBrk="0" fontAlgn="auto" hangingPunct="0">
                  <a:spcBef>
                    <a:spcPct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3000" b="1" dirty="0">
                    <a:solidFill>
                      <a:prstClr val="black"/>
                    </a:solidFill>
                    <a:latin typeface="Calibri"/>
                    <a:ea typeface="+mn-ea"/>
                  </a:rPr>
                  <a:t>x</a:t>
                </a:r>
              </a:p>
            </p:txBody>
          </p:sp>
          <p:sp>
            <p:nvSpPr>
              <p:cNvPr id="308" name="Oval 8"/>
              <p:cNvSpPr>
                <a:spLocks noChangeAspect="1" noChangeArrowheads="1"/>
              </p:cNvSpPr>
              <p:nvPr/>
            </p:nvSpPr>
            <p:spPr bwMode="auto">
              <a:xfrm>
                <a:off x="7610372" y="5266533"/>
                <a:ext cx="136525" cy="136525"/>
              </a:xfrm>
              <a:prstGeom prst="ellipse">
                <a:avLst/>
              </a:prstGeom>
              <a:noFill/>
              <a:ln>
                <a:noFill/>
              </a:ln>
              <a:extLst/>
            </p:spPr>
            <p:txBody>
              <a:bodyPr wrap="none" lIns="91435" tIns="45718" rIns="91435" bIns="45718" anchor="ctr"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309" name="Oval 17"/>
              <p:cNvSpPr>
                <a:spLocks noChangeAspect="1" noChangeArrowheads="1"/>
              </p:cNvSpPr>
              <p:nvPr/>
            </p:nvSpPr>
            <p:spPr bwMode="auto">
              <a:xfrm>
                <a:off x="7610372" y="4612483"/>
                <a:ext cx="136525" cy="136525"/>
              </a:xfrm>
              <a:prstGeom prst="ellipse">
                <a:avLst/>
              </a:prstGeom>
              <a:noFill/>
              <a:ln>
                <a:noFill/>
              </a:ln>
              <a:extLst/>
            </p:spPr>
            <p:txBody>
              <a:bodyPr wrap="none" lIns="91435" tIns="45718" rIns="91435" bIns="45718" anchor="ctr"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310" name="Oval 18"/>
              <p:cNvSpPr>
                <a:spLocks noChangeAspect="1" noChangeArrowheads="1"/>
              </p:cNvSpPr>
              <p:nvPr/>
            </p:nvSpPr>
            <p:spPr bwMode="auto">
              <a:xfrm>
                <a:off x="7937397" y="4612483"/>
                <a:ext cx="136525" cy="13652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1435" tIns="45718" rIns="91435" bIns="45718" anchor="ctr"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311" name="Oval 19"/>
              <p:cNvSpPr>
                <a:spLocks noChangeAspect="1" noChangeArrowheads="1"/>
              </p:cNvSpPr>
              <p:nvPr/>
            </p:nvSpPr>
            <p:spPr bwMode="auto">
              <a:xfrm>
                <a:off x="8264422" y="4612483"/>
                <a:ext cx="136525" cy="1365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wrap="none" lIns="91435" tIns="45718" rIns="91435" bIns="45718" anchor="ctr"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312" name="Oval 24"/>
              <p:cNvSpPr>
                <a:spLocks noChangeAspect="1" noChangeArrowheads="1"/>
              </p:cNvSpPr>
              <p:nvPr/>
            </p:nvSpPr>
            <p:spPr bwMode="auto">
              <a:xfrm>
                <a:off x="7610372" y="4939508"/>
                <a:ext cx="136525" cy="13652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/>
            </p:spPr>
            <p:txBody>
              <a:bodyPr wrap="none" lIns="91435" tIns="45718" rIns="91435" bIns="45718" anchor="ctr"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313" name="Oval 25"/>
              <p:cNvSpPr>
                <a:spLocks noChangeAspect="1" noChangeArrowheads="1"/>
              </p:cNvSpPr>
              <p:nvPr/>
            </p:nvSpPr>
            <p:spPr bwMode="auto">
              <a:xfrm>
                <a:off x="7937397" y="4939508"/>
                <a:ext cx="136525" cy="136525"/>
              </a:xfrm>
              <a:prstGeom prst="ellipse">
                <a:avLst/>
              </a:prstGeom>
              <a:noFill/>
              <a:ln>
                <a:noFill/>
              </a:ln>
              <a:extLst/>
            </p:spPr>
            <p:txBody>
              <a:bodyPr wrap="none" lIns="91435" tIns="45718" rIns="91435" bIns="45718" anchor="ctr"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314" name="Oval 26"/>
              <p:cNvSpPr>
                <a:spLocks noChangeAspect="1" noChangeArrowheads="1"/>
              </p:cNvSpPr>
              <p:nvPr/>
            </p:nvSpPr>
            <p:spPr bwMode="auto">
              <a:xfrm>
                <a:off x="8264422" y="4939508"/>
                <a:ext cx="136525" cy="13652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/>
            </p:spPr>
            <p:txBody>
              <a:bodyPr wrap="none" lIns="91435" tIns="45718" rIns="91435" bIns="45718" anchor="ctr"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315" name="Oval 31"/>
              <p:cNvSpPr>
                <a:spLocks noChangeAspect="1" noChangeArrowheads="1"/>
              </p:cNvSpPr>
              <p:nvPr/>
            </p:nvSpPr>
            <p:spPr bwMode="auto">
              <a:xfrm>
                <a:off x="7937397" y="5266533"/>
                <a:ext cx="136525" cy="13652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/>
            </p:spPr>
            <p:txBody>
              <a:bodyPr wrap="none" lIns="91435" tIns="45718" rIns="91435" bIns="45718" anchor="ctr"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316" name="Oval 32"/>
              <p:cNvSpPr>
                <a:spLocks noChangeAspect="1" noChangeArrowheads="1"/>
              </p:cNvSpPr>
              <p:nvPr/>
            </p:nvSpPr>
            <p:spPr bwMode="auto">
              <a:xfrm>
                <a:off x="8264422" y="5266533"/>
                <a:ext cx="136525" cy="136525"/>
              </a:xfrm>
              <a:prstGeom prst="ellipse">
                <a:avLst/>
              </a:prstGeom>
              <a:noFill/>
              <a:ln>
                <a:noFill/>
              </a:ln>
              <a:extLst/>
            </p:spPr>
            <p:txBody>
              <a:bodyPr wrap="none" lIns="91435" tIns="45718" rIns="91435" bIns="45718" anchor="ctr"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317" name="Rectangle 9"/>
              <p:cNvSpPr>
                <a:spLocks noChangeAspect="1" noChangeArrowheads="1"/>
              </p:cNvSpPr>
              <p:nvPr/>
            </p:nvSpPr>
            <p:spPr bwMode="auto">
              <a:xfrm rot="16200000">
                <a:off x="7505639" y="4561284"/>
                <a:ext cx="981073" cy="962819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1435" tIns="45718" rIns="91435" bIns="45718" anchor="ctr"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318" name="Text Box 25"/>
              <p:cNvSpPr txBox="1">
                <a:spLocks noChangeArrowheads="1"/>
              </p:cNvSpPr>
              <p:nvPr/>
            </p:nvSpPr>
            <p:spPr bwMode="auto">
              <a:xfrm>
                <a:off x="6935643" y="4740158"/>
                <a:ext cx="409298" cy="553978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 lIns="91421" tIns="45710" rIns="91421" bIns="45710">
                <a:spAutoFit/>
              </a:bodyPr>
              <a:lstStyle/>
              <a:p>
                <a:pPr defTabSz="457130" eaLnBrk="0" fontAlgn="auto" hangingPunct="0">
                  <a:spcBef>
                    <a:spcPct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3000" b="1" dirty="0" smtClean="0">
                    <a:solidFill>
                      <a:prstClr val="black"/>
                    </a:solidFill>
                    <a:latin typeface="Calibri"/>
                    <a:ea typeface="+mn-ea"/>
                  </a:rPr>
                  <a:t>=</a:t>
                </a:r>
                <a:endParaRPr lang="en-US" sz="3000" b="1" dirty="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  <p:grpSp>
          <p:nvGrpSpPr>
            <p:cNvPr id="319" name="Group 58"/>
            <p:cNvGrpSpPr>
              <a:grpSpLocks/>
            </p:cNvGrpSpPr>
            <p:nvPr/>
          </p:nvGrpSpPr>
          <p:grpSpPr bwMode="auto">
            <a:xfrm>
              <a:off x="532065" y="4232274"/>
              <a:ext cx="1944687" cy="338138"/>
              <a:chOff x="1033" y="568"/>
              <a:chExt cx="1225" cy="213"/>
            </a:xfrm>
          </p:grpSpPr>
          <p:sp>
            <p:nvSpPr>
              <p:cNvPr id="320" name="Text Box 59"/>
              <p:cNvSpPr txBox="1">
                <a:spLocks noChangeArrowheads="1"/>
              </p:cNvSpPr>
              <p:nvPr/>
            </p:nvSpPr>
            <p:spPr bwMode="auto">
              <a:xfrm>
                <a:off x="1033" y="568"/>
                <a:ext cx="188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defTabSz="457130" fontAlgn="auto">
                  <a:spcBef>
                    <a:spcPct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1600" b="1">
                    <a:solidFill>
                      <a:srgbClr val="FF0000"/>
                    </a:solidFill>
                    <a:latin typeface="Arial" charset="0"/>
                  </a:rPr>
                  <a:t>1</a:t>
                </a:r>
              </a:p>
            </p:txBody>
          </p:sp>
          <p:sp>
            <p:nvSpPr>
              <p:cNvPr id="321" name="Text Box 60"/>
              <p:cNvSpPr txBox="1">
                <a:spLocks noChangeArrowheads="1"/>
              </p:cNvSpPr>
              <p:nvPr/>
            </p:nvSpPr>
            <p:spPr bwMode="auto">
              <a:xfrm>
                <a:off x="1863" y="568"/>
                <a:ext cx="188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defTabSz="457130" fontAlgn="auto">
                  <a:spcBef>
                    <a:spcPct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1600" b="1">
                    <a:solidFill>
                      <a:srgbClr val="FF0000"/>
                    </a:solidFill>
                    <a:latin typeface="Arial" charset="0"/>
                  </a:rPr>
                  <a:t>5</a:t>
                </a:r>
              </a:p>
            </p:txBody>
          </p:sp>
          <p:sp>
            <p:nvSpPr>
              <p:cNvPr id="322" name="Text Box 61"/>
              <p:cNvSpPr txBox="1">
                <a:spLocks noChangeArrowheads="1"/>
              </p:cNvSpPr>
              <p:nvPr/>
            </p:nvSpPr>
            <p:spPr bwMode="auto">
              <a:xfrm>
                <a:off x="1240" y="568"/>
                <a:ext cx="188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defTabSz="457130" fontAlgn="auto">
                  <a:spcBef>
                    <a:spcPct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1600" b="1">
                    <a:solidFill>
                      <a:srgbClr val="FF0000"/>
                    </a:solidFill>
                    <a:latin typeface="Arial" charset="0"/>
                  </a:rPr>
                  <a:t>2</a:t>
                </a:r>
              </a:p>
            </p:txBody>
          </p:sp>
          <p:sp>
            <p:nvSpPr>
              <p:cNvPr id="323" name="Text Box 62"/>
              <p:cNvSpPr txBox="1">
                <a:spLocks noChangeArrowheads="1"/>
              </p:cNvSpPr>
              <p:nvPr/>
            </p:nvSpPr>
            <p:spPr bwMode="auto">
              <a:xfrm>
                <a:off x="1448" y="568"/>
                <a:ext cx="188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defTabSz="457130" fontAlgn="auto">
                  <a:spcBef>
                    <a:spcPct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1600" b="1" dirty="0">
                    <a:solidFill>
                      <a:srgbClr val="FF0000"/>
                    </a:solidFill>
                    <a:latin typeface="Arial" charset="0"/>
                  </a:rPr>
                  <a:t>3</a:t>
                </a:r>
              </a:p>
            </p:txBody>
          </p:sp>
          <p:sp>
            <p:nvSpPr>
              <p:cNvPr id="324" name="Text Box 63"/>
              <p:cNvSpPr txBox="1">
                <a:spLocks noChangeArrowheads="1"/>
              </p:cNvSpPr>
              <p:nvPr/>
            </p:nvSpPr>
            <p:spPr bwMode="auto">
              <a:xfrm>
                <a:off x="1655" y="568"/>
                <a:ext cx="188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defTabSz="457130" fontAlgn="auto">
                  <a:spcBef>
                    <a:spcPct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1600" b="1" dirty="0">
                    <a:solidFill>
                      <a:srgbClr val="FF0000"/>
                    </a:solidFill>
                    <a:latin typeface="Arial" charset="0"/>
                  </a:rPr>
                  <a:t>4</a:t>
                </a:r>
              </a:p>
            </p:txBody>
          </p:sp>
          <p:sp>
            <p:nvSpPr>
              <p:cNvPr id="325" name="Text Box 64"/>
              <p:cNvSpPr txBox="1">
                <a:spLocks noChangeArrowheads="1"/>
              </p:cNvSpPr>
              <p:nvPr/>
            </p:nvSpPr>
            <p:spPr bwMode="auto">
              <a:xfrm>
                <a:off x="2070" y="568"/>
                <a:ext cx="188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defTabSz="457130" fontAlgn="auto">
                  <a:spcBef>
                    <a:spcPct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1600" b="1" dirty="0">
                    <a:solidFill>
                      <a:srgbClr val="FF0000"/>
                    </a:solidFill>
                    <a:latin typeface="Arial" charset="0"/>
                  </a:rPr>
                  <a:t>6</a:t>
                </a:r>
              </a:p>
            </p:txBody>
          </p:sp>
        </p:grpSp>
        <p:sp>
          <p:nvSpPr>
            <p:cNvPr id="326" name="Text Box 67"/>
            <p:cNvSpPr txBox="1">
              <a:spLocks noChangeArrowheads="1"/>
            </p:cNvSpPr>
            <p:nvPr/>
          </p:nvSpPr>
          <p:spPr bwMode="auto">
            <a:xfrm>
              <a:off x="287195" y="4552158"/>
              <a:ext cx="2984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r" defTabSz="457130" fontAlgn="auto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en-US" sz="1600" b="1">
                  <a:solidFill>
                    <a:srgbClr val="FF0000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327" name="Text Box 69"/>
            <p:cNvSpPr txBox="1">
              <a:spLocks noChangeArrowheads="1"/>
            </p:cNvSpPr>
            <p:nvPr/>
          </p:nvSpPr>
          <p:spPr bwMode="auto">
            <a:xfrm>
              <a:off x="287195" y="4879183"/>
              <a:ext cx="2984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r" defTabSz="457130" fontAlgn="auto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en-US" sz="1600" b="1">
                  <a:solidFill>
                    <a:srgbClr val="FF0000"/>
                  </a:solidFill>
                  <a:latin typeface="Arial" charset="0"/>
                </a:rPr>
                <a:t>2</a:t>
              </a:r>
            </a:p>
          </p:txBody>
        </p:sp>
        <p:sp>
          <p:nvSpPr>
            <p:cNvPr id="328" name="Text Box 70"/>
            <p:cNvSpPr txBox="1">
              <a:spLocks noChangeArrowheads="1"/>
            </p:cNvSpPr>
            <p:nvPr/>
          </p:nvSpPr>
          <p:spPr bwMode="auto">
            <a:xfrm>
              <a:off x="287195" y="5206208"/>
              <a:ext cx="2984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r" defTabSz="457130" fontAlgn="auto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en-US" sz="1600" b="1" dirty="0">
                  <a:solidFill>
                    <a:srgbClr val="FF0000"/>
                  </a:solidFill>
                  <a:latin typeface="Arial" charset="0"/>
                </a:rPr>
                <a:t>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3673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"/>
            <a:ext cx="9144000" cy="1294805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73" name="Rectangle 31"/>
          <p:cNvSpPr>
            <a:spLocks/>
          </p:cNvSpPr>
          <p:nvPr/>
        </p:nvSpPr>
        <p:spPr bwMode="auto">
          <a:xfrm>
            <a:off x="175374" y="109924"/>
            <a:ext cx="6795492" cy="46434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22" bIns="0"/>
          <a:lstStyle/>
          <a:p>
            <a:pPr marL="40166"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3100" dirty="0" smtClean="0">
                <a:solidFill>
                  <a:srgbClr val="FFFF00"/>
                </a:solidFill>
                <a:latin typeface="Calibri"/>
                <a:ea typeface="+mn-ea"/>
                <a:cs typeface="Calibri"/>
                <a:sym typeface="Arial Bold" charset="0"/>
              </a:rPr>
              <a:t>Subgraph extraction via</a:t>
            </a:r>
          </a:p>
          <a:p>
            <a:pPr marL="40166"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3100" dirty="0">
                <a:solidFill>
                  <a:srgbClr val="FFFF00"/>
                </a:solidFill>
                <a:latin typeface="Calibri"/>
                <a:ea typeface="+mn-ea"/>
                <a:cs typeface="Calibri"/>
                <a:sym typeface="Arial Bold" charset="0"/>
              </a:rPr>
              <a:t>s</a:t>
            </a:r>
            <a:r>
              <a:rPr lang="en-US" sz="3100" dirty="0" smtClean="0">
                <a:solidFill>
                  <a:srgbClr val="FFFF00"/>
                </a:solidFill>
                <a:latin typeface="Calibri"/>
                <a:ea typeface="+mn-ea"/>
                <a:cs typeface="Calibri"/>
                <a:sym typeface="Arial Bold" charset="0"/>
              </a:rPr>
              <a:t>parse triple product</a:t>
            </a:r>
            <a:endParaRPr lang="en-US" sz="3100" dirty="0">
              <a:solidFill>
                <a:srgbClr val="FFFF00"/>
              </a:solidFill>
              <a:latin typeface="Calibri"/>
              <a:ea typeface="+mn-ea"/>
              <a:cs typeface="Calibri"/>
              <a:sym typeface="Arial Bold" charset="0"/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585645" y="3111698"/>
            <a:ext cx="320040" cy="320040"/>
          </a:xfrm>
          <a:prstGeom prst="ellipse">
            <a:avLst/>
          </a:prstGeom>
          <a:solidFill>
            <a:schemeClr val="accent3">
              <a:lumMod val="60000"/>
              <a:lumOff val="40000"/>
              <a:alpha val="3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800" dirty="0" smtClean="0">
                <a:solidFill>
                  <a:srgbClr val="404040"/>
                </a:solidFill>
                <a:latin typeface="Calibri"/>
              </a:rPr>
              <a:t>5</a:t>
            </a:r>
            <a:endParaRPr lang="en-US" sz="1800" dirty="0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3641941" y="2252267"/>
            <a:ext cx="320040" cy="320040"/>
          </a:xfrm>
          <a:prstGeom prst="ellipse">
            <a:avLst/>
          </a:prstGeom>
          <a:solidFill>
            <a:srgbClr val="660066">
              <a:alpha val="25000"/>
            </a:srgbClr>
          </a:solidFill>
          <a:ln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800" dirty="0">
                <a:solidFill>
                  <a:srgbClr val="404040"/>
                </a:solidFill>
                <a:latin typeface="Calibri"/>
              </a:rPr>
              <a:t>6</a:t>
            </a:r>
          </a:p>
        </p:txBody>
      </p:sp>
      <p:sp>
        <p:nvSpPr>
          <p:cNvPr id="160" name="Oval 159"/>
          <p:cNvSpPr/>
          <p:nvPr/>
        </p:nvSpPr>
        <p:spPr>
          <a:xfrm>
            <a:off x="1834573" y="3111698"/>
            <a:ext cx="320040" cy="320040"/>
          </a:xfrm>
          <a:prstGeom prst="ellipse">
            <a:avLst/>
          </a:prstGeom>
          <a:solidFill>
            <a:srgbClr val="660066">
              <a:alpha val="30000"/>
            </a:srgbClr>
          </a:solidFill>
          <a:ln>
            <a:solidFill>
              <a:srgbClr val="660066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800" dirty="0" smtClean="0">
                <a:solidFill>
                  <a:srgbClr val="404040"/>
                </a:solidFill>
                <a:latin typeface="Calibri"/>
              </a:rPr>
              <a:t>3</a:t>
            </a:r>
            <a:endParaRPr lang="en-US" sz="1800" dirty="0">
              <a:solidFill>
                <a:srgbClr val="404040"/>
              </a:solidFill>
              <a:latin typeface="Calibri"/>
            </a:endParaRPr>
          </a:p>
        </p:txBody>
      </p:sp>
      <p:cxnSp>
        <p:nvCxnSpPr>
          <p:cNvPr id="161" name="Straight Arrow Connector 160"/>
          <p:cNvCxnSpPr>
            <a:stCxn id="158" idx="6"/>
            <a:endCxn id="160" idx="2"/>
          </p:cNvCxnSpPr>
          <p:nvPr/>
        </p:nvCxnSpPr>
        <p:spPr>
          <a:xfrm>
            <a:off x="905685" y="3271718"/>
            <a:ext cx="928888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/>
          <p:cNvCxnSpPr>
            <a:stCxn id="164" idx="4"/>
            <a:endCxn id="160" idx="0"/>
          </p:cNvCxnSpPr>
          <p:nvPr/>
        </p:nvCxnSpPr>
        <p:spPr>
          <a:xfrm flipH="1">
            <a:off x="1994593" y="2252267"/>
            <a:ext cx="322139" cy="859431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" name="Oval 162"/>
          <p:cNvSpPr/>
          <p:nvPr/>
        </p:nvSpPr>
        <p:spPr>
          <a:xfrm>
            <a:off x="858816" y="1932227"/>
            <a:ext cx="320040" cy="320040"/>
          </a:xfrm>
          <a:prstGeom prst="ellipse">
            <a:avLst/>
          </a:prstGeom>
          <a:solidFill>
            <a:schemeClr val="accent3">
              <a:lumMod val="60000"/>
              <a:lumOff val="40000"/>
              <a:alpha val="3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800" dirty="0" smtClean="0">
                <a:solidFill>
                  <a:srgbClr val="404040"/>
                </a:solidFill>
                <a:latin typeface="Calibri"/>
              </a:rPr>
              <a:t>1</a:t>
            </a:r>
            <a:endParaRPr lang="en-US" sz="1800" dirty="0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2156712" y="1932227"/>
            <a:ext cx="320040" cy="320040"/>
          </a:xfrm>
          <a:prstGeom prst="ellipse">
            <a:avLst/>
          </a:prstGeom>
          <a:solidFill>
            <a:schemeClr val="accent3">
              <a:lumMod val="60000"/>
              <a:lumOff val="40000"/>
              <a:alpha val="3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800" dirty="0" smtClean="0">
                <a:solidFill>
                  <a:srgbClr val="404040"/>
                </a:solidFill>
                <a:latin typeface="Calibri"/>
              </a:rPr>
              <a:t>2</a:t>
            </a:r>
            <a:endParaRPr lang="en-US" sz="1800" dirty="0">
              <a:solidFill>
                <a:srgbClr val="404040"/>
              </a:solidFill>
              <a:latin typeface="Calibri"/>
            </a:endParaRPr>
          </a:p>
        </p:txBody>
      </p:sp>
      <p:cxnSp>
        <p:nvCxnSpPr>
          <p:cNvPr id="165" name="Straight Arrow Connector 164"/>
          <p:cNvCxnSpPr>
            <a:stCxn id="163" idx="6"/>
            <a:endCxn id="164" idx="2"/>
          </p:cNvCxnSpPr>
          <p:nvPr/>
        </p:nvCxnSpPr>
        <p:spPr>
          <a:xfrm>
            <a:off x="1178856" y="2092247"/>
            <a:ext cx="977856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/>
          <p:cNvCxnSpPr>
            <a:stCxn id="163" idx="4"/>
            <a:endCxn id="158" idx="0"/>
          </p:cNvCxnSpPr>
          <p:nvPr/>
        </p:nvCxnSpPr>
        <p:spPr>
          <a:xfrm flipH="1">
            <a:off x="745665" y="2252267"/>
            <a:ext cx="273171" cy="859431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7" name="Oval 166"/>
          <p:cNvSpPr/>
          <p:nvPr/>
        </p:nvSpPr>
        <p:spPr>
          <a:xfrm>
            <a:off x="3086244" y="2951678"/>
            <a:ext cx="320040" cy="320040"/>
          </a:xfrm>
          <a:prstGeom prst="ellipse">
            <a:avLst/>
          </a:prstGeom>
          <a:solidFill>
            <a:srgbClr val="660066">
              <a:alpha val="25000"/>
            </a:srgbClr>
          </a:solidFill>
          <a:ln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800" dirty="0" smtClean="0">
                <a:solidFill>
                  <a:srgbClr val="404040"/>
                </a:solidFill>
                <a:latin typeface="Calibri"/>
              </a:rPr>
              <a:t>4</a:t>
            </a:r>
            <a:endParaRPr lang="en-US" sz="1800" dirty="0">
              <a:solidFill>
                <a:srgbClr val="404040"/>
              </a:solidFill>
              <a:latin typeface="Calibri"/>
            </a:endParaRPr>
          </a:p>
        </p:txBody>
      </p:sp>
      <p:cxnSp>
        <p:nvCxnSpPr>
          <p:cNvPr id="168" name="Straight Arrow Connector 167"/>
          <p:cNvCxnSpPr>
            <a:stCxn id="160" idx="6"/>
            <a:endCxn id="167" idx="2"/>
          </p:cNvCxnSpPr>
          <p:nvPr/>
        </p:nvCxnSpPr>
        <p:spPr>
          <a:xfrm flipV="1">
            <a:off x="2154613" y="3111698"/>
            <a:ext cx="931630" cy="160020"/>
          </a:xfrm>
          <a:prstGeom prst="straightConnector1">
            <a:avLst/>
          </a:prstGeom>
          <a:ln>
            <a:solidFill>
              <a:srgbClr val="660066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/>
          <p:cNvCxnSpPr>
            <a:stCxn id="167" idx="7"/>
          </p:cNvCxnSpPr>
          <p:nvPr/>
        </p:nvCxnSpPr>
        <p:spPr>
          <a:xfrm flipV="1">
            <a:off x="3359415" y="2525438"/>
            <a:ext cx="329395" cy="473109"/>
          </a:xfrm>
          <a:prstGeom prst="straightConnector1">
            <a:avLst/>
          </a:prstGeom>
          <a:ln>
            <a:solidFill>
              <a:srgbClr val="660066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9" name="Right Arrow 188"/>
          <p:cNvSpPr/>
          <p:nvPr/>
        </p:nvSpPr>
        <p:spPr bwMode="auto">
          <a:xfrm>
            <a:off x="4432873" y="2425759"/>
            <a:ext cx="1676399" cy="343454"/>
          </a:xfrm>
          <a:prstGeom prst="rightArrow">
            <a:avLst/>
          </a:prstGeom>
          <a:solidFill>
            <a:schemeClr val="accent3">
              <a:lumMod val="40000"/>
              <a:lumOff val="60000"/>
              <a:alpha val="8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1" tIns="45711" rIns="91421" bIns="45711" numCol="1" spcCol="0" rtlCol="0" anchor="t" anchorCtr="0" compatLnSpc="1">
            <a:prstTxWarp prst="textNoShape">
              <a:avLst/>
            </a:prstTxWarp>
          </a:bodyPr>
          <a:lstStyle/>
          <a:p>
            <a:pPr defTabSz="914212">
              <a:spcBef>
                <a:spcPct val="0"/>
              </a:spcBef>
              <a:buFontTx/>
              <a:buNone/>
            </a:pPr>
            <a:endParaRPr lang="en-US" sz="2400" dirty="0">
              <a:solidFill>
                <a:srgbClr val="000000"/>
              </a:solidFill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4585269" y="2014893"/>
            <a:ext cx="16763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2200" b="1" dirty="0" smtClean="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Extract</a:t>
            </a:r>
            <a:endParaRPr lang="en-US" sz="2200" b="1" dirty="0">
              <a:solidFill>
                <a:srgbClr val="000000"/>
              </a:solidFill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191" name="Oval 190"/>
          <p:cNvSpPr/>
          <p:nvPr/>
        </p:nvSpPr>
        <p:spPr>
          <a:xfrm>
            <a:off x="8354078" y="2114458"/>
            <a:ext cx="320040" cy="320040"/>
          </a:xfrm>
          <a:prstGeom prst="ellipse">
            <a:avLst/>
          </a:prstGeom>
          <a:solidFill>
            <a:srgbClr val="660066">
              <a:alpha val="25000"/>
            </a:srgbClr>
          </a:solidFill>
          <a:ln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800" dirty="0">
                <a:solidFill>
                  <a:srgbClr val="404040"/>
                </a:solidFill>
                <a:latin typeface="Calibri"/>
              </a:rPr>
              <a:t>3</a:t>
            </a:r>
          </a:p>
        </p:txBody>
      </p:sp>
      <p:sp>
        <p:nvSpPr>
          <p:cNvPr id="192" name="Oval 191"/>
          <p:cNvSpPr/>
          <p:nvPr/>
        </p:nvSpPr>
        <p:spPr>
          <a:xfrm>
            <a:off x="6546710" y="2973889"/>
            <a:ext cx="320040" cy="320040"/>
          </a:xfrm>
          <a:prstGeom prst="ellipse">
            <a:avLst/>
          </a:prstGeom>
          <a:solidFill>
            <a:srgbClr val="660066">
              <a:alpha val="30000"/>
            </a:srgbClr>
          </a:solidFill>
          <a:ln>
            <a:solidFill>
              <a:srgbClr val="660066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800" dirty="0">
                <a:solidFill>
                  <a:srgbClr val="404040"/>
                </a:solidFill>
                <a:latin typeface="Calibri"/>
              </a:rPr>
              <a:t>1</a:t>
            </a:r>
          </a:p>
        </p:txBody>
      </p:sp>
      <p:sp>
        <p:nvSpPr>
          <p:cNvPr id="194" name="Oval 193"/>
          <p:cNvSpPr/>
          <p:nvPr/>
        </p:nvSpPr>
        <p:spPr>
          <a:xfrm>
            <a:off x="7798381" y="2813869"/>
            <a:ext cx="320040" cy="320040"/>
          </a:xfrm>
          <a:prstGeom prst="ellipse">
            <a:avLst/>
          </a:prstGeom>
          <a:solidFill>
            <a:srgbClr val="660066">
              <a:alpha val="25000"/>
            </a:srgbClr>
          </a:solidFill>
          <a:ln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800" dirty="0">
                <a:solidFill>
                  <a:srgbClr val="404040"/>
                </a:solidFill>
                <a:latin typeface="Calibri"/>
              </a:rPr>
              <a:t>2</a:t>
            </a:r>
          </a:p>
        </p:txBody>
      </p:sp>
      <p:cxnSp>
        <p:nvCxnSpPr>
          <p:cNvPr id="195" name="Straight Arrow Connector 194"/>
          <p:cNvCxnSpPr>
            <a:stCxn id="192" idx="6"/>
            <a:endCxn id="194" idx="2"/>
          </p:cNvCxnSpPr>
          <p:nvPr/>
        </p:nvCxnSpPr>
        <p:spPr>
          <a:xfrm flipV="1">
            <a:off x="6866750" y="2973889"/>
            <a:ext cx="931630" cy="160020"/>
          </a:xfrm>
          <a:prstGeom prst="straightConnector1">
            <a:avLst/>
          </a:prstGeom>
          <a:ln>
            <a:solidFill>
              <a:srgbClr val="660066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Arrow Connector 195"/>
          <p:cNvCxnSpPr>
            <a:stCxn id="194" idx="7"/>
          </p:cNvCxnSpPr>
          <p:nvPr/>
        </p:nvCxnSpPr>
        <p:spPr>
          <a:xfrm flipV="1">
            <a:off x="8071552" y="2387629"/>
            <a:ext cx="329395" cy="473109"/>
          </a:xfrm>
          <a:prstGeom prst="straightConnector1">
            <a:avLst/>
          </a:prstGeom>
          <a:ln>
            <a:solidFill>
              <a:srgbClr val="660066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287195" y="4232274"/>
            <a:ext cx="8190390" cy="2293147"/>
            <a:chOff x="287195" y="4232274"/>
            <a:chExt cx="8190390" cy="2293147"/>
          </a:xfrm>
        </p:grpSpPr>
        <p:sp>
          <p:nvSpPr>
            <p:cNvPr id="54" name="Oval 8"/>
            <p:cNvSpPr>
              <a:spLocks noChangeAspect="1" noChangeArrowheads="1"/>
            </p:cNvSpPr>
            <p:nvPr/>
          </p:nvSpPr>
          <p:spPr bwMode="auto">
            <a:xfrm>
              <a:off x="3305072" y="5317333"/>
              <a:ext cx="136525" cy="136525"/>
            </a:xfrm>
            <a:prstGeom prst="ellipse">
              <a:avLst/>
            </a:prstGeom>
            <a:noFill/>
            <a:ln>
              <a:noFill/>
            </a:ln>
            <a:extLst/>
          </p:spPr>
          <p:txBody>
            <a:bodyPr wrap="none" lIns="91435" tIns="45718" rIns="91435" bIns="45718" anchor="ctr"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55" name="Rectangle 9"/>
            <p:cNvSpPr>
              <a:spLocks noChangeAspect="1" noChangeArrowheads="1"/>
            </p:cNvSpPr>
            <p:nvPr/>
          </p:nvSpPr>
          <p:spPr bwMode="auto">
            <a:xfrm>
              <a:off x="3239984" y="4598196"/>
              <a:ext cx="1916112" cy="1925637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35" tIns="45718" rIns="91435" bIns="45718" anchor="ctr"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56" name="Oval 10"/>
            <p:cNvSpPr>
              <a:spLocks noChangeAspect="1" noChangeArrowheads="1"/>
            </p:cNvSpPr>
            <p:nvPr/>
          </p:nvSpPr>
          <p:spPr bwMode="auto">
            <a:xfrm>
              <a:off x="3305072" y="6299995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1435" tIns="45718" rIns="91435" bIns="45718" anchor="ctr"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57" name="Oval 11"/>
            <p:cNvSpPr>
              <a:spLocks noChangeAspect="1" noChangeArrowheads="1"/>
            </p:cNvSpPr>
            <p:nvPr/>
          </p:nvSpPr>
          <p:spPr bwMode="auto">
            <a:xfrm>
              <a:off x="3632097" y="6299995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1435" tIns="45718" rIns="91435" bIns="45718" anchor="ctr"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58" name="Oval 12"/>
            <p:cNvSpPr>
              <a:spLocks noChangeAspect="1" noChangeArrowheads="1"/>
            </p:cNvSpPr>
            <p:nvPr/>
          </p:nvSpPr>
          <p:spPr bwMode="auto">
            <a:xfrm>
              <a:off x="3959122" y="6299995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1435" tIns="45718" rIns="91435" bIns="45718" anchor="ctr"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59" name="Oval 13"/>
            <p:cNvSpPr>
              <a:spLocks noChangeAspect="1" noChangeArrowheads="1"/>
            </p:cNvSpPr>
            <p:nvPr/>
          </p:nvSpPr>
          <p:spPr bwMode="auto">
            <a:xfrm>
              <a:off x="4287733" y="6299995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/>
          </p:spPr>
          <p:txBody>
            <a:bodyPr wrap="none" lIns="91435" tIns="45718" rIns="91435" bIns="45718" anchor="ctr"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60" name="Oval 14"/>
            <p:cNvSpPr>
              <a:spLocks noChangeAspect="1" noChangeArrowheads="1"/>
            </p:cNvSpPr>
            <p:nvPr/>
          </p:nvSpPr>
          <p:spPr bwMode="auto">
            <a:xfrm>
              <a:off x="4614758" y="6299995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1435" tIns="45718" rIns="91435" bIns="45718" anchor="ctr"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61" name="Oval 15"/>
            <p:cNvSpPr>
              <a:spLocks noChangeAspect="1" noChangeArrowheads="1"/>
            </p:cNvSpPr>
            <p:nvPr/>
          </p:nvSpPr>
          <p:spPr bwMode="auto">
            <a:xfrm>
              <a:off x="4941783" y="6299995"/>
              <a:ext cx="136525" cy="136525"/>
            </a:xfrm>
            <a:prstGeom prst="ellipse">
              <a:avLst/>
            </a:prstGeom>
            <a:noFill/>
            <a:ln>
              <a:noFill/>
            </a:ln>
            <a:extLst/>
          </p:spPr>
          <p:txBody>
            <a:bodyPr wrap="none" lIns="91435" tIns="45718" rIns="91435" bIns="45718" anchor="ctr"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62" name="Oval 17"/>
            <p:cNvSpPr>
              <a:spLocks noChangeAspect="1" noChangeArrowheads="1"/>
            </p:cNvSpPr>
            <p:nvPr/>
          </p:nvSpPr>
          <p:spPr bwMode="auto">
            <a:xfrm>
              <a:off x="3305072" y="4663283"/>
              <a:ext cx="136525" cy="136525"/>
            </a:xfrm>
            <a:prstGeom prst="ellipse">
              <a:avLst/>
            </a:prstGeom>
            <a:noFill/>
            <a:ln>
              <a:noFill/>
            </a:ln>
            <a:extLst/>
          </p:spPr>
          <p:txBody>
            <a:bodyPr wrap="none" lIns="91435" tIns="45718" rIns="91435" bIns="45718" anchor="ctr"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63" name="Oval 18"/>
            <p:cNvSpPr>
              <a:spLocks noChangeAspect="1" noChangeArrowheads="1"/>
            </p:cNvSpPr>
            <p:nvPr/>
          </p:nvSpPr>
          <p:spPr bwMode="auto">
            <a:xfrm>
              <a:off x="3632097" y="4663283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1435" tIns="45718" rIns="91435" bIns="45718" anchor="ctr"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64" name="Oval 19"/>
            <p:cNvSpPr>
              <a:spLocks noChangeAspect="1" noChangeArrowheads="1"/>
            </p:cNvSpPr>
            <p:nvPr/>
          </p:nvSpPr>
          <p:spPr bwMode="auto">
            <a:xfrm>
              <a:off x="3959122" y="4663283"/>
              <a:ext cx="136525" cy="1365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lIns="91435" tIns="45718" rIns="91435" bIns="45718" anchor="ctr"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65" name="Oval 20"/>
            <p:cNvSpPr>
              <a:spLocks noChangeAspect="1" noChangeArrowheads="1"/>
            </p:cNvSpPr>
            <p:nvPr/>
          </p:nvSpPr>
          <p:spPr bwMode="auto">
            <a:xfrm>
              <a:off x="4287733" y="4663283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1435" tIns="45718" rIns="91435" bIns="45718" anchor="ctr"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66" name="Oval 21"/>
            <p:cNvSpPr>
              <a:spLocks noChangeAspect="1" noChangeArrowheads="1"/>
            </p:cNvSpPr>
            <p:nvPr/>
          </p:nvSpPr>
          <p:spPr bwMode="auto">
            <a:xfrm>
              <a:off x="4614758" y="4663283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/>
          </p:spPr>
          <p:txBody>
            <a:bodyPr wrap="none" lIns="91435" tIns="45718" rIns="91435" bIns="45718" anchor="ctr"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67" name="Oval 22"/>
            <p:cNvSpPr>
              <a:spLocks noChangeAspect="1" noChangeArrowheads="1"/>
            </p:cNvSpPr>
            <p:nvPr/>
          </p:nvSpPr>
          <p:spPr bwMode="auto">
            <a:xfrm>
              <a:off x="4941783" y="4663283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1435" tIns="45718" rIns="91435" bIns="45718" anchor="ctr"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68" name="Oval 24"/>
            <p:cNvSpPr>
              <a:spLocks noChangeAspect="1" noChangeArrowheads="1"/>
            </p:cNvSpPr>
            <p:nvPr/>
          </p:nvSpPr>
          <p:spPr bwMode="auto">
            <a:xfrm>
              <a:off x="3305072" y="4990308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/>
          </p:spPr>
          <p:txBody>
            <a:bodyPr wrap="none" lIns="91435" tIns="45718" rIns="91435" bIns="45718" anchor="ctr"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69" name="Oval 25"/>
            <p:cNvSpPr>
              <a:spLocks noChangeAspect="1" noChangeArrowheads="1"/>
            </p:cNvSpPr>
            <p:nvPr/>
          </p:nvSpPr>
          <p:spPr bwMode="auto">
            <a:xfrm>
              <a:off x="3632097" y="4990308"/>
              <a:ext cx="136525" cy="136525"/>
            </a:xfrm>
            <a:prstGeom prst="ellipse">
              <a:avLst/>
            </a:prstGeom>
            <a:noFill/>
            <a:ln>
              <a:noFill/>
            </a:ln>
            <a:extLst/>
          </p:spPr>
          <p:txBody>
            <a:bodyPr wrap="none" lIns="91435" tIns="45718" rIns="91435" bIns="45718" anchor="ctr"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70" name="Oval 26"/>
            <p:cNvSpPr>
              <a:spLocks noChangeAspect="1" noChangeArrowheads="1"/>
            </p:cNvSpPr>
            <p:nvPr/>
          </p:nvSpPr>
          <p:spPr bwMode="auto">
            <a:xfrm>
              <a:off x="3959122" y="4990308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/>
          </p:spPr>
          <p:txBody>
            <a:bodyPr wrap="none" lIns="91435" tIns="45718" rIns="91435" bIns="45718" anchor="ctr"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71" name="Oval 27"/>
            <p:cNvSpPr>
              <a:spLocks noChangeAspect="1" noChangeArrowheads="1"/>
            </p:cNvSpPr>
            <p:nvPr/>
          </p:nvSpPr>
          <p:spPr bwMode="auto">
            <a:xfrm>
              <a:off x="4287733" y="4990308"/>
              <a:ext cx="136525" cy="1365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lIns="91435" tIns="45718" rIns="91435" bIns="45718" anchor="ctr"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72" name="Oval 28"/>
            <p:cNvSpPr>
              <a:spLocks noChangeAspect="1" noChangeArrowheads="1"/>
            </p:cNvSpPr>
            <p:nvPr/>
          </p:nvSpPr>
          <p:spPr bwMode="auto">
            <a:xfrm>
              <a:off x="4614758" y="4990308"/>
              <a:ext cx="136525" cy="136525"/>
            </a:xfrm>
            <a:prstGeom prst="ellipse">
              <a:avLst/>
            </a:prstGeom>
            <a:noFill/>
            <a:ln>
              <a:noFill/>
            </a:ln>
          </p:spPr>
          <p:txBody>
            <a:bodyPr wrap="none" lIns="91435" tIns="45718" rIns="91435" bIns="45718" anchor="ctr"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75" name="Oval 29"/>
            <p:cNvSpPr>
              <a:spLocks noChangeAspect="1" noChangeArrowheads="1"/>
            </p:cNvSpPr>
            <p:nvPr/>
          </p:nvSpPr>
          <p:spPr bwMode="auto">
            <a:xfrm>
              <a:off x="4941783" y="4990308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1435" tIns="45718" rIns="91435" bIns="45718" anchor="ctr"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76" name="Oval 31"/>
            <p:cNvSpPr>
              <a:spLocks noChangeAspect="1" noChangeArrowheads="1"/>
            </p:cNvSpPr>
            <p:nvPr/>
          </p:nvSpPr>
          <p:spPr bwMode="auto">
            <a:xfrm>
              <a:off x="3632097" y="5317333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/>
          </p:spPr>
          <p:txBody>
            <a:bodyPr wrap="none" lIns="91435" tIns="45718" rIns="91435" bIns="45718" anchor="ctr"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77" name="Oval 32"/>
            <p:cNvSpPr>
              <a:spLocks noChangeAspect="1" noChangeArrowheads="1"/>
            </p:cNvSpPr>
            <p:nvPr/>
          </p:nvSpPr>
          <p:spPr bwMode="auto">
            <a:xfrm>
              <a:off x="3959122" y="5317333"/>
              <a:ext cx="136525" cy="136525"/>
            </a:xfrm>
            <a:prstGeom prst="ellipse">
              <a:avLst/>
            </a:prstGeom>
            <a:noFill/>
            <a:ln>
              <a:noFill/>
            </a:ln>
            <a:extLst/>
          </p:spPr>
          <p:txBody>
            <a:bodyPr wrap="none" lIns="91435" tIns="45718" rIns="91435" bIns="45718" anchor="ctr"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78" name="Oval 33"/>
            <p:cNvSpPr>
              <a:spLocks noChangeAspect="1" noChangeArrowheads="1"/>
            </p:cNvSpPr>
            <p:nvPr/>
          </p:nvSpPr>
          <p:spPr bwMode="auto">
            <a:xfrm>
              <a:off x="4287733" y="5317333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/>
          </p:spPr>
          <p:txBody>
            <a:bodyPr wrap="none" lIns="91435" tIns="45718" rIns="91435" bIns="45718" anchor="ctr"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79" name="Oval 34"/>
            <p:cNvSpPr>
              <a:spLocks noChangeAspect="1" noChangeArrowheads="1"/>
            </p:cNvSpPr>
            <p:nvPr/>
          </p:nvSpPr>
          <p:spPr bwMode="auto">
            <a:xfrm>
              <a:off x="4614758" y="5317333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/>
          </p:spPr>
          <p:txBody>
            <a:bodyPr wrap="none" lIns="91435" tIns="45718" rIns="91435" bIns="45718" anchor="ctr"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80" name="Oval 35"/>
            <p:cNvSpPr>
              <a:spLocks noChangeAspect="1" noChangeArrowheads="1"/>
            </p:cNvSpPr>
            <p:nvPr/>
          </p:nvSpPr>
          <p:spPr bwMode="auto">
            <a:xfrm>
              <a:off x="4941783" y="5317333"/>
              <a:ext cx="136525" cy="136525"/>
            </a:xfrm>
            <a:prstGeom prst="ellipse">
              <a:avLst/>
            </a:prstGeom>
            <a:noFill/>
            <a:ln>
              <a:noFill/>
            </a:ln>
          </p:spPr>
          <p:txBody>
            <a:bodyPr wrap="none" lIns="91435" tIns="45718" rIns="91435" bIns="45718" anchor="ctr"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81" name="Oval 37"/>
            <p:cNvSpPr>
              <a:spLocks noChangeAspect="1" noChangeArrowheads="1"/>
            </p:cNvSpPr>
            <p:nvPr/>
          </p:nvSpPr>
          <p:spPr bwMode="auto">
            <a:xfrm>
              <a:off x="3305072" y="5645945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1435" tIns="45718" rIns="91435" bIns="45718" anchor="ctr"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82" name="Oval 38"/>
            <p:cNvSpPr>
              <a:spLocks noChangeAspect="1" noChangeArrowheads="1"/>
            </p:cNvSpPr>
            <p:nvPr/>
          </p:nvSpPr>
          <p:spPr bwMode="auto">
            <a:xfrm>
              <a:off x="3632097" y="5645945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1435" tIns="45718" rIns="91435" bIns="45718" anchor="ctr"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83" name="Oval 39"/>
            <p:cNvSpPr>
              <a:spLocks noChangeAspect="1" noChangeArrowheads="1"/>
            </p:cNvSpPr>
            <p:nvPr/>
          </p:nvSpPr>
          <p:spPr bwMode="auto">
            <a:xfrm>
              <a:off x="3959122" y="5645945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1435" tIns="45718" rIns="91435" bIns="45718" anchor="ctr"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84" name="Oval 40"/>
            <p:cNvSpPr>
              <a:spLocks noChangeAspect="1" noChangeArrowheads="1"/>
            </p:cNvSpPr>
            <p:nvPr/>
          </p:nvSpPr>
          <p:spPr bwMode="auto">
            <a:xfrm>
              <a:off x="4287733" y="5645945"/>
              <a:ext cx="136525" cy="136525"/>
            </a:xfrm>
            <a:prstGeom prst="ellipse">
              <a:avLst/>
            </a:prstGeom>
            <a:noFill/>
            <a:ln>
              <a:noFill/>
            </a:ln>
            <a:extLst/>
          </p:spPr>
          <p:txBody>
            <a:bodyPr wrap="none" lIns="91435" tIns="45718" rIns="91435" bIns="45718" anchor="ctr"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85" name="Oval 41"/>
            <p:cNvSpPr>
              <a:spLocks noChangeAspect="1" noChangeArrowheads="1"/>
            </p:cNvSpPr>
            <p:nvPr/>
          </p:nvSpPr>
          <p:spPr bwMode="auto">
            <a:xfrm>
              <a:off x="4614758" y="5645945"/>
              <a:ext cx="136525" cy="136525"/>
            </a:xfrm>
            <a:prstGeom prst="ellipse">
              <a:avLst/>
            </a:prstGeom>
            <a:noFill/>
            <a:ln>
              <a:noFill/>
            </a:ln>
          </p:spPr>
          <p:txBody>
            <a:bodyPr wrap="none" lIns="91435" tIns="45718" rIns="91435" bIns="45718" anchor="ctr"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89" name="Oval 42"/>
            <p:cNvSpPr>
              <a:spLocks noChangeAspect="1" noChangeArrowheads="1"/>
            </p:cNvSpPr>
            <p:nvPr/>
          </p:nvSpPr>
          <p:spPr bwMode="auto">
            <a:xfrm>
              <a:off x="4941783" y="5645945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91435" tIns="45718" rIns="91435" bIns="45718" anchor="ctr"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91" name="Oval 44"/>
            <p:cNvSpPr>
              <a:spLocks noChangeAspect="1" noChangeArrowheads="1"/>
            </p:cNvSpPr>
            <p:nvPr/>
          </p:nvSpPr>
          <p:spPr bwMode="auto">
            <a:xfrm>
              <a:off x="3305072" y="5972971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/>
          </p:spPr>
          <p:txBody>
            <a:bodyPr wrap="none" lIns="91435" tIns="45718" rIns="91435" bIns="45718" anchor="ctr"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96" name="Oval 45"/>
            <p:cNvSpPr>
              <a:spLocks noChangeAspect="1" noChangeArrowheads="1"/>
            </p:cNvSpPr>
            <p:nvPr/>
          </p:nvSpPr>
          <p:spPr bwMode="auto">
            <a:xfrm>
              <a:off x="3632097" y="5972971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1435" tIns="45718" rIns="91435" bIns="45718" anchor="ctr"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98" name="Oval 46"/>
            <p:cNvSpPr>
              <a:spLocks noChangeAspect="1" noChangeArrowheads="1"/>
            </p:cNvSpPr>
            <p:nvPr/>
          </p:nvSpPr>
          <p:spPr bwMode="auto">
            <a:xfrm>
              <a:off x="3959122" y="5972971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/>
          </p:spPr>
          <p:txBody>
            <a:bodyPr wrap="none" lIns="91435" tIns="45718" rIns="91435" bIns="45718" anchor="ctr"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01" name="Oval 47"/>
            <p:cNvSpPr>
              <a:spLocks noChangeAspect="1" noChangeArrowheads="1"/>
            </p:cNvSpPr>
            <p:nvPr/>
          </p:nvSpPr>
          <p:spPr bwMode="auto">
            <a:xfrm>
              <a:off x="4287733" y="5972971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1435" tIns="45718" rIns="91435" bIns="45718" anchor="ctr"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02" name="Oval 48"/>
            <p:cNvSpPr>
              <a:spLocks noChangeAspect="1" noChangeArrowheads="1"/>
            </p:cNvSpPr>
            <p:nvPr/>
          </p:nvSpPr>
          <p:spPr bwMode="auto">
            <a:xfrm>
              <a:off x="4614758" y="5972971"/>
              <a:ext cx="136525" cy="136525"/>
            </a:xfrm>
            <a:prstGeom prst="ellipse">
              <a:avLst/>
            </a:prstGeom>
            <a:noFill/>
            <a:ln>
              <a:noFill/>
            </a:ln>
            <a:extLst/>
          </p:spPr>
          <p:txBody>
            <a:bodyPr wrap="none" lIns="91435" tIns="45718" rIns="91435" bIns="45718" anchor="ctr"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03" name="Oval 49"/>
            <p:cNvSpPr>
              <a:spLocks noChangeAspect="1" noChangeArrowheads="1"/>
            </p:cNvSpPr>
            <p:nvPr/>
          </p:nvSpPr>
          <p:spPr bwMode="auto">
            <a:xfrm>
              <a:off x="4941783" y="5972971"/>
              <a:ext cx="136525" cy="1365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1435" tIns="45718" rIns="91435" bIns="45718" anchor="ctr"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grpSp>
          <p:nvGrpSpPr>
            <p:cNvPr id="104" name="Group 58"/>
            <p:cNvGrpSpPr>
              <a:grpSpLocks/>
            </p:cNvGrpSpPr>
            <p:nvPr/>
          </p:nvGrpSpPr>
          <p:grpSpPr bwMode="auto">
            <a:xfrm>
              <a:off x="3212996" y="4275933"/>
              <a:ext cx="1944687" cy="338138"/>
              <a:chOff x="1033" y="568"/>
              <a:chExt cx="1225" cy="213"/>
            </a:xfrm>
          </p:grpSpPr>
          <p:sp>
            <p:nvSpPr>
              <p:cNvPr id="183" name="Text Box 59"/>
              <p:cNvSpPr txBox="1">
                <a:spLocks noChangeArrowheads="1"/>
              </p:cNvSpPr>
              <p:nvPr/>
            </p:nvSpPr>
            <p:spPr bwMode="auto">
              <a:xfrm>
                <a:off x="1033" y="568"/>
                <a:ext cx="188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defTabSz="457130" fontAlgn="auto">
                  <a:spcBef>
                    <a:spcPct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1600" b="1">
                    <a:solidFill>
                      <a:srgbClr val="FF0000"/>
                    </a:solidFill>
                    <a:latin typeface="Arial" charset="0"/>
                  </a:rPr>
                  <a:t>1</a:t>
                </a:r>
              </a:p>
            </p:txBody>
          </p:sp>
          <p:sp>
            <p:nvSpPr>
              <p:cNvPr id="184" name="Text Box 60"/>
              <p:cNvSpPr txBox="1">
                <a:spLocks noChangeArrowheads="1"/>
              </p:cNvSpPr>
              <p:nvPr/>
            </p:nvSpPr>
            <p:spPr bwMode="auto">
              <a:xfrm>
                <a:off x="1863" y="568"/>
                <a:ext cx="188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defTabSz="457130" fontAlgn="auto">
                  <a:spcBef>
                    <a:spcPct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1600" b="1">
                    <a:solidFill>
                      <a:srgbClr val="FF0000"/>
                    </a:solidFill>
                    <a:latin typeface="Arial" charset="0"/>
                  </a:rPr>
                  <a:t>5</a:t>
                </a:r>
              </a:p>
            </p:txBody>
          </p:sp>
          <p:sp>
            <p:nvSpPr>
              <p:cNvPr id="185" name="Text Box 61"/>
              <p:cNvSpPr txBox="1">
                <a:spLocks noChangeArrowheads="1"/>
              </p:cNvSpPr>
              <p:nvPr/>
            </p:nvSpPr>
            <p:spPr bwMode="auto">
              <a:xfrm>
                <a:off x="1240" y="568"/>
                <a:ext cx="188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defTabSz="457130" fontAlgn="auto">
                  <a:spcBef>
                    <a:spcPct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1600" b="1">
                    <a:solidFill>
                      <a:srgbClr val="FF0000"/>
                    </a:solidFill>
                    <a:latin typeface="Arial" charset="0"/>
                  </a:rPr>
                  <a:t>2</a:t>
                </a:r>
              </a:p>
            </p:txBody>
          </p:sp>
          <p:sp>
            <p:nvSpPr>
              <p:cNvPr id="186" name="Text Box 62"/>
              <p:cNvSpPr txBox="1">
                <a:spLocks noChangeArrowheads="1"/>
              </p:cNvSpPr>
              <p:nvPr/>
            </p:nvSpPr>
            <p:spPr bwMode="auto">
              <a:xfrm>
                <a:off x="1448" y="568"/>
                <a:ext cx="188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defTabSz="457130" fontAlgn="auto">
                  <a:spcBef>
                    <a:spcPct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1600" b="1" dirty="0">
                    <a:solidFill>
                      <a:srgbClr val="FF0000"/>
                    </a:solidFill>
                    <a:latin typeface="Arial" charset="0"/>
                  </a:rPr>
                  <a:t>3</a:t>
                </a:r>
              </a:p>
            </p:txBody>
          </p:sp>
          <p:sp>
            <p:nvSpPr>
              <p:cNvPr id="187" name="Text Box 63"/>
              <p:cNvSpPr txBox="1">
                <a:spLocks noChangeArrowheads="1"/>
              </p:cNvSpPr>
              <p:nvPr/>
            </p:nvSpPr>
            <p:spPr bwMode="auto">
              <a:xfrm>
                <a:off x="1655" y="568"/>
                <a:ext cx="188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defTabSz="457130" fontAlgn="auto">
                  <a:spcBef>
                    <a:spcPct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1600" b="1" dirty="0">
                    <a:solidFill>
                      <a:srgbClr val="FF0000"/>
                    </a:solidFill>
                    <a:latin typeface="Arial" charset="0"/>
                  </a:rPr>
                  <a:t>4</a:t>
                </a:r>
              </a:p>
            </p:txBody>
          </p:sp>
          <p:sp>
            <p:nvSpPr>
              <p:cNvPr id="188" name="Text Box 64"/>
              <p:cNvSpPr txBox="1">
                <a:spLocks noChangeArrowheads="1"/>
              </p:cNvSpPr>
              <p:nvPr/>
            </p:nvSpPr>
            <p:spPr bwMode="auto">
              <a:xfrm>
                <a:off x="2070" y="568"/>
                <a:ext cx="188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defTabSz="457130" fontAlgn="auto">
                  <a:spcBef>
                    <a:spcPct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1600" b="1" dirty="0">
                    <a:solidFill>
                      <a:srgbClr val="FF0000"/>
                    </a:solidFill>
                    <a:latin typeface="Arial" charset="0"/>
                  </a:rPr>
                  <a:t>6</a:t>
                </a:r>
              </a:p>
            </p:txBody>
          </p:sp>
        </p:grpSp>
        <p:grpSp>
          <p:nvGrpSpPr>
            <p:cNvPr id="105" name="Group 66"/>
            <p:cNvGrpSpPr>
              <a:grpSpLocks/>
            </p:cNvGrpSpPr>
            <p:nvPr/>
          </p:nvGrpSpPr>
          <p:grpSpPr bwMode="auto">
            <a:xfrm>
              <a:off x="2943120" y="4552158"/>
              <a:ext cx="298450" cy="1973263"/>
              <a:chOff x="863" y="718"/>
              <a:chExt cx="188" cy="1243"/>
            </a:xfrm>
          </p:grpSpPr>
          <p:sp>
            <p:nvSpPr>
              <p:cNvPr id="177" name="Text Box 67"/>
              <p:cNvSpPr txBox="1">
                <a:spLocks noChangeArrowheads="1"/>
              </p:cNvSpPr>
              <p:nvPr/>
            </p:nvSpPr>
            <p:spPr bwMode="auto">
              <a:xfrm>
                <a:off x="863" y="718"/>
                <a:ext cx="188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algn="r" defTabSz="457130" fontAlgn="auto">
                  <a:spcBef>
                    <a:spcPct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1600" b="1">
                    <a:solidFill>
                      <a:srgbClr val="FF0000"/>
                    </a:solidFill>
                    <a:latin typeface="Arial" charset="0"/>
                  </a:rPr>
                  <a:t>1</a:t>
                </a:r>
              </a:p>
            </p:txBody>
          </p:sp>
          <p:sp>
            <p:nvSpPr>
              <p:cNvPr id="178" name="Text Box 68"/>
              <p:cNvSpPr txBox="1">
                <a:spLocks noChangeArrowheads="1"/>
              </p:cNvSpPr>
              <p:nvPr/>
            </p:nvSpPr>
            <p:spPr bwMode="auto">
              <a:xfrm>
                <a:off x="863" y="1542"/>
                <a:ext cx="188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algn="r" defTabSz="457130" fontAlgn="auto">
                  <a:spcBef>
                    <a:spcPct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1600" b="1" dirty="0">
                    <a:solidFill>
                      <a:srgbClr val="FF0000"/>
                    </a:solidFill>
                    <a:latin typeface="Arial" charset="0"/>
                  </a:rPr>
                  <a:t>5</a:t>
                </a:r>
              </a:p>
            </p:txBody>
          </p:sp>
          <p:sp>
            <p:nvSpPr>
              <p:cNvPr id="179" name="Text Box 69"/>
              <p:cNvSpPr txBox="1">
                <a:spLocks noChangeArrowheads="1"/>
              </p:cNvSpPr>
              <p:nvPr/>
            </p:nvSpPr>
            <p:spPr bwMode="auto">
              <a:xfrm>
                <a:off x="863" y="924"/>
                <a:ext cx="188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algn="r" defTabSz="457130" fontAlgn="auto">
                  <a:spcBef>
                    <a:spcPct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1600" b="1">
                    <a:solidFill>
                      <a:srgbClr val="FF0000"/>
                    </a:solidFill>
                    <a:latin typeface="Arial" charset="0"/>
                  </a:rPr>
                  <a:t>2</a:t>
                </a:r>
              </a:p>
            </p:txBody>
          </p:sp>
          <p:sp>
            <p:nvSpPr>
              <p:cNvPr id="180" name="Text Box 70"/>
              <p:cNvSpPr txBox="1">
                <a:spLocks noChangeArrowheads="1"/>
              </p:cNvSpPr>
              <p:nvPr/>
            </p:nvSpPr>
            <p:spPr bwMode="auto">
              <a:xfrm>
                <a:off x="863" y="1130"/>
                <a:ext cx="188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algn="r" defTabSz="457130" fontAlgn="auto">
                  <a:spcBef>
                    <a:spcPct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1600" b="1" dirty="0">
                    <a:solidFill>
                      <a:srgbClr val="FF0000"/>
                    </a:solidFill>
                    <a:latin typeface="Arial" charset="0"/>
                  </a:rPr>
                  <a:t>3</a:t>
                </a:r>
              </a:p>
            </p:txBody>
          </p:sp>
          <p:sp>
            <p:nvSpPr>
              <p:cNvPr id="181" name="Text Box 71"/>
              <p:cNvSpPr txBox="1">
                <a:spLocks noChangeArrowheads="1"/>
              </p:cNvSpPr>
              <p:nvPr/>
            </p:nvSpPr>
            <p:spPr bwMode="auto">
              <a:xfrm>
                <a:off x="863" y="1336"/>
                <a:ext cx="188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algn="r" defTabSz="457130" fontAlgn="auto">
                  <a:spcBef>
                    <a:spcPct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1600" b="1" dirty="0">
                    <a:solidFill>
                      <a:srgbClr val="FF0000"/>
                    </a:solidFill>
                    <a:latin typeface="Arial" charset="0"/>
                  </a:rPr>
                  <a:t>4</a:t>
                </a:r>
              </a:p>
            </p:txBody>
          </p:sp>
          <p:sp>
            <p:nvSpPr>
              <p:cNvPr id="182" name="Text Box 72"/>
              <p:cNvSpPr txBox="1">
                <a:spLocks noChangeArrowheads="1"/>
              </p:cNvSpPr>
              <p:nvPr/>
            </p:nvSpPr>
            <p:spPr bwMode="auto">
              <a:xfrm>
                <a:off x="863" y="1748"/>
                <a:ext cx="188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algn="r" defTabSz="457130" fontAlgn="auto">
                  <a:spcBef>
                    <a:spcPct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1600" b="1" dirty="0">
                    <a:solidFill>
                      <a:srgbClr val="FF0000"/>
                    </a:solidFill>
                    <a:latin typeface="Arial" charset="0"/>
                  </a:rPr>
                  <a:t>6</a:t>
                </a:r>
              </a:p>
            </p:txBody>
          </p:sp>
        </p:grpSp>
        <p:grpSp>
          <p:nvGrpSpPr>
            <p:cNvPr id="106" name="Group 105"/>
            <p:cNvGrpSpPr/>
            <p:nvPr/>
          </p:nvGrpSpPr>
          <p:grpSpPr>
            <a:xfrm>
              <a:off x="608512" y="4500882"/>
              <a:ext cx="1781558" cy="1037606"/>
              <a:chOff x="326642" y="2011680"/>
              <a:chExt cx="1781558" cy="1037606"/>
            </a:xfrm>
          </p:grpSpPr>
          <p:sp>
            <p:nvSpPr>
              <p:cNvPr id="146" name="Rectangle 9"/>
              <p:cNvSpPr>
                <a:spLocks noChangeAspect="1" noChangeArrowheads="1"/>
              </p:cNvSpPr>
              <p:nvPr/>
            </p:nvSpPr>
            <p:spPr bwMode="auto">
              <a:xfrm>
                <a:off x="326642" y="2081210"/>
                <a:ext cx="1781558" cy="962819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>
                <a:off x="370840" y="2011680"/>
                <a:ext cx="2171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53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2400" kern="0" dirty="0">
                    <a:solidFill>
                      <a:srgbClr val="FFFFFF"/>
                    </a:solidFill>
                    <a:latin typeface="Calibri"/>
                    <a:ea typeface="+mn-ea"/>
                  </a:rPr>
                  <a:t>1</a:t>
                </a:r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645160" y="2011680"/>
                <a:ext cx="2171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53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2400" kern="0" dirty="0">
                    <a:solidFill>
                      <a:srgbClr val="FFFFFF"/>
                    </a:solidFill>
                    <a:latin typeface="Calibri"/>
                    <a:ea typeface="+mn-ea"/>
                  </a:rPr>
                  <a:t>1</a:t>
                </a:r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919480" y="2011680"/>
                <a:ext cx="4914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53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2400" kern="0" dirty="0" smtClean="0">
                    <a:solidFill>
                      <a:srgbClr val="262626"/>
                    </a:solidFill>
                    <a:latin typeface="Calibri"/>
                    <a:ea typeface="+mn-ea"/>
                  </a:rPr>
                  <a:t>1</a:t>
                </a:r>
                <a:endParaRPr lang="en-US" sz="2400" kern="0" dirty="0">
                  <a:solidFill>
                    <a:srgbClr val="262626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1468120" y="2011680"/>
                <a:ext cx="2171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53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2400" kern="0" dirty="0">
                    <a:solidFill>
                      <a:prstClr val="white"/>
                    </a:solidFill>
                    <a:latin typeface="Calibri"/>
                    <a:ea typeface="+mn-ea"/>
                  </a:rPr>
                  <a:t>0</a:t>
                </a:r>
              </a:p>
            </p:txBody>
          </p:sp>
          <p:sp>
            <p:nvSpPr>
              <p:cNvPr id="151" name="TextBox 150"/>
              <p:cNvSpPr txBox="1"/>
              <p:nvPr/>
            </p:nvSpPr>
            <p:spPr>
              <a:xfrm>
                <a:off x="1193800" y="2011680"/>
                <a:ext cx="2171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53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2400" kern="0" dirty="0">
                    <a:solidFill>
                      <a:prstClr val="white"/>
                    </a:solidFill>
                    <a:latin typeface="Calibri"/>
                    <a:ea typeface="+mn-ea"/>
                  </a:rPr>
                  <a:t>0</a:t>
                </a:r>
              </a:p>
            </p:txBody>
          </p:sp>
          <p:sp>
            <p:nvSpPr>
              <p:cNvPr id="152" name="TextBox 151"/>
              <p:cNvSpPr txBox="1"/>
              <p:nvPr/>
            </p:nvSpPr>
            <p:spPr>
              <a:xfrm>
                <a:off x="1742440" y="2011680"/>
                <a:ext cx="2171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53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2400" kern="0" dirty="0">
                    <a:solidFill>
                      <a:prstClr val="white"/>
                    </a:solidFill>
                    <a:latin typeface="Calibri"/>
                    <a:ea typeface="+mn-ea"/>
                  </a:rPr>
                  <a:t>0</a:t>
                </a:r>
              </a:p>
            </p:txBody>
          </p:sp>
          <p:sp>
            <p:nvSpPr>
              <p:cNvPr id="153" name="TextBox 152"/>
              <p:cNvSpPr txBox="1"/>
              <p:nvPr/>
            </p:nvSpPr>
            <p:spPr>
              <a:xfrm>
                <a:off x="370840" y="2295521"/>
                <a:ext cx="2171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53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2400" kern="0" dirty="0">
                    <a:solidFill>
                      <a:srgbClr val="FFFFFF"/>
                    </a:solidFill>
                    <a:latin typeface="Calibri"/>
                    <a:ea typeface="+mn-ea"/>
                  </a:rPr>
                  <a:t>0</a:t>
                </a:r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645160" y="2295521"/>
                <a:ext cx="2171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53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2400" kern="0" dirty="0">
                    <a:solidFill>
                      <a:srgbClr val="FFFFFF"/>
                    </a:solidFill>
                    <a:latin typeface="Calibri"/>
                    <a:ea typeface="+mn-ea"/>
                  </a:rPr>
                  <a:t>0</a:t>
                </a:r>
              </a:p>
            </p:txBody>
          </p:sp>
          <p:sp>
            <p:nvSpPr>
              <p:cNvPr id="155" name="TextBox 154"/>
              <p:cNvSpPr txBox="1"/>
              <p:nvPr/>
            </p:nvSpPr>
            <p:spPr>
              <a:xfrm>
                <a:off x="919480" y="2295521"/>
                <a:ext cx="2171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53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2400" kern="0" dirty="0">
                    <a:solidFill>
                      <a:srgbClr val="FFFFFF"/>
                    </a:solidFill>
                    <a:latin typeface="Calibri"/>
                    <a:ea typeface="+mn-ea"/>
                  </a:rPr>
                  <a:t>1</a:t>
                </a:r>
              </a:p>
            </p:txBody>
          </p:sp>
          <p:sp>
            <p:nvSpPr>
              <p:cNvPr id="156" name="TextBox 155"/>
              <p:cNvSpPr txBox="1"/>
              <p:nvPr/>
            </p:nvSpPr>
            <p:spPr>
              <a:xfrm>
                <a:off x="1468120" y="2295521"/>
                <a:ext cx="2171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53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2400" kern="0" dirty="0">
                    <a:solidFill>
                      <a:srgbClr val="FFFFFF"/>
                    </a:solidFill>
                    <a:latin typeface="Calibri"/>
                    <a:ea typeface="+mn-ea"/>
                  </a:rPr>
                  <a:t>1</a:t>
                </a:r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1176867" y="2295521"/>
                <a:ext cx="2171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53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2400" kern="0" dirty="0">
                    <a:solidFill>
                      <a:srgbClr val="262626"/>
                    </a:solidFill>
                    <a:latin typeface="Calibri"/>
                    <a:ea typeface="+mn-ea"/>
                  </a:rPr>
                  <a:t>1</a:t>
                </a:r>
              </a:p>
            </p:txBody>
          </p:sp>
          <p:sp>
            <p:nvSpPr>
              <p:cNvPr id="170" name="TextBox 169"/>
              <p:cNvSpPr txBox="1"/>
              <p:nvPr/>
            </p:nvSpPr>
            <p:spPr>
              <a:xfrm>
                <a:off x="1742440" y="2295521"/>
                <a:ext cx="2171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53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2400" kern="0" dirty="0">
                    <a:solidFill>
                      <a:srgbClr val="FFFFFF"/>
                    </a:solidFill>
                    <a:latin typeface="Calibri"/>
                    <a:ea typeface="+mn-ea"/>
                  </a:rPr>
                  <a:t>0</a:t>
                </a:r>
              </a:p>
            </p:txBody>
          </p:sp>
          <p:sp>
            <p:nvSpPr>
              <p:cNvPr id="171" name="TextBox 170"/>
              <p:cNvSpPr txBox="1"/>
              <p:nvPr/>
            </p:nvSpPr>
            <p:spPr>
              <a:xfrm>
                <a:off x="370840" y="2587621"/>
                <a:ext cx="2171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53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2400" kern="0" dirty="0">
                    <a:solidFill>
                      <a:srgbClr val="FFFFFF"/>
                    </a:solidFill>
                    <a:latin typeface="Calibri"/>
                    <a:ea typeface="+mn-ea"/>
                  </a:rPr>
                  <a:t>0</a:t>
                </a:r>
              </a:p>
            </p:txBody>
          </p:sp>
          <p:sp>
            <p:nvSpPr>
              <p:cNvPr id="172" name="TextBox 171"/>
              <p:cNvSpPr txBox="1"/>
              <p:nvPr/>
            </p:nvSpPr>
            <p:spPr>
              <a:xfrm>
                <a:off x="645160" y="2587621"/>
                <a:ext cx="2171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53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2400" kern="0" dirty="0">
                    <a:solidFill>
                      <a:srgbClr val="FFFFFF"/>
                    </a:solidFill>
                    <a:latin typeface="Calibri"/>
                    <a:ea typeface="+mn-ea"/>
                  </a:rPr>
                  <a:t>0</a:t>
                </a:r>
              </a:p>
            </p:txBody>
          </p:sp>
          <p:sp>
            <p:nvSpPr>
              <p:cNvPr id="173" name="TextBox 172"/>
              <p:cNvSpPr txBox="1"/>
              <p:nvPr/>
            </p:nvSpPr>
            <p:spPr>
              <a:xfrm>
                <a:off x="919480" y="2587621"/>
                <a:ext cx="2171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53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2400" kern="0" dirty="0">
                    <a:solidFill>
                      <a:srgbClr val="FFFFFF"/>
                    </a:solidFill>
                    <a:latin typeface="Calibri"/>
                    <a:ea typeface="+mn-ea"/>
                  </a:rPr>
                  <a:t>0</a:t>
                </a:r>
              </a:p>
            </p:txBody>
          </p:sp>
          <p:sp>
            <p:nvSpPr>
              <p:cNvPr id="174" name="TextBox 173"/>
              <p:cNvSpPr txBox="1"/>
              <p:nvPr/>
            </p:nvSpPr>
            <p:spPr>
              <a:xfrm>
                <a:off x="1468120" y="2587621"/>
                <a:ext cx="2171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53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2400" kern="0" dirty="0">
                    <a:solidFill>
                      <a:srgbClr val="FFFFFF"/>
                    </a:solidFill>
                    <a:latin typeface="Calibri"/>
                    <a:ea typeface="+mn-ea"/>
                  </a:rPr>
                  <a:t>0</a:t>
                </a:r>
              </a:p>
            </p:txBody>
          </p:sp>
          <p:sp>
            <p:nvSpPr>
              <p:cNvPr id="175" name="TextBox 174"/>
              <p:cNvSpPr txBox="1"/>
              <p:nvPr/>
            </p:nvSpPr>
            <p:spPr>
              <a:xfrm>
                <a:off x="1193800" y="2587621"/>
                <a:ext cx="2171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53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2400" kern="0" dirty="0">
                    <a:solidFill>
                      <a:srgbClr val="FFFFFF"/>
                    </a:solidFill>
                    <a:latin typeface="Calibri"/>
                    <a:ea typeface="+mn-ea"/>
                  </a:rPr>
                  <a:t>1</a:t>
                </a:r>
              </a:p>
            </p:txBody>
          </p:sp>
          <p:sp>
            <p:nvSpPr>
              <p:cNvPr id="176" name="TextBox 175"/>
              <p:cNvSpPr txBox="1"/>
              <p:nvPr/>
            </p:nvSpPr>
            <p:spPr>
              <a:xfrm>
                <a:off x="1742440" y="2587621"/>
                <a:ext cx="2171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53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2400" kern="0" dirty="0">
                    <a:solidFill>
                      <a:sysClr val="windowText" lastClr="000000"/>
                    </a:solidFill>
                    <a:latin typeface="Calibri"/>
                    <a:ea typeface="+mn-ea"/>
                  </a:rPr>
                  <a:t>1</a:t>
                </a:r>
              </a:p>
            </p:txBody>
          </p:sp>
        </p:grpSp>
        <p:sp>
          <p:nvSpPr>
            <p:cNvPr id="107" name="Rectangle 9"/>
            <p:cNvSpPr>
              <a:spLocks noChangeAspect="1" noChangeArrowheads="1"/>
            </p:cNvSpPr>
            <p:nvPr/>
          </p:nvSpPr>
          <p:spPr bwMode="auto">
            <a:xfrm rot="16200000">
              <a:off x="5350703" y="5044133"/>
              <a:ext cx="1854694" cy="962819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35" tIns="45718" rIns="91435" bIns="45718" anchor="ctr"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5834952" y="4538983"/>
              <a:ext cx="217154" cy="461665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pPr defTabSz="914353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sz="2400" kern="0" dirty="0">
                  <a:solidFill>
                    <a:prstClr val="white"/>
                  </a:solidFill>
                  <a:latin typeface="Calibri"/>
                  <a:ea typeface="+mn-ea"/>
                </a:rPr>
                <a:t>1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109272" y="4538983"/>
              <a:ext cx="217154" cy="461665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pPr defTabSz="914353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sz="2400" kern="0" dirty="0">
                  <a:solidFill>
                    <a:srgbClr val="FFFFFF"/>
                  </a:solidFill>
                  <a:latin typeface="Calibri"/>
                  <a:ea typeface="+mn-ea"/>
                </a:rPr>
                <a:t>1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6383592" y="4538983"/>
              <a:ext cx="217154" cy="461665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pPr defTabSz="914353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sz="2400" kern="0" dirty="0">
                  <a:solidFill>
                    <a:srgbClr val="FFFFFF"/>
                  </a:solidFill>
                  <a:latin typeface="Calibri"/>
                  <a:ea typeface="+mn-ea"/>
                </a:rPr>
                <a:t>0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5834952" y="4822824"/>
              <a:ext cx="217154" cy="461665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pPr defTabSz="914353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sz="2400" kern="0" dirty="0">
                  <a:solidFill>
                    <a:srgbClr val="FFFFFF"/>
                  </a:solidFill>
                  <a:latin typeface="Calibri"/>
                  <a:ea typeface="+mn-ea"/>
                </a:rPr>
                <a:t>1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109272" y="4822824"/>
              <a:ext cx="217154" cy="461665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pPr defTabSz="914353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sz="2400" kern="0" dirty="0">
                  <a:solidFill>
                    <a:srgbClr val="FFFFFF"/>
                  </a:solidFill>
                  <a:latin typeface="Calibri"/>
                  <a:ea typeface="+mn-ea"/>
                </a:rPr>
                <a:t>0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6383592" y="4822824"/>
              <a:ext cx="217154" cy="461665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pPr defTabSz="914353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sz="2400" kern="0" dirty="0">
                  <a:solidFill>
                    <a:srgbClr val="FFFFFF"/>
                  </a:solidFill>
                  <a:latin typeface="Calibri"/>
                  <a:ea typeface="+mn-ea"/>
                </a:rPr>
                <a:t>1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5834952" y="5114925"/>
              <a:ext cx="217154" cy="461665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pPr defTabSz="914353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sz="2400" kern="0" dirty="0" smtClean="0">
                  <a:solidFill>
                    <a:prstClr val="black"/>
                  </a:solidFill>
                  <a:latin typeface="Calibri"/>
                  <a:ea typeface="+mn-ea"/>
                </a:rPr>
                <a:t>1</a:t>
              </a:r>
              <a:endParaRPr lang="en-US" sz="2400" kern="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6109272" y="5114925"/>
              <a:ext cx="217154" cy="461665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pPr defTabSz="914353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sz="2400" kern="0" dirty="0">
                  <a:solidFill>
                    <a:srgbClr val="FFFFFF"/>
                  </a:solidFill>
                  <a:latin typeface="Calibri"/>
                  <a:ea typeface="+mn-ea"/>
                </a:rPr>
                <a:t>1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6383592" y="5114925"/>
              <a:ext cx="217154" cy="461665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pPr defTabSz="914353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sz="2400" kern="0" dirty="0">
                  <a:solidFill>
                    <a:srgbClr val="FFFFFF"/>
                  </a:solidFill>
                  <a:latin typeface="Calibri"/>
                  <a:ea typeface="+mn-ea"/>
                </a:rPr>
                <a:t>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109272" y="5415284"/>
              <a:ext cx="217154" cy="461665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pPr defTabSz="914353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sz="2400" kern="0" dirty="0">
                  <a:solidFill>
                    <a:srgbClr val="000000"/>
                  </a:solidFill>
                  <a:latin typeface="Calibri"/>
                  <a:ea typeface="+mn-ea"/>
                </a:rPr>
                <a:t>1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6383592" y="5415284"/>
              <a:ext cx="217154" cy="461665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pPr defTabSz="914353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sz="2400" kern="0" dirty="0">
                  <a:solidFill>
                    <a:srgbClr val="FFFFFF"/>
                  </a:solidFill>
                  <a:latin typeface="Calibri"/>
                  <a:ea typeface="+mn-ea"/>
                </a:rPr>
                <a:t>1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6109272" y="5699125"/>
              <a:ext cx="217154" cy="461665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pPr defTabSz="914353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sz="2400" kern="0" dirty="0">
                  <a:solidFill>
                    <a:prstClr val="white"/>
                  </a:solidFill>
                  <a:latin typeface="Calibri"/>
                  <a:ea typeface="+mn-ea"/>
                </a:rPr>
                <a:t>1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6383592" y="5699125"/>
              <a:ext cx="217154" cy="461665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pPr defTabSz="914353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sz="2400" kern="0" dirty="0">
                  <a:solidFill>
                    <a:srgbClr val="FFFFFF"/>
                  </a:solidFill>
                  <a:latin typeface="Calibri"/>
                  <a:ea typeface="+mn-ea"/>
                </a:rPr>
                <a:t>1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5834952" y="5991225"/>
              <a:ext cx="217154" cy="461665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pPr defTabSz="914353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sz="2400" kern="0" dirty="0">
                  <a:solidFill>
                    <a:srgbClr val="FFFFFF"/>
                  </a:solidFill>
                  <a:latin typeface="Calibri"/>
                  <a:ea typeface="+mn-ea"/>
                </a:rPr>
                <a:t>0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6109272" y="5991225"/>
              <a:ext cx="217154" cy="461665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pPr defTabSz="914353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sz="2400" kern="0" dirty="0">
                  <a:solidFill>
                    <a:srgbClr val="FFFFFF"/>
                  </a:solidFill>
                  <a:latin typeface="Calibri"/>
                  <a:ea typeface="+mn-ea"/>
                </a:rPr>
                <a:t>0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6383592" y="5991225"/>
              <a:ext cx="217154" cy="461665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pPr defTabSz="914353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sz="2400" kern="0" dirty="0">
                  <a:solidFill>
                    <a:sysClr val="windowText" lastClr="000000"/>
                  </a:solidFill>
                  <a:latin typeface="Calibri"/>
                  <a:ea typeface="+mn-ea"/>
                </a:rPr>
                <a:t>1</a:t>
              </a:r>
            </a:p>
          </p:txBody>
        </p:sp>
        <p:sp>
          <p:nvSpPr>
            <p:cNvPr id="125" name="Text Box 25"/>
            <p:cNvSpPr txBox="1">
              <a:spLocks noChangeArrowheads="1"/>
            </p:cNvSpPr>
            <p:nvPr/>
          </p:nvSpPr>
          <p:spPr bwMode="auto">
            <a:xfrm>
              <a:off x="2522286" y="4740158"/>
              <a:ext cx="401039" cy="55758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91421" tIns="45710" rIns="91421" bIns="45710">
              <a:spAutoFit/>
            </a:bodyPr>
            <a:lstStyle/>
            <a:p>
              <a:pPr defTabSz="457130" eaLnBrk="0" fontAlgn="auto" hangingPunct="0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en-US" sz="3000" b="1" dirty="0">
                  <a:solidFill>
                    <a:prstClr val="black"/>
                  </a:solidFill>
                  <a:latin typeface="Calibri"/>
                  <a:ea typeface="+mn-ea"/>
                </a:rPr>
                <a:t>x</a:t>
              </a:r>
            </a:p>
          </p:txBody>
        </p:sp>
        <p:sp>
          <p:nvSpPr>
            <p:cNvPr id="130" name="Text Box 25"/>
            <p:cNvSpPr txBox="1">
              <a:spLocks noChangeArrowheads="1"/>
            </p:cNvSpPr>
            <p:nvPr/>
          </p:nvSpPr>
          <p:spPr bwMode="auto">
            <a:xfrm>
              <a:off x="5249895" y="4759746"/>
              <a:ext cx="401039" cy="55758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91421" tIns="45710" rIns="91421" bIns="45710">
              <a:spAutoFit/>
            </a:bodyPr>
            <a:lstStyle/>
            <a:p>
              <a:pPr defTabSz="457130" eaLnBrk="0" fontAlgn="auto" hangingPunct="0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en-US" sz="3000" b="1" dirty="0">
                  <a:solidFill>
                    <a:prstClr val="black"/>
                  </a:solidFill>
                  <a:latin typeface="Calibri"/>
                  <a:ea typeface="+mn-ea"/>
                </a:rPr>
                <a:t>x</a:t>
              </a:r>
            </a:p>
          </p:txBody>
        </p:sp>
        <p:sp>
          <p:nvSpPr>
            <p:cNvPr id="135" name="Oval 8"/>
            <p:cNvSpPr>
              <a:spLocks noChangeAspect="1" noChangeArrowheads="1"/>
            </p:cNvSpPr>
            <p:nvPr/>
          </p:nvSpPr>
          <p:spPr bwMode="auto">
            <a:xfrm>
              <a:off x="7610372" y="5266533"/>
              <a:ext cx="136525" cy="136525"/>
            </a:xfrm>
            <a:prstGeom prst="ellipse">
              <a:avLst/>
            </a:prstGeom>
            <a:noFill/>
            <a:ln>
              <a:noFill/>
            </a:ln>
            <a:extLst/>
          </p:spPr>
          <p:txBody>
            <a:bodyPr wrap="none" lIns="91435" tIns="45718" rIns="91435" bIns="45718" anchor="ctr"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36" name="Oval 17"/>
            <p:cNvSpPr>
              <a:spLocks noChangeAspect="1" noChangeArrowheads="1"/>
            </p:cNvSpPr>
            <p:nvPr/>
          </p:nvSpPr>
          <p:spPr bwMode="auto">
            <a:xfrm>
              <a:off x="7610372" y="4612483"/>
              <a:ext cx="136525" cy="136525"/>
            </a:xfrm>
            <a:prstGeom prst="ellipse">
              <a:avLst/>
            </a:prstGeom>
            <a:noFill/>
            <a:ln>
              <a:noFill/>
            </a:ln>
            <a:extLst/>
          </p:spPr>
          <p:txBody>
            <a:bodyPr wrap="none" lIns="91435" tIns="45718" rIns="91435" bIns="45718" anchor="ctr"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37" name="Oval 18"/>
            <p:cNvSpPr>
              <a:spLocks noChangeAspect="1" noChangeArrowheads="1"/>
            </p:cNvSpPr>
            <p:nvPr/>
          </p:nvSpPr>
          <p:spPr bwMode="auto">
            <a:xfrm>
              <a:off x="7937397" y="4612483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1435" tIns="45718" rIns="91435" bIns="45718" anchor="ctr"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38" name="Oval 19"/>
            <p:cNvSpPr>
              <a:spLocks noChangeAspect="1" noChangeArrowheads="1"/>
            </p:cNvSpPr>
            <p:nvPr/>
          </p:nvSpPr>
          <p:spPr bwMode="auto">
            <a:xfrm>
              <a:off x="8264422" y="4612483"/>
              <a:ext cx="136525" cy="1365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lIns="91435" tIns="45718" rIns="91435" bIns="45718" anchor="ctr"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39" name="Oval 24"/>
            <p:cNvSpPr>
              <a:spLocks noChangeAspect="1" noChangeArrowheads="1"/>
            </p:cNvSpPr>
            <p:nvPr/>
          </p:nvSpPr>
          <p:spPr bwMode="auto">
            <a:xfrm>
              <a:off x="7610372" y="4939508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/>
          </p:spPr>
          <p:txBody>
            <a:bodyPr wrap="none" lIns="91435" tIns="45718" rIns="91435" bIns="45718" anchor="ctr"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40" name="Oval 25"/>
            <p:cNvSpPr>
              <a:spLocks noChangeAspect="1" noChangeArrowheads="1"/>
            </p:cNvSpPr>
            <p:nvPr/>
          </p:nvSpPr>
          <p:spPr bwMode="auto">
            <a:xfrm>
              <a:off x="7937397" y="4939508"/>
              <a:ext cx="136525" cy="136525"/>
            </a:xfrm>
            <a:prstGeom prst="ellipse">
              <a:avLst/>
            </a:prstGeom>
            <a:noFill/>
            <a:ln>
              <a:noFill/>
            </a:ln>
            <a:extLst/>
          </p:spPr>
          <p:txBody>
            <a:bodyPr wrap="none" lIns="91435" tIns="45718" rIns="91435" bIns="45718" anchor="ctr"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41" name="Oval 26"/>
            <p:cNvSpPr>
              <a:spLocks noChangeAspect="1" noChangeArrowheads="1"/>
            </p:cNvSpPr>
            <p:nvPr/>
          </p:nvSpPr>
          <p:spPr bwMode="auto">
            <a:xfrm>
              <a:off x="8264422" y="4939508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/>
          </p:spPr>
          <p:txBody>
            <a:bodyPr wrap="none" lIns="91435" tIns="45718" rIns="91435" bIns="45718" anchor="ctr"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42" name="Oval 31"/>
            <p:cNvSpPr>
              <a:spLocks noChangeAspect="1" noChangeArrowheads="1"/>
            </p:cNvSpPr>
            <p:nvPr/>
          </p:nvSpPr>
          <p:spPr bwMode="auto">
            <a:xfrm>
              <a:off x="7937397" y="5266533"/>
              <a:ext cx="136525" cy="1365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/>
          </p:spPr>
          <p:txBody>
            <a:bodyPr wrap="none" lIns="91435" tIns="45718" rIns="91435" bIns="45718" anchor="ctr"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43" name="Oval 32"/>
            <p:cNvSpPr>
              <a:spLocks noChangeAspect="1" noChangeArrowheads="1"/>
            </p:cNvSpPr>
            <p:nvPr/>
          </p:nvSpPr>
          <p:spPr bwMode="auto">
            <a:xfrm>
              <a:off x="8264422" y="5266533"/>
              <a:ext cx="136525" cy="136525"/>
            </a:xfrm>
            <a:prstGeom prst="ellipse">
              <a:avLst/>
            </a:prstGeom>
            <a:noFill/>
            <a:ln>
              <a:noFill/>
            </a:ln>
            <a:extLst/>
          </p:spPr>
          <p:txBody>
            <a:bodyPr wrap="none" lIns="91435" tIns="45718" rIns="91435" bIns="45718" anchor="ctr"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44" name="Rectangle 9"/>
            <p:cNvSpPr>
              <a:spLocks noChangeAspect="1" noChangeArrowheads="1"/>
            </p:cNvSpPr>
            <p:nvPr/>
          </p:nvSpPr>
          <p:spPr bwMode="auto">
            <a:xfrm rot="16200000">
              <a:off x="7505639" y="4561284"/>
              <a:ext cx="981073" cy="962819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35" tIns="45718" rIns="91435" bIns="45718" anchor="ctr"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45" name="Text Box 25"/>
            <p:cNvSpPr txBox="1">
              <a:spLocks noChangeArrowheads="1"/>
            </p:cNvSpPr>
            <p:nvPr/>
          </p:nvSpPr>
          <p:spPr bwMode="auto">
            <a:xfrm>
              <a:off x="6935643" y="4740158"/>
              <a:ext cx="409298" cy="55397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91421" tIns="45710" rIns="91421" bIns="45710">
              <a:spAutoFit/>
            </a:bodyPr>
            <a:lstStyle/>
            <a:p>
              <a:pPr defTabSz="457130" eaLnBrk="0" fontAlgn="auto" hangingPunct="0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en-US" sz="3000" b="1" dirty="0" smtClean="0">
                  <a:solidFill>
                    <a:prstClr val="black"/>
                  </a:solidFill>
                  <a:latin typeface="Calibri"/>
                  <a:ea typeface="+mn-ea"/>
                </a:rPr>
                <a:t>=</a:t>
              </a:r>
              <a:endParaRPr lang="en-US" sz="3000" b="1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grpSp>
          <p:nvGrpSpPr>
            <p:cNvPr id="197" name="Group 58"/>
            <p:cNvGrpSpPr>
              <a:grpSpLocks/>
            </p:cNvGrpSpPr>
            <p:nvPr/>
          </p:nvGrpSpPr>
          <p:grpSpPr bwMode="auto">
            <a:xfrm>
              <a:off x="532065" y="4232274"/>
              <a:ext cx="1944687" cy="338138"/>
              <a:chOff x="1033" y="568"/>
              <a:chExt cx="1225" cy="213"/>
            </a:xfrm>
          </p:grpSpPr>
          <p:sp>
            <p:nvSpPr>
              <p:cNvPr id="198" name="Text Box 59"/>
              <p:cNvSpPr txBox="1">
                <a:spLocks noChangeArrowheads="1"/>
              </p:cNvSpPr>
              <p:nvPr/>
            </p:nvSpPr>
            <p:spPr bwMode="auto">
              <a:xfrm>
                <a:off x="1033" y="568"/>
                <a:ext cx="188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defTabSz="457130" fontAlgn="auto">
                  <a:spcBef>
                    <a:spcPct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1600" b="1">
                    <a:solidFill>
                      <a:srgbClr val="FF0000"/>
                    </a:solidFill>
                    <a:latin typeface="Arial" charset="0"/>
                  </a:rPr>
                  <a:t>1</a:t>
                </a:r>
              </a:p>
            </p:txBody>
          </p:sp>
          <p:sp>
            <p:nvSpPr>
              <p:cNvPr id="199" name="Text Box 60"/>
              <p:cNvSpPr txBox="1">
                <a:spLocks noChangeArrowheads="1"/>
              </p:cNvSpPr>
              <p:nvPr/>
            </p:nvSpPr>
            <p:spPr bwMode="auto">
              <a:xfrm>
                <a:off x="1863" y="568"/>
                <a:ext cx="188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defTabSz="457130" fontAlgn="auto">
                  <a:spcBef>
                    <a:spcPct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1600" b="1">
                    <a:solidFill>
                      <a:srgbClr val="FF0000"/>
                    </a:solidFill>
                    <a:latin typeface="Arial" charset="0"/>
                  </a:rPr>
                  <a:t>5</a:t>
                </a:r>
              </a:p>
            </p:txBody>
          </p:sp>
          <p:sp>
            <p:nvSpPr>
              <p:cNvPr id="200" name="Text Box 61"/>
              <p:cNvSpPr txBox="1">
                <a:spLocks noChangeArrowheads="1"/>
              </p:cNvSpPr>
              <p:nvPr/>
            </p:nvSpPr>
            <p:spPr bwMode="auto">
              <a:xfrm>
                <a:off x="1240" y="568"/>
                <a:ext cx="188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defTabSz="457130" fontAlgn="auto">
                  <a:spcBef>
                    <a:spcPct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1600" b="1">
                    <a:solidFill>
                      <a:srgbClr val="FF0000"/>
                    </a:solidFill>
                    <a:latin typeface="Arial" charset="0"/>
                  </a:rPr>
                  <a:t>2</a:t>
                </a:r>
              </a:p>
            </p:txBody>
          </p:sp>
          <p:sp>
            <p:nvSpPr>
              <p:cNvPr id="201" name="Text Box 62"/>
              <p:cNvSpPr txBox="1">
                <a:spLocks noChangeArrowheads="1"/>
              </p:cNvSpPr>
              <p:nvPr/>
            </p:nvSpPr>
            <p:spPr bwMode="auto">
              <a:xfrm>
                <a:off x="1448" y="568"/>
                <a:ext cx="188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defTabSz="457130" fontAlgn="auto">
                  <a:spcBef>
                    <a:spcPct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1600" b="1" dirty="0">
                    <a:solidFill>
                      <a:srgbClr val="FF0000"/>
                    </a:solidFill>
                    <a:latin typeface="Arial" charset="0"/>
                  </a:rPr>
                  <a:t>3</a:t>
                </a:r>
              </a:p>
            </p:txBody>
          </p:sp>
          <p:sp>
            <p:nvSpPr>
              <p:cNvPr id="206" name="Text Box 63"/>
              <p:cNvSpPr txBox="1">
                <a:spLocks noChangeArrowheads="1"/>
              </p:cNvSpPr>
              <p:nvPr/>
            </p:nvSpPr>
            <p:spPr bwMode="auto">
              <a:xfrm>
                <a:off x="1655" y="568"/>
                <a:ext cx="188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defTabSz="457130" fontAlgn="auto">
                  <a:spcBef>
                    <a:spcPct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1600" b="1" dirty="0">
                    <a:solidFill>
                      <a:srgbClr val="FF0000"/>
                    </a:solidFill>
                    <a:latin typeface="Arial" charset="0"/>
                  </a:rPr>
                  <a:t>4</a:t>
                </a:r>
              </a:p>
            </p:txBody>
          </p:sp>
          <p:sp>
            <p:nvSpPr>
              <p:cNvPr id="207" name="Text Box 64"/>
              <p:cNvSpPr txBox="1">
                <a:spLocks noChangeArrowheads="1"/>
              </p:cNvSpPr>
              <p:nvPr/>
            </p:nvSpPr>
            <p:spPr bwMode="auto">
              <a:xfrm>
                <a:off x="2070" y="568"/>
                <a:ext cx="188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defTabSz="457130" fontAlgn="auto">
                  <a:spcBef>
                    <a:spcPct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1600" b="1" dirty="0">
                    <a:solidFill>
                      <a:srgbClr val="FF0000"/>
                    </a:solidFill>
                    <a:latin typeface="Arial" charset="0"/>
                  </a:rPr>
                  <a:t>6</a:t>
                </a:r>
              </a:p>
            </p:txBody>
          </p:sp>
        </p:grpSp>
        <p:sp>
          <p:nvSpPr>
            <p:cNvPr id="211" name="Text Box 67"/>
            <p:cNvSpPr txBox="1">
              <a:spLocks noChangeArrowheads="1"/>
            </p:cNvSpPr>
            <p:nvPr/>
          </p:nvSpPr>
          <p:spPr bwMode="auto">
            <a:xfrm>
              <a:off x="287195" y="4552158"/>
              <a:ext cx="2984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r" defTabSz="457130" fontAlgn="auto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en-US" sz="1600" b="1">
                  <a:solidFill>
                    <a:srgbClr val="FF0000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213" name="Text Box 69"/>
            <p:cNvSpPr txBox="1">
              <a:spLocks noChangeArrowheads="1"/>
            </p:cNvSpPr>
            <p:nvPr/>
          </p:nvSpPr>
          <p:spPr bwMode="auto">
            <a:xfrm>
              <a:off x="287195" y="4879183"/>
              <a:ext cx="2984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r" defTabSz="457130" fontAlgn="auto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en-US" sz="1600" b="1">
                  <a:solidFill>
                    <a:srgbClr val="FF0000"/>
                  </a:solidFill>
                  <a:latin typeface="Arial" charset="0"/>
                </a:rPr>
                <a:t>2</a:t>
              </a:r>
            </a:p>
          </p:txBody>
        </p:sp>
        <p:sp>
          <p:nvSpPr>
            <p:cNvPr id="218" name="Text Box 70"/>
            <p:cNvSpPr txBox="1">
              <a:spLocks noChangeArrowheads="1"/>
            </p:cNvSpPr>
            <p:nvPr/>
          </p:nvSpPr>
          <p:spPr bwMode="auto">
            <a:xfrm>
              <a:off x="287195" y="5206208"/>
              <a:ext cx="2984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r" defTabSz="457130" fontAlgn="auto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en-US" sz="1600" b="1" dirty="0">
                  <a:solidFill>
                    <a:srgbClr val="FF0000"/>
                  </a:solidFill>
                  <a:latin typeface="Arial" charset="0"/>
                </a:rPr>
                <a:t>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4614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5"/>
          <p:cNvSpPr>
            <a:spLocks noGrp="1" noChangeArrowheads="1"/>
          </p:cNvSpPr>
          <p:nvPr>
            <p:ph type="title"/>
          </p:nvPr>
        </p:nvSpPr>
        <p:spPr/>
        <p:txBody>
          <a:bodyPr rIns="40566"/>
          <a:lstStyle/>
          <a:p>
            <a:pPr marL="39628"/>
            <a:r>
              <a:rPr lang="en-US" sz="3100">
                <a:latin typeface="Arial" charset="0"/>
              </a:rPr>
              <a:t>The Case for Sparse Matrices</a:t>
            </a:r>
          </a:p>
        </p:txBody>
      </p:sp>
      <p:sp>
        <p:nvSpPr>
          <p:cNvPr id="39939" name="Rectangle 6"/>
          <p:cNvSpPr>
            <a:spLocks noGrp="1" noChangeArrowheads="1"/>
          </p:cNvSpPr>
          <p:nvPr>
            <p:ph idx="1"/>
          </p:nvPr>
        </p:nvSpPr>
        <p:spPr>
          <a:xfrm>
            <a:off x="360364" y="1358926"/>
            <a:ext cx="8429625" cy="1304925"/>
          </a:xfrm>
        </p:spPr>
        <p:txBody>
          <a:bodyPr rIns="116782">
            <a:normAutofit/>
          </a:bodyPr>
          <a:lstStyle/>
          <a:p>
            <a:pPr algn="ctr">
              <a:buFontTx/>
              <a:buNone/>
            </a:pPr>
            <a:r>
              <a:rPr lang="en-US">
                <a:solidFill>
                  <a:srgbClr val="FF0000"/>
                </a:solidFill>
                <a:latin typeface="Arial" charset="0"/>
                <a:cs typeface="Lucida Grande" charset="0"/>
              </a:rPr>
              <a:t>Many irregular applications contain </a:t>
            </a:r>
            <a:br>
              <a:rPr lang="en-US">
                <a:solidFill>
                  <a:srgbClr val="FF0000"/>
                </a:solidFill>
                <a:latin typeface="Arial" charset="0"/>
                <a:cs typeface="Lucida Grande" charset="0"/>
              </a:rPr>
            </a:br>
            <a:r>
              <a:rPr lang="en-US">
                <a:solidFill>
                  <a:srgbClr val="FF0000"/>
                </a:solidFill>
                <a:latin typeface="Arial" charset="0"/>
                <a:cs typeface="Lucida Grande" charset="0"/>
              </a:rPr>
              <a:t>coarse-grained parallelism that can be exploited </a:t>
            </a:r>
            <a:br>
              <a:rPr lang="en-US">
                <a:solidFill>
                  <a:srgbClr val="FF0000"/>
                </a:solidFill>
                <a:latin typeface="Arial" charset="0"/>
                <a:cs typeface="Lucida Grande" charset="0"/>
              </a:rPr>
            </a:br>
            <a:r>
              <a:rPr lang="en-US">
                <a:solidFill>
                  <a:srgbClr val="FF0000"/>
                </a:solidFill>
                <a:latin typeface="Arial" charset="0"/>
                <a:cs typeface="Lucida Grande" charset="0"/>
              </a:rPr>
              <a:t>by abstractions at the proper level.</a:t>
            </a:r>
            <a:endParaRPr lang="en-US">
              <a:solidFill>
                <a:srgbClr val="FF0000"/>
              </a:solidFill>
              <a:latin typeface="Arial" charset="0"/>
            </a:endParaRPr>
          </a:p>
        </p:txBody>
      </p:sp>
      <p:grpSp>
        <p:nvGrpSpPr>
          <p:cNvPr id="39940" name="Group 1"/>
          <p:cNvGrpSpPr>
            <a:grpSpLocks/>
          </p:cNvGrpSpPr>
          <p:nvPr/>
        </p:nvGrpSpPr>
        <p:grpSpPr bwMode="auto">
          <a:xfrm>
            <a:off x="0" y="0"/>
            <a:ext cx="9144000" cy="1295400"/>
            <a:chOff x="0" y="0"/>
            <a:chExt cx="8192" cy="1160"/>
          </a:xfrm>
        </p:grpSpPr>
        <p:sp>
          <p:nvSpPr>
            <p:cNvPr id="39960" name="Rectangle 2"/>
            <p:cNvSpPr>
              <a:spLocks/>
            </p:cNvSpPr>
            <p:nvPr/>
          </p:nvSpPr>
          <p:spPr bwMode="auto">
            <a:xfrm>
              <a:off x="0" y="0"/>
              <a:ext cx="8192" cy="1160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39961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191" cy="1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9941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6" y="6307138"/>
            <a:ext cx="1374775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271" name="Group 7"/>
          <p:cNvGraphicFramePr>
            <a:graphicFrameLocks noGrp="1"/>
          </p:cNvGraphicFramePr>
          <p:nvPr/>
        </p:nvGraphicFramePr>
        <p:xfrm>
          <a:off x="750892" y="2833688"/>
          <a:ext cx="7678737" cy="3221038"/>
        </p:xfrm>
        <a:graphic>
          <a:graphicData uri="http://schemas.openxmlformats.org/drawingml/2006/table">
            <a:tbl>
              <a:tblPr firstRow="1" lastCol="1">
                <a:tableStyleId>{10A1B5D5-9B99-4C35-A422-299274C87663}</a:tableStyleId>
              </a:tblPr>
              <a:tblGrid>
                <a:gridCol w="3820950"/>
                <a:gridCol w="3857787"/>
              </a:tblGrid>
              <a:tr h="8605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23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 Bold" charset="0"/>
                        </a:rPr>
                        <a:t>Traditional graph computations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old" charset="0"/>
                        <a:cs typeface="Arial Bold" charset="0"/>
                        <a:sym typeface="Arial Bold" charset="0"/>
                      </a:endParaRPr>
                    </a:p>
                  </a:txBody>
                  <a:tcPr marL="35720" marR="35720" marT="35715" marB="3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23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 Bold" charset="0"/>
                        </a:rPr>
                        <a:t>Graphs in the language of linear algebra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old" charset="0"/>
                        <a:cs typeface="Arial Bold" charset="0"/>
                        <a:sym typeface="Arial Bold" charset="0"/>
                      </a:endParaRPr>
                    </a:p>
                  </a:txBody>
                  <a:tcPr marL="35720" marR="35720" marT="35715" marB="3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68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Data driven,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unpredictable communication.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20" marR="35720" marT="35715" marB="3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Fixed communication patterns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20" marR="35720" marT="35715" marB="3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68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Irregular and unstructured,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poor locality of reference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20" marR="35720" marT="35715" marB="3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Operations on matrix blocks exploit memory hierarchy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20" marR="35720" marT="35715" marB="3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68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Fine grained data accesses, dominated by latency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20" marR="35720" marT="35715" marB="3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Coarse grained parallelism, bandwidth limited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5720" marR="35720" marT="35715" marB="3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 bwMode="auto">
          <a:xfrm>
            <a:off x="292100" y="0"/>
            <a:ext cx="8459788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35651" tIns="35651" rIns="76216" bIns="35651" anchor="ctr"/>
          <a:lstStyle/>
          <a:p>
            <a:pPr marL="4465" defTabSz="641830">
              <a:buNone/>
              <a:defRPr/>
            </a:pPr>
            <a:r>
              <a:rPr lang="en-US" kern="0" dirty="0">
                <a:solidFill>
                  <a:srgbClr val="FFFF00"/>
                </a:solidFill>
                <a:latin typeface="+mj-lt"/>
                <a:ea typeface="+mj-ea"/>
                <a:cs typeface="+mj-cs"/>
                <a:sym typeface="Arial Bold" charset="0"/>
              </a:rPr>
              <a:t>The case for sparse matrices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8915400" cy="542925"/>
          </a:xfrm>
        </p:spPr>
        <p:txBody>
          <a:bodyPr>
            <a:normAutofit/>
          </a:bodyPr>
          <a:lstStyle/>
          <a:p>
            <a:r>
              <a:rPr lang="en-US" b="0" dirty="0" smtClean="0">
                <a:latin typeface="Arial" charset="0"/>
              </a:rPr>
              <a:t>Outline</a:t>
            </a:r>
            <a:endParaRPr lang="en-US" b="0" dirty="0"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373" y="1610311"/>
            <a:ext cx="8929445" cy="469841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Motivation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Sparse matrices for graph algorithms</a:t>
            </a:r>
          </a:p>
          <a:p>
            <a:pPr>
              <a:lnSpc>
                <a:spcPct val="120000"/>
              </a:lnSpc>
            </a:pPr>
            <a:r>
              <a:rPr lang="en-US" dirty="0" err="1" smtClean="0">
                <a:solidFill>
                  <a:srgbClr val="000000"/>
                </a:solidFill>
                <a:latin typeface="Arial" charset="0"/>
              </a:rPr>
              <a:t>CombBLAS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: sparse arrays and graphs on parallel machines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KDT: attributed semantic graphs in a high-level language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Specialization: getting the best of both worlds</a:t>
            </a:r>
          </a:p>
          <a:p>
            <a:pPr>
              <a:lnSpc>
                <a:spcPct val="120000"/>
              </a:lnSpc>
            </a:pPr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3281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24"/>
          <p:cNvGrpSpPr/>
          <p:nvPr/>
        </p:nvGrpSpPr>
        <p:grpSpPr>
          <a:xfrm>
            <a:off x="0" y="-107156"/>
            <a:ext cx="9144000" cy="1401961"/>
            <a:chOff x="0" y="-152400"/>
            <a:chExt cx="13004800" cy="1993900"/>
          </a:xfrm>
        </p:grpSpPr>
        <p:pic>
          <p:nvPicPr>
            <p:cNvPr id="126" name="Picture 3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13004800" cy="1841500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sp>
          <p:nvSpPr>
            <p:cNvPr id="127" name="Rectangle 5"/>
            <p:cNvSpPr txBox="1">
              <a:spLocks noChangeArrowheads="1"/>
            </p:cNvSpPr>
            <p:nvPr/>
          </p:nvSpPr>
          <p:spPr bwMode="auto">
            <a:xfrm>
              <a:off x="330211" y="-152400"/>
              <a:ext cx="12031663" cy="14097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vert="horz" wrap="square" lIns="50777" tIns="50777" rIns="166318" bIns="50777" numCol="1" anchor="ctr" anchorCtr="0" compatLnSpc="1">
              <a:prstTxWarp prst="textNoShape">
                <a:avLst/>
              </a:prstTxWarp>
            </a:bodyPr>
            <a:lstStyle/>
            <a:p>
              <a:pPr marL="40160" defTabSz="642552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3200" kern="0" dirty="0">
                  <a:solidFill>
                    <a:srgbClr val="FFFF00"/>
                  </a:solidFill>
                  <a:latin typeface="Calibri"/>
                  <a:ea typeface="+mn-ea"/>
                  <a:sym typeface="Arial Bold" charset="0"/>
                </a:rPr>
                <a:t>Combinatorial BLAS class hierarchy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3862216" y="2889950"/>
            <a:ext cx="1411111" cy="637822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800" dirty="0" err="1" smtClean="0">
                <a:solidFill>
                  <a:srgbClr val="000000"/>
                </a:solidFill>
                <a:latin typeface="Calibri"/>
              </a:rPr>
              <a:t>CommGrid</a:t>
            </a:r>
            <a:endParaRPr lang="en-US" sz="18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37541" y="5994391"/>
            <a:ext cx="903113" cy="637822"/>
          </a:xfrm>
          <a:prstGeom prst="rect">
            <a:avLst/>
          </a:prstGeom>
          <a:solidFill>
            <a:schemeClr val="accent1">
              <a:lumMod val="40000"/>
              <a:lumOff val="60000"/>
              <a:alpha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DCSC</a:t>
            </a:r>
            <a:endParaRPr lang="en-US" sz="18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95875" y="5994391"/>
            <a:ext cx="692855" cy="637822"/>
          </a:xfrm>
          <a:prstGeom prst="rect">
            <a:avLst/>
          </a:prstGeom>
          <a:solidFill>
            <a:schemeClr val="accent1">
              <a:lumMod val="40000"/>
              <a:lumOff val="60000"/>
              <a:alpha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CSC</a:t>
            </a:r>
            <a:endParaRPr lang="en-US" sz="18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85545" y="5994391"/>
            <a:ext cx="840216" cy="637822"/>
          </a:xfrm>
          <a:prstGeom prst="rect">
            <a:avLst/>
          </a:prstGeom>
          <a:solidFill>
            <a:schemeClr val="accent1">
              <a:lumMod val="40000"/>
              <a:lumOff val="60000"/>
              <a:alpha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CSB</a:t>
            </a:r>
            <a:endParaRPr lang="en-US" sz="18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59476" y="5994391"/>
            <a:ext cx="956733" cy="637822"/>
          </a:xfrm>
          <a:prstGeom prst="rect">
            <a:avLst/>
          </a:prstGeom>
          <a:solidFill>
            <a:schemeClr val="accent1">
              <a:lumMod val="40000"/>
              <a:lumOff val="60000"/>
              <a:alpha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Triples</a:t>
            </a:r>
            <a:endParaRPr lang="en-US" sz="18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63984" y="4340568"/>
            <a:ext cx="1047039" cy="637822"/>
          </a:xfrm>
          <a:prstGeom prst="rect">
            <a:avLst/>
          </a:prstGeom>
          <a:solidFill>
            <a:schemeClr val="accent1">
              <a:lumMod val="40000"/>
              <a:lumOff val="60000"/>
              <a:alpha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800" dirty="0" err="1" smtClean="0">
                <a:solidFill>
                  <a:srgbClr val="000000"/>
                </a:solidFill>
                <a:latin typeface="Calibri"/>
              </a:rPr>
              <a:t>SpMat</a:t>
            </a:r>
            <a:endParaRPr lang="en-US" sz="1800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5" name="Straight Connector 4"/>
          <p:cNvCxnSpPr>
            <a:stCxn id="22" idx="2"/>
            <a:endCxn id="10" idx="0"/>
          </p:cNvCxnSpPr>
          <p:nvPr/>
        </p:nvCxnSpPr>
        <p:spPr>
          <a:xfrm flipH="1">
            <a:off x="3189095" y="5517441"/>
            <a:ext cx="1251654" cy="47695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22" idx="3"/>
            <a:endCxn id="11" idx="0"/>
          </p:cNvCxnSpPr>
          <p:nvPr/>
        </p:nvCxnSpPr>
        <p:spPr>
          <a:xfrm flipH="1">
            <a:off x="4142303" y="5517441"/>
            <a:ext cx="432502" cy="47695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3" idx="0"/>
            <a:endCxn id="22" idx="3"/>
          </p:cNvCxnSpPr>
          <p:nvPr/>
        </p:nvCxnSpPr>
        <p:spPr>
          <a:xfrm flipH="1" flipV="1">
            <a:off x="4574808" y="5517441"/>
            <a:ext cx="563035" cy="47695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2" idx="0"/>
            <a:endCxn id="22" idx="3"/>
          </p:cNvCxnSpPr>
          <p:nvPr/>
        </p:nvCxnSpPr>
        <p:spPr>
          <a:xfrm flipH="1" flipV="1">
            <a:off x="4574805" y="5517441"/>
            <a:ext cx="1630848" cy="47695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4" idx="2"/>
            <a:endCxn id="22" idx="0"/>
          </p:cNvCxnSpPr>
          <p:nvPr/>
        </p:nvCxnSpPr>
        <p:spPr>
          <a:xfrm flipH="1">
            <a:off x="4574808" y="4978393"/>
            <a:ext cx="12699" cy="2709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Isosceles Triangle 21"/>
          <p:cNvSpPr/>
          <p:nvPr/>
        </p:nvSpPr>
        <p:spPr>
          <a:xfrm>
            <a:off x="4440752" y="5249330"/>
            <a:ext cx="268111" cy="268111"/>
          </a:xfrm>
          <a:prstGeom prst="triangle">
            <a:avLst/>
          </a:prstGeom>
          <a:solidFill>
            <a:schemeClr val="tx1">
              <a:alpha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961450" y="4340568"/>
            <a:ext cx="1250995" cy="637822"/>
          </a:xfrm>
          <a:prstGeom prst="rect">
            <a:avLst/>
          </a:prstGeom>
          <a:solidFill>
            <a:schemeClr val="accent3">
              <a:lumMod val="60000"/>
              <a:lumOff val="40000"/>
              <a:alpha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800" dirty="0" err="1" smtClean="0">
                <a:solidFill>
                  <a:srgbClr val="000000"/>
                </a:solidFill>
                <a:latin typeface="Calibri"/>
              </a:rPr>
              <a:t>SpDistMat</a:t>
            </a:r>
            <a:endParaRPr lang="en-US" sz="18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97561" y="4354679"/>
            <a:ext cx="1495777" cy="637822"/>
          </a:xfrm>
          <a:prstGeom prst="rect">
            <a:avLst/>
          </a:prstGeom>
          <a:solidFill>
            <a:schemeClr val="accent3">
              <a:lumMod val="60000"/>
              <a:lumOff val="40000"/>
              <a:alpha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800" dirty="0" err="1" smtClean="0">
                <a:solidFill>
                  <a:srgbClr val="000000"/>
                </a:solidFill>
                <a:latin typeface="Calibri"/>
              </a:rPr>
              <a:t>DenseDistMat</a:t>
            </a:r>
            <a:endParaRPr lang="en-US" sz="1800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32" name="Straight Connector 31"/>
          <p:cNvCxnSpPr>
            <a:stCxn id="14" idx="1"/>
            <a:endCxn id="35" idx="3"/>
          </p:cNvCxnSpPr>
          <p:nvPr/>
        </p:nvCxnSpPr>
        <p:spPr>
          <a:xfrm flipH="1">
            <a:off x="3212442" y="4659479"/>
            <a:ext cx="851542" cy="0"/>
          </a:xfrm>
          <a:prstGeom prst="line">
            <a:avLst/>
          </a:prstGeom>
          <a:ln>
            <a:solidFill>
              <a:schemeClr val="tx1"/>
            </a:solidFill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1161970" y="2889950"/>
            <a:ext cx="1250995" cy="637822"/>
          </a:xfrm>
          <a:prstGeom prst="rect">
            <a:avLst/>
          </a:prstGeom>
          <a:solidFill>
            <a:schemeClr val="accent3">
              <a:lumMod val="60000"/>
              <a:lumOff val="40000"/>
              <a:alpha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800" dirty="0" err="1" smtClean="0">
                <a:solidFill>
                  <a:srgbClr val="000000"/>
                </a:solidFill>
                <a:latin typeface="Calibri"/>
              </a:rPr>
              <a:t>DistMat</a:t>
            </a:r>
            <a:endParaRPr lang="en-US" sz="18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Isosceles Triangle 40"/>
          <p:cNvSpPr/>
          <p:nvPr/>
        </p:nvSpPr>
        <p:spPr>
          <a:xfrm>
            <a:off x="1658041" y="3863617"/>
            <a:ext cx="268111" cy="268111"/>
          </a:xfrm>
          <a:prstGeom prst="triangle">
            <a:avLst/>
          </a:prstGeom>
          <a:solidFill>
            <a:schemeClr val="tx1">
              <a:alpha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2" name="Straight Connector 41"/>
          <p:cNvCxnSpPr>
            <a:stCxn id="41" idx="2"/>
            <a:endCxn id="36" idx="0"/>
          </p:cNvCxnSpPr>
          <p:nvPr/>
        </p:nvCxnSpPr>
        <p:spPr>
          <a:xfrm flipH="1">
            <a:off x="945450" y="4131725"/>
            <a:ext cx="712591" cy="22295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41" idx="4"/>
            <a:endCxn id="35" idx="0"/>
          </p:cNvCxnSpPr>
          <p:nvPr/>
        </p:nvCxnSpPr>
        <p:spPr>
          <a:xfrm>
            <a:off x="1926150" y="4131728"/>
            <a:ext cx="660796" cy="2088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40" idx="2"/>
            <a:endCxn id="41" idx="0"/>
          </p:cNvCxnSpPr>
          <p:nvPr/>
        </p:nvCxnSpPr>
        <p:spPr>
          <a:xfrm>
            <a:off x="1787468" y="3527774"/>
            <a:ext cx="4629" cy="3358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3" idx="1"/>
            <a:endCxn id="40" idx="3"/>
          </p:cNvCxnSpPr>
          <p:nvPr/>
        </p:nvCxnSpPr>
        <p:spPr>
          <a:xfrm flipH="1">
            <a:off x="2412965" y="3208860"/>
            <a:ext cx="1449251" cy="0"/>
          </a:xfrm>
          <a:prstGeom prst="line">
            <a:avLst/>
          </a:prstGeom>
          <a:ln>
            <a:solidFill>
              <a:schemeClr val="tx1"/>
            </a:solidFill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748378" y="5164661"/>
            <a:ext cx="2405938" cy="373659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800" i="1" dirty="0" smtClean="0">
                <a:solidFill>
                  <a:prstClr val="black"/>
                </a:solidFill>
                <a:latin typeface="Calibri"/>
                <a:ea typeface="+mn-ea"/>
              </a:rPr>
              <a:t>Enforces interface only</a:t>
            </a:r>
            <a:endParaRPr lang="en-US" sz="1800" i="1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1" name="Cloud 50"/>
          <p:cNvSpPr/>
          <p:nvPr/>
        </p:nvSpPr>
        <p:spPr>
          <a:xfrm>
            <a:off x="3146779" y="1308916"/>
            <a:ext cx="3922888" cy="1033528"/>
          </a:xfrm>
          <a:prstGeom prst="cloud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solidFill>
              <a:schemeClr val="accent5">
                <a:lumMod val="60000"/>
                <a:lumOff val="40000"/>
                <a:alpha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800" i="1" dirty="0">
                <a:solidFill>
                  <a:srgbClr val="000000"/>
                </a:solidFill>
                <a:latin typeface="Calibri"/>
              </a:rPr>
              <a:t>Combinatorial BLAS </a:t>
            </a:r>
          </a:p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800" i="1" dirty="0" smtClean="0">
                <a:solidFill>
                  <a:srgbClr val="000000"/>
                </a:solidFill>
                <a:latin typeface="Calibri"/>
              </a:rPr>
              <a:t>functions and </a:t>
            </a:r>
            <a:r>
              <a:rPr lang="en-US" sz="1800" i="1" dirty="0">
                <a:solidFill>
                  <a:srgbClr val="000000"/>
                </a:solidFill>
                <a:latin typeface="Calibri"/>
              </a:rPr>
              <a:t>o</a:t>
            </a:r>
            <a:r>
              <a:rPr lang="en-US" sz="1800" i="1" dirty="0" smtClean="0">
                <a:solidFill>
                  <a:srgbClr val="000000"/>
                </a:solidFill>
                <a:latin typeface="Calibri"/>
              </a:rPr>
              <a:t>perators</a:t>
            </a:r>
            <a:endParaRPr lang="en-US" sz="1800" i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7264405" y="4224847"/>
            <a:ext cx="1495777" cy="637822"/>
          </a:xfrm>
          <a:prstGeom prst="rect">
            <a:avLst/>
          </a:prstGeom>
          <a:solidFill>
            <a:schemeClr val="accent3">
              <a:lumMod val="60000"/>
              <a:lumOff val="40000"/>
              <a:alpha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800" dirty="0" err="1" smtClean="0">
                <a:solidFill>
                  <a:srgbClr val="000000"/>
                </a:solidFill>
                <a:latin typeface="Calibri"/>
              </a:rPr>
              <a:t>DenseDistVec</a:t>
            </a:r>
            <a:endParaRPr lang="en-US" sz="18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531543" y="4224847"/>
            <a:ext cx="1495777" cy="637822"/>
          </a:xfrm>
          <a:prstGeom prst="rect">
            <a:avLst/>
          </a:prstGeom>
          <a:solidFill>
            <a:schemeClr val="accent3">
              <a:lumMod val="60000"/>
              <a:lumOff val="40000"/>
              <a:alpha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800" dirty="0" err="1" smtClean="0">
                <a:solidFill>
                  <a:srgbClr val="000000"/>
                </a:solidFill>
                <a:latin typeface="Calibri"/>
              </a:rPr>
              <a:t>SpDistVec</a:t>
            </a:r>
            <a:endParaRPr lang="en-US" sz="18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430041" y="2889950"/>
            <a:ext cx="1415738" cy="637822"/>
          </a:xfrm>
          <a:prstGeom prst="rect">
            <a:avLst/>
          </a:prstGeom>
          <a:solidFill>
            <a:schemeClr val="accent3">
              <a:lumMod val="60000"/>
              <a:lumOff val="40000"/>
              <a:alpha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800" dirty="0" err="1" smtClean="0">
                <a:solidFill>
                  <a:srgbClr val="000000"/>
                </a:solidFill>
                <a:latin typeface="Calibri"/>
              </a:rPr>
              <a:t>FullyDistVec</a:t>
            </a:r>
            <a:endParaRPr lang="en-US" sz="18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596408" y="3186278"/>
            <a:ext cx="1449251" cy="373659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800" i="1" dirty="0" smtClean="0">
                <a:solidFill>
                  <a:prstClr val="black"/>
                </a:solidFill>
                <a:latin typeface="Calibri"/>
                <a:ea typeface="+mn-ea"/>
              </a:rPr>
              <a:t>... HAS A</a:t>
            </a:r>
            <a:endParaRPr lang="en-US" sz="1800" i="1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cxnSp>
        <p:nvCxnSpPr>
          <p:cNvPr id="68" name="Straight Arrow Connector 67"/>
          <p:cNvCxnSpPr>
            <a:stCxn id="64" idx="0"/>
          </p:cNvCxnSpPr>
          <p:nvPr/>
        </p:nvCxnSpPr>
        <p:spPr>
          <a:xfrm flipH="1" flipV="1">
            <a:off x="5761410" y="2192874"/>
            <a:ext cx="1376503" cy="697076"/>
          </a:xfrm>
          <a:prstGeom prst="straightConnector1">
            <a:avLst/>
          </a:prstGeom>
          <a:ln w="31750"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7493001" y="3601337"/>
            <a:ext cx="1552222" cy="373659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800" i="1" dirty="0" smtClean="0">
                <a:solidFill>
                  <a:prstClr val="black"/>
                </a:solidFill>
                <a:latin typeface="Calibri"/>
                <a:ea typeface="+mn-ea"/>
              </a:rPr>
              <a:t>Polymorphism</a:t>
            </a:r>
            <a:endParaRPr lang="en-US" sz="1800" i="1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cxnSp>
        <p:nvCxnSpPr>
          <p:cNvPr id="74" name="Straight Arrow Connector 73"/>
          <p:cNvCxnSpPr>
            <a:stCxn id="40" idx="0"/>
          </p:cNvCxnSpPr>
          <p:nvPr/>
        </p:nvCxnSpPr>
        <p:spPr>
          <a:xfrm flipV="1">
            <a:off x="1787466" y="2192874"/>
            <a:ext cx="2008410" cy="697076"/>
          </a:xfrm>
          <a:prstGeom prst="straightConnector1">
            <a:avLst/>
          </a:prstGeom>
          <a:ln w="31750"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Diamond 75"/>
          <p:cNvSpPr/>
          <p:nvPr/>
        </p:nvSpPr>
        <p:spPr>
          <a:xfrm>
            <a:off x="6965249" y="3786005"/>
            <a:ext cx="327376" cy="268111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81" name="Straight Connector 80"/>
          <p:cNvCxnSpPr>
            <a:stCxn id="60" idx="0"/>
            <a:endCxn id="76" idx="3"/>
          </p:cNvCxnSpPr>
          <p:nvPr/>
        </p:nvCxnSpPr>
        <p:spPr>
          <a:xfrm flipH="1" flipV="1">
            <a:off x="7292625" y="3920058"/>
            <a:ext cx="719667" cy="30478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61" idx="0"/>
            <a:endCxn id="76" idx="1"/>
          </p:cNvCxnSpPr>
          <p:nvPr/>
        </p:nvCxnSpPr>
        <p:spPr>
          <a:xfrm flipV="1">
            <a:off x="6279432" y="3920058"/>
            <a:ext cx="685819" cy="30478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76" idx="0"/>
            <a:endCxn id="64" idx="2"/>
          </p:cNvCxnSpPr>
          <p:nvPr/>
        </p:nvCxnSpPr>
        <p:spPr>
          <a:xfrm flipV="1">
            <a:off x="7128936" y="3527772"/>
            <a:ext cx="8974" cy="2582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stCxn id="3" idx="3"/>
            <a:endCxn id="64" idx="1"/>
          </p:cNvCxnSpPr>
          <p:nvPr/>
        </p:nvCxnSpPr>
        <p:spPr>
          <a:xfrm>
            <a:off x="5273327" y="3208860"/>
            <a:ext cx="1156717" cy="0"/>
          </a:xfrm>
          <a:prstGeom prst="line">
            <a:avLst/>
          </a:prstGeom>
          <a:ln>
            <a:solidFill>
              <a:schemeClr val="tx1"/>
            </a:solidFill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006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"/>
            <a:ext cx="8459788" cy="685519"/>
          </a:xfrm>
        </p:spPr>
        <p:txBody>
          <a:bodyPr/>
          <a:lstStyle/>
          <a:p>
            <a:r>
              <a:rPr lang="en-US" b="0" dirty="0" smtClean="0"/>
              <a:t>Some Combinatorial BLAS functions</a:t>
            </a:r>
            <a:endParaRPr lang="en-US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44" y="1242135"/>
            <a:ext cx="8197065" cy="553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0838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3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"/>
            <a:ext cx="9144000" cy="1294805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73" name="Rectangle 31"/>
          <p:cNvSpPr>
            <a:spLocks/>
          </p:cNvSpPr>
          <p:nvPr/>
        </p:nvSpPr>
        <p:spPr bwMode="auto">
          <a:xfrm>
            <a:off x="179606" y="46429"/>
            <a:ext cx="8085091" cy="46434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22" bIns="0"/>
          <a:lstStyle/>
          <a:p>
            <a:pPr marL="40166"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3100" dirty="0" smtClean="0">
                <a:solidFill>
                  <a:srgbClr val="FFFF00"/>
                </a:solidFill>
                <a:latin typeface="Calibri"/>
                <a:cs typeface="Calibri"/>
                <a:sym typeface="Arial Bold" charset="0"/>
              </a:rPr>
              <a:t>Parallel </a:t>
            </a:r>
            <a:r>
              <a:rPr lang="en-US" sz="3100" dirty="0">
                <a:solidFill>
                  <a:srgbClr val="FFFF00"/>
                </a:solidFill>
                <a:latin typeface="Calibri"/>
                <a:cs typeface="Calibri"/>
                <a:sym typeface="Arial Bold" charset="0"/>
              </a:rPr>
              <a:t>sparse matrix-</a:t>
            </a:r>
            <a:r>
              <a:rPr lang="en-US" sz="3100" dirty="0" smtClean="0">
                <a:solidFill>
                  <a:srgbClr val="FFFF00"/>
                </a:solidFill>
                <a:latin typeface="Calibri"/>
                <a:cs typeface="Calibri"/>
                <a:sym typeface="Arial Bold" charset="0"/>
              </a:rPr>
              <a:t>matrix multiplication: </a:t>
            </a:r>
            <a:r>
              <a:rPr lang="en-US" sz="3100" dirty="0" err="1" smtClean="0">
                <a:solidFill>
                  <a:srgbClr val="FFFF00"/>
                </a:solidFill>
                <a:latin typeface="Calibri"/>
                <a:cs typeface="Calibri"/>
                <a:sym typeface="Arial Bold" charset="0"/>
              </a:rPr>
              <a:t>SpGEMM</a:t>
            </a:r>
            <a:endParaRPr lang="en-US" sz="3100" dirty="0">
              <a:solidFill>
                <a:srgbClr val="FFFF00"/>
              </a:solidFill>
              <a:latin typeface="Calibri"/>
              <a:cs typeface="Calibri"/>
              <a:sym typeface="Arial Bold" charset="0"/>
            </a:endParaRPr>
          </a:p>
        </p:txBody>
      </p:sp>
      <p:sp>
        <p:nvSpPr>
          <p:cNvPr id="130" name="Rectangle 35"/>
          <p:cNvSpPr>
            <a:spLocks noChangeArrowheads="1"/>
          </p:cNvSpPr>
          <p:nvPr/>
        </p:nvSpPr>
        <p:spPr bwMode="auto">
          <a:xfrm flipH="1">
            <a:off x="731520" y="2701965"/>
            <a:ext cx="109728" cy="1828800"/>
          </a:xfrm>
          <a:prstGeom prst="rect">
            <a:avLst/>
          </a:prstGeom>
          <a:solidFill>
            <a:srgbClr val="F5B23C">
              <a:alpha val="40000"/>
            </a:srgb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1407" tIns="45704" rIns="91407" bIns="45704" anchor="ctr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1" name="Text Box 25"/>
          <p:cNvSpPr txBox="1">
            <a:spLocks noChangeArrowheads="1"/>
          </p:cNvSpPr>
          <p:nvPr/>
        </p:nvSpPr>
        <p:spPr bwMode="auto">
          <a:xfrm>
            <a:off x="3022952" y="3203311"/>
            <a:ext cx="362775" cy="55758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1407" tIns="45704" rIns="91407" bIns="45704">
            <a:spAutoFit/>
          </a:bodyPr>
          <a:lstStyle/>
          <a:p>
            <a:pPr defTabSz="457130" eaLnBrk="0" fontAlgn="auto" hangingPunct="0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3000" b="1" dirty="0">
                <a:solidFill>
                  <a:prstClr val="black"/>
                </a:solidFill>
                <a:latin typeface="Calibri"/>
              </a:rPr>
              <a:t>x</a:t>
            </a:r>
          </a:p>
        </p:txBody>
      </p:sp>
      <p:sp>
        <p:nvSpPr>
          <p:cNvPr id="132" name="Text Box 26"/>
          <p:cNvSpPr txBox="1">
            <a:spLocks noChangeArrowheads="1"/>
          </p:cNvSpPr>
          <p:nvPr/>
        </p:nvSpPr>
        <p:spPr bwMode="auto">
          <a:xfrm>
            <a:off x="5854885" y="3220465"/>
            <a:ext cx="445797" cy="52512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1407" tIns="45704" rIns="91407" bIns="45704">
            <a:spAutoFit/>
          </a:bodyPr>
          <a:lstStyle/>
          <a:p>
            <a:pPr defTabSz="457130" eaLnBrk="0" fontAlgn="auto" hangingPunct="0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b="1" dirty="0">
                <a:solidFill>
                  <a:prstClr val="black"/>
                </a:solidFill>
                <a:latin typeface="Calibri"/>
              </a:rPr>
              <a:t> =</a:t>
            </a:r>
          </a:p>
        </p:txBody>
      </p:sp>
      <p:sp>
        <p:nvSpPr>
          <p:cNvPr id="133" name="Rectangle 18"/>
          <p:cNvSpPr>
            <a:spLocks noChangeArrowheads="1"/>
          </p:cNvSpPr>
          <p:nvPr/>
        </p:nvSpPr>
        <p:spPr bwMode="auto">
          <a:xfrm>
            <a:off x="6366366" y="2651760"/>
            <a:ext cx="1828800" cy="1828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1407" tIns="45704" rIns="91407" bIns="45704" anchor="ctr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4" name="Line 19"/>
          <p:cNvSpPr>
            <a:spLocks noChangeShapeType="1"/>
          </p:cNvSpPr>
          <p:nvPr/>
        </p:nvSpPr>
        <p:spPr bwMode="auto">
          <a:xfrm>
            <a:off x="6366366" y="3383280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1407" tIns="45704" rIns="91407" bIns="45704" anchor="ctr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5" name="Line 20"/>
          <p:cNvSpPr>
            <a:spLocks noChangeShapeType="1"/>
          </p:cNvSpPr>
          <p:nvPr/>
        </p:nvSpPr>
        <p:spPr bwMode="auto">
          <a:xfrm>
            <a:off x="6366366" y="3017520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1407" tIns="45704" rIns="91407" bIns="45704" anchor="ctr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6" name="Line 22"/>
          <p:cNvSpPr>
            <a:spLocks noChangeShapeType="1"/>
          </p:cNvSpPr>
          <p:nvPr/>
        </p:nvSpPr>
        <p:spPr bwMode="auto">
          <a:xfrm>
            <a:off x="7280766" y="2651760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1407" tIns="45704" rIns="91407" bIns="45704" anchor="ctr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7" name="Line 23"/>
          <p:cNvSpPr>
            <a:spLocks noChangeShapeType="1"/>
          </p:cNvSpPr>
          <p:nvPr/>
        </p:nvSpPr>
        <p:spPr bwMode="auto">
          <a:xfrm>
            <a:off x="6823566" y="2651760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1407" tIns="45704" rIns="91407" bIns="45704" anchor="ctr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8" name="Line 24"/>
          <p:cNvSpPr>
            <a:spLocks noChangeShapeType="1"/>
          </p:cNvSpPr>
          <p:nvPr/>
        </p:nvSpPr>
        <p:spPr bwMode="auto">
          <a:xfrm>
            <a:off x="7737966" y="2651760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1407" tIns="45704" rIns="91407" bIns="45704" anchor="ctr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9" name="Line 45"/>
          <p:cNvSpPr>
            <a:spLocks noChangeShapeType="1"/>
          </p:cNvSpPr>
          <p:nvPr/>
        </p:nvSpPr>
        <p:spPr bwMode="auto">
          <a:xfrm rot="5400000">
            <a:off x="4334632" y="2847912"/>
            <a:ext cx="526519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lIns="91421" tIns="45711" rIns="91421" bIns="45711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0" name="Freeform 46"/>
          <p:cNvSpPr>
            <a:spLocks/>
          </p:cNvSpPr>
          <p:nvPr/>
        </p:nvSpPr>
        <p:spPr bwMode="auto">
          <a:xfrm rot="5400000">
            <a:off x="4286134" y="2887610"/>
            <a:ext cx="1009580" cy="356873"/>
          </a:xfrm>
          <a:custGeom>
            <a:avLst/>
            <a:gdLst>
              <a:gd name="T0" fmla="*/ 0 w 604"/>
              <a:gd name="T1" fmla="*/ 220 h 220"/>
              <a:gd name="T2" fmla="*/ 412 w 604"/>
              <a:gd name="T3" fmla="*/ 0 h 220"/>
              <a:gd name="T4" fmla="*/ 604 w 604"/>
              <a:gd name="T5" fmla="*/ 220 h 220"/>
              <a:gd name="T6" fmla="*/ 0 60000 65536"/>
              <a:gd name="T7" fmla="*/ 0 60000 65536"/>
              <a:gd name="T8" fmla="*/ 0 60000 65536"/>
              <a:gd name="T9" fmla="*/ 0 w 604"/>
              <a:gd name="T10" fmla="*/ 0 h 220"/>
              <a:gd name="T11" fmla="*/ 604 w 604"/>
              <a:gd name="T12" fmla="*/ 220 h 2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04" h="220">
                <a:moveTo>
                  <a:pt x="0" y="220"/>
                </a:moveTo>
                <a:cubicBezTo>
                  <a:pt x="155" y="110"/>
                  <a:pt x="311" y="0"/>
                  <a:pt x="412" y="0"/>
                </a:cubicBezTo>
                <a:cubicBezTo>
                  <a:pt x="513" y="0"/>
                  <a:pt x="558" y="110"/>
                  <a:pt x="604" y="220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lIns="91421" tIns="45711" rIns="91421" bIns="45711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1" name="Freeform 47"/>
          <p:cNvSpPr>
            <a:spLocks/>
          </p:cNvSpPr>
          <p:nvPr/>
        </p:nvSpPr>
        <p:spPr bwMode="auto">
          <a:xfrm rot="5400000">
            <a:off x="4079850" y="3109918"/>
            <a:ext cx="1467568" cy="356873"/>
          </a:xfrm>
          <a:custGeom>
            <a:avLst/>
            <a:gdLst>
              <a:gd name="T0" fmla="*/ 0 w 604"/>
              <a:gd name="T1" fmla="*/ 220 h 220"/>
              <a:gd name="T2" fmla="*/ 1840 w 604"/>
              <a:gd name="T3" fmla="*/ 0 h 220"/>
              <a:gd name="T4" fmla="*/ 2697 w 604"/>
              <a:gd name="T5" fmla="*/ 220 h 220"/>
              <a:gd name="T6" fmla="*/ 0 60000 65536"/>
              <a:gd name="T7" fmla="*/ 0 60000 65536"/>
              <a:gd name="T8" fmla="*/ 0 60000 65536"/>
              <a:gd name="T9" fmla="*/ 0 w 604"/>
              <a:gd name="T10" fmla="*/ 0 h 220"/>
              <a:gd name="T11" fmla="*/ 604 w 604"/>
              <a:gd name="T12" fmla="*/ 220 h 2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04" h="220">
                <a:moveTo>
                  <a:pt x="0" y="220"/>
                </a:moveTo>
                <a:cubicBezTo>
                  <a:pt x="155" y="110"/>
                  <a:pt x="311" y="0"/>
                  <a:pt x="412" y="0"/>
                </a:cubicBezTo>
                <a:cubicBezTo>
                  <a:pt x="513" y="0"/>
                  <a:pt x="558" y="110"/>
                  <a:pt x="604" y="220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lIns="91421" tIns="45711" rIns="91421" bIns="45711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2" name="Rectangle 3"/>
          <p:cNvSpPr>
            <a:spLocks noChangeArrowheads="1"/>
          </p:cNvSpPr>
          <p:nvPr/>
        </p:nvSpPr>
        <p:spPr bwMode="auto">
          <a:xfrm rot="5400000">
            <a:off x="914400" y="2519085"/>
            <a:ext cx="1828800" cy="219456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1421" tIns="45711" rIns="91421" bIns="45711" anchor="ctr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3" name="Line 8"/>
          <p:cNvSpPr>
            <a:spLocks noChangeShapeType="1"/>
          </p:cNvSpPr>
          <p:nvPr/>
        </p:nvSpPr>
        <p:spPr bwMode="auto">
          <a:xfrm rot="5400000">
            <a:off x="1828800" y="1965960"/>
            <a:ext cx="0" cy="219456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1421" tIns="45711" rIns="91421" bIns="45711" anchor="ctr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4" name="Rectangle 35"/>
          <p:cNvSpPr>
            <a:spLocks noChangeArrowheads="1"/>
          </p:cNvSpPr>
          <p:nvPr/>
        </p:nvSpPr>
        <p:spPr bwMode="auto">
          <a:xfrm rot="5400000" flipH="1">
            <a:off x="4334256" y="1610043"/>
            <a:ext cx="109728" cy="1828800"/>
          </a:xfrm>
          <a:prstGeom prst="rect">
            <a:avLst/>
          </a:prstGeom>
          <a:solidFill>
            <a:srgbClr val="FF0000">
              <a:alpha val="35000"/>
            </a:srgb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1407" tIns="45704" rIns="91407" bIns="45704" anchor="ctr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5" name="Line 8"/>
          <p:cNvSpPr>
            <a:spLocks noChangeShapeType="1"/>
          </p:cNvSpPr>
          <p:nvPr/>
        </p:nvSpPr>
        <p:spPr bwMode="auto">
          <a:xfrm rot="5400000">
            <a:off x="1828800" y="2331720"/>
            <a:ext cx="0" cy="219456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1421" tIns="45711" rIns="91421" bIns="45711" anchor="ctr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6" name="Line 8"/>
          <p:cNvSpPr>
            <a:spLocks noChangeShapeType="1"/>
          </p:cNvSpPr>
          <p:nvPr/>
        </p:nvSpPr>
        <p:spPr bwMode="auto">
          <a:xfrm rot="5400000">
            <a:off x="1828800" y="2697480"/>
            <a:ext cx="0" cy="219456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1421" tIns="45711" rIns="91421" bIns="45711" anchor="ctr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7" name="Line 6"/>
          <p:cNvSpPr>
            <a:spLocks noChangeShapeType="1"/>
          </p:cNvSpPr>
          <p:nvPr/>
        </p:nvSpPr>
        <p:spPr bwMode="auto">
          <a:xfrm rot="5400000">
            <a:off x="1463040" y="3616365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1421" tIns="45711" rIns="91421" bIns="45711" anchor="ctr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8" name="Line 4"/>
          <p:cNvSpPr>
            <a:spLocks noChangeShapeType="1"/>
          </p:cNvSpPr>
          <p:nvPr/>
        </p:nvSpPr>
        <p:spPr bwMode="auto">
          <a:xfrm rot="5400000">
            <a:off x="365760" y="3616365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1421" tIns="45711" rIns="91421" bIns="45711" anchor="ctr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9" name="Line 4"/>
          <p:cNvSpPr>
            <a:spLocks noChangeShapeType="1"/>
          </p:cNvSpPr>
          <p:nvPr/>
        </p:nvSpPr>
        <p:spPr bwMode="auto">
          <a:xfrm rot="5400000">
            <a:off x="914400" y="3616365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1421" tIns="45711" rIns="91421" bIns="45711" anchor="ctr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0" name="Rectangle 3"/>
          <p:cNvSpPr>
            <a:spLocks noChangeArrowheads="1"/>
          </p:cNvSpPr>
          <p:nvPr/>
        </p:nvSpPr>
        <p:spPr bwMode="auto">
          <a:xfrm>
            <a:off x="3474720" y="2468880"/>
            <a:ext cx="1828800" cy="219456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1421" tIns="45711" rIns="91421" bIns="45711" anchor="ctr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1" name="Line 8"/>
          <p:cNvSpPr>
            <a:spLocks noChangeShapeType="1"/>
          </p:cNvSpPr>
          <p:nvPr/>
        </p:nvSpPr>
        <p:spPr bwMode="auto">
          <a:xfrm>
            <a:off x="3931920" y="2468880"/>
            <a:ext cx="0" cy="219456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1421" tIns="45711" rIns="91421" bIns="45711" anchor="ctr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2" name="Line 8"/>
          <p:cNvSpPr>
            <a:spLocks noChangeShapeType="1"/>
          </p:cNvSpPr>
          <p:nvPr/>
        </p:nvSpPr>
        <p:spPr bwMode="auto">
          <a:xfrm>
            <a:off x="4389120" y="2468880"/>
            <a:ext cx="0" cy="219456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1421" tIns="45711" rIns="91421" bIns="45711" anchor="ctr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3" name="Line 8"/>
          <p:cNvSpPr>
            <a:spLocks noChangeShapeType="1"/>
          </p:cNvSpPr>
          <p:nvPr/>
        </p:nvSpPr>
        <p:spPr bwMode="auto">
          <a:xfrm>
            <a:off x="4846320" y="2468880"/>
            <a:ext cx="0" cy="219456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1421" tIns="45711" rIns="91421" bIns="45711" anchor="ctr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4" name="Line 5"/>
          <p:cNvSpPr>
            <a:spLocks noChangeShapeType="1"/>
          </p:cNvSpPr>
          <p:nvPr/>
        </p:nvSpPr>
        <p:spPr bwMode="auto">
          <a:xfrm>
            <a:off x="3474720" y="2896267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1421" tIns="45711" rIns="91421" bIns="45711" anchor="ctr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5" name="Line 6"/>
          <p:cNvSpPr>
            <a:spLocks noChangeShapeType="1"/>
          </p:cNvSpPr>
          <p:nvPr/>
        </p:nvSpPr>
        <p:spPr bwMode="auto">
          <a:xfrm>
            <a:off x="3474720" y="3335179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1421" tIns="45711" rIns="91421" bIns="45711" anchor="ctr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6" name="Line 4"/>
          <p:cNvSpPr>
            <a:spLocks noChangeShapeType="1"/>
          </p:cNvSpPr>
          <p:nvPr/>
        </p:nvSpPr>
        <p:spPr bwMode="auto">
          <a:xfrm>
            <a:off x="3474720" y="4213003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1421" tIns="45711" rIns="91421" bIns="45711" anchor="ctr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7" name="Line 4"/>
          <p:cNvSpPr>
            <a:spLocks noChangeShapeType="1"/>
          </p:cNvSpPr>
          <p:nvPr/>
        </p:nvSpPr>
        <p:spPr bwMode="auto">
          <a:xfrm>
            <a:off x="3474720" y="3774091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1421" tIns="45711" rIns="91421" bIns="45711" anchor="ctr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" name="Freeform 47"/>
          <p:cNvSpPr>
            <a:spLocks/>
          </p:cNvSpPr>
          <p:nvPr/>
        </p:nvSpPr>
        <p:spPr bwMode="auto">
          <a:xfrm rot="5400000">
            <a:off x="3884897" y="3324157"/>
            <a:ext cx="1820169" cy="348762"/>
          </a:xfrm>
          <a:custGeom>
            <a:avLst/>
            <a:gdLst>
              <a:gd name="T0" fmla="*/ 0 w 604"/>
              <a:gd name="T1" fmla="*/ 220 h 220"/>
              <a:gd name="T2" fmla="*/ 1840 w 604"/>
              <a:gd name="T3" fmla="*/ 0 h 220"/>
              <a:gd name="T4" fmla="*/ 2697 w 604"/>
              <a:gd name="T5" fmla="*/ 220 h 220"/>
              <a:gd name="T6" fmla="*/ 0 60000 65536"/>
              <a:gd name="T7" fmla="*/ 0 60000 65536"/>
              <a:gd name="T8" fmla="*/ 0 60000 65536"/>
              <a:gd name="T9" fmla="*/ 0 w 604"/>
              <a:gd name="T10" fmla="*/ 0 h 220"/>
              <a:gd name="T11" fmla="*/ 604 w 604"/>
              <a:gd name="T12" fmla="*/ 220 h 2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04" h="220">
                <a:moveTo>
                  <a:pt x="0" y="220"/>
                </a:moveTo>
                <a:cubicBezTo>
                  <a:pt x="155" y="110"/>
                  <a:pt x="311" y="0"/>
                  <a:pt x="412" y="0"/>
                </a:cubicBezTo>
                <a:cubicBezTo>
                  <a:pt x="513" y="0"/>
                  <a:pt x="558" y="110"/>
                  <a:pt x="604" y="220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lIns="91421" tIns="45711" rIns="91421" bIns="45711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9" name="Group 158"/>
          <p:cNvGrpSpPr/>
          <p:nvPr/>
        </p:nvGrpSpPr>
        <p:grpSpPr>
          <a:xfrm>
            <a:off x="841248" y="3604625"/>
            <a:ext cx="1818010" cy="397925"/>
            <a:chOff x="841248" y="3472672"/>
            <a:chExt cx="1818010" cy="397925"/>
          </a:xfrm>
        </p:grpSpPr>
        <p:sp>
          <p:nvSpPr>
            <p:cNvPr id="160" name="Line 37"/>
            <p:cNvSpPr>
              <a:spLocks noChangeShapeType="1"/>
            </p:cNvSpPr>
            <p:nvPr/>
          </p:nvSpPr>
          <p:spPr bwMode="auto">
            <a:xfrm>
              <a:off x="848263" y="3870597"/>
              <a:ext cx="68631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1" name="Freeform 38"/>
            <p:cNvSpPr>
              <a:spLocks/>
            </p:cNvSpPr>
            <p:nvPr/>
          </p:nvSpPr>
          <p:spPr bwMode="auto">
            <a:xfrm>
              <a:off x="847738" y="3496073"/>
              <a:ext cx="1230168" cy="367728"/>
            </a:xfrm>
            <a:custGeom>
              <a:avLst/>
              <a:gdLst>
                <a:gd name="T0" fmla="*/ 0 w 604"/>
                <a:gd name="T1" fmla="*/ 220 h 220"/>
                <a:gd name="T2" fmla="*/ 412 w 604"/>
                <a:gd name="T3" fmla="*/ 0 h 220"/>
                <a:gd name="T4" fmla="*/ 604 w 604"/>
                <a:gd name="T5" fmla="*/ 220 h 220"/>
                <a:gd name="T6" fmla="*/ 0 60000 65536"/>
                <a:gd name="T7" fmla="*/ 0 60000 65536"/>
                <a:gd name="T8" fmla="*/ 0 60000 65536"/>
                <a:gd name="T9" fmla="*/ 0 w 604"/>
                <a:gd name="T10" fmla="*/ 0 h 220"/>
                <a:gd name="T11" fmla="*/ 604 w 604"/>
                <a:gd name="T12" fmla="*/ 220 h 2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4" h="220">
                  <a:moveTo>
                    <a:pt x="0" y="220"/>
                  </a:moveTo>
                  <a:cubicBezTo>
                    <a:pt x="155" y="110"/>
                    <a:pt x="311" y="0"/>
                    <a:pt x="412" y="0"/>
                  </a:cubicBezTo>
                  <a:cubicBezTo>
                    <a:pt x="513" y="0"/>
                    <a:pt x="558" y="110"/>
                    <a:pt x="604" y="22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2" name="Freeform 39"/>
            <p:cNvSpPr>
              <a:spLocks/>
            </p:cNvSpPr>
            <p:nvPr/>
          </p:nvSpPr>
          <p:spPr bwMode="auto">
            <a:xfrm>
              <a:off x="841248" y="3472672"/>
              <a:ext cx="1818010" cy="367728"/>
            </a:xfrm>
            <a:custGeom>
              <a:avLst/>
              <a:gdLst>
                <a:gd name="T0" fmla="*/ 0 w 604"/>
                <a:gd name="T1" fmla="*/ 220 h 220"/>
                <a:gd name="T2" fmla="*/ 1840 w 604"/>
                <a:gd name="T3" fmla="*/ 0 h 220"/>
                <a:gd name="T4" fmla="*/ 2697 w 604"/>
                <a:gd name="T5" fmla="*/ 220 h 220"/>
                <a:gd name="T6" fmla="*/ 0 60000 65536"/>
                <a:gd name="T7" fmla="*/ 0 60000 65536"/>
                <a:gd name="T8" fmla="*/ 0 60000 65536"/>
                <a:gd name="T9" fmla="*/ 0 w 604"/>
                <a:gd name="T10" fmla="*/ 0 h 220"/>
                <a:gd name="T11" fmla="*/ 604 w 604"/>
                <a:gd name="T12" fmla="*/ 220 h 2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4" h="220">
                  <a:moveTo>
                    <a:pt x="0" y="220"/>
                  </a:moveTo>
                  <a:cubicBezTo>
                    <a:pt x="155" y="110"/>
                    <a:pt x="311" y="0"/>
                    <a:pt x="412" y="0"/>
                  </a:cubicBezTo>
                  <a:cubicBezTo>
                    <a:pt x="513" y="0"/>
                    <a:pt x="558" y="110"/>
                    <a:pt x="604" y="22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/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3" name="Rectangle 42"/>
          <p:cNvSpPr>
            <a:spLocks noChangeArrowheads="1"/>
          </p:cNvSpPr>
          <p:nvPr/>
        </p:nvSpPr>
        <p:spPr bwMode="auto">
          <a:xfrm>
            <a:off x="4391996" y="2468880"/>
            <a:ext cx="457200" cy="109728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1407" tIns="45704" rIns="91407" bIns="45704" anchor="ctr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" name="Rectangle 35"/>
          <p:cNvSpPr>
            <a:spLocks noChangeArrowheads="1"/>
          </p:cNvSpPr>
          <p:nvPr/>
        </p:nvSpPr>
        <p:spPr bwMode="auto">
          <a:xfrm flipH="1">
            <a:off x="731519" y="3794760"/>
            <a:ext cx="109727" cy="365760"/>
          </a:xfrm>
          <a:prstGeom prst="rect">
            <a:avLst/>
          </a:prstGeom>
          <a:solidFill>
            <a:srgbClr val="F5B23C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1407" tIns="45704" rIns="91407" bIns="45704" anchor="ctr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5" name="Line 8"/>
          <p:cNvSpPr>
            <a:spLocks noChangeShapeType="1"/>
          </p:cNvSpPr>
          <p:nvPr/>
        </p:nvSpPr>
        <p:spPr bwMode="auto">
          <a:xfrm rot="5400000">
            <a:off x="1828800" y="3063240"/>
            <a:ext cx="0" cy="219456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1421" tIns="45711" rIns="91421" bIns="45711" anchor="ctr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6" name="Line 19"/>
          <p:cNvSpPr>
            <a:spLocks noChangeShapeType="1"/>
          </p:cNvSpPr>
          <p:nvPr/>
        </p:nvSpPr>
        <p:spPr bwMode="auto">
          <a:xfrm>
            <a:off x="6366366" y="3749040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1407" tIns="45704" rIns="91407" bIns="45704" anchor="ctr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7" name="Line 19"/>
          <p:cNvSpPr>
            <a:spLocks noChangeShapeType="1"/>
          </p:cNvSpPr>
          <p:nvPr/>
        </p:nvSpPr>
        <p:spPr bwMode="auto">
          <a:xfrm>
            <a:off x="6366366" y="4114800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1407" tIns="45704" rIns="91407" bIns="45704" anchor="ctr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8" name="Rectangle 35"/>
          <p:cNvSpPr>
            <a:spLocks noChangeArrowheads="1"/>
          </p:cNvSpPr>
          <p:nvPr/>
        </p:nvSpPr>
        <p:spPr bwMode="auto">
          <a:xfrm flipH="1">
            <a:off x="7166816" y="3749059"/>
            <a:ext cx="109727" cy="365760"/>
          </a:xfrm>
          <a:prstGeom prst="rect">
            <a:avLst/>
          </a:prstGeom>
          <a:solidFill>
            <a:srgbClr val="F5B23C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1407" tIns="45704" rIns="91407" bIns="45704" anchor="ctr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9" name="Rectangle 42"/>
          <p:cNvSpPr>
            <a:spLocks noChangeArrowheads="1"/>
          </p:cNvSpPr>
          <p:nvPr/>
        </p:nvSpPr>
        <p:spPr bwMode="auto">
          <a:xfrm>
            <a:off x="7280766" y="3640792"/>
            <a:ext cx="457200" cy="109728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1407" tIns="45704" rIns="91407" bIns="45704" anchor="ctr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0" name="Rectangle 41"/>
          <p:cNvSpPr>
            <a:spLocks noChangeArrowheads="1"/>
          </p:cNvSpPr>
          <p:nvPr/>
        </p:nvSpPr>
        <p:spPr bwMode="auto">
          <a:xfrm>
            <a:off x="7280766" y="3749059"/>
            <a:ext cx="457200" cy="365760"/>
          </a:xfrm>
          <a:prstGeom prst="rect">
            <a:avLst/>
          </a:prstGeom>
          <a:solidFill>
            <a:srgbClr val="002060">
              <a:alpha val="15000"/>
            </a:srgb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1407" tIns="45704" rIns="91407" bIns="45704" anchor="ctr"/>
          <a:lstStyle/>
          <a:p>
            <a:pPr algn="ctr" defTabSz="457130" eaLnBrk="0" fontAlgn="auto" hangingPunct="0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US" b="1" baseline="-250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71" name="Object 1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3033147"/>
              </p:ext>
            </p:extLst>
          </p:nvPr>
        </p:nvGraphicFramePr>
        <p:xfrm>
          <a:off x="7328917" y="3749059"/>
          <a:ext cx="342900" cy="365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98" name="Equation" r:id="rId6" imgW="190500" imgH="203200" progId="Equation.3">
                  <p:embed/>
                </p:oleObj>
              </mc:Choice>
              <mc:Fallback>
                <p:oleObj name="Equation" r:id="rId6" imgW="1905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28917" y="3749059"/>
                        <a:ext cx="342900" cy="3657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2" name="Line 45"/>
          <p:cNvSpPr>
            <a:spLocks noChangeShapeType="1"/>
          </p:cNvSpPr>
          <p:nvPr/>
        </p:nvSpPr>
        <p:spPr bwMode="auto">
          <a:xfrm rot="5400000" flipH="1" flipV="1">
            <a:off x="1825457" y="1510115"/>
            <a:ext cx="6687" cy="2194558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 type="triangle" w="sm" len="sm"/>
            <a:tailEnd type="triangle" w="sm" len="sm"/>
          </a:ln>
        </p:spPr>
        <p:txBody>
          <a:bodyPr lIns="91421" tIns="45711" rIns="91421" bIns="45711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3" name="Line 45"/>
          <p:cNvSpPr>
            <a:spLocks noChangeShapeType="1"/>
          </p:cNvSpPr>
          <p:nvPr/>
        </p:nvSpPr>
        <p:spPr bwMode="auto">
          <a:xfrm rot="5400000" flipH="1" flipV="1">
            <a:off x="1005841" y="2183033"/>
            <a:ext cx="0" cy="548642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 type="triangle" w="sm" len="sm"/>
            <a:tailEnd type="triangle" w="sm" len="sm"/>
          </a:ln>
        </p:spPr>
        <p:txBody>
          <a:bodyPr lIns="91421" tIns="45711" rIns="91421" bIns="45711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" name="TextBox 173"/>
          <p:cNvSpPr txBox="1"/>
          <p:nvPr/>
        </p:nvSpPr>
        <p:spPr>
          <a:xfrm>
            <a:off x="1557009" y="2333649"/>
            <a:ext cx="611986" cy="276999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200" dirty="0">
                <a:solidFill>
                  <a:prstClr val="black"/>
                </a:solidFill>
                <a:latin typeface="Apple Casual"/>
                <a:cs typeface="Apple Casual"/>
              </a:rPr>
              <a:t>100K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739583" y="2189062"/>
            <a:ext cx="611986" cy="276999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200" dirty="0">
                <a:solidFill>
                  <a:prstClr val="black"/>
                </a:solidFill>
                <a:latin typeface="Apple Casual"/>
                <a:cs typeface="Apple Casual"/>
              </a:rPr>
              <a:t>25K</a:t>
            </a:r>
          </a:p>
        </p:txBody>
      </p:sp>
      <p:sp>
        <p:nvSpPr>
          <p:cNvPr id="176" name="Line 45"/>
          <p:cNvSpPr>
            <a:spLocks noChangeShapeType="1"/>
          </p:cNvSpPr>
          <p:nvPr/>
        </p:nvSpPr>
        <p:spPr bwMode="auto">
          <a:xfrm rot="5400000" flipH="1" flipV="1">
            <a:off x="785681" y="4539845"/>
            <a:ext cx="1" cy="15816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 type="triangle" w="sm" len="sm"/>
            <a:tailEnd type="triangle" w="sm" len="sm"/>
          </a:ln>
        </p:spPr>
        <p:txBody>
          <a:bodyPr lIns="91421" tIns="45711" rIns="91421" bIns="45711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592986" y="4577692"/>
            <a:ext cx="429661" cy="276999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200" dirty="0">
                <a:solidFill>
                  <a:prstClr val="black"/>
                </a:solidFill>
                <a:latin typeface="Apple Casual"/>
                <a:cs typeface="Apple Casual"/>
              </a:rPr>
              <a:t>5K</a:t>
            </a:r>
          </a:p>
        </p:txBody>
      </p:sp>
      <p:sp>
        <p:nvSpPr>
          <p:cNvPr id="178" name="Line 45"/>
          <p:cNvSpPr>
            <a:spLocks noChangeShapeType="1"/>
          </p:cNvSpPr>
          <p:nvPr/>
        </p:nvSpPr>
        <p:spPr bwMode="auto">
          <a:xfrm rot="5400000" flipV="1">
            <a:off x="4323573" y="3560399"/>
            <a:ext cx="2206085" cy="1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 type="triangle" w="sm" len="sm"/>
            <a:tailEnd type="triangle" w="sm" len="sm"/>
          </a:ln>
        </p:spPr>
        <p:txBody>
          <a:bodyPr lIns="91421" tIns="45711" rIns="91421" bIns="45711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 rot="5400000" flipV="1">
            <a:off x="5332683" y="2680058"/>
            <a:ext cx="432418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 type="triangle" w="sm" len="sm"/>
            <a:tailEnd type="triangle" w="sm" len="sm"/>
          </a:ln>
        </p:spPr>
        <p:txBody>
          <a:bodyPr lIns="91421" tIns="45711" rIns="91421" bIns="45711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5507657" y="2515089"/>
            <a:ext cx="611986" cy="276999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200" dirty="0">
                <a:solidFill>
                  <a:prstClr val="black"/>
                </a:solidFill>
                <a:latin typeface="Apple Casual"/>
                <a:cs typeface="Apple Casual"/>
              </a:rPr>
              <a:t>25K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5360635" y="3366787"/>
            <a:ext cx="611986" cy="276999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200" dirty="0">
                <a:solidFill>
                  <a:prstClr val="black"/>
                </a:solidFill>
                <a:latin typeface="Apple Casual"/>
                <a:cs typeface="Apple Casual"/>
              </a:rPr>
              <a:t>100K</a:t>
            </a:r>
          </a:p>
        </p:txBody>
      </p:sp>
      <p:sp>
        <p:nvSpPr>
          <p:cNvPr id="182" name="Line 45"/>
          <p:cNvSpPr>
            <a:spLocks noChangeShapeType="1"/>
          </p:cNvSpPr>
          <p:nvPr/>
        </p:nvSpPr>
        <p:spPr bwMode="auto">
          <a:xfrm rot="5400000">
            <a:off x="3350422" y="2530706"/>
            <a:ext cx="146693" cy="1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 type="triangle" w="sm" len="sm"/>
            <a:tailEnd type="triangle" w="sm" len="sm"/>
          </a:ln>
        </p:spPr>
        <p:txBody>
          <a:bodyPr lIns="91421" tIns="45711" rIns="91421" bIns="45711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3102792" y="2375937"/>
            <a:ext cx="429661" cy="276999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200" dirty="0">
                <a:solidFill>
                  <a:prstClr val="black"/>
                </a:solidFill>
                <a:latin typeface="Apple Casual"/>
                <a:cs typeface="Apple Casual"/>
              </a:rPr>
              <a:t>5K</a:t>
            </a:r>
          </a:p>
        </p:txBody>
      </p:sp>
      <p:sp>
        <p:nvSpPr>
          <p:cNvPr id="184" name="Text Box 25"/>
          <p:cNvSpPr txBox="1">
            <a:spLocks noChangeArrowheads="1"/>
          </p:cNvSpPr>
          <p:nvPr/>
        </p:nvSpPr>
        <p:spPr bwMode="auto">
          <a:xfrm>
            <a:off x="1614739" y="4456545"/>
            <a:ext cx="419570" cy="55758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1407" tIns="45704" rIns="91407" bIns="45704">
            <a:spAutoFit/>
          </a:bodyPr>
          <a:lstStyle/>
          <a:p>
            <a:pPr defTabSz="457130" eaLnBrk="0" fontAlgn="auto" hangingPunct="0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3000" b="1" dirty="0">
                <a:solidFill>
                  <a:prstClr val="black"/>
                </a:solidFill>
                <a:latin typeface="Calibri"/>
              </a:rPr>
              <a:t>A</a:t>
            </a:r>
          </a:p>
        </p:txBody>
      </p:sp>
      <p:sp>
        <p:nvSpPr>
          <p:cNvPr id="185" name="Text Box 25"/>
          <p:cNvSpPr txBox="1">
            <a:spLocks noChangeArrowheads="1"/>
          </p:cNvSpPr>
          <p:nvPr/>
        </p:nvSpPr>
        <p:spPr bwMode="auto">
          <a:xfrm>
            <a:off x="4180131" y="4618930"/>
            <a:ext cx="401963" cy="55758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1407" tIns="45704" rIns="91407" bIns="45704">
            <a:spAutoFit/>
          </a:bodyPr>
          <a:lstStyle/>
          <a:p>
            <a:pPr defTabSz="457130" eaLnBrk="0" fontAlgn="auto" hangingPunct="0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3000" b="1" dirty="0">
                <a:solidFill>
                  <a:prstClr val="black"/>
                </a:solidFill>
                <a:latin typeface="Calibri"/>
              </a:rPr>
              <a:t>B</a:t>
            </a:r>
          </a:p>
        </p:txBody>
      </p:sp>
      <p:sp>
        <p:nvSpPr>
          <p:cNvPr id="186" name="Text Box 25"/>
          <p:cNvSpPr txBox="1">
            <a:spLocks noChangeArrowheads="1"/>
          </p:cNvSpPr>
          <p:nvPr/>
        </p:nvSpPr>
        <p:spPr bwMode="auto">
          <a:xfrm>
            <a:off x="7071890" y="4408626"/>
            <a:ext cx="389847" cy="55758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1407" tIns="45704" rIns="91407" bIns="45704">
            <a:spAutoFit/>
          </a:bodyPr>
          <a:lstStyle/>
          <a:p>
            <a:pPr defTabSz="457130" eaLnBrk="0" fontAlgn="auto" hangingPunct="0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3000" b="1" dirty="0">
                <a:solidFill>
                  <a:prstClr val="black"/>
                </a:solidFill>
                <a:latin typeface="Calibri"/>
              </a:rPr>
              <a:t>C</a:t>
            </a:r>
          </a:p>
        </p:txBody>
      </p:sp>
      <p:sp>
        <p:nvSpPr>
          <p:cNvPr id="187" name="Text Box 54"/>
          <p:cNvSpPr txBox="1">
            <a:spLocks noChangeArrowheads="1"/>
          </p:cNvSpPr>
          <p:nvPr/>
        </p:nvSpPr>
        <p:spPr bwMode="auto">
          <a:xfrm>
            <a:off x="592982" y="5378454"/>
            <a:ext cx="7144984" cy="748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21" tIns="45711" rIns="91421" bIns="45711">
            <a:spAutoFit/>
          </a:bodyPr>
          <a:lstStyle/>
          <a:p>
            <a:pPr defTabSz="457130" fontAlgn="auto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SzPct val="70000"/>
              <a:buFontTx/>
              <a:buNone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2D algorithm: Sparse SUMMA (based 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on dense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SUMMA)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 defTabSz="457130" fontAlgn="auto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SzPct val="70000"/>
              <a:buFontTx/>
              <a:buNone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General implementation that handles rectangular matrices</a:t>
            </a:r>
          </a:p>
        </p:txBody>
      </p:sp>
      <p:sp>
        <p:nvSpPr>
          <p:cNvPr id="188" name="Text Box 53"/>
          <p:cNvSpPr txBox="1">
            <a:spLocks noChangeArrowheads="1"/>
          </p:cNvSpPr>
          <p:nvPr/>
        </p:nvSpPr>
        <p:spPr bwMode="auto">
          <a:xfrm>
            <a:off x="4527607" y="1415991"/>
            <a:ext cx="4438597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21" tIns="45711" rIns="91421" bIns="45711">
            <a:spAutoFit/>
          </a:bodyPr>
          <a:lstStyle/>
          <a:p>
            <a:pPr defTabSz="457130" fontAlgn="auto">
              <a:spcBef>
                <a:spcPct val="0"/>
              </a:spcBef>
              <a:spcAft>
                <a:spcPts val="0"/>
              </a:spcAft>
              <a:buSzPct val="70000"/>
              <a:buFontTx/>
              <a:buNone/>
            </a:pPr>
            <a:r>
              <a:rPr lang="en-US" sz="2000" dirty="0" err="1">
                <a:solidFill>
                  <a:prstClr val="black"/>
                </a:solidFill>
                <a:latin typeface="Tahoma" charset="0"/>
              </a:rPr>
              <a:t>C</a:t>
            </a:r>
            <a:r>
              <a:rPr lang="en-US" sz="2000" baseline="-25000" dirty="0" err="1">
                <a:solidFill>
                  <a:prstClr val="black"/>
                </a:solidFill>
                <a:latin typeface="Tahoma" charset="0"/>
              </a:rPr>
              <a:t>ij</a:t>
            </a:r>
            <a:r>
              <a:rPr lang="en-US" sz="2000" dirty="0">
                <a:solidFill>
                  <a:prstClr val="black"/>
                </a:solidFill>
                <a:latin typeface="Tahoma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+=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</a:rPr>
              <a:t>HyperSparseGEMM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(</a:t>
            </a:r>
            <a:r>
              <a:rPr lang="en-US" sz="2000" dirty="0" err="1">
                <a:solidFill>
                  <a:prstClr val="black"/>
                </a:solidFill>
                <a:latin typeface="Tahoma" charset="0"/>
              </a:rPr>
              <a:t>A</a:t>
            </a:r>
            <a:r>
              <a:rPr lang="en-US" sz="2000" baseline="30000" dirty="0" err="1">
                <a:solidFill>
                  <a:prstClr val="black"/>
                </a:solidFill>
                <a:latin typeface="Tahoma" charset="0"/>
              </a:rPr>
              <a:t>recv</a:t>
            </a:r>
            <a:r>
              <a:rPr lang="en-US" sz="2000" dirty="0">
                <a:solidFill>
                  <a:prstClr val="black"/>
                </a:solidFill>
                <a:latin typeface="Tahoma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ahoma" charset="0"/>
              </a:rPr>
              <a:t>B</a:t>
            </a:r>
            <a:r>
              <a:rPr lang="en-US" sz="2000" baseline="30000" dirty="0" err="1">
                <a:solidFill>
                  <a:prstClr val="black"/>
                </a:solidFill>
                <a:latin typeface="Tahoma" charset="0"/>
              </a:rPr>
              <a:t>recv</a:t>
            </a:r>
            <a:r>
              <a:rPr lang="en-US" sz="2000" dirty="0">
                <a:solidFill>
                  <a:prstClr val="black"/>
                </a:solidFill>
                <a:latin typeface="Tahoma" charset="0"/>
              </a:rPr>
              <a:t>)</a:t>
            </a:r>
            <a:endParaRPr lang="en-US" sz="2000" baseline="-25000" dirty="0">
              <a:solidFill>
                <a:prstClr val="black"/>
              </a:solidFill>
              <a:latin typeface="Tahoma" charset="0"/>
            </a:endParaRPr>
          </a:p>
        </p:txBody>
      </p:sp>
      <p:sp>
        <p:nvSpPr>
          <p:cNvPr id="190" name="Oval 50"/>
          <p:cNvSpPr>
            <a:spLocks noChangeArrowheads="1"/>
          </p:cNvSpPr>
          <p:nvPr/>
        </p:nvSpPr>
        <p:spPr bwMode="auto">
          <a:xfrm>
            <a:off x="7015657" y="3441704"/>
            <a:ext cx="901885" cy="835977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  <a:round/>
            <a:headEnd/>
            <a:tailEnd/>
          </a:ln>
          <a:effectLst/>
        </p:spPr>
        <p:txBody>
          <a:bodyPr wrap="none" lIns="91421" tIns="45711" rIns="91421" bIns="45711" anchor="ctr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" name="Straight Arrow Connector 2"/>
          <p:cNvCxnSpPr>
            <a:stCxn id="190" idx="1"/>
          </p:cNvCxnSpPr>
          <p:nvPr/>
        </p:nvCxnSpPr>
        <p:spPr bwMode="auto">
          <a:xfrm flipH="1" flipV="1">
            <a:off x="6197604" y="1854200"/>
            <a:ext cx="950131" cy="1709926"/>
          </a:xfrm>
          <a:prstGeom prst="straightConnector1">
            <a:avLst/>
          </a:prstGeom>
          <a:solidFill>
            <a:srgbClr val="BBE0E3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/>
          </a:ln>
          <a:effectLst/>
        </p:spPr>
      </p:cxnSp>
    </p:spTree>
    <p:custDataLst>
      <p:tags r:id="rId2"/>
    </p:custDataLst>
    <p:extLst>
      <p:ext uri="{BB962C8B-B14F-4D97-AF65-F5344CB8AC3E}">
        <p14:creationId xmlns:p14="http://schemas.microsoft.com/office/powerpoint/2010/main" val="387885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124"/>
          <p:cNvGrpSpPr/>
          <p:nvPr/>
        </p:nvGrpSpPr>
        <p:grpSpPr>
          <a:xfrm>
            <a:off x="0" y="-16846"/>
            <a:ext cx="9144000" cy="1311651"/>
            <a:chOff x="0" y="-23960"/>
            <a:chExt cx="13004800" cy="1865460"/>
          </a:xfrm>
        </p:grpSpPr>
        <p:pic>
          <p:nvPicPr>
            <p:cNvPr id="24" name="Picture 3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13004800" cy="1841500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sp>
          <p:nvSpPr>
            <p:cNvPr id="25" name="Rectangle 5"/>
            <p:cNvSpPr txBox="1">
              <a:spLocks noChangeArrowheads="1"/>
            </p:cNvSpPr>
            <p:nvPr/>
          </p:nvSpPr>
          <p:spPr bwMode="auto">
            <a:xfrm>
              <a:off x="233882" y="-23960"/>
              <a:ext cx="12031663" cy="140969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vert="horz" wrap="square" lIns="50777" tIns="50777" rIns="166318" bIns="50777" numCol="1" anchor="ctr" anchorCtr="0" compatLnSpc="1">
              <a:prstTxWarp prst="textNoShape">
                <a:avLst/>
              </a:prstTxWarp>
            </a:bodyPr>
            <a:lstStyle/>
            <a:p>
              <a:pPr marL="40154" defTabSz="642453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3100" kern="0" dirty="0" smtClean="0">
                  <a:solidFill>
                    <a:srgbClr val="FFFF00"/>
                  </a:solidFill>
                  <a:latin typeface="Calibri"/>
                  <a:ea typeface="ヒラギノ角ゴ ProN W3"/>
                  <a:cs typeface="Calibri"/>
                  <a:sym typeface="Arial Bold" charset="0"/>
                </a:rPr>
                <a:t>1D vs. 2D scaling for sparse matrix-matrix multiplication</a:t>
              </a:r>
              <a:endParaRPr lang="en-US" sz="3100" kern="0" dirty="0">
                <a:solidFill>
                  <a:srgbClr val="FFFF00"/>
                </a:solidFill>
                <a:latin typeface="Calibri"/>
                <a:ea typeface="ヒラギノ角ゴ ProN W3"/>
                <a:cs typeface="Calibri"/>
                <a:sym typeface="Arial Bold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527" y="1268771"/>
            <a:ext cx="8234273" cy="3525724"/>
          </a:xfrm>
          <a:prstGeom prst="rect">
            <a:avLst/>
          </a:prstGeom>
        </p:spPr>
      </p:pic>
      <p:sp>
        <p:nvSpPr>
          <p:cNvPr id="14344" name="Rectangle 8"/>
          <p:cNvSpPr>
            <a:spLocks/>
          </p:cNvSpPr>
          <p:nvPr/>
        </p:nvSpPr>
        <p:spPr bwMode="auto">
          <a:xfrm>
            <a:off x="385762" y="5768976"/>
            <a:ext cx="8745538" cy="446087"/>
          </a:xfrm>
          <a:prstGeom prst="rect">
            <a:avLst/>
          </a:prstGeom>
          <a:noFill/>
          <a:ln w="9525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28554" bIns="0"/>
          <a:lstStyle/>
          <a:p>
            <a:pPr defTabSz="642717">
              <a:spcBef>
                <a:spcPts val="449"/>
              </a:spcBef>
              <a:buFontTx/>
              <a:buNone/>
            </a:pPr>
            <a:r>
              <a:rPr lang="en-US" sz="2000" dirty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       2D </a:t>
            </a:r>
            <a:r>
              <a:rPr lang="en-US" sz="2000" dirty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algorithms have the potential to scale, but not </a:t>
            </a:r>
            <a:r>
              <a:rPr lang="en-US" sz="2000" dirty="0" smtClean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linearly.</a:t>
            </a:r>
            <a:endParaRPr lang="en-US" sz="2000" dirty="0">
              <a:solidFill>
                <a:srgbClr val="FF0000"/>
              </a:solidFill>
              <a:latin typeface="Arial Rounded MT Bold" charset="0"/>
              <a:ea typeface="Arial Rounded MT Bold" charset="0"/>
              <a:cs typeface="Arial Rounded MT Bold" charset="0"/>
              <a:sym typeface="Arial Rounded MT Bold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5268" y="4847876"/>
            <a:ext cx="6644532" cy="584755"/>
          </a:xfrm>
          <a:prstGeom prst="rect">
            <a:avLst/>
          </a:prstGeom>
          <a:noFill/>
        </p:spPr>
        <p:txBody>
          <a:bodyPr wrap="square" lIns="91417" tIns="45710" rIns="91417" bIns="45710" rtlCol="0">
            <a:spAutoFit/>
          </a:bodyPr>
          <a:lstStyle/>
          <a:p>
            <a:pPr marL="342882" indent="-342882" algn="ctr" defTabSz="457085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600" dirty="0" err="1">
                <a:solidFill>
                  <a:prstClr val="black"/>
                </a:solidFill>
                <a:latin typeface="+mn-lt"/>
                <a:ea typeface="ヒラギノ角ゴ ProN W3"/>
                <a:cs typeface="Arial Rounded MT Bold"/>
              </a:rPr>
              <a:t>SpSUMMA</a:t>
            </a:r>
            <a:r>
              <a:rPr lang="en-US" sz="1600" dirty="0">
                <a:solidFill>
                  <a:prstClr val="black"/>
                </a:solidFill>
                <a:latin typeface="+mn-lt"/>
                <a:ea typeface="ヒラギノ角ゴ ProN W3"/>
                <a:cs typeface="Arial Rounded MT Bold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+mn-lt"/>
                <a:ea typeface="ヒラギノ角ゴ ProN W3"/>
                <a:cs typeface="Arial Rounded MT Bold"/>
              </a:rPr>
              <a:t> =  2</a:t>
            </a:r>
            <a:r>
              <a:rPr lang="en-US" sz="1600" dirty="0">
                <a:solidFill>
                  <a:prstClr val="black"/>
                </a:solidFill>
                <a:latin typeface="+mn-lt"/>
                <a:ea typeface="ヒラギノ角ゴ ProN W3"/>
                <a:cs typeface="Arial Rounded MT Bold"/>
              </a:rPr>
              <a:t>-D data layout (Combinatorial BLAS)</a:t>
            </a:r>
          </a:p>
          <a:p>
            <a:pPr marL="342882" indent="-342882" algn="ctr" defTabSz="457085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600" dirty="0" err="1">
                <a:solidFill>
                  <a:prstClr val="black"/>
                </a:solidFill>
                <a:latin typeface="+mn-lt"/>
                <a:ea typeface="ヒラギノ角ゴ ProN W3"/>
                <a:cs typeface="Arial Rounded MT Bold"/>
              </a:rPr>
              <a:t>EpetraExt</a:t>
            </a:r>
            <a:r>
              <a:rPr lang="en-US" sz="1600" dirty="0">
                <a:solidFill>
                  <a:prstClr val="black"/>
                </a:solidFill>
                <a:latin typeface="+mn-lt"/>
                <a:ea typeface="ヒラギノ角ゴ ProN W3"/>
                <a:cs typeface="Arial Rounded MT Bold"/>
              </a:rPr>
              <a:t>   = </a:t>
            </a:r>
            <a:r>
              <a:rPr lang="en-US" sz="1600" dirty="0" smtClean="0">
                <a:solidFill>
                  <a:prstClr val="black"/>
                </a:solidFill>
                <a:latin typeface="+mn-lt"/>
                <a:ea typeface="ヒラギノ角ゴ ProN W3"/>
                <a:cs typeface="Arial Rounded MT Bold"/>
              </a:rPr>
              <a:t> 1</a:t>
            </a:r>
            <a:r>
              <a:rPr lang="en-US" sz="1600" dirty="0">
                <a:solidFill>
                  <a:prstClr val="black"/>
                </a:solidFill>
                <a:latin typeface="+mn-lt"/>
                <a:ea typeface="ヒラギノ角ゴ ProN W3"/>
                <a:cs typeface="Arial Rounded MT Bold"/>
              </a:rPr>
              <a:t>-D data layout (</a:t>
            </a:r>
            <a:r>
              <a:rPr lang="en-US" sz="1600" dirty="0" err="1">
                <a:solidFill>
                  <a:prstClr val="black"/>
                </a:solidFill>
                <a:latin typeface="+mn-lt"/>
                <a:ea typeface="ヒラギノ角ゴ ProN W3"/>
                <a:cs typeface="Arial Rounded MT Bold"/>
              </a:rPr>
              <a:t>Trilinos</a:t>
            </a:r>
            <a:r>
              <a:rPr lang="en-US" sz="1600" dirty="0">
                <a:solidFill>
                  <a:prstClr val="black"/>
                </a:solidFill>
                <a:latin typeface="+mn-lt"/>
                <a:ea typeface="ヒラギノ角ゴ ProN W3"/>
                <a:cs typeface="Arial Rounded MT Bold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938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8915400" cy="542925"/>
          </a:xfrm>
        </p:spPr>
        <p:txBody>
          <a:bodyPr>
            <a:normAutofit/>
          </a:bodyPr>
          <a:lstStyle/>
          <a:p>
            <a:r>
              <a:rPr lang="en-US" b="0" dirty="0" smtClean="0">
                <a:latin typeface="Arial" charset="0"/>
              </a:rPr>
              <a:t>Outline</a:t>
            </a:r>
            <a:endParaRPr lang="en-US" b="0" dirty="0"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373" y="1610311"/>
            <a:ext cx="8929445" cy="469841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latin typeface="Arial" charset="0"/>
              </a:rPr>
              <a:t>Motivation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Arial" charset="0"/>
              </a:rPr>
              <a:t>Sparse matrices for graph algorithms</a:t>
            </a:r>
          </a:p>
          <a:p>
            <a:pPr>
              <a:lnSpc>
                <a:spcPct val="120000"/>
              </a:lnSpc>
            </a:pPr>
            <a:r>
              <a:rPr lang="en-US" dirty="0" err="1" smtClean="0">
                <a:latin typeface="Arial" charset="0"/>
              </a:rPr>
              <a:t>CombBLAS</a:t>
            </a:r>
            <a:r>
              <a:rPr lang="en-US" dirty="0" smtClean="0">
                <a:latin typeface="Arial" charset="0"/>
              </a:rPr>
              <a:t>: sparse arrays and graphs on parallel machines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Arial" charset="0"/>
              </a:rPr>
              <a:t>KDT: attributed semantic graphs in a high-level language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Arial" charset="0"/>
              </a:rPr>
              <a:t>Specialization: getting the best of both worlds</a:t>
            </a:r>
          </a:p>
          <a:p>
            <a:pPr>
              <a:lnSpc>
                <a:spcPct val="120000"/>
              </a:lnSpc>
            </a:pPr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7394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71500" y="1390590"/>
            <a:ext cx="7112000" cy="400110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2000" dirty="0">
                <a:solidFill>
                  <a:srgbClr val="000000"/>
                </a:solidFill>
                <a:latin typeface="Arial"/>
                <a:ea typeface="ヒラギノ角ゴ ProN W3"/>
                <a:cs typeface="ヒラギノ角ゴ ProN W3"/>
              </a:rPr>
              <a:t>Almost linear scaling until bandwidth costs starts to dominate </a:t>
            </a:r>
          </a:p>
        </p:txBody>
      </p:sp>
      <p:pic>
        <p:nvPicPr>
          <p:cNvPr id="74" name="Picture 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"/>
            <a:ext cx="9144000" cy="1294805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73" name="Rectangle 31"/>
          <p:cNvSpPr>
            <a:spLocks/>
          </p:cNvSpPr>
          <p:nvPr/>
        </p:nvSpPr>
        <p:spPr bwMode="auto">
          <a:xfrm>
            <a:off x="103408" y="198825"/>
            <a:ext cx="6795492" cy="46434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22" bIns="0"/>
          <a:lstStyle/>
          <a:p>
            <a:pPr marL="40166"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 smtClean="0">
                <a:solidFill>
                  <a:srgbClr val="FFFF00"/>
                </a:solidFill>
                <a:latin typeface="Arial Bold (Headings)"/>
                <a:ea typeface="ヒラギノ角ゴ ProN W3"/>
                <a:cs typeface="Arial Bold" charset="0"/>
                <a:sym typeface="Arial Bold" charset="0"/>
              </a:rPr>
              <a:t>Scaling to more processors…</a:t>
            </a:r>
            <a:endParaRPr lang="en-US" dirty="0">
              <a:solidFill>
                <a:srgbClr val="FFFF00"/>
              </a:solidFill>
              <a:latin typeface="Arial Bold (Headings)"/>
              <a:ea typeface="ヒラギノ角ゴ ProN W3"/>
              <a:cs typeface="Arial Bold" charset="0"/>
              <a:sym typeface="Arial Bold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486878" y="2234998"/>
            <a:ext cx="2425700" cy="707886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2000" dirty="0">
                <a:solidFill>
                  <a:srgbClr val="FF0000"/>
                </a:solidFill>
                <a:latin typeface="Arial"/>
                <a:ea typeface="ヒラギノ角ゴ ProN W3"/>
                <a:cs typeface="ヒラギノ角ゴ ProN W3"/>
              </a:rPr>
              <a:t>Scaling proportional to √p afterwards</a:t>
            </a:r>
          </a:p>
        </p:txBody>
      </p:sp>
      <p:pic>
        <p:nvPicPr>
          <p:cNvPr id="3" name="Picture 2" descr="rmat-scale21-linefit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" t="9670" r="2725" b="9136"/>
          <a:stretch/>
        </p:blipFill>
        <p:spPr>
          <a:xfrm>
            <a:off x="417028" y="2218065"/>
            <a:ext cx="5832785" cy="412184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 flipH="1" flipV="1">
            <a:off x="3251201" y="1790702"/>
            <a:ext cx="1" cy="1638300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V="1">
            <a:off x="5156200" y="3031069"/>
            <a:ext cx="1742700" cy="1494368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9654438"/>
              </p:ext>
            </p:extLst>
          </p:nvPr>
        </p:nvGraphicFramePr>
        <p:xfrm>
          <a:off x="6245959" y="4772077"/>
          <a:ext cx="2520965" cy="654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45" name="Equation" r:id="rId6" imgW="977900" imgH="254000" progId="Equation.3">
                  <p:embed/>
                </p:oleObj>
              </mc:Choice>
              <mc:Fallback>
                <p:oleObj name="Equation" r:id="rId6" imgW="9779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45959" y="4772077"/>
                        <a:ext cx="2520965" cy="6547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7358858"/>
              </p:ext>
            </p:extLst>
          </p:nvPr>
        </p:nvGraphicFramePr>
        <p:xfrm>
          <a:off x="6290807" y="4057754"/>
          <a:ext cx="2151022" cy="656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46" name="Equation" r:id="rId8" imgW="749300" imgH="228600" progId="Equation.3">
                  <p:embed/>
                </p:oleObj>
              </mc:Choice>
              <mc:Fallback>
                <p:oleObj name="Equation" r:id="rId8" imgW="7493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290807" y="4057754"/>
                        <a:ext cx="2151022" cy="6562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863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8915400" cy="542925"/>
          </a:xfrm>
        </p:spPr>
        <p:txBody>
          <a:bodyPr>
            <a:normAutofit/>
          </a:bodyPr>
          <a:lstStyle/>
          <a:p>
            <a:r>
              <a:rPr lang="en-US" b="0" dirty="0" smtClean="0">
                <a:latin typeface="Arial" charset="0"/>
              </a:rPr>
              <a:t>Outline</a:t>
            </a:r>
            <a:endParaRPr lang="en-US" b="0" dirty="0"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373" y="1610311"/>
            <a:ext cx="8929445" cy="469841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Motivation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Sparse matrices for graph algorithms</a:t>
            </a:r>
          </a:p>
          <a:p>
            <a:pPr>
              <a:lnSpc>
                <a:spcPct val="120000"/>
              </a:lnSpc>
            </a:pPr>
            <a:r>
              <a:rPr lang="en-US" dirty="0" err="1" smtClean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CombBLAS</a:t>
            </a: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: sparse arrays and graphs on parallel machines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KDT: attributed semantic graphs in a high-level language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Specialization: getting the best of both worlds</a:t>
            </a:r>
          </a:p>
          <a:p>
            <a:pPr>
              <a:lnSpc>
                <a:spcPct val="120000"/>
              </a:lnSpc>
            </a:pPr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3281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-107156"/>
            <a:ext cx="9144000" cy="1401961"/>
            <a:chOff x="0" y="-152400"/>
            <a:chExt cx="13004800" cy="1993900"/>
          </a:xfrm>
        </p:grpSpPr>
        <p:pic>
          <p:nvPicPr>
            <p:cNvPr id="26" name="Picture 3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13004800" cy="1841500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sp>
          <p:nvSpPr>
            <p:cNvPr id="29" name="Rectangle 5"/>
            <p:cNvSpPr txBox="1">
              <a:spLocks noChangeArrowheads="1"/>
            </p:cNvSpPr>
            <p:nvPr/>
          </p:nvSpPr>
          <p:spPr bwMode="auto">
            <a:xfrm>
              <a:off x="330211" y="-152400"/>
              <a:ext cx="12031663" cy="14097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vert="horz" wrap="square" lIns="50777" tIns="50777" rIns="166318" bIns="50777" numCol="1" anchor="ctr" anchorCtr="0" compatLnSpc="1">
              <a:prstTxWarp prst="textNoShape">
                <a:avLst/>
              </a:prstTxWarp>
            </a:bodyPr>
            <a:lstStyle/>
            <a:p>
              <a:pPr marL="40160" defTabSz="642552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3100" kern="0" dirty="0" smtClean="0">
                  <a:solidFill>
                    <a:srgbClr val="FFFF00"/>
                  </a:solidFill>
                  <a:latin typeface="Calibri"/>
                  <a:ea typeface="+mn-ea"/>
                  <a:sym typeface="Arial Bold" charset="0"/>
                </a:rPr>
                <a:t>Parallel graph </a:t>
              </a:r>
              <a:r>
                <a:rPr lang="en-US" sz="3100" kern="0" dirty="0">
                  <a:solidFill>
                    <a:srgbClr val="FFFF00"/>
                  </a:solidFill>
                  <a:latin typeface="Calibri"/>
                  <a:ea typeface="+mn-ea"/>
                  <a:sym typeface="Arial Bold" charset="0"/>
                </a:rPr>
                <a:t>a</a:t>
              </a:r>
              <a:r>
                <a:rPr lang="en-US" sz="3100" kern="0" dirty="0" smtClean="0">
                  <a:solidFill>
                    <a:srgbClr val="FFFF00"/>
                  </a:solidFill>
                  <a:latin typeface="Calibri"/>
                  <a:ea typeface="+mn-ea"/>
                  <a:sym typeface="Arial Bold" charset="0"/>
                </a:rPr>
                <a:t>nalysis </a:t>
              </a:r>
              <a:r>
                <a:rPr lang="en-US" sz="3100" kern="0" dirty="0">
                  <a:solidFill>
                    <a:srgbClr val="FFFF00"/>
                  </a:solidFill>
                  <a:latin typeface="Calibri"/>
                  <a:ea typeface="+mn-ea"/>
                  <a:sym typeface="Arial Bold" charset="0"/>
                </a:rPr>
                <a:t>s</a:t>
              </a:r>
              <a:r>
                <a:rPr lang="en-US" sz="3100" kern="0" dirty="0" smtClean="0">
                  <a:solidFill>
                    <a:srgbClr val="FFFF00"/>
                  </a:solidFill>
                  <a:latin typeface="Calibri"/>
                  <a:ea typeface="+mn-ea"/>
                  <a:sym typeface="Arial Bold" charset="0"/>
                </a:rPr>
                <a:t>oftware</a:t>
              </a:r>
              <a:endParaRPr lang="en-US" sz="3100" kern="0" dirty="0">
                <a:solidFill>
                  <a:srgbClr val="FFFF00"/>
                </a:solidFill>
                <a:latin typeface="Calibri"/>
                <a:ea typeface="+mn-ea"/>
                <a:sym typeface="Arial Bold" charset="0"/>
              </a:endParaRPr>
            </a:p>
          </p:txBody>
        </p:sp>
      </p:grpSp>
      <p:grpSp>
        <p:nvGrpSpPr>
          <p:cNvPr id="16" name="Group 33"/>
          <p:cNvGrpSpPr>
            <a:grpSpLocks/>
          </p:cNvGrpSpPr>
          <p:nvPr/>
        </p:nvGrpSpPr>
        <p:grpSpPr bwMode="auto">
          <a:xfrm>
            <a:off x="5887986" y="1022786"/>
            <a:ext cx="3074987" cy="4565650"/>
            <a:chOff x="4671391" y="1490870"/>
            <a:chExt cx="3074505" cy="4565374"/>
          </a:xfrm>
        </p:grpSpPr>
        <p:grpSp>
          <p:nvGrpSpPr>
            <p:cNvPr id="17" name="Group 17"/>
            <p:cNvGrpSpPr>
              <a:grpSpLocks/>
            </p:cNvGrpSpPr>
            <p:nvPr/>
          </p:nvGrpSpPr>
          <p:grpSpPr bwMode="auto">
            <a:xfrm>
              <a:off x="4671391" y="1490870"/>
              <a:ext cx="3074505" cy="4565374"/>
              <a:chOff x="463826" y="1497496"/>
              <a:chExt cx="3074505" cy="4565374"/>
            </a:xfrm>
          </p:grpSpPr>
          <p:sp>
            <p:nvSpPr>
              <p:cNvPr id="19" name="Oval 18"/>
              <p:cNvSpPr>
                <a:spLocks noChangeArrowheads="1"/>
              </p:cNvSpPr>
              <p:nvPr/>
            </p:nvSpPr>
            <p:spPr bwMode="auto">
              <a:xfrm>
                <a:off x="463826" y="1497496"/>
                <a:ext cx="3074505" cy="1311966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AutoNum type="arabicPeriod"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0" name="Oval 19"/>
              <p:cNvSpPr>
                <a:spLocks noChangeArrowheads="1"/>
              </p:cNvSpPr>
              <p:nvPr/>
            </p:nvSpPr>
            <p:spPr bwMode="auto">
              <a:xfrm>
                <a:off x="682487" y="4896678"/>
                <a:ext cx="2637183" cy="1166192"/>
              </a:xfrm>
              <a:prstGeom prst="ellips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AutoNum type="arabicPeriod"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97346" y="1735607"/>
                <a:ext cx="2434449" cy="83094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r>
                  <a:rPr lang="en-US" sz="2400" b="1" dirty="0">
                    <a:solidFill>
                      <a:prstClr val="black"/>
                    </a:solidFill>
                    <a:latin typeface="Calibri"/>
                    <a:ea typeface="+mn-ea"/>
                  </a:rPr>
                  <a:t>Discrete</a:t>
                </a:r>
                <a:br>
                  <a:rPr lang="en-US" sz="2400" b="1" dirty="0">
                    <a:solidFill>
                      <a:prstClr val="black"/>
                    </a:solidFill>
                    <a:latin typeface="Calibri"/>
                    <a:ea typeface="+mn-ea"/>
                  </a:rPr>
                </a:br>
                <a:r>
                  <a:rPr lang="en-US" sz="2400" b="1" dirty="0">
                    <a:solidFill>
                      <a:prstClr val="black"/>
                    </a:solidFill>
                    <a:latin typeface="Calibri"/>
                    <a:ea typeface="+mn-ea"/>
                  </a:rPr>
                  <a:t>structure analysis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056099" y="3545247"/>
                <a:ext cx="1889965" cy="46163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 algn="ctr"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r>
                  <a:rPr lang="en-US" sz="2400" b="1" dirty="0">
                    <a:solidFill>
                      <a:prstClr val="black"/>
                    </a:solidFill>
                    <a:latin typeface="Calibri"/>
                    <a:ea typeface="+mn-ea"/>
                  </a:rPr>
                  <a:t>Graph theory</a:t>
                </a:r>
              </a:p>
            </p:txBody>
          </p:sp>
          <p:cxnSp>
            <p:nvCxnSpPr>
              <p:cNvPr id="24" name="Straight Arrow Connector 22"/>
              <p:cNvCxnSpPr>
                <a:cxnSpLocks noChangeShapeType="1"/>
              </p:cNvCxnSpPr>
              <p:nvPr/>
            </p:nvCxnSpPr>
            <p:spPr bwMode="auto">
              <a:xfrm rot="5400000">
                <a:off x="1738520" y="3194810"/>
                <a:ext cx="525117" cy="2897"/>
              </a:xfrm>
              <a:prstGeom prst="straightConnector1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Straight Arrow Connector 23"/>
              <p:cNvCxnSpPr>
                <a:cxnSpLocks noChangeShapeType="1"/>
              </p:cNvCxnSpPr>
              <p:nvPr/>
            </p:nvCxnSpPr>
            <p:spPr bwMode="auto">
              <a:xfrm rot="5400000">
                <a:off x="1738520" y="4447141"/>
                <a:ext cx="525117" cy="2897"/>
              </a:xfrm>
              <a:prstGeom prst="straightConnector1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8" name="TextBox 17"/>
            <p:cNvSpPr txBox="1"/>
            <p:nvPr/>
          </p:nvSpPr>
          <p:spPr>
            <a:xfrm>
              <a:off x="5445949" y="5233969"/>
              <a:ext cx="1587295" cy="4616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Calibri"/>
                  <a:ea typeface="+mn-ea"/>
                </a:rPr>
                <a:t>Computers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3865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>
            <a:off x="102430" y="1981284"/>
            <a:ext cx="5588000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0" y="-107156"/>
            <a:ext cx="9144000" cy="1401961"/>
            <a:chOff x="0" y="-152400"/>
            <a:chExt cx="13004800" cy="1993900"/>
          </a:xfrm>
        </p:grpSpPr>
        <p:pic>
          <p:nvPicPr>
            <p:cNvPr id="26" name="Picture 3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13004800" cy="1841500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sp>
          <p:nvSpPr>
            <p:cNvPr id="29" name="Rectangle 5"/>
            <p:cNvSpPr txBox="1">
              <a:spLocks noChangeArrowheads="1"/>
            </p:cNvSpPr>
            <p:nvPr/>
          </p:nvSpPr>
          <p:spPr bwMode="auto">
            <a:xfrm>
              <a:off x="330211" y="-152400"/>
              <a:ext cx="12031663" cy="14097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vert="horz" wrap="square" lIns="50777" tIns="50777" rIns="166318" bIns="50777" numCol="1" anchor="ctr" anchorCtr="0" compatLnSpc="1">
              <a:prstTxWarp prst="textNoShape">
                <a:avLst/>
              </a:prstTxWarp>
            </a:bodyPr>
            <a:lstStyle/>
            <a:p>
              <a:pPr marL="40160" defTabSz="642552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3100" kern="0" dirty="0">
                  <a:solidFill>
                    <a:srgbClr val="FFFF00"/>
                  </a:solidFill>
                  <a:latin typeface="Calibri"/>
                  <a:ea typeface="+mn-ea"/>
                  <a:sym typeface="Arial Bold" charset="0"/>
                </a:rPr>
                <a:t>Parallel </a:t>
              </a:r>
              <a:r>
                <a:rPr lang="en-US" sz="3100" kern="0" dirty="0" smtClean="0">
                  <a:solidFill>
                    <a:srgbClr val="FFFF00"/>
                  </a:solidFill>
                  <a:latin typeface="Calibri"/>
                  <a:ea typeface="+mn-ea"/>
                  <a:sym typeface="Arial Bold" charset="0"/>
                </a:rPr>
                <a:t>graph </a:t>
              </a:r>
              <a:r>
                <a:rPr lang="en-US" sz="3100" kern="0" dirty="0">
                  <a:solidFill>
                    <a:srgbClr val="FFFF00"/>
                  </a:solidFill>
                  <a:latin typeface="Calibri"/>
                  <a:ea typeface="+mn-ea"/>
                  <a:sym typeface="Arial Bold" charset="0"/>
                </a:rPr>
                <a:t>a</a:t>
              </a:r>
              <a:r>
                <a:rPr lang="en-US" sz="3100" kern="0" dirty="0" smtClean="0">
                  <a:solidFill>
                    <a:srgbClr val="FFFF00"/>
                  </a:solidFill>
                  <a:latin typeface="Calibri"/>
                  <a:ea typeface="+mn-ea"/>
                  <a:sym typeface="Arial Bold" charset="0"/>
                </a:rPr>
                <a:t>nalysis </a:t>
              </a:r>
              <a:r>
                <a:rPr lang="en-US" sz="3100" kern="0" dirty="0">
                  <a:solidFill>
                    <a:srgbClr val="FFFF00"/>
                  </a:solidFill>
                  <a:latin typeface="Calibri"/>
                  <a:ea typeface="+mn-ea"/>
                  <a:sym typeface="Arial Bold" charset="0"/>
                </a:rPr>
                <a:t>s</a:t>
              </a:r>
              <a:r>
                <a:rPr lang="en-US" sz="3100" kern="0" dirty="0" smtClean="0">
                  <a:solidFill>
                    <a:srgbClr val="FFFF00"/>
                  </a:solidFill>
                  <a:latin typeface="Calibri"/>
                  <a:ea typeface="+mn-ea"/>
                  <a:sym typeface="Arial Bold" charset="0"/>
                </a:rPr>
                <a:t>oftware</a:t>
              </a:r>
              <a:endParaRPr lang="en-US" sz="3100" kern="0" dirty="0">
                <a:solidFill>
                  <a:srgbClr val="FFFF00"/>
                </a:solidFill>
                <a:latin typeface="Calibri"/>
                <a:ea typeface="+mn-ea"/>
                <a:sym typeface="Arial Bold" charset="0"/>
              </a:endParaRPr>
            </a:p>
          </p:txBody>
        </p:sp>
      </p:grpSp>
      <p:grpSp>
        <p:nvGrpSpPr>
          <p:cNvPr id="16" name="Group 33"/>
          <p:cNvGrpSpPr>
            <a:grpSpLocks/>
          </p:cNvGrpSpPr>
          <p:nvPr/>
        </p:nvGrpSpPr>
        <p:grpSpPr bwMode="auto">
          <a:xfrm>
            <a:off x="5887986" y="1022786"/>
            <a:ext cx="3074987" cy="4565650"/>
            <a:chOff x="4671391" y="1490870"/>
            <a:chExt cx="3074505" cy="4565374"/>
          </a:xfrm>
        </p:grpSpPr>
        <p:grpSp>
          <p:nvGrpSpPr>
            <p:cNvPr id="17" name="Group 17"/>
            <p:cNvGrpSpPr>
              <a:grpSpLocks/>
            </p:cNvGrpSpPr>
            <p:nvPr/>
          </p:nvGrpSpPr>
          <p:grpSpPr bwMode="auto">
            <a:xfrm>
              <a:off x="4671391" y="1490870"/>
              <a:ext cx="3074505" cy="4565374"/>
              <a:chOff x="463826" y="1497496"/>
              <a:chExt cx="3074505" cy="4565374"/>
            </a:xfrm>
          </p:grpSpPr>
          <p:sp>
            <p:nvSpPr>
              <p:cNvPr id="19" name="Oval 18"/>
              <p:cNvSpPr>
                <a:spLocks noChangeArrowheads="1"/>
              </p:cNvSpPr>
              <p:nvPr/>
            </p:nvSpPr>
            <p:spPr bwMode="auto">
              <a:xfrm>
                <a:off x="463826" y="1497496"/>
                <a:ext cx="3074505" cy="1311966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AutoNum type="arabicPeriod"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0" name="Oval 19"/>
              <p:cNvSpPr>
                <a:spLocks noChangeArrowheads="1"/>
              </p:cNvSpPr>
              <p:nvPr/>
            </p:nvSpPr>
            <p:spPr bwMode="auto">
              <a:xfrm>
                <a:off x="682487" y="4896678"/>
                <a:ext cx="2637183" cy="1166192"/>
              </a:xfrm>
              <a:prstGeom prst="ellips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AutoNum type="arabicPeriod"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97346" y="1735607"/>
                <a:ext cx="2434449" cy="83094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r>
                  <a:rPr lang="en-US" sz="2400" b="1" dirty="0">
                    <a:solidFill>
                      <a:prstClr val="black"/>
                    </a:solidFill>
                    <a:latin typeface="Calibri"/>
                    <a:ea typeface="+mn-ea"/>
                  </a:rPr>
                  <a:t>Discrete</a:t>
                </a:r>
                <a:br>
                  <a:rPr lang="en-US" sz="2400" b="1" dirty="0">
                    <a:solidFill>
                      <a:prstClr val="black"/>
                    </a:solidFill>
                    <a:latin typeface="Calibri"/>
                    <a:ea typeface="+mn-ea"/>
                  </a:rPr>
                </a:br>
                <a:r>
                  <a:rPr lang="en-US" sz="2400" b="1" dirty="0">
                    <a:solidFill>
                      <a:prstClr val="black"/>
                    </a:solidFill>
                    <a:latin typeface="Calibri"/>
                    <a:ea typeface="+mn-ea"/>
                  </a:rPr>
                  <a:t>structure analysis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056099" y="3545247"/>
                <a:ext cx="1889965" cy="46163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 algn="ctr" defTabSz="457130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r>
                  <a:rPr lang="en-US" sz="2400" b="1" dirty="0">
                    <a:solidFill>
                      <a:prstClr val="black"/>
                    </a:solidFill>
                    <a:latin typeface="Calibri"/>
                    <a:ea typeface="+mn-ea"/>
                  </a:rPr>
                  <a:t>Graph theory</a:t>
                </a:r>
              </a:p>
            </p:txBody>
          </p:sp>
          <p:cxnSp>
            <p:nvCxnSpPr>
              <p:cNvPr id="24" name="Straight Arrow Connector 22"/>
              <p:cNvCxnSpPr>
                <a:cxnSpLocks noChangeShapeType="1"/>
              </p:cNvCxnSpPr>
              <p:nvPr/>
            </p:nvCxnSpPr>
            <p:spPr bwMode="auto">
              <a:xfrm rot="5400000">
                <a:off x="1738520" y="3194810"/>
                <a:ext cx="525117" cy="2897"/>
              </a:xfrm>
              <a:prstGeom prst="straightConnector1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Straight Arrow Connector 23"/>
              <p:cNvCxnSpPr>
                <a:cxnSpLocks noChangeShapeType="1"/>
              </p:cNvCxnSpPr>
              <p:nvPr/>
            </p:nvCxnSpPr>
            <p:spPr bwMode="auto">
              <a:xfrm rot="5400000">
                <a:off x="1738520" y="4447141"/>
                <a:ext cx="525117" cy="2897"/>
              </a:xfrm>
              <a:prstGeom prst="straightConnector1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8" name="TextBox 17"/>
            <p:cNvSpPr txBox="1"/>
            <p:nvPr/>
          </p:nvSpPr>
          <p:spPr>
            <a:xfrm>
              <a:off x="5445949" y="5233969"/>
              <a:ext cx="1587295" cy="4616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Calibri"/>
                  <a:ea typeface="+mn-ea"/>
                </a:rPr>
                <a:t>Computers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02432" y="1685981"/>
            <a:ext cx="5687933" cy="4760413"/>
            <a:chOff x="102429" y="1685978"/>
            <a:chExt cx="5687933" cy="4760413"/>
          </a:xfrm>
        </p:grpSpPr>
        <p:sp>
          <p:nvSpPr>
            <p:cNvPr id="3" name="Rectangle 2"/>
            <p:cNvSpPr/>
            <p:nvPr/>
          </p:nvSpPr>
          <p:spPr>
            <a:xfrm>
              <a:off x="2652890" y="4917765"/>
              <a:ext cx="2398888" cy="66322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sz="1600" dirty="0">
                  <a:solidFill>
                    <a:srgbClr val="000000"/>
                  </a:solidFill>
                  <a:latin typeface="Calibri"/>
                </a:rPr>
                <a:t>Communication Support</a:t>
              </a:r>
            </a:p>
            <a:p>
              <a:pPr algn="ctr"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sz="1600" dirty="0">
                  <a:solidFill>
                    <a:srgbClr val="000000"/>
                  </a:solidFill>
                  <a:latin typeface="Calibri"/>
                </a:rPr>
                <a:t>(MPI, </a:t>
              </a:r>
              <a:r>
                <a:rPr lang="en-US" sz="1600" dirty="0" err="1">
                  <a:solidFill>
                    <a:srgbClr val="000000"/>
                  </a:solidFill>
                  <a:latin typeface="Calibri"/>
                </a:rPr>
                <a:t>GASNet</a:t>
              </a:r>
              <a:r>
                <a:rPr lang="en-US" sz="1600" dirty="0">
                  <a:solidFill>
                    <a:srgbClr val="000000"/>
                  </a:solidFill>
                  <a:latin typeface="Calibri"/>
                </a:rPr>
                <a:t>, </a:t>
              </a:r>
              <a:r>
                <a:rPr lang="en-US" sz="1600" dirty="0" err="1">
                  <a:solidFill>
                    <a:srgbClr val="000000"/>
                  </a:solidFill>
                  <a:latin typeface="Calibri"/>
                </a:rPr>
                <a:t>etc</a:t>
              </a:r>
              <a:r>
                <a:rPr lang="en-US" sz="1600" dirty="0">
                  <a:solidFill>
                    <a:srgbClr val="000000"/>
                  </a:solidFill>
                  <a:latin typeface="Calibri"/>
                </a:rPr>
                <a:t>)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07624" y="5813778"/>
              <a:ext cx="2053168" cy="63261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sz="1600" dirty="0">
                  <a:solidFill>
                    <a:srgbClr val="000000"/>
                  </a:solidFill>
                  <a:latin typeface="Calibri"/>
                </a:rPr>
                <a:t>Threading Support</a:t>
              </a:r>
            </a:p>
            <a:p>
              <a:pPr algn="ctr"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sz="1600" dirty="0">
                  <a:solidFill>
                    <a:srgbClr val="000000"/>
                  </a:solidFill>
                  <a:latin typeface="Calibri"/>
                </a:rPr>
                <a:t>(</a:t>
              </a:r>
              <a:r>
                <a:rPr lang="en-US" sz="1600" dirty="0" err="1">
                  <a:solidFill>
                    <a:srgbClr val="000000"/>
                  </a:solidFill>
                  <a:latin typeface="Calibri"/>
                </a:rPr>
                <a:t>OpenMP</a:t>
              </a:r>
              <a:r>
                <a:rPr lang="en-US" sz="1600" dirty="0">
                  <a:solidFill>
                    <a:srgbClr val="000000"/>
                  </a:solidFill>
                  <a:latin typeface="Calibri"/>
                </a:rPr>
                <a:t>, </a:t>
              </a:r>
              <a:r>
                <a:rPr lang="en-US" sz="1600" dirty="0" err="1">
                  <a:solidFill>
                    <a:srgbClr val="000000"/>
                  </a:solidFill>
                  <a:latin typeface="Calibri"/>
                </a:rPr>
                <a:t>Cilk</a:t>
              </a:r>
              <a:r>
                <a:rPr lang="en-US" sz="1600" dirty="0">
                  <a:solidFill>
                    <a:srgbClr val="000000"/>
                  </a:solidFill>
                  <a:latin typeface="Calibri"/>
                </a:rPr>
                <a:t>, </a:t>
              </a:r>
              <a:r>
                <a:rPr lang="en-US" sz="1600" dirty="0" err="1" smtClean="0">
                  <a:solidFill>
                    <a:srgbClr val="000000"/>
                  </a:solidFill>
                  <a:latin typeface="Calibri"/>
                </a:rPr>
                <a:t>etc</a:t>
              </a:r>
              <a:r>
                <a:rPr lang="en-US" sz="1600" dirty="0" smtClean="0">
                  <a:solidFill>
                    <a:srgbClr val="000000"/>
                  </a:solidFill>
                  <a:latin typeface="Calibri"/>
                </a:rPr>
                <a:t>))</a:t>
              </a:r>
              <a:endParaRPr lang="en-US" sz="16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43283" y="3259927"/>
              <a:ext cx="3175000" cy="64885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sz="1600" dirty="0">
                  <a:solidFill>
                    <a:srgbClr val="000000"/>
                  </a:solidFill>
                  <a:latin typeface="Calibri"/>
                </a:rPr>
                <a:t>Distributed Combinatorial BLAS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82224" y="4529668"/>
              <a:ext cx="2116666" cy="66322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sz="1600" dirty="0">
                  <a:solidFill>
                    <a:srgbClr val="000000"/>
                  </a:solidFill>
                  <a:latin typeface="Calibri"/>
                </a:rPr>
                <a:t>Shared-address space Combinatorial BLAS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102429" y="3098882"/>
              <a:ext cx="5588000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>
              <a:stCxn id="27" idx="0"/>
              <a:endCxn id="39" idx="2"/>
            </p:cNvCxnSpPr>
            <p:nvPr/>
          </p:nvCxnSpPr>
          <p:spPr>
            <a:xfrm flipV="1">
              <a:off x="1334208" y="5192890"/>
              <a:ext cx="6349" cy="6208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endCxn id="28" idx="2"/>
            </p:cNvCxnSpPr>
            <p:nvPr/>
          </p:nvCxnSpPr>
          <p:spPr>
            <a:xfrm flipV="1">
              <a:off x="969442" y="3908779"/>
              <a:ext cx="1161341" cy="6208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stCxn id="3" idx="0"/>
              <a:endCxn id="28" idx="2"/>
            </p:cNvCxnSpPr>
            <p:nvPr/>
          </p:nvCxnSpPr>
          <p:spPr>
            <a:xfrm flipH="1" flipV="1">
              <a:off x="2130783" y="3908779"/>
              <a:ext cx="1721551" cy="100898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220053" y="3724113"/>
              <a:ext cx="15703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sz="1800" dirty="0">
                  <a:solidFill>
                    <a:srgbClr val="FF0000"/>
                  </a:solidFill>
                  <a:latin typeface="Calibri"/>
                  <a:ea typeface="+mn-ea"/>
                </a:rPr>
                <a:t>HPC scientists and engineers 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937002" y="2278386"/>
              <a:ext cx="1753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sz="1800" dirty="0">
                  <a:solidFill>
                    <a:srgbClr val="FF0000"/>
                  </a:solidFill>
                  <a:latin typeface="Calibri"/>
                  <a:ea typeface="+mn-ea"/>
                </a:rPr>
                <a:t>Graph algorithm developers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83314" y="1685978"/>
              <a:ext cx="3234970" cy="64885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3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sz="1600" dirty="0">
                  <a:solidFill>
                    <a:srgbClr val="000000"/>
                  </a:solidFill>
                  <a:latin typeface="Calibri"/>
                </a:rPr>
                <a:t>Knowledge Discovery Toolbox (KDT)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V="1">
              <a:off x="2130783" y="2334830"/>
              <a:ext cx="0" cy="94765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/>
          <p:cNvSpPr txBox="1"/>
          <p:nvPr/>
        </p:nvSpPr>
        <p:spPr>
          <a:xfrm>
            <a:off x="3062113" y="5864607"/>
            <a:ext cx="5802080" cy="769441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marL="342848" indent="-342848" defTabSz="45713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200" dirty="0">
                <a:solidFill>
                  <a:prstClr val="black"/>
                </a:solidFill>
                <a:latin typeface="Calibri"/>
                <a:ea typeface="+mn-ea"/>
              </a:rPr>
              <a:t>KDT is higher level (graph abstractions)</a:t>
            </a:r>
          </a:p>
          <a:p>
            <a:pPr marL="342848" indent="-342848" defTabSz="45713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200" dirty="0">
                <a:solidFill>
                  <a:prstClr val="black"/>
                </a:solidFill>
                <a:latin typeface="Calibri"/>
                <a:ea typeface="+mn-ea"/>
              </a:rPr>
              <a:t>Combinatorial BLAS is for performance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852335" y="1392810"/>
            <a:ext cx="1825140" cy="369324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r"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800" dirty="0">
                <a:solidFill>
                  <a:srgbClr val="FF0000"/>
                </a:solidFill>
                <a:latin typeface="Calibri"/>
                <a:ea typeface="+mn-ea"/>
              </a:rPr>
              <a:t>Domain scientists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39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578325" y="1359041"/>
            <a:ext cx="7659905" cy="4299730"/>
          </a:xfrm>
        </p:spPr>
        <p:txBody>
          <a:bodyPr>
            <a:noAutofit/>
          </a:bodyPr>
          <a:lstStyle/>
          <a:p>
            <a:r>
              <a:rPr lang="en-US" sz="2000" dirty="0">
                <a:cs typeface="Courier New" pitchFamily="49" charset="0"/>
              </a:rPr>
              <a:t>(Semantic) directed graphs</a:t>
            </a:r>
          </a:p>
          <a:p>
            <a:pPr lvl="1"/>
            <a:r>
              <a:rPr lang="en-US" sz="1600" dirty="0">
                <a:cs typeface="Courier New" pitchFamily="49" charset="0"/>
              </a:rPr>
              <a:t>constructors, I/O</a:t>
            </a:r>
          </a:p>
          <a:p>
            <a:pPr lvl="1"/>
            <a:r>
              <a:rPr lang="en-US" sz="1600" dirty="0">
                <a:cs typeface="Courier New" pitchFamily="49" charset="0"/>
              </a:rPr>
              <a:t>basic graph metrics (</a:t>
            </a:r>
            <a:r>
              <a:rPr lang="en-US" sz="1600" i="1" dirty="0">
                <a:cs typeface="Courier New" pitchFamily="49" charset="0"/>
              </a:rPr>
              <a:t>e.g.</a:t>
            </a:r>
            <a:r>
              <a:rPr lang="en-US" sz="1600" dirty="0">
                <a:cs typeface="Courier New" pitchFamily="49" charset="0"/>
              </a:rPr>
              <a:t>,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degree()</a:t>
            </a:r>
            <a:r>
              <a:rPr lang="en-US" sz="1600" dirty="0">
                <a:cs typeface="Courier New" pitchFamily="49" charset="0"/>
              </a:rPr>
              <a:t>)</a:t>
            </a:r>
          </a:p>
          <a:p>
            <a:pPr lvl="1"/>
            <a:r>
              <a:rPr lang="en-US" sz="1600" dirty="0">
                <a:cs typeface="Courier New" pitchFamily="49" charset="0"/>
              </a:rPr>
              <a:t>vectors</a:t>
            </a:r>
          </a:p>
          <a:p>
            <a:r>
              <a:rPr lang="en-US" sz="2000" dirty="0">
                <a:cs typeface="Courier New" pitchFamily="49" charset="0"/>
              </a:rPr>
              <a:t>Clustering / components</a:t>
            </a:r>
          </a:p>
          <a:p>
            <a:r>
              <a:rPr lang="en-US" sz="2000" dirty="0">
                <a:cs typeface="Courier New" pitchFamily="49" charset="0"/>
              </a:rPr>
              <a:t>Centrality / authority:  </a:t>
            </a:r>
          </a:p>
          <a:p>
            <a:pPr marL="0" indent="0">
              <a:buNone/>
            </a:pPr>
            <a:r>
              <a:rPr lang="en-US" sz="2000" dirty="0">
                <a:cs typeface="Courier New" pitchFamily="49" charset="0"/>
              </a:rPr>
              <a:t>      betweenness centrality, PageRank</a:t>
            </a:r>
            <a:br>
              <a:rPr lang="en-US" sz="2000" dirty="0">
                <a:cs typeface="Courier New" pitchFamily="49" charset="0"/>
              </a:rPr>
            </a:br>
            <a:r>
              <a:rPr lang="en-US" sz="2000" dirty="0">
                <a:cs typeface="Courier New" pitchFamily="49" charset="0"/>
              </a:rPr>
              <a:t/>
            </a:r>
            <a:br>
              <a:rPr lang="en-US" sz="2000" dirty="0">
                <a:cs typeface="Courier New" pitchFamily="49" charset="0"/>
              </a:rPr>
            </a:br>
            <a:endParaRPr lang="en-US" sz="2000" dirty="0">
              <a:cs typeface="Courier New" pitchFamily="49" charset="0"/>
            </a:endParaRPr>
          </a:p>
          <a:p>
            <a:r>
              <a:rPr lang="en-US" sz="2000" dirty="0" err="1">
                <a:cs typeface="Courier New" pitchFamily="49" charset="0"/>
              </a:rPr>
              <a:t>Hypergraphs</a:t>
            </a:r>
            <a:r>
              <a:rPr lang="en-US" sz="2000" dirty="0">
                <a:cs typeface="Courier New" pitchFamily="49" charset="0"/>
              </a:rPr>
              <a:t> and sparse matrices</a:t>
            </a:r>
          </a:p>
          <a:p>
            <a:r>
              <a:rPr lang="en-US" sz="2000" dirty="0">
                <a:cs typeface="Courier New" pitchFamily="49" charset="0"/>
              </a:rPr>
              <a:t>Graph primitives (</a:t>
            </a:r>
            <a:r>
              <a:rPr lang="en-US" sz="2000" i="1" dirty="0">
                <a:cs typeface="Courier New" pitchFamily="49" charset="0"/>
              </a:rPr>
              <a:t>e.g.</a:t>
            </a:r>
            <a:r>
              <a:rPr lang="en-US" sz="2000" dirty="0">
                <a:cs typeface="Courier New" pitchFamily="49" charset="0"/>
              </a:rPr>
              <a:t>,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bfsTree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</a:t>
            </a:r>
            <a:r>
              <a:rPr lang="en-US" sz="2000" dirty="0">
                <a:cs typeface="Courier New" pitchFamily="49" charset="0"/>
              </a:rPr>
              <a:t>)</a:t>
            </a:r>
          </a:p>
          <a:p>
            <a:r>
              <a:rPr lang="en-US" sz="2000" dirty="0" err="1">
                <a:cs typeface="Courier New" pitchFamily="49" charset="0"/>
              </a:rPr>
              <a:t>SpMV</a:t>
            </a:r>
            <a:r>
              <a:rPr lang="en-US" sz="2000" dirty="0">
                <a:cs typeface="Courier New" pitchFamily="49" charset="0"/>
              </a:rPr>
              <a:t> / </a:t>
            </a:r>
            <a:r>
              <a:rPr lang="en-US" sz="2000" dirty="0" err="1">
                <a:cs typeface="Courier New" pitchFamily="49" charset="0"/>
              </a:rPr>
              <a:t>SpGEMM</a:t>
            </a:r>
            <a:r>
              <a:rPr lang="en-US" sz="2000" dirty="0">
                <a:cs typeface="Courier New" pitchFamily="49" charset="0"/>
              </a:rPr>
              <a:t> on </a:t>
            </a:r>
            <a:r>
              <a:rPr lang="en-US" sz="2000" dirty="0" err="1">
                <a:cs typeface="Courier New" pitchFamily="49" charset="0"/>
              </a:rPr>
              <a:t>semirings</a:t>
            </a:r>
            <a:endParaRPr lang="en-US" sz="1600" dirty="0">
              <a:cs typeface="Courier New" pitchFamily="49" charset="0"/>
            </a:endParaRPr>
          </a:p>
        </p:txBody>
      </p:sp>
      <p:grpSp>
        <p:nvGrpSpPr>
          <p:cNvPr id="6" name="Group 124"/>
          <p:cNvGrpSpPr/>
          <p:nvPr/>
        </p:nvGrpSpPr>
        <p:grpSpPr>
          <a:xfrm>
            <a:off x="0" y="-5557"/>
            <a:ext cx="9144000" cy="1300363"/>
            <a:chOff x="0" y="-7906"/>
            <a:chExt cx="13004800" cy="1849406"/>
          </a:xfrm>
        </p:grpSpPr>
        <p:pic>
          <p:nvPicPr>
            <p:cNvPr id="7" name="Picture 3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13004800" cy="1841500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sp>
          <p:nvSpPr>
            <p:cNvPr id="8" name="Rectangle 5"/>
            <p:cNvSpPr txBox="1">
              <a:spLocks noChangeArrowheads="1"/>
            </p:cNvSpPr>
            <p:nvPr/>
          </p:nvSpPr>
          <p:spPr bwMode="auto">
            <a:xfrm>
              <a:off x="257964" y="-7906"/>
              <a:ext cx="12031663" cy="14096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vert="horz" wrap="square" lIns="50777" tIns="50777" rIns="166318" bIns="50777" numCol="1" anchor="ctr" anchorCtr="0" compatLnSpc="1">
              <a:prstTxWarp prst="textNoShape">
                <a:avLst/>
              </a:prstTxWarp>
            </a:bodyPr>
            <a:lstStyle/>
            <a:p>
              <a:pPr marL="40160" defTabSz="642552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3200" kern="0" dirty="0">
                  <a:solidFill>
                    <a:srgbClr val="FFFF00"/>
                  </a:solidFill>
                  <a:latin typeface="Calibri"/>
                  <a:ea typeface="+mn-ea"/>
                  <a:sym typeface="Arial Bold" charset="0"/>
                </a:rPr>
                <a:t>Domain expert vs. </a:t>
              </a:r>
              <a:r>
                <a:rPr lang="en-US" sz="3200" kern="0" dirty="0" smtClean="0">
                  <a:solidFill>
                    <a:srgbClr val="FFFF00"/>
                  </a:solidFill>
                  <a:latin typeface="Calibri"/>
                  <a:ea typeface="+mn-ea"/>
                  <a:sym typeface="Arial Bold" charset="0"/>
                </a:rPr>
                <a:t>graph </a:t>
              </a:r>
              <a:r>
                <a:rPr lang="en-US" sz="3200" kern="0" dirty="0">
                  <a:solidFill>
                    <a:srgbClr val="FFFF00"/>
                  </a:solidFill>
                  <a:latin typeface="Calibri"/>
                  <a:ea typeface="+mn-ea"/>
                  <a:sym typeface="Arial Bold" charset="0"/>
                </a:rPr>
                <a:t>expert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680306" y="1121419"/>
            <a:ext cx="4166542" cy="2986186"/>
            <a:chOff x="4433977" y="810883"/>
            <a:chExt cx="3856008" cy="2501660"/>
          </a:xfrm>
        </p:grpSpPr>
        <p:sp>
          <p:nvSpPr>
            <p:cNvPr id="10" name="Rectangle 9"/>
            <p:cNvSpPr/>
            <p:nvPr/>
          </p:nvSpPr>
          <p:spPr>
            <a:xfrm>
              <a:off x="4433977" y="810883"/>
              <a:ext cx="3856008" cy="2501660"/>
            </a:xfrm>
            <a:prstGeom prst="rect">
              <a:avLst/>
            </a:prstGeom>
            <a:solidFill>
              <a:srgbClr val="FFFFFF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59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4505435" y="902694"/>
              <a:ext cx="3717985" cy="2328508"/>
              <a:chOff x="0" y="224135"/>
              <a:chExt cx="8991600" cy="6659120"/>
            </a:xfrm>
            <a:solidFill>
              <a:srgbClr val="FFFFFF"/>
            </a:solidFill>
          </p:grpSpPr>
          <p:sp>
            <p:nvSpPr>
              <p:cNvPr id="13" name="TextBox 12"/>
              <p:cNvSpPr txBox="1"/>
              <p:nvPr/>
            </p:nvSpPr>
            <p:spPr>
              <a:xfrm>
                <a:off x="3542688" y="1600198"/>
                <a:ext cx="1360487" cy="811108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ctr" defTabSz="914259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800" dirty="0">
                    <a:solidFill>
                      <a:prstClr val="black"/>
                    </a:solidFill>
                    <a:latin typeface="Calibri"/>
                  </a:rPr>
                  <a:t>Markov</a:t>
                </a:r>
              </a:p>
              <a:p>
                <a:pPr algn="ctr" defTabSz="914259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800" dirty="0">
                    <a:solidFill>
                      <a:prstClr val="black"/>
                    </a:solidFill>
                    <a:latin typeface="Calibri"/>
                  </a:rPr>
                  <a:t>Clustering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5950" y="228596"/>
                <a:ext cx="1819722" cy="589896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ctr" defTabSz="914259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1000" dirty="0">
                    <a:solidFill>
                      <a:prstClr val="black"/>
                    </a:solidFill>
                    <a:latin typeface="Calibri"/>
                  </a:rPr>
                  <a:t>Input Graph</a:t>
                </a:r>
              </a:p>
            </p:txBody>
          </p:sp>
          <p:pic>
            <p:nvPicPr>
              <p:cNvPr id="15" name="Picture 14" descr="ToyTest-1-original.eps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457200"/>
                <a:ext cx="3276599" cy="2709398"/>
              </a:xfrm>
              <a:prstGeom prst="rect">
                <a:avLst/>
              </a:prstGeom>
              <a:grpFill/>
            </p:spPr>
          </p:pic>
          <p:pic>
            <p:nvPicPr>
              <p:cNvPr id="16" name="Picture 15" descr="ToyTest-2-largestcomp.eps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10301" y="3783431"/>
                <a:ext cx="2675398" cy="3099824"/>
              </a:xfrm>
              <a:prstGeom prst="rect">
                <a:avLst/>
              </a:prstGeom>
              <a:grpFill/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766987" y="3817202"/>
                <a:ext cx="1532700" cy="811108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ctr" defTabSz="914259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800" dirty="0">
                    <a:solidFill>
                      <a:prstClr val="black"/>
                    </a:solidFill>
                    <a:latin typeface="Calibri"/>
                  </a:rPr>
                  <a:t>Largest</a:t>
                </a:r>
              </a:p>
              <a:p>
                <a:pPr algn="ctr" defTabSz="914259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800" dirty="0">
                    <a:solidFill>
                      <a:prstClr val="black"/>
                    </a:solidFill>
                    <a:latin typeface="Calibri"/>
                  </a:rPr>
                  <a:t>Component</a:t>
                </a:r>
              </a:p>
            </p:txBody>
          </p:sp>
          <p:pic>
            <p:nvPicPr>
              <p:cNvPr id="18" name="Picture 17" descr="ToyTest-3-clusters.eps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81600" y="224135"/>
                <a:ext cx="2664991" cy="3087767"/>
              </a:xfrm>
              <a:prstGeom prst="rect">
                <a:avLst/>
              </a:prstGeom>
              <a:grpFill/>
            </p:spPr>
          </p:pic>
          <p:pic>
            <p:nvPicPr>
              <p:cNvPr id="19" name="Picture 18" descr="ToyTest-4-contracted.eps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37999" y="3783431"/>
                <a:ext cx="2653601" cy="3074569"/>
              </a:xfrm>
              <a:prstGeom prst="rect">
                <a:avLst/>
              </a:prstGeom>
              <a:grpFill/>
            </p:spPr>
          </p:pic>
          <p:sp>
            <p:nvSpPr>
              <p:cNvPr id="20" name="Arc 19"/>
              <p:cNvSpPr/>
              <p:nvPr/>
            </p:nvSpPr>
            <p:spPr>
              <a:xfrm rot="18919039">
                <a:off x="3594109" y="2646554"/>
                <a:ext cx="3091498" cy="2390317"/>
              </a:xfrm>
              <a:prstGeom prst="arc">
                <a:avLst>
                  <a:gd name="adj1" fmla="val 13658185"/>
                  <a:gd name="adj2" fmla="val 19008638"/>
                </a:avLst>
              </a:prstGeom>
              <a:grpFill/>
              <a:ln w="762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259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Arc 20"/>
              <p:cNvSpPr/>
              <p:nvPr/>
            </p:nvSpPr>
            <p:spPr>
              <a:xfrm rot="3202322">
                <a:off x="5335885" y="2718685"/>
                <a:ext cx="3091498" cy="2390317"/>
              </a:xfrm>
              <a:prstGeom prst="arc">
                <a:avLst>
                  <a:gd name="adj1" fmla="val 13658185"/>
                  <a:gd name="adj2" fmla="val 19008638"/>
                </a:avLst>
              </a:prstGeom>
              <a:grpFill/>
              <a:ln w="762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259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Arc 21"/>
              <p:cNvSpPr/>
              <p:nvPr/>
            </p:nvSpPr>
            <p:spPr>
              <a:xfrm rot="14304939" flipH="1">
                <a:off x="1458168" y="1791707"/>
                <a:ext cx="3091498" cy="2390317"/>
              </a:xfrm>
              <a:prstGeom prst="arc">
                <a:avLst>
                  <a:gd name="adj1" fmla="val 13658185"/>
                  <a:gd name="adj2" fmla="val 19008638"/>
                </a:avLst>
              </a:prstGeom>
              <a:grpFill/>
              <a:ln w="762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259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644791" y="3367932"/>
                <a:ext cx="1245678" cy="811108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ctr" defTabSz="914259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800" dirty="0">
                    <a:solidFill>
                      <a:prstClr val="black"/>
                    </a:solidFill>
                    <a:latin typeface="Calibri"/>
                  </a:rPr>
                  <a:t>Graph of</a:t>
                </a:r>
              </a:p>
              <a:p>
                <a:pPr algn="ctr" defTabSz="914259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800" dirty="0">
                    <a:solidFill>
                      <a:prstClr val="black"/>
                    </a:solidFill>
                    <a:latin typeface="Calibri"/>
                  </a:rPr>
                  <a:t>Clusters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2150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4680306" y="1121419"/>
            <a:ext cx="4166542" cy="2986186"/>
            <a:chOff x="4433977" y="810883"/>
            <a:chExt cx="3856008" cy="2501660"/>
          </a:xfrm>
        </p:grpSpPr>
        <p:sp>
          <p:nvSpPr>
            <p:cNvPr id="37" name="Rectangle 36"/>
            <p:cNvSpPr/>
            <p:nvPr/>
          </p:nvSpPr>
          <p:spPr>
            <a:xfrm>
              <a:off x="4433977" y="810883"/>
              <a:ext cx="3856008" cy="2501660"/>
            </a:xfrm>
            <a:prstGeom prst="rect">
              <a:avLst/>
            </a:prstGeom>
            <a:solidFill>
              <a:srgbClr val="FFFFFF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59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4505435" y="902694"/>
              <a:ext cx="3717985" cy="2328508"/>
              <a:chOff x="0" y="224135"/>
              <a:chExt cx="8991600" cy="6659120"/>
            </a:xfrm>
            <a:solidFill>
              <a:srgbClr val="FFFFFF"/>
            </a:solidFill>
          </p:grpSpPr>
          <p:sp>
            <p:nvSpPr>
              <p:cNvPr id="39" name="TextBox 38"/>
              <p:cNvSpPr txBox="1"/>
              <p:nvPr/>
            </p:nvSpPr>
            <p:spPr>
              <a:xfrm>
                <a:off x="3542688" y="1600198"/>
                <a:ext cx="1360487" cy="811108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ctr" defTabSz="914259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800" dirty="0">
                    <a:solidFill>
                      <a:prstClr val="black"/>
                    </a:solidFill>
                    <a:latin typeface="Calibri"/>
                  </a:rPr>
                  <a:t>Markov</a:t>
                </a:r>
              </a:p>
              <a:p>
                <a:pPr algn="ctr" defTabSz="914259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800" dirty="0">
                    <a:solidFill>
                      <a:prstClr val="black"/>
                    </a:solidFill>
                    <a:latin typeface="Calibri"/>
                  </a:rPr>
                  <a:t>Clustering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75950" y="228596"/>
                <a:ext cx="1819722" cy="589896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ctr" defTabSz="914259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1000" dirty="0">
                    <a:solidFill>
                      <a:prstClr val="black"/>
                    </a:solidFill>
                    <a:latin typeface="Calibri"/>
                  </a:rPr>
                  <a:t>Input Graph</a:t>
                </a:r>
              </a:p>
            </p:txBody>
          </p:sp>
          <p:pic>
            <p:nvPicPr>
              <p:cNvPr id="41" name="Picture 40" descr="ToyTest-1-original.eps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457200"/>
                <a:ext cx="3276599" cy="2709398"/>
              </a:xfrm>
              <a:prstGeom prst="rect">
                <a:avLst/>
              </a:prstGeom>
              <a:grpFill/>
            </p:spPr>
          </p:pic>
          <p:pic>
            <p:nvPicPr>
              <p:cNvPr id="42" name="Picture 41" descr="ToyTest-2-largestcomp.eps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0301" y="3783431"/>
                <a:ext cx="2675398" cy="3099824"/>
              </a:xfrm>
              <a:prstGeom prst="rect">
                <a:avLst/>
              </a:prstGeom>
              <a:grpFill/>
            </p:spPr>
          </p:pic>
          <p:sp>
            <p:nvSpPr>
              <p:cNvPr id="43" name="TextBox 42"/>
              <p:cNvSpPr txBox="1"/>
              <p:nvPr/>
            </p:nvSpPr>
            <p:spPr>
              <a:xfrm>
                <a:off x="766987" y="3817202"/>
                <a:ext cx="1532700" cy="811108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ctr" defTabSz="914259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800" dirty="0">
                    <a:solidFill>
                      <a:prstClr val="black"/>
                    </a:solidFill>
                    <a:latin typeface="Calibri"/>
                  </a:rPr>
                  <a:t>Largest</a:t>
                </a:r>
              </a:p>
              <a:p>
                <a:pPr algn="ctr" defTabSz="914259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800" dirty="0">
                    <a:solidFill>
                      <a:prstClr val="black"/>
                    </a:solidFill>
                    <a:latin typeface="Calibri"/>
                  </a:rPr>
                  <a:t>Component</a:t>
                </a:r>
              </a:p>
            </p:txBody>
          </p:sp>
          <p:pic>
            <p:nvPicPr>
              <p:cNvPr id="44" name="Picture 43" descr="ToyTest-3-clusters.eps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81600" y="224135"/>
                <a:ext cx="2664991" cy="3087767"/>
              </a:xfrm>
              <a:prstGeom prst="rect">
                <a:avLst/>
              </a:prstGeom>
              <a:grpFill/>
            </p:spPr>
          </p:pic>
          <p:pic>
            <p:nvPicPr>
              <p:cNvPr id="45" name="Picture 44" descr="ToyTest-4-contracted.eps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37999" y="3783431"/>
                <a:ext cx="2653601" cy="3074569"/>
              </a:xfrm>
              <a:prstGeom prst="rect">
                <a:avLst/>
              </a:prstGeom>
              <a:grpFill/>
            </p:spPr>
          </p:pic>
          <p:sp>
            <p:nvSpPr>
              <p:cNvPr id="46" name="Arc 45"/>
              <p:cNvSpPr/>
              <p:nvPr/>
            </p:nvSpPr>
            <p:spPr>
              <a:xfrm rot="18919039">
                <a:off x="3594109" y="2646554"/>
                <a:ext cx="3091498" cy="2390317"/>
              </a:xfrm>
              <a:prstGeom prst="arc">
                <a:avLst>
                  <a:gd name="adj1" fmla="val 13658185"/>
                  <a:gd name="adj2" fmla="val 19008638"/>
                </a:avLst>
              </a:prstGeom>
              <a:grpFill/>
              <a:ln w="762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259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" name="Arc 46"/>
              <p:cNvSpPr/>
              <p:nvPr/>
            </p:nvSpPr>
            <p:spPr>
              <a:xfrm rot="3202322">
                <a:off x="5335885" y="2718685"/>
                <a:ext cx="3091498" cy="2390317"/>
              </a:xfrm>
              <a:prstGeom prst="arc">
                <a:avLst>
                  <a:gd name="adj1" fmla="val 13658185"/>
                  <a:gd name="adj2" fmla="val 19008638"/>
                </a:avLst>
              </a:prstGeom>
              <a:grpFill/>
              <a:ln w="762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259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" name="Arc 47"/>
              <p:cNvSpPr/>
              <p:nvPr/>
            </p:nvSpPr>
            <p:spPr>
              <a:xfrm rot="14304939" flipH="1">
                <a:off x="1458168" y="1791707"/>
                <a:ext cx="3091498" cy="2390317"/>
              </a:xfrm>
              <a:prstGeom prst="arc">
                <a:avLst>
                  <a:gd name="adj1" fmla="val 13658185"/>
                  <a:gd name="adj2" fmla="val 19008638"/>
                </a:avLst>
              </a:prstGeom>
              <a:grpFill/>
              <a:ln w="762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259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6644791" y="3367932"/>
                <a:ext cx="1245678" cy="811108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ctr" defTabSz="914259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800" dirty="0">
                    <a:solidFill>
                      <a:prstClr val="black"/>
                    </a:solidFill>
                    <a:latin typeface="Calibri"/>
                  </a:rPr>
                  <a:t>Graph of</a:t>
                </a:r>
              </a:p>
              <a:p>
                <a:pPr algn="ctr" defTabSz="914259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800" dirty="0">
                    <a:solidFill>
                      <a:prstClr val="black"/>
                    </a:solidFill>
                    <a:latin typeface="Calibri"/>
                  </a:rPr>
                  <a:t>Clusters</a:t>
                </a:r>
              </a:p>
            </p:txBody>
          </p:sp>
        </p:grpSp>
      </p:grpSp>
      <p:grpSp>
        <p:nvGrpSpPr>
          <p:cNvPr id="33" name="Group 124"/>
          <p:cNvGrpSpPr/>
          <p:nvPr/>
        </p:nvGrpSpPr>
        <p:grpSpPr>
          <a:xfrm>
            <a:off x="0" y="-5557"/>
            <a:ext cx="9144000" cy="1300363"/>
            <a:chOff x="0" y="-7906"/>
            <a:chExt cx="13004800" cy="1849406"/>
          </a:xfrm>
        </p:grpSpPr>
        <p:pic>
          <p:nvPicPr>
            <p:cNvPr id="34" name="Picture 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0"/>
              <a:ext cx="13004800" cy="1841500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sp>
          <p:nvSpPr>
            <p:cNvPr id="35" name="Rectangle 5"/>
            <p:cNvSpPr txBox="1">
              <a:spLocks noChangeArrowheads="1"/>
            </p:cNvSpPr>
            <p:nvPr/>
          </p:nvSpPr>
          <p:spPr bwMode="auto">
            <a:xfrm>
              <a:off x="257964" y="-7906"/>
              <a:ext cx="12031663" cy="14096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vert="horz" wrap="square" lIns="50777" tIns="50777" rIns="166318" bIns="50777" numCol="1" anchor="ctr" anchorCtr="0" compatLnSpc="1">
              <a:prstTxWarp prst="textNoShape">
                <a:avLst/>
              </a:prstTxWarp>
            </a:bodyPr>
            <a:lstStyle/>
            <a:p>
              <a:pPr marL="40160" defTabSz="642552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3200" kern="0" dirty="0">
                  <a:solidFill>
                    <a:srgbClr val="FFFF00"/>
                  </a:solidFill>
                  <a:latin typeface="Calibri"/>
                  <a:ea typeface="+mn-ea"/>
                  <a:sym typeface="Arial Bold" charset="0"/>
                </a:rPr>
                <a:t>Domain expert vs. </a:t>
              </a:r>
              <a:r>
                <a:rPr lang="en-US" sz="3200" kern="0" dirty="0" smtClean="0">
                  <a:solidFill>
                    <a:srgbClr val="FFFF00"/>
                  </a:solidFill>
                  <a:latin typeface="Calibri"/>
                  <a:ea typeface="+mn-ea"/>
                  <a:sym typeface="Arial Bold" charset="0"/>
                </a:rPr>
                <a:t>graph </a:t>
              </a:r>
              <a:r>
                <a:rPr lang="en-US" sz="3200" kern="0" dirty="0">
                  <a:solidFill>
                    <a:srgbClr val="FFFF00"/>
                  </a:solidFill>
                  <a:latin typeface="Calibri"/>
                  <a:ea typeface="+mn-ea"/>
                  <a:sym typeface="Arial Bold" charset="0"/>
                </a:rPr>
                <a:t>expert</a:t>
              </a:r>
            </a:p>
          </p:txBody>
        </p:sp>
      </p:grpSp>
      <p:sp>
        <p:nvSpPr>
          <p:cNvPr id="22" name="Content Placeholder 11"/>
          <p:cNvSpPr>
            <a:spLocks noGrp="1"/>
          </p:cNvSpPr>
          <p:nvPr>
            <p:ph sz="half" idx="1"/>
          </p:nvPr>
        </p:nvSpPr>
        <p:spPr>
          <a:xfrm>
            <a:off x="578325" y="1359041"/>
            <a:ext cx="7659905" cy="4299730"/>
          </a:xfrm>
        </p:spPr>
        <p:txBody>
          <a:bodyPr>
            <a:noAutofit/>
          </a:bodyPr>
          <a:lstStyle/>
          <a:p>
            <a:r>
              <a:rPr lang="en-US" sz="2000" dirty="0">
                <a:cs typeface="Courier New" pitchFamily="49" charset="0"/>
              </a:rPr>
              <a:t>(Semantic) directed graphs</a:t>
            </a:r>
          </a:p>
          <a:p>
            <a:pPr lvl="1"/>
            <a:r>
              <a:rPr lang="en-US" sz="1600" dirty="0">
                <a:cs typeface="Courier New" pitchFamily="49" charset="0"/>
              </a:rPr>
              <a:t>constructors, I/O</a:t>
            </a:r>
          </a:p>
          <a:p>
            <a:pPr lvl="1"/>
            <a:r>
              <a:rPr lang="en-US" sz="1600" dirty="0">
                <a:cs typeface="Courier New" pitchFamily="49" charset="0"/>
              </a:rPr>
              <a:t>basic graph metrics (</a:t>
            </a:r>
            <a:r>
              <a:rPr lang="en-US" sz="1600" i="1" dirty="0">
                <a:cs typeface="Courier New" pitchFamily="49" charset="0"/>
              </a:rPr>
              <a:t>e.g.</a:t>
            </a:r>
            <a:r>
              <a:rPr lang="en-US" sz="1600" dirty="0">
                <a:cs typeface="Courier New" pitchFamily="49" charset="0"/>
              </a:rPr>
              <a:t>,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degree()</a:t>
            </a:r>
            <a:r>
              <a:rPr lang="en-US" sz="1600" dirty="0">
                <a:cs typeface="Courier New" pitchFamily="49" charset="0"/>
              </a:rPr>
              <a:t>)</a:t>
            </a:r>
          </a:p>
          <a:p>
            <a:pPr lvl="1"/>
            <a:r>
              <a:rPr lang="en-US" sz="1600" dirty="0">
                <a:cs typeface="Courier New" pitchFamily="49" charset="0"/>
              </a:rPr>
              <a:t>vectors</a:t>
            </a:r>
          </a:p>
          <a:p>
            <a:r>
              <a:rPr lang="en-US" sz="2000" dirty="0">
                <a:cs typeface="Courier New" pitchFamily="49" charset="0"/>
              </a:rPr>
              <a:t>Clustering / components</a:t>
            </a:r>
          </a:p>
          <a:p>
            <a:r>
              <a:rPr lang="en-US" sz="2000" dirty="0">
                <a:cs typeface="Courier New" pitchFamily="49" charset="0"/>
              </a:rPr>
              <a:t>Centrality / authority:  </a:t>
            </a:r>
          </a:p>
          <a:p>
            <a:pPr marL="0" indent="0">
              <a:buNone/>
            </a:pPr>
            <a:r>
              <a:rPr lang="en-US" sz="2000" dirty="0">
                <a:cs typeface="Courier New" pitchFamily="49" charset="0"/>
              </a:rPr>
              <a:t>      betweenness centrality, PageRank</a:t>
            </a:r>
            <a:br>
              <a:rPr lang="en-US" sz="2000" dirty="0">
                <a:cs typeface="Courier New" pitchFamily="49" charset="0"/>
              </a:rPr>
            </a:br>
            <a:r>
              <a:rPr lang="en-US" sz="2000" dirty="0">
                <a:cs typeface="Courier New" pitchFamily="49" charset="0"/>
              </a:rPr>
              <a:t/>
            </a:r>
            <a:br>
              <a:rPr lang="en-US" sz="2000" dirty="0">
                <a:cs typeface="Courier New" pitchFamily="49" charset="0"/>
              </a:rPr>
            </a:br>
            <a:endParaRPr lang="en-US" sz="2000" dirty="0">
              <a:cs typeface="Courier New" pitchFamily="49" charset="0"/>
            </a:endParaRPr>
          </a:p>
          <a:p>
            <a:r>
              <a:rPr lang="en-US" sz="2000" dirty="0" err="1">
                <a:cs typeface="Courier New" pitchFamily="49" charset="0"/>
              </a:rPr>
              <a:t>Hypergraphs</a:t>
            </a:r>
            <a:r>
              <a:rPr lang="en-US" sz="2000" dirty="0">
                <a:cs typeface="Courier New" pitchFamily="49" charset="0"/>
              </a:rPr>
              <a:t> and sparse matrices</a:t>
            </a:r>
          </a:p>
          <a:p>
            <a:r>
              <a:rPr lang="en-US" sz="2000" dirty="0">
                <a:cs typeface="Courier New" pitchFamily="49" charset="0"/>
              </a:rPr>
              <a:t>Graph primitives (</a:t>
            </a:r>
            <a:r>
              <a:rPr lang="en-US" sz="2000" i="1" dirty="0">
                <a:cs typeface="Courier New" pitchFamily="49" charset="0"/>
              </a:rPr>
              <a:t>e.g.</a:t>
            </a:r>
            <a:r>
              <a:rPr lang="en-US" sz="2000" dirty="0">
                <a:cs typeface="Courier New" pitchFamily="49" charset="0"/>
              </a:rPr>
              <a:t>,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bfsTree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</a:t>
            </a:r>
            <a:r>
              <a:rPr lang="en-US" sz="2000" dirty="0">
                <a:cs typeface="Courier New" pitchFamily="49" charset="0"/>
              </a:rPr>
              <a:t>)</a:t>
            </a:r>
          </a:p>
          <a:p>
            <a:r>
              <a:rPr lang="en-US" sz="2000" dirty="0" err="1">
                <a:cs typeface="Courier New" pitchFamily="49" charset="0"/>
              </a:rPr>
              <a:t>SpMV</a:t>
            </a:r>
            <a:r>
              <a:rPr lang="en-US" sz="2000" dirty="0">
                <a:cs typeface="Courier New" pitchFamily="49" charset="0"/>
              </a:rPr>
              <a:t> / </a:t>
            </a:r>
            <a:r>
              <a:rPr lang="en-US" sz="2000" dirty="0" err="1">
                <a:cs typeface="Courier New" pitchFamily="49" charset="0"/>
              </a:rPr>
              <a:t>SpGEMM</a:t>
            </a:r>
            <a:r>
              <a:rPr lang="en-US" sz="2000" dirty="0">
                <a:cs typeface="Courier New" pitchFamily="49" charset="0"/>
              </a:rPr>
              <a:t> on </a:t>
            </a:r>
            <a:r>
              <a:rPr lang="en-US" sz="2000" dirty="0" err="1">
                <a:cs typeface="Courier New" pitchFamily="49" charset="0"/>
              </a:rPr>
              <a:t>semirings</a:t>
            </a:r>
            <a:endParaRPr lang="en-US" sz="1600" dirty="0">
              <a:cs typeface="Courier New" pitchFamily="4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66558" y="1359039"/>
            <a:ext cx="4901241" cy="2292907"/>
          </a:xfrm>
          <a:prstGeom prst="rect">
            <a:avLst/>
          </a:prstGeom>
          <a:solidFill>
            <a:schemeClr val="bg1">
              <a:alpha val="89804"/>
            </a:schemeClr>
          </a:solidFill>
          <a:ln>
            <a:solidFill>
              <a:schemeClr val="tx1"/>
            </a:solidFill>
          </a:ln>
        </p:spPr>
        <p:txBody>
          <a:bodyPr wrap="square" lIns="91407" tIns="45706" rIns="91407" bIns="45706" rtlCol="0">
            <a:spAutoFit/>
          </a:bodyPr>
          <a:lstStyle/>
          <a:p>
            <a:pPr defTabSz="914259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300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comp </a:t>
            </a:r>
            <a:r>
              <a:rPr lang="en-US" sz="130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30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bigG.connComp</a:t>
            </a:r>
            <a:r>
              <a:rPr lang="en-US" sz="130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()</a:t>
            </a:r>
          </a:p>
          <a:p>
            <a:pPr defTabSz="914259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30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giantComp</a:t>
            </a:r>
            <a:r>
              <a:rPr lang="en-US" sz="130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30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comp.hist</a:t>
            </a:r>
            <a:r>
              <a:rPr lang="en-US" sz="130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().</a:t>
            </a:r>
            <a:r>
              <a:rPr lang="en-US" sz="130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argmax</a:t>
            </a:r>
            <a:r>
              <a:rPr lang="en-US" sz="130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()</a:t>
            </a:r>
          </a:p>
          <a:p>
            <a:pPr defTabSz="914259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30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G = </a:t>
            </a:r>
            <a:r>
              <a:rPr lang="en-US" sz="130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bigG.subgraph</a:t>
            </a:r>
            <a:r>
              <a:rPr lang="en-US" sz="130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(comp==</a:t>
            </a:r>
            <a:r>
              <a:rPr lang="en-US" sz="130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giantComp</a:t>
            </a:r>
            <a:r>
              <a:rPr lang="en-US" sz="130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pPr defTabSz="914259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300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  <a:p>
            <a:pPr defTabSz="914259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300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clusters </a:t>
            </a:r>
            <a:r>
              <a:rPr lang="en-US" sz="130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30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G.cluster</a:t>
            </a:r>
            <a:r>
              <a:rPr lang="en-US" sz="130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(‘Markov’)</a:t>
            </a:r>
          </a:p>
          <a:p>
            <a:pPr defTabSz="914259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300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  <a:p>
            <a:pPr defTabSz="914259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30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clusNedge</a:t>
            </a:r>
            <a:r>
              <a:rPr lang="en-US" sz="130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30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G.nedge</a:t>
            </a:r>
            <a:r>
              <a:rPr lang="en-US" sz="130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300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clusters)</a:t>
            </a:r>
            <a:endParaRPr lang="en-US" sz="1300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  <a:p>
            <a:pPr defTabSz="914259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300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  <a:p>
            <a:pPr defTabSz="914259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30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smallG</a:t>
            </a:r>
            <a:r>
              <a:rPr lang="en-US" sz="130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30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G.contract</a:t>
            </a:r>
            <a:r>
              <a:rPr lang="en-US" sz="130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300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clusters)</a:t>
            </a:r>
            <a:endParaRPr lang="en-US" sz="1300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  <a:p>
            <a:pPr defTabSz="914259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300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  <a:p>
            <a:pPr defTabSz="914259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30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# visualize</a:t>
            </a:r>
          </a:p>
        </p:txBody>
      </p:sp>
    </p:spTree>
    <p:extLst>
      <p:ext uri="{BB962C8B-B14F-4D97-AF65-F5344CB8AC3E}">
        <p14:creationId xmlns:p14="http://schemas.microsoft.com/office/powerpoint/2010/main" val="245979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124"/>
          <p:cNvGrpSpPr/>
          <p:nvPr/>
        </p:nvGrpSpPr>
        <p:grpSpPr>
          <a:xfrm>
            <a:off x="0" y="-5557"/>
            <a:ext cx="9144000" cy="1300363"/>
            <a:chOff x="0" y="-7906"/>
            <a:chExt cx="13004800" cy="1849406"/>
          </a:xfrm>
        </p:grpSpPr>
        <p:pic>
          <p:nvPicPr>
            <p:cNvPr id="34" name="Picture 3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13004800" cy="1841500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sp>
          <p:nvSpPr>
            <p:cNvPr id="35" name="Rectangle 5"/>
            <p:cNvSpPr txBox="1">
              <a:spLocks noChangeArrowheads="1"/>
            </p:cNvSpPr>
            <p:nvPr/>
          </p:nvSpPr>
          <p:spPr bwMode="auto">
            <a:xfrm>
              <a:off x="257964" y="-7906"/>
              <a:ext cx="12031663" cy="14096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vert="horz" wrap="square" lIns="50777" tIns="50777" rIns="166318" bIns="50777" numCol="1" anchor="ctr" anchorCtr="0" compatLnSpc="1">
              <a:prstTxWarp prst="textNoShape">
                <a:avLst/>
              </a:prstTxWarp>
            </a:bodyPr>
            <a:lstStyle/>
            <a:p>
              <a:pPr marL="40160" defTabSz="642552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3200" kern="0" dirty="0">
                  <a:solidFill>
                    <a:srgbClr val="FFFF00"/>
                  </a:solidFill>
                  <a:latin typeface="Calibri"/>
                  <a:ea typeface="+mn-ea"/>
                  <a:sym typeface="Arial Bold" charset="0"/>
                </a:rPr>
                <a:t>Domain expert vs. </a:t>
              </a:r>
              <a:r>
                <a:rPr lang="en-US" sz="3200" kern="0" dirty="0" smtClean="0">
                  <a:solidFill>
                    <a:srgbClr val="FFFF00"/>
                  </a:solidFill>
                  <a:latin typeface="Calibri"/>
                  <a:ea typeface="+mn-ea"/>
                  <a:sym typeface="Arial Bold" charset="0"/>
                </a:rPr>
                <a:t>graph </a:t>
              </a:r>
              <a:r>
                <a:rPr lang="en-US" sz="3200" kern="0" dirty="0">
                  <a:solidFill>
                    <a:srgbClr val="FFFF00"/>
                  </a:solidFill>
                  <a:latin typeface="Calibri"/>
                  <a:ea typeface="+mn-ea"/>
                  <a:sym typeface="Arial Bold" charset="0"/>
                </a:rPr>
                <a:t>expert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680306" y="1121419"/>
            <a:ext cx="4166542" cy="2986186"/>
            <a:chOff x="4433977" y="810883"/>
            <a:chExt cx="3856008" cy="2501660"/>
          </a:xfrm>
        </p:grpSpPr>
        <p:sp>
          <p:nvSpPr>
            <p:cNvPr id="37" name="Rectangle 36"/>
            <p:cNvSpPr/>
            <p:nvPr/>
          </p:nvSpPr>
          <p:spPr>
            <a:xfrm>
              <a:off x="4433977" y="810883"/>
              <a:ext cx="3856008" cy="2501660"/>
            </a:xfrm>
            <a:prstGeom prst="rect">
              <a:avLst/>
            </a:prstGeom>
            <a:solidFill>
              <a:srgbClr val="FFFFFF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59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4505435" y="902694"/>
              <a:ext cx="3717985" cy="2328508"/>
              <a:chOff x="0" y="224135"/>
              <a:chExt cx="8991600" cy="6659120"/>
            </a:xfrm>
            <a:solidFill>
              <a:srgbClr val="FFFFFF"/>
            </a:solidFill>
          </p:grpSpPr>
          <p:sp>
            <p:nvSpPr>
              <p:cNvPr id="39" name="TextBox 38"/>
              <p:cNvSpPr txBox="1"/>
              <p:nvPr/>
            </p:nvSpPr>
            <p:spPr>
              <a:xfrm>
                <a:off x="3542688" y="1600198"/>
                <a:ext cx="1360487" cy="811108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ctr" defTabSz="914259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800" dirty="0">
                    <a:solidFill>
                      <a:prstClr val="black"/>
                    </a:solidFill>
                    <a:latin typeface="Calibri"/>
                  </a:rPr>
                  <a:t>Markov</a:t>
                </a:r>
              </a:p>
              <a:p>
                <a:pPr algn="ctr" defTabSz="914259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800" dirty="0">
                    <a:solidFill>
                      <a:prstClr val="black"/>
                    </a:solidFill>
                    <a:latin typeface="Calibri"/>
                  </a:rPr>
                  <a:t>Clustering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75950" y="228596"/>
                <a:ext cx="1819722" cy="589896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ctr" defTabSz="914259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1000" dirty="0">
                    <a:solidFill>
                      <a:prstClr val="black"/>
                    </a:solidFill>
                    <a:latin typeface="Calibri"/>
                  </a:rPr>
                  <a:t>Input Graph</a:t>
                </a:r>
              </a:p>
            </p:txBody>
          </p:sp>
          <p:pic>
            <p:nvPicPr>
              <p:cNvPr id="41" name="Picture 40" descr="ToyTest-1-original.eps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457200"/>
                <a:ext cx="3276599" cy="2709398"/>
              </a:xfrm>
              <a:prstGeom prst="rect">
                <a:avLst/>
              </a:prstGeom>
              <a:grpFill/>
            </p:spPr>
          </p:pic>
          <p:pic>
            <p:nvPicPr>
              <p:cNvPr id="42" name="Picture 41" descr="ToyTest-2-largestcomp.eps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10301" y="3783431"/>
                <a:ext cx="2675398" cy="3099824"/>
              </a:xfrm>
              <a:prstGeom prst="rect">
                <a:avLst/>
              </a:prstGeom>
              <a:grpFill/>
            </p:spPr>
          </p:pic>
          <p:sp>
            <p:nvSpPr>
              <p:cNvPr id="43" name="TextBox 42"/>
              <p:cNvSpPr txBox="1"/>
              <p:nvPr/>
            </p:nvSpPr>
            <p:spPr>
              <a:xfrm>
                <a:off x="766987" y="3817202"/>
                <a:ext cx="1532700" cy="811108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ctr" defTabSz="914259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800" dirty="0">
                    <a:solidFill>
                      <a:prstClr val="black"/>
                    </a:solidFill>
                    <a:latin typeface="Calibri"/>
                  </a:rPr>
                  <a:t>Largest</a:t>
                </a:r>
              </a:p>
              <a:p>
                <a:pPr algn="ctr" defTabSz="914259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800" dirty="0">
                    <a:solidFill>
                      <a:prstClr val="black"/>
                    </a:solidFill>
                    <a:latin typeface="Calibri"/>
                  </a:rPr>
                  <a:t>Component</a:t>
                </a:r>
              </a:p>
            </p:txBody>
          </p:sp>
          <p:pic>
            <p:nvPicPr>
              <p:cNvPr id="44" name="Picture 43" descr="ToyTest-3-clusters.eps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81600" y="224135"/>
                <a:ext cx="2664991" cy="3087767"/>
              </a:xfrm>
              <a:prstGeom prst="rect">
                <a:avLst/>
              </a:prstGeom>
              <a:grpFill/>
            </p:spPr>
          </p:pic>
          <p:pic>
            <p:nvPicPr>
              <p:cNvPr id="45" name="Picture 44" descr="ToyTest-4-contracted.eps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37999" y="3783431"/>
                <a:ext cx="2653601" cy="3074569"/>
              </a:xfrm>
              <a:prstGeom prst="rect">
                <a:avLst/>
              </a:prstGeom>
              <a:grpFill/>
            </p:spPr>
          </p:pic>
          <p:sp>
            <p:nvSpPr>
              <p:cNvPr id="46" name="Arc 45"/>
              <p:cNvSpPr/>
              <p:nvPr/>
            </p:nvSpPr>
            <p:spPr>
              <a:xfrm rot="18919039">
                <a:off x="3594109" y="2646554"/>
                <a:ext cx="3091498" cy="2390317"/>
              </a:xfrm>
              <a:prstGeom prst="arc">
                <a:avLst>
                  <a:gd name="adj1" fmla="val 13658185"/>
                  <a:gd name="adj2" fmla="val 19008638"/>
                </a:avLst>
              </a:prstGeom>
              <a:grpFill/>
              <a:ln w="762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259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" name="Arc 46"/>
              <p:cNvSpPr/>
              <p:nvPr/>
            </p:nvSpPr>
            <p:spPr>
              <a:xfrm rot="3202322">
                <a:off x="5335885" y="2718685"/>
                <a:ext cx="3091498" cy="2390317"/>
              </a:xfrm>
              <a:prstGeom prst="arc">
                <a:avLst>
                  <a:gd name="adj1" fmla="val 13658185"/>
                  <a:gd name="adj2" fmla="val 19008638"/>
                </a:avLst>
              </a:prstGeom>
              <a:grpFill/>
              <a:ln w="762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259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" name="Arc 47"/>
              <p:cNvSpPr/>
              <p:nvPr/>
            </p:nvSpPr>
            <p:spPr>
              <a:xfrm rot="14304939" flipH="1">
                <a:off x="1458168" y="1791707"/>
                <a:ext cx="3091498" cy="2390317"/>
              </a:xfrm>
              <a:prstGeom prst="arc">
                <a:avLst>
                  <a:gd name="adj1" fmla="val 13658185"/>
                  <a:gd name="adj2" fmla="val 19008638"/>
                </a:avLst>
              </a:prstGeom>
              <a:grpFill/>
              <a:ln w="762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259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6644791" y="3367932"/>
                <a:ext cx="1245678" cy="811108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ctr" defTabSz="914259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800" dirty="0">
                    <a:solidFill>
                      <a:prstClr val="black"/>
                    </a:solidFill>
                    <a:latin typeface="Calibri"/>
                  </a:rPr>
                  <a:t>Graph of</a:t>
                </a:r>
              </a:p>
              <a:p>
                <a:pPr algn="ctr" defTabSz="914259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sz="800" dirty="0">
                    <a:solidFill>
                      <a:prstClr val="black"/>
                    </a:solidFill>
                    <a:latin typeface="Calibri"/>
                  </a:rPr>
                  <a:t>Clusters</a:t>
                </a:r>
              </a:p>
            </p:txBody>
          </p:sp>
        </p:grpSp>
      </p:grpSp>
      <p:sp>
        <p:nvSpPr>
          <p:cNvPr id="23" name="Content Placeholder 11"/>
          <p:cNvSpPr>
            <a:spLocks noGrp="1"/>
          </p:cNvSpPr>
          <p:nvPr>
            <p:ph sz="half" idx="1"/>
          </p:nvPr>
        </p:nvSpPr>
        <p:spPr>
          <a:xfrm>
            <a:off x="578325" y="1359041"/>
            <a:ext cx="7659905" cy="4299730"/>
          </a:xfrm>
        </p:spPr>
        <p:txBody>
          <a:bodyPr>
            <a:noAutofit/>
          </a:bodyPr>
          <a:lstStyle/>
          <a:p>
            <a:r>
              <a:rPr lang="en-US" sz="2000" dirty="0">
                <a:cs typeface="Courier New" pitchFamily="49" charset="0"/>
              </a:rPr>
              <a:t>(Semantic) directed graphs</a:t>
            </a:r>
          </a:p>
          <a:p>
            <a:pPr lvl="1"/>
            <a:r>
              <a:rPr lang="en-US" sz="1600" dirty="0">
                <a:cs typeface="Courier New" pitchFamily="49" charset="0"/>
              </a:rPr>
              <a:t>constructors, I/O</a:t>
            </a:r>
          </a:p>
          <a:p>
            <a:pPr lvl="1"/>
            <a:r>
              <a:rPr lang="en-US" sz="1600" dirty="0">
                <a:cs typeface="Courier New" pitchFamily="49" charset="0"/>
              </a:rPr>
              <a:t>basic graph metrics (</a:t>
            </a:r>
            <a:r>
              <a:rPr lang="en-US" sz="1600" i="1" dirty="0">
                <a:cs typeface="Courier New" pitchFamily="49" charset="0"/>
              </a:rPr>
              <a:t>e.g.</a:t>
            </a:r>
            <a:r>
              <a:rPr lang="en-US" sz="1600" dirty="0">
                <a:cs typeface="Courier New" pitchFamily="49" charset="0"/>
              </a:rPr>
              <a:t>,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degree()</a:t>
            </a:r>
            <a:r>
              <a:rPr lang="en-US" sz="1600" dirty="0">
                <a:cs typeface="Courier New" pitchFamily="49" charset="0"/>
              </a:rPr>
              <a:t>)</a:t>
            </a:r>
          </a:p>
          <a:p>
            <a:pPr lvl="1"/>
            <a:r>
              <a:rPr lang="en-US" sz="1600" dirty="0">
                <a:cs typeface="Courier New" pitchFamily="49" charset="0"/>
              </a:rPr>
              <a:t>vectors</a:t>
            </a:r>
          </a:p>
          <a:p>
            <a:r>
              <a:rPr lang="en-US" sz="2000" dirty="0">
                <a:cs typeface="Courier New" pitchFamily="49" charset="0"/>
              </a:rPr>
              <a:t>Clustering / components</a:t>
            </a:r>
          </a:p>
          <a:p>
            <a:r>
              <a:rPr lang="en-US" sz="2000" dirty="0">
                <a:cs typeface="Courier New" pitchFamily="49" charset="0"/>
              </a:rPr>
              <a:t>Centrality / authority:  </a:t>
            </a:r>
          </a:p>
          <a:p>
            <a:pPr marL="0" indent="0">
              <a:buNone/>
            </a:pPr>
            <a:r>
              <a:rPr lang="en-US" sz="2000" dirty="0">
                <a:cs typeface="Courier New" pitchFamily="49" charset="0"/>
              </a:rPr>
              <a:t>      betweenness centrality, PageRank</a:t>
            </a:r>
            <a:br>
              <a:rPr lang="en-US" sz="2000" dirty="0">
                <a:cs typeface="Courier New" pitchFamily="49" charset="0"/>
              </a:rPr>
            </a:br>
            <a:r>
              <a:rPr lang="en-US" sz="2000" dirty="0">
                <a:cs typeface="Courier New" pitchFamily="49" charset="0"/>
              </a:rPr>
              <a:t/>
            </a:r>
            <a:br>
              <a:rPr lang="en-US" sz="2000" dirty="0">
                <a:cs typeface="Courier New" pitchFamily="49" charset="0"/>
              </a:rPr>
            </a:br>
            <a:endParaRPr lang="en-US" sz="2000" dirty="0">
              <a:cs typeface="Courier New" pitchFamily="49" charset="0"/>
            </a:endParaRPr>
          </a:p>
          <a:p>
            <a:r>
              <a:rPr lang="en-US" sz="2000" dirty="0" err="1">
                <a:cs typeface="Courier New" pitchFamily="49" charset="0"/>
              </a:rPr>
              <a:t>Hypergraphs</a:t>
            </a:r>
            <a:r>
              <a:rPr lang="en-US" sz="2000" dirty="0">
                <a:cs typeface="Courier New" pitchFamily="49" charset="0"/>
              </a:rPr>
              <a:t> and sparse matrices</a:t>
            </a:r>
          </a:p>
          <a:p>
            <a:r>
              <a:rPr lang="en-US" sz="2000" dirty="0">
                <a:cs typeface="Courier New" pitchFamily="49" charset="0"/>
              </a:rPr>
              <a:t>Graph primitives (</a:t>
            </a:r>
            <a:r>
              <a:rPr lang="en-US" sz="2000" i="1" dirty="0">
                <a:cs typeface="Courier New" pitchFamily="49" charset="0"/>
              </a:rPr>
              <a:t>e.g.</a:t>
            </a:r>
            <a:r>
              <a:rPr lang="en-US" sz="2000" dirty="0">
                <a:cs typeface="Courier New" pitchFamily="49" charset="0"/>
              </a:rPr>
              <a:t>,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bfsTree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</a:t>
            </a:r>
            <a:r>
              <a:rPr lang="en-US" sz="2000" dirty="0">
                <a:cs typeface="Courier New" pitchFamily="49" charset="0"/>
              </a:rPr>
              <a:t>)</a:t>
            </a:r>
          </a:p>
          <a:p>
            <a:r>
              <a:rPr lang="en-US" sz="2000" dirty="0" err="1">
                <a:cs typeface="Courier New" pitchFamily="49" charset="0"/>
              </a:rPr>
              <a:t>SpMV</a:t>
            </a:r>
            <a:r>
              <a:rPr lang="en-US" sz="2000" dirty="0">
                <a:cs typeface="Courier New" pitchFamily="49" charset="0"/>
              </a:rPr>
              <a:t> / </a:t>
            </a:r>
            <a:r>
              <a:rPr lang="en-US" sz="2000" dirty="0" err="1">
                <a:cs typeface="Courier New" pitchFamily="49" charset="0"/>
              </a:rPr>
              <a:t>SpGEMM</a:t>
            </a:r>
            <a:r>
              <a:rPr lang="en-US" sz="2000" dirty="0">
                <a:cs typeface="Courier New" pitchFamily="49" charset="0"/>
              </a:rPr>
              <a:t> on </a:t>
            </a:r>
            <a:r>
              <a:rPr lang="en-US" sz="2000" dirty="0" err="1">
                <a:cs typeface="Courier New" pitchFamily="49" charset="0"/>
              </a:rPr>
              <a:t>semirings</a:t>
            </a:r>
            <a:endParaRPr lang="en-US" sz="1600" dirty="0">
              <a:cs typeface="Courier New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62079" y="4484442"/>
            <a:ext cx="4905723" cy="1892810"/>
          </a:xfrm>
          <a:prstGeom prst="rect">
            <a:avLst/>
          </a:prstGeom>
          <a:solidFill>
            <a:schemeClr val="bg1">
              <a:alpha val="89804"/>
            </a:schemeClr>
          </a:solidFill>
          <a:ln>
            <a:solidFill>
              <a:schemeClr val="tx1"/>
            </a:solidFill>
          </a:ln>
        </p:spPr>
        <p:txBody>
          <a:bodyPr wrap="square" lIns="91407" tIns="45706" rIns="91407" bIns="45706" rtlCol="0">
            <a:spAutoFit/>
          </a:bodyPr>
          <a:lstStyle/>
          <a:p>
            <a:pPr defTabSz="914259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300" dirty="0">
                <a:solidFill>
                  <a:prstClr val="white">
                    <a:lumMod val="50000"/>
                  </a:prstClr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13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[…]</a:t>
            </a:r>
          </a:p>
          <a:p>
            <a:pPr defTabSz="914259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3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L = </a:t>
            </a:r>
            <a:r>
              <a:rPr lang="en-US" sz="13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G.</a:t>
            </a:r>
            <a:r>
              <a:rPr lang="en-US" sz="13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toSpParMat</a:t>
            </a:r>
            <a:r>
              <a:rPr lang="en-US" sz="13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()</a:t>
            </a:r>
          </a:p>
          <a:p>
            <a:pPr defTabSz="914259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3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d = </a:t>
            </a:r>
            <a:r>
              <a:rPr lang="en-US" sz="13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L.sum</a:t>
            </a:r>
            <a:r>
              <a:rPr lang="en-US" sz="13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3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kdt.SpParMat.Column</a:t>
            </a:r>
            <a:r>
              <a:rPr lang="en-US" sz="13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pPr defTabSz="914259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3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L = -L</a:t>
            </a:r>
          </a:p>
          <a:p>
            <a:pPr defTabSz="914259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3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L.setDiag</a:t>
            </a:r>
            <a:r>
              <a:rPr lang="en-US" sz="13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(d</a:t>
            </a:r>
            <a:r>
              <a:rPr lang="en-US" sz="13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 </a:t>
            </a:r>
          </a:p>
          <a:p>
            <a:pPr defTabSz="914259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3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M = </a:t>
            </a:r>
            <a:r>
              <a:rPr lang="en-US" sz="13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kdt.SpParMat.eye</a:t>
            </a:r>
            <a:r>
              <a:rPr lang="en-US" sz="13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3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G.nvert</a:t>
            </a:r>
            <a:r>
              <a:rPr lang="en-US" sz="13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()) – mu*L</a:t>
            </a:r>
          </a:p>
          <a:p>
            <a:pPr defTabSz="914259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3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pos</a:t>
            </a:r>
            <a:r>
              <a:rPr lang="en-US" sz="13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3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kdt.ParVec.rand</a:t>
            </a:r>
            <a:r>
              <a:rPr lang="en-US" sz="13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3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G.nvert</a:t>
            </a:r>
            <a:r>
              <a:rPr lang="en-US" sz="13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())</a:t>
            </a:r>
          </a:p>
          <a:p>
            <a:pPr defTabSz="914259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3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for i in range(</a:t>
            </a:r>
            <a:r>
              <a:rPr lang="en-US" sz="13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nsteps</a:t>
            </a:r>
            <a:r>
              <a:rPr lang="en-US" sz="13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):</a:t>
            </a:r>
          </a:p>
          <a:p>
            <a:pPr defTabSz="914259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3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3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pos</a:t>
            </a:r>
            <a:r>
              <a:rPr lang="en-US" sz="13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3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M.</a:t>
            </a:r>
            <a:r>
              <a:rPr lang="en-US" sz="13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SpMV</a:t>
            </a:r>
            <a:r>
              <a:rPr lang="en-US" sz="13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3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pos</a:t>
            </a:r>
            <a:r>
              <a:rPr lang="en-US" sz="13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66558" y="1359039"/>
            <a:ext cx="4901241" cy="2292907"/>
          </a:xfrm>
          <a:prstGeom prst="rect">
            <a:avLst/>
          </a:prstGeom>
          <a:solidFill>
            <a:schemeClr val="bg1">
              <a:alpha val="89804"/>
            </a:schemeClr>
          </a:solidFill>
          <a:ln>
            <a:solidFill>
              <a:schemeClr val="tx1"/>
            </a:solidFill>
          </a:ln>
        </p:spPr>
        <p:txBody>
          <a:bodyPr wrap="square" lIns="91407" tIns="45706" rIns="91407" bIns="45706" rtlCol="0">
            <a:spAutoFit/>
          </a:bodyPr>
          <a:lstStyle/>
          <a:p>
            <a:pPr defTabSz="914259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300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comp </a:t>
            </a:r>
            <a:r>
              <a:rPr lang="en-US" sz="130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30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bigG.connComp</a:t>
            </a:r>
            <a:r>
              <a:rPr lang="en-US" sz="130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()</a:t>
            </a:r>
          </a:p>
          <a:p>
            <a:pPr defTabSz="914259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30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giantComp</a:t>
            </a:r>
            <a:r>
              <a:rPr lang="en-US" sz="130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30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comp.hist</a:t>
            </a:r>
            <a:r>
              <a:rPr lang="en-US" sz="130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().</a:t>
            </a:r>
            <a:r>
              <a:rPr lang="en-US" sz="130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argmax</a:t>
            </a:r>
            <a:r>
              <a:rPr lang="en-US" sz="130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()</a:t>
            </a:r>
          </a:p>
          <a:p>
            <a:pPr defTabSz="914259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30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G = </a:t>
            </a:r>
            <a:r>
              <a:rPr lang="en-US" sz="130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bigG.subgraph</a:t>
            </a:r>
            <a:r>
              <a:rPr lang="en-US" sz="130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(comp==</a:t>
            </a:r>
            <a:r>
              <a:rPr lang="en-US" sz="130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giantComp</a:t>
            </a:r>
            <a:r>
              <a:rPr lang="en-US" sz="130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pPr defTabSz="914259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300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  <a:p>
            <a:pPr defTabSz="914259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300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clusters </a:t>
            </a:r>
            <a:r>
              <a:rPr lang="en-US" sz="130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30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G.cluster</a:t>
            </a:r>
            <a:r>
              <a:rPr lang="en-US" sz="130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(‘Markov’)</a:t>
            </a:r>
          </a:p>
          <a:p>
            <a:pPr defTabSz="914259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300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  <a:p>
            <a:pPr defTabSz="914259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30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clusNedge</a:t>
            </a:r>
            <a:r>
              <a:rPr lang="en-US" sz="130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30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G.nedge</a:t>
            </a:r>
            <a:r>
              <a:rPr lang="en-US" sz="130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300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clusters)</a:t>
            </a:r>
            <a:endParaRPr lang="en-US" sz="1300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  <a:p>
            <a:pPr defTabSz="914259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300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  <a:p>
            <a:pPr defTabSz="914259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30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smallG</a:t>
            </a:r>
            <a:r>
              <a:rPr lang="en-US" sz="130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300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G.contract</a:t>
            </a:r>
            <a:r>
              <a:rPr lang="en-US" sz="130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300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clusters)</a:t>
            </a:r>
            <a:endParaRPr lang="en-US" sz="1300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  <a:p>
            <a:pPr defTabSz="914259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300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  <a:p>
            <a:pPr defTabSz="914259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300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# visualize</a:t>
            </a:r>
          </a:p>
        </p:txBody>
      </p:sp>
    </p:spTree>
    <p:extLst>
      <p:ext uri="{BB962C8B-B14F-4D97-AF65-F5344CB8AC3E}">
        <p14:creationId xmlns:p14="http://schemas.microsoft.com/office/powerpoint/2010/main" val="414136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12" y="0"/>
            <a:ext cx="4916629" cy="2709163"/>
          </a:xfrm>
          <a:prstGeom prst="rect">
            <a:avLst/>
          </a:prstGeom>
        </p:spPr>
      </p:pic>
      <p:sp>
        <p:nvSpPr>
          <p:cNvPr id="13" name="Content Placeholder 11"/>
          <p:cNvSpPr>
            <a:spLocks noGrp="1"/>
          </p:cNvSpPr>
          <p:nvPr>
            <p:ph sz="half" idx="1"/>
          </p:nvPr>
        </p:nvSpPr>
        <p:spPr>
          <a:xfrm>
            <a:off x="215453" y="2606467"/>
            <a:ext cx="8527407" cy="4104110"/>
          </a:xfrm>
        </p:spPr>
        <p:txBody>
          <a:bodyPr>
            <a:noAutofit/>
          </a:bodyPr>
          <a:lstStyle/>
          <a:p>
            <a:endParaRPr lang="en-US" dirty="0" smtClean="0">
              <a:cs typeface="Courier New" pitchFamily="49" charset="0"/>
            </a:endParaRPr>
          </a:p>
          <a:p>
            <a:r>
              <a:rPr lang="en-US" dirty="0" smtClean="0">
                <a:cs typeface="Courier New" pitchFamily="49" charset="0"/>
              </a:rPr>
              <a:t>Aimed at domain experts who know their problem well but don’t know how to program a supercomputer</a:t>
            </a:r>
          </a:p>
          <a:p>
            <a:r>
              <a:rPr lang="en-US" dirty="0" smtClean="0">
                <a:cs typeface="Courier New" pitchFamily="49" charset="0"/>
              </a:rPr>
              <a:t>Easy-to-use Python interface</a:t>
            </a:r>
          </a:p>
          <a:p>
            <a:r>
              <a:rPr lang="en-US" dirty="0">
                <a:cs typeface="Courier New" pitchFamily="49" charset="0"/>
              </a:rPr>
              <a:t>R</a:t>
            </a:r>
            <a:r>
              <a:rPr lang="en-US" dirty="0" smtClean="0">
                <a:cs typeface="Courier New" pitchFamily="49" charset="0"/>
              </a:rPr>
              <a:t>uns on a laptop as well as a cluster with 10,000 processors</a:t>
            </a:r>
          </a:p>
          <a:p>
            <a:pPr marL="0" indent="0">
              <a:buNone/>
            </a:pPr>
            <a:endParaRPr lang="en-US" sz="1000" dirty="0" smtClean="0">
              <a:cs typeface="Courier New" pitchFamily="49" charset="0"/>
            </a:endParaRPr>
          </a:p>
          <a:p>
            <a:pPr marL="0" indent="0">
              <a:buNone/>
            </a:pPr>
            <a:endParaRPr lang="en-US" sz="1000" dirty="0">
              <a:cs typeface="Courier New" pitchFamily="49" charset="0"/>
            </a:endParaRPr>
          </a:p>
          <a:p>
            <a:r>
              <a:rPr lang="en-US" dirty="0" smtClean="0">
                <a:cs typeface="Courier New" pitchFamily="49" charset="0"/>
              </a:rPr>
              <a:t>Open source software</a:t>
            </a:r>
            <a:r>
              <a:rPr lang="en-US" dirty="0">
                <a:cs typeface="Courier New" pitchFamily="49" charset="0"/>
              </a:rPr>
              <a:t> </a:t>
            </a:r>
            <a:r>
              <a:rPr lang="en-US" dirty="0" smtClean="0">
                <a:cs typeface="Courier New" pitchFamily="49" charset="0"/>
              </a:rPr>
              <a:t>(New BSD license) </a:t>
            </a:r>
          </a:p>
          <a:p>
            <a:r>
              <a:rPr lang="en-US" dirty="0" smtClean="0">
                <a:cs typeface="Courier New" pitchFamily="49" charset="0"/>
              </a:rPr>
              <a:t>V0.3 release April 2013</a:t>
            </a:r>
            <a:endParaRPr lang="en-US" dirty="0">
              <a:cs typeface="Courier New" pitchFamily="49" charset="0"/>
            </a:endParaRPr>
          </a:p>
        </p:txBody>
      </p:sp>
      <p:sp>
        <p:nvSpPr>
          <p:cNvPr id="14" name="Content Placeholder 11"/>
          <p:cNvSpPr>
            <a:spLocks noGrp="1"/>
          </p:cNvSpPr>
          <p:nvPr>
            <p:ph sz="half" idx="1"/>
          </p:nvPr>
        </p:nvSpPr>
        <p:spPr>
          <a:xfrm>
            <a:off x="5216233" y="1760927"/>
            <a:ext cx="3787440" cy="1437015"/>
          </a:xfrm>
          <a:noFill/>
          <a:ln>
            <a:noFill/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  <a:cs typeface="Courier New" pitchFamily="49" charset="0"/>
              </a:rPr>
              <a:t>A</a:t>
            </a:r>
            <a:r>
              <a:rPr lang="en-US" dirty="0" smtClean="0">
                <a:solidFill>
                  <a:srgbClr val="FF0000"/>
                </a:solidFill>
                <a:cs typeface="Courier New" pitchFamily="49" charset="0"/>
              </a:rPr>
              <a:t> general graph library with operations based on linear algebraic primitives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667" y="231163"/>
            <a:ext cx="3469930" cy="143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7551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476" y="3243005"/>
            <a:ext cx="2753410" cy="30621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912" y="3447428"/>
            <a:ext cx="3062088" cy="3410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063" y="547488"/>
            <a:ext cx="2821060" cy="27713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07833"/>
            <a:ext cx="3308678" cy="345196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9788" cy="990600"/>
          </a:xfrm>
        </p:spPr>
        <p:txBody>
          <a:bodyPr/>
          <a:lstStyle/>
          <a:p>
            <a:r>
              <a:rPr lang="en-US" b="0" dirty="0" smtClean="0"/>
              <a:t>A few KDT applications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567126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 descr="FilteredBC-1-original.eps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96" r="1396"/>
          <a:stretch/>
        </p:blipFill>
        <p:spPr>
          <a:xfrm>
            <a:off x="1953469" y="1324535"/>
            <a:ext cx="2194076" cy="2377440"/>
          </a:xfrm>
        </p:spPr>
      </p:pic>
      <p:sp>
        <p:nvSpPr>
          <p:cNvPr id="13" name="TextBox 12"/>
          <p:cNvSpPr txBox="1"/>
          <p:nvPr/>
        </p:nvSpPr>
        <p:spPr>
          <a:xfrm>
            <a:off x="144179" y="2014071"/>
            <a:ext cx="1809291" cy="769441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2200" dirty="0">
                <a:solidFill>
                  <a:prstClr val="black"/>
                </a:solidFill>
                <a:latin typeface="Calibri"/>
                <a:ea typeface="+mn-ea"/>
              </a:rPr>
              <a:t>Graph of text &amp; phone calls</a:t>
            </a:r>
          </a:p>
        </p:txBody>
      </p:sp>
      <p:pic>
        <p:nvPicPr>
          <p:cNvPr id="14" name="Content Placeholder 3" descr="FilteredBC-2-origBC.eps"/>
          <p:cNvPicPr>
            <a:picLocks noChangeAspect="1"/>
          </p:cNvPicPr>
          <p:nvPr/>
        </p:nvPicPr>
        <p:blipFill rotWithShape="1">
          <a:blip r:embed="rId4"/>
          <a:srcRect l="1363" r="705"/>
          <a:stretch/>
        </p:blipFill>
        <p:spPr>
          <a:xfrm>
            <a:off x="6451646" y="1324535"/>
            <a:ext cx="2208900" cy="2377440"/>
          </a:xfrm>
          <a:prstGeom prst="rect">
            <a:avLst/>
          </a:prstGeom>
        </p:spPr>
      </p:pic>
      <p:pic>
        <p:nvPicPr>
          <p:cNvPr id="16" name="Content Placeholder 3" descr="FilteredBC-3-sub1BC.eps"/>
          <p:cNvPicPr>
            <a:picLocks noChangeAspect="1"/>
          </p:cNvPicPr>
          <p:nvPr/>
        </p:nvPicPr>
        <p:blipFill rotWithShape="1">
          <a:blip r:embed="rId5"/>
          <a:srcRect l="1363" r="705"/>
          <a:stretch/>
        </p:blipFill>
        <p:spPr>
          <a:xfrm>
            <a:off x="1953472" y="3993444"/>
            <a:ext cx="2208899" cy="237744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44179" y="4774203"/>
            <a:ext cx="1809291" cy="1107996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2200" dirty="0">
                <a:solidFill>
                  <a:prstClr val="black"/>
                </a:solidFill>
                <a:latin typeface="Calibri"/>
                <a:ea typeface="+mn-ea"/>
              </a:rPr>
              <a:t>Betweenness centrality on text messages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55689" y="2014071"/>
            <a:ext cx="1809291" cy="769441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2200" dirty="0">
                <a:solidFill>
                  <a:prstClr val="black"/>
                </a:solidFill>
                <a:latin typeface="Calibri"/>
                <a:ea typeface="+mn-ea"/>
              </a:rPr>
              <a:t>Betweenness centrality </a:t>
            </a:r>
          </a:p>
        </p:txBody>
      </p:sp>
      <p:pic>
        <p:nvPicPr>
          <p:cNvPr id="21" name="Content Placeholder 3" descr="FilteredBC-4-sub2BC.eps"/>
          <p:cNvPicPr>
            <a:picLocks noChangeAspect="1"/>
          </p:cNvPicPr>
          <p:nvPr/>
        </p:nvPicPr>
        <p:blipFill rotWithShape="1">
          <a:blip r:embed="rId6"/>
          <a:srcRect l="1702" r="717"/>
          <a:stretch/>
        </p:blipFill>
        <p:spPr>
          <a:xfrm>
            <a:off x="6505221" y="3977640"/>
            <a:ext cx="2201488" cy="237744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755689" y="4760894"/>
            <a:ext cx="1809291" cy="1107996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2200" dirty="0">
                <a:solidFill>
                  <a:prstClr val="black"/>
                </a:solidFill>
                <a:latin typeface="Calibri"/>
                <a:ea typeface="+mn-ea"/>
              </a:rPr>
              <a:t>Betweenness centrality on phone calls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0" y="-107156"/>
            <a:ext cx="9144000" cy="1401961"/>
            <a:chOff x="0" y="-152400"/>
            <a:chExt cx="13004800" cy="1993900"/>
          </a:xfrm>
        </p:grpSpPr>
        <p:pic>
          <p:nvPicPr>
            <p:cNvPr id="15" name="Picture 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0"/>
              <a:ext cx="13004800" cy="1841500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sp>
          <p:nvSpPr>
            <p:cNvPr id="17" name="Rectangle 5"/>
            <p:cNvSpPr txBox="1">
              <a:spLocks noChangeArrowheads="1"/>
            </p:cNvSpPr>
            <p:nvPr/>
          </p:nvSpPr>
          <p:spPr bwMode="auto">
            <a:xfrm>
              <a:off x="330211" y="-152400"/>
              <a:ext cx="12031663" cy="14097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vert="horz" wrap="square" lIns="50777" tIns="50777" rIns="166318" bIns="50777" numCol="1" anchor="ctr" anchorCtr="0" compatLnSpc="1">
              <a:prstTxWarp prst="textNoShape">
                <a:avLst/>
              </a:prstTxWarp>
            </a:bodyPr>
            <a:lstStyle/>
            <a:p>
              <a:pPr marL="40160" defTabSz="642552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3100" kern="0" dirty="0" smtClean="0">
                  <a:solidFill>
                    <a:srgbClr val="FFFF00"/>
                  </a:solidFill>
                  <a:latin typeface="Calibri"/>
                  <a:ea typeface="+mn-ea"/>
                  <a:sym typeface="Arial Bold" charset="0"/>
                </a:rPr>
                <a:t>Filtering a graph by attribute value</a:t>
              </a:r>
              <a:endParaRPr lang="en-US" sz="3100" kern="0" dirty="0">
                <a:solidFill>
                  <a:srgbClr val="FFFF00"/>
                </a:solidFill>
                <a:latin typeface="Calibri"/>
                <a:ea typeface="+mn-ea"/>
                <a:sym typeface="Arial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554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699" y="0"/>
            <a:ext cx="1951300" cy="112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3038"/>
            <a:ext cx="8913813" cy="515937"/>
          </a:xfrm>
        </p:spPr>
        <p:txBody>
          <a:bodyPr/>
          <a:lstStyle/>
          <a:p>
            <a:pPr eaLnBrk="1" hangingPunct="1"/>
            <a:r>
              <a:rPr lang="en-US" b="0" dirty="0">
                <a:latin typeface="Arial" charset="0"/>
              </a:rPr>
              <a:t>Top 500 </a:t>
            </a:r>
            <a:r>
              <a:rPr lang="en-US" b="0" dirty="0" smtClean="0">
                <a:latin typeface="Arial" charset="0"/>
              </a:rPr>
              <a:t>list </a:t>
            </a:r>
            <a:r>
              <a:rPr lang="en-US" sz="2400" b="0" dirty="0" smtClean="0">
                <a:latin typeface="Arial" charset="0"/>
              </a:rPr>
              <a:t>(November 2012)</a:t>
            </a:r>
            <a:endParaRPr lang="en-US" sz="2400" b="0" dirty="0">
              <a:latin typeface="Arial" charset="0"/>
            </a:endParaRPr>
          </a:p>
        </p:txBody>
      </p:sp>
      <p:grpSp>
        <p:nvGrpSpPr>
          <p:cNvPr id="27652" name="Group 24"/>
          <p:cNvGrpSpPr>
            <a:grpSpLocks/>
          </p:cNvGrpSpPr>
          <p:nvPr/>
        </p:nvGrpSpPr>
        <p:grpSpPr bwMode="auto">
          <a:xfrm>
            <a:off x="0" y="4367213"/>
            <a:ext cx="3571875" cy="1035050"/>
            <a:chOff x="4800600" y="1425575"/>
            <a:chExt cx="4138613" cy="1198563"/>
          </a:xfrm>
        </p:grpSpPr>
        <p:sp>
          <p:nvSpPr>
            <p:cNvPr id="27655" name="Text Box 14"/>
            <p:cNvSpPr txBox="1">
              <a:spLocks noChangeAspect="1" noChangeArrowheads="1"/>
            </p:cNvSpPr>
            <p:nvPr/>
          </p:nvSpPr>
          <p:spPr bwMode="auto">
            <a:xfrm>
              <a:off x="6629400" y="1714500"/>
              <a:ext cx="44450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sz="3600" b="1">
                  <a:solidFill>
                    <a:srgbClr val="021FAE"/>
                  </a:solidFill>
                  <a:latin typeface="Times" charset="0"/>
                </a:rPr>
                <a:t>=</a:t>
              </a:r>
            </a:p>
          </p:txBody>
        </p:sp>
        <p:sp>
          <p:nvSpPr>
            <p:cNvPr id="27656" name="Text Box 15"/>
            <p:cNvSpPr txBox="1">
              <a:spLocks noChangeAspect="1" noChangeArrowheads="1"/>
            </p:cNvSpPr>
            <p:nvPr/>
          </p:nvSpPr>
          <p:spPr bwMode="auto">
            <a:xfrm>
              <a:off x="7772400" y="1714500"/>
              <a:ext cx="387350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sz="3200">
                  <a:solidFill>
                    <a:srgbClr val="021FAE"/>
                  </a:solidFill>
                  <a:latin typeface="Arial" charset="0"/>
                </a:rPr>
                <a:t>x</a:t>
              </a:r>
            </a:p>
          </p:txBody>
        </p:sp>
        <p:sp>
          <p:nvSpPr>
            <p:cNvPr id="27657" name="Text Box 16"/>
            <p:cNvSpPr txBox="1">
              <a:spLocks noChangeAspect="1" noChangeArrowheads="1"/>
            </p:cNvSpPr>
            <p:nvPr/>
          </p:nvSpPr>
          <p:spPr bwMode="auto">
            <a:xfrm>
              <a:off x="4800600" y="1485900"/>
              <a:ext cx="650875" cy="1098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sz="6600">
                  <a:solidFill>
                    <a:srgbClr val="021FAE"/>
                  </a:solidFill>
                  <a:latin typeface="Times" charset="0"/>
                </a:rPr>
                <a:t>P</a:t>
              </a:r>
            </a:p>
          </p:txBody>
        </p:sp>
        <p:grpSp>
          <p:nvGrpSpPr>
            <p:cNvPr id="27658" name="Group 25"/>
            <p:cNvGrpSpPr>
              <a:grpSpLocks/>
            </p:cNvGrpSpPr>
            <p:nvPr/>
          </p:nvGrpSpPr>
          <p:grpSpPr bwMode="auto">
            <a:xfrm>
              <a:off x="5486400" y="1485900"/>
              <a:ext cx="1123950" cy="1123950"/>
              <a:chOff x="3177" y="930"/>
              <a:chExt cx="708" cy="708"/>
            </a:xfrm>
          </p:grpSpPr>
          <p:sp>
            <p:nvSpPr>
              <p:cNvPr id="27671" name="Rectangle 5"/>
              <p:cNvSpPr>
                <a:spLocks noChangeAspect="1" noChangeArrowheads="1"/>
              </p:cNvSpPr>
              <p:nvPr/>
            </p:nvSpPr>
            <p:spPr bwMode="auto">
              <a:xfrm>
                <a:off x="3177" y="930"/>
                <a:ext cx="708" cy="708"/>
              </a:xfrm>
              <a:prstGeom prst="rect">
                <a:avLst/>
              </a:prstGeom>
              <a:noFill/>
              <a:ln w="28575">
                <a:solidFill>
                  <a:srgbClr val="021FAE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2" name="Text Box 17"/>
              <p:cNvSpPr txBox="1">
                <a:spLocks noChangeAspect="1" noChangeArrowheads="1"/>
              </p:cNvSpPr>
              <p:nvPr/>
            </p:nvSpPr>
            <p:spPr bwMode="auto">
              <a:xfrm>
                <a:off x="3284" y="965"/>
                <a:ext cx="410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sz="5400">
                    <a:solidFill>
                      <a:srgbClr val="021FAE"/>
                    </a:solidFill>
                    <a:latin typeface="Times" charset="0"/>
                  </a:rPr>
                  <a:t>A</a:t>
                </a:r>
              </a:p>
            </p:txBody>
          </p:sp>
        </p:grpSp>
        <p:grpSp>
          <p:nvGrpSpPr>
            <p:cNvPr id="27659" name="Group 26"/>
            <p:cNvGrpSpPr>
              <a:grpSpLocks/>
            </p:cNvGrpSpPr>
            <p:nvPr/>
          </p:nvGrpSpPr>
          <p:grpSpPr bwMode="auto">
            <a:xfrm>
              <a:off x="7086600" y="1485900"/>
              <a:ext cx="1125538" cy="1123950"/>
              <a:chOff x="4248" y="945"/>
              <a:chExt cx="709" cy="708"/>
            </a:xfrm>
          </p:grpSpPr>
          <p:grpSp>
            <p:nvGrpSpPr>
              <p:cNvPr id="27666" name="Group 6"/>
              <p:cNvGrpSpPr>
                <a:grpSpLocks noChangeAspect="1"/>
              </p:cNvGrpSpPr>
              <p:nvPr/>
            </p:nvGrpSpPr>
            <p:grpSpPr bwMode="auto">
              <a:xfrm>
                <a:off x="4248" y="945"/>
                <a:ext cx="709" cy="708"/>
                <a:chOff x="2064" y="720"/>
                <a:chExt cx="1008" cy="1008"/>
              </a:xfrm>
            </p:grpSpPr>
            <p:sp>
              <p:nvSpPr>
                <p:cNvPr id="27668" name="Line 7"/>
                <p:cNvSpPr>
                  <a:spLocks noChangeAspect="1" noChangeShapeType="1"/>
                </p:cNvSpPr>
                <p:nvPr/>
              </p:nvSpPr>
              <p:spPr bwMode="auto">
                <a:xfrm>
                  <a:off x="2064" y="720"/>
                  <a:ext cx="0" cy="1008"/>
                </a:xfrm>
                <a:prstGeom prst="line">
                  <a:avLst/>
                </a:prstGeom>
                <a:noFill/>
                <a:ln w="28575">
                  <a:solidFill>
                    <a:srgbClr val="021FA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69" name="Line 8"/>
                <p:cNvSpPr>
                  <a:spLocks noChangeAspect="1" noChangeShapeType="1"/>
                </p:cNvSpPr>
                <p:nvPr/>
              </p:nvSpPr>
              <p:spPr bwMode="auto">
                <a:xfrm rot="-5400000">
                  <a:off x="2568" y="1224"/>
                  <a:ext cx="0" cy="1008"/>
                </a:xfrm>
                <a:prstGeom prst="line">
                  <a:avLst/>
                </a:prstGeom>
                <a:noFill/>
                <a:ln w="28575">
                  <a:solidFill>
                    <a:srgbClr val="021FA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70" name="Line 9"/>
                <p:cNvSpPr>
                  <a:spLocks noChangeAspect="1" noChangeShapeType="1"/>
                </p:cNvSpPr>
                <p:nvPr/>
              </p:nvSpPr>
              <p:spPr bwMode="auto">
                <a:xfrm>
                  <a:off x="2064" y="720"/>
                  <a:ext cx="1008" cy="1008"/>
                </a:xfrm>
                <a:prstGeom prst="line">
                  <a:avLst/>
                </a:prstGeom>
                <a:noFill/>
                <a:ln w="28575">
                  <a:solidFill>
                    <a:srgbClr val="021FA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7667" name="Text Box 18"/>
              <p:cNvSpPr txBox="1">
                <a:spLocks noChangeAspect="1" noChangeArrowheads="1"/>
              </p:cNvSpPr>
              <p:nvPr/>
            </p:nvSpPr>
            <p:spPr bwMode="auto">
              <a:xfrm>
                <a:off x="4255" y="1117"/>
                <a:ext cx="410" cy="5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sz="4800">
                    <a:solidFill>
                      <a:srgbClr val="021FAE"/>
                    </a:solidFill>
                    <a:latin typeface="Times" charset="0"/>
                  </a:rPr>
                  <a:t>L</a:t>
                </a:r>
              </a:p>
            </p:txBody>
          </p:sp>
        </p:grpSp>
        <p:grpSp>
          <p:nvGrpSpPr>
            <p:cNvPr id="27660" name="Group 27"/>
            <p:cNvGrpSpPr>
              <a:grpSpLocks/>
            </p:cNvGrpSpPr>
            <p:nvPr/>
          </p:nvGrpSpPr>
          <p:grpSpPr bwMode="auto">
            <a:xfrm>
              <a:off x="7815263" y="1425575"/>
              <a:ext cx="1123950" cy="1198563"/>
              <a:chOff x="4923" y="898"/>
              <a:chExt cx="708" cy="755"/>
            </a:xfrm>
          </p:grpSpPr>
          <p:grpSp>
            <p:nvGrpSpPr>
              <p:cNvPr id="27661" name="Group 10"/>
              <p:cNvGrpSpPr>
                <a:grpSpLocks noChangeAspect="1"/>
              </p:cNvGrpSpPr>
              <p:nvPr/>
            </p:nvGrpSpPr>
            <p:grpSpPr bwMode="auto">
              <a:xfrm flipH="1" flipV="1">
                <a:off x="4923" y="945"/>
                <a:ext cx="708" cy="708"/>
                <a:chOff x="2064" y="720"/>
                <a:chExt cx="1008" cy="1008"/>
              </a:xfrm>
            </p:grpSpPr>
            <p:sp>
              <p:nvSpPr>
                <p:cNvPr id="27663" name="Line 11"/>
                <p:cNvSpPr>
                  <a:spLocks noChangeAspect="1" noChangeShapeType="1"/>
                </p:cNvSpPr>
                <p:nvPr/>
              </p:nvSpPr>
              <p:spPr bwMode="auto">
                <a:xfrm>
                  <a:off x="2064" y="720"/>
                  <a:ext cx="0" cy="1008"/>
                </a:xfrm>
                <a:prstGeom prst="line">
                  <a:avLst/>
                </a:prstGeom>
                <a:noFill/>
                <a:ln w="28575">
                  <a:solidFill>
                    <a:srgbClr val="021FA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64" name="Line 12"/>
                <p:cNvSpPr>
                  <a:spLocks noChangeAspect="1" noChangeShapeType="1"/>
                </p:cNvSpPr>
                <p:nvPr/>
              </p:nvSpPr>
              <p:spPr bwMode="auto">
                <a:xfrm rot="-5400000">
                  <a:off x="2568" y="1224"/>
                  <a:ext cx="0" cy="1008"/>
                </a:xfrm>
                <a:prstGeom prst="line">
                  <a:avLst/>
                </a:prstGeom>
                <a:noFill/>
                <a:ln w="28575">
                  <a:solidFill>
                    <a:srgbClr val="021FA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65" name="Line 13"/>
                <p:cNvSpPr>
                  <a:spLocks noChangeAspect="1" noChangeShapeType="1"/>
                </p:cNvSpPr>
                <p:nvPr/>
              </p:nvSpPr>
              <p:spPr bwMode="auto">
                <a:xfrm>
                  <a:off x="2064" y="720"/>
                  <a:ext cx="1008" cy="1008"/>
                </a:xfrm>
                <a:prstGeom prst="line">
                  <a:avLst/>
                </a:prstGeom>
                <a:noFill/>
                <a:ln w="28575">
                  <a:solidFill>
                    <a:srgbClr val="021FA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7662" name="Text Box 19"/>
              <p:cNvSpPr txBox="1">
                <a:spLocks noChangeAspect="1" noChangeArrowheads="1"/>
              </p:cNvSpPr>
              <p:nvPr/>
            </p:nvSpPr>
            <p:spPr bwMode="auto">
              <a:xfrm>
                <a:off x="5219" y="898"/>
                <a:ext cx="410" cy="5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sz="4800">
                    <a:solidFill>
                      <a:srgbClr val="021FAE"/>
                    </a:solidFill>
                    <a:latin typeface="Times" charset="0"/>
                  </a:rPr>
                  <a:t>U</a:t>
                </a:r>
              </a:p>
            </p:txBody>
          </p:sp>
        </p:grpSp>
      </p:grpSp>
      <p:sp>
        <p:nvSpPr>
          <p:cNvPr id="28" name="Rectangle 7"/>
          <p:cNvSpPr>
            <a:spLocks/>
          </p:cNvSpPr>
          <p:nvPr/>
        </p:nvSpPr>
        <p:spPr bwMode="auto">
          <a:xfrm>
            <a:off x="173038" y="2071688"/>
            <a:ext cx="3511550" cy="202247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28566" bIns="0"/>
          <a:lstStyle/>
          <a:p>
            <a:pPr marL="27898" algn="ctr">
              <a:spcBef>
                <a:spcPts val="984"/>
              </a:spcBef>
              <a:buFontTx/>
              <a:buNone/>
              <a:defRPr/>
            </a:pPr>
            <a:r>
              <a:rPr lang="en-US" sz="2400" b="1" u="sng" dirty="0">
                <a:solidFill>
                  <a:srgbClr val="FF0000"/>
                </a:solidFill>
                <a:latin typeface="+mj-lt"/>
                <a:ea typeface="+mn-ea"/>
                <a:cs typeface="Arial Bold" charset="0"/>
                <a:sym typeface="Arial Bold" charset="0"/>
              </a:rPr>
              <a:t>Top500  Benchmark:</a:t>
            </a:r>
            <a:endParaRPr lang="en-US" sz="2400" u="sng" dirty="0">
              <a:latin typeface="+mj-lt"/>
              <a:ea typeface="+mn-ea"/>
              <a:cs typeface="Arial Bold" charset="0"/>
              <a:sym typeface="Arial Bold" charset="0"/>
            </a:endParaRPr>
          </a:p>
          <a:p>
            <a:pPr marL="27898" algn="ctr">
              <a:spcBef>
                <a:spcPts val="984"/>
              </a:spcBef>
              <a:buFontTx/>
              <a:buNone/>
              <a:defRPr/>
            </a:pPr>
            <a:r>
              <a:rPr lang="en-US" sz="2400" dirty="0">
                <a:solidFill>
                  <a:srgbClr val="FF0000"/>
                </a:solidFill>
                <a:latin typeface="+mj-lt"/>
                <a:ea typeface="+mn-ea"/>
                <a:cs typeface="Arial Bold" charset="0"/>
                <a:sym typeface="Arial Bold" charset="0"/>
              </a:rPr>
              <a:t>Solve a large system </a:t>
            </a:r>
            <a:br>
              <a:rPr lang="en-US" sz="2400" dirty="0">
                <a:solidFill>
                  <a:srgbClr val="FF0000"/>
                </a:solidFill>
                <a:latin typeface="+mj-lt"/>
                <a:ea typeface="+mn-ea"/>
                <a:cs typeface="Arial Bold" charset="0"/>
                <a:sym typeface="Arial Bold" charset="0"/>
              </a:rPr>
            </a:br>
            <a:r>
              <a:rPr lang="en-US" sz="2400" dirty="0">
                <a:solidFill>
                  <a:srgbClr val="FF0000"/>
                </a:solidFill>
                <a:latin typeface="+mj-lt"/>
                <a:ea typeface="+mn-ea"/>
                <a:cs typeface="Arial Bold" charset="0"/>
                <a:sym typeface="Arial Bold" charset="0"/>
              </a:rPr>
              <a:t>of linear equations </a:t>
            </a:r>
            <a:br>
              <a:rPr lang="en-US" sz="2400" dirty="0">
                <a:solidFill>
                  <a:srgbClr val="FF0000"/>
                </a:solidFill>
                <a:latin typeface="+mj-lt"/>
                <a:ea typeface="+mn-ea"/>
                <a:cs typeface="Arial Bold" charset="0"/>
                <a:sym typeface="Arial Bold" charset="0"/>
              </a:rPr>
            </a:br>
            <a:r>
              <a:rPr lang="en-US" sz="2400" dirty="0">
                <a:solidFill>
                  <a:srgbClr val="FF0000"/>
                </a:solidFill>
                <a:latin typeface="+mj-lt"/>
                <a:ea typeface="+mn-ea"/>
                <a:cs typeface="Arial Bold" charset="0"/>
                <a:sym typeface="Arial Bold" charset="0"/>
              </a:rPr>
              <a:t>by Gaussian elimination</a:t>
            </a:r>
            <a:endParaRPr lang="en-US" sz="2400" dirty="0">
              <a:solidFill>
                <a:srgbClr val="FF0000"/>
              </a:solidFill>
              <a:latin typeface="+mj-lt"/>
              <a:ea typeface="+mn-ea"/>
              <a:cs typeface="Arial" charset="0"/>
            </a:endParaRPr>
          </a:p>
        </p:txBody>
      </p:sp>
      <p:pic>
        <p:nvPicPr>
          <p:cNvPr id="2" name="Picture 1" descr="top500nov201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115" y="962562"/>
            <a:ext cx="4728885" cy="589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3344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380" y="1474176"/>
            <a:ext cx="4048251" cy="3049289"/>
          </a:xfrm>
          <a:ln>
            <a:solidFill>
              <a:srgbClr val="0000FF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u="sng" dirty="0">
                <a:solidFill>
                  <a:srgbClr val="FF0000"/>
                </a:solidFill>
              </a:rPr>
              <a:t>Example:</a:t>
            </a:r>
          </a:p>
          <a:p>
            <a:r>
              <a:rPr lang="en-US" sz="1800" dirty="0"/>
              <a:t>Vertex types:  Person, Phone, Camera, Gene, Pathway</a:t>
            </a:r>
          </a:p>
          <a:p>
            <a:r>
              <a:rPr lang="en-US" sz="1800" dirty="0"/>
              <a:t>Edge types:  </a:t>
            </a:r>
            <a:r>
              <a:rPr lang="en-US" sz="1800" dirty="0" err="1"/>
              <a:t>PhoneCall</a:t>
            </a:r>
            <a:r>
              <a:rPr lang="en-US" sz="1800" dirty="0"/>
              <a:t>, </a:t>
            </a:r>
            <a:r>
              <a:rPr lang="en-US" sz="1800" dirty="0" err="1"/>
              <a:t>TextMessage</a:t>
            </a:r>
            <a:r>
              <a:rPr lang="en-US" sz="1800" dirty="0"/>
              <a:t>, </a:t>
            </a:r>
            <a:r>
              <a:rPr lang="en-US" sz="1800" dirty="0" err="1"/>
              <a:t>CoLocation</a:t>
            </a:r>
            <a:r>
              <a:rPr lang="en-US" sz="1800" dirty="0"/>
              <a:t>, </a:t>
            </a:r>
            <a:r>
              <a:rPr lang="en-US" sz="1800" dirty="0" err="1" smtClean="0"/>
              <a:t>SequenceSimilarity</a:t>
            </a:r>
            <a:endParaRPr lang="en-US" sz="1800" dirty="0"/>
          </a:p>
          <a:p>
            <a:r>
              <a:rPr lang="en-US" sz="1800" dirty="0"/>
              <a:t>Edge attributes:  </a:t>
            </a:r>
            <a:r>
              <a:rPr lang="en-US" sz="1800" dirty="0" smtClean="0"/>
              <a:t>Time, Duration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>
                <a:solidFill>
                  <a:srgbClr val="FF0000"/>
                </a:solidFill>
              </a:rPr>
              <a:t>Calculate centrality just for emails among engineers sent between </a:t>
            </a:r>
            <a:r>
              <a:rPr lang="en-US" sz="1800" dirty="0" smtClean="0">
                <a:solidFill>
                  <a:srgbClr val="FF0000"/>
                </a:solidFill>
              </a:rPr>
              <a:t>given start and end times</a:t>
            </a:r>
            <a:endParaRPr lang="en-US" sz="1800" dirty="0">
              <a:solidFill>
                <a:srgbClr val="FF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-107156"/>
            <a:ext cx="9144000" cy="1401961"/>
            <a:chOff x="0" y="-152400"/>
            <a:chExt cx="13004800" cy="1993900"/>
          </a:xfrm>
        </p:grpSpPr>
        <p:pic>
          <p:nvPicPr>
            <p:cNvPr id="10" name="Picture 3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13004800" cy="1841500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sp>
          <p:nvSpPr>
            <p:cNvPr id="11" name="Rectangle 5"/>
            <p:cNvSpPr txBox="1">
              <a:spLocks noChangeArrowheads="1"/>
            </p:cNvSpPr>
            <p:nvPr/>
          </p:nvSpPr>
          <p:spPr bwMode="auto">
            <a:xfrm>
              <a:off x="330211" y="-152400"/>
              <a:ext cx="12031663" cy="14097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vert="horz" wrap="square" lIns="50777" tIns="50777" rIns="166318" bIns="50777" numCol="1" anchor="ctr" anchorCtr="0" compatLnSpc="1">
              <a:prstTxWarp prst="textNoShape">
                <a:avLst/>
              </a:prstTxWarp>
            </a:bodyPr>
            <a:lstStyle/>
            <a:p>
              <a:pPr marL="40160" defTabSz="642552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3100" kern="0" dirty="0">
                  <a:solidFill>
                    <a:srgbClr val="FFFF00"/>
                  </a:solidFill>
                  <a:latin typeface="Calibri"/>
                  <a:ea typeface="+mn-ea"/>
                  <a:sym typeface="Arial Bold" charset="0"/>
                </a:rPr>
                <a:t>Attributed semantic graphs and filters</a:t>
              </a:r>
            </a:p>
          </p:txBody>
        </p:sp>
      </p:grpSp>
      <p:sp>
        <p:nvSpPr>
          <p:cNvPr id="12" name="Content Placeholder 2"/>
          <p:cNvSpPr txBox="1">
            <a:spLocks/>
          </p:cNvSpPr>
          <p:nvPr/>
        </p:nvSpPr>
        <p:spPr>
          <a:xfrm>
            <a:off x="4233644" y="1230118"/>
            <a:ext cx="4774893" cy="445947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17" tIns="45710" rIns="91417" bIns="45710" rtlCol="0">
            <a:normAutofit lnSpcReduction="10000"/>
          </a:bodyPr>
          <a:lstStyle>
            <a:lvl1pPr marL="342832" indent="-342832" algn="l" defTabSz="9142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02" indent="-285693" algn="l" defTabSz="91421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72" indent="-228554" algn="l" defTabSz="9142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82" indent="-228554" algn="l" defTabSz="91421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90" indent="-228554" algn="l" defTabSz="91421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00" indent="-228554" algn="l" defTabSz="9142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08" indent="-228554" algn="l" defTabSz="9142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18" indent="-228554" algn="l" defTabSz="9142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26" indent="-228554" algn="l" defTabSz="9142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1600" b="1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def</a:t>
            </a:r>
            <a:r>
              <a:rPr lang="en-US" sz="160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onlyEngineers</a:t>
            </a:r>
            <a:r>
              <a:rPr lang="en-US" sz="1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self):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160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    return </a:t>
            </a:r>
            <a:r>
              <a:rPr lang="en-US" sz="1600" b="1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self.position</a:t>
            </a:r>
            <a:r>
              <a:rPr lang="en-US" sz="160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 == Engineer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en-US" sz="16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1600" b="1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def</a:t>
            </a:r>
            <a:r>
              <a:rPr lang="en-US" sz="160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timedEmail</a:t>
            </a:r>
            <a:r>
              <a:rPr lang="en-US" sz="160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(self, </a:t>
            </a:r>
            <a:r>
              <a:rPr lang="en-US" sz="1600" b="1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sTime</a:t>
            </a:r>
            <a:r>
              <a:rPr lang="en-US" sz="160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b="1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eTime</a:t>
            </a:r>
            <a:r>
              <a:rPr lang="en-US" sz="160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):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160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    return ((</a:t>
            </a:r>
            <a:r>
              <a:rPr lang="en-US" sz="1600" b="1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self.type</a:t>
            </a:r>
            <a:r>
              <a:rPr lang="en-US" sz="160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 == email) and</a:t>
            </a:r>
            <a:br>
              <a:rPr lang="en-US" sz="160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sz="160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           (</a:t>
            </a:r>
            <a:r>
              <a:rPr lang="en-US" sz="1600" b="1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self.Time</a:t>
            </a:r>
            <a:r>
              <a:rPr lang="en-US" sz="160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 &gt; </a:t>
            </a:r>
            <a:r>
              <a:rPr lang="en-US" sz="1600" b="1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sTime</a:t>
            </a:r>
            <a:r>
              <a:rPr lang="en-US" sz="160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) and     </a:t>
            </a:r>
            <a:br>
              <a:rPr lang="en-US" sz="160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sz="160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           (</a:t>
            </a:r>
            <a:r>
              <a:rPr lang="en-US" sz="1600" b="1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self.Time</a:t>
            </a:r>
            <a:r>
              <a:rPr lang="en-US" sz="160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 &lt; </a:t>
            </a:r>
            <a:r>
              <a:rPr lang="en-US" sz="1600" b="1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eTime</a:t>
            </a:r>
            <a:r>
              <a:rPr lang="en-US" sz="160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))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en-US" sz="16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en-US" sz="1600" b="1" i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1600" b="1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G.addVFilter</a:t>
            </a:r>
            <a:r>
              <a:rPr lang="en-US" sz="160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b="1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onlyEngineers</a:t>
            </a:r>
            <a:r>
              <a:rPr lang="en-US" sz="160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)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1600" b="1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G.addEFilter</a:t>
            </a:r>
            <a:r>
              <a:rPr lang="en-US" sz="160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b="1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timedEmail</a:t>
            </a:r>
            <a:r>
              <a:rPr lang="en-US" sz="1600" b="1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(start, end))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en-US" sz="1600" b="1" dirty="0">
              <a:solidFill>
                <a:prstClr val="black"/>
              </a:solidFill>
              <a:latin typeface="Courier New" pitchFamily="49" charset="0"/>
              <a:cs typeface="Courier New" pitchFamily="49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1600" b="1" i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# rank via centrality based on recent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1600" b="1" i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email transactions among </a:t>
            </a:r>
            <a:r>
              <a:rPr lang="en-US" sz="1600" b="1" i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engineers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en-US" sz="1600" b="1" i="1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bc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G.rank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(’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approxBC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’)</a:t>
            </a:r>
            <a:endParaRPr lang="en-US" sz="1300" dirty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883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8915400" cy="542925"/>
          </a:xfrm>
        </p:spPr>
        <p:txBody>
          <a:bodyPr>
            <a:normAutofit/>
          </a:bodyPr>
          <a:lstStyle/>
          <a:p>
            <a:r>
              <a:rPr lang="en-US" b="0" dirty="0" smtClean="0">
                <a:latin typeface="Arial" charset="0"/>
              </a:rPr>
              <a:t>Outline</a:t>
            </a:r>
            <a:endParaRPr lang="en-US" b="0" dirty="0"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373" y="1610311"/>
            <a:ext cx="8929445" cy="469841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Motivation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Sparse matrices for graph algorithms</a:t>
            </a:r>
          </a:p>
          <a:p>
            <a:pPr>
              <a:lnSpc>
                <a:spcPct val="120000"/>
              </a:lnSpc>
            </a:pPr>
            <a:r>
              <a:rPr lang="en-US" dirty="0" err="1" smtClean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CombBLAS</a:t>
            </a: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: sparse arrays and graphs on parallel machines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KDT: attributed semantic graphs in a high-level language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Arial" charset="0"/>
              </a:rPr>
              <a:t>Specialization: getting the best of both worlds</a:t>
            </a:r>
          </a:p>
          <a:p>
            <a:pPr>
              <a:lnSpc>
                <a:spcPct val="120000"/>
              </a:lnSpc>
            </a:pPr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9472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8915400" cy="542925"/>
          </a:xfrm>
        </p:spPr>
        <p:txBody>
          <a:bodyPr>
            <a:normAutofit/>
          </a:bodyPr>
          <a:lstStyle/>
          <a:p>
            <a:r>
              <a:rPr lang="en-US" sz="2400" b="0" dirty="0" smtClean="0">
                <a:latin typeface="Arial" charset="0"/>
              </a:rPr>
              <a:t>On-the-fly filter performance issues</a:t>
            </a:r>
            <a:endParaRPr lang="en-US" sz="2400" b="0" dirty="0"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555" y="3740276"/>
            <a:ext cx="8929445" cy="292674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dirty="0" smtClean="0">
                <a:latin typeface="Arial" charset="0"/>
              </a:rPr>
              <a:t>Write filters in Python and call back from </a:t>
            </a:r>
            <a:r>
              <a:rPr lang="en-US" sz="2000" dirty="0" err="1" smtClean="0">
                <a:latin typeface="Arial" charset="0"/>
              </a:rPr>
              <a:t>CombBLAS</a:t>
            </a:r>
            <a:endParaRPr lang="en-US" sz="2000" dirty="0" smtClean="0">
              <a:latin typeface="Arial" charset="0"/>
            </a:endParaRPr>
          </a:p>
          <a:p>
            <a:pPr lvl="1">
              <a:lnSpc>
                <a:spcPct val="120000"/>
              </a:lnSpc>
            </a:pPr>
            <a:r>
              <a:rPr lang="en-US" sz="1800" dirty="0" smtClean="0">
                <a:latin typeface="Arial" charset="0"/>
              </a:rPr>
              <a:t>Flexible and easy but runs slow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latin typeface="Arial" charset="0"/>
              </a:rPr>
              <a:t>The issue is </a:t>
            </a:r>
            <a:r>
              <a:rPr lang="en-US" sz="2000" u="sng" dirty="0" smtClean="0">
                <a:latin typeface="Arial" charset="0"/>
              </a:rPr>
              <a:t>local computation</a:t>
            </a:r>
            <a:r>
              <a:rPr lang="en-US" sz="2000" dirty="0" smtClean="0">
                <a:latin typeface="Arial" charset="0"/>
              </a:rPr>
              <a:t>, not parallelism or data movement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latin typeface="Arial" charset="0"/>
              </a:rPr>
              <a:t>All user-written </a:t>
            </a:r>
            <a:r>
              <a:rPr lang="en-US" sz="2000" dirty="0" err="1" smtClean="0">
                <a:latin typeface="Arial" charset="0"/>
              </a:rPr>
              <a:t>semirings</a:t>
            </a:r>
            <a:r>
              <a:rPr lang="en-US" sz="2000" dirty="0" smtClean="0">
                <a:latin typeface="Arial" charset="0"/>
              </a:rPr>
              <a:t> face the same issue</a:t>
            </a:r>
          </a:p>
          <a:p>
            <a:pPr>
              <a:lnSpc>
                <a:spcPct val="120000"/>
              </a:lnSpc>
            </a:pPr>
            <a:endParaRPr lang="en-US" dirty="0" smtClean="0">
              <a:latin typeface="Arial" charset="0"/>
            </a:endParaRPr>
          </a:p>
        </p:txBody>
      </p:sp>
      <p:pic>
        <p:nvPicPr>
          <p:cNvPr id="2" name="Picture 1" descr="sejitsapproach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306" y="1394660"/>
            <a:ext cx="3147617" cy="2052037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36022078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8915400" cy="542925"/>
          </a:xfrm>
        </p:spPr>
        <p:txBody>
          <a:bodyPr>
            <a:normAutofit/>
          </a:bodyPr>
          <a:lstStyle/>
          <a:p>
            <a:r>
              <a:rPr lang="en-US" sz="2400" b="0" dirty="0" smtClean="0">
                <a:latin typeface="Arial" charset="0"/>
              </a:rPr>
              <a:t>Solution: Just-in-time specialization (SEJITS)</a:t>
            </a:r>
            <a:endParaRPr lang="en-US" sz="2400" b="0" dirty="0"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555" y="4345467"/>
            <a:ext cx="8929445" cy="232155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dirty="0" smtClean="0">
                <a:latin typeface="Arial" charset="0"/>
              </a:rPr>
              <a:t>On first call, translate Python filter or </a:t>
            </a:r>
            <a:r>
              <a:rPr lang="en-US" sz="2000" dirty="0" err="1" smtClean="0">
                <a:latin typeface="Arial" charset="0"/>
              </a:rPr>
              <a:t>semiring</a:t>
            </a:r>
            <a:r>
              <a:rPr lang="en-US" sz="2000" dirty="0" smtClean="0">
                <a:latin typeface="Arial" charset="0"/>
              </a:rPr>
              <a:t> op to C++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latin typeface="Arial" charset="0"/>
              </a:rPr>
              <a:t>Compile with GCC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latin typeface="Arial" charset="0"/>
              </a:rPr>
              <a:t>Call the compiled code thereafter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latin typeface="Arial" charset="0"/>
              </a:rPr>
              <a:t>(Lots of details omitted ….)</a:t>
            </a:r>
          </a:p>
          <a:p>
            <a:pPr>
              <a:lnSpc>
                <a:spcPct val="120000"/>
              </a:lnSpc>
            </a:pPr>
            <a:endParaRPr lang="en-US" sz="2000" dirty="0" smtClean="0">
              <a:latin typeface="Arial" charset="0"/>
            </a:endParaRPr>
          </a:p>
          <a:p>
            <a:pPr>
              <a:lnSpc>
                <a:spcPct val="120000"/>
              </a:lnSpc>
            </a:pPr>
            <a:endParaRPr lang="en-US" dirty="0" smtClean="0">
              <a:latin typeface="Arial" charset="0"/>
            </a:endParaRPr>
          </a:p>
        </p:txBody>
      </p:sp>
      <p:pic>
        <p:nvPicPr>
          <p:cNvPr id="4" name="Picture 3" descr="sejitsapproach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756" y="1384739"/>
            <a:ext cx="3539973" cy="2147340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38746348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107156"/>
            <a:ext cx="9144000" cy="1401961"/>
            <a:chOff x="0" y="-152400"/>
            <a:chExt cx="13004800" cy="1993900"/>
          </a:xfrm>
        </p:grpSpPr>
        <p:pic>
          <p:nvPicPr>
            <p:cNvPr id="10" name="Picture 3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13004800" cy="1841500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sp>
          <p:nvSpPr>
            <p:cNvPr id="11" name="Rectangle 5"/>
            <p:cNvSpPr txBox="1">
              <a:spLocks noChangeArrowheads="1"/>
            </p:cNvSpPr>
            <p:nvPr/>
          </p:nvSpPr>
          <p:spPr bwMode="auto">
            <a:xfrm>
              <a:off x="330211" y="-152400"/>
              <a:ext cx="12031663" cy="14097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vert="horz" wrap="square" lIns="50777" tIns="50777" rIns="166318" bIns="50777" numCol="1" anchor="ctr" anchorCtr="0" compatLnSpc="1">
              <a:prstTxWarp prst="textNoShape">
                <a:avLst/>
              </a:prstTxWarp>
            </a:bodyPr>
            <a:lstStyle/>
            <a:p>
              <a:pPr marL="40160" defTabSz="642552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3100" kern="0" dirty="0">
                  <a:solidFill>
                    <a:srgbClr val="FFFF00"/>
                  </a:solidFill>
                  <a:latin typeface="Calibri"/>
                  <a:ea typeface="+mn-ea"/>
                  <a:sym typeface="Arial Bold" charset="0"/>
                </a:rPr>
                <a:t>Filtered BFS with SEJITS</a:t>
              </a:r>
            </a:p>
          </p:txBody>
        </p:sp>
      </p:grpSp>
      <p:pic>
        <p:nvPicPr>
          <p:cNvPr id="8" name="Picture 7" descr="hopperscaling_10percent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997" y="1447800"/>
            <a:ext cx="6919215" cy="42330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1068" y="5906869"/>
            <a:ext cx="7603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  <a:t>Time (in seconds) for a single BFS iteration on scale 25 RMAT (33M vertices, 500M edges) with 10% of elements passing filter. Machine is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  <a:ea typeface="+mn-ea"/>
              </a:rPr>
              <a:t>NERSC’s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  <a:t> Hopper.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116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8915400" cy="542925"/>
          </a:xfrm>
        </p:spPr>
        <p:txBody>
          <a:bodyPr>
            <a:normAutofit/>
          </a:bodyPr>
          <a:lstStyle/>
          <a:p>
            <a:r>
              <a:rPr lang="en-US" b="0" dirty="0" smtClean="0">
                <a:latin typeface="Arial" charset="0"/>
              </a:rPr>
              <a:t>Conclusion</a:t>
            </a:r>
            <a:endParaRPr lang="en-US" b="0" dirty="0"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302187"/>
            <a:ext cx="9144000" cy="544550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Arial" charset="0"/>
              </a:rPr>
              <a:t>Sparse arrays and matrices </a:t>
            </a:r>
            <a:r>
              <a:rPr lang="en-US" dirty="0" smtClean="0">
                <a:latin typeface="Arial" charset="0"/>
              </a:rPr>
              <a:t>give useful primitives and algorithms for high-performance graph computation.</a:t>
            </a:r>
          </a:p>
          <a:p>
            <a:pPr lvl="8">
              <a:lnSpc>
                <a:spcPct val="120000"/>
              </a:lnSpc>
            </a:pPr>
            <a:endParaRPr lang="en-US" sz="800" dirty="0">
              <a:latin typeface="Arial" charset="0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latin typeface="Arial" charset="0"/>
              </a:rPr>
              <a:t>Just-in-time specialization enables flexible graph analytics.</a:t>
            </a:r>
          </a:p>
          <a:p>
            <a:pPr lvl="8">
              <a:lnSpc>
                <a:spcPct val="120000"/>
              </a:lnSpc>
            </a:pPr>
            <a:endParaRPr lang="en-US" sz="800" dirty="0" smtClean="0">
              <a:latin typeface="Arial" charset="0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latin typeface="Arial" charset="0"/>
              </a:rPr>
              <a:t>It helps to look </a:t>
            </a:r>
            <a:r>
              <a:rPr lang="en-US" dirty="0">
                <a:latin typeface="Arial" charset="0"/>
              </a:rPr>
              <a:t>at </a:t>
            </a:r>
            <a:r>
              <a:rPr lang="en-US" dirty="0" smtClean="0">
                <a:latin typeface="Arial" charset="0"/>
              </a:rPr>
              <a:t>things from two directions.</a:t>
            </a:r>
          </a:p>
          <a:p>
            <a:pPr lvl="5">
              <a:lnSpc>
                <a:spcPct val="120000"/>
              </a:lnSpc>
            </a:pPr>
            <a:endParaRPr lang="en-US" sz="1200" dirty="0" smtClean="0">
              <a:latin typeface="Arial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en-US" dirty="0" err="1" smtClean="0">
                <a:solidFill>
                  <a:srgbClr val="FF0000"/>
                </a:solidFill>
                <a:latin typeface="Arial" charset="0"/>
              </a:rPr>
              <a:t>kdt.sourceforge.net</a:t>
            </a:r>
            <a:r>
              <a:rPr lang="en-US" dirty="0" smtClean="0">
                <a:solidFill>
                  <a:srgbClr val="FF0000"/>
                </a:solidFill>
                <a:latin typeface="Arial" charset="0"/>
              </a:rPr>
              <a:t>/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dirty="0" err="1" smtClean="0">
                <a:solidFill>
                  <a:srgbClr val="FF0000"/>
                </a:solidFill>
                <a:latin typeface="Arial" charset="0"/>
              </a:rPr>
              <a:t>gauss.cs.ucsb.edu</a:t>
            </a:r>
            <a:r>
              <a:rPr lang="en-US" dirty="0">
                <a:solidFill>
                  <a:srgbClr val="FF0000"/>
                </a:solidFill>
                <a:latin typeface="Arial" charset="0"/>
              </a:rPr>
              <a:t>/~</a:t>
            </a:r>
            <a:r>
              <a:rPr lang="en-US" dirty="0" err="1">
                <a:solidFill>
                  <a:srgbClr val="FF0000"/>
                </a:solidFill>
                <a:latin typeface="Arial" charset="0"/>
              </a:rPr>
              <a:t>aydin</a:t>
            </a:r>
            <a:r>
              <a:rPr lang="en-US" dirty="0">
                <a:solidFill>
                  <a:srgbClr val="FF0000"/>
                </a:solidFill>
                <a:latin typeface="Arial" charset="0"/>
              </a:rPr>
              <a:t>/</a:t>
            </a:r>
            <a:r>
              <a:rPr lang="en-US" dirty="0" err="1">
                <a:solidFill>
                  <a:srgbClr val="FF0000"/>
                </a:solidFill>
                <a:latin typeface="Arial" charset="0"/>
              </a:rPr>
              <a:t>CombBLAS</a:t>
            </a:r>
            <a:r>
              <a:rPr lang="en-US" dirty="0" smtClean="0">
                <a:solidFill>
                  <a:srgbClr val="FF0000"/>
                </a:solidFill>
                <a:latin typeface="Arial" charset="0"/>
              </a:rPr>
              <a:t>/</a:t>
            </a:r>
            <a:endParaRPr lang="en-US" dirty="0">
              <a:solidFill>
                <a:srgbClr val="FF0000"/>
              </a:solidFill>
              <a:latin typeface="Arial" charset="0"/>
            </a:endParaRPr>
          </a:p>
          <a:p>
            <a:pPr>
              <a:lnSpc>
                <a:spcPct val="120000"/>
              </a:lnSpc>
            </a:pPr>
            <a:endParaRPr lang="en-US" b="1" dirty="0" smtClean="0">
              <a:latin typeface="Arial" charset="0"/>
            </a:endParaRPr>
          </a:p>
          <a:p>
            <a:pPr>
              <a:lnSpc>
                <a:spcPct val="120000"/>
              </a:lnSpc>
            </a:pPr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6083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3038"/>
            <a:ext cx="5380038" cy="515937"/>
          </a:xfrm>
        </p:spPr>
        <p:txBody>
          <a:bodyPr/>
          <a:lstStyle/>
          <a:p>
            <a:pPr eaLnBrk="1" hangingPunct="1"/>
            <a:r>
              <a:rPr lang="en-US" b="0" dirty="0">
                <a:latin typeface="Arial" charset="0"/>
              </a:rPr>
              <a:t>Graph 500 </a:t>
            </a:r>
            <a:r>
              <a:rPr lang="en-US" b="0" dirty="0" smtClean="0">
                <a:latin typeface="Arial" charset="0"/>
              </a:rPr>
              <a:t>list </a:t>
            </a:r>
            <a:r>
              <a:rPr lang="en-US" sz="2400" b="0" dirty="0" smtClean="0">
                <a:latin typeface="Arial" charset="0"/>
              </a:rPr>
              <a:t>(November 2012)</a:t>
            </a:r>
            <a:endParaRPr lang="en-US" sz="2400" b="0" dirty="0">
              <a:latin typeface="Arial" charset="0"/>
            </a:endParaRPr>
          </a:p>
        </p:txBody>
      </p:sp>
      <p:sp>
        <p:nvSpPr>
          <p:cNvPr id="28" name="Rectangle 7"/>
          <p:cNvSpPr>
            <a:spLocks/>
          </p:cNvSpPr>
          <p:nvPr/>
        </p:nvSpPr>
        <p:spPr bwMode="auto">
          <a:xfrm>
            <a:off x="117550" y="1259139"/>
            <a:ext cx="3060700" cy="202406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28566" bIns="0"/>
          <a:lstStyle/>
          <a:p>
            <a:pPr marL="27898" algn="ctr">
              <a:spcBef>
                <a:spcPts val="984"/>
              </a:spcBef>
              <a:buFontTx/>
              <a:buNone/>
              <a:defRPr/>
            </a:pPr>
            <a:r>
              <a:rPr lang="en-US" sz="2400" b="1" u="sng" dirty="0">
                <a:solidFill>
                  <a:srgbClr val="FF0000"/>
                </a:solidFill>
                <a:latin typeface="+mj-lt"/>
                <a:ea typeface="+mn-ea"/>
                <a:cs typeface="Arial Bold" charset="0"/>
                <a:sym typeface="Arial Bold" charset="0"/>
              </a:rPr>
              <a:t>Graph500  Benchmark:</a:t>
            </a:r>
            <a:endParaRPr lang="en-US" sz="2400" u="sng" dirty="0">
              <a:latin typeface="+mj-lt"/>
              <a:ea typeface="+mn-ea"/>
              <a:cs typeface="Arial Bold" charset="0"/>
              <a:sym typeface="Arial Bold" charset="0"/>
            </a:endParaRPr>
          </a:p>
          <a:p>
            <a:pPr marL="27898" algn="ctr">
              <a:spcBef>
                <a:spcPts val="984"/>
              </a:spcBef>
              <a:buFontTx/>
              <a:buNone/>
              <a:defRPr/>
            </a:pPr>
            <a:r>
              <a:rPr lang="en-US" sz="2400" dirty="0">
                <a:solidFill>
                  <a:srgbClr val="FF0000"/>
                </a:solidFill>
                <a:latin typeface="+mj-lt"/>
                <a:ea typeface="+mn-ea"/>
                <a:cs typeface="Arial Bold" charset="0"/>
                <a:sym typeface="Arial Bold" charset="0"/>
              </a:rPr>
              <a:t>Breadth-first search</a:t>
            </a:r>
            <a:br>
              <a:rPr lang="en-US" sz="2400" dirty="0">
                <a:solidFill>
                  <a:srgbClr val="FF0000"/>
                </a:solidFill>
                <a:latin typeface="+mj-lt"/>
                <a:ea typeface="+mn-ea"/>
                <a:cs typeface="Arial Bold" charset="0"/>
                <a:sym typeface="Arial Bold" charset="0"/>
              </a:rPr>
            </a:br>
            <a:r>
              <a:rPr lang="en-US" sz="2400" dirty="0">
                <a:solidFill>
                  <a:srgbClr val="FF0000"/>
                </a:solidFill>
                <a:latin typeface="+mj-lt"/>
                <a:ea typeface="+mn-ea"/>
                <a:cs typeface="Arial Bold" charset="0"/>
                <a:sym typeface="Arial Bold" charset="0"/>
              </a:rPr>
              <a:t>in a large </a:t>
            </a:r>
            <a:br>
              <a:rPr lang="en-US" sz="2400" dirty="0">
                <a:solidFill>
                  <a:srgbClr val="FF0000"/>
                </a:solidFill>
                <a:latin typeface="+mj-lt"/>
                <a:ea typeface="+mn-ea"/>
                <a:cs typeface="Arial Bold" charset="0"/>
                <a:sym typeface="Arial Bold" charset="0"/>
              </a:rPr>
            </a:br>
            <a:r>
              <a:rPr lang="en-US" sz="2400" dirty="0">
                <a:solidFill>
                  <a:srgbClr val="FF0000"/>
                </a:solidFill>
                <a:latin typeface="+mj-lt"/>
                <a:ea typeface="+mn-ea"/>
                <a:cs typeface="Arial Bold" charset="0"/>
                <a:sym typeface="Arial Bold" charset="0"/>
              </a:rPr>
              <a:t>power-law graph</a:t>
            </a:r>
            <a:endParaRPr lang="en-US" sz="2400" dirty="0">
              <a:solidFill>
                <a:srgbClr val="FF0000"/>
              </a:solidFill>
              <a:latin typeface="+mj-lt"/>
              <a:ea typeface="+mn-ea"/>
              <a:cs typeface="Arial" charset="0"/>
            </a:endParaRP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791" y="0"/>
            <a:ext cx="2041208" cy="128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78" name="Group 13"/>
          <p:cNvGrpSpPr>
            <a:grpSpLocks/>
          </p:cNvGrpSpPr>
          <p:nvPr/>
        </p:nvGrpSpPr>
        <p:grpSpPr bwMode="auto">
          <a:xfrm>
            <a:off x="104850" y="3581275"/>
            <a:ext cx="3130550" cy="2324100"/>
            <a:chOff x="3552" y="672"/>
            <a:chExt cx="1972" cy="1464"/>
          </a:xfrm>
        </p:grpSpPr>
        <p:grpSp>
          <p:nvGrpSpPr>
            <p:cNvPr id="28679" name="Group 14"/>
            <p:cNvGrpSpPr>
              <a:grpSpLocks/>
            </p:cNvGrpSpPr>
            <p:nvPr/>
          </p:nvGrpSpPr>
          <p:grpSpPr bwMode="auto">
            <a:xfrm>
              <a:off x="3609" y="879"/>
              <a:ext cx="152" cy="513"/>
              <a:chOff x="2776" y="1167"/>
              <a:chExt cx="152" cy="513"/>
            </a:xfrm>
          </p:grpSpPr>
          <p:sp>
            <p:nvSpPr>
              <p:cNvPr id="28727" name="Line 15"/>
              <p:cNvSpPr>
                <a:spLocks noChangeAspect="1" noChangeShapeType="1"/>
              </p:cNvSpPr>
              <p:nvPr/>
            </p:nvSpPr>
            <p:spPr bwMode="auto">
              <a:xfrm rot="1855532" flipH="1" flipV="1">
                <a:off x="2828" y="1264"/>
                <a:ext cx="1" cy="8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28" name="Freeform 16"/>
              <p:cNvSpPr>
                <a:spLocks/>
              </p:cNvSpPr>
              <p:nvPr/>
            </p:nvSpPr>
            <p:spPr bwMode="auto">
              <a:xfrm>
                <a:off x="2776" y="1167"/>
                <a:ext cx="152" cy="513"/>
              </a:xfrm>
              <a:custGeom>
                <a:avLst/>
                <a:gdLst>
                  <a:gd name="T0" fmla="*/ 152 w 152"/>
                  <a:gd name="T1" fmla="*/ 513 h 513"/>
                  <a:gd name="T2" fmla="*/ 38 w 152"/>
                  <a:gd name="T3" fmla="*/ 371 h 513"/>
                  <a:gd name="T4" fmla="*/ 19 w 152"/>
                  <a:gd name="T5" fmla="*/ 212 h 513"/>
                  <a:gd name="T6" fmla="*/ 152 w 152"/>
                  <a:gd name="T7" fmla="*/ 0 h 5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2"/>
                  <a:gd name="T13" fmla="*/ 0 h 513"/>
                  <a:gd name="T14" fmla="*/ 152 w 152"/>
                  <a:gd name="T15" fmla="*/ 513 h 5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2" h="513">
                    <a:moveTo>
                      <a:pt x="152" y="513"/>
                    </a:moveTo>
                    <a:cubicBezTo>
                      <a:pt x="106" y="467"/>
                      <a:pt x="60" y="421"/>
                      <a:pt x="38" y="371"/>
                    </a:cubicBezTo>
                    <a:cubicBezTo>
                      <a:pt x="16" y="321"/>
                      <a:pt x="0" y="274"/>
                      <a:pt x="19" y="212"/>
                    </a:cubicBezTo>
                    <a:cubicBezTo>
                      <a:pt x="38" y="150"/>
                      <a:pt x="95" y="75"/>
                      <a:pt x="152" y="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680" name="Group 17"/>
            <p:cNvGrpSpPr>
              <a:grpSpLocks/>
            </p:cNvGrpSpPr>
            <p:nvPr/>
          </p:nvGrpSpPr>
          <p:grpSpPr bwMode="auto">
            <a:xfrm flipH="1" flipV="1">
              <a:off x="3785" y="879"/>
              <a:ext cx="152" cy="513"/>
              <a:chOff x="2776" y="1167"/>
              <a:chExt cx="152" cy="513"/>
            </a:xfrm>
          </p:grpSpPr>
          <p:sp>
            <p:nvSpPr>
              <p:cNvPr id="28725" name="Line 18"/>
              <p:cNvSpPr>
                <a:spLocks noChangeAspect="1" noChangeShapeType="1"/>
              </p:cNvSpPr>
              <p:nvPr/>
            </p:nvSpPr>
            <p:spPr bwMode="auto">
              <a:xfrm rot="1855532" flipH="1" flipV="1">
                <a:off x="2828" y="1264"/>
                <a:ext cx="1" cy="8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26" name="Freeform 19"/>
              <p:cNvSpPr>
                <a:spLocks/>
              </p:cNvSpPr>
              <p:nvPr/>
            </p:nvSpPr>
            <p:spPr bwMode="auto">
              <a:xfrm>
                <a:off x="2776" y="1167"/>
                <a:ext cx="152" cy="513"/>
              </a:xfrm>
              <a:custGeom>
                <a:avLst/>
                <a:gdLst>
                  <a:gd name="T0" fmla="*/ 152 w 152"/>
                  <a:gd name="T1" fmla="*/ 513 h 513"/>
                  <a:gd name="T2" fmla="*/ 38 w 152"/>
                  <a:gd name="T3" fmla="*/ 371 h 513"/>
                  <a:gd name="T4" fmla="*/ 19 w 152"/>
                  <a:gd name="T5" fmla="*/ 212 h 513"/>
                  <a:gd name="T6" fmla="*/ 152 w 152"/>
                  <a:gd name="T7" fmla="*/ 0 h 5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2"/>
                  <a:gd name="T13" fmla="*/ 0 h 513"/>
                  <a:gd name="T14" fmla="*/ 152 w 152"/>
                  <a:gd name="T15" fmla="*/ 513 h 5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2" h="513">
                    <a:moveTo>
                      <a:pt x="152" y="513"/>
                    </a:moveTo>
                    <a:cubicBezTo>
                      <a:pt x="106" y="467"/>
                      <a:pt x="60" y="421"/>
                      <a:pt x="38" y="371"/>
                    </a:cubicBezTo>
                    <a:cubicBezTo>
                      <a:pt x="16" y="321"/>
                      <a:pt x="0" y="274"/>
                      <a:pt x="19" y="212"/>
                    </a:cubicBezTo>
                    <a:cubicBezTo>
                      <a:pt x="38" y="150"/>
                      <a:pt x="95" y="75"/>
                      <a:pt x="152" y="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681" name="Group 20"/>
            <p:cNvGrpSpPr>
              <a:grpSpLocks/>
            </p:cNvGrpSpPr>
            <p:nvPr/>
          </p:nvGrpSpPr>
          <p:grpSpPr bwMode="auto">
            <a:xfrm>
              <a:off x="3761" y="740"/>
              <a:ext cx="777" cy="133"/>
              <a:chOff x="2928" y="1028"/>
              <a:chExt cx="777" cy="133"/>
            </a:xfrm>
          </p:grpSpPr>
          <p:sp>
            <p:nvSpPr>
              <p:cNvPr id="28723" name="Line 21"/>
              <p:cNvSpPr>
                <a:spLocks noChangeAspect="1" noChangeShapeType="1"/>
              </p:cNvSpPr>
              <p:nvPr/>
            </p:nvSpPr>
            <p:spPr bwMode="auto">
              <a:xfrm rot="17163330" flipH="1">
                <a:off x="3451" y="1013"/>
                <a:ext cx="1" cy="8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24" name="Freeform 22"/>
              <p:cNvSpPr>
                <a:spLocks/>
              </p:cNvSpPr>
              <p:nvPr/>
            </p:nvSpPr>
            <p:spPr bwMode="auto">
              <a:xfrm>
                <a:off x="2928" y="1028"/>
                <a:ext cx="777" cy="133"/>
              </a:xfrm>
              <a:custGeom>
                <a:avLst/>
                <a:gdLst>
                  <a:gd name="T0" fmla="*/ 0 w 777"/>
                  <a:gd name="T1" fmla="*/ 124 h 133"/>
                  <a:gd name="T2" fmla="*/ 375 w 777"/>
                  <a:gd name="T3" fmla="*/ 1 h 133"/>
                  <a:gd name="T4" fmla="*/ 777 w 777"/>
                  <a:gd name="T5" fmla="*/ 133 h 133"/>
                  <a:gd name="T6" fmla="*/ 0 60000 65536"/>
                  <a:gd name="T7" fmla="*/ 0 60000 65536"/>
                  <a:gd name="T8" fmla="*/ 0 60000 65536"/>
                  <a:gd name="T9" fmla="*/ 0 w 777"/>
                  <a:gd name="T10" fmla="*/ 0 h 133"/>
                  <a:gd name="T11" fmla="*/ 777 w 777"/>
                  <a:gd name="T12" fmla="*/ 133 h 13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77" h="133">
                    <a:moveTo>
                      <a:pt x="0" y="124"/>
                    </a:moveTo>
                    <a:cubicBezTo>
                      <a:pt x="123" y="62"/>
                      <a:pt x="246" y="0"/>
                      <a:pt x="375" y="1"/>
                    </a:cubicBezTo>
                    <a:cubicBezTo>
                      <a:pt x="504" y="2"/>
                      <a:pt x="640" y="67"/>
                      <a:pt x="777" y="13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682" name="Oval 23"/>
            <p:cNvSpPr>
              <a:spLocks noChangeAspect="1" noChangeArrowheads="1"/>
            </p:cNvSpPr>
            <p:nvPr/>
          </p:nvSpPr>
          <p:spPr bwMode="auto">
            <a:xfrm>
              <a:off x="3713" y="816"/>
              <a:ext cx="120" cy="12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buFontTx/>
                <a:buNone/>
              </a:pPr>
              <a:endParaRPr lang="en-US"/>
            </a:p>
          </p:txBody>
        </p:sp>
        <p:grpSp>
          <p:nvGrpSpPr>
            <p:cNvPr id="28683" name="Group 24"/>
            <p:cNvGrpSpPr>
              <a:grpSpLocks/>
            </p:cNvGrpSpPr>
            <p:nvPr/>
          </p:nvGrpSpPr>
          <p:grpSpPr bwMode="auto">
            <a:xfrm>
              <a:off x="3767" y="1403"/>
              <a:ext cx="777" cy="523"/>
              <a:chOff x="2934" y="1691"/>
              <a:chExt cx="777" cy="523"/>
            </a:xfrm>
          </p:grpSpPr>
          <p:sp>
            <p:nvSpPr>
              <p:cNvPr id="28721" name="Line 25"/>
              <p:cNvSpPr>
                <a:spLocks noChangeAspect="1" noChangeShapeType="1"/>
              </p:cNvSpPr>
              <p:nvPr/>
            </p:nvSpPr>
            <p:spPr bwMode="auto">
              <a:xfrm rot="3635357">
                <a:off x="3104" y="1995"/>
                <a:ext cx="1" cy="8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22" name="Freeform 26"/>
              <p:cNvSpPr>
                <a:spLocks/>
              </p:cNvSpPr>
              <p:nvPr/>
            </p:nvSpPr>
            <p:spPr bwMode="auto">
              <a:xfrm>
                <a:off x="2934" y="1691"/>
                <a:ext cx="777" cy="523"/>
              </a:xfrm>
              <a:custGeom>
                <a:avLst/>
                <a:gdLst>
                  <a:gd name="T0" fmla="*/ 0 w 777"/>
                  <a:gd name="T1" fmla="*/ 514 h 523"/>
                  <a:gd name="T2" fmla="*/ 6 w 777"/>
                  <a:gd name="T3" fmla="*/ 523 h 523"/>
                  <a:gd name="T4" fmla="*/ 176 w 777"/>
                  <a:gd name="T5" fmla="*/ 343 h 523"/>
                  <a:gd name="T6" fmla="*/ 615 w 777"/>
                  <a:gd name="T7" fmla="*/ 247 h 523"/>
                  <a:gd name="T8" fmla="*/ 777 w 777"/>
                  <a:gd name="T9" fmla="*/ 0 h 5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7"/>
                  <a:gd name="T16" fmla="*/ 0 h 523"/>
                  <a:gd name="T17" fmla="*/ 777 w 777"/>
                  <a:gd name="T18" fmla="*/ 523 h 5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7" h="523">
                    <a:moveTo>
                      <a:pt x="0" y="514"/>
                    </a:moveTo>
                    <a:lnTo>
                      <a:pt x="6" y="523"/>
                    </a:lnTo>
                    <a:cubicBezTo>
                      <a:pt x="35" y="495"/>
                      <a:pt x="74" y="389"/>
                      <a:pt x="176" y="343"/>
                    </a:cubicBezTo>
                    <a:cubicBezTo>
                      <a:pt x="278" y="297"/>
                      <a:pt x="515" y="304"/>
                      <a:pt x="615" y="247"/>
                    </a:cubicBezTo>
                    <a:cubicBezTo>
                      <a:pt x="715" y="190"/>
                      <a:pt x="746" y="95"/>
                      <a:pt x="777" y="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684" name="Text Box 27"/>
            <p:cNvSpPr txBox="1">
              <a:spLocks noChangeArrowheads="1"/>
            </p:cNvSpPr>
            <p:nvPr/>
          </p:nvSpPr>
          <p:spPr bwMode="auto">
            <a:xfrm>
              <a:off x="3589" y="676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sz="1600" b="1">
                  <a:solidFill>
                    <a:srgbClr val="FF0000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28685" name="Text Box 28"/>
            <p:cNvSpPr txBox="1">
              <a:spLocks noChangeArrowheads="1"/>
            </p:cNvSpPr>
            <p:nvPr/>
          </p:nvSpPr>
          <p:spPr bwMode="auto">
            <a:xfrm>
              <a:off x="4545" y="672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sz="1600" b="1">
                  <a:solidFill>
                    <a:srgbClr val="FF0000"/>
                  </a:solidFill>
                  <a:latin typeface="Arial" charset="0"/>
                </a:rPr>
                <a:t>2</a:t>
              </a:r>
            </a:p>
          </p:txBody>
        </p:sp>
        <p:sp>
          <p:nvSpPr>
            <p:cNvPr id="28686" name="Text Box 29"/>
            <p:cNvSpPr txBox="1">
              <a:spLocks noChangeArrowheads="1"/>
            </p:cNvSpPr>
            <p:nvPr/>
          </p:nvSpPr>
          <p:spPr bwMode="auto">
            <a:xfrm>
              <a:off x="3601" y="1924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sz="1600" b="1">
                  <a:solidFill>
                    <a:srgbClr val="FF0000"/>
                  </a:solidFill>
                  <a:latin typeface="Arial" charset="0"/>
                </a:rPr>
                <a:t>3</a:t>
              </a:r>
            </a:p>
          </p:txBody>
        </p:sp>
        <p:sp>
          <p:nvSpPr>
            <p:cNvPr id="28687" name="Text Box 30"/>
            <p:cNvSpPr txBox="1">
              <a:spLocks noChangeArrowheads="1"/>
            </p:cNvSpPr>
            <p:nvPr/>
          </p:nvSpPr>
          <p:spPr bwMode="auto">
            <a:xfrm>
              <a:off x="3552" y="1296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sz="1600" b="1">
                  <a:solidFill>
                    <a:srgbClr val="FF0000"/>
                  </a:solidFill>
                  <a:latin typeface="Arial" charset="0"/>
                </a:rPr>
                <a:t>4</a:t>
              </a:r>
            </a:p>
          </p:txBody>
        </p:sp>
        <p:sp>
          <p:nvSpPr>
            <p:cNvPr id="28688" name="Text Box 31"/>
            <p:cNvSpPr txBox="1">
              <a:spLocks noChangeArrowheads="1"/>
            </p:cNvSpPr>
            <p:nvPr/>
          </p:nvSpPr>
          <p:spPr bwMode="auto">
            <a:xfrm>
              <a:off x="4557" y="1348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sz="1600" b="1">
                  <a:solidFill>
                    <a:srgbClr val="FF0000"/>
                  </a:solidFill>
                  <a:latin typeface="Arial" charset="0"/>
                </a:rPr>
                <a:t>7</a:t>
              </a:r>
            </a:p>
          </p:txBody>
        </p:sp>
        <p:sp>
          <p:nvSpPr>
            <p:cNvPr id="28689" name="Oval 32"/>
            <p:cNvSpPr>
              <a:spLocks noChangeAspect="1" noChangeArrowheads="1"/>
            </p:cNvSpPr>
            <p:nvPr/>
          </p:nvSpPr>
          <p:spPr bwMode="auto">
            <a:xfrm>
              <a:off x="4481" y="1872"/>
              <a:ext cx="120" cy="1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0" name="Oval 33"/>
            <p:cNvSpPr>
              <a:spLocks noChangeAspect="1" noChangeArrowheads="1"/>
            </p:cNvSpPr>
            <p:nvPr/>
          </p:nvSpPr>
          <p:spPr bwMode="auto">
            <a:xfrm>
              <a:off x="4481" y="816"/>
              <a:ext cx="120" cy="1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1" name="Oval 34"/>
            <p:cNvSpPr>
              <a:spLocks noChangeAspect="1" noChangeArrowheads="1"/>
            </p:cNvSpPr>
            <p:nvPr/>
          </p:nvSpPr>
          <p:spPr bwMode="auto">
            <a:xfrm>
              <a:off x="4481" y="1344"/>
              <a:ext cx="120" cy="1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2" name="Oval 35"/>
            <p:cNvSpPr>
              <a:spLocks noChangeAspect="1" noChangeArrowheads="1"/>
            </p:cNvSpPr>
            <p:nvPr/>
          </p:nvSpPr>
          <p:spPr bwMode="auto">
            <a:xfrm>
              <a:off x="5249" y="1344"/>
              <a:ext cx="120" cy="1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8693" name="Group 36"/>
            <p:cNvGrpSpPr>
              <a:grpSpLocks/>
            </p:cNvGrpSpPr>
            <p:nvPr/>
          </p:nvGrpSpPr>
          <p:grpSpPr bwMode="auto">
            <a:xfrm>
              <a:off x="4553" y="1276"/>
              <a:ext cx="777" cy="133"/>
              <a:chOff x="2928" y="1028"/>
              <a:chExt cx="777" cy="133"/>
            </a:xfrm>
          </p:grpSpPr>
          <p:sp>
            <p:nvSpPr>
              <p:cNvPr id="28719" name="Line 37"/>
              <p:cNvSpPr>
                <a:spLocks noChangeAspect="1" noChangeShapeType="1"/>
              </p:cNvSpPr>
              <p:nvPr/>
            </p:nvSpPr>
            <p:spPr bwMode="auto">
              <a:xfrm rot="17163330" flipH="1">
                <a:off x="3451" y="1013"/>
                <a:ext cx="1" cy="8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20" name="Freeform 38"/>
              <p:cNvSpPr>
                <a:spLocks/>
              </p:cNvSpPr>
              <p:nvPr/>
            </p:nvSpPr>
            <p:spPr bwMode="auto">
              <a:xfrm>
                <a:off x="2928" y="1028"/>
                <a:ext cx="777" cy="133"/>
              </a:xfrm>
              <a:custGeom>
                <a:avLst/>
                <a:gdLst>
                  <a:gd name="T0" fmla="*/ 0 w 777"/>
                  <a:gd name="T1" fmla="*/ 124 h 133"/>
                  <a:gd name="T2" fmla="*/ 375 w 777"/>
                  <a:gd name="T3" fmla="*/ 1 h 133"/>
                  <a:gd name="T4" fmla="*/ 777 w 777"/>
                  <a:gd name="T5" fmla="*/ 133 h 133"/>
                  <a:gd name="T6" fmla="*/ 0 60000 65536"/>
                  <a:gd name="T7" fmla="*/ 0 60000 65536"/>
                  <a:gd name="T8" fmla="*/ 0 60000 65536"/>
                  <a:gd name="T9" fmla="*/ 0 w 777"/>
                  <a:gd name="T10" fmla="*/ 0 h 133"/>
                  <a:gd name="T11" fmla="*/ 777 w 777"/>
                  <a:gd name="T12" fmla="*/ 133 h 13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77" h="133">
                    <a:moveTo>
                      <a:pt x="0" y="124"/>
                    </a:moveTo>
                    <a:cubicBezTo>
                      <a:pt x="123" y="62"/>
                      <a:pt x="246" y="0"/>
                      <a:pt x="375" y="1"/>
                    </a:cubicBezTo>
                    <a:cubicBezTo>
                      <a:pt x="504" y="2"/>
                      <a:pt x="640" y="67"/>
                      <a:pt x="777" y="13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694" name="Group 39"/>
            <p:cNvGrpSpPr>
              <a:grpSpLocks/>
            </p:cNvGrpSpPr>
            <p:nvPr/>
          </p:nvGrpSpPr>
          <p:grpSpPr bwMode="auto">
            <a:xfrm>
              <a:off x="3769" y="1808"/>
              <a:ext cx="777" cy="133"/>
              <a:chOff x="2928" y="1028"/>
              <a:chExt cx="777" cy="133"/>
            </a:xfrm>
          </p:grpSpPr>
          <p:sp>
            <p:nvSpPr>
              <p:cNvPr id="28717" name="Line 40"/>
              <p:cNvSpPr>
                <a:spLocks noChangeAspect="1" noChangeShapeType="1"/>
              </p:cNvSpPr>
              <p:nvPr/>
            </p:nvSpPr>
            <p:spPr bwMode="auto">
              <a:xfrm rot="17163330" flipH="1">
                <a:off x="3451" y="1013"/>
                <a:ext cx="1" cy="8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18" name="Freeform 41"/>
              <p:cNvSpPr>
                <a:spLocks/>
              </p:cNvSpPr>
              <p:nvPr/>
            </p:nvSpPr>
            <p:spPr bwMode="auto">
              <a:xfrm>
                <a:off x="2928" y="1028"/>
                <a:ext cx="777" cy="133"/>
              </a:xfrm>
              <a:custGeom>
                <a:avLst/>
                <a:gdLst>
                  <a:gd name="T0" fmla="*/ 0 w 777"/>
                  <a:gd name="T1" fmla="*/ 124 h 133"/>
                  <a:gd name="T2" fmla="*/ 375 w 777"/>
                  <a:gd name="T3" fmla="*/ 1 h 133"/>
                  <a:gd name="T4" fmla="*/ 777 w 777"/>
                  <a:gd name="T5" fmla="*/ 133 h 133"/>
                  <a:gd name="T6" fmla="*/ 0 60000 65536"/>
                  <a:gd name="T7" fmla="*/ 0 60000 65536"/>
                  <a:gd name="T8" fmla="*/ 0 60000 65536"/>
                  <a:gd name="T9" fmla="*/ 0 w 777"/>
                  <a:gd name="T10" fmla="*/ 0 h 133"/>
                  <a:gd name="T11" fmla="*/ 777 w 777"/>
                  <a:gd name="T12" fmla="*/ 133 h 13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77" h="133">
                    <a:moveTo>
                      <a:pt x="0" y="124"/>
                    </a:moveTo>
                    <a:cubicBezTo>
                      <a:pt x="123" y="62"/>
                      <a:pt x="246" y="0"/>
                      <a:pt x="375" y="1"/>
                    </a:cubicBezTo>
                    <a:cubicBezTo>
                      <a:pt x="504" y="2"/>
                      <a:pt x="640" y="67"/>
                      <a:pt x="777" y="13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695" name="Group 42"/>
            <p:cNvGrpSpPr>
              <a:grpSpLocks/>
            </p:cNvGrpSpPr>
            <p:nvPr/>
          </p:nvGrpSpPr>
          <p:grpSpPr bwMode="auto">
            <a:xfrm flipH="1" flipV="1">
              <a:off x="3757" y="1940"/>
              <a:ext cx="777" cy="133"/>
              <a:chOff x="2928" y="1028"/>
              <a:chExt cx="777" cy="133"/>
            </a:xfrm>
          </p:grpSpPr>
          <p:sp>
            <p:nvSpPr>
              <p:cNvPr id="28715" name="Line 43"/>
              <p:cNvSpPr>
                <a:spLocks noChangeAspect="1" noChangeShapeType="1"/>
              </p:cNvSpPr>
              <p:nvPr/>
            </p:nvSpPr>
            <p:spPr bwMode="auto">
              <a:xfrm rot="17163330" flipH="1">
                <a:off x="3451" y="1013"/>
                <a:ext cx="1" cy="8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16" name="Freeform 44"/>
              <p:cNvSpPr>
                <a:spLocks/>
              </p:cNvSpPr>
              <p:nvPr/>
            </p:nvSpPr>
            <p:spPr bwMode="auto">
              <a:xfrm>
                <a:off x="2928" y="1028"/>
                <a:ext cx="777" cy="133"/>
              </a:xfrm>
              <a:custGeom>
                <a:avLst/>
                <a:gdLst>
                  <a:gd name="T0" fmla="*/ 0 w 777"/>
                  <a:gd name="T1" fmla="*/ 124 h 133"/>
                  <a:gd name="T2" fmla="*/ 375 w 777"/>
                  <a:gd name="T3" fmla="*/ 1 h 133"/>
                  <a:gd name="T4" fmla="*/ 777 w 777"/>
                  <a:gd name="T5" fmla="*/ 133 h 133"/>
                  <a:gd name="T6" fmla="*/ 0 60000 65536"/>
                  <a:gd name="T7" fmla="*/ 0 60000 65536"/>
                  <a:gd name="T8" fmla="*/ 0 60000 65536"/>
                  <a:gd name="T9" fmla="*/ 0 w 777"/>
                  <a:gd name="T10" fmla="*/ 0 h 133"/>
                  <a:gd name="T11" fmla="*/ 777 w 777"/>
                  <a:gd name="T12" fmla="*/ 133 h 13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77" h="133">
                    <a:moveTo>
                      <a:pt x="0" y="124"/>
                    </a:moveTo>
                    <a:cubicBezTo>
                      <a:pt x="123" y="62"/>
                      <a:pt x="246" y="0"/>
                      <a:pt x="375" y="1"/>
                    </a:cubicBezTo>
                    <a:cubicBezTo>
                      <a:pt x="504" y="2"/>
                      <a:pt x="640" y="67"/>
                      <a:pt x="777" y="13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696" name="Group 45"/>
            <p:cNvGrpSpPr>
              <a:grpSpLocks/>
            </p:cNvGrpSpPr>
            <p:nvPr/>
          </p:nvGrpSpPr>
          <p:grpSpPr bwMode="auto">
            <a:xfrm flipH="1" flipV="1">
              <a:off x="3773" y="1404"/>
              <a:ext cx="777" cy="133"/>
              <a:chOff x="2928" y="1028"/>
              <a:chExt cx="777" cy="133"/>
            </a:xfrm>
          </p:grpSpPr>
          <p:sp>
            <p:nvSpPr>
              <p:cNvPr id="28713" name="Line 46"/>
              <p:cNvSpPr>
                <a:spLocks noChangeAspect="1" noChangeShapeType="1"/>
              </p:cNvSpPr>
              <p:nvPr/>
            </p:nvSpPr>
            <p:spPr bwMode="auto">
              <a:xfrm rot="17163330" flipH="1">
                <a:off x="3451" y="1013"/>
                <a:ext cx="1" cy="8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14" name="Freeform 47"/>
              <p:cNvSpPr>
                <a:spLocks/>
              </p:cNvSpPr>
              <p:nvPr/>
            </p:nvSpPr>
            <p:spPr bwMode="auto">
              <a:xfrm>
                <a:off x="2928" y="1028"/>
                <a:ext cx="777" cy="133"/>
              </a:xfrm>
              <a:custGeom>
                <a:avLst/>
                <a:gdLst>
                  <a:gd name="T0" fmla="*/ 0 w 777"/>
                  <a:gd name="T1" fmla="*/ 124 h 133"/>
                  <a:gd name="T2" fmla="*/ 375 w 777"/>
                  <a:gd name="T3" fmla="*/ 1 h 133"/>
                  <a:gd name="T4" fmla="*/ 777 w 777"/>
                  <a:gd name="T5" fmla="*/ 133 h 133"/>
                  <a:gd name="T6" fmla="*/ 0 60000 65536"/>
                  <a:gd name="T7" fmla="*/ 0 60000 65536"/>
                  <a:gd name="T8" fmla="*/ 0 60000 65536"/>
                  <a:gd name="T9" fmla="*/ 0 w 777"/>
                  <a:gd name="T10" fmla="*/ 0 h 133"/>
                  <a:gd name="T11" fmla="*/ 777 w 777"/>
                  <a:gd name="T12" fmla="*/ 133 h 13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77" h="133">
                    <a:moveTo>
                      <a:pt x="0" y="124"/>
                    </a:moveTo>
                    <a:cubicBezTo>
                      <a:pt x="123" y="62"/>
                      <a:pt x="246" y="0"/>
                      <a:pt x="375" y="1"/>
                    </a:cubicBezTo>
                    <a:cubicBezTo>
                      <a:pt x="504" y="2"/>
                      <a:pt x="640" y="67"/>
                      <a:pt x="777" y="13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697" name="Group 48"/>
            <p:cNvGrpSpPr>
              <a:grpSpLocks/>
            </p:cNvGrpSpPr>
            <p:nvPr/>
          </p:nvGrpSpPr>
          <p:grpSpPr bwMode="auto">
            <a:xfrm flipV="1">
              <a:off x="3605" y="1423"/>
              <a:ext cx="152" cy="513"/>
              <a:chOff x="2776" y="1167"/>
              <a:chExt cx="152" cy="513"/>
            </a:xfrm>
          </p:grpSpPr>
          <p:sp>
            <p:nvSpPr>
              <p:cNvPr id="28711" name="Line 49"/>
              <p:cNvSpPr>
                <a:spLocks noChangeAspect="1" noChangeShapeType="1"/>
              </p:cNvSpPr>
              <p:nvPr/>
            </p:nvSpPr>
            <p:spPr bwMode="auto">
              <a:xfrm rot="1855532" flipH="1" flipV="1">
                <a:off x="2828" y="1264"/>
                <a:ext cx="1" cy="8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12" name="Freeform 50"/>
              <p:cNvSpPr>
                <a:spLocks/>
              </p:cNvSpPr>
              <p:nvPr/>
            </p:nvSpPr>
            <p:spPr bwMode="auto">
              <a:xfrm>
                <a:off x="2776" y="1167"/>
                <a:ext cx="152" cy="513"/>
              </a:xfrm>
              <a:custGeom>
                <a:avLst/>
                <a:gdLst>
                  <a:gd name="T0" fmla="*/ 152 w 152"/>
                  <a:gd name="T1" fmla="*/ 513 h 513"/>
                  <a:gd name="T2" fmla="*/ 38 w 152"/>
                  <a:gd name="T3" fmla="*/ 371 h 513"/>
                  <a:gd name="T4" fmla="*/ 19 w 152"/>
                  <a:gd name="T5" fmla="*/ 212 h 513"/>
                  <a:gd name="T6" fmla="*/ 152 w 152"/>
                  <a:gd name="T7" fmla="*/ 0 h 5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2"/>
                  <a:gd name="T13" fmla="*/ 0 h 513"/>
                  <a:gd name="T14" fmla="*/ 152 w 152"/>
                  <a:gd name="T15" fmla="*/ 513 h 5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2" h="513">
                    <a:moveTo>
                      <a:pt x="152" y="513"/>
                    </a:moveTo>
                    <a:cubicBezTo>
                      <a:pt x="106" y="467"/>
                      <a:pt x="60" y="421"/>
                      <a:pt x="38" y="371"/>
                    </a:cubicBezTo>
                    <a:cubicBezTo>
                      <a:pt x="16" y="321"/>
                      <a:pt x="0" y="274"/>
                      <a:pt x="19" y="212"/>
                    </a:cubicBezTo>
                    <a:cubicBezTo>
                      <a:pt x="38" y="150"/>
                      <a:pt x="95" y="75"/>
                      <a:pt x="152" y="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698" name="Group 51"/>
            <p:cNvGrpSpPr>
              <a:grpSpLocks/>
            </p:cNvGrpSpPr>
            <p:nvPr/>
          </p:nvGrpSpPr>
          <p:grpSpPr bwMode="auto">
            <a:xfrm flipH="1" flipV="1">
              <a:off x="4545" y="879"/>
              <a:ext cx="152" cy="513"/>
              <a:chOff x="2776" y="1167"/>
              <a:chExt cx="152" cy="513"/>
            </a:xfrm>
          </p:grpSpPr>
          <p:sp>
            <p:nvSpPr>
              <p:cNvPr id="28709" name="Line 52"/>
              <p:cNvSpPr>
                <a:spLocks noChangeAspect="1" noChangeShapeType="1"/>
              </p:cNvSpPr>
              <p:nvPr/>
            </p:nvSpPr>
            <p:spPr bwMode="auto">
              <a:xfrm rot="1855532" flipH="1" flipV="1">
                <a:off x="2828" y="1264"/>
                <a:ext cx="1" cy="8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10" name="Freeform 53"/>
              <p:cNvSpPr>
                <a:spLocks/>
              </p:cNvSpPr>
              <p:nvPr/>
            </p:nvSpPr>
            <p:spPr bwMode="auto">
              <a:xfrm>
                <a:off x="2776" y="1167"/>
                <a:ext cx="152" cy="513"/>
              </a:xfrm>
              <a:custGeom>
                <a:avLst/>
                <a:gdLst>
                  <a:gd name="T0" fmla="*/ 152 w 152"/>
                  <a:gd name="T1" fmla="*/ 513 h 513"/>
                  <a:gd name="T2" fmla="*/ 38 w 152"/>
                  <a:gd name="T3" fmla="*/ 371 h 513"/>
                  <a:gd name="T4" fmla="*/ 19 w 152"/>
                  <a:gd name="T5" fmla="*/ 212 h 513"/>
                  <a:gd name="T6" fmla="*/ 152 w 152"/>
                  <a:gd name="T7" fmla="*/ 0 h 5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2"/>
                  <a:gd name="T13" fmla="*/ 0 h 513"/>
                  <a:gd name="T14" fmla="*/ 152 w 152"/>
                  <a:gd name="T15" fmla="*/ 513 h 5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2" h="513">
                    <a:moveTo>
                      <a:pt x="152" y="513"/>
                    </a:moveTo>
                    <a:cubicBezTo>
                      <a:pt x="106" y="467"/>
                      <a:pt x="60" y="421"/>
                      <a:pt x="38" y="371"/>
                    </a:cubicBezTo>
                    <a:cubicBezTo>
                      <a:pt x="16" y="321"/>
                      <a:pt x="0" y="274"/>
                      <a:pt x="19" y="212"/>
                    </a:cubicBezTo>
                    <a:cubicBezTo>
                      <a:pt x="38" y="150"/>
                      <a:pt x="95" y="75"/>
                      <a:pt x="152" y="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699" name="Group 54"/>
            <p:cNvGrpSpPr>
              <a:grpSpLocks/>
            </p:cNvGrpSpPr>
            <p:nvPr/>
          </p:nvGrpSpPr>
          <p:grpSpPr bwMode="auto">
            <a:xfrm>
              <a:off x="4538" y="1397"/>
              <a:ext cx="764" cy="543"/>
              <a:chOff x="3696" y="1680"/>
              <a:chExt cx="764" cy="543"/>
            </a:xfrm>
          </p:grpSpPr>
          <p:sp>
            <p:nvSpPr>
              <p:cNvPr id="28707" name="Line 55"/>
              <p:cNvSpPr>
                <a:spLocks noChangeAspect="1" noChangeShapeType="1"/>
              </p:cNvSpPr>
              <p:nvPr/>
            </p:nvSpPr>
            <p:spPr bwMode="auto">
              <a:xfrm rot="4334049">
                <a:off x="3989" y="2107"/>
                <a:ext cx="1" cy="8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08" name="Freeform 56"/>
              <p:cNvSpPr>
                <a:spLocks/>
              </p:cNvSpPr>
              <p:nvPr/>
            </p:nvSpPr>
            <p:spPr bwMode="auto">
              <a:xfrm>
                <a:off x="3696" y="1680"/>
                <a:ext cx="764" cy="543"/>
              </a:xfrm>
              <a:custGeom>
                <a:avLst/>
                <a:gdLst>
                  <a:gd name="T0" fmla="*/ 753 w 764"/>
                  <a:gd name="T1" fmla="*/ 0 h 543"/>
                  <a:gd name="T2" fmla="*/ 764 w 764"/>
                  <a:gd name="T3" fmla="*/ 14 h 543"/>
                  <a:gd name="T4" fmla="*/ 485 w 764"/>
                  <a:gd name="T5" fmla="*/ 380 h 543"/>
                  <a:gd name="T6" fmla="*/ 0 w 764"/>
                  <a:gd name="T7" fmla="*/ 543 h 5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64"/>
                  <a:gd name="T13" fmla="*/ 0 h 543"/>
                  <a:gd name="T14" fmla="*/ 764 w 764"/>
                  <a:gd name="T15" fmla="*/ 543 h 5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64" h="543">
                    <a:moveTo>
                      <a:pt x="753" y="0"/>
                    </a:moveTo>
                    <a:lnTo>
                      <a:pt x="764" y="14"/>
                    </a:lnTo>
                    <a:cubicBezTo>
                      <a:pt x="719" y="77"/>
                      <a:pt x="612" y="292"/>
                      <a:pt x="485" y="380"/>
                    </a:cubicBezTo>
                    <a:cubicBezTo>
                      <a:pt x="358" y="468"/>
                      <a:pt x="179" y="505"/>
                      <a:pt x="0" y="54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700" name="Group 57"/>
            <p:cNvGrpSpPr>
              <a:grpSpLocks/>
            </p:cNvGrpSpPr>
            <p:nvPr/>
          </p:nvGrpSpPr>
          <p:grpSpPr bwMode="auto">
            <a:xfrm>
              <a:off x="4559" y="882"/>
              <a:ext cx="764" cy="543"/>
              <a:chOff x="3726" y="1170"/>
              <a:chExt cx="764" cy="543"/>
            </a:xfrm>
          </p:grpSpPr>
          <p:sp>
            <p:nvSpPr>
              <p:cNvPr id="28705" name="Line 58"/>
              <p:cNvSpPr>
                <a:spLocks noChangeAspect="1" noChangeShapeType="1"/>
              </p:cNvSpPr>
              <p:nvPr/>
            </p:nvSpPr>
            <p:spPr bwMode="auto">
              <a:xfrm rot="19202490" flipH="1">
                <a:off x="4304" y="1379"/>
                <a:ext cx="1" cy="8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06" name="Freeform 59"/>
              <p:cNvSpPr>
                <a:spLocks/>
              </p:cNvSpPr>
              <p:nvPr/>
            </p:nvSpPr>
            <p:spPr bwMode="auto">
              <a:xfrm rot="10800000" flipH="1">
                <a:off x="3726" y="1170"/>
                <a:ext cx="764" cy="543"/>
              </a:xfrm>
              <a:custGeom>
                <a:avLst/>
                <a:gdLst>
                  <a:gd name="T0" fmla="*/ 753 w 764"/>
                  <a:gd name="T1" fmla="*/ 0 h 543"/>
                  <a:gd name="T2" fmla="*/ 764 w 764"/>
                  <a:gd name="T3" fmla="*/ 14 h 543"/>
                  <a:gd name="T4" fmla="*/ 485 w 764"/>
                  <a:gd name="T5" fmla="*/ 380 h 543"/>
                  <a:gd name="T6" fmla="*/ 0 w 764"/>
                  <a:gd name="T7" fmla="*/ 543 h 5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64"/>
                  <a:gd name="T13" fmla="*/ 0 h 543"/>
                  <a:gd name="T14" fmla="*/ 764 w 764"/>
                  <a:gd name="T15" fmla="*/ 543 h 5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64" h="543">
                    <a:moveTo>
                      <a:pt x="753" y="0"/>
                    </a:moveTo>
                    <a:lnTo>
                      <a:pt x="764" y="14"/>
                    </a:lnTo>
                    <a:cubicBezTo>
                      <a:pt x="719" y="77"/>
                      <a:pt x="612" y="292"/>
                      <a:pt x="485" y="380"/>
                    </a:cubicBezTo>
                    <a:cubicBezTo>
                      <a:pt x="358" y="468"/>
                      <a:pt x="179" y="505"/>
                      <a:pt x="0" y="54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701" name="Text Box 60"/>
            <p:cNvSpPr txBox="1">
              <a:spLocks noChangeArrowheads="1"/>
            </p:cNvSpPr>
            <p:nvPr/>
          </p:nvSpPr>
          <p:spPr bwMode="auto">
            <a:xfrm>
              <a:off x="4537" y="1920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sz="1600" b="1">
                  <a:solidFill>
                    <a:srgbClr val="FF0000"/>
                  </a:solidFill>
                  <a:latin typeface="Arial" charset="0"/>
                </a:rPr>
                <a:t>6</a:t>
              </a:r>
            </a:p>
          </p:txBody>
        </p:sp>
        <p:sp>
          <p:nvSpPr>
            <p:cNvPr id="28702" name="Text Box 61"/>
            <p:cNvSpPr txBox="1">
              <a:spLocks noChangeArrowheads="1"/>
            </p:cNvSpPr>
            <p:nvPr/>
          </p:nvSpPr>
          <p:spPr bwMode="auto">
            <a:xfrm>
              <a:off x="5337" y="1300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sz="1600" b="1">
                  <a:solidFill>
                    <a:srgbClr val="FF0000"/>
                  </a:solidFill>
                  <a:latin typeface="Arial" charset="0"/>
                </a:rPr>
                <a:t>5</a:t>
              </a:r>
            </a:p>
          </p:txBody>
        </p:sp>
        <p:sp>
          <p:nvSpPr>
            <p:cNvPr id="28703" name="Oval 62"/>
            <p:cNvSpPr>
              <a:spLocks noChangeAspect="1" noChangeArrowheads="1"/>
            </p:cNvSpPr>
            <p:nvPr/>
          </p:nvSpPr>
          <p:spPr bwMode="auto">
            <a:xfrm>
              <a:off x="3713" y="1344"/>
              <a:ext cx="120" cy="1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4" name="Oval 63"/>
            <p:cNvSpPr>
              <a:spLocks noChangeAspect="1" noChangeArrowheads="1"/>
            </p:cNvSpPr>
            <p:nvPr/>
          </p:nvSpPr>
          <p:spPr bwMode="auto">
            <a:xfrm>
              <a:off x="3713" y="1872"/>
              <a:ext cx="120" cy="120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" name="Picture 3" descr="graph500nov201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597" y="1061564"/>
            <a:ext cx="4844403" cy="579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7261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8" y="173064"/>
            <a:ext cx="8913813" cy="515937"/>
          </a:xfrm>
        </p:spPr>
        <p:txBody>
          <a:bodyPr>
            <a:noAutofit/>
          </a:bodyPr>
          <a:lstStyle/>
          <a:p>
            <a:pPr eaLnBrk="1" hangingPunct="1"/>
            <a:r>
              <a:rPr lang="en-US" sz="2400" b="0" dirty="0">
                <a:latin typeface="Arial" charset="0"/>
              </a:rPr>
              <a:t>Floating</a:t>
            </a:r>
            <a:r>
              <a:rPr lang="en-US" sz="2400" b="0" dirty="0" smtClean="0">
                <a:latin typeface="Arial" charset="0"/>
              </a:rPr>
              <a:t>-point vs</a:t>
            </a:r>
            <a:r>
              <a:rPr lang="en-US" sz="2400" b="0" dirty="0">
                <a:latin typeface="Arial" charset="0"/>
              </a:rPr>
              <a:t>. g</a:t>
            </a:r>
            <a:r>
              <a:rPr lang="en-US" sz="2400" b="0" dirty="0" smtClean="0">
                <a:latin typeface="Arial" charset="0"/>
              </a:rPr>
              <a:t>raphs, November 2012</a:t>
            </a:r>
            <a:endParaRPr lang="en-US" sz="2400" b="0" dirty="0">
              <a:latin typeface="Arial" charset="0"/>
            </a:endParaRPr>
          </a:p>
        </p:txBody>
      </p:sp>
      <p:grpSp>
        <p:nvGrpSpPr>
          <p:cNvPr id="30723" name="Group 24"/>
          <p:cNvGrpSpPr>
            <a:grpSpLocks/>
          </p:cNvGrpSpPr>
          <p:nvPr/>
        </p:nvGrpSpPr>
        <p:grpSpPr bwMode="auto">
          <a:xfrm>
            <a:off x="715989" y="2247900"/>
            <a:ext cx="4137025" cy="1196975"/>
            <a:chOff x="4800600" y="1425575"/>
            <a:chExt cx="4138613" cy="1198563"/>
          </a:xfrm>
        </p:grpSpPr>
        <p:sp>
          <p:nvSpPr>
            <p:cNvPr id="30778" name="Text Box 14"/>
            <p:cNvSpPr txBox="1">
              <a:spLocks noChangeAspect="1" noChangeArrowheads="1"/>
            </p:cNvSpPr>
            <p:nvPr/>
          </p:nvSpPr>
          <p:spPr bwMode="auto">
            <a:xfrm>
              <a:off x="6629400" y="1714500"/>
              <a:ext cx="447906" cy="64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sz="3600" b="1">
                  <a:solidFill>
                    <a:srgbClr val="021FAE"/>
                  </a:solidFill>
                  <a:latin typeface="Times" charset="0"/>
                </a:rPr>
                <a:t>=</a:t>
              </a:r>
            </a:p>
          </p:txBody>
        </p:sp>
        <p:sp>
          <p:nvSpPr>
            <p:cNvPr id="30779" name="Text Box 15"/>
            <p:cNvSpPr txBox="1">
              <a:spLocks noChangeAspect="1" noChangeArrowheads="1"/>
            </p:cNvSpPr>
            <p:nvPr/>
          </p:nvSpPr>
          <p:spPr bwMode="auto">
            <a:xfrm>
              <a:off x="7772400" y="1714500"/>
              <a:ext cx="390000" cy="585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sz="3200">
                  <a:solidFill>
                    <a:srgbClr val="021FAE"/>
                  </a:solidFill>
                  <a:latin typeface="Arial" charset="0"/>
                </a:rPr>
                <a:t>x</a:t>
              </a:r>
            </a:p>
          </p:txBody>
        </p:sp>
        <p:sp>
          <p:nvSpPr>
            <p:cNvPr id="30780" name="Text Box 16"/>
            <p:cNvSpPr txBox="1">
              <a:spLocks noChangeAspect="1" noChangeArrowheads="1"/>
            </p:cNvSpPr>
            <p:nvPr/>
          </p:nvSpPr>
          <p:spPr bwMode="auto">
            <a:xfrm>
              <a:off x="4800600" y="1485900"/>
              <a:ext cx="659408" cy="1109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sz="6600">
                  <a:solidFill>
                    <a:srgbClr val="021FAE"/>
                  </a:solidFill>
                  <a:latin typeface="Times" charset="0"/>
                </a:rPr>
                <a:t>P</a:t>
              </a:r>
            </a:p>
          </p:txBody>
        </p:sp>
        <p:grpSp>
          <p:nvGrpSpPr>
            <p:cNvPr id="30781" name="Group 25"/>
            <p:cNvGrpSpPr>
              <a:grpSpLocks/>
            </p:cNvGrpSpPr>
            <p:nvPr/>
          </p:nvGrpSpPr>
          <p:grpSpPr bwMode="auto">
            <a:xfrm>
              <a:off x="5486400" y="1485900"/>
              <a:ext cx="1123950" cy="1123950"/>
              <a:chOff x="3177" y="930"/>
              <a:chExt cx="708" cy="708"/>
            </a:xfrm>
          </p:grpSpPr>
          <p:sp>
            <p:nvSpPr>
              <p:cNvPr id="30794" name="Rectangle 5"/>
              <p:cNvSpPr>
                <a:spLocks noChangeAspect="1" noChangeArrowheads="1"/>
              </p:cNvSpPr>
              <p:nvPr/>
            </p:nvSpPr>
            <p:spPr bwMode="auto">
              <a:xfrm>
                <a:off x="3177" y="930"/>
                <a:ext cx="708" cy="708"/>
              </a:xfrm>
              <a:prstGeom prst="rect">
                <a:avLst/>
              </a:prstGeom>
              <a:noFill/>
              <a:ln w="28575">
                <a:solidFill>
                  <a:srgbClr val="021FAE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95" name="Text Box 17"/>
              <p:cNvSpPr txBox="1">
                <a:spLocks noChangeAspect="1" noChangeArrowheads="1"/>
              </p:cNvSpPr>
              <p:nvPr/>
            </p:nvSpPr>
            <p:spPr bwMode="auto">
              <a:xfrm>
                <a:off x="3284" y="965"/>
                <a:ext cx="410" cy="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sz="5400">
                    <a:solidFill>
                      <a:srgbClr val="021FAE"/>
                    </a:solidFill>
                    <a:latin typeface="Times" charset="0"/>
                  </a:rPr>
                  <a:t>A</a:t>
                </a:r>
              </a:p>
            </p:txBody>
          </p:sp>
        </p:grpSp>
        <p:grpSp>
          <p:nvGrpSpPr>
            <p:cNvPr id="30782" name="Group 26"/>
            <p:cNvGrpSpPr>
              <a:grpSpLocks/>
            </p:cNvGrpSpPr>
            <p:nvPr/>
          </p:nvGrpSpPr>
          <p:grpSpPr bwMode="auto">
            <a:xfrm>
              <a:off x="7086600" y="1485900"/>
              <a:ext cx="1125538" cy="1123950"/>
              <a:chOff x="4248" y="945"/>
              <a:chExt cx="709" cy="708"/>
            </a:xfrm>
          </p:grpSpPr>
          <p:grpSp>
            <p:nvGrpSpPr>
              <p:cNvPr id="30789" name="Group 6"/>
              <p:cNvGrpSpPr>
                <a:grpSpLocks noChangeAspect="1"/>
              </p:cNvGrpSpPr>
              <p:nvPr/>
            </p:nvGrpSpPr>
            <p:grpSpPr bwMode="auto">
              <a:xfrm>
                <a:off x="4248" y="945"/>
                <a:ext cx="709" cy="708"/>
                <a:chOff x="2064" y="720"/>
                <a:chExt cx="1008" cy="1008"/>
              </a:xfrm>
            </p:grpSpPr>
            <p:sp>
              <p:nvSpPr>
                <p:cNvPr id="30791" name="Line 7"/>
                <p:cNvSpPr>
                  <a:spLocks noChangeAspect="1" noChangeShapeType="1"/>
                </p:cNvSpPr>
                <p:nvPr/>
              </p:nvSpPr>
              <p:spPr bwMode="auto">
                <a:xfrm>
                  <a:off x="2064" y="720"/>
                  <a:ext cx="0" cy="1008"/>
                </a:xfrm>
                <a:prstGeom prst="line">
                  <a:avLst/>
                </a:prstGeom>
                <a:noFill/>
                <a:ln w="28575">
                  <a:solidFill>
                    <a:srgbClr val="021FA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792" name="Line 8"/>
                <p:cNvSpPr>
                  <a:spLocks noChangeAspect="1" noChangeShapeType="1"/>
                </p:cNvSpPr>
                <p:nvPr/>
              </p:nvSpPr>
              <p:spPr bwMode="auto">
                <a:xfrm rot="-5400000">
                  <a:off x="2568" y="1224"/>
                  <a:ext cx="0" cy="1008"/>
                </a:xfrm>
                <a:prstGeom prst="line">
                  <a:avLst/>
                </a:prstGeom>
                <a:noFill/>
                <a:ln w="28575">
                  <a:solidFill>
                    <a:srgbClr val="021FA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793" name="Line 9"/>
                <p:cNvSpPr>
                  <a:spLocks noChangeAspect="1" noChangeShapeType="1"/>
                </p:cNvSpPr>
                <p:nvPr/>
              </p:nvSpPr>
              <p:spPr bwMode="auto">
                <a:xfrm>
                  <a:off x="2064" y="720"/>
                  <a:ext cx="1008" cy="1008"/>
                </a:xfrm>
                <a:prstGeom prst="line">
                  <a:avLst/>
                </a:prstGeom>
                <a:noFill/>
                <a:ln w="28575">
                  <a:solidFill>
                    <a:srgbClr val="021FA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0790" name="Text Box 18"/>
              <p:cNvSpPr txBox="1">
                <a:spLocks noChangeAspect="1" noChangeArrowheads="1"/>
              </p:cNvSpPr>
              <p:nvPr/>
            </p:nvSpPr>
            <p:spPr bwMode="auto">
              <a:xfrm>
                <a:off x="4255" y="1117"/>
                <a:ext cx="410" cy="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sz="4800">
                    <a:solidFill>
                      <a:srgbClr val="021FAE"/>
                    </a:solidFill>
                    <a:latin typeface="Times" charset="0"/>
                  </a:rPr>
                  <a:t>L</a:t>
                </a:r>
              </a:p>
            </p:txBody>
          </p:sp>
        </p:grpSp>
        <p:grpSp>
          <p:nvGrpSpPr>
            <p:cNvPr id="30783" name="Group 27"/>
            <p:cNvGrpSpPr>
              <a:grpSpLocks/>
            </p:cNvGrpSpPr>
            <p:nvPr/>
          </p:nvGrpSpPr>
          <p:grpSpPr bwMode="auto">
            <a:xfrm>
              <a:off x="7815263" y="1425575"/>
              <a:ext cx="1123950" cy="1198563"/>
              <a:chOff x="4923" y="898"/>
              <a:chExt cx="708" cy="755"/>
            </a:xfrm>
          </p:grpSpPr>
          <p:grpSp>
            <p:nvGrpSpPr>
              <p:cNvPr id="30784" name="Group 10"/>
              <p:cNvGrpSpPr>
                <a:grpSpLocks noChangeAspect="1"/>
              </p:cNvGrpSpPr>
              <p:nvPr/>
            </p:nvGrpSpPr>
            <p:grpSpPr bwMode="auto">
              <a:xfrm flipH="1" flipV="1">
                <a:off x="4923" y="945"/>
                <a:ext cx="708" cy="708"/>
                <a:chOff x="2064" y="720"/>
                <a:chExt cx="1008" cy="1008"/>
              </a:xfrm>
            </p:grpSpPr>
            <p:sp>
              <p:nvSpPr>
                <p:cNvPr id="30786" name="Line 11"/>
                <p:cNvSpPr>
                  <a:spLocks noChangeAspect="1" noChangeShapeType="1"/>
                </p:cNvSpPr>
                <p:nvPr/>
              </p:nvSpPr>
              <p:spPr bwMode="auto">
                <a:xfrm>
                  <a:off x="2064" y="720"/>
                  <a:ext cx="0" cy="1008"/>
                </a:xfrm>
                <a:prstGeom prst="line">
                  <a:avLst/>
                </a:prstGeom>
                <a:noFill/>
                <a:ln w="28575">
                  <a:solidFill>
                    <a:srgbClr val="021FA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787" name="Line 12"/>
                <p:cNvSpPr>
                  <a:spLocks noChangeAspect="1" noChangeShapeType="1"/>
                </p:cNvSpPr>
                <p:nvPr/>
              </p:nvSpPr>
              <p:spPr bwMode="auto">
                <a:xfrm rot="-5400000">
                  <a:off x="2568" y="1224"/>
                  <a:ext cx="0" cy="1008"/>
                </a:xfrm>
                <a:prstGeom prst="line">
                  <a:avLst/>
                </a:prstGeom>
                <a:noFill/>
                <a:ln w="28575">
                  <a:solidFill>
                    <a:srgbClr val="021FA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788" name="Line 13"/>
                <p:cNvSpPr>
                  <a:spLocks noChangeAspect="1" noChangeShapeType="1"/>
                </p:cNvSpPr>
                <p:nvPr/>
              </p:nvSpPr>
              <p:spPr bwMode="auto">
                <a:xfrm>
                  <a:off x="2064" y="720"/>
                  <a:ext cx="1008" cy="1008"/>
                </a:xfrm>
                <a:prstGeom prst="line">
                  <a:avLst/>
                </a:prstGeom>
                <a:noFill/>
                <a:ln w="28575">
                  <a:solidFill>
                    <a:srgbClr val="021FA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0785" name="Text Box 19"/>
              <p:cNvSpPr txBox="1">
                <a:spLocks noChangeAspect="1" noChangeArrowheads="1"/>
              </p:cNvSpPr>
              <p:nvPr/>
            </p:nvSpPr>
            <p:spPr bwMode="auto">
              <a:xfrm>
                <a:off x="5219" y="898"/>
                <a:ext cx="410" cy="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sz="4800">
                    <a:solidFill>
                      <a:srgbClr val="021FAE"/>
                    </a:solidFill>
                    <a:latin typeface="Times" charset="0"/>
                  </a:rPr>
                  <a:t>U</a:t>
                </a: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5845219" y="2162175"/>
            <a:ext cx="3132467" cy="2326104"/>
            <a:chOff x="5845218" y="2162175"/>
            <a:chExt cx="3132467" cy="2326104"/>
          </a:xfrm>
        </p:grpSpPr>
        <p:grpSp>
          <p:nvGrpSpPr>
            <p:cNvPr id="30728" name="Group 14"/>
            <p:cNvGrpSpPr>
              <a:grpSpLocks/>
            </p:cNvGrpSpPr>
            <p:nvPr/>
          </p:nvGrpSpPr>
          <p:grpSpPr bwMode="auto">
            <a:xfrm>
              <a:off x="5935705" y="2490788"/>
              <a:ext cx="241300" cy="814388"/>
              <a:chOff x="2776" y="1167"/>
              <a:chExt cx="152" cy="513"/>
            </a:xfrm>
          </p:grpSpPr>
          <p:sp>
            <p:nvSpPr>
              <p:cNvPr id="30776" name="Line 15"/>
              <p:cNvSpPr>
                <a:spLocks noChangeAspect="1" noChangeShapeType="1"/>
              </p:cNvSpPr>
              <p:nvPr/>
            </p:nvSpPr>
            <p:spPr bwMode="auto">
              <a:xfrm rot="1855532" flipH="1" flipV="1">
                <a:off x="2828" y="1264"/>
                <a:ext cx="1" cy="8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77" name="Freeform 16"/>
              <p:cNvSpPr>
                <a:spLocks/>
              </p:cNvSpPr>
              <p:nvPr/>
            </p:nvSpPr>
            <p:spPr bwMode="auto">
              <a:xfrm>
                <a:off x="2776" y="1167"/>
                <a:ext cx="152" cy="513"/>
              </a:xfrm>
              <a:custGeom>
                <a:avLst/>
                <a:gdLst>
                  <a:gd name="T0" fmla="*/ 152 w 152"/>
                  <a:gd name="T1" fmla="*/ 513 h 513"/>
                  <a:gd name="T2" fmla="*/ 38 w 152"/>
                  <a:gd name="T3" fmla="*/ 371 h 513"/>
                  <a:gd name="T4" fmla="*/ 19 w 152"/>
                  <a:gd name="T5" fmla="*/ 212 h 513"/>
                  <a:gd name="T6" fmla="*/ 152 w 152"/>
                  <a:gd name="T7" fmla="*/ 0 h 5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2"/>
                  <a:gd name="T13" fmla="*/ 0 h 513"/>
                  <a:gd name="T14" fmla="*/ 152 w 152"/>
                  <a:gd name="T15" fmla="*/ 513 h 5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2" h="513">
                    <a:moveTo>
                      <a:pt x="152" y="513"/>
                    </a:moveTo>
                    <a:cubicBezTo>
                      <a:pt x="106" y="467"/>
                      <a:pt x="60" y="421"/>
                      <a:pt x="38" y="371"/>
                    </a:cubicBezTo>
                    <a:cubicBezTo>
                      <a:pt x="16" y="321"/>
                      <a:pt x="0" y="274"/>
                      <a:pt x="19" y="212"/>
                    </a:cubicBezTo>
                    <a:cubicBezTo>
                      <a:pt x="38" y="150"/>
                      <a:pt x="95" y="75"/>
                      <a:pt x="152" y="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729" name="Group 17"/>
            <p:cNvGrpSpPr>
              <a:grpSpLocks/>
            </p:cNvGrpSpPr>
            <p:nvPr/>
          </p:nvGrpSpPr>
          <p:grpSpPr bwMode="auto">
            <a:xfrm flipH="1" flipV="1">
              <a:off x="6215105" y="2490788"/>
              <a:ext cx="241300" cy="814388"/>
              <a:chOff x="2776" y="1167"/>
              <a:chExt cx="152" cy="513"/>
            </a:xfrm>
          </p:grpSpPr>
          <p:sp>
            <p:nvSpPr>
              <p:cNvPr id="30774" name="Line 18"/>
              <p:cNvSpPr>
                <a:spLocks noChangeAspect="1" noChangeShapeType="1"/>
              </p:cNvSpPr>
              <p:nvPr/>
            </p:nvSpPr>
            <p:spPr bwMode="auto">
              <a:xfrm rot="1855532" flipH="1" flipV="1">
                <a:off x="2828" y="1264"/>
                <a:ext cx="1" cy="8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75" name="Freeform 19"/>
              <p:cNvSpPr>
                <a:spLocks/>
              </p:cNvSpPr>
              <p:nvPr/>
            </p:nvSpPr>
            <p:spPr bwMode="auto">
              <a:xfrm>
                <a:off x="2776" y="1167"/>
                <a:ext cx="152" cy="513"/>
              </a:xfrm>
              <a:custGeom>
                <a:avLst/>
                <a:gdLst>
                  <a:gd name="T0" fmla="*/ 152 w 152"/>
                  <a:gd name="T1" fmla="*/ 513 h 513"/>
                  <a:gd name="T2" fmla="*/ 38 w 152"/>
                  <a:gd name="T3" fmla="*/ 371 h 513"/>
                  <a:gd name="T4" fmla="*/ 19 w 152"/>
                  <a:gd name="T5" fmla="*/ 212 h 513"/>
                  <a:gd name="T6" fmla="*/ 152 w 152"/>
                  <a:gd name="T7" fmla="*/ 0 h 5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2"/>
                  <a:gd name="T13" fmla="*/ 0 h 513"/>
                  <a:gd name="T14" fmla="*/ 152 w 152"/>
                  <a:gd name="T15" fmla="*/ 513 h 5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2" h="513">
                    <a:moveTo>
                      <a:pt x="152" y="513"/>
                    </a:moveTo>
                    <a:cubicBezTo>
                      <a:pt x="106" y="467"/>
                      <a:pt x="60" y="421"/>
                      <a:pt x="38" y="371"/>
                    </a:cubicBezTo>
                    <a:cubicBezTo>
                      <a:pt x="16" y="321"/>
                      <a:pt x="0" y="274"/>
                      <a:pt x="19" y="212"/>
                    </a:cubicBezTo>
                    <a:cubicBezTo>
                      <a:pt x="38" y="150"/>
                      <a:pt x="95" y="75"/>
                      <a:pt x="152" y="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730" name="Group 20"/>
            <p:cNvGrpSpPr>
              <a:grpSpLocks/>
            </p:cNvGrpSpPr>
            <p:nvPr/>
          </p:nvGrpSpPr>
          <p:grpSpPr bwMode="auto">
            <a:xfrm>
              <a:off x="6177005" y="2270125"/>
              <a:ext cx="1233487" cy="211138"/>
              <a:chOff x="2928" y="1028"/>
              <a:chExt cx="777" cy="133"/>
            </a:xfrm>
          </p:grpSpPr>
          <p:sp>
            <p:nvSpPr>
              <p:cNvPr id="30772" name="Line 21"/>
              <p:cNvSpPr>
                <a:spLocks noChangeAspect="1" noChangeShapeType="1"/>
              </p:cNvSpPr>
              <p:nvPr/>
            </p:nvSpPr>
            <p:spPr bwMode="auto">
              <a:xfrm rot="17163330" flipH="1">
                <a:off x="3451" y="1013"/>
                <a:ext cx="1" cy="8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73" name="Freeform 22"/>
              <p:cNvSpPr>
                <a:spLocks/>
              </p:cNvSpPr>
              <p:nvPr/>
            </p:nvSpPr>
            <p:spPr bwMode="auto">
              <a:xfrm>
                <a:off x="2928" y="1028"/>
                <a:ext cx="777" cy="133"/>
              </a:xfrm>
              <a:custGeom>
                <a:avLst/>
                <a:gdLst>
                  <a:gd name="T0" fmla="*/ 0 w 777"/>
                  <a:gd name="T1" fmla="*/ 124 h 133"/>
                  <a:gd name="T2" fmla="*/ 375 w 777"/>
                  <a:gd name="T3" fmla="*/ 1 h 133"/>
                  <a:gd name="T4" fmla="*/ 777 w 777"/>
                  <a:gd name="T5" fmla="*/ 133 h 133"/>
                  <a:gd name="T6" fmla="*/ 0 60000 65536"/>
                  <a:gd name="T7" fmla="*/ 0 60000 65536"/>
                  <a:gd name="T8" fmla="*/ 0 60000 65536"/>
                  <a:gd name="T9" fmla="*/ 0 w 777"/>
                  <a:gd name="T10" fmla="*/ 0 h 133"/>
                  <a:gd name="T11" fmla="*/ 777 w 777"/>
                  <a:gd name="T12" fmla="*/ 133 h 13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77" h="133">
                    <a:moveTo>
                      <a:pt x="0" y="124"/>
                    </a:moveTo>
                    <a:cubicBezTo>
                      <a:pt x="123" y="62"/>
                      <a:pt x="246" y="0"/>
                      <a:pt x="375" y="1"/>
                    </a:cubicBezTo>
                    <a:cubicBezTo>
                      <a:pt x="504" y="2"/>
                      <a:pt x="640" y="67"/>
                      <a:pt x="777" y="13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731" name="Oval 23"/>
            <p:cNvSpPr>
              <a:spLocks noChangeAspect="1" noChangeArrowheads="1"/>
            </p:cNvSpPr>
            <p:nvPr/>
          </p:nvSpPr>
          <p:spPr bwMode="auto">
            <a:xfrm>
              <a:off x="6100805" y="2390775"/>
              <a:ext cx="190500" cy="190500"/>
            </a:xfrm>
            <a:prstGeom prst="ellipse">
              <a:avLst/>
            </a:prstGeom>
            <a:solidFill>
              <a:srgbClr val="00FF00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buFontTx/>
                <a:buNone/>
              </a:pPr>
              <a:endParaRPr lang="en-US"/>
            </a:p>
          </p:txBody>
        </p:sp>
        <p:grpSp>
          <p:nvGrpSpPr>
            <p:cNvPr id="30732" name="Group 24"/>
            <p:cNvGrpSpPr>
              <a:grpSpLocks/>
            </p:cNvGrpSpPr>
            <p:nvPr/>
          </p:nvGrpSpPr>
          <p:grpSpPr bwMode="auto">
            <a:xfrm>
              <a:off x="6186530" y="3322638"/>
              <a:ext cx="1233487" cy="830263"/>
              <a:chOff x="2934" y="1691"/>
              <a:chExt cx="777" cy="523"/>
            </a:xfrm>
          </p:grpSpPr>
          <p:sp>
            <p:nvSpPr>
              <p:cNvPr id="30770" name="Line 25"/>
              <p:cNvSpPr>
                <a:spLocks noChangeAspect="1" noChangeShapeType="1"/>
              </p:cNvSpPr>
              <p:nvPr/>
            </p:nvSpPr>
            <p:spPr bwMode="auto">
              <a:xfrm rot="3635357">
                <a:off x="3104" y="1995"/>
                <a:ext cx="1" cy="8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71" name="Freeform 26"/>
              <p:cNvSpPr>
                <a:spLocks/>
              </p:cNvSpPr>
              <p:nvPr/>
            </p:nvSpPr>
            <p:spPr bwMode="auto">
              <a:xfrm>
                <a:off x="2934" y="1691"/>
                <a:ext cx="777" cy="523"/>
              </a:xfrm>
              <a:custGeom>
                <a:avLst/>
                <a:gdLst>
                  <a:gd name="T0" fmla="*/ 0 w 777"/>
                  <a:gd name="T1" fmla="*/ 514 h 523"/>
                  <a:gd name="T2" fmla="*/ 6 w 777"/>
                  <a:gd name="T3" fmla="*/ 523 h 523"/>
                  <a:gd name="T4" fmla="*/ 176 w 777"/>
                  <a:gd name="T5" fmla="*/ 343 h 523"/>
                  <a:gd name="T6" fmla="*/ 615 w 777"/>
                  <a:gd name="T7" fmla="*/ 247 h 523"/>
                  <a:gd name="T8" fmla="*/ 777 w 777"/>
                  <a:gd name="T9" fmla="*/ 0 h 5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7"/>
                  <a:gd name="T16" fmla="*/ 0 h 523"/>
                  <a:gd name="T17" fmla="*/ 777 w 777"/>
                  <a:gd name="T18" fmla="*/ 523 h 5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7" h="523">
                    <a:moveTo>
                      <a:pt x="0" y="514"/>
                    </a:moveTo>
                    <a:lnTo>
                      <a:pt x="6" y="523"/>
                    </a:lnTo>
                    <a:cubicBezTo>
                      <a:pt x="35" y="495"/>
                      <a:pt x="74" y="389"/>
                      <a:pt x="176" y="343"/>
                    </a:cubicBezTo>
                    <a:cubicBezTo>
                      <a:pt x="278" y="297"/>
                      <a:pt x="515" y="304"/>
                      <a:pt x="615" y="247"/>
                    </a:cubicBezTo>
                    <a:cubicBezTo>
                      <a:pt x="715" y="190"/>
                      <a:pt x="746" y="95"/>
                      <a:pt x="777" y="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733" name="Text Box 27"/>
            <p:cNvSpPr txBox="1">
              <a:spLocks noChangeArrowheads="1"/>
            </p:cNvSpPr>
            <p:nvPr/>
          </p:nvSpPr>
          <p:spPr bwMode="auto">
            <a:xfrm>
              <a:off x="5903955" y="2168525"/>
              <a:ext cx="2987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sz="1600" b="1">
                  <a:solidFill>
                    <a:srgbClr val="FF0000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30734" name="Text Box 28"/>
            <p:cNvSpPr txBox="1">
              <a:spLocks noChangeArrowheads="1"/>
            </p:cNvSpPr>
            <p:nvPr/>
          </p:nvSpPr>
          <p:spPr bwMode="auto">
            <a:xfrm>
              <a:off x="7421605" y="2162175"/>
              <a:ext cx="2987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sz="1600" b="1">
                  <a:solidFill>
                    <a:srgbClr val="FF0000"/>
                  </a:solidFill>
                  <a:latin typeface="Arial" charset="0"/>
                </a:rPr>
                <a:t>2</a:t>
              </a:r>
            </a:p>
          </p:txBody>
        </p:sp>
        <p:sp>
          <p:nvSpPr>
            <p:cNvPr id="30735" name="Text Box 29"/>
            <p:cNvSpPr txBox="1">
              <a:spLocks noChangeArrowheads="1"/>
            </p:cNvSpPr>
            <p:nvPr/>
          </p:nvSpPr>
          <p:spPr bwMode="auto">
            <a:xfrm>
              <a:off x="5923005" y="4149725"/>
              <a:ext cx="2987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sz="1600" b="1">
                  <a:solidFill>
                    <a:srgbClr val="FF0000"/>
                  </a:solidFill>
                  <a:latin typeface="Arial" charset="0"/>
                </a:rPr>
                <a:t>3</a:t>
              </a:r>
            </a:p>
          </p:txBody>
        </p:sp>
        <p:sp>
          <p:nvSpPr>
            <p:cNvPr id="30736" name="Text Box 30"/>
            <p:cNvSpPr txBox="1">
              <a:spLocks noChangeArrowheads="1"/>
            </p:cNvSpPr>
            <p:nvPr/>
          </p:nvSpPr>
          <p:spPr bwMode="auto">
            <a:xfrm>
              <a:off x="5845218" y="3152775"/>
              <a:ext cx="2987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sz="1600" b="1">
                  <a:solidFill>
                    <a:srgbClr val="FF0000"/>
                  </a:solidFill>
                  <a:latin typeface="Arial" charset="0"/>
                </a:rPr>
                <a:t>4</a:t>
              </a:r>
            </a:p>
          </p:txBody>
        </p:sp>
        <p:sp>
          <p:nvSpPr>
            <p:cNvPr id="30737" name="Text Box 31"/>
            <p:cNvSpPr txBox="1">
              <a:spLocks noChangeArrowheads="1"/>
            </p:cNvSpPr>
            <p:nvPr/>
          </p:nvSpPr>
          <p:spPr bwMode="auto">
            <a:xfrm>
              <a:off x="7440655" y="3235325"/>
              <a:ext cx="2987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sz="1600" b="1">
                  <a:solidFill>
                    <a:srgbClr val="FF0000"/>
                  </a:solidFill>
                  <a:latin typeface="Arial" charset="0"/>
                </a:rPr>
                <a:t>7</a:t>
              </a:r>
            </a:p>
          </p:txBody>
        </p:sp>
        <p:sp>
          <p:nvSpPr>
            <p:cNvPr id="30738" name="Oval 32"/>
            <p:cNvSpPr>
              <a:spLocks noChangeAspect="1" noChangeArrowheads="1"/>
            </p:cNvSpPr>
            <p:nvPr/>
          </p:nvSpPr>
          <p:spPr bwMode="auto">
            <a:xfrm>
              <a:off x="7320005" y="4067175"/>
              <a:ext cx="190500" cy="1905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9" name="Oval 33"/>
            <p:cNvSpPr>
              <a:spLocks noChangeAspect="1" noChangeArrowheads="1"/>
            </p:cNvSpPr>
            <p:nvPr/>
          </p:nvSpPr>
          <p:spPr bwMode="auto">
            <a:xfrm>
              <a:off x="7320005" y="2390775"/>
              <a:ext cx="190500" cy="1905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0" name="Oval 34"/>
            <p:cNvSpPr>
              <a:spLocks noChangeAspect="1" noChangeArrowheads="1"/>
            </p:cNvSpPr>
            <p:nvPr/>
          </p:nvSpPr>
          <p:spPr bwMode="auto">
            <a:xfrm>
              <a:off x="7320005" y="3228975"/>
              <a:ext cx="190500" cy="1905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1" name="Oval 35"/>
            <p:cNvSpPr>
              <a:spLocks noChangeAspect="1" noChangeArrowheads="1"/>
            </p:cNvSpPr>
            <p:nvPr/>
          </p:nvSpPr>
          <p:spPr bwMode="auto">
            <a:xfrm>
              <a:off x="8539205" y="3228975"/>
              <a:ext cx="190500" cy="1905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0742" name="Group 36"/>
            <p:cNvGrpSpPr>
              <a:grpSpLocks/>
            </p:cNvGrpSpPr>
            <p:nvPr/>
          </p:nvGrpSpPr>
          <p:grpSpPr bwMode="auto">
            <a:xfrm>
              <a:off x="7434305" y="3121025"/>
              <a:ext cx="1233487" cy="211138"/>
              <a:chOff x="2928" y="1028"/>
              <a:chExt cx="777" cy="133"/>
            </a:xfrm>
          </p:grpSpPr>
          <p:sp>
            <p:nvSpPr>
              <p:cNvPr id="30768" name="Line 37"/>
              <p:cNvSpPr>
                <a:spLocks noChangeAspect="1" noChangeShapeType="1"/>
              </p:cNvSpPr>
              <p:nvPr/>
            </p:nvSpPr>
            <p:spPr bwMode="auto">
              <a:xfrm rot="17163330" flipH="1">
                <a:off x="3451" y="1013"/>
                <a:ext cx="1" cy="8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69" name="Freeform 38"/>
              <p:cNvSpPr>
                <a:spLocks/>
              </p:cNvSpPr>
              <p:nvPr/>
            </p:nvSpPr>
            <p:spPr bwMode="auto">
              <a:xfrm>
                <a:off x="2928" y="1028"/>
                <a:ext cx="777" cy="133"/>
              </a:xfrm>
              <a:custGeom>
                <a:avLst/>
                <a:gdLst>
                  <a:gd name="T0" fmla="*/ 0 w 777"/>
                  <a:gd name="T1" fmla="*/ 124 h 133"/>
                  <a:gd name="T2" fmla="*/ 375 w 777"/>
                  <a:gd name="T3" fmla="*/ 1 h 133"/>
                  <a:gd name="T4" fmla="*/ 777 w 777"/>
                  <a:gd name="T5" fmla="*/ 133 h 133"/>
                  <a:gd name="T6" fmla="*/ 0 60000 65536"/>
                  <a:gd name="T7" fmla="*/ 0 60000 65536"/>
                  <a:gd name="T8" fmla="*/ 0 60000 65536"/>
                  <a:gd name="T9" fmla="*/ 0 w 777"/>
                  <a:gd name="T10" fmla="*/ 0 h 133"/>
                  <a:gd name="T11" fmla="*/ 777 w 777"/>
                  <a:gd name="T12" fmla="*/ 133 h 13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77" h="133">
                    <a:moveTo>
                      <a:pt x="0" y="124"/>
                    </a:moveTo>
                    <a:cubicBezTo>
                      <a:pt x="123" y="62"/>
                      <a:pt x="246" y="0"/>
                      <a:pt x="375" y="1"/>
                    </a:cubicBezTo>
                    <a:cubicBezTo>
                      <a:pt x="504" y="2"/>
                      <a:pt x="640" y="67"/>
                      <a:pt x="777" y="13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743" name="Group 39"/>
            <p:cNvGrpSpPr>
              <a:grpSpLocks/>
            </p:cNvGrpSpPr>
            <p:nvPr/>
          </p:nvGrpSpPr>
          <p:grpSpPr bwMode="auto">
            <a:xfrm>
              <a:off x="6189705" y="3965575"/>
              <a:ext cx="1233487" cy="211138"/>
              <a:chOff x="2928" y="1028"/>
              <a:chExt cx="777" cy="133"/>
            </a:xfrm>
          </p:grpSpPr>
          <p:sp>
            <p:nvSpPr>
              <p:cNvPr id="30766" name="Line 40"/>
              <p:cNvSpPr>
                <a:spLocks noChangeAspect="1" noChangeShapeType="1"/>
              </p:cNvSpPr>
              <p:nvPr/>
            </p:nvSpPr>
            <p:spPr bwMode="auto">
              <a:xfrm rot="17163330" flipH="1">
                <a:off x="3451" y="1013"/>
                <a:ext cx="1" cy="8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67" name="Freeform 41"/>
              <p:cNvSpPr>
                <a:spLocks/>
              </p:cNvSpPr>
              <p:nvPr/>
            </p:nvSpPr>
            <p:spPr bwMode="auto">
              <a:xfrm>
                <a:off x="2928" y="1028"/>
                <a:ext cx="777" cy="133"/>
              </a:xfrm>
              <a:custGeom>
                <a:avLst/>
                <a:gdLst>
                  <a:gd name="T0" fmla="*/ 0 w 777"/>
                  <a:gd name="T1" fmla="*/ 124 h 133"/>
                  <a:gd name="T2" fmla="*/ 375 w 777"/>
                  <a:gd name="T3" fmla="*/ 1 h 133"/>
                  <a:gd name="T4" fmla="*/ 777 w 777"/>
                  <a:gd name="T5" fmla="*/ 133 h 133"/>
                  <a:gd name="T6" fmla="*/ 0 60000 65536"/>
                  <a:gd name="T7" fmla="*/ 0 60000 65536"/>
                  <a:gd name="T8" fmla="*/ 0 60000 65536"/>
                  <a:gd name="T9" fmla="*/ 0 w 777"/>
                  <a:gd name="T10" fmla="*/ 0 h 133"/>
                  <a:gd name="T11" fmla="*/ 777 w 777"/>
                  <a:gd name="T12" fmla="*/ 133 h 13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77" h="133">
                    <a:moveTo>
                      <a:pt x="0" y="124"/>
                    </a:moveTo>
                    <a:cubicBezTo>
                      <a:pt x="123" y="62"/>
                      <a:pt x="246" y="0"/>
                      <a:pt x="375" y="1"/>
                    </a:cubicBezTo>
                    <a:cubicBezTo>
                      <a:pt x="504" y="2"/>
                      <a:pt x="640" y="67"/>
                      <a:pt x="777" y="13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744" name="Group 42"/>
            <p:cNvGrpSpPr>
              <a:grpSpLocks/>
            </p:cNvGrpSpPr>
            <p:nvPr/>
          </p:nvGrpSpPr>
          <p:grpSpPr bwMode="auto">
            <a:xfrm flipH="1" flipV="1">
              <a:off x="6170655" y="4175125"/>
              <a:ext cx="1233487" cy="211138"/>
              <a:chOff x="2928" y="1028"/>
              <a:chExt cx="777" cy="133"/>
            </a:xfrm>
          </p:grpSpPr>
          <p:sp>
            <p:nvSpPr>
              <p:cNvPr id="30764" name="Line 43"/>
              <p:cNvSpPr>
                <a:spLocks noChangeAspect="1" noChangeShapeType="1"/>
              </p:cNvSpPr>
              <p:nvPr/>
            </p:nvSpPr>
            <p:spPr bwMode="auto">
              <a:xfrm rot="17163330" flipH="1">
                <a:off x="3451" y="1013"/>
                <a:ext cx="1" cy="8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65" name="Freeform 44"/>
              <p:cNvSpPr>
                <a:spLocks/>
              </p:cNvSpPr>
              <p:nvPr/>
            </p:nvSpPr>
            <p:spPr bwMode="auto">
              <a:xfrm>
                <a:off x="2928" y="1028"/>
                <a:ext cx="777" cy="133"/>
              </a:xfrm>
              <a:custGeom>
                <a:avLst/>
                <a:gdLst>
                  <a:gd name="T0" fmla="*/ 0 w 777"/>
                  <a:gd name="T1" fmla="*/ 124 h 133"/>
                  <a:gd name="T2" fmla="*/ 375 w 777"/>
                  <a:gd name="T3" fmla="*/ 1 h 133"/>
                  <a:gd name="T4" fmla="*/ 777 w 777"/>
                  <a:gd name="T5" fmla="*/ 133 h 133"/>
                  <a:gd name="T6" fmla="*/ 0 60000 65536"/>
                  <a:gd name="T7" fmla="*/ 0 60000 65536"/>
                  <a:gd name="T8" fmla="*/ 0 60000 65536"/>
                  <a:gd name="T9" fmla="*/ 0 w 777"/>
                  <a:gd name="T10" fmla="*/ 0 h 133"/>
                  <a:gd name="T11" fmla="*/ 777 w 777"/>
                  <a:gd name="T12" fmla="*/ 133 h 13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77" h="133">
                    <a:moveTo>
                      <a:pt x="0" y="124"/>
                    </a:moveTo>
                    <a:cubicBezTo>
                      <a:pt x="123" y="62"/>
                      <a:pt x="246" y="0"/>
                      <a:pt x="375" y="1"/>
                    </a:cubicBezTo>
                    <a:cubicBezTo>
                      <a:pt x="504" y="2"/>
                      <a:pt x="640" y="67"/>
                      <a:pt x="777" y="13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745" name="Group 45"/>
            <p:cNvGrpSpPr>
              <a:grpSpLocks/>
            </p:cNvGrpSpPr>
            <p:nvPr/>
          </p:nvGrpSpPr>
          <p:grpSpPr bwMode="auto">
            <a:xfrm flipH="1" flipV="1">
              <a:off x="6196055" y="3324225"/>
              <a:ext cx="1233487" cy="211138"/>
              <a:chOff x="2928" y="1028"/>
              <a:chExt cx="777" cy="133"/>
            </a:xfrm>
          </p:grpSpPr>
          <p:sp>
            <p:nvSpPr>
              <p:cNvPr id="30762" name="Line 46"/>
              <p:cNvSpPr>
                <a:spLocks noChangeAspect="1" noChangeShapeType="1"/>
              </p:cNvSpPr>
              <p:nvPr/>
            </p:nvSpPr>
            <p:spPr bwMode="auto">
              <a:xfrm rot="17163330" flipH="1">
                <a:off x="3451" y="1013"/>
                <a:ext cx="1" cy="8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63" name="Freeform 47"/>
              <p:cNvSpPr>
                <a:spLocks/>
              </p:cNvSpPr>
              <p:nvPr/>
            </p:nvSpPr>
            <p:spPr bwMode="auto">
              <a:xfrm>
                <a:off x="2928" y="1028"/>
                <a:ext cx="777" cy="133"/>
              </a:xfrm>
              <a:custGeom>
                <a:avLst/>
                <a:gdLst>
                  <a:gd name="T0" fmla="*/ 0 w 777"/>
                  <a:gd name="T1" fmla="*/ 124 h 133"/>
                  <a:gd name="T2" fmla="*/ 375 w 777"/>
                  <a:gd name="T3" fmla="*/ 1 h 133"/>
                  <a:gd name="T4" fmla="*/ 777 w 777"/>
                  <a:gd name="T5" fmla="*/ 133 h 133"/>
                  <a:gd name="T6" fmla="*/ 0 60000 65536"/>
                  <a:gd name="T7" fmla="*/ 0 60000 65536"/>
                  <a:gd name="T8" fmla="*/ 0 60000 65536"/>
                  <a:gd name="T9" fmla="*/ 0 w 777"/>
                  <a:gd name="T10" fmla="*/ 0 h 133"/>
                  <a:gd name="T11" fmla="*/ 777 w 777"/>
                  <a:gd name="T12" fmla="*/ 133 h 13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77" h="133">
                    <a:moveTo>
                      <a:pt x="0" y="124"/>
                    </a:moveTo>
                    <a:cubicBezTo>
                      <a:pt x="123" y="62"/>
                      <a:pt x="246" y="0"/>
                      <a:pt x="375" y="1"/>
                    </a:cubicBezTo>
                    <a:cubicBezTo>
                      <a:pt x="504" y="2"/>
                      <a:pt x="640" y="67"/>
                      <a:pt x="777" y="13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746" name="Group 48"/>
            <p:cNvGrpSpPr>
              <a:grpSpLocks/>
            </p:cNvGrpSpPr>
            <p:nvPr/>
          </p:nvGrpSpPr>
          <p:grpSpPr bwMode="auto">
            <a:xfrm flipV="1">
              <a:off x="5929355" y="3354388"/>
              <a:ext cx="241300" cy="814388"/>
              <a:chOff x="2776" y="1167"/>
              <a:chExt cx="152" cy="513"/>
            </a:xfrm>
          </p:grpSpPr>
          <p:sp>
            <p:nvSpPr>
              <p:cNvPr id="30760" name="Line 49"/>
              <p:cNvSpPr>
                <a:spLocks noChangeAspect="1" noChangeShapeType="1"/>
              </p:cNvSpPr>
              <p:nvPr/>
            </p:nvSpPr>
            <p:spPr bwMode="auto">
              <a:xfrm rot="1855532" flipH="1" flipV="1">
                <a:off x="2828" y="1264"/>
                <a:ext cx="1" cy="8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61" name="Freeform 50"/>
              <p:cNvSpPr>
                <a:spLocks/>
              </p:cNvSpPr>
              <p:nvPr/>
            </p:nvSpPr>
            <p:spPr bwMode="auto">
              <a:xfrm>
                <a:off x="2776" y="1167"/>
                <a:ext cx="152" cy="513"/>
              </a:xfrm>
              <a:custGeom>
                <a:avLst/>
                <a:gdLst>
                  <a:gd name="T0" fmla="*/ 152 w 152"/>
                  <a:gd name="T1" fmla="*/ 513 h 513"/>
                  <a:gd name="T2" fmla="*/ 38 w 152"/>
                  <a:gd name="T3" fmla="*/ 371 h 513"/>
                  <a:gd name="T4" fmla="*/ 19 w 152"/>
                  <a:gd name="T5" fmla="*/ 212 h 513"/>
                  <a:gd name="T6" fmla="*/ 152 w 152"/>
                  <a:gd name="T7" fmla="*/ 0 h 5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2"/>
                  <a:gd name="T13" fmla="*/ 0 h 513"/>
                  <a:gd name="T14" fmla="*/ 152 w 152"/>
                  <a:gd name="T15" fmla="*/ 513 h 5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2" h="513">
                    <a:moveTo>
                      <a:pt x="152" y="513"/>
                    </a:moveTo>
                    <a:cubicBezTo>
                      <a:pt x="106" y="467"/>
                      <a:pt x="60" y="421"/>
                      <a:pt x="38" y="371"/>
                    </a:cubicBezTo>
                    <a:cubicBezTo>
                      <a:pt x="16" y="321"/>
                      <a:pt x="0" y="274"/>
                      <a:pt x="19" y="212"/>
                    </a:cubicBezTo>
                    <a:cubicBezTo>
                      <a:pt x="38" y="150"/>
                      <a:pt x="95" y="75"/>
                      <a:pt x="152" y="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747" name="Group 51"/>
            <p:cNvGrpSpPr>
              <a:grpSpLocks/>
            </p:cNvGrpSpPr>
            <p:nvPr/>
          </p:nvGrpSpPr>
          <p:grpSpPr bwMode="auto">
            <a:xfrm flipH="1" flipV="1">
              <a:off x="7421605" y="2490788"/>
              <a:ext cx="241300" cy="814388"/>
              <a:chOff x="2776" y="1167"/>
              <a:chExt cx="152" cy="513"/>
            </a:xfrm>
          </p:grpSpPr>
          <p:sp>
            <p:nvSpPr>
              <p:cNvPr id="30758" name="Line 52"/>
              <p:cNvSpPr>
                <a:spLocks noChangeAspect="1" noChangeShapeType="1"/>
              </p:cNvSpPr>
              <p:nvPr/>
            </p:nvSpPr>
            <p:spPr bwMode="auto">
              <a:xfrm rot="1855532" flipH="1" flipV="1">
                <a:off x="2828" y="1264"/>
                <a:ext cx="1" cy="8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59" name="Freeform 53"/>
              <p:cNvSpPr>
                <a:spLocks/>
              </p:cNvSpPr>
              <p:nvPr/>
            </p:nvSpPr>
            <p:spPr bwMode="auto">
              <a:xfrm>
                <a:off x="2776" y="1167"/>
                <a:ext cx="152" cy="513"/>
              </a:xfrm>
              <a:custGeom>
                <a:avLst/>
                <a:gdLst>
                  <a:gd name="T0" fmla="*/ 152 w 152"/>
                  <a:gd name="T1" fmla="*/ 513 h 513"/>
                  <a:gd name="T2" fmla="*/ 38 w 152"/>
                  <a:gd name="T3" fmla="*/ 371 h 513"/>
                  <a:gd name="T4" fmla="*/ 19 w 152"/>
                  <a:gd name="T5" fmla="*/ 212 h 513"/>
                  <a:gd name="T6" fmla="*/ 152 w 152"/>
                  <a:gd name="T7" fmla="*/ 0 h 5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2"/>
                  <a:gd name="T13" fmla="*/ 0 h 513"/>
                  <a:gd name="T14" fmla="*/ 152 w 152"/>
                  <a:gd name="T15" fmla="*/ 513 h 5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2" h="513">
                    <a:moveTo>
                      <a:pt x="152" y="513"/>
                    </a:moveTo>
                    <a:cubicBezTo>
                      <a:pt x="106" y="467"/>
                      <a:pt x="60" y="421"/>
                      <a:pt x="38" y="371"/>
                    </a:cubicBezTo>
                    <a:cubicBezTo>
                      <a:pt x="16" y="321"/>
                      <a:pt x="0" y="274"/>
                      <a:pt x="19" y="212"/>
                    </a:cubicBezTo>
                    <a:cubicBezTo>
                      <a:pt x="38" y="150"/>
                      <a:pt x="95" y="75"/>
                      <a:pt x="152" y="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748" name="Group 54"/>
            <p:cNvGrpSpPr>
              <a:grpSpLocks/>
            </p:cNvGrpSpPr>
            <p:nvPr/>
          </p:nvGrpSpPr>
          <p:grpSpPr bwMode="auto">
            <a:xfrm>
              <a:off x="7410493" y="3313113"/>
              <a:ext cx="1212850" cy="862013"/>
              <a:chOff x="3696" y="1680"/>
              <a:chExt cx="764" cy="543"/>
            </a:xfrm>
          </p:grpSpPr>
          <p:sp>
            <p:nvSpPr>
              <p:cNvPr id="30756" name="Line 55"/>
              <p:cNvSpPr>
                <a:spLocks noChangeAspect="1" noChangeShapeType="1"/>
              </p:cNvSpPr>
              <p:nvPr/>
            </p:nvSpPr>
            <p:spPr bwMode="auto">
              <a:xfrm rot="4334049">
                <a:off x="3989" y="2107"/>
                <a:ext cx="1" cy="8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57" name="Freeform 56"/>
              <p:cNvSpPr>
                <a:spLocks/>
              </p:cNvSpPr>
              <p:nvPr/>
            </p:nvSpPr>
            <p:spPr bwMode="auto">
              <a:xfrm>
                <a:off x="3696" y="1680"/>
                <a:ext cx="764" cy="543"/>
              </a:xfrm>
              <a:custGeom>
                <a:avLst/>
                <a:gdLst>
                  <a:gd name="T0" fmla="*/ 753 w 764"/>
                  <a:gd name="T1" fmla="*/ 0 h 543"/>
                  <a:gd name="T2" fmla="*/ 764 w 764"/>
                  <a:gd name="T3" fmla="*/ 14 h 543"/>
                  <a:gd name="T4" fmla="*/ 485 w 764"/>
                  <a:gd name="T5" fmla="*/ 380 h 543"/>
                  <a:gd name="T6" fmla="*/ 0 w 764"/>
                  <a:gd name="T7" fmla="*/ 543 h 5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64"/>
                  <a:gd name="T13" fmla="*/ 0 h 543"/>
                  <a:gd name="T14" fmla="*/ 764 w 764"/>
                  <a:gd name="T15" fmla="*/ 543 h 5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64" h="543">
                    <a:moveTo>
                      <a:pt x="753" y="0"/>
                    </a:moveTo>
                    <a:lnTo>
                      <a:pt x="764" y="14"/>
                    </a:lnTo>
                    <a:cubicBezTo>
                      <a:pt x="719" y="77"/>
                      <a:pt x="612" y="292"/>
                      <a:pt x="485" y="380"/>
                    </a:cubicBezTo>
                    <a:cubicBezTo>
                      <a:pt x="358" y="468"/>
                      <a:pt x="179" y="505"/>
                      <a:pt x="0" y="54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749" name="Group 57"/>
            <p:cNvGrpSpPr>
              <a:grpSpLocks/>
            </p:cNvGrpSpPr>
            <p:nvPr/>
          </p:nvGrpSpPr>
          <p:grpSpPr bwMode="auto">
            <a:xfrm>
              <a:off x="7443830" y="2495550"/>
              <a:ext cx="1212850" cy="862013"/>
              <a:chOff x="3726" y="1170"/>
              <a:chExt cx="764" cy="543"/>
            </a:xfrm>
          </p:grpSpPr>
          <p:sp>
            <p:nvSpPr>
              <p:cNvPr id="30754" name="Line 58"/>
              <p:cNvSpPr>
                <a:spLocks noChangeAspect="1" noChangeShapeType="1"/>
              </p:cNvSpPr>
              <p:nvPr/>
            </p:nvSpPr>
            <p:spPr bwMode="auto">
              <a:xfrm rot="19202490" flipH="1">
                <a:off x="4304" y="1379"/>
                <a:ext cx="1" cy="8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55" name="Freeform 59"/>
              <p:cNvSpPr>
                <a:spLocks/>
              </p:cNvSpPr>
              <p:nvPr/>
            </p:nvSpPr>
            <p:spPr bwMode="auto">
              <a:xfrm rot="10800000" flipH="1">
                <a:off x="3726" y="1170"/>
                <a:ext cx="764" cy="543"/>
              </a:xfrm>
              <a:custGeom>
                <a:avLst/>
                <a:gdLst>
                  <a:gd name="T0" fmla="*/ 753 w 764"/>
                  <a:gd name="T1" fmla="*/ 0 h 543"/>
                  <a:gd name="T2" fmla="*/ 764 w 764"/>
                  <a:gd name="T3" fmla="*/ 14 h 543"/>
                  <a:gd name="T4" fmla="*/ 485 w 764"/>
                  <a:gd name="T5" fmla="*/ 380 h 543"/>
                  <a:gd name="T6" fmla="*/ 0 w 764"/>
                  <a:gd name="T7" fmla="*/ 543 h 5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64"/>
                  <a:gd name="T13" fmla="*/ 0 h 543"/>
                  <a:gd name="T14" fmla="*/ 764 w 764"/>
                  <a:gd name="T15" fmla="*/ 543 h 5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64" h="543">
                    <a:moveTo>
                      <a:pt x="753" y="0"/>
                    </a:moveTo>
                    <a:lnTo>
                      <a:pt x="764" y="14"/>
                    </a:lnTo>
                    <a:cubicBezTo>
                      <a:pt x="719" y="77"/>
                      <a:pt x="612" y="292"/>
                      <a:pt x="485" y="380"/>
                    </a:cubicBezTo>
                    <a:cubicBezTo>
                      <a:pt x="358" y="468"/>
                      <a:pt x="179" y="505"/>
                      <a:pt x="0" y="54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750" name="Text Box 60"/>
            <p:cNvSpPr txBox="1">
              <a:spLocks noChangeArrowheads="1"/>
            </p:cNvSpPr>
            <p:nvPr/>
          </p:nvSpPr>
          <p:spPr bwMode="auto">
            <a:xfrm>
              <a:off x="7408905" y="4143375"/>
              <a:ext cx="2987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sz="1600" b="1">
                  <a:solidFill>
                    <a:srgbClr val="FF0000"/>
                  </a:solidFill>
                  <a:latin typeface="Arial" charset="0"/>
                </a:rPr>
                <a:t>6</a:t>
              </a:r>
            </a:p>
          </p:txBody>
        </p:sp>
        <p:sp>
          <p:nvSpPr>
            <p:cNvPr id="30751" name="Text Box 61"/>
            <p:cNvSpPr txBox="1">
              <a:spLocks noChangeArrowheads="1"/>
            </p:cNvSpPr>
            <p:nvPr/>
          </p:nvSpPr>
          <p:spPr bwMode="auto">
            <a:xfrm>
              <a:off x="8678905" y="3159125"/>
              <a:ext cx="2987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sz="1600" b="1">
                  <a:solidFill>
                    <a:srgbClr val="FF0000"/>
                  </a:solidFill>
                  <a:latin typeface="Arial" charset="0"/>
                </a:rPr>
                <a:t>5</a:t>
              </a:r>
            </a:p>
          </p:txBody>
        </p:sp>
        <p:sp>
          <p:nvSpPr>
            <p:cNvPr id="30752" name="Oval 62"/>
            <p:cNvSpPr>
              <a:spLocks noChangeAspect="1" noChangeArrowheads="1"/>
            </p:cNvSpPr>
            <p:nvPr/>
          </p:nvSpPr>
          <p:spPr bwMode="auto">
            <a:xfrm>
              <a:off x="6100805" y="3228975"/>
              <a:ext cx="190500" cy="1905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3" name="Oval 63"/>
            <p:cNvSpPr>
              <a:spLocks noChangeAspect="1" noChangeArrowheads="1"/>
            </p:cNvSpPr>
            <p:nvPr/>
          </p:nvSpPr>
          <p:spPr bwMode="auto">
            <a:xfrm>
              <a:off x="6100805" y="4067175"/>
              <a:ext cx="190500" cy="190500"/>
            </a:xfrm>
            <a:prstGeom prst="ellipse">
              <a:avLst/>
            </a:prstGeom>
            <a:solidFill>
              <a:srgbClr val="0000FF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25" name="Rectangle 7"/>
          <p:cNvSpPr>
            <a:spLocks/>
          </p:cNvSpPr>
          <p:nvPr/>
        </p:nvSpPr>
        <p:spPr bwMode="auto">
          <a:xfrm>
            <a:off x="927101" y="5062538"/>
            <a:ext cx="6931025" cy="563562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28515" bIns="0"/>
          <a:lstStyle/>
          <a:p>
            <a:pPr marL="26944" algn="ctr">
              <a:spcBef>
                <a:spcPts val="988"/>
              </a:spcBef>
              <a:buNone/>
            </a:pPr>
            <a:r>
              <a:rPr lang="en-US" sz="3200" b="1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Arial Bold" charset="0"/>
              </a:rPr>
              <a:t>17.6 </a:t>
            </a:r>
            <a:r>
              <a:rPr lang="en-US" sz="3200" b="1" dirty="0" err="1">
                <a:solidFill>
                  <a:srgbClr val="FF0000"/>
                </a:solidFill>
                <a:latin typeface="Times New Roman" charset="0"/>
                <a:cs typeface="Times New Roman" charset="0"/>
                <a:sym typeface="Arial Bold" charset="0"/>
              </a:rPr>
              <a:t>Peta</a:t>
            </a:r>
            <a:r>
              <a:rPr lang="en-US" sz="3200" b="1" dirty="0">
                <a:solidFill>
                  <a:srgbClr val="FF0000"/>
                </a:solidFill>
                <a:latin typeface="Times New Roman" charset="0"/>
                <a:cs typeface="Times New Roman" charset="0"/>
                <a:sym typeface="Arial Bold" charset="0"/>
              </a:rPr>
              <a:t> / </a:t>
            </a:r>
            <a:r>
              <a:rPr lang="en-US" sz="3200" b="1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Arial Bold" charset="0"/>
              </a:rPr>
              <a:t>15.3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Arial Bold" charset="0"/>
              </a:rPr>
              <a:t>Tera</a:t>
            </a:r>
            <a:r>
              <a:rPr lang="en-US" sz="3200" b="1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Arial Bold" charset="0"/>
              </a:rPr>
              <a:t> is </a:t>
            </a:r>
            <a:r>
              <a:rPr lang="en-US" sz="3200" b="1" dirty="0">
                <a:solidFill>
                  <a:srgbClr val="FF0000"/>
                </a:solidFill>
                <a:latin typeface="Times New Roman" charset="0"/>
                <a:cs typeface="Times New Roman" charset="0"/>
                <a:sym typeface="Arial Bold" charset="0"/>
              </a:rPr>
              <a:t>about  </a:t>
            </a:r>
            <a:r>
              <a:rPr lang="en-US" sz="3200" b="1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Arial Bold" charset="0"/>
              </a:rPr>
              <a:t>1100 </a:t>
            </a:r>
            <a:endParaRPr lang="en-US" sz="3200" b="1" dirty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30727" name="Rectangle 7"/>
          <p:cNvSpPr>
            <a:spLocks/>
          </p:cNvSpPr>
          <p:nvPr/>
        </p:nvSpPr>
        <p:spPr bwMode="auto">
          <a:xfrm>
            <a:off x="5883278" y="1350963"/>
            <a:ext cx="2551113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8515" bIns="0"/>
          <a:lstStyle/>
          <a:p>
            <a:pPr marL="26944" algn="ctr">
              <a:spcBef>
                <a:spcPts val="988"/>
              </a:spcBef>
              <a:buNone/>
            </a:pPr>
            <a:r>
              <a:rPr lang="en-US" u="sng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Arial Bold" charset="0"/>
              </a:rPr>
              <a:t>15.3 </a:t>
            </a:r>
            <a:r>
              <a:rPr lang="en-US" u="sng" dirty="0" err="1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Arial Bold" charset="0"/>
              </a:rPr>
              <a:t>Terateps</a:t>
            </a:r>
            <a:endParaRPr lang="en-US" u="sng" dirty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76" name="Rectangle 7"/>
          <p:cNvSpPr>
            <a:spLocks/>
          </p:cNvSpPr>
          <p:nvPr/>
        </p:nvSpPr>
        <p:spPr bwMode="auto">
          <a:xfrm>
            <a:off x="1239864" y="1477963"/>
            <a:ext cx="3332136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8515" bIns="0"/>
          <a:lstStyle/>
          <a:p>
            <a:pPr marL="26944" algn="ctr">
              <a:spcBef>
                <a:spcPts val="988"/>
              </a:spcBef>
              <a:buNone/>
            </a:pPr>
            <a:r>
              <a:rPr lang="en-US" u="sng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Arial Bold" charset="0"/>
              </a:rPr>
              <a:t>17.6 </a:t>
            </a:r>
            <a:r>
              <a:rPr lang="en-US" u="sng" dirty="0" err="1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Arial Bold" charset="0"/>
              </a:rPr>
              <a:t>Petaflops</a:t>
            </a:r>
            <a:r>
              <a:rPr lang="en-US" u="sng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Arial Bold" charset="0"/>
              </a:rPr>
              <a:t> </a:t>
            </a:r>
            <a:endParaRPr lang="en-US" u="sng" dirty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9910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8" y="173064"/>
            <a:ext cx="8913813" cy="515937"/>
          </a:xfrm>
        </p:spPr>
        <p:txBody>
          <a:bodyPr>
            <a:noAutofit/>
          </a:bodyPr>
          <a:lstStyle/>
          <a:p>
            <a:pPr eaLnBrk="1" hangingPunct="1"/>
            <a:r>
              <a:rPr lang="en-US" sz="2400" b="0" dirty="0">
                <a:latin typeface="Arial" charset="0"/>
              </a:rPr>
              <a:t>Floating</a:t>
            </a:r>
            <a:r>
              <a:rPr lang="en-US" sz="2400" b="0" dirty="0" smtClean="0">
                <a:latin typeface="Arial" charset="0"/>
              </a:rPr>
              <a:t>-point vs</a:t>
            </a:r>
            <a:r>
              <a:rPr lang="en-US" sz="2400" b="0" dirty="0">
                <a:latin typeface="Arial" charset="0"/>
              </a:rPr>
              <a:t>. g</a:t>
            </a:r>
            <a:r>
              <a:rPr lang="en-US" sz="2400" b="0" dirty="0" smtClean="0">
                <a:latin typeface="Arial" charset="0"/>
              </a:rPr>
              <a:t>raphs, November 2012</a:t>
            </a:r>
            <a:endParaRPr lang="en-US" sz="2400" b="0" dirty="0">
              <a:latin typeface="Arial" charset="0"/>
            </a:endParaRPr>
          </a:p>
        </p:txBody>
      </p:sp>
      <p:grpSp>
        <p:nvGrpSpPr>
          <p:cNvPr id="30723" name="Group 24"/>
          <p:cNvGrpSpPr>
            <a:grpSpLocks/>
          </p:cNvGrpSpPr>
          <p:nvPr/>
        </p:nvGrpSpPr>
        <p:grpSpPr bwMode="auto">
          <a:xfrm>
            <a:off x="715989" y="2247900"/>
            <a:ext cx="4137025" cy="1196975"/>
            <a:chOff x="4800600" y="1425575"/>
            <a:chExt cx="4138613" cy="1198563"/>
          </a:xfrm>
        </p:grpSpPr>
        <p:sp>
          <p:nvSpPr>
            <p:cNvPr id="30778" name="Text Box 14"/>
            <p:cNvSpPr txBox="1">
              <a:spLocks noChangeAspect="1" noChangeArrowheads="1"/>
            </p:cNvSpPr>
            <p:nvPr/>
          </p:nvSpPr>
          <p:spPr bwMode="auto">
            <a:xfrm>
              <a:off x="6629400" y="1714500"/>
              <a:ext cx="447906" cy="64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sz="3600" b="1">
                  <a:solidFill>
                    <a:srgbClr val="021FAE"/>
                  </a:solidFill>
                  <a:latin typeface="Times" charset="0"/>
                </a:rPr>
                <a:t>=</a:t>
              </a:r>
            </a:p>
          </p:txBody>
        </p:sp>
        <p:sp>
          <p:nvSpPr>
            <p:cNvPr id="30779" name="Text Box 15"/>
            <p:cNvSpPr txBox="1">
              <a:spLocks noChangeAspect="1" noChangeArrowheads="1"/>
            </p:cNvSpPr>
            <p:nvPr/>
          </p:nvSpPr>
          <p:spPr bwMode="auto">
            <a:xfrm>
              <a:off x="7772400" y="1714500"/>
              <a:ext cx="390000" cy="585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sz="3200">
                  <a:solidFill>
                    <a:srgbClr val="021FAE"/>
                  </a:solidFill>
                  <a:latin typeface="Arial" charset="0"/>
                </a:rPr>
                <a:t>x</a:t>
              </a:r>
            </a:p>
          </p:txBody>
        </p:sp>
        <p:sp>
          <p:nvSpPr>
            <p:cNvPr id="30780" name="Text Box 16"/>
            <p:cNvSpPr txBox="1">
              <a:spLocks noChangeAspect="1" noChangeArrowheads="1"/>
            </p:cNvSpPr>
            <p:nvPr/>
          </p:nvSpPr>
          <p:spPr bwMode="auto">
            <a:xfrm>
              <a:off x="4800600" y="1485900"/>
              <a:ext cx="659408" cy="1109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sz="6600">
                  <a:solidFill>
                    <a:srgbClr val="021FAE"/>
                  </a:solidFill>
                  <a:latin typeface="Times" charset="0"/>
                </a:rPr>
                <a:t>P</a:t>
              </a:r>
            </a:p>
          </p:txBody>
        </p:sp>
        <p:grpSp>
          <p:nvGrpSpPr>
            <p:cNvPr id="30781" name="Group 25"/>
            <p:cNvGrpSpPr>
              <a:grpSpLocks/>
            </p:cNvGrpSpPr>
            <p:nvPr/>
          </p:nvGrpSpPr>
          <p:grpSpPr bwMode="auto">
            <a:xfrm>
              <a:off x="5486400" y="1485900"/>
              <a:ext cx="1123950" cy="1123950"/>
              <a:chOff x="3177" y="930"/>
              <a:chExt cx="708" cy="708"/>
            </a:xfrm>
          </p:grpSpPr>
          <p:sp>
            <p:nvSpPr>
              <p:cNvPr id="30794" name="Rectangle 5"/>
              <p:cNvSpPr>
                <a:spLocks noChangeAspect="1" noChangeArrowheads="1"/>
              </p:cNvSpPr>
              <p:nvPr/>
            </p:nvSpPr>
            <p:spPr bwMode="auto">
              <a:xfrm>
                <a:off x="3177" y="930"/>
                <a:ext cx="708" cy="708"/>
              </a:xfrm>
              <a:prstGeom prst="rect">
                <a:avLst/>
              </a:prstGeom>
              <a:noFill/>
              <a:ln w="28575">
                <a:solidFill>
                  <a:srgbClr val="021FAE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95" name="Text Box 17"/>
              <p:cNvSpPr txBox="1">
                <a:spLocks noChangeAspect="1" noChangeArrowheads="1"/>
              </p:cNvSpPr>
              <p:nvPr/>
            </p:nvSpPr>
            <p:spPr bwMode="auto">
              <a:xfrm>
                <a:off x="3284" y="965"/>
                <a:ext cx="410" cy="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sz="5400">
                    <a:solidFill>
                      <a:srgbClr val="021FAE"/>
                    </a:solidFill>
                    <a:latin typeface="Times" charset="0"/>
                  </a:rPr>
                  <a:t>A</a:t>
                </a:r>
              </a:p>
            </p:txBody>
          </p:sp>
        </p:grpSp>
        <p:grpSp>
          <p:nvGrpSpPr>
            <p:cNvPr id="30782" name="Group 26"/>
            <p:cNvGrpSpPr>
              <a:grpSpLocks/>
            </p:cNvGrpSpPr>
            <p:nvPr/>
          </p:nvGrpSpPr>
          <p:grpSpPr bwMode="auto">
            <a:xfrm>
              <a:off x="7086600" y="1485900"/>
              <a:ext cx="1125538" cy="1123950"/>
              <a:chOff x="4248" y="945"/>
              <a:chExt cx="709" cy="708"/>
            </a:xfrm>
          </p:grpSpPr>
          <p:grpSp>
            <p:nvGrpSpPr>
              <p:cNvPr id="30789" name="Group 6"/>
              <p:cNvGrpSpPr>
                <a:grpSpLocks noChangeAspect="1"/>
              </p:cNvGrpSpPr>
              <p:nvPr/>
            </p:nvGrpSpPr>
            <p:grpSpPr bwMode="auto">
              <a:xfrm>
                <a:off x="4248" y="945"/>
                <a:ext cx="709" cy="708"/>
                <a:chOff x="2064" y="720"/>
                <a:chExt cx="1008" cy="1008"/>
              </a:xfrm>
            </p:grpSpPr>
            <p:sp>
              <p:nvSpPr>
                <p:cNvPr id="30791" name="Line 7"/>
                <p:cNvSpPr>
                  <a:spLocks noChangeAspect="1" noChangeShapeType="1"/>
                </p:cNvSpPr>
                <p:nvPr/>
              </p:nvSpPr>
              <p:spPr bwMode="auto">
                <a:xfrm>
                  <a:off x="2064" y="720"/>
                  <a:ext cx="0" cy="1008"/>
                </a:xfrm>
                <a:prstGeom prst="line">
                  <a:avLst/>
                </a:prstGeom>
                <a:noFill/>
                <a:ln w="28575">
                  <a:solidFill>
                    <a:srgbClr val="021FA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792" name="Line 8"/>
                <p:cNvSpPr>
                  <a:spLocks noChangeAspect="1" noChangeShapeType="1"/>
                </p:cNvSpPr>
                <p:nvPr/>
              </p:nvSpPr>
              <p:spPr bwMode="auto">
                <a:xfrm rot="-5400000">
                  <a:off x="2568" y="1224"/>
                  <a:ext cx="0" cy="1008"/>
                </a:xfrm>
                <a:prstGeom prst="line">
                  <a:avLst/>
                </a:prstGeom>
                <a:noFill/>
                <a:ln w="28575">
                  <a:solidFill>
                    <a:srgbClr val="021FA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793" name="Line 9"/>
                <p:cNvSpPr>
                  <a:spLocks noChangeAspect="1" noChangeShapeType="1"/>
                </p:cNvSpPr>
                <p:nvPr/>
              </p:nvSpPr>
              <p:spPr bwMode="auto">
                <a:xfrm>
                  <a:off x="2064" y="720"/>
                  <a:ext cx="1008" cy="1008"/>
                </a:xfrm>
                <a:prstGeom prst="line">
                  <a:avLst/>
                </a:prstGeom>
                <a:noFill/>
                <a:ln w="28575">
                  <a:solidFill>
                    <a:srgbClr val="021FA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0790" name="Text Box 18"/>
              <p:cNvSpPr txBox="1">
                <a:spLocks noChangeAspect="1" noChangeArrowheads="1"/>
              </p:cNvSpPr>
              <p:nvPr/>
            </p:nvSpPr>
            <p:spPr bwMode="auto">
              <a:xfrm>
                <a:off x="4255" y="1117"/>
                <a:ext cx="410" cy="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sz="4800">
                    <a:solidFill>
                      <a:srgbClr val="021FAE"/>
                    </a:solidFill>
                    <a:latin typeface="Times" charset="0"/>
                  </a:rPr>
                  <a:t>L</a:t>
                </a:r>
              </a:p>
            </p:txBody>
          </p:sp>
        </p:grpSp>
        <p:grpSp>
          <p:nvGrpSpPr>
            <p:cNvPr id="30783" name="Group 27"/>
            <p:cNvGrpSpPr>
              <a:grpSpLocks/>
            </p:cNvGrpSpPr>
            <p:nvPr/>
          </p:nvGrpSpPr>
          <p:grpSpPr bwMode="auto">
            <a:xfrm>
              <a:off x="7815263" y="1425575"/>
              <a:ext cx="1123950" cy="1198563"/>
              <a:chOff x="4923" y="898"/>
              <a:chExt cx="708" cy="755"/>
            </a:xfrm>
          </p:grpSpPr>
          <p:grpSp>
            <p:nvGrpSpPr>
              <p:cNvPr id="30784" name="Group 10"/>
              <p:cNvGrpSpPr>
                <a:grpSpLocks noChangeAspect="1"/>
              </p:cNvGrpSpPr>
              <p:nvPr/>
            </p:nvGrpSpPr>
            <p:grpSpPr bwMode="auto">
              <a:xfrm flipH="1" flipV="1">
                <a:off x="4923" y="945"/>
                <a:ext cx="708" cy="708"/>
                <a:chOff x="2064" y="720"/>
                <a:chExt cx="1008" cy="1008"/>
              </a:xfrm>
            </p:grpSpPr>
            <p:sp>
              <p:nvSpPr>
                <p:cNvPr id="30786" name="Line 11"/>
                <p:cNvSpPr>
                  <a:spLocks noChangeAspect="1" noChangeShapeType="1"/>
                </p:cNvSpPr>
                <p:nvPr/>
              </p:nvSpPr>
              <p:spPr bwMode="auto">
                <a:xfrm>
                  <a:off x="2064" y="720"/>
                  <a:ext cx="0" cy="1008"/>
                </a:xfrm>
                <a:prstGeom prst="line">
                  <a:avLst/>
                </a:prstGeom>
                <a:noFill/>
                <a:ln w="28575">
                  <a:solidFill>
                    <a:srgbClr val="021FA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787" name="Line 12"/>
                <p:cNvSpPr>
                  <a:spLocks noChangeAspect="1" noChangeShapeType="1"/>
                </p:cNvSpPr>
                <p:nvPr/>
              </p:nvSpPr>
              <p:spPr bwMode="auto">
                <a:xfrm rot="-5400000">
                  <a:off x="2568" y="1224"/>
                  <a:ext cx="0" cy="1008"/>
                </a:xfrm>
                <a:prstGeom prst="line">
                  <a:avLst/>
                </a:prstGeom>
                <a:noFill/>
                <a:ln w="28575">
                  <a:solidFill>
                    <a:srgbClr val="021FA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788" name="Line 13"/>
                <p:cNvSpPr>
                  <a:spLocks noChangeAspect="1" noChangeShapeType="1"/>
                </p:cNvSpPr>
                <p:nvPr/>
              </p:nvSpPr>
              <p:spPr bwMode="auto">
                <a:xfrm>
                  <a:off x="2064" y="720"/>
                  <a:ext cx="1008" cy="1008"/>
                </a:xfrm>
                <a:prstGeom prst="line">
                  <a:avLst/>
                </a:prstGeom>
                <a:noFill/>
                <a:ln w="28575">
                  <a:solidFill>
                    <a:srgbClr val="021FA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0785" name="Text Box 19"/>
              <p:cNvSpPr txBox="1">
                <a:spLocks noChangeAspect="1" noChangeArrowheads="1"/>
              </p:cNvSpPr>
              <p:nvPr/>
            </p:nvSpPr>
            <p:spPr bwMode="auto">
              <a:xfrm>
                <a:off x="5219" y="898"/>
                <a:ext cx="410" cy="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45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sz="4800">
                    <a:solidFill>
                      <a:srgbClr val="021FAE"/>
                    </a:solidFill>
                    <a:latin typeface="Times" charset="0"/>
                  </a:rPr>
                  <a:t>U</a:t>
                </a: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5845219" y="2162175"/>
            <a:ext cx="3132467" cy="2326104"/>
            <a:chOff x="5845218" y="2162175"/>
            <a:chExt cx="3132467" cy="2326104"/>
          </a:xfrm>
        </p:grpSpPr>
        <p:grpSp>
          <p:nvGrpSpPr>
            <p:cNvPr id="30728" name="Group 14"/>
            <p:cNvGrpSpPr>
              <a:grpSpLocks/>
            </p:cNvGrpSpPr>
            <p:nvPr/>
          </p:nvGrpSpPr>
          <p:grpSpPr bwMode="auto">
            <a:xfrm>
              <a:off x="5935705" y="2490788"/>
              <a:ext cx="241300" cy="814388"/>
              <a:chOff x="2776" y="1167"/>
              <a:chExt cx="152" cy="513"/>
            </a:xfrm>
          </p:grpSpPr>
          <p:sp>
            <p:nvSpPr>
              <p:cNvPr id="30776" name="Line 15"/>
              <p:cNvSpPr>
                <a:spLocks noChangeAspect="1" noChangeShapeType="1"/>
              </p:cNvSpPr>
              <p:nvPr/>
            </p:nvSpPr>
            <p:spPr bwMode="auto">
              <a:xfrm rot="1855532" flipH="1" flipV="1">
                <a:off x="2828" y="1264"/>
                <a:ext cx="1" cy="8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77" name="Freeform 16"/>
              <p:cNvSpPr>
                <a:spLocks/>
              </p:cNvSpPr>
              <p:nvPr/>
            </p:nvSpPr>
            <p:spPr bwMode="auto">
              <a:xfrm>
                <a:off x="2776" y="1167"/>
                <a:ext cx="152" cy="513"/>
              </a:xfrm>
              <a:custGeom>
                <a:avLst/>
                <a:gdLst>
                  <a:gd name="T0" fmla="*/ 152 w 152"/>
                  <a:gd name="T1" fmla="*/ 513 h 513"/>
                  <a:gd name="T2" fmla="*/ 38 w 152"/>
                  <a:gd name="T3" fmla="*/ 371 h 513"/>
                  <a:gd name="T4" fmla="*/ 19 w 152"/>
                  <a:gd name="T5" fmla="*/ 212 h 513"/>
                  <a:gd name="T6" fmla="*/ 152 w 152"/>
                  <a:gd name="T7" fmla="*/ 0 h 5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2"/>
                  <a:gd name="T13" fmla="*/ 0 h 513"/>
                  <a:gd name="T14" fmla="*/ 152 w 152"/>
                  <a:gd name="T15" fmla="*/ 513 h 5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2" h="513">
                    <a:moveTo>
                      <a:pt x="152" y="513"/>
                    </a:moveTo>
                    <a:cubicBezTo>
                      <a:pt x="106" y="467"/>
                      <a:pt x="60" y="421"/>
                      <a:pt x="38" y="371"/>
                    </a:cubicBezTo>
                    <a:cubicBezTo>
                      <a:pt x="16" y="321"/>
                      <a:pt x="0" y="274"/>
                      <a:pt x="19" y="212"/>
                    </a:cubicBezTo>
                    <a:cubicBezTo>
                      <a:pt x="38" y="150"/>
                      <a:pt x="95" y="75"/>
                      <a:pt x="152" y="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729" name="Group 17"/>
            <p:cNvGrpSpPr>
              <a:grpSpLocks/>
            </p:cNvGrpSpPr>
            <p:nvPr/>
          </p:nvGrpSpPr>
          <p:grpSpPr bwMode="auto">
            <a:xfrm flipH="1" flipV="1">
              <a:off x="6215105" y="2490788"/>
              <a:ext cx="241300" cy="814388"/>
              <a:chOff x="2776" y="1167"/>
              <a:chExt cx="152" cy="513"/>
            </a:xfrm>
          </p:grpSpPr>
          <p:sp>
            <p:nvSpPr>
              <p:cNvPr id="30774" name="Line 18"/>
              <p:cNvSpPr>
                <a:spLocks noChangeAspect="1" noChangeShapeType="1"/>
              </p:cNvSpPr>
              <p:nvPr/>
            </p:nvSpPr>
            <p:spPr bwMode="auto">
              <a:xfrm rot="1855532" flipH="1" flipV="1">
                <a:off x="2828" y="1264"/>
                <a:ext cx="1" cy="8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75" name="Freeform 19"/>
              <p:cNvSpPr>
                <a:spLocks/>
              </p:cNvSpPr>
              <p:nvPr/>
            </p:nvSpPr>
            <p:spPr bwMode="auto">
              <a:xfrm>
                <a:off x="2776" y="1167"/>
                <a:ext cx="152" cy="513"/>
              </a:xfrm>
              <a:custGeom>
                <a:avLst/>
                <a:gdLst>
                  <a:gd name="T0" fmla="*/ 152 w 152"/>
                  <a:gd name="T1" fmla="*/ 513 h 513"/>
                  <a:gd name="T2" fmla="*/ 38 w 152"/>
                  <a:gd name="T3" fmla="*/ 371 h 513"/>
                  <a:gd name="T4" fmla="*/ 19 w 152"/>
                  <a:gd name="T5" fmla="*/ 212 h 513"/>
                  <a:gd name="T6" fmla="*/ 152 w 152"/>
                  <a:gd name="T7" fmla="*/ 0 h 5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2"/>
                  <a:gd name="T13" fmla="*/ 0 h 513"/>
                  <a:gd name="T14" fmla="*/ 152 w 152"/>
                  <a:gd name="T15" fmla="*/ 513 h 5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2" h="513">
                    <a:moveTo>
                      <a:pt x="152" y="513"/>
                    </a:moveTo>
                    <a:cubicBezTo>
                      <a:pt x="106" y="467"/>
                      <a:pt x="60" y="421"/>
                      <a:pt x="38" y="371"/>
                    </a:cubicBezTo>
                    <a:cubicBezTo>
                      <a:pt x="16" y="321"/>
                      <a:pt x="0" y="274"/>
                      <a:pt x="19" y="212"/>
                    </a:cubicBezTo>
                    <a:cubicBezTo>
                      <a:pt x="38" y="150"/>
                      <a:pt x="95" y="75"/>
                      <a:pt x="152" y="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730" name="Group 20"/>
            <p:cNvGrpSpPr>
              <a:grpSpLocks/>
            </p:cNvGrpSpPr>
            <p:nvPr/>
          </p:nvGrpSpPr>
          <p:grpSpPr bwMode="auto">
            <a:xfrm>
              <a:off x="6177005" y="2270125"/>
              <a:ext cx="1233487" cy="211138"/>
              <a:chOff x="2928" y="1028"/>
              <a:chExt cx="777" cy="133"/>
            </a:xfrm>
          </p:grpSpPr>
          <p:sp>
            <p:nvSpPr>
              <p:cNvPr id="30772" name="Line 21"/>
              <p:cNvSpPr>
                <a:spLocks noChangeAspect="1" noChangeShapeType="1"/>
              </p:cNvSpPr>
              <p:nvPr/>
            </p:nvSpPr>
            <p:spPr bwMode="auto">
              <a:xfrm rot="17163330" flipH="1">
                <a:off x="3451" y="1013"/>
                <a:ext cx="1" cy="8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73" name="Freeform 22"/>
              <p:cNvSpPr>
                <a:spLocks/>
              </p:cNvSpPr>
              <p:nvPr/>
            </p:nvSpPr>
            <p:spPr bwMode="auto">
              <a:xfrm>
                <a:off x="2928" y="1028"/>
                <a:ext cx="777" cy="133"/>
              </a:xfrm>
              <a:custGeom>
                <a:avLst/>
                <a:gdLst>
                  <a:gd name="T0" fmla="*/ 0 w 777"/>
                  <a:gd name="T1" fmla="*/ 124 h 133"/>
                  <a:gd name="T2" fmla="*/ 375 w 777"/>
                  <a:gd name="T3" fmla="*/ 1 h 133"/>
                  <a:gd name="T4" fmla="*/ 777 w 777"/>
                  <a:gd name="T5" fmla="*/ 133 h 133"/>
                  <a:gd name="T6" fmla="*/ 0 60000 65536"/>
                  <a:gd name="T7" fmla="*/ 0 60000 65536"/>
                  <a:gd name="T8" fmla="*/ 0 60000 65536"/>
                  <a:gd name="T9" fmla="*/ 0 w 777"/>
                  <a:gd name="T10" fmla="*/ 0 h 133"/>
                  <a:gd name="T11" fmla="*/ 777 w 777"/>
                  <a:gd name="T12" fmla="*/ 133 h 13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77" h="133">
                    <a:moveTo>
                      <a:pt x="0" y="124"/>
                    </a:moveTo>
                    <a:cubicBezTo>
                      <a:pt x="123" y="62"/>
                      <a:pt x="246" y="0"/>
                      <a:pt x="375" y="1"/>
                    </a:cubicBezTo>
                    <a:cubicBezTo>
                      <a:pt x="504" y="2"/>
                      <a:pt x="640" y="67"/>
                      <a:pt x="777" y="13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731" name="Oval 23"/>
            <p:cNvSpPr>
              <a:spLocks noChangeAspect="1" noChangeArrowheads="1"/>
            </p:cNvSpPr>
            <p:nvPr/>
          </p:nvSpPr>
          <p:spPr bwMode="auto">
            <a:xfrm>
              <a:off x="6100805" y="2390775"/>
              <a:ext cx="190500" cy="190500"/>
            </a:xfrm>
            <a:prstGeom prst="ellipse">
              <a:avLst/>
            </a:prstGeom>
            <a:solidFill>
              <a:srgbClr val="00FF00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buFontTx/>
                <a:buNone/>
              </a:pPr>
              <a:endParaRPr lang="en-US"/>
            </a:p>
          </p:txBody>
        </p:sp>
        <p:grpSp>
          <p:nvGrpSpPr>
            <p:cNvPr id="30732" name="Group 24"/>
            <p:cNvGrpSpPr>
              <a:grpSpLocks/>
            </p:cNvGrpSpPr>
            <p:nvPr/>
          </p:nvGrpSpPr>
          <p:grpSpPr bwMode="auto">
            <a:xfrm>
              <a:off x="6186530" y="3322638"/>
              <a:ext cx="1233487" cy="830263"/>
              <a:chOff x="2934" y="1691"/>
              <a:chExt cx="777" cy="523"/>
            </a:xfrm>
          </p:grpSpPr>
          <p:sp>
            <p:nvSpPr>
              <p:cNvPr id="30770" name="Line 25"/>
              <p:cNvSpPr>
                <a:spLocks noChangeAspect="1" noChangeShapeType="1"/>
              </p:cNvSpPr>
              <p:nvPr/>
            </p:nvSpPr>
            <p:spPr bwMode="auto">
              <a:xfrm rot="3635357">
                <a:off x="3104" y="1995"/>
                <a:ext cx="1" cy="8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71" name="Freeform 26"/>
              <p:cNvSpPr>
                <a:spLocks/>
              </p:cNvSpPr>
              <p:nvPr/>
            </p:nvSpPr>
            <p:spPr bwMode="auto">
              <a:xfrm>
                <a:off x="2934" y="1691"/>
                <a:ext cx="777" cy="523"/>
              </a:xfrm>
              <a:custGeom>
                <a:avLst/>
                <a:gdLst>
                  <a:gd name="T0" fmla="*/ 0 w 777"/>
                  <a:gd name="T1" fmla="*/ 514 h 523"/>
                  <a:gd name="T2" fmla="*/ 6 w 777"/>
                  <a:gd name="T3" fmla="*/ 523 h 523"/>
                  <a:gd name="T4" fmla="*/ 176 w 777"/>
                  <a:gd name="T5" fmla="*/ 343 h 523"/>
                  <a:gd name="T6" fmla="*/ 615 w 777"/>
                  <a:gd name="T7" fmla="*/ 247 h 523"/>
                  <a:gd name="T8" fmla="*/ 777 w 777"/>
                  <a:gd name="T9" fmla="*/ 0 h 5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7"/>
                  <a:gd name="T16" fmla="*/ 0 h 523"/>
                  <a:gd name="T17" fmla="*/ 777 w 777"/>
                  <a:gd name="T18" fmla="*/ 523 h 5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7" h="523">
                    <a:moveTo>
                      <a:pt x="0" y="514"/>
                    </a:moveTo>
                    <a:lnTo>
                      <a:pt x="6" y="523"/>
                    </a:lnTo>
                    <a:cubicBezTo>
                      <a:pt x="35" y="495"/>
                      <a:pt x="74" y="389"/>
                      <a:pt x="176" y="343"/>
                    </a:cubicBezTo>
                    <a:cubicBezTo>
                      <a:pt x="278" y="297"/>
                      <a:pt x="515" y="304"/>
                      <a:pt x="615" y="247"/>
                    </a:cubicBezTo>
                    <a:cubicBezTo>
                      <a:pt x="715" y="190"/>
                      <a:pt x="746" y="95"/>
                      <a:pt x="777" y="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733" name="Text Box 27"/>
            <p:cNvSpPr txBox="1">
              <a:spLocks noChangeArrowheads="1"/>
            </p:cNvSpPr>
            <p:nvPr/>
          </p:nvSpPr>
          <p:spPr bwMode="auto">
            <a:xfrm>
              <a:off x="5903955" y="2168525"/>
              <a:ext cx="2987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sz="1600" b="1">
                  <a:solidFill>
                    <a:srgbClr val="FF0000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30734" name="Text Box 28"/>
            <p:cNvSpPr txBox="1">
              <a:spLocks noChangeArrowheads="1"/>
            </p:cNvSpPr>
            <p:nvPr/>
          </p:nvSpPr>
          <p:spPr bwMode="auto">
            <a:xfrm>
              <a:off x="7421605" y="2162175"/>
              <a:ext cx="2987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sz="1600" b="1">
                  <a:solidFill>
                    <a:srgbClr val="FF0000"/>
                  </a:solidFill>
                  <a:latin typeface="Arial" charset="0"/>
                </a:rPr>
                <a:t>2</a:t>
              </a:r>
            </a:p>
          </p:txBody>
        </p:sp>
        <p:sp>
          <p:nvSpPr>
            <p:cNvPr id="30735" name="Text Box 29"/>
            <p:cNvSpPr txBox="1">
              <a:spLocks noChangeArrowheads="1"/>
            </p:cNvSpPr>
            <p:nvPr/>
          </p:nvSpPr>
          <p:spPr bwMode="auto">
            <a:xfrm>
              <a:off x="5923005" y="4149725"/>
              <a:ext cx="2987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sz="1600" b="1">
                  <a:solidFill>
                    <a:srgbClr val="FF0000"/>
                  </a:solidFill>
                  <a:latin typeface="Arial" charset="0"/>
                </a:rPr>
                <a:t>3</a:t>
              </a:r>
            </a:p>
          </p:txBody>
        </p:sp>
        <p:sp>
          <p:nvSpPr>
            <p:cNvPr id="30736" name="Text Box 30"/>
            <p:cNvSpPr txBox="1">
              <a:spLocks noChangeArrowheads="1"/>
            </p:cNvSpPr>
            <p:nvPr/>
          </p:nvSpPr>
          <p:spPr bwMode="auto">
            <a:xfrm>
              <a:off x="5845218" y="3152775"/>
              <a:ext cx="2987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sz="1600" b="1">
                  <a:solidFill>
                    <a:srgbClr val="FF0000"/>
                  </a:solidFill>
                  <a:latin typeface="Arial" charset="0"/>
                </a:rPr>
                <a:t>4</a:t>
              </a:r>
            </a:p>
          </p:txBody>
        </p:sp>
        <p:sp>
          <p:nvSpPr>
            <p:cNvPr id="30737" name="Text Box 31"/>
            <p:cNvSpPr txBox="1">
              <a:spLocks noChangeArrowheads="1"/>
            </p:cNvSpPr>
            <p:nvPr/>
          </p:nvSpPr>
          <p:spPr bwMode="auto">
            <a:xfrm>
              <a:off x="7440655" y="3235325"/>
              <a:ext cx="2987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sz="1600" b="1">
                  <a:solidFill>
                    <a:srgbClr val="FF0000"/>
                  </a:solidFill>
                  <a:latin typeface="Arial" charset="0"/>
                </a:rPr>
                <a:t>7</a:t>
              </a:r>
            </a:p>
          </p:txBody>
        </p:sp>
        <p:sp>
          <p:nvSpPr>
            <p:cNvPr id="30738" name="Oval 32"/>
            <p:cNvSpPr>
              <a:spLocks noChangeAspect="1" noChangeArrowheads="1"/>
            </p:cNvSpPr>
            <p:nvPr/>
          </p:nvSpPr>
          <p:spPr bwMode="auto">
            <a:xfrm>
              <a:off x="7320005" y="4067175"/>
              <a:ext cx="190500" cy="1905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9" name="Oval 33"/>
            <p:cNvSpPr>
              <a:spLocks noChangeAspect="1" noChangeArrowheads="1"/>
            </p:cNvSpPr>
            <p:nvPr/>
          </p:nvSpPr>
          <p:spPr bwMode="auto">
            <a:xfrm>
              <a:off x="7320005" y="2390775"/>
              <a:ext cx="190500" cy="1905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0" name="Oval 34"/>
            <p:cNvSpPr>
              <a:spLocks noChangeAspect="1" noChangeArrowheads="1"/>
            </p:cNvSpPr>
            <p:nvPr/>
          </p:nvSpPr>
          <p:spPr bwMode="auto">
            <a:xfrm>
              <a:off x="7320005" y="3228975"/>
              <a:ext cx="190500" cy="1905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1" name="Oval 35"/>
            <p:cNvSpPr>
              <a:spLocks noChangeAspect="1" noChangeArrowheads="1"/>
            </p:cNvSpPr>
            <p:nvPr/>
          </p:nvSpPr>
          <p:spPr bwMode="auto">
            <a:xfrm>
              <a:off x="8539205" y="3228975"/>
              <a:ext cx="190500" cy="1905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0742" name="Group 36"/>
            <p:cNvGrpSpPr>
              <a:grpSpLocks/>
            </p:cNvGrpSpPr>
            <p:nvPr/>
          </p:nvGrpSpPr>
          <p:grpSpPr bwMode="auto">
            <a:xfrm>
              <a:off x="7434305" y="3121025"/>
              <a:ext cx="1233487" cy="211138"/>
              <a:chOff x="2928" y="1028"/>
              <a:chExt cx="777" cy="133"/>
            </a:xfrm>
          </p:grpSpPr>
          <p:sp>
            <p:nvSpPr>
              <p:cNvPr id="30768" name="Line 37"/>
              <p:cNvSpPr>
                <a:spLocks noChangeAspect="1" noChangeShapeType="1"/>
              </p:cNvSpPr>
              <p:nvPr/>
            </p:nvSpPr>
            <p:spPr bwMode="auto">
              <a:xfrm rot="17163330" flipH="1">
                <a:off x="3451" y="1013"/>
                <a:ext cx="1" cy="8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69" name="Freeform 38"/>
              <p:cNvSpPr>
                <a:spLocks/>
              </p:cNvSpPr>
              <p:nvPr/>
            </p:nvSpPr>
            <p:spPr bwMode="auto">
              <a:xfrm>
                <a:off x="2928" y="1028"/>
                <a:ext cx="777" cy="133"/>
              </a:xfrm>
              <a:custGeom>
                <a:avLst/>
                <a:gdLst>
                  <a:gd name="T0" fmla="*/ 0 w 777"/>
                  <a:gd name="T1" fmla="*/ 124 h 133"/>
                  <a:gd name="T2" fmla="*/ 375 w 777"/>
                  <a:gd name="T3" fmla="*/ 1 h 133"/>
                  <a:gd name="T4" fmla="*/ 777 w 777"/>
                  <a:gd name="T5" fmla="*/ 133 h 133"/>
                  <a:gd name="T6" fmla="*/ 0 60000 65536"/>
                  <a:gd name="T7" fmla="*/ 0 60000 65536"/>
                  <a:gd name="T8" fmla="*/ 0 60000 65536"/>
                  <a:gd name="T9" fmla="*/ 0 w 777"/>
                  <a:gd name="T10" fmla="*/ 0 h 133"/>
                  <a:gd name="T11" fmla="*/ 777 w 777"/>
                  <a:gd name="T12" fmla="*/ 133 h 13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77" h="133">
                    <a:moveTo>
                      <a:pt x="0" y="124"/>
                    </a:moveTo>
                    <a:cubicBezTo>
                      <a:pt x="123" y="62"/>
                      <a:pt x="246" y="0"/>
                      <a:pt x="375" y="1"/>
                    </a:cubicBezTo>
                    <a:cubicBezTo>
                      <a:pt x="504" y="2"/>
                      <a:pt x="640" y="67"/>
                      <a:pt x="777" y="13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743" name="Group 39"/>
            <p:cNvGrpSpPr>
              <a:grpSpLocks/>
            </p:cNvGrpSpPr>
            <p:nvPr/>
          </p:nvGrpSpPr>
          <p:grpSpPr bwMode="auto">
            <a:xfrm>
              <a:off x="6189705" y="3965575"/>
              <a:ext cx="1233487" cy="211138"/>
              <a:chOff x="2928" y="1028"/>
              <a:chExt cx="777" cy="133"/>
            </a:xfrm>
          </p:grpSpPr>
          <p:sp>
            <p:nvSpPr>
              <p:cNvPr id="30766" name="Line 40"/>
              <p:cNvSpPr>
                <a:spLocks noChangeAspect="1" noChangeShapeType="1"/>
              </p:cNvSpPr>
              <p:nvPr/>
            </p:nvSpPr>
            <p:spPr bwMode="auto">
              <a:xfrm rot="17163330" flipH="1">
                <a:off x="3451" y="1013"/>
                <a:ext cx="1" cy="8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67" name="Freeform 41"/>
              <p:cNvSpPr>
                <a:spLocks/>
              </p:cNvSpPr>
              <p:nvPr/>
            </p:nvSpPr>
            <p:spPr bwMode="auto">
              <a:xfrm>
                <a:off x="2928" y="1028"/>
                <a:ext cx="777" cy="133"/>
              </a:xfrm>
              <a:custGeom>
                <a:avLst/>
                <a:gdLst>
                  <a:gd name="T0" fmla="*/ 0 w 777"/>
                  <a:gd name="T1" fmla="*/ 124 h 133"/>
                  <a:gd name="T2" fmla="*/ 375 w 777"/>
                  <a:gd name="T3" fmla="*/ 1 h 133"/>
                  <a:gd name="T4" fmla="*/ 777 w 777"/>
                  <a:gd name="T5" fmla="*/ 133 h 133"/>
                  <a:gd name="T6" fmla="*/ 0 60000 65536"/>
                  <a:gd name="T7" fmla="*/ 0 60000 65536"/>
                  <a:gd name="T8" fmla="*/ 0 60000 65536"/>
                  <a:gd name="T9" fmla="*/ 0 w 777"/>
                  <a:gd name="T10" fmla="*/ 0 h 133"/>
                  <a:gd name="T11" fmla="*/ 777 w 777"/>
                  <a:gd name="T12" fmla="*/ 133 h 13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77" h="133">
                    <a:moveTo>
                      <a:pt x="0" y="124"/>
                    </a:moveTo>
                    <a:cubicBezTo>
                      <a:pt x="123" y="62"/>
                      <a:pt x="246" y="0"/>
                      <a:pt x="375" y="1"/>
                    </a:cubicBezTo>
                    <a:cubicBezTo>
                      <a:pt x="504" y="2"/>
                      <a:pt x="640" y="67"/>
                      <a:pt x="777" y="13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744" name="Group 42"/>
            <p:cNvGrpSpPr>
              <a:grpSpLocks/>
            </p:cNvGrpSpPr>
            <p:nvPr/>
          </p:nvGrpSpPr>
          <p:grpSpPr bwMode="auto">
            <a:xfrm flipH="1" flipV="1">
              <a:off x="6170655" y="4175125"/>
              <a:ext cx="1233487" cy="211138"/>
              <a:chOff x="2928" y="1028"/>
              <a:chExt cx="777" cy="133"/>
            </a:xfrm>
          </p:grpSpPr>
          <p:sp>
            <p:nvSpPr>
              <p:cNvPr id="30764" name="Line 43"/>
              <p:cNvSpPr>
                <a:spLocks noChangeAspect="1" noChangeShapeType="1"/>
              </p:cNvSpPr>
              <p:nvPr/>
            </p:nvSpPr>
            <p:spPr bwMode="auto">
              <a:xfrm rot="17163330" flipH="1">
                <a:off x="3451" y="1013"/>
                <a:ext cx="1" cy="8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65" name="Freeform 44"/>
              <p:cNvSpPr>
                <a:spLocks/>
              </p:cNvSpPr>
              <p:nvPr/>
            </p:nvSpPr>
            <p:spPr bwMode="auto">
              <a:xfrm>
                <a:off x="2928" y="1028"/>
                <a:ext cx="777" cy="133"/>
              </a:xfrm>
              <a:custGeom>
                <a:avLst/>
                <a:gdLst>
                  <a:gd name="T0" fmla="*/ 0 w 777"/>
                  <a:gd name="T1" fmla="*/ 124 h 133"/>
                  <a:gd name="T2" fmla="*/ 375 w 777"/>
                  <a:gd name="T3" fmla="*/ 1 h 133"/>
                  <a:gd name="T4" fmla="*/ 777 w 777"/>
                  <a:gd name="T5" fmla="*/ 133 h 133"/>
                  <a:gd name="T6" fmla="*/ 0 60000 65536"/>
                  <a:gd name="T7" fmla="*/ 0 60000 65536"/>
                  <a:gd name="T8" fmla="*/ 0 60000 65536"/>
                  <a:gd name="T9" fmla="*/ 0 w 777"/>
                  <a:gd name="T10" fmla="*/ 0 h 133"/>
                  <a:gd name="T11" fmla="*/ 777 w 777"/>
                  <a:gd name="T12" fmla="*/ 133 h 13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77" h="133">
                    <a:moveTo>
                      <a:pt x="0" y="124"/>
                    </a:moveTo>
                    <a:cubicBezTo>
                      <a:pt x="123" y="62"/>
                      <a:pt x="246" y="0"/>
                      <a:pt x="375" y="1"/>
                    </a:cubicBezTo>
                    <a:cubicBezTo>
                      <a:pt x="504" y="2"/>
                      <a:pt x="640" y="67"/>
                      <a:pt x="777" y="13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745" name="Group 45"/>
            <p:cNvGrpSpPr>
              <a:grpSpLocks/>
            </p:cNvGrpSpPr>
            <p:nvPr/>
          </p:nvGrpSpPr>
          <p:grpSpPr bwMode="auto">
            <a:xfrm flipH="1" flipV="1">
              <a:off x="6196055" y="3324225"/>
              <a:ext cx="1233487" cy="211138"/>
              <a:chOff x="2928" y="1028"/>
              <a:chExt cx="777" cy="133"/>
            </a:xfrm>
          </p:grpSpPr>
          <p:sp>
            <p:nvSpPr>
              <p:cNvPr id="30762" name="Line 46"/>
              <p:cNvSpPr>
                <a:spLocks noChangeAspect="1" noChangeShapeType="1"/>
              </p:cNvSpPr>
              <p:nvPr/>
            </p:nvSpPr>
            <p:spPr bwMode="auto">
              <a:xfrm rot="17163330" flipH="1">
                <a:off x="3451" y="1013"/>
                <a:ext cx="1" cy="8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63" name="Freeform 47"/>
              <p:cNvSpPr>
                <a:spLocks/>
              </p:cNvSpPr>
              <p:nvPr/>
            </p:nvSpPr>
            <p:spPr bwMode="auto">
              <a:xfrm>
                <a:off x="2928" y="1028"/>
                <a:ext cx="777" cy="133"/>
              </a:xfrm>
              <a:custGeom>
                <a:avLst/>
                <a:gdLst>
                  <a:gd name="T0" fmla="*/ 0 w 777"/>
                  <a:gd name="T1" fmla="*/ 124 h 133"/>
                  <a:gd name="T2" fmla="*/ 375 w 777"/>
                  <a:gd name="T3" fmla="*/ 1 h 133"/>
                  <a:gd name="T4" fmla="*/ 777 w 777"/>
                  <a:gd name="T5" fmla="*/ 133 h 133"/>
                  <a:gd name="T6" fmla="*/ 0 60000 65536"/>
                  <a:gd name="T7" fmla="*/ 0 60000 65536"/>
                  <a:gd name="T8" fmla="*/ 0 60000 65536"/>
                  <a:gd name="T9" fmla="*/ 0 w 777"/>
                  <a:gd name="T10" fmla="*/ 0 h 133"/>
                  <a:gd name="T11" fmla="*/ 777 w 777"/>
                  <a:gd name="T12" fmla="*/ 133 h 13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77" h="133">
                    <a:moveTo>
                      <a:pt x="0" y="124"/>
                    </a:moveTo>
                    <a:cubicBezTo>
                      <a:pt x="123" y="62"/>
                      <a:pt x="246" y="0"/>
                      <a:pt x="375" y="1"/>
                    </a:cubicBezTo>
                    <a:cubicBezTo>
                      <a:pt x="504" y="2"/>
                      <a:pt x="640" y="67"/>
                      <a:pt x="777" y="13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746" name="Group 48"/>
            <p:cNvGrpSpPr>
              <a:grpSpLocks/>
            </p:cNvGrpSpPr>
            <p:nvPr/>
          </p:nvGrpSpPr>
          <p:grpSpPr bwMode="auto">
            <a:xfrm flipV="1">
              <a:off x="5929355" y="3354388"/>
              <a:ext cx="241300" cy="814388"/>
              <a:chOff x="2776" y="1167"/>
              <a:chExt cx="152" cy="513"/>
            </a:xfrm>
          </p:grpSpPr>
          <p:sp>
            <p:nvSpPr>
              <p:cNvPr id="30760" name="Line 49"/>
              <p:cNvSpPr>
                <a:spLocks noChangeAspect="1" noChangeShapeType="1"/>
              </p:cNvSpPr>
              <p:nvPr/>
            </p:nvSpPr>
            <p:spPr bwMode="auto">
              <a:xfrm rot="1855532" flipH="1" flipV="1">
                <a:off x="2828" y="1264"/>
                <a:ext cx="1" cy="8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61" name="Freeform 50"/>
              <p:cNvSpPr>
                <a:spLocks/>
              </p:cNvSpPr>
              <p:nvPr/>
            </p:nvSpPr>
            <p:spPr bwMode="auto">
              <a:xfrm>
                <a:off x="2776" y="1167"/>
                <a:ext cx="152" cy="513"/>
              </a:xfrm>
              <a:custGeom>
                <a:avLst/>
                <a:gdLst>
                  <a:gd name="T0" fmla="*/ 152 w 152"/>
                  <a:gd name="T1" fmla="*/ 513 h 513"/>
                  <a:gd name="T2" fmla="*/ 38 w 152"/>
                  <a:gd name="T3" fmla="*/ 371 h 513"/>
                  <a:gd name="T4" fmla="*/ 19 w 152"/>
                  <a:gd name="T5" fmla="*/ 212 h 513"/>
                  <a:gd name="T6" fmla="*/ 152 w 152"/>
                  <a:gd name="T7" fmla="*/ 0 h 5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2"/>
                  <a:gd name="T13" fmla="*/ 0 h 513"/>
                  <a:gd name="T14" fmla="*/ 152 w 152"/>
                  <a:gd name="T15" fmla="*/ 513 h 5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2" h="513">
                    <a:moveTo>
                      <a:pt x="152" y="513"/>
                    </a:moveTo>
                    <a:cubicBezTo>
                      <a:pt x="106" y="467"/>
                      <a:pt x="60" y="421"/>
                      <a:pt x="38" y="371"/>
                    </a:cubicBezTo>
                    <a:cubicBezTo>
                      <a:pt x="16" y="321"/>
                      <a:pt x="0" y="274"/>
                      <a:pt x="19" y="212"/>
                    </a:cubicBezTo>
                    <a:cubicBezTo>
                      <a:pt x="38" y="150"/>
                      <a:pt x="95" y="75"/>
                      <a:pt x="152" y="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747" name="Group 51"/>
            <p:cNvGrpSpPr>
              <a:grpSpLocks/>
            </p:cNvGrpSpPr>
            <p:nvPr/>
          </p:nvGrpSpPr>
          <p:grpSpPr bwMode="auto">
            <a:xfrm flipH="1" flipV="1">
              <a:off x="7421605" y="2490788"/>
              <a:ext cx="241300" cy="814388"/>
              <a:chOff x="2776" y="1167"/>
              <a:chExt cx="152" cy="513"/>
            </a:xfrm>
          </p:grpSpPr>
          <p:sp>
            <p:nvSpPr>
              <p:cNvPr id="30758" name="Line 52"/>
              <p:cNvSpPr>
                <a:spLocks noChangeAspect="1" noChangeShapeType="1"/>
              </p:cNvSpPr>
              <p:nvPr/>
            </p:nvSpPr>
            <p:spPr bwMode="auto">
              <a:xfrm rot="1855532" flipH="1" flipV="1">
                <a:off x="2828" y="1264"/>
                <a:ext cx="1" cy="8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59" name="Freeform 53"/>
              <p:cNvSpPr>
                <a:spLocks/>
              </p:cNvSpPr>
              <p:nvPr/>
            </p:nvSpPr>
            <p:spPr bwMode="auto">
              <a:xfrm>
                <a:off x="2776" y="1167"/>
                <a:ext cx="152" cy="513"/>
              </a:xfrm>
              <a:custGeom>
                <a:avLst/>
                <a:gdLst>
                  <a:gd name="T0" fmla="*/ 152 w 152"/>
                  <a:gd name="T1" fmla="*/ 513 h 513"/>
                  <a:gd name="T2" fmla="*/ 38 w 152"/>
                  <a:gd name="T3" fmla="*/ 371 h 513"/>
                  <a:gd name="T4" fmla="*/ 19 w 152"/>
                  <a:gd name="T5" fmla="*/ 212 h 513"/>
                  <a:gd name="T6" fmla="*/ 152 w 152"/>
                  <a:gd name="T7" fmla="*/ 0 h 5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2"/>
                  <a:gd name="T13" fmla="*/ 0 h 513"/>
                  <a:gd name="T14" fmla="*/ 152 w 152"/>
                  <a:gd name="T15" fmla="*/ 513 h 5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2" h="513">
                    <a:moveTo>
                      <a:pt x="152" y="513"/>
                    </a:moveTo>
                    <a:cubicBezTo>
                      <a:pt x="106" y="467"/>
                      <a:pt x="60" y="421"/>
                      <a:pt x="38" y="371"/>
                    </a:cubicBezTo>
                    <a:cubicBezTo>
                      <a:pt x="16" y="321"/>
                      <a:pt x="0" y="274"/>
                      <a:pt x="19" y="212"/>
                    </a:cubicBezTo>
                    <a:cubicBezTo>
                      <a:pt x="38" y="150"/>
                      <a:pt x="95" y="75"/>
                      <a:pt x="152" y="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748" name="Group 54"/>
            <p:cNvGrpSpPr>
              <a:grpSpLocks/>
            </p:cNvGrpSpPr>
            <p:nvPr/>
          </p:nvGrpSpPr>
          <p:grpSpPr bwMode="auto">
            <a:xfrm>
              <a:off x="7410493" y="3313113"/>
              <a:ext cx="1212850" cy="862013"/>
              <a:chOff x="3696" y="1680"/>
              <a:chExt cx="764" cy="543"/>
            </a:xfrm>
          </p:grpSpPr>
          <p:sp>
            <p:nvSpPr>
              <p:cNvPr id="30756" name="Line 55"/>
              <p:cNvSpPr>
                <a:spLocks noChangeAspect="1" noChangeShapeType="1"/>
              </p:cNvSpPr>
              <p:nvPr/>
            </p:nvSpPr>
            <p:spPr bwMode="auto">
              <a:xfrm rot="4334049">
                <a:off x="3989" y="2107"/>
                <a:ext cx="1" cy="8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57" name="Freeform 56"/>
              <p:cNvSpPr>
                <a:spLocks/>
              </p:cNvSpPr>
              <p:nvPr/>
            </p:nvSpPr>
            <p:spPr bwMode="auto">
              <a:xfrm>
                <a:off x="3696" y="1680"/>
                <a:ext cx="764" cy="543"/>
              </a:xfrm>
              <a:custGeom>
                <a:avLst/>
                <a:gdLst>
                  <a:gd name="T0" fmla="*/ 753 w 764"/>
                  <a:gd name="T1" fmla="*/ 0 h 543"/>
                  <a:gd name="T2" fmla="*/ 764 w 764"/>
                  <a:gd name="T3" fmla="*/ 14 h 543"/>
                  <a:gd name="T4" fmla="*/ 485 w 764"/>
                  <a:gd name="T5" fmla="*/ 380 h 543"/>
                  <a:gd name="T6" fmla="*/ 0 w 764"/>
                  <a:gd name="T7" fmla="*/ 543 h 5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64"/>
                  <a:gd name="T13" fmla="*/ 0 h 543"/>
                  <a:gd name="T14" fmla="*/ 764 w 764"/>
                  <a:gd name="T15" fmla="*/ 543 h 5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64" h="543">
                    <a:moveTo>
                      <a:pt x="753" y="0"/>
                    </a:moveTo>
                    <a:lnTo>
                      <a:pt x="764" y="14"/>
                    </a:lnTo>
                    <a:cubicBezTo>
                      <a:pt x="719" y="77"/>
                      <a:pt x="612" y="292"/>
                      <a:pt x="485" y="380"/>
                    </a:cubicBezTo>
                    <a:cubicBezTo>
                      <a:pt x="358" y="468"/>
                      <a:pt x="179" y="505"/>
                      <a:pt x="0" y="54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749" name="Group 57"/>
            <p:cNvGrpSpPr>
              <a:grpSpLocks/>
            </p:cNvGrpSpPr>
            <p:nvPr/>
          </p:nvGrpSpPr>
          <p:grpSpPr bwMode="auto">
            <a:xfrm>
              <a:off x="7443830" y="2495550"/>
              <a:ext cx="1212850" cy="862013"/>
              <a:chOff x="3726" y="1170"/>
              <a:chExt cx="764" cy="543"/>
            </a:xfrm>
          </p:grpSpPr>
          <p:sp>
            <p:nvSpPr>
              <p:cNvPr id="30754" name="Line 58"/>
              <p:cNvSpPr>
                <a:spLocks noChangeAspect="1" noChangeShapeType="1"/>
              </p:cNvSpPr>
              <p:nvPr/>
            </p:nvSpPr>
            <p:spPr bwMode="auto">
              <a:xfrm rot="19202490" flipH="1">
                <a:off x="4304" y="1379"/>
                <a:ext cx="1" cy="8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55" name="Freeform 59"/>
              <p:cNvSpPr>
                <a:spLocks/>
              </p:cNvSpPr>
              <p:nvPr/>
            </p:nvSpPr>
            <p:spPr bwMode="auto">
              <a:xfrm rot="10800000" flipH="1">
                <a:off x="3726" y="1170"/>
                <a:ext cx="764" cy="543"/>
              </a:xfrm>
              <a:custGeom>
                <a:avLst/>
                <a:gdLst>
                  <a:gd name="T0" fmla="*/ 753 w 764"/>
                  <a:gd name="T1" fmla="*/ 0 h 543"/>
                  <a:gd name="T2" fmla="*/ 764 w 764"/>
                  <a:gd name="T3" fmla="*/ 14 h 543"/>
                  <a:gd name="T4" fmla="*/ 485 w 764"/>
                  <a:gd name="T5" fmla="*/ 380 h 543"/>
                  <a:gd name="T6" fmla="*/ 0 w 764"/>
                  <a:gd name="T7" fmla="*/ 543 h 5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64"/>
                  <a:gd name="T13" fmla="*/ 0 h 543"/>
                  <a:gd name="T14" fmla="*/ 764 w 764"/>
                  <a:gd name="T15" fmla="*/ 543 h 5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64" h="543">
                    <a:moveTo>
                      <a:pt x="753" y="0"/>
                    </a:moveTo>
                    <a:lnTo>
                      <a:pt x="764" y="14"/>
                    </a:lnTo>
                    <a:cubicBezTo>
                      <a:pt x="719" y="77"/>
                      <a:pt x="612" y="292"/>
                      <a:pt x="485" y="380"/>
                    </a:cubicBezTo>
                    <a:cubicBezTo>
                      <a:pt x="358" y="468"/>
                      <a:pt x="179" y="505"/>
                      <a:pt x="0" y="54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750" name="Text Box 60"/>
            <p:cNvSpPr txBox="1">
              <a:spLocks noChangeArrowheads="1"/>
            </p:cNvSpPr>
            <p:nvPr/>
          </p:nvSpPr>
          <p:spPr bwMode="auto">
            <a:xfrm>
              <a:off x="7408905" y="4143375"/>
              <a:ext cx="2987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sz="1600" b="1">
                  <a:solidFill>
                    <a:srgbClr val="FF0000"/>
                  </a:solidFill>
                  <a:latin typeface="Arial" charset="0"/>
                </a:rPr>
                <a:t>6</a:t>
              </a:r>
            </a:p>
          </p:txBody>
        </p:sp>
        <p:sp>
          <p:nvSpPr>
            <p:cNvPr id="30751" name="Text Box 61"/>
            <p:cNvSpPr txBox="1">
              <a:spLocks noChangeArrowheads="1"/>
            </p:cNvSpPr>
            <p:nvPr/>
          </p:nvSpPr>
          <p:spPr bwMode="auto">
            <a:xfrm>
              <a:off x="8678905" y="3159125"/>
              <a:ext cx="2987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sz="1600" b="1">
                  <a:solidFill>
                    <a:srgbClr val="FF0000"/>
                  </a:solidFill>
                  <a:latin typeface="Arial" charset="0"/>
                </a:rPr>
                <a:t>5</a:t>
              </a:r>
            </a:p>
          </p:txBody>
        </p:sp>
        <p:sp>
          <p:nvSpPr>
            <p:cNvPr id="30752" name="Oval 62"/>
            <p:cNvSpPr>
              <a:spLocks noChangeAspect="1" noChangeArrowheads="1"/>
            </p:cNvSpPr>
            <p:nvPr/>
          </p:nvSpPr>
          <p:spPr bwMode="auto">
            <a:xfrm>
              <a:off x="6100805" y="3228975"/>
              <a:ext cx="190500" cy="1905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3" name="Oval 63"/>
            <p:cNvSpPr>
              <a:spLocks noChangeAspect="1" noChangeArrowheads="1"/>
            </p:cNvSpPr>
            <p:nvPr/>
          </p:nvSpPr>
          <p:spPr bwMode="auto">
            <a:xfrm>
              <a:off x="6100805" y="4067175"/>
              <a:ext cx="190500" cy="190500"/>
            </a:xfrm>
            <a:prstGeom prst="ellipse">
              <a:avLst/>
            </a:prstGeom>
            <a:solidFill>
              <a:srgbClr val="0000FF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25" name="Rectangle 7"/>
          <p:cNvSpPr>
            <a:spLocks/>
          </p:cNvSpPr>
          <p:nvPr/>
        </p:nvSpPr>
        <p:spPr bwMode="auto">
          <a:xfrm>
            <a:off x="843336" y="4784744"/>
            <a:ext cx="7322145" cy="1247319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28515" bIns="0"/>
          <a:lstStyle/>
          <a:p>
            <a:pPr marL="26944" algn="ctr">
              <a:spcBef>
                <a:spcPts val="988"/>
              </a:spcBef>
              <a:buNone/>
            </a:pPr>
            <a:r>
              <a:rPr lang="en-US" i="1" u="sng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Arial Bold" charset="0"/>
              </a:rPr>
              <a:t>Nov 2012</a:t>
            </a:r>
            <a:r>
              <a:rPr lang="en-US" i="1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Arial Bold" charset="0"/>
              </a:rPr>
              <a:t>:  </a:t>
            </a:r>
            <a:r>
              <a:rPr lang="en-US" sz="3200" b="1" dirty="0" smtClean="0">
                <a:latin typeface="Times New Roman" charset="0"/>
                <a:cs typeface="Times New Roman" charset="0"/>
                <a:sym typeface="Arial Bold" charset="0"/>
              </a:rPr>
              <a:t>17.6 </a:t>
            </a:r>
            <a:r>
              <a:rPr lang="en-US" sz="3200" b="1" dirty="0" err="1">
                <a:latin typeface="Times New Roman" charset="0"/>
                <a:cs typeface="Times New Roman" charset="0"/>
                <a:sym typeface="Arial Bold" charset="0"/>
              </a:rPr>
              <a:t>Peta</a:t>
            </a:r>
            <a:r>
              <a:rPr lang="en-US" sz="3200" b="1" dirty="0">
                <a:latin typeface="Times New Roman" charset="0"/>
                <a:cs typeface="Times New Roman" charset="0"/>
                <a:sym typeface="Arial Bold" charset="0"/>
              </a:rPr>
              <a:t> / </a:t>
            </a:r>
            <a:r>
              <a:rPr lang="en-US" sz="3200" b="1" dirty="0" smtClean="0">
                <a:latin typeface="Times New Roman" charset="0"/>
                <a:cs typeface="Times New Roman" charset="0"/>
                <a:sym typeface="Arial Bold" charset="0"/>
              </a:rPr>
              <a:t>15.3 </a:t>
            </a:r>
            <a:r>
              <a:rPr lang="en-US" sz="3200" b="1" dirty="0" err="1" smtClean="0">
                <a:latin typeface="Times New Roman" charset="0"/>
                <a:cs typeface="Times New Roman" charset="0"/>
                <a:sym typeface="Arial Bold" charset="0"/>
              </a:rPr>
              <a:t>Tera</a:t>
            </a:r>
            <a:r>
              <a:rPr lang="en-US" sz="3200" b="1" dirty="0" smtClean="0">
                <a:latin typeface="Times New Roman" charset="0"/>
                <a:cs typeface="Times New Roman" charset="0"/>
                <a:sym typeface="Arial Bold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Arial Bold" charset="0"/>
              </a:rPr>
              <a:t>~</a:t>
            </a:r>
            <a:r>
              <a:rPr lang="en-US" sz="3200" b="1" dirty="0" smtClean="0">
                <a:latin typeface="Times New Roman" charset="0"/>
                <a:cs typeface="Times New Roman" charset="0"/>
                <a:sym typeface="Arial Bold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Arial Bold" charset="0"/>
              </a:rPr>
              <a:t>1,100</a:t>
            </a:r>
          </a:p>
          <a:p>
            <a:pPr marL="26944" algn="ctr">
              <a:spcBef>
                <a:spcPts val="988"/>
              </a:spcBef>
              <a:buNone/>
            </a:pPr>
            <a:r>
              <a:rPr lang="en-US" sz="3200" b="1" dirty="0" smtClean="0">
                <a:latin typeface="Times New Roman" charset="0"/>
                <a:cs typeface="Times New Roman" charset="0"/>
                <a:sym typeface="Arial Bold" charset="0"/>
              </a:rPr>
              <a:t> </a:t>
            </a:r>
            <a:r>
              <a:rPr lang="en-US" i="1" u="sng" dirty="0">
                <a:solidFill>
                  <a:srgbClr val="FF0000"/>
                </a:solidFill>
                <a:latin typeface="Times New Roman" charset="0"/>
                <a:cs typeface="Times New Roman" charset="0"/>
                <a:sym typeface="Arial Bold" charset="0"/>
              </a:rPr>
              <a:t>Nov </a:t>
            </a:r>
            <a:r>
              <a:rPr lang="en-US" i="1" u="sng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Arial Bold" charset="0"/>
              </a:rPr>
              <a:t>2010</a:t>
            </a:r>
            <a:r>
              <a:rPr lang="en-US" i="1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Arial Bold" charset="0"/>
              </a:rPr>
              <a:t>:  </a:t>
            </a:r>
            <a:r>
              <a:rPr lang="en-US" sz="3200" b="1" dirty="0" smtClean="0">
                <a:latin typeface="Times New Roman" charset="0"/>
                <a:cs typeface="Times New Roman" charset="0"/>
                <a:sym typeface="Arial Bold" charset="0"/>
              </a:rPr>
              <a:t>2.5 </a:t>
            </a:r>
            <a:r>
              <a:rPr lang="en-US" sz="3200" b="1" dirty="0" err="1">
                <a:latin typeface="Times New Roman" charset="0"/>
                <a:cs typeface="Times New Roman" charset="0"/>
                <a:sym typeface="Arial Bold" charset="0"/>
              </a:rPr>
              <a:t>Peta</a:t>
            </a:r>
            <a:r>
              <a:rPr lang="en-US" sz="3200" b="1" dirty="0">
                <a:latin typeface="Times New Roman" charset="0"/>
                <a:cs typeface="Times New Roman" charset="0"/>
                <a:sym typeface="Arial Bold" charset="0"/>
              </a:rPr>
              <a:t> / </a:t>
            </a:r>
            <a:r>
              <a:rPr lang="en-US" sz="3200" b="1" dirty="0" smtClean="0">
                <a:latin typeface="Times New Roman" charset="0"/>
                <a:cs typeface="Times New Roman" charset="0"/>
                <a:sym typeface="Arial Bold" charset="0"/>
              </a:rPr>
              <a:t>6.6 Giga </a:t>
            </a:r>
            <a:r>
              <a:rPr lang="en-US" sz="3200" b="1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Arial Bold" charset="0"/>
              </a:rPr>
              <a:t>~</a:t>
            </a:r>
            <a:r>
              <a:rPr lang="en-US" sz="3200" b="1" dirty="0" smtClean="0">
                <a:latin typeface="Times New Roman" charset="0"/>
                <a:cs typeface="Times New Roman" charset="0"/>
                <a:sym typeface="Arial Bold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Arial Bold" charset="0"/>
              </a:rPr>
              <a:t>380,000</a:t>
            </a:r>
            <a:endParaRPr lang="en-US" sz="3200" b="1" dirty="0">
              <a:latin typeface="Times New Roman" charset="0"/>
              <a:cs typeface="Times New Roman" charset="0"/>
              <a:sym typeface="Arial Bold" charset="0"/>
            </a:endParaRPr>
          </a:p>
          <a:p>
            <a:pPr marL="26944" algn="ctr">
              <a:spcBef>
                <a:spcPts val="988"/>
              </a:spcBef>
              <a:buNone/>
            </a:pPr>
            <a:endParaRPr lang="en-US" sz="3200" b="1" dirty="0">
              <a:latin typeface="Times New Roman" charset="0"/>
              <a:cs typeface="Times New Roman" charset="0"/>
            </a:endParaRPr>
          </a:p>
        </p:txBody>
      </p:sp>
      <p:sp>
        <p:nvSpPr>
          <p:cNvPr id="30726" name="Rectangle 7"/>
          <p:cNvSpPr>
            <a:spLocks/>
          </p:cNvSpPr>
          <p:nvPr/>
        </p:nvSpPr>
        <p:spPr bwMode="auto">
          <a:xfrm>
            <a:off x="1239864" y="1477963"/>
            <a:ext cx="3332136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8515" bIns="0"/>
          <a:lstStyle/>
          <a:p>
            <a:pPr marL="26944" algn="ctr">
              <a:spcBef>
                <a:spcPts val="988"/>
              </a:spcBef>
              <a:buNone/>
            </a:pPr>
            <a:r>
              <a:rPr lang="en-US" u="sng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Arial Bold" charset="0"/>
              </a:rPr>
              <a:t>17.6 </a:t>
            </a:r>
            <a:r>
              <a:rPr lang="en-US" u="sng" dirty="0" err="1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Arial Bold" charset="0"/>
              </a:rPr>
              <a:t>Petaflops</a:t>
            </a:r>
            <a:r>
              <a:rPr lang="en-US" u="sng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Arial Bold" charset="0"/>
              </a:rPr>
              <a:t> </a:t>
            </a:r>
            <a:endParaRPr lang="en-US" u="sng" dirty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30727" name="Rectangle 7"/>
          <p:cNvSpPr>
            <a:spLocks/>
          </p:cNvSpPr>
          <p:nvPr/>
        </p:nvSpPr>
        <p:spPr bwMode="auto">
          <a:xfrm>
            <a:off x="5883278" y="1350963"/>
            <a:ext cx="2551113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8515" bIns="0"/>
          <a:lstStyle/>
          <a:p>
            <a:pPr marL="26944" algn="ctr">
              <a:spcBef>
                <a:spcPts val="988"/>
              </a:spcBef>
              <a:buNone/>
            </a:pPr>
            <a:r>
              <a:rPr lang="en-US" u="sng" dirty="0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Arial Bold" charset="0"/>
              </a:rPr>
              <a:t>15.3 </a:t>
            </a:r>
            <a:r>
              <a:rPr lang="en-US" u="sng" dirty="0" err="1" smtClean="0">
                <a:solidFill>
                  <a:srgbClr val="FF0000"/>
                </a:solidFill>
                <a:latin typeface="Times New Roman" charset="0"/>
                <a:cs typeface="Times New Roman" charset="0"/>
                <a:sym typeface="Arial Bold" charset="0"/>
              </a:rPr>
              <a:t>Terateps</a:t>
            </a:r>
            <a:endParaRPr lang="en-US" u="sng" dirty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68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0813" y="627063"/>
            <a:ext cx="3030537" cy="5421312"/>
          </a:xfrm>
        </p:spPr>
        <p:txBody>
          <a:bodyPr/>
          <a:lstStyle/>
          <a:p>
            <a:pPr marL="457200" indent="-457200" eaLnBrk="1" hangingPunct="1"/>
            <a:endParaRPr lang="en-US">
              <a:latin typeface="Arial" charset="0"/>
            </a:endParaRPr>
          </a:p>
          <a:p>
            <a:pPr marL="457200" indent="-457200" eaLnBrk="1" hangingPunct="1"/>
            <a:endParaRPr lang="en-US">
              <a:latin typeface="Arial" charset="0"/>
            </a:endParaRPr>
          </a:p>
          <a:p>
            <a:pPr marL="457200" indent="-457200" eaLnBrk="1" hangingPunct="1"/>
            <a:r>
              <a:rPr lang="en-US">
                <a:latin typeface="Arial" charset="0"/>
              </a:rPr>
              <a:t>By analogy to numerical </a:t>
            </a:r>
            <a:br>
              <a:rPr lang="en-US">
                <a:latin typeface="Arial" charset="0"/>
              </a:rPr>
            </a:br>
            <a:r>
              <a:rPr lang="en-US">
                <a:latin typeface="Arial" charset="0"/>
              </a:rPr>
              <a:t>scientific computing. . .</a:t>
            </a:r>
          </a:p>
          <a:p>
            <a:pPr marL="457200" indent="-457200" eaLnBrk="1" hangingPunct="1"/>
            <a:endParaRPr lang="en-US">
              <a:latin typeface="Arial" charset="0"/>
            </a:endParaRPr>
          </a:p>
          <a:p>
            <a:pPr marL="457200" indent="-457200" eaLnBrk="1" hangingPunct="1"/>
            <a:endParaRPr lang="en-US">
              <a:latin typeface="Arial" charset="0"/>
            </a:endParaRPr>
          </a:p>
          <a:p>
            <a:pPr marL="457200" indent="-457200" eaLnBrk="1" hangingPunct="1">
              <a:buFontTx/>
              <a:buNone/>
            </a:pPr>
            <a:endParaRPr lang="en-US">
              <a:latin typeface="Arial" charset="0"/>
            </a:endParaRPr>
          </a:p>
          <a:p>
            <a:pPr marL="457200" indent="-457200" eaLnBrk="1" hangingPunct="1"/>
            <a:r>
              <a:rPr lang="en-US">
                <a:latin typeface="Arial" charset="0"/>
              </a:rPr>
              <a:t>What should the combinatorial BLAS look like?</a:t>
            </a:r>
            <a:endParaRPr lang="en-US" b="1">
              <a:latin typeface="Arial" charset="0"/>
            </a:endParaRPr>
          </a:p>
          <a:p>
            <a:pPr marL="2171700" lvl="4" indent="-342900" eaLnBrk="1" hangingPunct="1"/>
            <a:endParaRPr lang="en-US" sz="2400" b="1">
              <a:latin typeface="Arial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13813" cy="515938"/>
          </a:xfrm>
          <a:noFill/>
        </p:spPr>
        <p:txBody>
          <a:bodyPr/>
          <a:lstStyle/>
          <a:p>
            <a:pPr eaLnBrk="1" hangingPunct="1"/>
            <a:r>
              <a:rPr lang="en-US" b="0" dirty="0" smtClean="0">
                <a:latin typeface="Arial" charset="0"/>
              </a:rPr>
              <a:t>The challenge of the software </a:t>
            </a:r>
            <a:r>
              <a:rPr lang="en-US" b="0" dirty="0">
                <a:latin typeface="Arial" charset="0"/>
              </a:rPr>
              <a:t>s</a:t>
            </a:r>
            <a:r>
              <a:rPr lang="en-US" b="0" dirty="0" smtClean="0">
                <a:latin typeface="Arial" charset="0"/>
              </a:rPr>
              <a:t>tack</a:t>
            </a:r>
            <a:endParaRPr lang="en-US" b="0" dirty="0">
              <a:latin typeface="Arial" charset="0"/>
            </a:endParaRPr>
          </a:p>
        </p:txBody>
      </p:sp>
      <p:grpSp>
        <p:nvGrpSpPr>
          <p:cNvPr id="34820" name="Group 13"/>
          <p:cNvGrpSpPr>
            <a:grpSpLocks/>
          </p:cNvGrpSpPr>
          <p:nvPr/>
        </p:nvGrpSpPr>
        <p:grpSpPr bwMode="auto">
          <a:xfrm>
            <a:off x="3271838" y="1776413"/>
            <a:ext cx="5872162" cy="3890962"/>
            <a:chOff x="1872" y="800"/>
            <a:chExt cx="3699" cy="2451"/>
          </a:xfrm>
        </p:grpSpPr>
        <p:pic>
          <p:nvPicPr>
            <p:cNvPr id="34821" name="Picture 5" descr="RS6000bla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2" y="1132"/>
              <a:ext cx="2606" cy="2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2" name="Text Box 6"/>
            <p:cNvSpPr txBox="1">
              <a:spLocks noChangeArrowheads="1"/>
            </p:cNvSpPr>
            <p:nvPr/>
          </p:nvSpPr>
          <p:spPr bwMode="auto">
            <a:xfrm>
              <a:off x="4637" y="1460"/>
              <a:ext cx="93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sz="1800" b="1" smtClean="0">
                  <a:solidFill>
                    <a:srgbClr val="FF0000"/>
                  </a:solidFill>
                  <a:latin typeface="Arial" charset="0"/>
                </a:rPr>
                <a:t>C  =  A*B</a:t>
              </a:r>
            </a:p>
          </p:txBody>
        </p:sp>
        <p:sp>
          <p:nvSpPr>
            <p:cNvPr id="34823" name="Text Box 7"/>
            <p:cNvSpPr txBox="1">
              <a:spLocks noChangeArrowheads="1"/>
            </p:cNvSpPr>
            <p:nvPr/>
          </p:nvSpPr>
          <p:spPr bwMode="auto">
            <a:xfrm>
              <a:off x="4652" y="2278"/>
              <a:ext cx="8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sz="1800" b="1" smtClean="0">
                  <a:solidFill>
                    <a:srgbClr val="FF0000"/>
                  </a:solidFill>
                  <a:latin typeface="Arial" charset="0"/>
                </a:rPr>
                <a:t>y  =  A*x</a:t>
              </a:r>
            </a:p>
          </p:txBody>
        </p:sp>
        <p:sp>
          <p:nvSpPr>
            <p:cNvPr id="34824" name="Text Box 8"/>
            <p:cNvSpPr txBox="1">
              <a:spLocks noChangeArrowheads="1"/>
            </p:cNvSpPr>
            <p:nvPr/>
          </p:nvSpPr>
          <p:spPr bwMode="auto">
            <a:xfrm>
              <a:off x="4637" y="2580"/>
              <a:ext cx="7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l-GR" sz="1800" b="1" smtClean="0">
                  <a:solidFill>
                    <a:srgbClr val="FF0000"/>
                  </a:solidFill>
                  <a:latin typeface="Arial" charset="0"/>
                  <a:cs typeface="Arial" charset="0"/>
                </a:rPr>
                <a:t>μ</a:t>
              </a:r>
              <a:r>
                <a:rPr lang="en-US" sz="1800" b="1" smtClean="0">
                  <a:solidFill>
                    <a:srgbClr val="FF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1800" b="1" smtClean="0">
                  <a:solidFill>
                    <a:srgbClr val="FF0000"/>
                  </a:solidFill>
                  <a:latin typeface="Arial" charset="0"/>
                </a:rPr>
                <a:t> =  x</a:t>
              </a:r>
              <a:r>
                <a:rPr lang="en-US" sz="1800" b="1" baseline="30000" smtClean="0">
                  <a:solidFill>
                    <a:srgbClr val="FF0000"/>
                  </a:solidFill>
                  <a:latin typeface="Arial" charset="0"/>
                </a:rPr>
                <a:t>T</a:t>
              </a:r>
              <a:r>
                <a:rPr lang="en-US" sz="1800" b="1" smtClean="0">
                  <a:solidFill>
                    <a:srgbClr val="FF0000"/>
                  </a:solidFill>
                  <a:latin typeface="Arial" charset="0"/>
                </a:rPr>
                <a:t> y</a:t>
              </a:r>
            </a:p>
          </p:txBody>
        </p:sp>
        <p:pic>
          <p:nvPicPr>
            <p:cNvPr id="34825" name="Picture 10" descr="DottedL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7" y="1420"/>
              <a:ext cx="2339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6" name="Text Box 12"/>
            <p:cNvSpPr txBox="1">
              <a:spLocks noChangeArrowheads="1"/>
            </p:cNvSpPr>
            <p:nvPr/>
          </p:nvSpPr>
          <p:spPr bwMode="auto">
            <a:xfrm>
              <a:off x="1872" y="800"/>
              <a:ext cx="3201" cy="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800" b="1" dirty="0" smtClean="0">
                  <a:solidFill>
                    <a:srgbClr val="FF0000"/>
                  </a:solidFill>
                  <a:latin typeface="Arial" charset="0"/>
                </a:rPr>
                <a:t>Basic Linear Algebra Subroutines (BLAS):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800" b="1" dirty="0" smtClean="0">
                  <a:solidFill>
                    <a:srgbClr val="FF0000"/>
                  </a:solidFill>
                  <a:latin typeface="Arial" charset="0"/>
                </a:rPr>
                <a:t>Ops/Sec  vs.  Matrix Size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08881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8915400" cy="542925"/>
          </a:xfrm>
        </p:spPr>
        <p:txBody>
          <a:bodyPr>
            <a:normAutofit/>
          </a:bodyPr>
          <a:lstStyle/>
          <a:p>
            <a:r>
              <a:rPr lang="en-US" b="0" dirty="0" smtClean="0">
                <a:latin typeface="Arial" charset="0"/>
              </a:rPr>
              <a:t>Outline</a:t>
            </a:r>
            <a:endParaRPr lang="en-US" b="0" dirty="0"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373" y="1610311"/>
            <a:ext cx="8929445" cy="469841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Motivation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Arial" charset="0"/>
              </a:rPr>
              <a:t>Sparse matrices for graph algorithms</a:t>
            </a:r>
          </a:p>
          <a:p>
            <a:pPr>
              <a:lnSpc>
                <a:spcPct val="120000"/>
              </a:lnSpc>
            </a:pPr>
            <a:r>
              <a:rPr lang="en-US" dirty="0" err="1" smtClean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CombBLAS</a:t>
            </a: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: sparse arrays and graphs on parallel machines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KDT: attributed semantic graphs in a high-level language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Specialization: getting the best of both worlds</a:t>
            </a:r>
          </a:p>
          <a:p>
            <a:pPr>
              <a:lnSpc>
                <a:spcPct val="120000"/>
              </a:lnSpc>
            </a:pPr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9565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/>
          <p:cNvSpPr>
            <a:spLocks noGrp="1" noChangeArrowheads="1"/>
          </p:cNvSpPr>
          <p:nvPr>
            <p:ph type="title"/>
          </p:nvPr>
        </p:nvSpPr>
        <p:spPr/>
        <p:txBody>
          <a:bodyPr rIns="116782"/>
          <a:lstStyle/>
          <a:p>
            <a:pPr marL="39628"/>
            <a:r>
              <a:rPr lang="en-US" sz="3100">
                <a:latin typeface="Arial" charset="0"/>
              </a:rPr>
              <a:t>Identification of Primitives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idx="1"/>
          </p:nvPr>
        </p:nvSpPr>
        <p:spPr>
          <a:xfrm>
            <a:off x="377825" y="1323976"/>
            <a:ext cx="4033838" cy="4622800"/>
          </a:xfrm>
        </p:spPr>
        <p:txBody>
          <a:bodyPr rIns="21036">
            <a:normAutofit/>
          </a:bodyPr>
          <a:lstStyle/>
          <a:p>
            <a:pPr marL="421190" indent="-180511">
              <a:lnSpc>
                <a:spcPct val="100000"/>
              </a:lnSpc>
              <a:spcBef>
                <a:spcPct val="0"/>
              </a:spcBef>
              <a:buClr>
                <a:srgbClr val="1A4499"/>
              </a:buClr>
              <a:buNone/>
              <a:defRPr/>
            </a:pPr>
            <a:r>
              <a:rPr lang="en-US" dirty="0" smtClean="0">
                <a:ea typeface="+mn-ea"/>
              </a:rPr>
              <a:t>Sparse matrix-matrix </a:t>
            </a:r>
          </a:p>
          <a:p>
            <a:pPr marL="421190" indent="-180511">
              <a:lnSpc>
                <a:spcPct val="100000"/>
              </a:lnSpc>
              <a:spcBef>
                <a:spcPct val="0"/>
              </a:spcBef>
              <a:buClr>
                <a:srgbClr val="1A4499"/>
              </a:buClr>
              <a:buNone/>
              <a:defRPr/>
            </a:pPr>
            <a:r>
              <a:rPr lang="en-US" dirty="0" smtClean="0">
                <a:ea typeface="+mn-ea"/>
              </a:rPr>
              <a:t>multiplication (SpGEMM)</a:t>
            </a:r>
          </a:p>
          <a:p>
            <a:pPr marL="421190" indent="-180511">
              <a:lnSpc>
                <a:spcPct val="100000"/>
              </a:lnSpc>
              <a:spcBef>
                <a:spcPct val="0"/>
              </a:spcBef>
              <a:buClr>
                <a:srgbClr val="1A4499"/>
              </a:buClr>
              <a:buFont typeface="Lucida Grande" charset="0"/>
              <a:buChar char="‣"/>
              <a:defRPr/>
            </a:pPr>
            <a:endParaRPr lang="en-US" sz="2500" dirty="0">
              <a:ea typeface="+mn-ea"/>
            </a:endParaRPr>
          </a:p>
          <a:p>
            <a:pPr marL="421190" indent="-180511">
              <a:lnSpc>
                <a:spcPct val="100000"/>
              </a:lnSpc>
              <a:spcBef>
                <a:spcPct val="0"/>
              </a:spcBef>
              <a:buClr>
                <a:srgbClr val="1A4499"/>
              </a:buClr>
              <a:buFont typeface="Lucida Grande" charset="0"/>
              <a:buChar char="‣"/>
              <a:defRPr/>
            </a:pPr>
            <a:endParaRPr lang="en-US" sz="2500" dirty="0">
              <a:ea typeface="+mn-ea"/>
            </a:endParaRPr>
          </a:p>
          <a:p>
            <a:pPr marL="421190" indent="-180511">
              <a:lnSpc>
                <a:spcPct val="100000"/>
              </a:lnSpc>
              <a:spcBef>
                <a:spcPct val="0"/>
              </a:spcBef>
              <a:buClr>
                <a:srgbClr val="1A4499"/>
              </a:buClr>
              <a:buNone/>
              <a:defRPr/>
            </a:pPr>
            <a:endParaRPr lang="en-US" sz="2500" dirty="0">
              <a:ea typeface="+mn-ea"/>
            </a:endParaRPr>
          </a:p>
          <a:p>
            <a:pPr marL="421190" indent="-180511">
              <a:lnSpc>
                <a:spcPct val="100000"/>
              </a:lnSpc>
              <a:spcBef>
                <a:spcPts val="422"/>
              </a:spcBef>
              <a:buClr>
                <a:srgbClr val="1A4499"/>
              </a:buClr>
              <a:buNone/>
              <a:defRPr/>
            </a:pPr>
            <a:endParaRPr lang="en-US" sz="2500" dirty="0">
              <a:ea typeface="+mn-ea"/>
            </a:endParaRPr>
          </a:p>
          <a:p>
            <a:pPr marL="421190" indent="-180511">
              <a:lnSpc>
                <a:spcPct val="100000"/>
              </a:lnSpc>
              <a:buClr>
                <a:srgbClr val="1A4499"/>
              </a:buClr>
              <a:buNone/>
              <a:defRPr/>
            </a:pPr>
            <a:r>
              <a:rPr lang="en-US" dirty="0" smtClean="0">
                <a:ea typeface="+mn-ea"/>
              </a:rPr>
              <a:t>Element-wise operations</a:t>
            </a:r>
            <a:endParaRPr lang="en-US" dirty="0">
              <a:ea typeface="+mn-ea"/>
            </a:endParaRPr>
          </a:p>
          <a:p>
            <a:pPr marL="0" lvl="1" indent="0">
              <a:lnSpc>
                <a:spcPct val="100000"/>
              </a:lnSpc>
              <a:spcBef>
                <a:spcPts val="422"/>
              </a:spcBef>
              <a:buNone/>
              <a:defRPr/>
            </a:pPr>
            <a:r>
              <a:rPr lang="en-US" dirty="0">
                <a:ea typeface="+mn-ea"/>
                <a:cs typeface="+mn-cs"/>
              </a:rPr>
              <a:t>         </a:t>
            </a:r>
            <a:endParaRPr lang="en-US" dirty="0">
              <a:ea typeface="+mn-ea"/>
              <a:cs typeface="+mn-cs"/>
              <a:sym typeface="Arial Bold" charset="0"/>
            </a:endParaRPr>
          </a:p>
        </p:txBody>
      </p:sp>
      <p:grpSp>
        <p:nvGrpSpPr>
          <p:cNvPr id="36868" name="Group 1"/>
          <p:cNvGrpSpPr>
            <a:grpSpLocks/>
          </p:cNvGrpSpPr>
          <p:nvPr/>
        </p:nvGrpSpPr>
        <p:grpSpPr bwMode="auto">
          <a:xfrm>
            <a:off x="0" y="0"/>
            <a:ext cx="9144000" cy="1295400"/>
            <a:chOff x="0" y="0"/>
            <a:chExt cx="8192" cy="1160"/>
          </a:xfrm>
        </p:grpSpPr>
        <p:sp>
          <p:nvSpPr>
            <p:cNvPr id="36957" name="Rectangle 2"/>
            <p:cNvSpPr>
              <a:spLocks/>
            </p:cNvSpPr>
            <p:nvPr/>
          </p:nvSpPr>
          <p:spPr bwMode="auto">
            <a:xfrm>
              <a:off x="0" y="0"/>
              <a:ext cx="8192" cy="1160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36958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191" cy="1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869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6" y="6307138"/>
            <a:ext cx="1374775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Oval 4"/>
          <p:cNvSpPr>
            <a:spLocks noChangeAspect="1" noChangeArrowheads="1"/>
          </p:cNvSpPr>
          <p:nvPr/>
        </p:nvSpPr>
        <p:spPr bwMode="auto">
          <a:xfrm>
            <a:off x="838226" y="2432051"/>
            <a:ext cx="123825" cy="10795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4185" tIns="32089" rIns="64185" bIns="32089" anchor="ctr"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36871" name="Oval 6"/>
          <p:cNvSpPr>
            <a:spLocks noChangeAspect="1" noChangeArrowheads="1"/>
          </p:cNvSpPr>
          <p:nvPr/>
        </p:nvSpPr>
        <p:spPr bwMode="auto">
          <a:xfrm>
            <a:off x="1435126" y="2432051"/>
            <a:ext cx="123825" cy="10795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4185" tIns="32089" rIns="64185" bIns="32089" anchor="ctr"/>
          <a:lstStyle/>
          <a:p>
            <a:endParaRPr lang="en-US"/>
          </a:p>
        </p:txBody>
      </p:sp>
      <p:sp>
        <p:nvSpPr>
          <p:cNvPr id="36872" name="Oval 10"/>
          <p:cNvSpPr>
            <a:spLocks noChangeAspect="1" noChangeArrowheads="1"/>
          </p:cNvSpPr>
          <p:nvPr/>
        </p:nvSpPr>
        <p:spPr bwMode="auto">
          <a:xfrm>
            <a:off x="1135063" y="2684463"/>
            <a:ext cx="125412" cy="10795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4185" tIns="32089" rIns="64185" bIns="32089" anchor="ctr"/>
          <a:lstStyle/>
          <a:p>
            <a:endParaRPr lang="en-US"/>
          </a:p>
        </p:txBody>
      </p:sp>
      <p:sp>
        <p:nvSpPr>
          <p:cNvPr id="36873" name="Oval 14"/>
          <p:cNvSpPr>
            <a:spLocks noChangeAspect="1" noChangeArrowheads="1"/>
          </p:cNvSpPr>
          <p:nvPr/>
        </p:nvSpPr>
        <p:spPr bwMode="auto">
          <a:xfrm>
            <a:off x="838226" y="2938463"/>
            <a:ext cx="123825" cy="10795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4185" tIns="32089" rIns="64185" bIns="32089" anchor="ctr"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36874" name="Oval 15"/>
          <p:cNvSpPr>
            <a:spLocks noChangeAspect="1" noChangeArrowheads="1"/>
          </p:cNvSpPr>
          <p:nvPr/>
        </p:nvSpPr>
        <p:spPr bwMode="auto">
          <a:xfrm>
            <a:off x="1135063" y="2938463"/>
            <a:ext cx="125412" cy="10795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4185" tIns="32089" rIns="64185" bIns="32089" anchor="ctr"/>
          <a:lstStyle/>
          <a:p>
            <a:endParaRPr lang="en-US"/>
          </a:p>
        </p:txBody>
      </p:sp>
      <p:sp>
        <p:nvSpPr>
          <p:cNvPr id="36875" name="Oval 21"/>
          <p:cNvSpPr>
            <a:spLocks noChangeAspect="1" noChangeArrowheads="1"/>
          </p:cNvSpPr>
          <p:nvPr/>
        </p:nvSpPr>
        <p:spPr bwMode="auto">
          <a:xfrm>
            <a:off x="1435126" y="3190875"/>
            <a:ext cx="123825" cy="10795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4185" tIns="32089" rIns="64185" bIns="32089" anchor="ctr"/>
          <a:lstStyle/>
          <a:p>
            <a:endParaRPr lang="en-US"/>
          </a:p>
        </p:txBody>
      </p:sp>
      <p:sp>
        <p:nvSpPr>
          <p:cNvPr id="36876" name="Oval 22"/>
          <p:cNvSpPr>
            <a:spLocks noChangeAspect="1" noChangeArrowheads="1"/>
          </p:cNvSpPr>
          <p:nvPr/>
        </p:nvSpPr>
        <p:spPr bwMode="auto">
          <a:xfrm>
            <a:off x="1733576" y="3190875"/>
            <a:ext cx="123825" cy="10795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4185" tIns="32089" rIns="64185" bIns="32089" anchor="ctr"/>
          <a:lstStyle/>
          <a:p>
            <a:endParaRPr lang="en-US"/>
          </a:p>
        </p:txBody>
      </p:sp>
      <p:sp>
        <p:nvSpPr>
          <p:cNvPr id="41" name="Rectangle 29"/>
          <p:cNvSpPr>
            <a:spLocks noChangeArrowheads="1"/>
          </p:cNvSpPr>
          <p:nvPr/>
        </p:nvSpPr>
        <p:spPr bwMode="auto">
          <a:xfrm>
            <a:off x="768351" y="2357439"/>
            <a:ext cx="1444625" cy="1055687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  <p:txBody>
          <a:bodyPr wrap="none" lIns="64185" tIns="32089" rIns="64185" bIns="32089" anchor="ctr"/>
          <a:lstStyle/>
          <a:p>
            <a:pPr>
              <a:defRPr/>
            </a:pPr>
            <a:endParaRPr lang="en-US">
              <a:latin typeface="Verdana" pitchFamily="34" charset="0"/>
              <a:ea typeface="+mn-ea"/>
            </a:endParaRPr>
          </a:p>
        </p:txBody>
      </p:sp>
      <p:sp>
        <p:nvSpPr>
          <p:cNvPr id="36878" name="Oval 7"/>
          <p:cNvSpPr>
            <a:spLocks noChangeAspect="1" noChangeArrowheads="1"/>
          </p:cNvSpPr>
          <p:nvPr/>
        </p:nvSpPr>
        <p:spPr bwMode="auto">
          <a:xfrm>
            <a:off x="1995488" y="2428875"/>
            <a:ext cx="125412" cy="10795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4185" tIns="32089" rIns="64185" bIns="32089" anchor="ctr"/>
          <a:lstStyle/>
          <a:p>
            <a:endParaRPr lang="en-US"/>
          </a:p>
        </p:txBody>
      </p:sp>
      <p:sp>
        <p:nvSpPr>
          <p:cNvPr id="36879" name="Oval 12"/>
          <p:cNvSpPr>
            <a:spLocks noChangeAspect="1" noChangeArrowheads="1"/>
          </p:cNvSpPr>
          <p:nvPr/>
        </p:nvSpPr>
        <p:spPr bwMode="auto">
          <a:xfrm>
            <a:off x="1995488" y="2681288"/>
            <a:ext cx="125412" cy="10795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4185" tIns="32089" rIns="64185" bIns="32089" anchor="ctr"/>
          <a:lstStyle/>
          <a:p>
            <a:endParaRPr lang="en-US"/>
          </a:p>
        </p:txBody>
      </p:sp>
      <p:sp>
        <p:nvSpPr>
          <p:cNvPr id="36880" name="Oval 17"/>
          <p:cNvSpPr>
            <a:spLocks noChangeAspect="1" noChangeArrowheads="1"/>
          </p:cNvSpPr>
          <p:nvPr/>
        </p:nvSpPr>
        <p:spPr bwMode="auto">
          <a:xfrm>
            <a:off x="1995488" y="2933701"/>
            <a:ext cx="125412" cy="109538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4185" tIns="32089" rIns="64185" bIns="32089" anchor="ctr"/>
          <a:lstStyle/>
          <a:p>
            <a:endParaRPr lang="en-US"/>
          </a:p>
        </p:txBody>
      </p:sp>
      <p:sp>
        <p:nvSpPr>
          <p:cNvPr id="36881" name="Oval 5"/>
          <p:cNvSpPr>
            <a:spLocks noChangeAspect="1" noChangeArrowheads="1"/>
          </p:cNvSpPr>
          <p:nvPr/>
        </p:nvSpPr>
        <p:spPr bwMode="auto">
          <a:xfrm>
            <a:off x="3078163" y="2432051"/>
            <a:ext cx="125412" cy="10795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4185" tIns="32089" rIns="64185" bIns="32089" anchor="ctr"/>
          <a:lstStyle/>
          <a:p>
            <a:endParaRPr lang="en-US"/>
          </a:p>
        </p:txBody>
      </p:sp>
      <p:sp>
        <p:nvSpPr>
          <p:cNvPr id="36882" name="Oval 6"/>
          <p:cNvSpPr>
            <a:spLocks noChangeAspect="1" noChangeArrowheads="1"/>
          </p:cNvSpPr>
          <p:nvPr/>
        </p:nvSpPr>
        <p:spPr bwMode="auto">
          <a:xfrm>
            <a:off x="3378226" y="2432051"/>
            <a:ext cx="123825" cy="10795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4185" tIns="32089" rIns="64185" bIns="32089" anchor="ctr"/>
          <a:lstStyle/>
          <a:p>
            <a:endParaRPr lang="en-US"/>
          </a:p>
        </p:txBody>
      </p:sp>
      <p:sp>
        <p:nvSpPr>
          <p:cNvPr id="36883" name="Oval 14"/>
          <p:cNvSpPr>
            <a:spLocks noChangeAspect="1" noChangeArrowheads="1"/>
          </p:cNvSpPr>
          <p:nvPr/>
        </p:nvSpPr>
        <p:spPr bwMode="auto">
          <a:xfrm>
            <a:off x="2779713" y="2938463"/>
            <a:ext cx="125412" cy="10795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4185" tIns="32089" rIns="64185" bIns="32089" anchor="ctr"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36884" name="Oval 16"/>
          <p:cNvSpPr>
            <a:spLocks noChangeAspect="1" noChangeArrowheads="1"/>
          </p:cNvSpPr>
          <p:nvPr/>
        </p:nvSpPr>
        <p:spPr bwMode="auto">
          <a:xfrm>
            <a:off x="3378226" y="2938463"/>
            <a:ext cx="123825" cy="10795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4185" tIns="32089" rIns="64185" bIns="32089" anchor="ctr"/>
          <a:lstStyle/>
          <a:p>
            <a:endParaRPr lang="en-US"/>
          </a:p>
        </p:txBody>
      </p:sp>
      <p:sp>
        <p:nvSpPr>
          <p:cNvPr id="36885" name="Oval 19"/>
          <p:cNvSpPr>
            <a:spLocks noChangeAspect="1" noChangeArrowheads="1"/>
          </p:cNvSpPr>
          <p:nvPr/>
        </p:nvSpPr>
        <p:spPr bwMode="auto">
          <a:xfrm>
            <a:off x="2779713" y="3190875"/>
            <a:ext cx="125412" cy="10795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4185" tIns="32089" rIns="64185" bIns="32089" anchor="ctr"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89" name="Rectangle 29"/>
          <p:cNvSpPr>
            <a:spLocks noChangeArrowheads="1"/>
          </p:cNvSpPr>
          <p:nvPr/>
        </p:nvSpPr>
        <p:spPr bwMode="auto">
          <a:xfrm>
            <a:off x="2711450" y="2357440"/>
            <a:ext cx="895350" cy="1285875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  <p:txBody>
          <a:bodyPr wrap="none" lIns="64185" tIns="32089" rIns="64185" bIns="32089" anchor="ctr"/>
          <a:lstStyle/>
          <a:p>
            <a:pPr>
              <a:defRPr/>
            </a:pPr>
            <a:endParaRPr lang="en-US">
              <a:latin typeface="Verdana" pitchFamily="34" charset="0"/>
              <a:ea typeface="+mn-ea"/>
            </a:endParaRPr>
          </a:p>
        </p:txBody>
      </p:sp>
      <p:sp>
        <p:nvSpPr>
          <p:cNvPr id="36887" name="Oval 19"/>
          <p:cNvSpPr>
            <a:spLocks noChangeAspect="1" noChangeArrowheads="1"/>
          </p:cNvSpPr>
          <p:nvPr/>
        </p:nvSpPr>
        <p:spPr bwMode="auto">
          <a:xfrm>
            <a:off x="3076603" y="3186114"/>
            <a:ext cx="125413" cy="10795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4185" tIns="32089" rIns="64185" bIns="32089" anchor="ctr"/>
          <a:lstStyle/>
          <a:p>
            <a:endParaRPr lang="en-US"/>
          </a:p>
        </p:txBody>
      </p:sp>
      <p:sp>
        <p:nvSpPr>
          <p:cNvPr id="36888" name="Text Box 96"/>
          <p:cNvSpPr txBox="1">
            <a:spLocks noChangeArrowheads="1"/>
          </p:cNvSpPr>
          <p:nvPr/>
        </p:nvSpPr>
        <p:spPr bwMode="auto">
          <a:xfrm>
            <a:off x="2243858" y="2636967"/>
            <a:ext cx="488696" cy="495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64185" tIns="32089" rIns="64185" bIns="32089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dirty="0">
                <a:latin typeface="ＭＳ ゴシック"/>
                <a:ea typeface="ＭＳ ゴシック"/>
                <a:cs typeface="ＭＳ ゴシック"/>
              </a:rPr>
              <a:t>×</a:t>
            </a:r>
            <a:endParaRPr lang="en-US" b="1" dirty="0"/>
          </a:p>
        </p:txBody>
      </p:sp>
      <p:sp>
        <p:nvSpPr>
          <p:cNvPr id="36889" name="Oval 19"/>
          <p:cNvSpPr>
            <a:spLocks noChangeAspect="1" noChangeArrowheads="1"/>
          </p:cNvSpPr>
          <p:nvPr/>
        </p:nvSpPr>
        <p:spPr bwMode="auto">
          <a:xfrm>
            <a:off x="3082951" y="3414714"/>
            <a:ext cx="123825" cy="109537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4185" tIns="32089" rIns="64185" bIns="32089" anchor="ctr"/>
          <a:lstStyle/>
          <a:p>
            <a:endParaRPr lang="en-US"/>
          </a:p>
        </p:txBody>
      </p:sp>
      <p:sp>
        <p:nvSpPr>
          <p:cNvPr id="101" name="TextBox 100"/>
          <p:cNvSpPr txBox="1"/>
          <p:nvPr/>
        </p:nvSpPr>
        <p:spPr>
          <a:xfrm>
            <a:off x="292100" y="5762637"/>
            <a:ext cx="8851900" cy="372581"/>
          </a:xfrm>
          <a:prstGeom prst="rect">
            <a:avLst/>
          </a:prstGeom>
          <a:noFill/>
        </p:spPr>
        <p:txBody>
          <a:bodyPr lIns="64185" tIns="32089" rIns="64185" bIns="32089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b="1" dirty="0">
                <a:solidFill>
                  <a:srgbClr val="FF0000"/>
                </a:solidFill>
                <a:latin typeface="+mn-lt"/>
                <a:cs typeface="Lucida Sans Unicode" charset="0"/>
                <a:sym typeface="Arial Bold" charset="0"/>
              </a:rPr>
              <a:t>Matrices 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  <a:cs typeface="Lucida Sans Unicode" charset="0"/>
                <a:sym typeface="Arial Bold" charset="0"/>
              </a:rPr>
              <a:t>over </a:t>
            </a:r>
            <a:r>
              <a:rPr lang="en-US" sz="2000" b="1" dirty="0">
                <a:solidFill>
                  <a:srgbClr val="FF0000"/>
                </a:solidFill>
                <a:latin typeface="+mn-lt"/>
                <a:cs typeface="Lucida Sans Unicode" charset="0"/>
                <a:sym typeface="Arial Bold" charset="0"/>
              </a:rPr>
              <a:t>various </a:t>
            </a:r>
            <a:r>
              <a:rPr lang="en-US" sz="2000" b="1" dirty="0" err="1">
                <a:solidFill>
                  <a:srgbClr val="FF0000"/>
                </a:solidFill>
                <a:latin typeface="+mn-lt"/>
                <a:cs typeface="Lucida Sans Unicode" charset="0"/>
                <a:sym typeface="Arial Bold" charset="0"/>
              </a:rPr>
              <a:t>semirings</a:t>
            </a:r>
            <a:r>
              <a:rPr lang="en-US" sz="2000" b="1" dirty="0">
                <a:solidFill>
                  <a:srgbClr val="FF0000"/>
                </a:solidFill>
                <a:latin typeface="+mn-lt"/>
                <a:cs typeface="Lucida Sans Unicode" charset="0"/>
                <a:sym typeface="Arial Bold" charset="0"/>
              </a:rPr>
              <a:t>:    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  <a:cs typeface="Lucida Sans Unicode" charset="0"/>
                <a:sym typeface="Arial Bold" charset="0"/>
              </a:rPr>
              <a:t>(+ . 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x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  <a:cs typeface="Lucida Sans Unicode" charset="0"/>
                <a:sym typeface="Arial Bold" charset="0"/>
              </a:rPr>
              <a:t>),   (min . +),   (or . and),   </a:t>
            </a:r>
            <a:r>
              <a:rPr lang="en-US" sz="2000" b="1" dirty="0">
                <a:solidFill>
                  <a:srgbClr val="FF0000"/>
                </a:solidFill>
                <a:latin typeface="+mn-lt"/>
                <a:cs typeface="Lucida Sans Unicode" charset="0"/>
                <a:sym typeface="Arial Bold" charset="0"/>
              </a:rPr>
              <a:t>…</a:t>
            </a:r>
            <a:endParaRPr lang="en-US" sz="2000" b="1" dirty="0">
              <a:solidFill>
                <a:srgbClr val="FF0000"/>
              </a:solidFill>
              <a:latin typeface="+mn-lt"/>
              <a:ea typeface="ヒラギノ角ゴ ProN W6" charset="0"/>
              <a:cs typeface="Lucida Sans Unicode" charset="0"/>
              <a:sym typeface="Arial Bold" charset="0"/>
            </a:endParaRPr>
          </a:p>
        </p:txBody>
      </p:sp>
      <p:sp>
        <p:nvSpPr>
          <p:cNvPr id="36891" name="Rectangle 6"/>
          <p:cNvSpPr txBox="1">
            <a:spLocks noChangeArrowheads="1"/>
          </p:cNvSpPr>
          <p:nvPr/>
        </p:nvSpPr>
        <p:spPr bwMode="auto">
          <a:xfrm>
            <a:off x="4732366" y="1285875"/>
            <a:ext cx="4033837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651" tIns="35651" rIns="21036" bIns="35651"/>
          <a:lstStyle>
            <a:lvl1pPr marL="420688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423863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1A4499"/>
              </a:buClr>
              <a:buFontTx/>
              <a:buNone/>
            </a:pPr>
            <a:r>
              <a:rPr lang="en-US" sz="2400" dirty="0">
                <a:latin typeface="Arial" charset="0"/>
              </a:rPr>
              <a:t>Sparse matrix-dense vector multiplication</a:t>
            </a:r>
          </a:p>
          <a:p>
            <a:pPr eaLnBrk="1" hangingPunct="1">
              <a:spcBef>
                <a:spcPts val="425"/>
              </a:spcBef>
              <a:buClr>
                <a:srgbClr val="1A4499"/>
              </a:buClr>
              <a:buSzPct val="100000"/>
              <a:buNone/>
            </a:pPr>
            <a:endParaRPr lang="en-US" sz="2500" dirty="0">
              <a:latin typeface="Arial" charset="0"/>
            </a:endParaRPr>
          </a:p>
          <a:p>
            <a:pPr eaLnBrk="1" hangingPunct="1">
              <a:spcBef>
                <a:spcPts val="425"/>
              </a:spcBef>
              <a:buClr>
                <a:srgbClr val="1A4499"/>
              </a:buClr>
              <a:buSzPct val="100000"/>
              <a:buNone/>
            </a:pPr>
            <a:endParaRPr lang="en-US" sz="2500" dirty="0">
              <a:latin typeface="Arial" charset="0"/>
            </a:endParaRPr>
          </a:p>
          <a:p>
            <a:pPr eaLnBrk="1" hangingPunct="1">
              <a:spcBef>
                <a:spcPts val="425"/>
              </a:spcBef>
              <a:buClr>
                <a:srgbClr val="1A4499"/>
              </a:buClr>
              <a:buSzPct val="100000"/>
              <a:buNone/>
            </a:pPr>
            <a:endParaRPr lang="en-US" sz="2500" dirty="0">
              <a:latin typeface="Arial" charset="0"/>
            </a:endParaRPr>
          </a:p>
          <a:p>
            <a:pPr eaLnBrk="1" hangingPunct="1">
              <a:spcBef>
                <a:spcPts val="425"/>
              </a:spcBef>
              <a:buClr>
                <a:srgbClr val="1A4499"/>
              </a:buClr>
              <a:buSzPct val="100000"/>
              <a:buNone/>
            </a:pPr>
            <a:endParaRPr lang="en-US" sz="2500" dirty="0">
              <a:latin typeface="Arial" charset="0"/>
            </a:endParaRPr>
          </a:p>
          <a:p>
            <a:pPr lvl="1" eaLnBrk="1" hangingPunct="1">
              <a:spcBef>
                <a:spcPts val="425"/>
              </a:spcBef>
              <a:buClr>
                <a:srgbClr val="000000"/>
              </a:buClr>
              <a:buSzPct val="100000"/>
              <a:buNone/>
            </a:pPr>
            <a:r>
              <a:rPr lang="en-US" sz="2400" dirty="0">
                <a:latin typeface="Arial" charset="0"/>
              </a:rPr>
              <a:t>Sparse matrix indexing</a:t>
            </a:r>
          </a:p>
          <a:p>
            <a:pPr lvl="1" eaLnBrk="1" hangingPunct="1">
              <a:spcBef>
                <a:spcPts val="425"/>
              </a:spcBef>
              <a:buClr>
                <a:srgbClr val="000000"/>
              </a:buClr>
              <a:buSzPct val="100000"/>
              <a:buNone/>
            </a:pPr>
            <a:r>
              <a:rPr lang="en-US" sz="2500" dirty="0">
                <a:latin typeface="Arial" charset="0"/>
              </a:rPr>
              <a:t>         </a:t>
            </a:r>
            <a:endParaRPr lang="en-US" sz="2500" dirty="0">
              <a:solidFill>
                <a:srgbClr val="FF0000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grpSp>
        <p:nvGrpSpPr>
          <p:cNvPr id="36892" name="Group 127"/>
          <p:cNvGrpSpPr>
            <a:grpSpLocks/>
          </p:cNvGrpSpPr>
          <p:nvPr/>
        </p:nvGrpSpPr>
        <p:grpSpPr bwMode="auto">
          <a:xfrm>
            <a:off x="5322892" y="2357440"/>
            <a:ext cx="2249487" cy="1285875"/>
            <a:chOff x="7569200" y="3352800"/>
            <a:chExt cx="3200400" cy="1828799"/>
          </a:xfrm>
        </p:grpSpPr>
        <p:sp>
          <p:nvSpPr>
            <p:cNvPr id="36939" name="Oval 4"/>
            <p:cNvSpPr>
              <a:spLocks noChangeAspect="1" noChangeArrowheads="1"/>
            </p:cNvSpPr>
            <p:nvPr/>
          </p:nvSpPr>
          <p:spPr bwMode="auto">
            <a:xfrm>
              <a:off x="7667997" y="3458464"/>
              <a:ext cx="177012" cy="1540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6940" name="Oval 6"/>
            <p:cNvSpPr>
              <a:spLocks noChangeAspect="1" noChangeArrowheads="1"/>
            </p:cNvSpPr>
            <p:nvPr/>
          </p:nvSpPr>
          <p:spPr bwMode="auto">
            <a:xfrm>
              <a:off x="8518066" y="3458464"/>
              <a:ext cx="177012" cy="1540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41" name="Oval 10"/>
            <p:cNvSpPr>
              <a:spLocks noChangeAspect="1" noChangeArrowheads="1"/>
            </p:cNvSpPr>
            <p:nvPr/>
          </p:nvSpPr>
          <p:spPr bwMode="auto">
            <a:xfrm>
              <a:off x="8092002" y="3818440"/>
              <a:ext cx="177012" cy="1540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42" name="Oval 14"/>
            <p:cNvSpPr>
              <a:spLocks noChangeAspect="1" noChangeArrowheads="1"/>
            </p:cNvSpPr>
            <p:nvPr/>
          </p:nvSpPr>
          <p:spPr bwMode="auto">
            <a:xfrm>
              <a:off x="7667997" y="4178415"/>
              <a:ext cx="177012" cy="1540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6943" name="Oval 15"/>
            <p:cNvSpPr>
              <a:spLocks noChangeAspect="1" noChangeArrowheads="1"/>
            </p:cNvSpPr>
            <p:nvPr/>
          </p:nvSpPr>
          <p:spPr bwMode="auto">
            <a:xfrm>
              <a:off x="8092002" y="4178415"/>
              <a:ext cx="177012" cy="1540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44" name="Oval 21"/>
            <p:cNvSpPr>
              <a:spLocks noChangeAspect="1" noChangeArrowheads="1"/>
            </p:cNvSpPr>
            <p:nvPr/>
          </p:nvSpPr>
          <p:spPr bwMode="auto">
            <a:xfrm>
              <a:off x="8518066" y="4538390"/>
              <a:ext cx="177012" cy="1540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45" name="Oval 22"/>
            <p:cNvSpPr>
              <a:spLocks noChangeAspect="1" noChangeArrowheads="1"/>
            </p:cNvSpPr>
            <p:nvPr/>
          </p:nvSpPr>
          <p:spPr bwMode="auto">
            <a:xfrm>
              <a:off x="8942072" y="4538390"/>
              <a:ext cx="177012" cy="1540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Rectangle 29"/>
            <p:cNvSpPr>
              <a:spLocks noChangeArrowheads="1"/>
            </p:cNvSpPr>
            <p:nvPr/>
          </p:nvSpPr>
          <p:spPr bwMode="auto">
            <a:xfrm>
              <a:off x="7569200" y="3352800"/>
              <a:ext cx="2055303" cy="1501421"/>
            </a:xfrm>
            <a:prstGeom prst="rect">
              <a:avLst/>
            </a:prstGeom>
            <a:noFill/>
            <a:ln w="28575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Verdana" pitchFamily="34" charset="0"/>
                <a:ea typeface="+mn-ea"/>
              </a:endParaRPr>
            </a:p>
          </p:txBody>
        </p:sp>
        <p:sp>
          <p:nvSpPr>
            <p:cNvPr id="36947" name="Oval 7"/>
            <p:cNvSpPr>
              <a:spLocks noChangeAspect="1" noChangeArrowheads="1"/>
            </p:cNvSpPr>
            <p:nvPr/>
          </p:nvSpPr>
          <p:spPr bwMode="auto">
            <a:xfrm>
              <a:off x="9315328" y="3453393"/>
              <a:ext cx="177012" cy="1540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48" name="Oval 12"/>
            <p:cNvSpPr>
              <a:spLocks noChangeAspect="1" noChangeArrowheads="1"/>
            </p:cNvSpPr>
            <p:nvPr/>
          </p:nvSpPr>
          <p:spPr bwMode="auto">
            <a:xfrm>
              <a:off x="9315328" y="3813369"/>
              <a:ext cx="177012" cy="1540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49" name="Oval 17"/>
            <p:cNvSpPr>
              <a:spLocks noChangeAspect="1" noChangeArrowheads="1"/>
            </p:cNvSpPr>
            <p:nvPr/>
          </p:nvSpPr>
          <p:spPr bwMode="auto">
            <a:xfrm>
              <a:off x="9315328" y="4173344"/>
              <a:ext cx="177012" cy="1540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50" name="Oval 14"/>
            <p:cNvSpPr>
              <a:spLocks noChangeAspect="1" noChangeArrowheads="1"/>
            </p:cNvSpPr>
            <p:nvPr/>
          </p:nvSpPr>
          <p:spPr bwMode="auto">
            <a:xfrm>
              <a:off x="10431248" y="4178415"/>
              <a:ext cx="177012" cy="1540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6951" name="Oval 19"/>
            <p:cNvSpPr>
              <a:spLocks noChangeAspect="1" noChangeArrowheads="1"/>
            </p:cNvSpPr>
            <p:nvPr/>
          </p:nvSpPr>
          <p:spPr bwMode="auto">
            <a:xfrm>
              <a:off x="10431248" y="4538390"/>
              <a:ext cx="177012" cy="1540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21" name="Rectangle 29"/>
            <p:cNvSpPr>
              <a:spLocks noChangeArrowheads="1"/>
            </p:cNvSpPr>
            <p:nvPr/>
          </p:nvSpPr>
          <p:spPr bwMode="auto">
            <a:xfrm>
              <a:off x="10331436" y="3352800"/>
              <a:ext cx="438164" cy="1828799"/>
            </a:xfrm>
            <a:prstGeom prst="rect">
              <a:avLst/>
            </a:prstGeom>
            <a:noFill/>
            <a:ln w="28575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Verdana" pitchFamily="34" charset="0"/>
                <a:ea typeface="+mn-ea"/>
              </a:endParaRPr>
            </a:p>
          </p:txBody>
        </p:sp>
        <p:sp>
          <p:nvSpPr>
            <p:cNvPr id="36953" name="Text Box 96"/>
            <p:cNvSpPr txBox="1">
              <a:spLocks noChangeArrowheads="1"/>
            </p:cNvSpPr>
            <p:nvPr/>
          </p:nvSpPr>
          <p:spPr bwMode="auto">
            <a:xfrm>
              <a:off x="9603110" y="3733800"/>
              <a:ext cx="773591" cy="744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buFontTx/>
                <a:buNone/>
              </a:pPr>
              <a:r>
                <a:rPr lang="en-US" dirty="0">
                  <a:latin typeface="ＭＳ ゴシック"/>
                  <a:ea typeface="ＭＳ ゴシック"/>
                  <a:cs typeface="ＭＳ ゴシック"/>
                </a:rPr>
                <a:t>×</a:t>
              </a:r>
              <a:endParaRPr lang="en-US" sz="2400" b="1" dirty="0"/>
            </a:p>
          </p:txBody>
        </p:sp>
        <p:sp>
          <p:nvSpPr>
            <p:cNvPr id="36954" name="Oval 14"/>
            <p:cNvSpPr>
              <a:spLocks noChangeAspect="1" noChangeArrowheads="1"/>
            </p:cNvSpPr>
            <p:nvPr/>
          </p:nvSpPr>
          <p:spPr bwMode="auto">
            <a:xfrm>
              <a:off x="10440188" y="3505200"/>
              <a:ext cx="177012" cy="1540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6955" name="Oval 19"/>
            <p:cNvSpPr>
              <a:spLocks noChangeAspect="1" noChangeArrowheads="1"/>
            </p:cNvSpPr>
            <p:nvPr/>
          </p:nvSpPr>
          <p:spPr bwMode="auto">
            <a:xfrm>
              <a:off x="10440188" y="3865175"/>
              <a:ext cx="177012" cy="1540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6956" name="Oval 19"/>
            <p:cNvSpPr>
              <a:spLocks noChangeAspect="1" noChangeArrowheads="1"/>
            </p:cNvSpPr>
            <p:nvPr/>
          </p:nvSpPr>
          <p:spPr bwMode="auto">
            <a:xfrm>
              <a:off x="10440188" y="4875181"/>
              <a:ext cx="177012" cy="1540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36893" name="Group 162"/>
          <p:cNvGrpSpPr>
            <a:grpSpLocks/>
          </p:cNvGrpSpPr>
          <p:nvPr/>
        </p:nvGrpSpPr>
        <p:grpSpPr bwMode="auto">
          <a:xfrm>
            <a:off x="5324475" y="4446590"/>
            <a:ext cx="3373438" cy="1057275"/>
            <a:chOff x="7645401" y="6324601"/>
            <a:chExt cx="4797924" cy="1502400"/>
          </a:xfrm>
        </p:grpSpPr>
        <p:grpSp>
          <p:nvGrpSpPr>
            <p:cNvPr id="36919" name="Group 156"/>
            <p:cNvGrpSpPr>
              <a:grpSpLocks/>
            </p:cNvGrpSpPr>
            <p:nvPr/>
          </p:nvGrpSpPr>
          <p:grpSpPr bwMode="auto">
            <a:xfrm>
              <a:off x="10388600" y="6324601"/>
              <a:ext cx="2054725" cy="1502400"/>
              <a:chOff x="10388600" y="6324601"/>
              <a:chExt cx="2054725" cy="1502400"/>
            </a:xfrm>
          </p:grpSpPr>
          <p:sp>
            <p:nvSpPr>
              <p:cNvPr id="36928" name="Oval 4"/>
              <p:cNvSpPr>
                <a:spLocks noChangeAspect="1" noChangeArrowheads="1"/>
              </p:cNvSpPr>
              <p:nvPr/>
            </p:nvSpPr>
            <p:spPr bwMode="auto">
              <a:xfrm>
                <a:off x="10487397" y="6430265"/>
                <a:ext cx="177012" cy="154019"/>
              </a:xfrm>
              <a:prstGeom prst="ellipse">
                <a:avLst/>
              </a:prstGeom>
              <a:solidFill>
                <a:srgbClr val="C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6929" name="Oval 6"/>
              <p:cNvSpPr>
                <a:spLocks noChangeAspect="1" noChangeArrowheads="1"/>
              </p:cNvSpPr>
              <p:nvPr/>
            </p:nvSpPr>
            <p:spPr bwMode="auto">
              <a:xfrm>
                <a:off x="11337466" y="6430265"/>
                <a:ext cx="177012" cy="154019"/>
              </a:xfrm>
              <a:prstGeom prst="ellipse">
                <a:avLst/>
              </a:prstGeom>
              <a:solidFill>
                <a:srgbClr val="C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930" name="Oval 10"/>
              <p:cNvSpPr>
                <a:spLocks noChangeAspect="1" noChangeArrowheads="1"/>
              </p:cNvSpPr>
              <p:nvPr/>
            </p:nvSpPr>
            <p:spPr bwMode="auto">
              <a:xfrm>
                <a:off x="10911402" y="6790241"/>
                <a:ext cx="177012" cy="1540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931" name="Oval 14"/>
              <p:cNvSpPr>
                <a:spLocks noChangeAspect="1" noChangeArrowheads="1"/>
              </p:cNvSpPr>
              <p:nvPr/>
            </p:nvSpPr>
            <p:spPr bwMode="auto">
              <a:xfrm>
                <a:off x="10487397" y="7150216"/>
                <a:ext cx="177012" cy="15401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6932" name="Oval 15"/>
              <p:cNvSpPr>
                <a:spLocks noChangeAspect="1" noChangeArrowheads="1"/>
              </p:cNvSpPr>
              <p:nvPr/>
            </p:nvSpPr>
            <p:spPr bwMode="auto">
              <a:xfrm>
                <a:off x="10911402" y="7150216"/>
                <a:ext cx="177012" cy="1540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933" name="Oval 21"/>
              <p:cNvSpPr>
                <a:spLocks noChangeAspect="1" noChangeArrowheads="1"/>
              </p:cNvSpPr>
              <p:nvPr/>
            </p:nvSpPr>
            <p:spPr bwMode="auto">
              <a:xfrm>
                <a:off x="11337466" y="7510191"/>
                <a:ext cx="177012" cy="1540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934" name="Oval 22"/>
              <p:cNvSpPr>
                <a:spLocks noChangeAspect="1" noChangeArrowheads="1"/>
              </p:cNvSpPr>
              <p:nvPr/>
            </p:nvSpPr>
            <p:spPr bwMode="auto">
              <a:xfrm>
                <a:off x="11761472" y="7510191"/>
                <a:ext cx="177012" cy="1540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" name="Rectangle 29"/>
              <p:cNvSpPr>
                <a:spLocks noChangeArrowheads="1"/>
              </p:cNvSpPr>
              <p:nvPr/>
            </p:nvSpPr>
            <p:spPr bwMode="auto">
              <a:xfrm>
                <a:off x="10388685" y="6324601"/>
                <a:ext cx="2054640" cy="1502400"/>
              </a:xfrm>
              <a:prstGeom prst="rect">
                <a:avLst/>
              </a:prstGeom>
              <a:noFill/>
              <a:ln w="28575">
                <a:solidFill>
                  <a:schemeClr val="bg2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Verdana" pitchFamily="34" charset="0"/>
                  <a:ea typeface="+mn-ea"/>
                </a:endParaRPr>
              </a:p>
            </p:txBody>
          </p:sp>
          <p:sp>
            <p:nvSpPr>
              <p:cNvPr id="36936" name="Oval 7"/>
              <p:cNvSpPr>
                <a:spLocks noChangeAspect="1" noChangeArrowheads="1"/>
              </p:cNvSpPr>
              <p:nvPr/>
            </p:nvSpPr>
            <p:spPr bwMode="auto">
              <a:xfrm>
                <a:off x="12134728" y="6425194"/>
                <a:ext cx="177012" cy="154019"/>
              </a:xfrm>
              <a:prstGeom prst="ellipse">
                <a:avLst/>
              </a:prstGeom>
              <a:solidFill>
                <a:srgbClr val="C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937" name="Oval 12"/>
              <p:cNvSpPr>
                <a:spLocks noChangeAspect="1" noChangeArrowheads="1"/>
              </p:cNvSpPr>
              <p:nvPr/>
            </p:nvSpPr>
            <p:spPr bwMode="auto">
              <a:xfrm>
                <a:off x="12134728" y="6785170"/>
                <a:ext cx="177012" cy="1540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938" name="Oval 17"/>
              <p:cNvSpPr>
                <a:spLocks noChangeAspect="1" noChangeArrowheads="1"/>
              </p:cNvSpPr>
              <p:nvPr/>
            </p:nvSpPr>
            <p:spPr bwMode="auto">
              <a:xfrm>
                <a:off x="12134728" y="7145145"/>
                <a:ext cx="177012" cy="15401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6920" name="Group 155"/>
            <p:cNvGrpSpPr>
              <a:grpSpLocks/>
            </p:cNvGrpSpPr>
            <p:nvPr/>
          </p:nvGrpSpPr>
          <p:grpSpPr bwMode="auto">
            <a:xfrm>
              <a:off x="7645401" y="6629400"/>
              <a:ext cx="1371599" cy="838200"/>
              <a:chOff x="7493001" y="6324600"/>
              <a:chExt cx="1371599" cy="838200"/>
            </a:xfrm>
          </p:grpSpPr>
          <p:sp>
            <p:nvSpPr>
              <p:cNvPr id="149" name="Rectangle 29"/>
              <p:cNvSpPr>
                <a:spLocks noChangeArrowheads="1"/>
              </p:cNvSpPr>
              <p:nvPr/>
            </p:nvSpPr>
            <p:spPr bwMode="auto">
              <a:xfrm>
                <a:off x="7493001" y="6324341"/>
                <a:ext cx="1370514" cy="839179"/>
              </a:xfrm>
              <a:prstGeom prst="rect">
                <a:avLst/>
              </a:prstGeom>
              <a:noFill/>
              <a:ln w="28575">
                <a:solidFill>
                  <a:schemeClr val="bg2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Verdana" pitchFamily="34" charset="0"/>
                  <a:ea typeface="+mn-ea"/>
                </a:endParaRPr>
              </a:p>
            </p:txBody>
          </p:sp>
          <p:sp>
            <p:nvSpPr>
              <p:cNvPr id="36923" name="Oval 4"/>
              <p:cNvSpPr>
                <a:spLocks noChangeAspect="1" noChangeArrowheads="1"/>
              </p:cNvSpPr>
              <p:nvPr/>
            </p:nvSpPr>
            <p:spPr bwMode="auto">
              <a:xfrm>
                <a:off x="7645400" y="6477000"/>
                <a:ext cx="177012" cy="154019"/>
              </a:xfrm>
              <a:prstGeom prst="ellipse">
                <a:avLst/>
              </a:prstGeom>
              <a:solidFill>
                <a:srgbClr val="C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6924" name="Oval 4"/>
              <p:cNvSpPr>
                <a:spLocks noChangeAspect="1" noChangeArrowheads="1"/>
              </p:cNvSpPr>
              <p:nvPr/>
            </p:nvSpPr>
            <p:spPr bwMode="auto">
              <a:xfrm>
                <a:off x="8077988" y="6475381"/>
                <a:ext cx="177012" cy="154019"/>
              </a:xfrm>
              <a:prstGeom prst="ellipse">
                <a:avLst/>
              </a:prstGeom>
              <a:solidFill>
                <a:srgbClr val="C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6925" name="Oval 4"/>
              <p:cNvSpPr>
                <a:spLocks noChangeAspect="1" noChangeArrowheads="1"/>
              </p:cNvSpPr>
              <p:nvPr/>
            </p:nvSpPr>
            <p:spPr bwMode="auto">
              <a:xfrm>
                <a:off x="8535188" y="6477000"/>
                <a:ext cx="177012" cy="154019"/>
              </a:xfrm>
              <a:prstGeom prst="ellipse">
                <a:avLst/>
              </a:prstGeom>
              <a:solidFill>
                <a:srgbClr val="C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6926" name="Oval 4"/>
              <p:cNvSpPr>
                <a:spLocks noChangeAspect="1" noChangeArrowheads="1"/>
              </p:cNvSpPr>
              <p:nvPr/>
            </p:nvSpPr>
            <p:spPr bwMode="auto">
              <a:xfrm>
                <a:off x="7645400" y="6818281"/>
                <a:ext cx="177012" cy="154019"/>
              </a:xfrm>
              <a:prstGeom prst="ellipse">
                <a:avLst/>
              </a:prstGeom>
              <a:solidFill>
                <a:srgbClr val="C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6927" name="Oval 4"/>
              <p:cNvSpPr>
                <a:spLocks noChangeAspect="1" noChangeArrowheads="1"/>
              </p:cNvSpPr>
              <p:nvPr/>
            </p:nvSpPr>
            <p:spPr bwMode="auto">
              <a:xfrm>
                <a:off x="8535188" y="6818281"/>
                <a:ext cx="177012" cy="154019"/>
              </a:xfrm>
              <a:prstGeom prst="ellipse">
                <a:avLst/>
              </a:prstGeom>
              <a:solidFill>
                <a:srgbClr val="C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36921" name="Straight Arrow Connector 160"/>
            <p:cNvCxnSpPr>
              <a:cxnSpLocks noChangeShapeType="1"/>
            </p:cNvCxnSpPr>
            <p:nvPr/>
          </p:nvCxnSpPr>
          <p:spPr bwMode="auto">
            <a:xfrm rot="10800000">
              <a:off x="9321800" y="7010400"/>
              <a:ext cx="762000" cy="1588"/>
            </a:xfrm>
            <a:prstGeom prst="straightConnector1">
              <a:avLst/>
            </a:prstGeom>
            <a:noFill/>
            <a:ln w="47625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6894" name="Group 198"/>
          <p:cNvGrpSpPr>
            <a:grpSpLocks/>
          </p:cNvGrpSpPr>
          <p:nvPr/>
        </p:nvGrpSpPr>
        <p:grpSpPr bwMode="auto">
          <a:xfrm>
            <a:off x="768351" y="4446590"/>
            <a:ext cx="3375025" cy="1057275"/>
            <a:chOff x="1092200" y="6324600"/>
            <a:chExt cx="4800600" cy="1502400"/>
          </a:xfrm>
        </p:grpSpPr>
        <p:sp>
          <p:nvSpPr>
            <p:cNvPr id="36896" name="Oval 4"/>
            <p:cNvSpPr>
              <a:spLocks noChangeAspect="1" noChangeArrowheads="1"/>
            </p:cNvSpPr>
            <p:nvPr/>
          </p:nvSpPr>
          <p:spPr bwMode="auto">
            <a:xfrm>
              <a:off x="1190997" y="6430264"/>
              <a:ext cx="177012" cy="1540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6897" name="Oval 6"/>
            <p:cNvSpPr>
              <a:spLocks noChangeAspect="1" noChangeArrowheads="1"/>
            </p:cNvSpPr>
            <p:nvPr/>
          </p:nvSpPr>
          <p:spPr bwMode="auto">
            <a:xfrm>
              <a:off x="2041066" y="6430264"/>
              <a:ext cx="177012" cy="1540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98" name="Oval 10"/>
            <p:cNvSpPr>
              <a:spLocks noChangeAspect="1" noChangeArrowheads="1"/>
            </p:cNvSpPr>
            <p:nvPr/>
          </p:nvSpPr>
          <p:spPr bwMode="auto">
            <a:xfrm>
              <a:off x="1615002" y="6790240"/>
              <a:ext cx="177012" cy="1540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99" name="Oval 14"/>
            <p:cNvSpPr>
              <a:spLocks noChangeAspect="1" noChangeArrowheads="1"/>
            </p:cNvSpPr>
            <p:nvPr/>
          </p:nvSpPr>
          <p:spPr bwMode="auto">
            <a:xfrm>
              <a:off x="1190997" y="7150215"/>
              <a:ext cx="177012" cy="1540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6900" name="Oval 15"/>
            <p:cNvSpPr>
              <a:spLocks noChangeAspect="1" noChangeArrowheads="1"/>
            </p:cNvSpPr>
            <p:nvPr/>
          </p:nvSpPr>
          <p:spPr bwMode="auto">
            <a:xfrm>
              <a:off x="1615002" y="7150215"/>
              <a:ext cx="177012" cy="1540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01" name="Oval 21"/>
            <p:cNvSpPr>
              <a:spLocks noChangeAspect="1" noChangeArrowheads="1"/>
            </p:cNvSpPr>
            <p:nvPr/>
          </p:nvSpPr>
          <p:spPr bwMode="auto">
            <a:xfrm>
              <a:off x="2041066" y="7510190"/>
              <a:ext cx="177012" cy="1540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02" name="Oval 22"/>
            <p:cNvSpPr>
              <a:spLocks noChangeAspect="1" noChangeArrowheads="1"/>
            </p:cNvSpPr>
            <p:nvPr/>
          </p:nvSpPr>
          <p:spPr bwMode="auto">
            <a:xfrm>
              <a:off x="2465072" y="7510190"/>
              <a:ext cx="177012" cy="1540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" name="Rectangle 29"/>
            <p:cNvSpPr>
              <a:spLocks noChangeArrowheads="1"/>
            </p:cNvSpPr>
            <p:nvPr/>
          </p:nvSpPr>
          <p:spPr bwMode="auto">
            <a:xfrm>
              <a:off x="1092200" y="6324600"/>
              <a:ext cx="2054819" cy="1502400"/>
            </a:xfrm>
            <a:prstGeom prst="rect">
              <a:avLst/>
            </a:prstGeom>
            <a:noFill/>
            <a:ln w="28575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Verdana" pitchFamily="34" charset="0"/>
                <a:ea typeface="+mn-ea"/>
              </a:endParaRPr>
            </a:p>
          </p:txBody>
        </p:sp>
        <p:sp>
          <p:nvSpPr>
            <p:cNvPr id="36904" name="Oval 7"/>
            <p:cNvSpPr>
              <a:spLocks noChangeAspect="1" noChangeArrowheads="1"/>
            </p:cNvSpPr>
            <p:nvPr/>
          </p:nvSpPr>
          <p:spPr bwMode="auto">
            <a:xfrm>
              <a:off x="2838328" y="6425193"/>
              <a:ext cx="177012" cy="1540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05" name="Oval 12"/>
            <p:cNvSpPr>
              <a:spLocks noChangeAspect="1" noChangeArrowheads="1"/>
            </p:cNvSpPr>
            <p:nvPr/>
          </p:nvSpPr>
          <p:spPr bwMode="auto">
            <a:xfrm>
              <a:off x="2838328" y="6785169"/>
              <a:ext cx="177012" cy="1540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06" name="Oval 17"/>
            <p:cNvSpPr>
              <a:spLocks noChangeAspect="1" noChangeArrowheads="1"/>
            </p:cNvSpPr>
            <p:nvPr/>
          </p:nvSpPr>
          <p:spPr bwMode="auto">
            <a:xfrm>
              <a:off x="2838328" y="7145144"/>
              <a:ext cx="177012" cy="1540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07" name="Oval 4"/>
            <p:cNvSpPr>
              <a:spLocks noChangeAspect="1" noChangeArrowheads="1"/>
            </p:cNvSpPr>
            <p:nvPr/>
          </p:nvSpPr>
          <p:spPr bwMode="auto">
            <a:xfrm>
              <a:off x="4344188" y="6430264"/>
              <a:ext cx="177012" cy="1540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6908" name="Oval 6"/>
            <p:cNvSpPr>
              <a:spLocks noChangeAspect="1" noChangeArrowheads="1"/>
            </p:cNvSpPr>
            <p:nvPr/>
          </p:nvSpPr>
          <p:spPr bwMode="auto">
            <a:xfrm>
              <a:off x="5201438" y="6430264"/>
              <a:ext cx="177012" cy="1540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09" name="Oval 10"/>
            <p:cNvSpPr>
              <a:spLocks noChangeAspect="1" noChangeArrowheads="1"/>
            </p:cNvSpPr>
            <p:nvPr/>
          </p:nvSpPr>
          <p:spPr bwMode="auto">
            <a:xfrm>
              <a:off x="4782338" y="6790240"/>
              <a:ext cx="177012" cy="1540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10" name="Oval 15"/>
            <p:cNvSpPr>
              <a:spLocks noChangeAspect="1" noChangeArrowheads="1"/>
            </p:cNvSpPr>
            <p:nvPr/>
          </p:nvSpPr>
          <p:spPr bwMode="auto">
            <a:xfrm>
              <a:off x="4360877" y="7150215"/>
              <a:ext cx="177012" cy="1540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11" name="Oval 21"/>
            <p:cNvSpPr>
              <a:spLocks noChangeAspect="1" noChangeArrowheads="1"/>
            </p:cNvSpPr>
            <p:nvPr/>
          </p:nvSpPr>
          <p:spPr bwMode="auto">
            <a:xfrm>
              <a:off x="4786941" y="7510190"/>
              <a:ext cx="177012" cy="1540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12" name="Oval 22"/>
            <p:cNvSpPr>
              <a:spLocks noChangeAspect="1" noChangeArrowheads="1"/>
            </p:cNvSpPr>
            <p:nvPr/>
          </p:nvSpPr>
          <p:spPr bwMode="auto">
            <a:xfrm>
              <a:off x="5210947" y="7510190"/>
              <a:ext cx="177012" cy="1540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" name="Rectangle 29"/>
            <p:cNvSpPr>
              <a:spLocks noChangeArrowheads="1"/>
            </p:cNvSpPr>
            <p:nvPr/>
          </p:nvSpPr>
          <p:spPr bwMode="auto">
            <a:xfrm>
              <a:off x="3837981" y="6324600"/>
              <a:ext cx="2054819" cy="1502400"/>
            </a:xfrm>
            <a:prstGeom prst="rect">
              <a:avLst/>
            </a:prstGeom>
            <a:noFill/>
            <a:ln w="28575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Verdana" pitchFamily="34" charset="0"/>
                <a:ea typeface="+mn-ea"/>
              </a:endParaRPr>
            </a:p>
          </p:txBody>
        </p:sp>
        <p:sp>
          <p:nvSpPr>
            <p:cNvPr id="36914" name="Oval 7"/>
            <p:cNvSpPr>
              <a:spLocks noChangeAspect="1" noChangeArrowheads="1"/>
            </p:cNvSpPr>
            <p:nvPr/>
          </p:nvSpPr>
          <p:spPr bwMode="auto">
            <a:xfrm>
              <a:off x="5565153" y="6781800"/>
              <a:ext cx="177012" cy="1540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15" name="Oval 12"/>
            <p:cNvSpPr>
              <a:spLocks noChangeAspect="1" noChangeArrowheads="1"/>
            </p:cNvSpPr>
            <p:nvPr/>
          </p:nvSpPr>
          <p:spPr bwMode="auto">
            <a:xfrm>
              <a:off x="5207000" y="7161181"/>
              <a:ext cx="177012" cy="1540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16" name="Oval 17"/>
            <p:cNvSpPr>
              <a:spLocks noChangeAspect="1" noChangeArrowheads="1"/>
            </p:cNvSpPr>
            <p:nvPr/>
          </p:nvSpPr>
          <p:spPr bwMode="auto">
            <a:xfrm>
              <a:off x="4782338" y="7145144"/>
              <a:ext cx="177012" cy="1540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17" name="Text Box 96"/>
            <p:cNvSpPr txBox="1">
              <a:spLocks noChangeArrowheads="1"/>
            </p:cNvSpPr>
            <p:nvPr/>
          </p:nvSpPr>
          <p:spPr bwMode="auto">
            <a:xfrm>
              <a:off x="3142138" y="6705602"/>
              <a:ext cx="732081" cy="656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buFontTx/>
                <a:buNone/>
              </a:pPr>
              <a:r>
                <a:rPr lang="en-US" sz="2400" b="1" dirty="0"/>
                <a:t>.*</a:t>
              </a:r>
            </a:p>
          </p:txBody>
        </p:sp>
        <p:sp>
          <p:nvSpPr>
            <p:cNvPr id="36918" name="Oval 22"/>
            <p:cNvSpPr>
              <a:spLocks noChangeAspect="1" noChangeArrowheads="1"/>
            </p:cNvSpPr>
            <p:nvPr/>
          </p:nvSpPr>
          <p:spPr bwMode="auto">
            <a:xfrm>
              <a:off x="3968750" y="7504081"/>
              <a:ext cx="177012" cy="1540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6" name="Rectangle 2"/>
          <p:cNvSpPr txBox="1">
            <a:spLocks noChangeArrowheads="1"/>
          </p:cNvSpPr>
          <p:nvPr/>
        </p:nvSpPr>
        <p:spPr bwMode="auto">
          <a:xfrm>
            <a:off x="0" y="0"/>
            <a:ext cx="8459788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94" tIns="45647" rIns="91294" bIns="45647" anchor="ctr"/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 Sparse array-based primitives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3.1|23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5.9|189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5.9|189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6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6.5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45000"/>
          </a:spcBef>
          <a:spcAft>
            <a:spcPct val="0"/>
          </a:spcAft>
          <a:buClrTx/>
          <a:buSzTx/>
          <a:buFontTx/>
          <a:buAutoNum type="arabicPeriod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45000"/>
          </a:spcBef>
          <a:spcAft>
            <a:spcPct val="0"/>
          </a:spcAft>
          <a:buClrTx/>
          <a:buSzTx/>
          <a:buFontTx/>
          <a:buAutoNum type="arabicPeriod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1_Default Design copy 3">
  <a:themeElements>
    <a:clrScheme name="1_Default Design copy 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 copy 3">
      <a:majorFont>
        <a:latin typeface="Arial Bold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1_Default Design copy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45000"/>
          </a:spcBef>
          <a:spcAft>
            <a:spcPct val="0"/>
          </a:spcAft>
          <a:buClrTx/>
          <a:buSzTx/>
          <a:buFontTx/>
          <a:buAutoNum type="arabicPeriod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45000"/>
          </a:spcBef>
          <a:spcAft>
            <a:spcPct val="0"/>
          </a:spcAft>
          <a:buClrTx/>
          <a:buSzTx/>
          <a:buFontTx/>
          <a:buAutoNum type="arabicPeriod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45000"/>
          </a:spcBef>
          <a:spcAft>
            <a:spcPct val="0"/>
          </a:spcAft>
          <a:buClrTx/>
          <a:buSzTx/>
          <a:buFontTx/>
          <a:buAutoNum type="arabicPeriod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45000"/>
          </a:spcBef>
          <a:spcAft>
            <a:spcPct val="0"/>
          </a:spcAft>
          <a:buClrTx/>
          <a:buSzTx/>
          <a:buFontTx/>
          <a:buAutoNum type="arabicPeriod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45000"/>
          </a:spcBef>
          <a:spcAft>
            <a:spcPct val="0"/>
          </a:spcAft>
          <a:buClrTx/>
          <a:buSzTx/>
          <a:buFontTx/>
          <a:buAutoNum type="arabicPeriod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45000"/>
          </a:spcBef>
          <a:spcAft>
            <a:spcPct val="0"/>
          </a:spcAft>
          <a:buClrTx/>
          <a:buSzTx/>
          <a:buFontTx/>
          <a:buAutoNum type="arabicPeriod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45000"/>
          </a:spcBef>
          <a:spcAft>
            <a:spcPct val="0"/>
          </a:spcAft>
          <a:buClrTx/>
          <a:buSzTx/>
          <a:buFontTx/>
          <a:buAutoNum type="arabicPeriod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45000"/>
          </a:spcBef>
          <a:spcAft>
            <a:spcPct val="0"/>
          </a:spcAft>
          <a:buClrTx/>
          <a:buSzTx/>
          <a:buFontTx/>
          <a:buAutoNum type="arabicPeriod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45000"/>
          </a:spcBef>
          <a:spcAft>
            <a:spcPct val="0"/>
          </a:spcAft>
          <a:buClrTx/>
          <a:buSzTx/>
          <a:buFontTx/>
          <a:buAutoNum type="arabicPeriod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45000"/>
          </a:spcBef>
          <a:spcAft>
            <a:spcPct val="0"/>
          </a:spcAft>
          <a:buClrTx/>
          <a:buSzTx/>
          <a:buFontTx/>
          <a:buAutoNum type="arabicPeriod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45000"/>
          </a:spcBef>
          <a:spcAft>
            <a:spcPct val="0"/>
          </a:spcAft>
          <a:buClrTx/>
          <a:buSzTx/>
          <a:buFontTx/>
          <a:buAutoNum type="arabicPeriod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45000"/>
          </a:spcBef>
          <a:spcAft>
            <a:spcPct val="0"/>
          </a:spcAft>
          <a:buClrTx/>
          <a:buSzTx/>
          <a:buFontTx/>
          <a:buAutoNum type="arabicPeriod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40545</TotalTime>
  <Words>1890</Words>
  <Application>Microsoft Macintosh PowerPoint</Application>
  <PresentationFormat>On-screen Show (4:3)</PresentationFormat>
  <Paragraphs>540</Paragraphs>
  <Slides>35</Slides>
  <Notes>16</Notes>
  <HiddenSlides>0</HiddenSlides>
  <MMClips>0</MMClips>
  <ScaleCrop>false</ScaleCrop>
  <HeadingPairs>
    <vt:vector size="6" baseType="variant">
      <vt:variant>
        <vt:lpstr>Theme</vt:lpstr>
      </vt:variant>
      <vt:variant>
        <vt:i4>18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55" baseType="lpstr">
      <vt:lpstr>Default Design</vt:lpstr>
      <vt:lpstr>1_Default Design</vt:lpstr>
      <vt:lpstr>2_Default Design</vt:lpstr>
      <vt:lpstr>1_Office Theme</vt:lpstr>
      <vt:lpstr>3_Default Design</vt:lpstr>
      <vt:lpstr>4_Default Design</vt:lpstr>
      <vt:lpstr>5_Default Design</vt:lpstr>
      <vt:lpstr>2_Office Theme</vt:lpstr>
      <vt:lpstr>3_Office Theme</vt:lpstr>
      <vt:lpstr>7_Office Theme</vt:lpstr>
      <vt:lpstr>8_Office Theme</vt:lpstr>
      <vt:lpstr>1_Default Design copy 3</vt:lpstr>
      <vt:lpstr>Office Theme</vt:lpstr>
      <vt:lpstr>15_Office Theme</vt:lpstr>
      <vt:lpstr>21_Office Theme</vt:lpstr>
      <vt:lpstr>6_Default Design</vt:lpstr>
      <vt:lpstr>5_Office Theme</vt:lpstr>
      <vt:lpstr>11_Office Theme</vt:lpstr>
      <vt:lpstr>PowerPoint.Show.8</vt:lpstr>
      <vt:lpstr>Equation</vt:lpstr>
      <vt:lpstr>PowerPoint Presentation</vt:lpstr>
      <vt:lpstr>Outline</vt:lpstr>
      <vt:lpstr>Top 500 list (November 2012)</vt:lpstr>
      <vt:lpstr>Graph 500 list (November 2012)</vt:lpstr>
      <vt:lpstr>Floating-point vs. graphs, November 2012</vt:lpstr>
      <vt:lpstr>Floating-point vs. graphs, November 2012</vt:lpstr>
      <vt:lpstr>The challenge of the software stack</vt:lpstr>
      <vt:lpstr>Outline</vt:lpstr>
      <vt:lpstr>Identification of Primitives</vt:lpstr>
      <vt:lpstr>Multiple-source breadth-first search</vt:lpstr>
      <vt:lpstr>Multiple-source breadth-first search</vt:lpstr>
      <vt:lpstr>PowerPoint Presentation</vt:lpstr>
      <vt:lpstr>PowerPoint Presentation</vt:lpstr>
      <vt:lpstr>The Case for Sparse Matrices</vt:lpstr>
      <vt:lpstr>Outline</vt:lpstr>
      <vt:lpstr>PowerPoint Presentation</vt:lpstr>
      <vt:lpstr>Some Combinatorial BLAS functions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few KDT applications</vt:lpstr>
      <vt:lpstr>PowerPoint Presentation</vt:lpstr>
      <vt:lpstr>PowerPoint Presentation</vt:lpstr>
      <vt:lpstr>Outline</vt:lpstr>
      <vt:lpstr>On-the-fly filter performance issues</vt:lpstr>
      <vt:lpstr>Solution: Just-in-time specialization (SEJITS)</vt:lpstr>
      <vt:lpstr>PowerPoint Presentation</vt:lpstr>
      <vt:lpstr>Conclusion</vt:lpstr>
    </vt:vector>
  </TitlesOfParts>
  <Company>ISC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</dc:creator>
  <cp:lastModifiedBy>John Gilbert</cp:lastModifiedBy>
  <cp:revision>1464</cp:revision>
  <cp:lastPrinted>2011-06-29T11:50:57Z</cp:lastPrinted>
  <dcterms:created xsi:type="dcterms:W3CDTF">2005-03-11T17:35:07Z</dcterms:created>
  <dcterms:modified xsi:type="dcterms:W3CDTF">2013-05-15T18:10:14Z</dcterms:modified>
</cp:coreProperties>
</file>