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344" r:id="rId2"/>
    <p:sldId id="354" r:id="rId3"/>
    <p:sldId id="358" r:id="rId4"/>
    <p:sldId id="357" r:id="rId5"/>
    <p:sldId id="361" r:id="rId6"/>
    <p:sldId id="362" r:id="rId7"/>
    <p:sldId id="363" r:id="rId8"/>
    <p:sldId id="364" r:id="rId9"/>
    <p:sldId id="365" r:id="rId10"/>
    <p:sldId id="350" r:id="rId11"/>
    <p:sldId id="353" r:id="rId12"/>
    <p:sldId id="360" r:id="rId13"/>
    <p:sldId id="359" r:id="rId14"/>
    <p:sldId id="333" r:id="rId15"/>
    <p:sldId id="352" r:id="rId16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4" Type="http://schemas.openxmlformats.org/officeDocument/2006/relationships/slide" Target="slides/slide11.xml"/><Relationship Id="rId5" Type="http://schemas.openxmlformats.org/officeDocument/2006/relationships/slide" Target="slides/slide15.xml"/><Relationship Id="rId1" Type="http://schemas.openxmlformats.org/officeDocument/2006/relationships/slide" Target="slides/slide5.xml"/><Relationship Id="rId2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7C1887E8-B137-2B46-883C-3183F5ACD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2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</a:defRPr>
            </a:lvl1pPr>
          </a:lstStyle>
          <a:p>
            <a:fld id="{3DA3C010-F1B1-6349-BEF6-2646F65A5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23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3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5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42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54729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4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8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0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4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0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06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211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289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gilbert@cs.ucsb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76400"/>
            <a:ext cx="9144000" cy="1752600"/>
          </a:xfrm>
        </p:spPr>
        <p:txBody>
          <a:bodyPr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</a:t>
            </a: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219</a:t>
            </a: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:  Sparse Matrix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John R. Gilbert (</a:t>
            </a:r>
            <a:r>
              <a:rPr lang="en-US" dirty="0">
                <a:latin typeface="Arial" charset="0"/>
                <a:hlinkClick r:id="rId2"/>
              </a:rPr>
              <a:t>gilbert@cs.ucsb.edu</a:t>
            </a:r>
            <a:r>
              <a:rPr lang="en-US" dirty="0">
                <a:latin typeface="Arial" charset="0"/>
              </a:rPr>
              <a:t>)</a:t>
            </a:r>
          </a:p>
          <a:p>
            <a:endParaRPr lang="en-US" dirty="0">
              <a:latin typeface="Arial" charset="0"/>
            </a:endParaRPr>
          </a:p>
          <a:p>
            <a:r>
              <a:rPr lang="en-US" u="sng" dirty="0">
                <a:solidFill>
                  <a:srgbClr val="FF0000"/>
                </a:solidFill>
                <a:latin typeface="Arial" charset="0"/>
              </a:rPr>
              <a:t>www.cs.ucsb.edu/~gilbert/</a:t>
            </a:r>
            <a:r>
              <a:rPr lang="en-US" u="sng" dirty="0" smtClean="0">
                <a:solidFill>
                  <a:srgbClr val="FF0000"/>
                </a:solidFill>
                <a:latin typeface="Arial" charset="0"/>
              </a:rPr>
              <a:t>cs219</a:t>
            </a:r>
            <a:endParaRPr lang="en-US" u="sng" dirty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solidFill>
                <a:srgbClr val="021FAE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(2-dimensional) model problem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610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Graph is a regular square grid with n = k^2 vertices.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Corresponds to matrix for regular 2D finite difference mesh.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Gives good intuition for behavior of sparse matrix algorithms on many 2-dimensional physical problems.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There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 also a 3-dimensional model problem.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0245" name="Group 5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0248" name="Group 6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0255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6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7" name="Line 9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8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9" name="Line 11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249" name="Group 12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0250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1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2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3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4" name="Line 17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46" name="Text Box 18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0247" name="Line 19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Solving Poisson</a:t>
            </a:r>
            <a:r>
              <a:rPr lang="ja-JP" alt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equation for temperature</a:t>
            </a:r>
            <a:endParaRPr lang="en-US" sz="20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1905000" y="990600"/>
            <a:ext cx="3978275" cy="2527300"/>
            <a:chOff x="1440" y="960"/>
            <a:chExt cx="2506" cy="1592"/>
          </a:xfrm>
        </p:grpSpPr>
        <p:grpSp>
          <p:nvGrpSpPr>
            <p:cNvPr id="11269" name="Group 4"/>
            <p:cNvGrpSpPr>
              <a:grpSpLocks noChangeAspect="1"/>
            </p:cNvGrpSpPr>
            <p:nvPr/>
          </p:nvGrpSpPr>
          <p:grpSpPr bwMode="auto">
            <a:xfrm>
              <a:off x="2352" y="960"/>
              <a:ext cx="1594" cy="1592"/>
              <a:chOff x="3168" y="960"/>
              <a:chExt cx="1443" cy="1440"/>
            </a:xfrm>
          </p:grpSpPr>
          <p:grpSp>
            <p:nvGrpSpPr>
              <p:cNvPr id="11272" name="Group 5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1295" name="Group 6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1302" name="Line 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03" name="Line 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04" name="Line 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05" name="Line 1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06" name="Line 1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96" name="Group 12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1297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98" name="Line 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99" name="Line 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00" name="Line 1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01" name="Line 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273" name="Group 18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1285" name="Line 19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6" name="Line 20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7" name="Line 21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8" name="Line 22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9" name="Line 23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0" name="Line 2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1" name="Line 2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2" name="Line 2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3" name="Line 2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4" name="Line 2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74" name="Group 29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1275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6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7" name="Line 32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8" name="Line 33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9" name="Line 34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0" name="Line 3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1" name="Line 3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2" name="Line 3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3" name="Line 3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4" name="Line 3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270" name="Text Box 40"/>
            <p:cNvSpPr txBox="1">
              <a:spLocks noChangeArrowheads="1"/>
            </p:cNvSpPr>
            <p:nvPr/>
          </p:nvSpPr>
          <p:spPr bwMode="auto">
            <a:xfrm>
              <a:off x="1440" y="1728"/>
              <a:ext cx="7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k = 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1271" name="Line 41"/>
            <p:cNvSpPr>
              <a:spLocks noChangeShapeType="1"/>
            </p:cNvSpPr>
            <p:nvPr/>
          </p:nvSpPr>
          <p:spPr bwMode="auto">
            <a:xfrm flipV="1">
              <a:off x="2219" y="1489"/>
              <a:ext cx="0" cy="1059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8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0"/>
            <a:ext cx="8686800" cy="2743200"/>
          </a:xfrm>
          <a:noFill/>
        </p:spPr>
        <p:txBody>
          <a:bodyPr/>
          <a:lstStyle/>
          <a:p>
            <a:r>
              <a:rPr lang="en-US">
                <a:latin typeface="Arial" charset="0"/>
              </a:rPr>
              <a:t>For each i from 1 to n, except on the boundaries:</a:t>
            </a:r>
          </a:p>
          <a:p>
            <a:pPr lvl="4"/>
            <a:endParaRPr lang="en-US">
              <a:latin typeface="Arial" charset="0"/>
            </a:endParaRP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x(i-k</a:t>
            </a:r>
            <a:r>
              <a:rPr lang="en-US" b="1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x(i-k)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x(i-1) + 6*x(i)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x(i+1)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x(i+k)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x(i+k</a:t>
            </a:r>
            <a:r>
              <a:rPr lang="en-US" b="1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) = 0</a:t>
            </a:r>
          </a:p>
          <a:p>
            <a:pPr lvl="4" algn="dist">
              <a:buFontTx/>
              <a:buNone/>
            </a:pPr>
            <a:endParaRPr lang="en-US">
              <a:solidFill>
                <a:srgbClr val="FF0000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n equations in n unknowns:  A*x = b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Each row of A has at most 7 nonzeros.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Spectral graph clustering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522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696200" cy="5562600"/>
          </a:xfrm>
        </p:spPr>
        <p:txBody>
          <a:bodyPr/>
          <a:lstStyle/>
          <a:p>
            <a:r>
              <a:rPr lang="en-US" sz="2000"/>
              <a:t>The </a:t>
            </a:r>
            <a:r>
              <a:rPr lang="en-US" sz="2000" u="sng">
                <a:solidFill>
                  <a:schemeClr val="hlink"/>
                </a:solidFill>
              </a:rPr>
              <a:t>Laplacian matrix</a:t>
            </a:r>
            <a:r>
              <a:rPr lang="en-US" sz="2000"/>
              <a:t> of an n-vertex undirected graph G is the n-by-n symmetric matrix A with 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ij</a:t>
            </a:r>
            <a:r>
              <a:rPr lang="en-US" sz="2000"/>
              <a:t>  =  -1      if i </a:t>
            </a:r>
            <a:r>
              <a:rPr lang="en-US" sz="2000">
                <a:cs typeface="Arial" charset="0"/>
              </a:rPr>
              <a:t>≠</a:t>
            </a:r>
            <a:r>
              <a:rPr lang="en-US" sz="2000"/>
              <a:t> j and (i, j) is an edge of G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ij</a:t>
            </a:r>
            <a:r>
              <a:rPr lang="en-US" sz="2000"/>
              <a:t>  =  0       if i </a:t>
            </a:r>
            <a:r>
              <a:rPr lang="en-US" sz="2000">
                <a:cs typeface="Arial" charset="0"/>
              </a:rPr>
              <a:t>≠</a:t>
            </a:r>
            <a:r>
              <a:rPr lang="en-US" sz="2000"/>
              <a:t> j and (i, j) is not an edge of G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ii</a:t>
            </a:r>
            <a:r>
              <a:rPr lang="en-US" sz="2000"/>
              <a:t>  =  the number of edges incident on vertex i</a:t>
            </a:r>
          </a:p>
          <a:p>
            <a:pPr lvl="1"/>
            <a:endParaRPr lang="en-US" sz="800">
              <a:solidFill>
                <a:schemeClr val="hlink"/>
              </a:solidFill>
            </a:endParaRPr>
          </a:p>
          <a:p>
            <a:r>
              <a:rPr lang="en-US" sz="2000" u="sng">
                <a:solidFill>
                  <a:schemeClr val="hlink"/>
                </a:solidFill>
              </a:rPr>
              <a:t>Theorem</a:t>
            </a:r>
            <a:r>
              <a:rPr lang="en-US" sz="2000">
                <a:solidFill>
                  <a:schemeClr val="hlink"/>
                </a:solidFill>
              </a:rPr>
              <a:t>:</a:t>
            </a:r>
            <a:r>
              <a:rPr lang="en-US" sz="2000"/>
              <a:t>  The Laplacian matrix of G is symmetric, singular, and positive semidefinite.  The multiplicity of 0 as an eigenvalue is equal to the number of connected components of G.</a:t>
            </a:r>
          </a:p>
          <a:p>
            <a:pPr lvl="1"/>
            <a:endParaRPr lang="en-US" sz="800"/>
          </a:p>
          <a:p>
            <a:r>
              <a:rPr lang="en-US" sz="2000"/>
              <a:t>A </a:t>
            </a:r>
            <a:r>
              <a:rPr lang="en-US" sz="2000" u="sng">
                <a:solidFill>
                  <a:schemeClr val="hlink"/>
                </a:solidFill>
              </a:rPr>
              <a:t>generalized Laplacian matrix</a:t>
            </a:r>
            <a:r>
              <a:rPr lang="en-US" sz="2000"/>
              <a:t> (more accurately, a symmetric weakly diagonally dominant M-matrix) is an n-by-n symmetric matrix A with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ij</a:t>
            </a:r>
            <a:r>
              <a:rPr lang="en-US" sz="2000"/>
              <a:t>  </a:t>
            </a:r>
            <a:r>
              <a:rPr lang="en-US" sz="2000">
                <a:cs typeface="Arial" charset="0"/>
              </a:rPr>
              <a:t>≤</a:t>
            </a:r>
            <a:r>
              <a:rPr lang="en-US" sz="2000"/>
              <a:t>  0            if i </a:t>
            </a:r>
            <a:r>
              <a:rPr lang="en-US" sz="2000">
                <a:cs typeface="Arial" charset="0"/>
              </a:rPr>
              <a:t>≠</a:t>
            </a:r>
            <a:r>
              <a:rPr lang="en-US" sz="2000"/>
              <a:t> j 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ii</a:t>
            </a:r>
            <a:r>
              <a:rPr lang="en-US" sz="2000"/>
              <a:t>  </a:t>
            </a:r>
            <a:r>
              <a:rPr lang="en-US" sz="2000">
                <a:cs typeface="Arial" charset="0"/>
              </a:rPr>
              <a:t>≥</a:t>
            </a:r>
            <a:r>
              <a:rPr lang="en-US" sz="2000"/>
              <a:t>  </a:t>
            </a:r>
            <a:r>
              <a:rPr lang="el-GR" sz="4000" baseline="-10000">
                <a:cs typeface="Arial" charset="0"/>
              </a:rPr>
              <a:t>Σ</a:t>
            </a:r>
            <a:r>
              <a:rPr lang="en-US" sz="2000"/>
              <a:t> |a</a:t>
            </a:r>
            <a:r>
              <a:rPr lang="en-US" sz="2400" b="1" baseline="-25000"/>
              <a:t>ij</a:t>
            </a:r>
            <a:r>
              <a:rPr lang="en-US" sz="2000">
                <a:cs typeface="Arial" charset="0"/>
              </a:rPr>
              <a:t>|    where the sum is over </a:t>
            </a:r>
            <a:r>
              <a:rPr lang="en-US" sz="2000"/>
              <a:t>j </a:t>
            </a:r>
            <a:r>
              <a:rPr lang="en-US" sz="2000">
                <a:cs typeface="Arial" charset="0"/>
              </a:rPr>
              <a:t>≠</a:t>
            </a:r>
            <a:r>
              <a:rPr lang="en-US" sz="2000"/>
              <a:t> i 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87382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The Landscape of Sparse Ax=b Solvers</a:t>
            </a:r>
            <a:endParaRPr lang="en-US" sz="4000" smtClean="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898775" y="2357438"/>
          <a:ext cx="4419600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3" imgW="4426560" imgH="3743280" progId="Word.Document.8">
                  <p:embed/>
                </p:oleObj>
              </mc:Choice>
              <mc:Fallback>
                <p:oleObj name="Document" r:id="rId3" imgW="4426560" imgH="37432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2357438"/>
                        <a:ext cx="4419600" cy="373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276600" y="1447800"/>
            <a:ext cx="2797175" cy="822325"/>
            <a:chOff x="2064" y="912"/>
            <a:chExt cx="1762" cy="518"/>
          </a:xfrm>
        </p:grpSpPr>
        <p:sp>
          <p:nvSpPr>
            <p:cNvPr id="1041" name="Text Box 5"/>
            <p:cNvSpPr txBox="1">
              <a:spLocks noChangeArrowheads="1"/>
            </p:cNvSpPr>
            <p:nvPr/>
          </p:nvSpPr>
          <p:spPr bwMode="auto">
            <a:xfrm>
              <a:off x="2064" y="912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Direct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 = LU</a:t>
              </a:r>
            </a:p>
          </p:txBody>
        </p:sp>
        <p:sp>
          <p:nvSpPr>
            <p:cNvPr id="1042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7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Iterative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y</a:t>
              </a:r>
              <a:r>
                <a:rPr lang="ja-JP" altLang="en-US" sz="2400">
                  <a:solidFill>
                    <a:schemeClr val="hlink"/>
                  </a:solidFill>
                  <a:latin typeface="Times New Roman" charset="0"/>
                </a:rPr>
                <a:t>’</a:t>
              </a:r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 = Ay</a:t>
              </a: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43000" y="2667000"/>
            <a:ext cx="1519238" cy="2559050"/>
            <a:chOff x="720" y="1680"/>
            <a:chExt cx="957" cy="1612"/>
          </a:xfrm>
        </p:grpSpPr>
        <p:sp>
          <p:nvSpPr>
            <p:cNvPr id="1039" name="Text Box 8"/>
            <p:cNvSpPr txBox="1">
              <a:spLocks noChangeArrowheads="1"/>
            </p:cNvSpPr>
            <p:nvPr/>
          </p:nvSpPr>
          <p:spPr bwMode="auto">
            <a:xfrm>
              <a:off x="736" y="1680"/>
              <a:ext cx="9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Non-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</p:txBody>
        </p:sp>
        <p:sp>
          <p:nvSpPr>
            <p:cNvPr id="1040" name="Text Box 9"/>
            <p:cNvSpPr txBox="1">
              <a:spLocks noChangeArrowheads="1"/>
            </p:cNvSpPr>
            <p:nvPr/>
          </p:nvSpPr>
          <p:spPr bwMode="auto">
            <a:xfrm>
              <a:off x="720" y="2544"/>
              <a:ext cx="95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positive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definite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</p:txBody>
        </p:sp>
      </p:grpSp>
      <p:grpSp>
        <p:nvGrpSpPr>
          <p:cNvPr id="1030" name="Group 18"/>
          <p:cNvGrpSpPr>
            <a:grpSpLocks/>
          </p:cNvGrpSpPr>
          <p:nvPr/>
        </p:nvGrpSpPr>
        <p:grpSpPr bwMode="auto">
          <a:xfrm>
            <a:off x="1828800" y="5867400"/>
            <a:ext cx="5894388" cy="396875"/>
            <a:chOff x="1152" y="3696"/>
            <a:chExt cx="3713" cy="250"/>
          </a:xfrm>
        </p:grpSpPr>
        <p:sp>
          <p:nvSpPr>
            <p:cNvPr id="1036" name="Text Box 11"/>
            <p:cNvSpPr txBox="1">
              <a:spLocks noChangeArrowheads="1"/>
            </p:cNvSpPr>
            <p:nvPr/>
          </p:nvSpPr>
          <p:spPr bwMode="auto">
            <a:xfrm>
              <a:off x="1152" y="3696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7" name="Text Box 12"/>
            <p:cNvSpPr txBox="1">
              <a:spLocks noChangeArrowheads="1"/>
            </p:cNvSpPr>
            <p:nvPr/>
          </p:nvSpPr>
          <p:spPr bwMode="auto">
            <a:xfrm>
              <a:off x="3744" y="3696"/>
              <a:ext cx="11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Less Storage</a:t>
              </a:r>
            </a:p>
          </p:txBody>
        </p:sp>
        <p:sp>
          <p:nvSpPr>
            <p:cNvPr id="1038" name="Line 13"/>
            <p:cNvSpPr>
              <a:spLocks noChangeShapeType="1"/>
            </p:cNvSpPr>
            <p:nvPr/>
          </p:nvSpPr>
          <p:spPr bwMode="auto">
            <a:xfrm>
              <a:off x="2371" y="3821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1" name="Group 19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3" name="Text Box 15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4" name="Text Box 16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General</a:t>
              </a:r>
            </a:p>
          </p:txBody>
        </p:sp>
        <p:sp>
          <p:nvSpPr>
            <p:cNvPr id="1035" name="Line 17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8305800" y="6172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620000" cy="990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Administrivia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196975"/>
            <a:ext cx="8686800" cy="5257800"/>
          </a:xfrm>
        </p:spPr>
        <p:txBody>
          <a:bodyPr/>
          <a:lstStyle/>
          <a:p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Course web site: </a:t>
            </a:r>
            <a:r>
              <a:rPr lang="en-US" u="sng" dirty="0">
                <a:solidFill>
                  <a:srgbClr val="FF0000"/>
                </a:solidFill>
                <a:latin typeface="Arial" charset="0"/>
              </a:rPr>
              <a:t>www.cs.ucsb.edu/~gilbert/</a:t>
            </a:r>
            <a:r>
              <a:rPr lang="en-US" u="sng" dirty="0" smtClean="0">
                <a:solidFill>
                  <a:srgbClr val="FF0000"/>
                </a:solidFill>
                <a:latin typeface="Arial" charset="0"/>
              </a:rPr>
              <a:t>cs219</a:t>
            </a:r>
            <a:endParaRPr lang="en-US" u="sng" dirty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solidFill>
                <a:srgbClr val="021FAE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Be sure you’re on the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</a:rPr>
              <a:t>GauchoSpace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class discussion list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First homework is on the web site, due next Monday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About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6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weekly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homeworks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, then a final project (implementation experiment, application, or survey paper)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Assigned readings:  Davis book,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Saad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book (online),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</a:rPr>
              <a:t>Multigrid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Tutorial.   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(Order from SIAM; also library reserve soon.)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5791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Systems of linear equations: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6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     </a:t>
            </a:r>
            <a:r>
              <a:rPr lang="en-US" sz="66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Ax = </a:t>
            </a:r>
            <a:r>
              <a:rPr lang="en-US" sz="6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</a:t>
            </a:r>
            <a:br>
              <a:rPr lang="en-US" sz="6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Eigenvalues and eigenvectors:</a:t>
            </a:r>
            <a:r>
              <a:rPr lang="en-US" sz="6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/>
            </a:r>
            <a:br>
              <a:rPr lang="en-US" sz="6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6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    Aw = </a:t>
            </a:r>
            <a:r>
              <a:rPr lang="en-US" sz="66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λw</a:t>
            </a:r>
            <a:endParaRPr lang="en-US" sz="44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Systems of linear equations:  Ax = 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Alice is four years older than Bob.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In three years, Alice will be twice Bob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 age.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How old are Alice and Bob now?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Poisson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equation for temperature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Example:  The Temperature Problem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076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15400" cy="1981200"/>
          </a:xfrm>
          <a:noFill/>
        </p:spPr>
        <p:txBody>
          <a:bodyPr/>
          <a:lstStyle/>
          <a:p>
            <a:pPr lvl="4" algn="dist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A cabin in the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snow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Wall temperature is 0°, except for a radiator at 100°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What is the temperature in the interior?</a:t>
            </a:r>
          </a:p>
        </p:txBody>
      </p:sp>
      <p:pic>
        <p:nvPicPr>
          <p:cNvPr id="3" name="Picture 2" descr="cabin-sn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819400"/>
            <a:ext cx="453957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Example:  The Temperature Problem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076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15400" cy="1981200"/>
          </a:xfrm>
          <a:noFill/>
        </p:spPr>
        <p:txBody>
          <a:bodyPr/>
          <a:lstStyle/>
          <a:p>
            <a:pPr lvl="4" algn="dist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 cabin in the snow (a square region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sym typeface="Wingdings"/>
              </a:rPr>
              <a:t>)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Wall temperature is 0°, except for a radiator at 100°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What is the temperature in the interior?</a:t>
            </a:r>
          </a:p>
        </p:txBody>
      </p:sp>
      <p:pic>
        <p:nvPicPr>
          <p:cNvPr id="2" name="Picture 1" descr="temperatur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590800"/>
            <a:ext cx="4876800" cy="396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16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physics:  Poisson’s equation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" name="Picture 3" descr="poisso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524000"/>
            <a:ext cx="8001000" cy="345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60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620000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6.43</a:t>
            </a:r>
          </a:p>
        </p:txBody>
      </p:sp>
      <p:sp>
        <p:nvSpPr>
          <p:cNvPr id="6" name="Rectangle 50"/>
          <p:cNvSpPr>
            <a:spLocks noChangeArrowheads="1"/>
          </p:cNvSpPr>
          <p:nvPr/>
        </p:nvSpPr>
        <p:spPr bwMode="auto">
          <a:xfrm>
            <a:off x="1193114" y="76200"/>
            <a:ext cx="7924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u="sng" dirty="0" smtClean="0">
                <a:solidFill>
                  <a:srgbClr val="FF0000"/>
                </a:solidFill>
                <a:latin typeface="Arial" charset="0"/>
              </a:rPr>
              <a:t>Many Physical Models Use Stencil Computations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 dirty="0">
              <a:solidFill>
                <a:srgbClr val="FF0000"/>
              </a:solidFill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latin typeface="Arial" charset="0"/>
              </a:rPr>
              <a:t>PDE models of heat, fluids, structures, …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latin typeface="Arial" charset="0"/>
              </a:rPr>
              <a:t>Weather, airplanes, bridges, bones, …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latin typeface="Arial" charset="0"/>
              </a:rPr>
              <a:t>Game of Life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>
                <a:latin typeface="Arial" charset="0"/>
              </a:rPr>
              <a:t>m</a:t>
            </a:r>
            <a:r>
              <a:rPr lang="en-US" sz="2000" dirty="0" smtClean="0">
                <a:latin typeface="Arial" charset="0"/>
              </a:rPr>
              <a:t>any, many others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 dirty="0" smtClean="0"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010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599897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0"/>
          <p:cNvSpPr>
            <a:spLocks noChangeArrowheads="1"/>
          </p:cNvSpPr>
          <p:nvPr/>
        </p:nvSpPr>
        <p:spPr bwMode="auto">
          <a:xfrm>
            <a:off x="381000" y="76200"/>
            <a:ext cx="8610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u="sng" dirty="0" smtClean="0">
                <a:solidFill>
                  <a:srgbClr val="FF0000"/>
                </a:solidFill>
                <a:latin typeface="Arial" charset="0"/>
              </a:rPr>
              <a:t>From Stencil Graph to System of Linear Equations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 dirty="0">
              <a:solidFill>
                <a:srgbClr val="FF0000"/>
              </a:solidFill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latin typeface="Arial" charset="0"/>
              </a:rPr>
              <a:t>Solve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Ax = b  </a:t>
            </a:r>
            <a:r>
              <a:rPr lang="en-US" sz="2000" dirty="0" smtClean="0">
                <a:latin typeface="Arial" charset="0"/>
              </a:rPr>
              <a:t>for 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x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latin typeface="Arial" charset="0"/>
              </a:rPr>
              <a:t>Matrix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dirty="0" smtClean="0">
                <a:latin typeface="Arial" charset="0"/>
              </a:rPr>
              <a:t>, right-hand side vector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2000" dirty="0" smtClean="0">
                <a:latin typeface="Arial" charset="0"/>
              </a:rPr>
              <a:t>, unknown vector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x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dirty="0" smtClean="0">
                <a:latin typeface="Arial" charset="0"/>
              </a:rPr>
              <a:t> is </a:t>
            </a:r>
            <a:r>
              <a:rPr lang="en-US" sz="2000" i="1" dirty="0" smtClean="0">
                <a:solidFill>
                  <a:srgbClr val="FF0000"/>
                </a:solidFill>
                <a:latin typeface="Arial" charset="0"/>
              </a:rPr>
              <a:t>sparse</a:t>
            </a:r>
            <a:r>
              <a:rPr lang="en-US" sz="2000" dirty="0" smtClean="0">
                <a:latin typeface="Arial" charset="0"/>
              </a:rPr>
              <a:t>:  most of the entries are 0</a:t>
            </a:r>
          </a:p>
        </p:txBody>
      </p:sp>
    </p:spTree>
    <p:extLst>
      <p:ext uri="{BB962C8B-B14F-4D97-AF65-F5344CB8AC3E}">
        <p14:creationId xmlns:p14="http://schemas.microsoft.com/office/powerpoint/2010/main" val="20147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9659</TotalTime>
  <Words>629</Words>
  <Application>Microsoft Macintosh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Document</vt:lpstr>
      <vt:lpstr>CS 219:  Sparse Matrix Algorithms</vt:lpstr>
      <vt:lpstr>Systems of linear equations:            Ax = b Eigenvalues and eigenvectors:           Aw = λw</vt:lpstr>
      <vt:lpstr>Systems of linear equations:  Ax = b</vt:lpstr>
      <vt:lpstr>Poisson’s equation for temperature</vt:lpstr>
      <vt:lpstr>Example:  The Temperature Problem</vt:lpstr>
      <vt:lpstr>Example:  The Temperature Problem</vt:lpstr>
      <vt:lpstr>The physics:  Poisson’s equation</vt:lpstr>
      <vt:lpstr>PowerPoint Presentation</vt:lpstr>
      <vt:lpstr>PowerPoint Presentation</vt:lpstr>
      <vt:lpstr>The (2-dimensional) model problem</vt:lpstr>
      <vt:lpstr>Solving Poisson’s equation for temperature</vt:lpstr>
      <vt:lpstr>Spectral graph clustering</vt:lpstr>
      <vt:lpstr>Definitions</vt:lpstr>
      <vt:lpstr>The Landscape of Sparse Ax=b Solvers</vt:lpstr>
      <vt:lpstr>Administrivia</vt:lpstr>
    </vt:vector>
  </TitlesOfParts>
  <Company>Xerox 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John Gilbert</cp:lastModifiedBy>
  <cp:revision>322</cp:revision>
  <cp:lastPrinted>1999-10-20T00:13:40Z</cp:lastPrinted>
  <dcterms:created xsi:type="dcterms:W3CDTF">1998-10-05T22:15:03Z</dcterms:created>
  <dcterms:modified xsi:type="dcterms:W3CDTF">2013-04-01T18:06:01Z</dcterms:modified>
</cp:coreProperties>
</file>