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424" r:id="rId2"/>
    <p:sldId id="423" r:id="rId3"/>
    <p:sldId id="433" r:id="rId4"/>
    <p:sldId id="426" r:id="rId5"/>
    <p:sldId id="427" r:id="rId6"/>
    <p:sldId id="428" r:id="rId7"/>
    <p:sldId id="429" r:id="rId8"/>
    <p:sldId id="430" r:id="rId9"/>
    <p:sldId id="425" r:id="rId10"/>
    <p:sldId id="442" r:id="rId11"/>
    <p:sldId id="443" r:id="rId12"/>
    <p:sldId id="447" r:id="rId13"/>
    <p:sldId id="448" r:id="rId14"/>
    <p:sldId id="463" r:id="rId15"/>
    <p:sldId id="449" r:id="rId16"/>
    <p:sldId id="450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16.xml"/><Relationship Id="rId5" Type="http://schemas.openxmlformats.org/officeDocument/2006/relationships/slide" Target="slides/slide20.xml"/><Relationship Id="rId6" Type="http://schemas.openxmlformats.org/officeDocument/2006/relationships/slide" Target="slides/slide23.xml"/><Relationship Id="rId7" Type="http://schemas.openxmlformats.org/officeDocument/2006/relationships/slide" Target="slides/slide25.xml"/><Relationship Id="rId1" Type="http://schemas.openxmlformats.org/officeDocument/2006/relationships/slide" Target="slides/slide7.xml"/><Relationship Id="rId2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935BB576-28C6-584A-8997-34D70903C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0B0BF5AE-BF28-014E-941A-DB93B654D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4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3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27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4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73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5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76838" y="1395413"/>
            <a:ext cx="2500312" cy="2443162"/>
            <a:chOff x="3261" y="879"/>
            <a:chExt cx="1575" cy="1539"/>
          </a:xfrm>
        </p:grpSpPr>
        <p:grpSp>
          <p:nvGrpSpPr>
            <p:cNvPr id="3194" name="Group 3"/>
            <p:cNvGrpSpPr>
              <a:grpSpLocks/>
            </p:cNvGrpSpPr>
            <p:nvPr/>
          </p:nvGrpSpPr>
          <p:grpSpPr bwMode="auto">
            <a:xfrm>
              <a:off x="3261" y="879"/>
              <a:ext cx="1575" cy="1062"/>
              <a:chOff x="3207" y="1164"/>
              <a:chExt cx="1575" cy="1062"/>
            </a:xfrm>
          </p:grpSpPr>
          <p:grpSp>
            <p:nvGrpSpPr>
              <p:cNvPr id="3196" name="Group 4"/>
              <p:cNvGrpSpPr>
                <a:grpSpLocks/>
              </p:cNvGrpSpPr>
              <p:nvPr/>
            </p:nvGrpSpPr>
            <p:grpSpPr bwMode="auto">
              <a:xfrm>
                <a:off x="3207" y="1674"/>
                <a:ext cx="795" cy="540"/>
                <a:chOff x="3207" y="1674"/>
                <a:chExt cx="795" cy="540"/>
              </a:xfrm>
            </p:grpSpPr>
            <p:sp>
              <p:nvSpPr>
                <p:cNvPr id="3209" name="Line 5"/>
                <p:cNvSpPr>
                  <a:spLocks noChangeAspect="1" noChangeShapeType="1"/>
                </p:cNvSpPr>
                <p:nvPr/>
              </p:nvSpPr>
              <p:spPr bwMode="auto">
                <a:xfrm rot="-1065795">
                  <a:off x="3942" y="2001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" name="Freeform 6"/>
                <p:cNvSpPr>
                  <a:spLocks/>
                </p:cNvSpPr>
                <p:nvPr/>
              </p:nvSpPr>
              <p:spPr bwMode="auto">
                <a:xfrm>
                  <a:off x="3207" y="1674"/>
                  <a:ext cx="795" cy="540"/>
                </a:xfrm>
                <a:custGeom>
                  <a:avLst/>
                  <a:gdLst>
                    <a:gd name="T0" fmla="*/ 0 w 795"/>
                    <a:gd name="T1" fmla="*/ 0 h 540"/>
                    <a:gd name="T2" fmla="*/ 24 w 795"/>
                    <a:gd name="T3" fmla="*/ 15 h 540"/>
                    <a:gd name="T4" fmla="*/ 270 w 795"/>
                    <a:gd name="T5" fmla="*/ 9 h 540"/>
                    <a:gd name="T6" fmla="*/ 480 w 795"/>
                    <a:gd name="T7" fmla="*/ 54 h 540"/>
                    <a:gd name="T8" fmla="*/ 648 w 795"/>
                    <a:gd name="T9" fmla="*/ 156 h 540"/>
                    <a:gd name="T10" fmla="*/ 795 w 795"/>
                    <a:gd name="T11" fmla="*/ 540 h 5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95"/>
                    <a:gd name="T19" fmla="*/ 0 h 540"/>
                    <a:gd name="T20" fmla="*/ 795 w 795"/>
                    <a:gd name="T21" fmla="*/ 540 h 5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95" h="540">
                      <a:moveTo>
                        <a:pt x="0" y="0"/>
                      </a:moveTo>
                      <a:lnTo>
                        <a:pt x="24" y="15"/>
                      </a:lnTo>
                      <a:cubicBezTo>
                        <a:pt x="69" y="16"/>
                        <a:pt x="194" y="3"/>
                        <a:pt x="270" y="9"/>
                      </a:cubicBezTo>
                      <a:cubicBezTo>
                        <a:pt x="346" y="15"/>
                        <a:pt x="417" y="30"/>
                        <a:pt x="480" y="54"/>
                      </a:cubicBezTo>
                      <a:cubicBezTo>
                        <a:pt x="543" y="78"/>
                        <a:pt x="596" y="75"/>
                        <a:pt x="648" y="156"/>
                      </a:cubicBezTo>
                      <a:cubicBezTo>
                        <a:pt x="700" y="237"/>
                        <a:pt x="747" y="388"/>
                        <a:pt x="795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97" name="Group 7"/>
              <p:cNvGrpSpPr>
                <a:grpSpLocks/>
              </p:cNvGrpSpPr>
              <p:nvPr/>
            </p:nvGrpSpPr>
            <p:grpSpPr bwMode="auto">
              <a:xfrm>
                <a:off x="3216" y="1404"/>
                <a:ext cx="1566" cy="291"/>
                <a:chOff x="3216" y="1404"/>
                <a:chExt cx="1566" cy="291"/>
              </a:xfrm>
            </p:grpSpPr>
            <p:sp>
              <p:nvSpPr>
                <p:cNvPr id="3207" name="Freeform 8"/>
                <p:cNvSpPr>
                  <a:spLocks/>
                </p:cNvSpPr>
                <p:nvPr/>
              </p:nvSpPr>
              <p:spPr bwMode="auto">
                <a:xfrm>
                  <a:off x="3216" y="1404"/>
                  <a:ext cx="1566" cy="291"/>
                </a:xfrm>
                <a:custGeom>
                  <a:avLst/>
                  <a:gdLst>
                    <a:gd name="T0" fmla="*/ 0 w 1566"/>
                    <a:gd name="T1" fmla="*/ 276 h 291"/>
                    <a:gd name="T2" fmla="*/ 21 w 1566"/>
                    <a:gd name="T3" fmla="*/ 291 h 291"/>
                    <a:gd name="T4" fmla="*/ 147 w 1566"/>
                    <a:gd name="T5" fmla="*/ 207 h 291"/>
                    <a:gd name="T6" fmla="*/ 303 w 1566"/>
                    <a:gd name="T7" fmla="*/ 159 h 291"/>
                    <a:gd name="T8" fmla="*/ 681 w 1566"/>
                    <a:gd name="T9" fmla="*/ 87 h 291"/>
                    <a:gd name="T10" fmla="*/ 924 w 1566"/>
                    <a:gd name="T11" fmla="*/ 33 h 291"/>
                    <a:gd name="T12" fmla="*/ 1203 w 1566"/>
                    <a:gd name="T13" fmla="*/ 39 h 291"/>
                    <a:gd name="T14" fmla="*/ 1566 w 1566"/>
                    <a:gd name="T15" fmla="*/ 270 h 29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66"/>
                    <a:gd name="T25" fmla="*/ 0 h 291"/>
                    <a:gd name="T26" fmla="*/ 1566 w 1566"/>
                    <a:gd name="T27" fmla="*/ 291 h 29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66" h="291">
                      <a:moveTo>
                        <a:pt x="0" y="276"/>
                      </a:moveTo>
                      <a:lnTo>
                        <a:pt x="21" y="291"/>
                      </a:lnTo>
                      <a:cubicBezTo>
                        <a:pt x="45" y="280"/>
                        <a:pt x="100" y="229"/>
                        <a:pt x="147" y="207"/>
                      </a:cubicBezTo>
                      <a:cubicBezTo>
                        <a:pt x="194" y="185"/>
                        <a:pt x="214" y="179"/>
                        <a:pt x="303" y="159"/>
                      </a:cubicBezTo>
                      <a:cubicBezTo>
                        <a:pt x="392" y="139"/>
                        <a:pt x="578" y="108"/>
                        <a:pt x="681" y="87"/>
                      </a:cubicBezTo>
                      <a:cubicBezTo>
                        <a:pt x="784" y="66"/>
                        <a:pt x="837" y="41"/>
                        <a:pt x="924" y="33"/>
                      </a:cubicBezTo>
                      <a:cubicBezTo>
                        <a:pt x="1011" y="25"/>
                        <a:pt x="1096" y="0"/>
                        <a:pt x="1203" y="39"/>
                      </a:cubicBezTo>
                      <a:cubicBezTo>
                        <a:pt x="1310" y="78"/>
                        <a:pt x="1438" y="174"/>
                        <a:pt x="1566" y="27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" name="Line 9"/>
                <p:cNvSpPr>
                  <a:spLocks noChangeAspect="1" noChangeShapeType="1"/>
                </p:cNvSpPr>
                <p:nvPr/>
              </p:nvSpPr>
              <p:spPr bwMode="auto">
                <a:xfrm rot="-3704247">
                  <a:off x="4470" y="1425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98" name="Group 10"/>
              <p:cNvGrpSpPr>
                <a:grpSpLocks/>
              </p:cNvGrpSpPr>
              <p:nvPr/>
            </p:nvGrpSpPr>
            <p:grpSpPr bwMode="auto">
              <a:xfrm>
                <a:off x="3264" y="1164"/>
                <a:ext cx="744" cy="516"/>
                <a:chOff x="3264" y="1164"/>
                <a:chExt cx="744" cy="516"/>
              </a:xfrm>
            </p:grpSpPr>
            <p:sp>
              <p:nvSpPr>
                <p:cNvPr id="3205" name="Line 11"/>
                <p:cNvSpPr>
                  <a:spLocks noChangeAspect="1" noChangeShapeType="1"/>
                </p:cNvSpPr>
                <p:nvPr/>
              </p:nvSpPr>
              <p:spPr bwMode="auto">
                <a:xfrm rot="-8626896">
                  <a:off x="3927" y="1242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" name="Freeform 12"/>
                <p:cNvSpPr>
                  <a:spLocks/>
                </p:cNvSpPr>
                <p:nvPr/>
              </p:nvSpPr>
              <p:spPr bwMode="auto">
                <a:xfrm>
                  <a:off x="3264" y="1164"/>
                  <a:ext cx="744" cy="516"/>
                </a:xfrm>
                <a:custGeom>
                  <a:avLst/>
                  <a:gdLst>
                    <a:gd name="T0" fmla="*/ 0 w 744"/>
                    <a:gd name="T1" fmla="*/ 516 h 516"/>
                    <a:gd name="T2" fmla="*/ 135 w 744"/>
                    <a:gd name="T3" fmla="*/ 411 h 516"/>
                    <a:gd name="T4" fmla="*/ 492 w 744"/>
                    <a:gd name="T5" fmla="*/ 300 h 516"/>
                    <a:gd name="T6" fmla="*/ 744 w 744"/>
                    <a:gd name="T7" fmla="*/ 0 h 5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4"/>
                    <a:gd name="T13" fmla="*/ 0 h 516"/>
                    <a:gd name="T14" fmla="*/ 744 w 744"/>
                    <a:gd name="T15" fmla="*/ 516 h 5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4" h="516">
                      <a:moveTo>
                        <a:pt x="0" y="516"/>
                      </a:moveTo>
                      <a:cubicBezTo>
                        <a:pt x="26" y="481"/>
                        <a:pt x="53" y="447"/>
                        <a:pt x="135" y="411"/>
                      </a:cubicBezTo>
                      <a:cubicBezTo>
                        <a:pt x="217" y="375"/>
                        <a:pt x="391" y="368"/>
                        <a:pt x="492" y="300"/>
                      </a:cubicBezTo>
                      <a:cubicBezTo>
                        <a:pt x="593" y="232"/>
                        <a:pt x="668" y="116"/>
                        <a:pt x="7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99" name="Group 13"/>
              <p:cNvGrpSpPr>
                <a:grpSpLocks/>
              </p:cNvGrpSpPr>
              <p:nvPr/>
            </p:nvGrpSpPr>
            <p:grpSpPr bwMode="auto">
              <a:xfrm>
                <a:off x="3239" y="1571"/>
                <a:ext cx="777" cy="133"/>
                <a:chOff x="2928" y="1028"/>
                <a:chExt cx="777" cy="133"/>
              </a:xfrm>
            </p:grpSpPr>
            <p:sp>
              <p:nvSpPr>
                <p:cNvPr id="3203" name="Line 14"/>
                <p:cNvSpPr>
                  <a:spLocks noChangeAspect="1" noChangeShapeType="1"/>
                </p:cNvSpPr>
                <p:nvPr/>
              </p:nvSpPr>
              <p:spPr bwMode="auto">
                <a:xfrm rot="17163330" flipH="1">
                  <a:off x="3451" y="1013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" name="Freeform 15"/>
                <p:cNvSpPr>
                  <a:spLocks/>
                </p:cNvSpPr>
                <p:nvPr/>
              </p:nvSpPr>
              <p:spPr bwMode="auto">
                <a:xfrm>
                  <a:off x="2928" y="1028"/>
                  <a:ext cx="777" cy="133"/>
                </a:xfrm>
                <a:custGeom>
                  <a:avLst/>
                  <a:gdLst>
                    <a:gd name="T0" fmla="*/ 0 w 777"/>
                    <a:gd name="T1" fmla="*/ 124 h 133"/>
                    <a:gd name="T2" fmla="*/ 375 w 777"/>
                    <a:gd name="T3" fmla="*/ 1 h 133"/>
                    <a:gd name="T4" fmla="*/ 777 w 777"/>
                    <a:gd name="T5" fmla="*/ 133 h 133"/>
                    <a:gd name="T6" fmla="*/ 0 60000 65536"/>
                    <a:gd name="T7" fmla="*/ 0 60000 65536"/>
                    <a:gd name="T8" fmla="*/ 0 60000 65536"/>
                    <a:gd name="T9" fmla="*/ 0 w 777"/>
                    <a:gd name="T10" fmla="*/ 0 h 133"/>
                    <a:gd name="T11" fmla="*/ 777 w 777"/>
                    <a:gd name="T12" fmla="*/ 133 h 13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7" h="133">
                      <a:moveTo>
                        <a:pt x="0" y="124"/>
                      </a:moveTo>
                      <a:cubicBezTo>
                        <a:pt x="123" y="62"/>
                        <a:pt x="246" y="0"/>
                        <a:pt x="375" y="1"/>
                      </a:cubicBezTo>
                      <a:cubicBezTo>
                        <a:pt x="504" y="2"/>
                        <a:pt x="640" y="67"/>
                        <a:pt x="777" y="13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00" name="Group 16"/>
              <p:cNvGrpSpPr>
                <a:grpSpLocks/>
              </p:cNvGrpSpPr>
              <p:nvPr/>
            </p:nvGrpSpPr>
            <p:grpSpPr bwMode="auto">
              <a:xfrm flipH="1" flipV="1">
                <a:off x="4001" y="1713"/>
                <a:ext cx="152" cy="513"/>
                <a:chOff x="2776" y="1167"/>
                <a:chExt cx="152" cy="513"/>
              </a:xfrm>
            </p:grpSpPr>
            <p:sp>
              <p:nvSpPr>
                <p:cNvPr id="3201" name="Line 17"/>
                <p:cNvSpPr>
                  <a:spLocks noChangeAspect="1" noChangeShapeType="1"/>
                </p:cNvSpPr>
                <p:nvPr/>
              </p:nvSpPr>
              <p:spPr bwMode="auto">
                <a:xfrm rot="1855532" flipH="1" flipV="1">
                  <a:off x="2828" y="1264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" name="Freeform 18"/>
                <p:cNvSpPr>
                  <a:spLocks/>
                </p:cNvSpPr>
                <p:nvPr/>
              </p:nvSpPr>
              <p:spPr bwMode="auto">
                <a:xfrm>
                  <a:off x="2776" y="1167"/>
                  <a:ext cx="152" cy="513"/>
                </a:xfrm>
                <a:custGeom>
                  <a:avLst/>
                  <a:gdLst>
                    <a:gd name="T0" fmla="*/ 152 w 152"/>
                    <a:gd name="T1" fmla="*/ 513 h 513"/>
                    <a:gd name="T2" fmla="*/ 38 w 152"/>
                    <a:gd name="T3" fmla="*/ 371 h 513"/>
                    <a:gd name="T4" fmla="*/ 19 w 152"/>
                    <a:gd name="T5" fmla="*/ 212 h 513"/>
                    <a:gd name="T6" fmla="*/ 152 w 152"/>
                    <a:gd name="T7" fmla="*/ 0 h 5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2"/>
                    <a:gd name="T13" fmla="*/ 0 h 513"/>
                    <a:gd name="T14" fmla="*/ 152 w 152"/>
                    <a:gd name="T15" fmla="*/ 513 h 5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2" h="513">
                      <a:moveTo>
                        <a:pt x="152" y="513"/>
                      </a:moveTo>
                      <a:cubicBezTo>
                        <a:pt x="106" y="467"/>
                        <a:pt x="60" y="421"/>
                        <a:pt x="38" y="371"/>
                      </a:cubicBezTo>
                      <a:cubicBezTo>
                        <a:pt x="16" y="321"/>
                        <a:pt x="0" y="274"/>
                        <a:pt x="19" y="212"/>
                      </a:cubicBezTo>
                      <a:cubicBezTo>
                        <a:pt x="38" y="150"/>
                        <a:pt x="95" y="75"/>
                        <a:pt x="15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95" name="Text Box 19"/>
            <p:cNvSpPr txBox="1">
              <a:spLocks noChangeArrowheads="1"/>
            </p:cNvSpPr>
            <p:nvPr/>
          </p:nvSpPr>
          <p:spPr bwMode="auto">
            <a:xfrm>
              <a:off x="3834" y="213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246804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Symbolic sparse Gaussian elimination:  A = LU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24680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0"/>
            <a:ext cx="7315200" cy="1524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Add fill edge 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-&gt;</a:t>
            </a:r>
            <a:r>
              <a:rPr lang="en-US">
                <a:latin typeface="Arial" charset="0"/>
              </a:rPr>
              <a:t> b if there is a path from a to b through lower-numbered vertices.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But this doesn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 work with numerical pivoting!</a:t>
            </a:r>
            <a:endParaRPr lang="en-US" b="1" baseline="30000">
              <a:solidFill>
                <a:schemeClr val="hlink"/>
              </a:solidFill>
              <a:latin typeface="Arial" charset="0"/>
            </a:endParaRPr>
          </a:p>
        </p:txBody>
      </p:sp>
      <p:grpSp>
        <p:nvGrpSpPr>
          <p:cNvPr id="3077" name="Group 22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3144" name="Oval 23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Rectangle 24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Oval 25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26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Oval 27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Oval 28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Oval 29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Oval 30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Oval 31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Oval 32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33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34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Oval 35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Oval 36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Oval 37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" name="Oval 38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Oval 39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" name="Oval 40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" name="Oval 41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" name="Oval 42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Oval 43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Oval 44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Oval 45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Oval 46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" name="Oval 47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Oval 48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Oval 49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" name="Oval 50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" name="Oval 51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Oval 52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" name="Oval 53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" name="Oval 54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" name="Oval 55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" name="Oval 56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" name="Oval 57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" name="Oval 58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" name="Oval 59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" name="Oval 60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" name="Oval 61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" name="Oval 62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" name="Oval 63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" name="Oval 64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" name="Oval 65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" name="Oval 66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Oval 67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" name="Oval 68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" name="Oval 69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" name="Oval 70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" name="Oval 71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" name="Oval 72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8" name="Group 73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3090" name="Text Box 74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91" name="Text Box 75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92" name="Text Box 76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093" name="Text Box 77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094" name="Text Box 78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095" name="Group 79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3134" name="Group 80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3142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3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35" name="Group 83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3140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1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36" name="Group 86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3138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9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37" name="Oval 89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6" name="Group 90"/>
            <p:cNvGrpSpPr>
              <a:grpSpLocks/>
            </p:cNvGrpSpPr>
            <p:nvPr/>
          </p:nvGrpSpPr>
          <p:grpSpPr bwMode="auto">
            <a:xfrm>
              <a:off x="3281" y="740"/>
              <a:ext cx="777" cy="133"/>
              <a:chOff x="2928" y="1028"/>
              <a:chExt cx="777" cy="133"/>
            </a:xfrm>
          </p:grpSpPr>
          <p:sp>
            <p:nvSpPr>
              <p:cNvPr id="3132" name="Line 9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9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7" name="Group 93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3130" name="Line 9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9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8" name="Group 96"/>
            <p:cNvGrpSpPr>
              <a:grpSpLocks/>
            </p:cNvGrpSpPr>
            <p:nvPr/>
          </p:nvGrpSpPr>
          <p:grpSpPr bwMode="auto">
            <a:xfrm>
              <a:off x="3289" y="1808"/>
              <a:ext cx="777" cy="133"/>
              <a:chOff x="2928" y="1028"/>
              <a:chExt cx="777" cy="133"/>
            </a:xfrm>
          </p:grpSpPr>
          <p:sp>
            <p:nvSpPr>
              <p:cNvPr id="3128" name="Line 9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9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9" name="Group 99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3126" name="Line 100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101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0" name="Group 102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3124" name="Line 10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Freeform 10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1" name="Group 105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3122" name="Line 10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10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2" name="Group 108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3120" name="Line 10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Freeform 11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3" name="Group 111"/>
            <p:cNvGrpSpPr>
              <a:grpSpLocks/>
            </p:cNvGrpSpPr>
            <p:nvPr/>
          </p:nvGrpSpPr>
          <p:grpSpPr bwMode="auto">
            <a:xfrm flipH="1" flipV="1">
              <a:off x="3305" y="879"/>
              <a:ext cx="152" cy="513"/>
              <a:chOff x="2776" y="1167"/>
              <a:chExt cx="152" cy="513"/>
            </a:xfrm>
          </p:grpSpPr>
          <p:sp>
            <p:nvSpPr>
              <p:cNvPr id="3118" name="Line 11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11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4" name="Group 114"/>
            <p:cNvGrpSpPr>
              <a:grpSpLocks/>
            </p:cNvGrpSpPr>
            <p:nvPr/>
          </p:nvGrpSpPr>
          <p:grpSpPr bwMode="auto">
            <a:xfrm flipH="1" flipV="1">
              <a:off x="4065" y="879"/>
              <a:ext cx="152" cy="513"/>
              <a:chOff x="2776" y="1167"/>
              <a:chExt cx="152" cy="513"/>
            </a:xfrm>
          </p:grpSpPr>
          <p:sp>
            <p:nvSpPr>
              <p:cNvPr id="3116" name="Line 11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11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5" name="Group 11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3114" name="Line 11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11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6" name="Group 120"/>
            <p:cNvGrpSpPr>
              <a:grpSpLocks/>
            </p:cNvGrpSpPr>
            <p:nvPr/>
          </p:nvGrpSpPr>
          <p:grpSpPr bwMode="auto">
            <a:xfrm>
              <a:off x="4058" y="1397"/>
              <a:ext cx="764" cy="543"/>
              <a:chOff x="3696" y="1680"/>
              <a:chExt cx="764" cy="543"/>
            </a:xfrm>
          </p:grpSpPr>
          <p:sp>
            <p:nvSpPr>
              <p:cNvPr id="3112" name="Line 121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122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7" name="Group 123"/>
            <p:cNvGrpSpPr>
              <a:grpSpLocks/>
            </p:cNvGrpSpPr>
            <p:nvPr/>
          </p:nvGrpSpPr>
          <p:grpSpPr bwMode="auto">
            <a:xfrm>
              <a:off x="4079" y="882"/>
              <a:ext cx="764" cy="543"/>
              <a:chOff x="3726" y="1170"/>
              <a:chExt cx="764" cy="543"/>
            </a:xfrm>
          </p:grpSpPr>
          <p:sp>
            <p:nvSpPr>
              <p:cNvPr id="3110" name="Line 124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125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8" name="Text Box 126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09" name="Text Box 127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3079" name="Text Box 128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80" name="Text Box 129"/>
          <p:cNvSpPr txBox="1">
            <a:spLocks noChangeArrowheads="1"/>
          </p:cNvSpPr>
          <p:nvPr/>
        </p:nvSpPr>
        <p:spPr bwMode="auto">
          <a:xfrm>
            <a:off x="5807075" y="34290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 (A) </a:t>
            </a:r>
          </a:p>
        </p:txBody>
      </p:sp>
      <p:grpSp>
        <p:nvGrpSpPr>
          <p:cNvPr id="27" name="Group 130"/>
          <p:cNvGrpSpPr>
            <a:grpSpLocks/>
          </p:cNvGrpSpPr>
          <p:nvPr/>
        </p:nvGrpSpPr>
        <p:grpSpPr bwMode="auto">
          <a:xfrm>
            <a:off x="1665288" y="1195388"/>
            <a:ext cx="2230437" cy="2889250"/>
            <a:chOff x="1049" y="753"/>
            <a:chExt cx="1405" cy="1820"/>
          </a:xfrm>
        </p:grpSpPr>
        <p:grpSp>
          <p:nvGrpSpPr>
            <p:cNvPr id="3082" name="Group 131"/>
            <p:cNvGrpSpPr>
              <a:grpSpLocks/>
            </p:cNvGrpSpPr>
            <p:nvPr/>
          </p:nvGrpSpPr>
          <p:grpSpPr bwMode="auto">
            <a:xfrm>
              <a:off x="1049" y="753"/>
              <a:ext cx="1405" cy="1407"/>
              <a:chOff x="1056" y="912"/>
              <a:chExt cx="1405" cy="1407"/>
            </a:xfrm>
          </p:grpSpPr>
          <p:sp>
            <p:nvSpPr>
              <p:cNvPr id="308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056" y="912"/>
                <a:ext cx="1405" cy="140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Oval 133"/>
              <p:cNvSpPr>
                <a:spLocks noChangeAspect="1" noChangeArrowheads="1"/>
              </p:cNvSpPr>
              <p:nvPr/>
            </p:nvSpPr>
            <p:spPr bwMode="auto">
              <a:xfrm>
                <a:off x="1303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Oval 134"/>
              <p:cNvSpPr>
                <a:spLocks noChangeAspect="1" noChangeArrowheads="1"/>
              </p:cNvSpPr>
              <p:nvPr/>
            </p:nvSpPr>
            <p:spPr bwMode="auto">
              <a:xfrm>
                <a:off x="1922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Oval 135"/>
              <p:cNvSpPr>
                <a:spLocks noChangeAspect="1" noChangeArrowheads="1"/>
              </p:cNvSpPr>
              <p:nvPr/>
            </p:nvSpPr>
            <p:spPr bwMode="auto">
              <a:xfrm>
                <a:off x="2128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Oval 136"/>
              <p:cNvSpPr>
                <a:spLocks noChangeAspect="1" noChangeArrowheads="1"/>
              </p:cNvSpPr>
              <p:nvPr/>
            </p:nvSpPr>
            <p:spPr bwMode="auto">
              <a:xfrm>
                <a:off x="2335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Oval 137"/>
              <p:cNvSpPr>
                <a:spLocks noChangeAspect="1" noChangeArrowheads="1"/>
              </p:cNvSpPr>
              <p:nvPr/>
            </p:nvSpPr>
            <p:spPr bwMode="auto">
              <a:xfrm>
                <a:off x="2128" y="219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3" name="Text Box 138"/>
            <p:cNvSpPr txBox="1">
              <a:spLocks noChangeArrowheads="1"/>
            </p:cNvSpPr>
            <p:nvPr/>
          </p:nvSpPr>
          <p:spPr bwMode="auto">
            <a:xfrm>
              <a:off x="1488" y="2208"/>
              <a:ext cx="601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L+U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 is square, unsymmetric, nonzero diagonal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Edges from rows to columns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permutations PAP</a:t>
            </a:r>
            <a:r>
              <a:rPr lang="en-US" b="1" baseline="30000">
                <a:latin typeface="Arial" charset="0"/>
              </a:rPr>
              <a:t>T </a:t>
            </a:r>
            <a:r>
              <a:rPr lang="en-US">
                <a:latin typeface="Arial" charset="0"/>
              </a:rPr>
              <a:t>renumber vertices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12350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5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6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7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8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9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0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1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5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6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0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5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3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12296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97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298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299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300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2301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12340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2348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41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2346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7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42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2344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5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43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2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12338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9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3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12336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7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4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12334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5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5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12332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3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6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12330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1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7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12328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8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12326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9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12324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5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0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12322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1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12320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2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12318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9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3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12316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7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4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315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2294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295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371600" y="901700"/>
            <a:ext cx="2541588" cy="2536825"/>
            <a:chOff x="864" y="568"/>
            <a:chExt cx="1601" cy="1598"/>
          </a:xfrm>
        </p:grpSpPr>
        <p:grpSp>
          <p:nvGrpSpPr>
            <p:cNvPr id="13377" name="Group 3"/>
            <p:cNvGrpSpPr>
              <a:grpSpLocks/>
            </p:cNvGrpSpPr>
            <p:nvPr/>
          </p:nvGrpSpPr>
          <p:grpSpPr bwMode="auto">
            <a:xfrm rot="-5400000">
              <a:off x="1652" y="956"/>
              <a:ext cx="205" cy="1414"/>
              <a:chOff x="1954" y="843"/>
              <a:chExt cx="205" cy="1414"/>
            </a:xfrm>
          </p:grpSpPr>
          <p:sp>
            <p:nvSpPr>
              <p:cNvPr id="13446" name="Line 4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7" name="Line 5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8" name="Line 6"/>
            <p:cNvSpPr>
              <a:spLocks noChangeShapeType="1"/>
            </p:cNvSpPr>
            <p:nvPr/>
          </p:nvSpPr>
          <p:spPr bwMode="auto">
            <a:xfrm flipH="1">
              <a:off x="2061" y="747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7"/>
            <p:cNvSpPr>
              <a:spLocks noChangeShapeType="1"/>
            </p:cNvSpPr>
            <p:nvPr/>
          </p:nvSpPr>
          <p:spPr bwMode="auto">
            <a:xfrm flipH="1">
              <a:off x="1858" y="749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Oval 8"/>
            <p:cNvSpPr>
              <a:spLocks noChangeAspect="1" noChangeArrowheads="1"/>
            </p:cNvSpPr>
            <p:nvPr/>
          </p:nvSpPr>
          <p:spPr bwMode="auto">
            <a:xfrm>
              <a:off x="1091" y="12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Rectangle 9"/>
            <p:cNvSpPr>
              <a:spLocks noChangeAspect="1" noChangeArrowheads="1"/>
            </p:cNvSpPr>
            <p:nvPr/>
          </p:nvSpPr>
          <p:spPr bwMode="auto">
            <a:xfrm>
              <a:off x="1050" y="7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Oval 10"/>
            <p:cNvSpPr>
              <a:spLocks noChangeAspect="1" noChangeArrowheads="1"/>
            </p:cNvSpPr>
            <p:nvPr/>
          </p:nvSpPr>
          <p:spPr bwMode="auto">
            <a:xfrm>
              <a:off x="1091" y="18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Oval 11"/>
            <p:cNvSpPr>
              <a:spLocks noChangeAspect="1" noChangeArrowheads="1"/>
            </p:cNvSpPr>
            <p:nvPr/>
          </p:nvSpPr>
          <p:spPr bwMode="auto">
            <a:xfrm>
              <a:off x="1297" y="18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Oval 12"/>
            <p:cNvSpPr>
              <a:spLocks noChangeAspect="1" noChangeArrowheads="1"/>
            </p:cNvSpPr>
            <p:nvPr/>
          </p:nvSpPr>
          <p:spPr bwMode="auto">
            <a:xfrm>
              <a:off x="1503" y="18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5" name="Oval 13"/>
            <p:cNvSpPr>
              <a:spLocks noChangeAspect="1" noChangeArrowheads="1"/>
            </p:cNvSpPr>
            <p:nvPr/>
          </p:nvSpPr>
          <p:spPr bwMode="auto">
            <a:xfrm>
              <a:off x="1710" y="18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6" name="Oval 14"/>
            <p:cNvSpPr>
              <a:spLocks noChangeAspect="1" noChangeArrowheads="1"/>
            </p:cNvSpPr>
            <p:nvPr/>
          </p:nvSpPr>
          <p:spPr bwMode="auto">
            <a:xfrm>
              <a:off x="1916" y="18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Oval 15"/>
            <p:cNvSpPr>
              <a:spLocks noChangeAspect="1" noChangeArrowheads="1"/>
            </p:cNvSpPr>
            <p:nvPr/>
          </p:nvSpPr>
          <p:spPr bwMode="auto">
            <a:xfrm>
              <a:off x="2122" y="18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8" name="Oval 16"/>
            <p:cNvSpPr>
              <a:spLocks noChangeAspect="1" noChangeArrowheads="1"/>
            </p:cNvSpPr>
            <p:nvPr/>
          </p:nvSpPr>
          <p:spPr bwMode="auto">
            <a:xfrm>
              <a:off x="2329" y="18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Oval 17"/>
            <p:cNvSpPr>
              <a:spLocks noChangeAspect="1" noChangeArrowheads="1"/>
            </p:cNvSpPr>
            <p:nvPr/>
          </p:nvSpPr>
          <p:spPr bwMode="auto">
            <a:xfrm>
              <a:off x="1091" y="7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Oval 18"/>
            <p:cNvSpPr>
              <a:spLocks noChangeAspect="1" noChangeArrowheads="1"/>
            </p:cNvSpPr>
            <p:nvPr/>
          </p:nvSpPr>
          <p:spPr bwMode="auto">
            <a:xfrm>
              <a:off x="1297" y="7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1" name="Oval 19"/>
            <p:cNvSpPr>
              <a:spLocks noChangeAspect="1" noChangeArrowheads="1"/>
            </p:cNvSpPr>
            <p:nvPr/>
          </p:nvSpPr>
          <p:spPr bwMode="auto">
            <a:xfrm>
              <a:off x="1503" y="7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Oval 20"/>
            <p:cNvSpPr>
              <a:spLocks noChangeAspect="1" noChangeArrowheads="1"/>
            </p:cNvSpPr>
            <p:nvPr/>
          </p:nvSpPr>
          <p:spPr bwMode="auto">
            <a:xfrm>
              <a:off x="1710" y="7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Oval 21"/>
            <p:cNvSpPr>
              <a:spLocks noChangeAspect="1" noChangeArrowheads="1"/>
            </p:cNvSpPr>
            <p:nvPr/>
          </p:nvSpPr>
          <p:spPr bwMode="auto">
            <a:xfrm>
              <a:off x="1916" y="7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Oval 22"/>
            <p:cNvSpPr>
              <a:spLocks noChangeAspect="1" noChangeArrowheads="1"/>
            </p:cNvSpPr>
            <p:nvPr/>
          </p:nvSpPr>
          <p:spPr bwMode="auto">
            <a:xfrm>
              <a:off x="2122" y="7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5" name="Oval 23"/>
            <p:cNvSpPr>
              <a:spLocks noChangeAspect="1" noChangeArrowheads="1"/>
            </p:cNvSpPr>
            <p:nvPr/>
          </p:nvSpPr>
          <p:spPr bwMode="auto">
            <a:xfrm>
              <a:off x="2329" y="7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6" name="Oval 24"/>
            <p:cNvSpPr>
              <a:spLocks noChangeAspect="1" noChangeArrowheads="1"/>
            </p:cNvSpPr>
            <p:nvPr/>
          </p:nvSpPr>
          <p:spPr bwMode="auto">
            <a:xfrm>
              <a:off x="1091" y="9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7" name="Oval 25"/>
            <p:cNvSpPr>
              <a:spLocks noChangeAspect="1" noChangeArrowheads="1"/>
            </p:cNvSpPr>
            <p:nvPr/>
          </p:nvSpPr>
          <p:spPr bwMode="auto">
            <a:xfrm>
              <a:off x="1297" y="9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8" name="Oval 26"/>
            <p:cNvSpPr>
              <a:spLocks noChangeAspect="1" noChangeArrowheads="1"/>
            </p:cNvSpPr>
            <p:nvPr/>
          </p:nvSpPr>
          <p:spPr bwMode="auto">
            <a:xfrm>
              <a:off x="1503" y="9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9" name="Oval 27"/>
            <p:cNvSpPr>
              <a:spLocks noChangeAspect="1" noChangeArrowheads="1"/>
            </p:cNvSpPr>
            <p:nvPr/>
          </p:nvSpPr>
          <p:spPr bwMode="auto">
            <a:xfrm>
              <a:off x="1710" y="9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0" name="Oval 28"/>
            <p:cNvSpPr>
              <a:spLocks noChangeAspect="1" noChangeArrowheads="1"/>
            </p:cNvSpPr>
            <p:nvPr/>
          </p:nvSpPr>
          <p:spPr bwMode="auto">
            <a:xfrm>
              <a:off x="1916" y="9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1" name="Oval 29"/>
            <p:cNvSpPr>
              <a:spLocks noChangeAspect="1" noChangeArrowheads="1"/>
            </p:cNvSpPr>
            <p:nvPr/>
          </p:nvSpPr>
          <p:spPr bwMode="auto">
            <a:xfrm>
              <a:off x="2122" y="9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2" name="Oval 30"/>
            <p:cNvSpPr>
              <a:spLocks noChangeAspect="1" noChangeArrowheads="1"/>
            </p:cNvSpPr>
            <p:nvPr/>
          </p:nvSpPr>
          <p:spPr bwMode="auto">
            <a:xfrm>
              <a:off x="2329" y="9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31"/>
            <p:cNvSpPr>
              <a:spLocks noChangeAspect="1" noChangeArrowheads="1"/>
            </p:cNvSpPr>
            <p:nvPr/>
          </p:nvSpPr>
          <p:spPr bwMode="auto">
            <a:xfrm>
              <a:off x="1297" y="12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32"/>
            <p:cNvSpPr>
              <a:spLocks noChangeAspect="1" noChangeArrowheads="1"/>
            </p:cNvSpPr>
            <p:nvPr/>
          </p:nvSpPr>
          <p:spPr bwMode="auto">
            <a:xfrm>
              <a:off x="1503" y="12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33"/>
            <p:cNvSpPr>
              <a:spLocks noChangeAspect="1" noChangeArrowheads="1"/>
            </p:cNvSpPr>
            <p:nvPr/>
          </p:nvSpPr>
          <p:spPr bwMode="auto">
            <a:xfrm>
              <a:off x="1710" y="12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34"/>
            <p:cNvSpPr>
              <a:spLocks noChangeAspect="1" noChangeArrowheads="1"/>
            </p:cNvSpPr>
            <p:nvPr/>
          </p:nvSpPr>
          <p:spPr bwMode="auto">
            <a:xfrm>
              <a:off x="1916" y="12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7" name="Oval 35"/>
            <p:cNvSpPr>
              <a:spLocks noChangeAspect="1" noChangeArrowheads="1"/>
            </p:cNvSpPr>
            <p:nvPr/>
          </p:nvSpPr>
          <p:spPr bwMode="auto">
            <a:xfrm>
              <a:off x="2122" y="12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36"/>
            <p:cNvSpPr>
              <a:spLocks noChangeAspect="1" noChangeArrowheads="1"/>
            </p:cNvSpPr>
            <p:nvPr/>
          </p:nvSpPr>
          <p:spPr bwMode="auto">
            <a:xfrm>
              <a:off x="2329" y="12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9" name="Oval 37"/>
            <p:cNvSpPr>
              <a:spLocks noChangeAspect="1" noChangeArrowheads="1"/>
            </p:cNvSpPr>
            <p:nvPr/>
          </p:nvSpPr>
          <p:spPr bwMode="auto">
            <a:xfrm>
              <a:off x="1091" y="14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Oval 38"/>
            <p:cNvSpPr>
              <a:spLocks noChangeAspect="1" noChangeArrowheads="1"/>
            </p:cNvSpPr>
            <p:nvPr/>
          </p:nvSpPr>
          <p:spPr bwMode="auto">
            <a:xfrm>
              <a:off x="1297" y="14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1" name="Oval 39"/>
            <p:cNvSpPr>
              <a:spLocks noChangeAspect="1" noChangeArrowheads="1"/>
            </p:cNvSpPr>
            <p:nvPr/>
          </p:nvSpPr>
          <p:spPr bwMode="auto">
            <a:xfrm>
              <a:off x="1503" y="14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2" name="Oval 40"/>
            <p:cNvSpPr>
              <a:spLocks noChangeAspect="1" noChangeArrowheads="1"/>
            </p:cNvSpPr>
            <p:nvPr/>
          </p:nvSpPr>
          <p:spPr bwMode="auto">
            <a:xfrm>
              <a:off x="1710" y="14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3" name="Oval 41"/>
            <p:cNvSpPr>
              <a:spLocks noChangeAspect="1" noChangeArrowheads="1"/>
            </p:cNvSpPr>
            <p:nvPr/>
          </p:nvSpPr>
          <p:spPr bwMode="auto">
            <a:xfrm>
              <a:off x="1916" y="14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" name="Oval 42"/>
            <p:cNvSpPr>
              <a:spLocks noChangeAspect="1" noChangeArrowheads="1"/>
            </p:cNvSpPr>
            <p:nvPr/>
          </p:nvSpPr>
          <p:spPr bwMode="auto">
            <a:xfrm>
              <a:off x="2122" y="14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" name="Oval 43"/>
            <p:cNvSpPr>
              <a:spLocks noChangeAspect="1" noChangeArrowheads="1"/>
            </p:cNvSpPr>
            <p:nvPr/>
          </p:nvSpPr>
          <p:spPr bwMode="auto">
            <a:xfrm>
              <a:off x="2329" y="14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" name="Oval 44"/>
            <p:cNvSpPr>
              <a:spLocks noChangeAspect="1" noChangeArrowheads="1"/>
            </p:cNvSpPr>
            <p:nvPr/>
          </p:nvSpPr>
          <p:spPr bwMode="auto">
            <a:xfrm>
              <a:off x="1091" y="16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" name="Oval 45"/>
            <p:cNvSpPr>
              <a:spLocks noChangeAspect="1" noChangeArrowheads="1"/>
            </p:cNvSpPr>
            <p:nvPr/>
          </p:nvSpPr>
          <p:spPr bwMode="auto">
            <a:xfrm>
              <a:off x="1297" y="16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" name="Oval 46"/>
            <p:cNvSpPr>
              <a:spLocks noChangeAspect="1" noChangeArrowheads="1"/>
            </p:cNvSpPr>
            <p:nvPr/>
          </p:nvSpPr>
          <p:spPr bwMode="auto">
            <a:xfrm>
              <a:off x="1503" y="16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" name="Oval 47"/>
            <p:cNvSpPr>
              <a:spLocks noChangeAspect="1" noChangeArrowheads="1"/>
            </p:cNvSpPr>
            <p:nvPr/>
          </p:nvSpPr>
          <p:spPr bwMode="auto">
            <a:xfrm>
              <a:off x="1710" y="16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" name="Oval 48"/>
            <p:cNvSpPr>
              <a:spLocks noChangeAspect="1" noChangeArrowheads="1"/>
            </p:cNvSpPr>
            <p:nvPr/>
          </p:nvSpPr>
          <p:spPr bwMode="auto">
            <a:xfrm>
              <a:off x="1916" y="16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Oval 49"/>
            <p:cNvSpPr>
              <a:spLocks noChangeAspect="1" noChangeArrowheads="1"/>
            </p:cNvSpPr>
            <p:nvPr/>
          </p:nvSpPr>
          <p:spPr bwMode="auto">
            <a:xfrm>
              <a:off x="2122" y="16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Oval 50"/>
            <p:cNvSpPr>
              <a:spLocks noChangeAspect="1" noChangeArrowheads="1"/>
            </p:cNvSpPr>
            <p:nvPr/>
          </p:nvSpPr>
          <p:spPr bwMode="auto">
            <a:xfrm>
              <a:off x="2329" y="16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Oval 51"/>
            <p:cNvSpPr>
              <a:spLocks noChangeAspect="1" noChangeArrowheads="1"/>
            </p:cNvSpPr>
            <p:nvPr/>
          </p:nvSpPr>
          <p:spPr bwMode="auto">
            <a:xfrm>
              <a:off x="1091" y="20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Oval 52"/>
            <p:cNvSpPr>
              <a:spLocks noChangeAspect="1" noChangeArrowheads="1"/>
            </p:cNvSpPr>
            <p:nvPr/>
          </p:nvSpPr>
          <p:spPr bwMode="auto">
            <a:xfrm>
              <a:off x="1297" y="20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Oval 53"/>
            <p:cNvSpPr>
              <a:spLocks noChangeAspect="1" noChangeArrowheads="1"/>
            </p:cNvSpPr>
            <p:nvPr/>
          </p:nvSpPr>
          <p:spPr bwMode="auto">
            <a:xfrm>
              <a:off x="1503" y="20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6" name="Oval 54"/>
            <p:cNvSpPr>
              <a:spLocks noChangeAspect="1" noChangeArrowheads="1"/>
            </p:cNvSpPr>
            <p:nvPr/>
          </p:nvSpPr>
          <p:spPr bwMode="auto">
            <a:xfrm>
              <a:off x="1710" y="20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7" name="Oval 55"/>
            <p:cNvSpPr>
              <a:spLocks noChangeAspect="1" noChangeArrowheads="1"/>
            </p:cNvSpPr>
            <p:nvPr/>
          </p:nvSpPr>
          <p:spPr bwMode="auto">
            <a:xfrm>
              <a:off x="1916" y="20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8" name="Oval 56"/>
            <p:cNvSpPr>
              <a:spLocks noChangeAspect="1" noChangeArrowheads="1"/>
            </p:cNvSpPr>
            <p:nvPr/>
          </p:nvSpPr>
          <p:spPr bwMode="auto">
            <a:xfrm>
              <a:off x="2122" y="20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9" name="Oval 57"/>
            <p:cNvSpPr>
              <a:spLocks noChangeAspect="1" noChangeArrowheads="1"/>
            </p:cNvSpPr>
            <p:nvPr/>
          </p:nvSpPr>
          <p:spPr bwMode="auto">
            <a:xfrm>
              <a:off x="2329" y="20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30" name="Group 58"/>
            <p:cNvGrpSpPr>
              <a:grpSpLocks/>
            </p:cNvGrpSpPr>
            <p:nvPr/>
          </p:nvGrpSpPr>
          <p:grpSpPr bwMode="auto">
            <a:xfrm>
              <a:off x="1033" y="568"/>
              <a:ext cx="1432" cy="212"/>
              <a:chOff x="1033" y="568"/>
              <a:chExt cx="1432" cy="212"/>
            </a:xfrm>
          </p:grpSpPr>
          <p:sp>
            <p:nvSpPr>
              <p:cNvPr id="13439" name="Text Box 59"/>
              <p:cNvSpPr txBox="1">
                <a:spLocks noChangeArrowheads="1"/>
              </p:cNvSpPr>
              <p:nvPr/>
            </p:nvSpPr>
            <p:spPr bwMode="auto">
              <a:xfrm>
                <a:off x="103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3440" name="Text Box 60"/>
              <p:cNvSpPr txBox="1">
                <a:spLocks noChangeArrowheads="1"/>
              </p:cNvSpPr>
              <p:nvPr/>
            </p:nvSpPr>
            <p:spPr bwMode="auto">
              <a:xfrm>
                <a:off x="186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3441" name="Text Box 61"/>
              <p:cNvSpPr txBox="1">
                <a:spLocks noChangeArrowheads="1"/>
              </p:cNvSpPr>
              <p:nvPr/>
            </p:nvSpPr>
            <p:spPr bwMode="auto">
              <a:xfrm>
                <a:off x="124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3442" name="Text Box 62"/>
              <p:cNvSpPr txBox="1">
                <a:spLocks noChangeArrowheads="1"/>
              </p:cNvSpPr>
              <p:nvPr/>
            </p:nvSpPr>
            <p:spPr bwMode="auto">
              <a:xfrm>
                <a:off x="144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3443" name="Text Box 63"/>
              <p:cNvSpPr txBox="1">
                <a:spLocks noChangeArrowheads="1"/>
              </p:cNvSpPr>
              <p:nvPr/>
            </p:nvSpPr>
            <p:spPr bwMode="auto">
              <a:xfrm>
                <a:off x="1655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3444" name="Text Box 64"/>
              <p:cNvSpPr txBox="1">
                <a:spLocks noChangeArrowheads="1"/>
              </p:cNvSpPr>
              <p:nvPr/>
            </p:nvSpPr>
            <p:spPr bwMode="auto">
              <a:xfrm>
                <a:off x="207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3445" name="Text Box 65"/>
              <p:cNvSpPr txBox="1">
                <a:spLocks noChangeArrowheads="1"/>
              </p:cNvSpPr>
              <p:nvPr/>
            </p:nvSpPr>
            <p:spPr bwMode="auto">
              <a:xfrm>
                <a:off x="227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3431" name="Group 66"/>
            <p:cNvGrpSpPr>
              <a:grpSpLocks/>
            </p:cNvGrpSpPr>
            <p:nvPr/>
          </p:nvGrpSpPr>
          <p:grpSpPr bwMode="auto">
            <a:xfrm>
              <a:off x="864" y="718"/>
              <a:ext cx="187" cy="1448"/>
              <a:chOff x="864" y="718"/>
              <a:chExt cx="187" cy="1448"/>
            </a:xfrm>
          </p:grpSpPr>
          <p:sp>
            <p:nvSpPr>
              <p:cNvPr id="13432" name="Text Box 67"/>
              <p:cNvSpPr txBox="1">
                <a:spLocks noChangeArrowheads="1"/>
              </p:cNvSpPr>
              <p:nvPr/>
            </p:nvSpPr>
            <p:spPr bwMode="auto">
              <a:xfrm>
                <a:off x="864" y="7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3433" name="Text Box 68"/>
              <p:cNvSpPr txBox="1">
                <a:spLocks noChangeArrowheads="1"/>
              </p:cNvSpPr>
              <p:nvPr/>
            </p:nvSpPr>
            <p:spPr bwMode="auto">
              <a:xfrm>
                <a:off x="864" y="1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3434" name="Text Box 69"/>
              <p:cNvSpPr txBox="1">
                <a:spLocks noChangeArrowheads="1"/>
              </p:cNvSpPr>
              <p:nvPr/>
            </p:nvSpPr>
            <p:spPr bwMode="auto">
              <a:xfrm>
                <a:off x="864" y="92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3435" name="Text Box 70"/>
              <p:cNvSpPr txBox="1">
                <a:spLocks noChangeArrowheads="1"/>
              </p:cNvSpPr>
              <p:nvPr/>
            </p:nvSpPr>
            <p:spPr bwMode="auto">
              <a:xfrm>
                <a:off x="864" y="113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3436" name="Text Box 71"/>
              <p:cNvSpPr txBox="1">
                <a:spLocks noChangeArrowheads="1"/>
              </p:cNvSpPr>
              <p:nvPr/>
            </p:nvSpPr>
            <p:spPr bwMode="auto">
              <a:xfrm>
                <a:off x="864" y="133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3437" name="Text Box 72"/>
              <p:cNvSpPr txBox="1">
                <a:spLocks noChangeArrowheads="1"/>
              </p:cNvSpPr>
              <p:nvPr/>
            </p:nvSpPr>
            <p:spPr bwMode="auto">
              <a:xfrm>
                <a:off x="864" y="17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3438" name="Text Box 73"/>
              <p:cNvSpPr txBox="1">
                <a:spLocks noChangeArrowheads="1"/>
              </p:cNvSpPr>
              <p:nvPr/>
            </p:nvSpPr>
            <p:spPr bwMode="auto">
              <a:xfrm>
                <a:off x="864" y="195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</p:grpSp>
      <p:sp>
        <p:nvSpPr>
          <p:cNvPr id="355402" name="Rectangle 7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489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Strongly connected components</a:t>
            </a:r>
          </a:p>
        </p:txBody>
      </p:sp>
      <p:sp>
        <p:nvSpPr>
          <p:cNvPr id="355403" name="Rectangle 75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8229600" cy="2362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1800">
                <a:latin typeface="Arial" charset="0"/>
              </a:rPr>
              <a:t>Symmetric permutation to block triangular form</a:t>
            </a:r>
          </a:p>
          <a:p>
            <a:pPr>
              <a:lnSpc>
                <a:spcPct val="140000"/>
              </a:lnSpc>
            </a:pPr>
            <a:r>
              <a:rPr lang="en-US" sz="1800">
                <a:latin typeface="Arial" charset="0"/>
              </a:rPr>
              <a:t>Diagonal blocks are Strong Hall  </a:t>
            </a:r>
            <a:r>
              <a:rPr lang="en-US" sz="1800">
                <a:solidFill>
                  <a:srgbClr val="075DCF"/>
                </a:solidFill>
                <a:latin typeface="Arial" charset="0"/>
              </a:rPr>
              <a:t>(irreducible / strongly connected) </a:t>
            </a:r>
          </a:p>
          <a:p>
            <a:pPr>
              <a:lnSpc>
                <a:spcPct val="140000"/>
              </a:lnSpc>
            </a:pPr>
            <a:r>
              <a:rPr lang="en-US" sz="1800">
                <a:latin typeface="Arial" charset="0"/>
              </a:rPr>
              <a:t>Find P in linear time by depth-first search  </a:t>
            </a:r>
            <a:r>
              <a:rPr lang="en-US" sz="1800">
                <a:solidFill>
                  <a:srgbClr val="075DCF"/>
                </a:solidFill>
                <a:latin typeface="Arial" charset="0"/>
              </a:rPr>
              <a:t>[Tarjan]</a:t>
            </a:r>
          </a:p>
          <a:p>
            <a:pPr>
              <a:lnSpc>
                <a:spcPct val="140000"/>
              </a:lnSpc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Row and column partitions are independent of choice of nonzero diagonal</a:t>
            </a:r>
          </a:p>
          <a:p>
            <a:pPr>
              <a:lnSpc>
                <a:spcPct val="140000"/>
              </a:lnSpc>
            </a:pPr>
            <a:r>
              <a:rPr lang="en-US" sz="1800">
                <a:solidFill>
                  <a:schemeClr val="hlink"/>
                </a:solidFill>
                <a:latin typeface="Arial" charset="0"/>
              </a:rPr>
              <a:t>Solve Ax=b by block back substitution</a:t>
            </a:r>
          </a:p>
        </p:txBody>
      </p:sp>
      <p:grpSp>
        <p:nvGrpSpPr>
          <p:cNvPr id="13317" name="Group 76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13323" name="Text Box 77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324" name="Text Box 78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325" name="Text Box 79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326" name="Text Box 80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327" name="Text Box 81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3328" name="Group 82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13367" name="Group 83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3375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6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68" name="Group 86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3373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4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69" name="Group 89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3371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2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70" name="Oval 92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29" name="Group 93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13365" name="Line 9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Freeform 9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0" name="Group 96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13363" name="Line 9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Freeform 9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1" name="Group 99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13361" name="Line 100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Freeform 101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2" name="Group 102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13359" name="Line 10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Freeform 10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3" name="Group 105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13357" name="Line 10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10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4" name="Group 108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13355" name="Line 10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11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5" name="Group 111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13353" name="Line 11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11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6" name="Group 114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13351" name="Line 11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11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7" name="Group 117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13349" name="Line 11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Freeform 11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8" name="Group 120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13347" name="Line 121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Freeform 122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9" name="Group 123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13345" name="Line 124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Freeform 125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40" name="Group 126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13343" name="Line 127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Freeform 128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1" name="Text Box 129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342" name="Text Box 130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3318" name="Text Box 131"/>
          <p:cNvSpPr txBox="1">
            <a:spLocks noChangeArrowheads="1"/>
          </p:cNvSpPr>
          <p:nvPr/>
        </p:nvSpPr>
        <p:spPr bwMode="auto">
          <a:xfrm>
            <a:off x="2286000" y="3505200"/>
            <a:ext cx="1076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PAP</a:t>
            </a:r>
            <a:r>
              <a:rPr lang="en-US" baseline="30000">
                <a:solidFill>
                  <a:srgbClr val="FF0000"/>
                </a:solidFill>
                <a:latin typeface="Arial" charset="0"/>
              </a:rPr>
              <a:t>T</a:t>
            </a:r>
          </a:p>
        </p:txBody>
      </p:sp>
      <p:sp>
        <p:nvSpPr>
          <p:cNvPr id="13319" name="Text Box 132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  <p:sp>
        <p:nvSpPr>
          <p:cNvPr id="13320" name="Freeform 133"/>
          <p:cNvSpPr>
            <a:spLocks/>
          </p:cNvSpPr>
          <p:nvPr/>
        </p:nvSpPr>
        <p:spPr bwMode="auto">
          <a:xfrm>
            <a:off x="4699000" y="977900"/>
            <a:ext cx="2159000" cy="1638300"/>
          </a:xfrm>
          <a:custGeom>
            <a:avLst/>
            <a:gdLst>
              <a:gd name="T0" fmla="*/ 1023183467 w 1360"/>
              <a:gd name="T1" fmla="*/ 2147483647 h 1032"/>
              <a:gd name="T2" fmla="*/ 282257498 w 1360"/>
              <a:gd name="T3" fmla="*/ 2147483647 h 1032"/>
              <a:gd name="T4" fmla="*/ 40322498 w 1360"/>
              <a:gd name="T5" fmla="*/ 1108868622 h 1032"/>
              <a:gd name="T6" fmla="*/ 524192510 w 1360"/>
              <a:gd name="T7" fmla="*/ 262096225 h 1032"/>
              <a:gd name="T8" fmla="*/ 1491932361 w 1360"/>
              <a:gd name="T9" fmla="*/ 20161247 h 1032"/>
              <a:gd name="T10" fmla="*/ 2147483647 w 1360"/>
              <a:gd name="T11" fmla="*/ 141128733 h 1032"/>
              <a:gd name="T12" fmla="*/ 2147483647 w 1360"/>
              <a:gd name="T13" fmla="*/ 383063668 h 1032"/>
              <a:gd name="T14" fmla="*/ 2147483647 w 1360"/>
              <a:gd name="T15" fmla="*/ 1229836065 h 1032"/>
              <a:gd name="T16" fmla="*/ 2147483647 w 1360"/>
              <a:gd name="T17" fmla="*/ 2147483647 h 1032"/>
              <a:gd name="T18" fmla="*/ 2147483647 w 1360"/>
              <a:gd name="T19" fmla="*/ 2147483647 h 1032"/>
              <a:gd name="T20" fmla="*/ 1612899818 w 1360"/>
              <a:gd name="T21" fmla="*/ 2147483647 h 1032"/>
              <a:gd name="T22" fmla="*/ 1023183467 w 1360"/>
              <a:gd name="T23" fmla="*/ 2147483647 h 10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60"/>
              <a:gd name="T37" fmla="*/ 0 h 1032"/>
              <a:gd name="T38" fmla="*/ 1360 w 1360"/>
              <a:gd name="T39" fmla="*/ 1032 h 10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60" h="1032">
                <a:moveTo>
                  <a:pt x="406" y="1016"/>
                </a:moveTo>
                <a:cubicBezTo>
                  <a:pt x="318" y="1000"/>
                  <a:pt x="177" y="1016"/>
                  <a:pt x="112" y="920"/>
                </a:cubicBezTo>
                <a:cubicBezTo>
                  <a:pt x="47" y="824"/>
                  <a:pt x="0" y="576"/>
                  <a:pt x="16" y="440"/>
                </a:cubicBezTo>
                <a:cubicBezTo>
                  <a:pt x="32" y="304"/>
                  <a:pt x="112" y="176"/>
                  <a:pt x="208" y="104"/>
                </a:cubicBezTo>
                <a:cubicBezTo>
                  <a:pt x="304" y="32"/>
                  <a:pt x="448" y="16"/>
                  <a:pt x="592" y="8"/>
                </a:cubicBezTo>
                <a:cubicBezTo>
                  <a:pt x="736" y="0"/>
                  <a:pt x="952" y="32"/>
                  <a:pt x="1072" y="56"/>
                </a:cubicBezTo>
                <a:cubicBezTo>
                  <a:pt x="1192" y="80"/>
                  <a:pt x="1264" y="80"/>
                  <a:pt x="1312" y="152"/>
                </a:cubicBezTo>
                <a:cubicBezTo>
                  <a:pt x="1360" y="224"/>
                  <a:pt x="1360" y="360"/>
                  <a:pt x="1360" y="488"/>
                </a:cubicBezTo>
                <a:cubicBezTo>
                  <a:pt x="1360" y="616"/>
                  <a:pt x="1360" y="832"/>
                  <a:pt x="1312" y="920"/>
                </a:cubicBezTo>
                <a:cubicBezTo>
                  <a:pt x="1264" y="1008"/>
                  <a:pt x="1184" y="1000"/>
                  <a:pt x="1072" y="1016"/>
                </a:cubicBezTo>
                <a:cubicBezTo>
                  <a:pt x="960" y="1032"/>
                  <a:pt x="751" y="1016"/>
                  <a:pt x="640" y="1016"/>
                </a:cubicBezTo>
                <a:cubicBezTo>
                  <a:pt x="529" y="1016"/>
                  <a:pt x="494" y="1032"/>
                  <a:pt x="406" y="1016"/>
                </a:cubicBezTo>
                <a:close/>
              </a:path>
            </a:pathLst>
          </a:custGeom>
          <a:noFill/>
          <a:ln w="28575" cap="flat" cmpd="sng">
            <a:solidFill>
              <a:srgbClr val="00D2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34"/>
          <p:cNvSpPr>
            <a:spLocks/>
          </p:cNvSpPr>
          <p:nvPr/>
        </p:nvSpPr>
        <p:spPr bwMode="auto">
          <a:xfrm>
            <a:off x="4865688" y="2779713"/>
            <a:ext cx="1919287" cy="700087"/>
          </a:xfrm>
          <a:custGeom>
            <a:avLst/>
            <a:gdLst>
              <a:gd name="T0" fmla="*/ 758565932 w 1209"/>
              <a:gd name="T1" fmla="*/ 1030742488 h 441"/>
              <a:gd name="T2" fmla="*/ 108365903 w 1209"/>
              <a:gd name="T3" fmla="*/ 864412340 h 441"/>
              <a:gd name="T4" fmla="*/ 138607758 w 1209"/>
              <a:gd name="T5" fmla="*/ 304937910 h 441"/>
              <a:gd name="T6" fmla="*/ 940017260 w 1209"/>
              <a:gd name="T7" fmla="*/ 183970480 h 441"/>
              <a:gd name="T8" fmla="*/ 1741426812 w 1209"/>
              <a:gd name="T9" fmla="*/ 2519361 h 441"/>
              <a:gd name="T10" fmla="*/ 2147483647 w 1209"/>
              <a:gd name="T11" fmla="*/ 199091402 h 441"/>
              <a:gd name="T12" fmla="*/ 2147483647 w 1209"/>
              <a:gd name="T13" fmla="*/ 546872769 h 441"/>
              <a:gd name="T14" fmla="*/ 2147483647 w 1209"/>
              <a:gd name="T15" fmla="*/ 1030742488 h 441"/>
              <a:gd name="T16" fmla="*/ 1590217140 w 1209"/>
              <a:gd name="T17" fmla="*/ 1030742488 h 441"/>
              <a:gd name="T18" fmla="*/ 758565932 w 1209"/>
              <a:gd name="T19" fmla="*/ 1030742488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09"/>
              <a:gd name="T31" fmla="*/ 0 h 441"/>
              <a:gd name="T32" fmla="*/ 1209 w 120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09" h="441">
                <a:moveTo>
                  <a:pt x="301" y="409"/>
                </a:moveTo>
                <a:cubicBezTo>
                  <a:pt x="203" y="398"/>
                  <a:pt x="84" y="391"/>
                  <a:pt x="43" y="343"/>
                </a:cubicBezTo>
                <a:cubicBezTo>
                  <a:pt x="2" y="295"/>
                  <a:pt x="0" y="166"/>
                  <a:pt x="55" y="121"/>
                </a:cubicBezTo>
                <a:cubicBezTo>
                  <a:pt x="110" y="76"/>
                  <a:pt x="267" y="93"/>
                  <a:pt x="373" y="73"/>
                </a:cubicBezTo>
                <a:cubicBezTo>
                  <a:pt x="479" y="53"/>
                  <a:pt x="570" y="0"/>
                  <a:pt x="691" y="1"/>
                </a:cubicBezTo>
                <a:cubicBezTo>
                  <a:pt x="812" y="2"/>
                  <a:pt x="1013" y="43"/>
                  <a:pt x="1099" y="79"/>
                </a:cubicBezTo>
                <a:cubicBezTo>
                  <a:pt x="1185" y="115"/>
                  <a:pt x="1205" y="162"/>
                  <a:pt x="1207" y="217"/>
                </a:cubicBezTo>
                <a:cubicBezTo>
                  <a:pt x="1209" y="272"/>
                  <a:pt x="1207" y="377"/>
                  <a:pt x="1111" y="409"/>
                </a:cubicBezTo>
                <a:cubicBezTo>
                  <a:pt x="1015" y="441"/>
                  <a:pt x="766" y="409"/>
                  <a:pt x="631" y="409"/>
                </a:cubicBezTo>
                <a:cubicBezTo>
                  <a:pt x="496" y="409"/>
                  <a:pt x="399" y="420"/>
                  <a:pt x="301" y="409"/>
                </a:cubicBezTo>
                <a:close/>
              </a:path>
            </a:pathLst>
          </a:custGeom>
          <a:noFill/>
          <a:ln w="28575" cap="flat" cmpd="sng">
            <a:solidFill>
              <a:srgbClr val="00D2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Oval 135"/>
          <p:cNvSpPr>
            <a:spLocks noChangeArrowheads="1"/>
          </p:cNvSpPr>
          <p:nvPr/>
        </p:nvSpPr>
        <p:spPr bwMode="auto">
          <a:xfrm>
            <a:off x="7400925" y="1971675"/>
            <a:ext cx="609600" cy="533400"/>
          </a:xfrm>
          <a:prstGeom prst="ellipse">
            <a:avLst/>
          </a:prstGeom>
          <a:noFill/>
          <a:ln w="28575">
            <a:solidFill>
              <a:srgbClr val="00D2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5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5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5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489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Solving A*x = b in block triangular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038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solidFill>
                  <a:srgbClr val="33CC33"/>
                </a:solidFill>
                <a:latin typeface="Arial" charset="0"/>
              </a:rPr>
              <a:t>% Permute A to block form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[p,q,r] = dmperm(A);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A = A(p,q);   x = b(p);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33CC33"/>
                </a:solidFill>
                <a:latin typeface="Arial" charset="0"/>
              </a:rPr>
              <a:t>% Block backsolve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nblocks = length(r) – 1;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for k = nblocks : –1 : 1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33CC33"/>
                </a:solidFill>
                <a:latin typeface="Arial" charset="0"/>
              </a:rPr>
              <a:t>    % Indices above the k-th block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    I = 1 : r(k) – 1;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33CC33"/>
                </a:solidFill>
                <a:latin typeface="Arial" charset="0"/>
              </a:rPr>
              <a:t>    % Indices of the k-th block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    J = r(k) : r(k+1) – 1;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    x(J) = A(J,J) \ x(J);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    x(I) = x(I) – A(I,J) * x(J);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end;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33CC33"/>
                </a:solidFill>
                <a:latin typeface="Arial" charset="0"/>
              </a:rPr>
              <a:t>% Undo the permutation of x</a:t>
            </a:r>
          </a:p>
          <a:p>
            <a:pPr>
              <a:buFontTx/>
              <a:buNone/>
            </a:pPr>
            <a:r>
              <a:rPr lang="en-US" sz="1800">
                <a:latin typeface="Arial" charset="0"/>
              </a:rPr>
              <a:t>x(q) = x;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495800" y="1828800"/>
            <a:ext cx="4146550" cy="3132138"/>
            <a:chOff x="2832" y="1152"/>
            <a:chExt cx="2612" cy="1973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 rot="-5400000">
              <a:off x="5216" y="2154"/>
              <a:ext cx="203" cy="180"/>
              <a:chOff x="1954" y="843"/>
              <a:chExt cx="205" cy="1414"/>
            </a:xfrm>
          </p:grpSpPr>
          <p:sp>
            <p:nvSpPr>
              <p:cNvPr id="14438" name="Line 6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" name="Line 7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2" name="Group 8"/>
            <p:cNvGrpSpPr>
              <a:grpSpLocks/>
            </p:cNvGrpSpPr>
            <p:nvPr/>
          </p:nvGrpSpPr>
          <p:grpSpPr bwMode="auto">
            <a:xfrm rot="-5400000">
              <a:off x="4588" y="2154"/>
              <a:ext cx="203" cy="180"/>
              <a:chOff x="1954" y="843"/>
              <a:chExt cx="205" cy="1414"/>
            </a:xfrm>
          </p:grpSpPr>
          <p:sp>
            <p:nvSpPr>
              <p:cNvPr id="14436" name="Line 9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7" name="Line 10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3" name="Group 11"/>
            <p:cNvGrpSpPr>
              <a:grpSpLocks/>
            </p:cNvGrpSpPr>
            <p:nvPr/>
          </p:nvGrpSpPr>
          <p:grpSpPr bwMode="auto">
            <a:xfrm rot="-5400000">
              <a:off x="3620" y="1537"/>
              <a:ext cx="205" cy="1414"/>
              <a:chOff x="1954" y="843"/>
              <a:chExt cx="205" cy="1414"/>
            </a:xfrm>
          </p:grpSpPr>
          <p:sp>
            <p:nvSpPr>
              <p:cNvPr id="14434" name="Line 12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5" name="Line 13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4" name="Line 14"/>
            <p:cNvSpPr>
              <a:spLocks noChangeShapeType="1"/>
            </p:cNvSpPr>
            <p:nvPr/>
          </p:nvSpPr>
          <p:spPr bwMode="auto">
            <a:xfrm flipH="1">
              <a:off x="4029" y="1331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5"/>
            <p:cNvSpPr>
              <a:spLocks noChangeShapeType="1"/>
            </p:cNvSpPr>
            <p:nvPr/>
          </p:nvSpPr>
          <p:spPr bwMode="auto">
            <a:xfrm flipH="1">
              <a:off x="3826" y="1333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Oval 16"/>
            <p:cNvSpPr>
              <a:spLocks noChangeAspect="1" noChangeArrowheads="1"/>
            </p:cNvSpPr>
            <p:nvPr/>
          </p:nvSpPr>
          <p:spPr bwMode="auto">
            <a:xfrm>
              <a:off x="3059" y="178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17"/>
            <p:cNvSpPr>
              <a:spLocks noChangeAspect="1" noChangeArrowheads="1"/>
            </p:cNvSpPr>
            <p:nvPr/>
          </p:nvSpPr>
          <p:spPr bwMode="auto">
            <a:xfrm>
              <a:off x="3018" y="1331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Oval 18"/>
            <p:cNvSpPr>
              <a:spLocks noChangeAspect="1" noChangeArrowheads="1"/>
            </p:cNvSpPr>
            <p:nvPr/>
          </p:nvSpPr>
          <p:spPr bwMode="auto">
            <a:xfrm>
              <a:off x="3059" y="24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Oval 19"/>
            <p:cNvSpPr>
              <a:spLocks noChangeAspect="1" noChangeArrowheads="1"/>
            </p:cNvSpPr>
            <p:nvPr/>
          </p:nvSpPr>
          <p:spPr bwMode="auto">
            <a:xfrm>
              <a:off x="3265" y="24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20"/>
            <p:cNvSpPr>
              <a:spLocks noChangeAspect="1" noChangeArrowheads="1"/>
            </p:cNvSpPr>
            <p:nvPr/>
          </p:nvSpPr>
          <p:spPr bwMode="auto">
            <a:xfrm>
              <a:off x="3471" y="24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21"/>
            <p:cNvSpPr>
              <a:spLocks noChangeAspect="1" noChangeArrowheads="1"/>
            </p:cNvSpPr>
            <p:nvPr/>
          </p:nvSpPr>
          <p:spPr bwMode="auto">
            <a:xfrm>
              <a:off x="3678" y="24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22"/>
            <p:cNvSpPr>
              <a:spLocks noChangeAspect="1" noChangeArrowheads="1"/>
            </p:cNvSpPr>
            <p:nvPr/>
          </p:nvSpPr>
          <p:spPr bwMode="auto">
            <a:xfrm>
              <a:off x="3884" y="24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23"/>
            <p:cNvSpPr>
              <a:spLocks noChangeAspect="1" noChangeArrowheads="1"/>
            </p:cNvSpPr>
            <p:nvPr/>
          </p:nvSpPr>
          <p:spPr bwMode="auto">
            <a:xfrm>
              <a:off x="4090" y="240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Oval 24"/>
            <p:cNvSpPr>
              <a:spLocks noChangeAspect="1" noChangeArrowheads="1"/>
            </p:cNvSpPr>
            <p:nvPr/>
          </p:nvSpPr>
          <p:spPr bwMode="auto">
            <a:xfrm>
              <a:off x="4297" y="240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25"/>
            <p:cNvSpPr>
              <a:spLocks noChangeAspect="1" noChangeArrowheads="1"/>
            </p:cNvSpPr>
            <p:nvPr/>
          </p:nvSpPr>
          <p:spPr bwMode="auto">
            <a:xfrm>
              <a:off x="3059" y="13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6"/>
            <p:cNvSpPr>
              <a:spLocks noChangeAspect="1" noChangeArrowheads="1"/>
            </p:cNvSpPr>
            <p:nvPr/>
          </p:nvSpPr>
          <p:spPr bwMode="auto">
            <a:xfrm>
              <a:off x="3265" y="13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7"/>
            <p:cNvSpPr>
              <a:spLocks noChangeAspect="1" noChangeArrowheads="1"/>
            </p:cNvSpPr>
            <p:nvPr/>
          </p:nvSpPr>
          <p:spPr bwMode="auto">
            <a:xfrm>
              <a:off x="3471" y="13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8"/>
            <p:cNvSpPr>
              <a:spLocks noChangeAspect="1" noChangeArrowheads="1"/>
            </p:cNvSpPr>
            <p:nvPr/>
          </p:nvSpPr>
          <p:spPr bwMode="auto">
            <a:xfrm>
              <a:off x="3678" y="13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9"/>
            <p:cNvSpPr>
              <a:spLocks noChangeAspect="1" noChangeArrowheads="1"/>
            </p:cNvSpPr>
            <p:nvPr/>
          </p:nvSpPr>
          <p:spPr bwMode="auto">
            <a:xfrm>
              <a:off x="3884" y="13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30"/>
            <p:cNvSpPr>
              <a:spLocks noChangeAspect="1" noChangeArrowheads="1"/>
            </p:cNvSpPr>
            <p:nvPr/>
          </p:nvSpPr>
          <p:spPr bwMode="auto">
            <a:xfrm>
              <a:off x="4090" y="13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31"/>
            <p:cNvSpPr>
              <a:spLocks noChangeAspect="1" noChangeArrowheads="1"/>
            </p:cNvSpPr>
            <p:nvPr/>
          </p:nvSpPr>
          <p:spPr bwMode="auto">
            <a:xfrm>
              <a:off x="4297" y="13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32"/>
            <p:cNvSpPr>
              <a:spLocks noChangeAspect="1" noChangeArrowheads="1"/>
            </p:cNvSpPr>
            <p:nvPr/>
          </p:nvSpPr>
          <p:spPr bwMode="auto">
            <a:xfrm>
              <a:off x="3059" y="15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33"/>
            <p:cNvSpPr>
              <a:spLocks noChangeAspect="1" noChangeArrowheads="1"/>
            </p:cNvSpPr>
            <p:nvPr/>
          </p:nvSpPr>
          <p:spPr bwMode="auto">
            <a:xfrm>
              <a:off x="3265" y="157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34"/>
            <p:cNvSpPr>
              <a:spLocks noChangeAspect="1" noChangeArrowheads="1"/>
            </p:cNvSpPr>
            <p:nvPr/>
          </p:nvSpPr>
          <p:spPr bwMode="auto">
            <a:xfrm>
              <a:off x="3471" y="15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35"/>
            <p:cNvSpPr>
              <a:spLocks noChangeAspect="1" noChangeArrowheads="1"/>
            </p:cNvSpPr>
            <p:nvPr/>
          </p:nvSpPr>
          <p:spPr bwMode="auto">
            <a:xfrm>
              <a:off x="3678" y="157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6"/>
            <p:cNvSpPr>
              <a:spLocks noChangeAspect="1" noChangeArrowheads="1"/>
            </p:cNvSpPr>
            <p:nvPr/>
          </p:nvSpPr>
          <p:spPr bwMode="auto">
            <a:xfrm>
              <a:off x="3884" y="157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7"/>
            <p:cNvSpPr>
              <a:spLocks noChangeAspect="1" noChangeArrowheads="1"/>
            </p:cNvSpPr>
            <p:nvPr/>
          </p:nvSpPr>
          <p:spPr bwMode="auto">
            <a:xfrm>
              <a:off x="4090" y="15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8"/>
            <p:cNvSpPr>
              <a:spLocks noChangeAspect="1" noChangeArrowheads="1"/>
            </p:cNvSpPr>
            <p:nvPr/>
          </p:nvSpPr>
          <p:spPr bwMode="auto">
            <a:xfrm>
              <a:off x="4297" y="15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9"/>
            <p:cNvSpPr>
              <a:spLocks noChangeAspect="1" noChangeArrowheads="1"/>
            </p:cNvSpPr>
            <p:nvPr/>
          </p:nvSpPr>
          <p:spPr bwMode="auto">
            <a:xfrm>
              <a:off x="3265" y="17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40"/>
            <p:cNvSpPr>
              <a:spLocks noChangeAspect="1" noChangeArrowheads="1"/>
            </p:cNvSpPr>
            <p:nvPr/>
          </p:nvSpPr>
          <p:spPr bwMode="auto">
            <a:xfrm>
              <a:off x="3471" y="178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41"/>
            <p:cNvSpPr>
              <a:spLocks noChangeAspect="1" noChangeArrowheads="1"/>
            </p:cNvSpPr>
            <p:nvPr/>
          </p:nvSpPr>
          <p:spPr bwMode="auto">
            <a:xfrm>
              <a:off x="3678" y="17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42"/>
            <p:cNvSpPr>
              <a:spLocks noChangeAspect="1" noChangeArrowheads="1"/>
            </p:cNvSpPr>
            <p:nvPr/>
          </p:nvSpPr>
          <p:spPr bwMode="auto">
            <a:xfrm>
              <a:off x="3884" y="17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43"/>
            <p:cNvSpPr>
              <a:spLocks noChangeAspect="1" noChangeArrowheads="1"/>
            </p:cNvSpPr>
            <p:nvPr/>
          </p:nvSpPr>
          <p:spPr bwMode="auto">
            <a:xfrm>
              <a:off x="4090" y="178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Oval 44"/>
            <p:cNvSpPr>
              <a:spLocks noChangeAspect="1" noChangeArrowheads="1"/>
            </p:cNvSpPr>
            <p:nvPr/>
          </p:nvSpPr>
          <p:spPr bwMode="auto">
            <a:xfrm>
              <a:off x="4297" y="17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Oval 45"/>
            <p:cNvSpPr>
              <a:spLocks noChangeAspect="1" noChangeArrowheads="1"/>
            </p:cNvSpPr>
            <p:nvPr/>
          </p:nvSpPr>
          <p:spPr bwMode="auto">
            <a:xfrm>
              <a:off x="3059" y="199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Oval 46"/>
            <p:cNvSpPr>
              <a:spLocks noChangeAspect="1" noChangeArrowheads="1"/>
            </p:cNvSpPr>
            <p:nvPr/>
          </p:nvSpPr>
          <p:spPr bwMode="auto">
            <a:xfrm>
              <a:off x="3265" y="199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Oval 47"/>
            <p:cNvSpPr>
              <a:spLocks noChangeAspect="1" noChangeArrowheads="1"/>
            </p:cNvSpPr>
            <p:nvPr/>
          </p:nvSpPr>
          <p:spPr bwMode="auto">
            <a:xfrm>
              <a:off x="3471" y="199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Oval 48"/>
            <p:cNvSpPr>
              <a:spLocks noChangeAspect="1" noChangeArrowheads="1"/>
            </p:cNvSpPr>
            <p:nvPr/>
          </p:nvSpPr>
          <p:spPr bwMode="auto">
            <a:xfrm>
              <a:off x="3678" y="199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Oval 49"/>
            <p:cNvSpPr>
              <a:spLocks noChangeAspect="1" noChangeArrowheads="1"/>
            </p:cNvSpPr>
            <p:nvPr/>
          </p:nvSpPr>
          <p:spPr bwMode="auto">
            <a:xfrm>
              <a:off x="3884" y="199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Oval 50"/>
            <p:cNvSpPr>
              <a:spLocks noChangeAspect="1" noChangeArrowheads="1"/>
            </p:cNvSpPr>
            <p:nvPr/>
          </p:nvSpPr>
          <p:spPr bwMode="auto">
            <a:xfrm>
              <a:off x="4090" y="199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Oval 51"/>
            <p:cNvSpPr>
              <a:spLocks noChangeAspect="1" noChangeArrowheads="1"/>
            </p:cNvSpPr>
            <p:nvPr/>
          </p:nvSpPr>
          <p:spPr bwMode="auto">
            <a:xfrm>
              <a:off x="4297" y="199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Oval 52"/>
            <p:cNvSpPr>
              <a:spLocks noChangeAspect="1" noChangeArrowheads="1"/>
            </p:cNvSpPr>
            <p:nvPr/>
          </p:nvSpPr>
          <p:spPr bwMode="auto">
            <a:xfrm>
              <a:off x="3059" y="21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Oval 53"/>
            <p:cNvSpPr>
              <a:spLocks noChangeAspect="1" noChangeArrowheads="1"/>
            </p:cNvSpPr>
            <p:nvPr/>
          </p:nvSpPr>
          <p:spPr bwMode="auto">
            <a:xfrm>
              <a:off x="3265" y="21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Oval 54"/>
            <p:cNvSpPr>
              <a:spLocks noChangeAspect="1" noChangeArrowheads="1"/>
            </p:cNvSpPr>
            <p:nvPr/>
          </p:nvSpPr>
          <p:spPr bwMode="auto">
            <a:xfrm>
              <a:off x="3471" y="21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Oval 55"/>
            <p:cNvSpPr>
              <a:spLocks noChangeAspect="1" noChangeArrowheads="1"/>
            </p:cNvSpPr>
            <p:nvPr/>
          </p:nvSpPr>
          <p:spPr bwMode="auto">
            <a:xfrm>
              <a:off x="3678" y="21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Oval 56"/>
            <p:cNvSpPr>
              <a:spLocks noChangeAspect="1" noChangeArrowheads="1"/>
            </p:cNvSpPr>
            <p:nvPr/>
          </p:nvSpPr>
          <p:spPr bwMode="auto">
            <a:xfrm>
              <a:off x="3884" y="21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Oval 57"/>
            <p:cNvSpPr>
              <a:spLocks noChangeAspect="1" noChangeArrowheads="1"/>
            </p:cNvSpPr>
            <p:nvPr/>
          </p:nvSpPr>
          <p:spPr bwMode="auto">
            <a:xfrm>
              <a:off x="4090" y="21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Oval 58"/>
            <p:cNvSpPr>
              <a:spLocks noChangeAspect="1" noChangeArrowheads="1"/>
            </p:cNvSpPr>
            <p:nvPr/>
          </p:nvSpPr>
          <p:spPr bwMode="auto">
            <a:xfrm>
              <a:off x="4297" y="21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Oval 59"/>
            <p:cNvSpPr>
              <a:spLocks noChangeAspect="1" noChangeArrowheads="1"/>
            </p:cNvSpPr>
            <p:nvPr/>
          </p:nvSpPr>
          <p:spPr bwMode="auto">
            <a:xfrm>
              <a:off x="3059" y="26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Oval 60"/>
            <p:cNvSpPr>
              <a:spLocks noChangeAspect="1" noChangeArrowheads="1"/>
            </p:cNvSpPr>
            <p:nvPr/>
          </p:nvSpPr>
          <p:spPr bwMode="auto">
            <a:xfrm>
              <a:off x="3265" y="26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Oval 61"/>
            <p:cNvSpPr>
              <a:spLocks noChangeAspect="1" noChangeArrowheads="1"/>
            </p:cNvSpPr>
            <p:nvPr/>
          </p:nvSpPr>
          <p:spPr bwMode="auto">
            <a:xfrm>
              <a:off x="3471" y="26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Oval 62"/>
            <p:cNvSpPr>
              <a:spLocks noChangeAspect="1" noChangeArrowheads="1"/>
            </p:cNvSpPr>
            <p:nvPr/>
          </p:nvSpPr>
          <p:spPr bwMode="auto">
            <a:xfrm>
              <a:off x="3678" y="26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Oval 63"/>
            <p:cNvSpPr>
              <a:spLocks noChangeAspect="1" noChangeArrowheads="1"/>
            </p:cNvSpPr>
            <p:nvPr/>
          </p:nvSpPr>
          <p:spPr bwMode="auto">
            <a:xfrm>
              <a:off x="3884" y="26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Oval 64"/>
            <p:cNvSpPr>
              <a:spLocks noChangeAspect="1" noChangeArrowheads="1"/>
            </p:cNvSpPr>
            <p:nvPr/>
          </p:nvSpPr>
          <p:spPr bwMode="auto">
            <a:xfrm>
              <a:off x="4090" y="261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Oval 65"/>
            <p:cNvSpPr>
              <a:spLocks noChangeAspect="1" noChangeArrowheads="1"/>
            </p:cNvSpPr>
            <p:nvPr/>
          </p:nvSpPr>
          <p:spPr bwMode="auto">
            <a:xfrm>
              <a:off x="4297" y="261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96" name="Group 66"/>
            <p:cNvGrpSpPr>
              <a:grpSpLocks/>
            </p:cNvGrpSpPr>
            <p:nvPr/>
          </p:nvGrpSpPr>
          <p:grpSpPr bwMode="auto">
            <a:xfrm>
              <a:off x="3001" y="1152"/>
              <a:ext cx="1432" cy="212"/>
              <a:chOff x="1033" y="568"/>
              <a:chExt cx="1432" cy="212"/>
            </a:xfrm>
          </p:grpSpPr>
          <p:sp>
            <p:nvSpPr>
              <p:cNvPr id="14427" name="Text Box 67"/>
              <p:cNvSpPr txBox="1">
                <a:spLocks noChangeArrowheads="1"/>
              </p:cNvSpPr>
              <p:nvPr/>
            </p:nvSpPr>
            <p:spPr bwMode="auto">
              <a:xfrm>
                <a:off x="103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428" name="Text Box 68"/>
              <p:cNvSpPr txBox="1">
                <a:spLocks noChangeArrowheads="1"/>
              </p:cNvSpPr>
              <p:nvPr/>
            </p:nvSpPr>
            <p:spPr bwMode="auto">
              <a:xfrm>
                <a:off x="186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4429" name="Text Box 69"/>
              <p:cNvSpPr txBox="1">
                <a:spLocks noChangeArrowheads="1"/>
              </p:cNvSpPr>
              <p:nvPr/>
            </p:nvSpPr>
            <p:spPr bwMode="auto">
              <a:xfrm>
                <a:off x="124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430" name="Text Box 70"/>
              <p:cNvSpPr txBox="1">
                <a:spLocks noChangeArrowheads="1"/>
              </p:cNvSpPr>
              <p:nvPr/>
            </p:nvSpPr>
            <p:spPr bwMode="auto">
              <a:xfrm>
                <a:off x="144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431" name="Text Box 71"/>
              <p:cNvSpPr txBox="1">
                <a:spLocks noChangeArrowheads="1"/>
              </p:cNvSpPr>
              <p:nvPr/>
            </p:nvSpPr>
            <p:spPr bwMode="auto">
              <a:xfrm>
                <a:off x="1655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4432" name="Text Box 72"/>
              <p:cNvSpPr txBox="1">
                <a:spLocks noChangeArrowheads="1"/>
              </p:cNvSpPr>
              <p:nvPr/>
            </p:nvSpPr>
            <p:spPr bwMode="auto">
              <a:xfrm>
                <a:off x="207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4433" name="Text Box 73"/>
              <p:cNvSpPr txBox="1">
                <a:spLocks noChangeArrowheads="1"/>
              </p:cNvSpPr>
              <p:nvPr/>
            </p:nvSpPr>
            <p:spPr bwMode="auto">
              <a:xfrm>
                <a:off x="227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</p:grpSp>
        <p:grpSp>
          <p:nvGrpSpPr>
            <p:cNvPr id="14397" name="Group 74"/>
            <p:cNvGrpSpPr>
              <a:grpSpLocks/>
            </p:cNvGrpSpPr>
            <p:nvPr/>
          </p:nvGrpSpPr>
          <p:grpSpPr bwMode="auto">
            <a:xfrm>
              <a:off x="2832" y="1302"/>
              <a:ext cx="187" cy="1448"/>
              <a:chOff x="864" y="718"/>
              <a:chExt cx="187" cy="1448"/>
            </a:xfrm>
          </p:grpSpPr>
          <p:sp>
            <p:nvSpPr>
              <p:cNvPr id="14420" name="Text Box 75"/>
              <p:cNvSpPr txBox="1">
                <a:spLocks noChangeArrowheads="1"/>
              </p:cNvSpPr>
              <p:nvPr/>
            </p:nvSpPr>
            <p:spPr bwMode="auto">
              <a:xfrm>
                <a:off x="864" y="7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421" name="Text Box 76"/>
              <p:cNvSpPr txBox="1">
                <a:spLocks noChangeArrowheads="1"/>
              </p:cNvSpPr>
              <p:nvPr/>
            </p:nvSpPr>
            <p:spPr bwMode="auto">
              <a:xfrm>
                <a:off x="864" y="1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4422" name="Text Box 77"/>
              <p:cNvSpPr txBox="1">
                <a:spLocks noChangeArrowheads="1"/>
              </p:cNvSpPr>
              <p:nvPr/>
            </p:nvSpPr>
            <p:spPr bwMode="auto">
              <a:xfrm>
                <a:off x="864" y="92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423" name="Text Box 78"/>
              <p:cNvSpPr txBox="1">
                <a:spLocks noChangeArrowheads="1"/>
              </p:cNvSpPr>
              <p:nvPr/>
            </p:nvSpPr>
            <p:spPr bwMode="auto">
              <a:xfrm>
                <a:off x="864" y="113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424" name="Text Box 79"/>
              <p:cNvSpPr txBox="1">
                <a:spLocks noChangeArrowheads="1"/>
              </p:cNvSpPr>
              <p:nvPr/>
            </p:nvSpPr>
            <p:spPr bwMode="auto">
              <a:xfrm>
                <a:off x="864" y="133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4425" name="Text Box 80"/>
              <p:cNvSpPr txBox="1">
                <a:spLocks noChangeArrowheads="1"/>
              </p:cNvSpPr>
              <p:nvPr/>
            </p:nvSpPr>
            <p:spPr bwMode="auto">
              <a:xfrm>
                <a:off x="864" y="17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4426" name="Text Box 81"/>
              <p:cNvSpPr txBox="1">
                <a:spLocks noChangeArrowheads="1"/>
              </p:cNvSpPr>
              <p:nvPr/>
            </p:nvSpPr>
            <p:spPr bwMode="auto">
              <a:xfrm>
                <a:off x="864" y="195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</p:grpSp>
        <p:grpSp>
          <p:nvGrpSpPr>
            <p:cNvPr id="14398" name="Group 82"/>
            <p:cNvGrpSpPr>
              <a:grpSpLocks/>
            </p:cNvGrpSpPr>
            <p:nvPr/>
          </p:nvGrpSpPr>
          <p:grpSpPr bwMode="auto">
            <a:xfrm>
              <a:off x="5232" y="1343"/>
              <a:ext cx="163" cy="1407"/>
              <a:chOff x="4953" y="2400"/>
              <a:chExt cx="163" cy="1407"/>
            </a:xfrm>
          </p:grpSpPr>
          <p:sp>
            <p:nvSpPr>
              <p:cNvPr id="14412" name="Oval 83"/>
              <p:cNvSpPr>
                <a:spLocks noChangeAspect="1" noChangeArrowheads="1"/>
              </p:cNvSpPr>
              <p:nvPr/>
            </p:nvSpPr>
            <p:spPr bwMode="auto">
              <a:xfrm>
                <a:off x="4994" y="28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4953" y="2400"/>
                <a:ext cx="163" cy="140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Oval 85"/>
              <p:cNvSpPr>
                <a:spLocks noChangeAspect="1" noChangeArrowheads="1"/>
              </p:cNvSpPr>
              <p:nvPr/>
            </p:nvSpPr>
            <p:spPr bwMode="auto">
              <a:xfrm>
                <a:off x="4994" y="34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Oval 86"/>
              <p:cNvSpPr>
                <a:spLocks noChangeAspect="1" noChangeArrowheads="1"/>
              </p:cNvSpPr>
              <p:nvPr/>
            </p:nvSpPr>
            <p:spPr bwMode="auto">
              <a:xfrm>
                <a:off x="4994" y="244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Oval 87"/>
              <p:cNvSpPr>
                <a:spLocks noChangeAspect="1" noChangeArrowheads="1"/>
              </p:cNvSpPr>
              <p:nvPr/>
            </p:nvSpPr>
            <p:spPr bwMode="auto">
              <a:xfrm>
                <a:off x="4994" y="26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Oval 88"/>
              <p:cNvSpPr>
                <a:spLocks noChangeAspect="1" noChangeArrowheads="1"/>
              </p:cNvSpPr>
              <p:nvPr/>
            </p:nvSpPr>
            <p:spPr bwMode="auto">
              <a:xfrm>
                <a:off x="4994" y="306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8" name="Oval 89"/>
              <p:cNvSpPr>
                <a:spLocks noChangeAspect="1" noChangeArrowheads="1"/>
              </p:cNvSpPr>
              <p:nvPr/>
            </p:nvSpPr>
            <p:spPr bwMode="auto">
              <a:xfrm>
                <a:off x="4994" y="326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Oval 90"/>
              <p:cNvSpPr>
                <a:spLocks noChangeAspect="1" noChangeArrowheads="1"/>
              </p:cNvSpPr>
              <p:nvPr/>
            </p:nvSpPr>
            <p:spPr bwMode="auto">
              <a:xfrm>
                <a:off x="4994" y="367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9" name="Group 91"/>
            <p:cNvGrpSpPr>
              <a:grpSpLocks/>
            </p:cNvGrpSpPr>
            <p:nvPr/>
          </p:nvGrpSpPr>
          <p:grpSpPr bwMode="auto">
            <a:xfrm>
              <a:off x="4608" y="1343"/>
              <a:ext cx="163" cy="1407"/>
              <a:chOff x="4953" y="2400"/>
              <a:chExt cx="163" cy="1407"/>
            </a:xfrm>
          </p:grpSpPr>
          <p:sp>
            <p:nvSpPr>
              <p:cNvPr id="14404" name="Oval 92"/>
              <p:cNvSpPr>
                <a:spLocks noChangeAspect="1" noChangeArrowheads="1"/>
              </p:cNvSpPr>
              <p:nvPr/>
            </p:nvSpPr>
            <p:spPr bwMode="auto">
              <a:xfrm>
                <a:off x="4994" y="28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4953" y="2400"/>
                <a:ext cx="163" cy="140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94"/>
              <p:cNvSpPr>
                <a:spLocks noChangeAspect="1" noChangeArrowheads="1"/>
              </p:cNvSpPr>
              <p:nvPr/>
            </p:nvSpPr>
            <p:spPr bwMode="auto">
              <a:xfrm>
                <a:off x="4994" y="34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Oval 95"/>
              <p:cNvSpPr>
                <a:spLocks noChangeAspect="1" noChangeArrowheads="1"/>
              </p:cNvSpPr>
              <p:nvPr/>
            </p:nvSpPr>
            <p:spPr bwMode="auto">
              <a:xfrm>
                <a:off x="4994" y="244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Oval 96"/>
              <p:cNvSpPr>
                <a:spLocks noChangeAspect="1" noChangeArrowheads="1"/>
              </p:cNvSpPr>
              <p:nvPr/>
            </p:nvSpPr>
            <p:spPr bwMode="auto">
              <a:xfrm>
                <a:off x="4994" y="26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Oval 97"/>
              <p:cNvSpPr>
                <a:spLocks noChangeAspect="1" noChangeArrowheads="1"/>
              </p:cNvSpPr>
              <p:nvPr/>
            </p:nvSpPr>
            <p:spPr bwMode="auto">
              <a:xfrm>
                <a:off x="4994" y="306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Oval 98"/>
              <p:cNvSpPr>
                <a:spLocks noChangeAspect="1" noChangeArrowheads="1"/>
              </p:cNvSpPr>
              <p:nvPr/>
            </p:nvSpPr>
            <p:spPr bwMode="auto">
              <a:xfrm>
                <a:off x="4994" y="326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Oval 99"/>
              <p:cNvSpPr>
                <a:spLocks noChangeAspect="1" noChangeArrowheads="1"/>
              </p:cNvSpPr>
              <p:nvPr/>
            </p:nvSpPr>
            <p:spPr bwMode="auto">
              <a:xfrm>
                <a:off x="4994" y="367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00" name="Text Box 100"/>
            <p:cNvSpPr txBox="1">
              <a:spLocks noChangeArrowheads="1"/>
            </p:cNvSpPr>
            <p:nvPr/>
          </p:nvSpPr>
          <p:spPr bwMode="auto">
            <a:xfrm>
              <a:off x="4848" y="1872"/>
              <a:ext cx="26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 b="1"/>
                <a:t>=</a:t>
              </a:r>
            </a:p>
          </p:txBody>
        </p:sp>
        <p:sp>
          <p:nvSpPr>
            <p:cNvPr id="14401" name="Text Box 101"/>
            <p:cNvSpPr txBox="1">
              <a:spLocks noChangeArrowheads="1"/>
            </p:cNvSpPr>
            <p:nvPr/>
          </p:nvSpPr>
          <p:spPr bwMode="auto">
            <a:xfrm>
              <a:off x="3568" y="2760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4402" name="Text Box 102"/>
            <p:cNvSpPr txBox="1">
              <a:spLocks noChangeArrowheads="1"/>
            </p:cNvSpPr>
            <p:nvPr/>
          </p:nvSpPr>
          <p:spPr bwMode="auto">
            <a:xfrm>
              <a:off x="4576" y="276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4403" name="Text Box 103"/>
            <p:cNvSpPr txBox="1">
              <a:spLocks noChangeArrowheads="1"/>
            </p:cNvSpPr>
            <p:nvPr/>
          </p:nvSpPr>
          <p:spPr bwMode="auto">
            <a:xfrm>
              <a:off x="5200" y="276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Bipartite matching: Permutation to nonzero diagonal</a:t>
            </a:r>
            <a:endParaRPr lang="en-US" sz="2000" b="0" i="0">
              <a:solidFill>
                <a:srgbClr val="000000"/>
              </a:solidFill>
              <a:effectLst/>
              <a:latin typeface="Times" pitchFamily="18" charset="0"/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73500"/>
            <a:ext cx="7639050" cy="2667000"/>
          </a:xfrm>
        </p:spPr>
        <p:txBody>
          <a:bodyPr/>
          <a:lstStyle/>
          <a:p>
            <a:r>
              <a:rPr lang="en-US">
                <a:latin typeface="Arial" charset="0"/>
              </a:rPr>
              <a:t>Represent A as an undirected bipartite graph (one node for each row and one node for each column)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Find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perfect matching</a:t>
            </a:r>
            <a:r>
              <a:rPr lang="en-US">
                <a:latin typeface="Arial" charset="0"/>
              </a:rPr>
              <a:t>: set of edges that hits each vertex exactly once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Permute rows to place matching on diagonal</a:t>
            </a:r>
          </a:p>
        </p:txBody>
      </p:sp>
      <p:sp>
        <p:nvSpPr>
          <p:cNvPr id="15364" name="Oval 4"/>
          <p:cNvSpPr>
            <a:spLocks noChangeAspect="1" noChangeArrowheads="1"/>
          </p:cNvSpPr>
          <p:nvPr/>
        </p:nvSpPr>
        <p:spPr bwMode="auto">
          <a:xfrm>
            <a:off x="1101725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spect="1" noChangeArrowheads="1"/>
          </p:cNvSpPr>
          <p:nvPr/>
        </p:nvSpPr>
        <p:spPr bwMode="auto">
          <a:xfrm>
            <a:off x="142875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spect="1" noChangeArrowheads="1"/>
          </p:cNvSpPr>
          <p:nvPr/>
        </p:nvSpPr>
        <p:spPr bwMode="auto">
          <a:xfrm>
            <a:off x="1757363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2084388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spect="1" noChangeArrowheads="1"/>
          </p:cNvSpPr>
          <p:nvPr/>
        </p:nvSpPr>
        <p:spPr bwMode="auto">
          <a:xfrm>
            <a:off x="241300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spect="1" noChangeArrowheads="1"/>
          </p:cNvSpPr>
          <p:nvPr/>
        </p:nvSpPr>
        <p:spPr bwMode="auto">
          <a:xfrm>
            <a:off x="1101725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spect="1" noChangeArrowheads="1"/>
          </p:cNvSpPr>
          <p:nvPr/>
        </p:nvSpPr>
        <p:spPr bwMode="auto">
          <a:xfrm>
            <a:off x="1428750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spect="1" noChangeArrowheads="1"/>
          </p:cNvSpPr>
          <p:nvPr/>
        </p:nvSpPr>
        <p:spPr bwMode="auto">
          <a:xfrm>
            <a:off x="1757363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spect="1" noChangeArrowheads="1"/>
          </p:cNvSpPr>
          <p:nvPr/>
        </p:nvSpPr>
        <p:spPr bwMode="auto">
          <a:xfrm>
            <a:off x="2084388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spect="1" noChangeArrowheads="1"/>
          </p:cNvSpPr>
          <p:nvPr/>
        </p:nvSpPr>
        <p:spPr bwMode="auto">
          <a:xfrm>
            <a:off x="2413000" y="19812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spect="1" noChangeArrowheads="1"/>
          </p:cNvSpPr>
          <p:nvPr/>
        </p:nvSpPr>
        <p:spPr bwMode="auto">
          <a:xfrm>
            <a:off x="1101725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spect="1" noChangeArrowheads="1"/>
          </p:cNvSpPr>
          <p:nvPr/>
        </p:nvSpPr>
        <p:spPr bwMode="auto">
          <a:xfrm>
            <a:off x="1428750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spect="1" noChangeArrowheads="1"/>
          </p:cNvSpPr>
          <p:nvPr/>
        </p:nvSpPr>
        <p:spPr bwMode="auto">
          <a:xfrm>
            <a:off x="1757363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spect="1" noChangeArrowheads="1"/>
          </p:cNvSpPr>
          <p:nvPr/>
        </p:nvSpPr>
        <p:spPr bwMode="auto">
          <a:xfrm>
            <a:off x="2084388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spect="1" noChangeArrowheads="1"/>
          </p:cNvSpPr>
          <p:nvPr/>
        </p:nvSpPr>
        <p:spPr bwMode="auto">
          <a:xfrm>
            <a:off x="2413000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spect="1" noChangeArrowheads="1"/>
          </p:cNvSpPr>
          <p:nvPr/>
        </p:nvSpPr>
        <p:spPr bwMode="auto">
          <a:xfrm>
            <a:off x="1101725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20"/>
          <p:cNvSpPr>
            <a:spLocks noChangeAspect="1" noChangeArrowheads="1"/>
          </p:cNvSpPr>
          <p:nvPr/>
        </p:nvSpPr>
        <p:spPr bwMode="auto">
          <a:xfrm>
            <a:off x="1428750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spect="1" noChangeArrowheads="1"/>
          </p:cNvSpPr>
          <p:nvPr/>
        </p:nvSpPr>
        <p:spPr bwMode="auto">
          <a:xfrm>
            <a:off x="1757363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22"/>
          <p:cNvSpPr>
            <a:spLocks noChangeAspect="1" noChangeArrowheads="1"/>
          </p:cNvSpPr>
          <p:nvPr/>
        </p:nvSpPr>
        <p:spPr bwMode="auto">
          <a:xfrm>
            <a:off x="2084388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3"/>
          <p:cNvSpPr>
            <a:spLocks noChangeAspect="1" noChangeArrowheads="1"/>
          </p:cNvSpPr>
          <p:nvPr/>
        </p:nvSpPr>
        <p:spPr bwMode="auto">
          <a:xfrm>
            <a:off x="2413000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>
            <a:off x="1101725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5"/>
          <p:cNvSpPr>
            <a:spLocks noChangeAspect="1" noChangeArrowheads="1"/>
          </p:cNvSpPr>
          <p:nvPr/>
        </p:nvSpPr>
        <p:spPr bwMode="auto">
          <a:xfrm>
            <a:off x="142875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spect="1" noChangeArrowheads="1"/>
          </p:cNvSpPr>
          <p:nvPr/>
        </p:nvSpPr>
        <p:spPr bwMode="auto">
          <a:xfrm>
            <a:off x="1757363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spect="1" noChangeArrowheads="1"/>
          </p:cNvSpPr>
          <p:nvPr/>
        </p:nvSpPr>
        <p:spPr bwMode="auto">
          <a:xfrm>
            <a:off x="2084388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Oval 28"/>
          <p:cNvSpPr>
            <a:spLocks noChangeAspect="1" noChangeArrowheads="1"/>
          </p:cNvSpPr>
          <p:nvPr/>
        </p:nvSpPr>
        <p:spPr bwMode="auto">
          <a:xfrm>
            <a:off x="241300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025525" y="1568450"/>
            <a:ext cx="1600200" cy="1600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006475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33521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33826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670050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01838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63588" y="15414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1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763588" y="28622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5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63588" y="1871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2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63588" y="22018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3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763588" y="25320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4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590675" y="3294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3505200" y="1468438"/>
            <a:ext cx="1808163" cy="2051050"/>
            <a:chOff x="2208" y="1008"/>
            <a:chExt cx="1139" cy="1292"/>
          </a:xfrm>
        </p:grpSpPr>
        <p:sp>
          <p:nvSpPr>
            <p:cNvPr id="15440" name="Line 42"/>
            <p:cNvSpPr>
              <a:spLocks noChangeShapeType="1"/>
            </p:cNvSpPr>
            <p:nvPr/>
          </p:nvSpPr>
          <p:spPr bwMode="auto">
            <a:xfrm>
              <a:off x="2452" y="1090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43"/>
            <p:cNvSpPr>
              <a:spLocks noChangeShapeType="1"/>
            </p:cNvSpPr>
            <p:nvPr/>
          </p:nvSpPr>
          <p:spPr bwMode="auto">
            <a:xfrm>
              <a:off x="2452" y="1378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44"/>
            <p:cNvSpPr>
              <a:spLocks noChangeShapeType="1"/>
            </p:cNvSpPr>
            <p:nvPr/>
          </p:nvSpPr>
          <p:spPr bwMode="auto">
            <a:xfrm>
              <a:off x="2458" y="1372"/>
              <a:ext cx="660" cy="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43" name="Group 45"/>
            <p:cNvGrpSpPr>
              <a:grpSpLocks/>
            </p:cNvGrpSpPr>
            <p:nvPr/>
          </p:nvGrpSpPr>
          <p:grpSpPr bwMode="auto">
            <a:xfrm>
              <a:off x="2208" y="1008"/>
              <a:ext cx="187" cy="1292"/>
              <a:chOff x="4280" y="912"/>
              <a:chExt cx="187" cy="1292"/>
            </a:xfrm>
          </p:grpSpPr>
          <p:sp>
            <p:nvSpPr>
              <p:cNvPr id="15470" name="Text Box 46"/>
              <p:cNvSpPr txBox="1">
                <a:spLocks noChangeArrowheads="1"/>
              </p:cNvSpPr>
              <p:nvPr/>
            </p:nvSpPr>
            <p:spPr bwMode="auto">
              <a:xfrm>
                <a:off x="4280" y="9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471" name="Text Box 47"/>
              <p:cNvSpPr txBox="1">
                <a:spLocks noChangeArrowheads="1"/>
              </p:cNvSpPr>
              <p:nvPr/>
            </p:nvSpPr>
            <p:spPr bwMode="auto">
              <a:xfrm>
                <a:off x="4280" y="19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5472" name="Text Box 48"/>
              <p:cNvSpPr txBox="1">
                <a:spLocks noChangeArrowheads="1"/>
              </p:cNvSpPr>
              <p:nvPr/>
            </p:nvSpPr>
            <p:spPr bwMode="auto">
              <a:xfrm>
                <a:off x="4280" y="11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5473" name="Text Box 49"/>
              <p:cNvSpPr txBox="1">
                <a:spLocks noChangeArrowheads="1"/>
              </p:cNvSpPr>
              <p:nvPr/>
            </p:nvSpPr>
            <p:spPr bwMode="auto">
              <a:xfrm>
                <a:off x="4280" y="1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5474" name="Text Box 50"/>
              <p:cNvSpPr txBox="1">
                <a:spLocks noChangeArrowheads="1"/>
              </p:cNvSpPr>
              <p:nvPr/>
            </p:nvSpPr>
            <p:spPr bwMode="auto">
              <a:xfrm>
                <a:off x="4280" y="17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5444" name="Group 51"/>
            <p:cNvGrpSpPr>
              <a:grpSpLocks/>
            </p:cNvGrpSpPr>
            <p:nvPr/>
          </p:nvGrpSpPr>
          <p:grpSpPr bwMode="auto">
            <a:xfrm>
              <a:off x="3160" y="1008"/>
              <a:ext cx="187" cy="1292"/>
              <a:chOff x="4376" y="1008"/>
              <a:chExt cx="187" cy="1292"/>
            </a:xfrm>
          </p:grpSpPr>
          <p:sp>
            <p:nvSpPr>
              <p:cNvPr id="15465" name="Text Box 52"/>
              <p:cNvSpPr txBox="1">
                <a:spLocks noChangeArrowheads="1"/>
              </p:cNvSpPr>
              <p:nvPr/>
            </p:nvSpPr>
            <p:spPr bwMode="auto">
              <a:xfrm>
                <a:off x="4376" y="10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466" name="Text Box 53"/>
              <p:cNvSpPr txBox="1">
                <a:spLocks noChangeArrowheads="1"/>
              </p:cNvSpPr>
              <p:nvPr/>
            </p:nvSpPr>
            <p:spPr bwMode="auto">
              <a:xfrm>
                <a:off x="4376" y="208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5467" name="Text Box 54"/>
              <p:cNvSpPr txBox="1">
                <a:spLocks noChangeArrowheads="1"/>
              </p:cNvSpPr>
              <p:nvPr/>
            </p:nvSpPr>
            <p:spPr bwMode="auto">
              <a:xfrm>
                <a:off x="437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5468" name="Text Box 55"/>
              <p:cNvSpPr txBox="1">
                <a:spLocks noChangeArrowheads="1"/>
              </p:cNvSpPr>
              <p:nvPr/>
            </p:nvSpPr>
            <p:spPr bwMode="auto">
              <a:xfrm>
                <a:off x="4376" y="15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5469" name="Text Box 56"/>
              <p:cNvSpPr txBox="1">
                <a:spLocks noChangeArrowheads="1"/>
              </p:cNvSpPr>
              <p:nvPr/>
            </p:nvSpPr>
            <p:spPr bwMode="auto">
              <a:xfrm>
                <a:off x="4376" y="18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15445" name="Line 57"/>
            <p:cNvSpPr>
              <a:spLocks noChangeShapeType="1"/>
            </p:cNvSpPr>
            <p:nvPr/>
          </p:nvSpPr>
          <p:spPr bwMode="auto">
            <a:xfrm>
              <a:off x="2446" y="1099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58"/>
            <p:cNvSpPr>
              <a:spLocks noChangeShapeType="1"/>
            </p:cNvSpPr>
            <p:nvPr/>
          </p:nvSpPr>
          <p:spPr bwMode="auto">
            <a:xfrm>
              <a:off x="2443" y="1660"/>
              <a:ext cx="67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59"/>
            <p:cNvSpPr>
              <a:spLocks noChangeShapeType="1"/>
            </p:cNvSpPr>
            <p:nvPr/>
          </p:nvSpPr>
          <p:spPr bwMode="auto">
            <a:xfrm>
              <a:off x="2449" y="2206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Line 60"/>
            <p:cNvSpPr>
              <a:spLocks noChangeShapeType="1"/>
            </p:cNvSpPr>
            <p:nvPr/>
          </p:nvSpPr>
          <p:spPr bwMode="auto">
            <a:xfrm>
              <a:off x="2458" y="1657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61"/>
            <p:cNvSpPr>
              <a:spLocks noChangeShapeType="1"/>
            </p:cNvSpPr>
            <p:nvPr/>
          </p:nvSpPr>
          <p:spPr bwMode="auto">
            <a:xfrm flipH="1">
              <a:off x="2449" y="1381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Line 62"/>
            <p:cNvSpPr>
              <a:spLocks noChangeShapeType="1"/>
            </p:cNvSpPr>
            <p:nvPr/>
          </p:nvSpPr>
          <p:spPr bwMode="auto">
            <a:xfrm flipH="1">
              <a:off x="2452" y="1375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Line 63"/>
            <p:cNvSpPr>
              <a:spLocks noChangeShapeType="1"/>
            </p:cNvSpPr>
            <p:nvPr/>
          </p:nvSpPr>
          <p:spPr bwMode="auto">
            <a:xfrm flipH="1">
              <a:off x="2464" y="1099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Line 64"/>
            <p:cNvSpPr>
              <a:spLocks noChangeShapeType="1"/>
            </p:cNvSpPr>
            <p:nvPr/>
          </p:nvSpPr>
          <p:spPr bwMode="auto">
            <a:xfrm>
              <a:off x="2458" y="1393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53" name="Group 65"/>
            <p:cNvGrpSpPr>
              <a:grpSpLocks/>
            </p:cNvGrpSpPr>
            <p:nvPr/>
          </p:nvGrpSpPr>
          <p:grpSpPr bwMode="auto">
            <a:xfrm>
              <a:off x="2400" y="1050"/>
              <a:ext cx="104" cy="1208"/>
              <a:chOff x="5136" y="960"/>
              <a:chExt cx="104" cy="1208"/>
            </a:xfrm>
          </p:grpSpPr>
          <p:sp>
            <p:nvSpPr>
              <p:cNvPr id="15460" name="Oval 66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1" name="Oval 67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2" name="Oval 68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3" name="Oval 69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4" name="Oval 70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54" name="Group 71"/>
            <p:cNvGrpSpPr>
              <a:grpSpLocks/>
            </p:cNvGrpSpPr>
            <p:nvPr/>
          </p:nvGrpSpPr>
          <p:grpSpPr bwMode="auto">
            <a:xfrm>
              <a:off x="3064" y="1050"/>
              <a:ext cx="104" cy="1208"/>
              <a:chOff x="5136" y="960"/>
              <a:chExt cx="104" cy="1208"/>
            </a:xfrm>
          </p:grpSpPr>
          <p:sp>
            <p:nvSpPr>
              <p:cNvPr id="15455" name="Oval 72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6" name="Oval 73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7" name="Oval 74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8" name="Oval 75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9" name="Oval 76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402" name="Group 77"/>
          <p:cNvGrpSpPr>
            <a:grpSpLocks/>
          </p:cNvGrpSpPr>
          <p:nvPr/>
        </p:nvGrpSpPr>
        <p:grpSpPr bwMode="auto">
          <a:xfrm>
            <a:off x="5973763" y="1263650"/>
            <a:ext cx="1868487" cy="2549525"/>
            <a:chOff x="3763" y="796"/>
            <a:chExt cx="1177" cy="1606"/>
          </a:xfrm>
        </p:grpSpPr>
        <p:sp>
          <p:nvSpPr>
            <p:cNvPr id="15403" name="Oval 78"/>
            <p:cNvSpPr>
              <a:spLocks noChangeAspect="1" noChangeArrowheads="1"/>
            </p:cNvSpPr>
            <p:nvPr/>
          </p:nvSpPr>
          <p:spPr bwMode="auto">
            <a:xfrm>
              <a:off x="3976" y="104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Oval 79"/>
            <p:cNvSpPr>
              <a:spLocks noChangeAspect="1" noChangeArrowheads="1"/>
            </p:cNvSpPr>
            <p:nvPr/>
          </p:nvSpPr>
          <p:spPr bwMode="auto">
            <a:xfrm>
              <a:off x="4182" y="104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Oval 80"/>
            <p:cNvSpPr>
              <a:spLocks noChangeAspect="1" noChangeArrowheads="1"/>
            </p:cNvSpPr>
            <p:nvPr/>
          </p:nvSpPr>
          <p:spPr bwMode="auto">
            <a:xfrm>
              <a:off x="4389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Oval 81"/>
            <p:cNvSpPr>
              <a:spLocks noChangeAspect="1" noChangeArrowheads="1"/>
            </p:cNvSpPr>
            <p:nvPr/>
          </p:nvSpPr>
          <p:spPr bwMode="auto">
            <a:xfrm>
              <a:off x="4595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Oval 82"/>
            <p:cNvSpPr>
              <a:spLocks noChangeAspect="1" noChangeArrowheads="1"/>
            </p:cNvSpPr>
            <p:nvPr/>
          </p:nvSpPr>
          <p:spPr bwMode="auto">
            <a:xfrm>
              <a:off x="4802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Oval 83"/>
            <p:cNvSpPr>
              <a:spLocks noChangeAspect="1" noChangeArrowheads="1"/>
            </p:cNvSpPr>
            <p:nvPr/>
          </p:nvSpPr>
          <p:spPr bwMode="auto">
            <a:xfrm>
              <a:off x="3976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Oval 84"/>
            <p:cNvSpPr>
              <a:spLocks noChangeAspect="1" noChangeArrowheads="1"/>
            </p:cNvSpPr>
            <p:nvPr/>
          </p:nvSpPr>
          <p:spPr bwMode="auto">
            <a:xfrm>
              <a:off x="4182" y="124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85"/>
            <p:cNvSpPr>
              <a:spLocks noChangeAspect="1" noChangeArrowheads="1"/>
            </p:cNvSpPr>
            <p:nvPr/>
          </p:nvSpPr>
          <p:spPr bwMode="auto">
            <a:xfrm>
              <a:off x="4389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86"/>
            <p:cNvSpPr>
              <a:spLocks noChangeAspect="1" noChangeArrowheads="1"/>
            </p:cNvSpPr>
            <p:nvPr/>
          </p:nvSpPr>
          <p:spPr bwMode="auto">
            <a:xfrm>
              <a:off x="4595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87"/>
            <p:cNvSpPr>
              <a:spLocks noChangeAspect="1" noChangeArrowheads="1"/>
            </p:cNvSpPr>
            <p:nvPr/>
          </p:nvSpPr>
          <p:spPr bwMode="auto">
            <a:xfrm>
              <a:off x="4802" y="12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88"/>
            <p:cNvSpPr>
              <a:spLocks noChangeAspect="1" noChangeArrowheads="1"/>
            </p:cNvSpPr>
            <p:nvPr/>
          </p:nvSpPr>
          <p:spPr bwMode="auto">
            <a:xfrm>
              <a:off x="397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89"/>
            <p:cNvSpPr>
              <a:spLocks noChangeAspect="1" noChangeArrowheads="1"/>
            </p:cNvSpPr>
            <p:nvPr/>
          </p:nvSpPr>
          <p:spPr bwMode="auto">
            <a:xfrm>
              <a:off x="4182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90"/>
            <p:cNvSpPr>
              <a:spLocks noChangeAspect="1" noChangeArrowheads="1"/>
            </p:cNvSpPr>
            <p:nvPr/>
          </p:nvSpPr>
          <p:spPr bwMode="auto">
            <a:xfrm>
              <a:off x="4389" y="144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91"/>
            <p:cNvSpPr>
              <a:spLocks noChangeAspect="1" noChangeArrowheads="1"/>
            </p:cNvSpPr>
            <p:nvPr/>
          </p:nvSpPr>
          <p:spPr bwMode="auto">
            <a:xfrm>
              <a:off x="459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92"/>
            <p:cNvSpPr>
              <a:spLocks noChangeAspect="1" noChangeArrowheads="1"/>
            </p:cNvSpPr>
            <p:nvPr/>
          </p:nvSpPr>
          <p:spPr bwMode="auto">
            <a:xfrm>
              <a:off x="480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93"/>
            <p:cNvSpPr>
              <a:spLocks noChangeAspect="1" noChangeArrowheads="1"/>
            </p:cNvSpPr>
            <p:nvPr/>
          </p:nvSpPr>
          <p:spPr bwMode="auto">
            <a:xfrm>
              <a:off x="3976" y="16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Oval 94"/>
            <p:cNvSpPr>
              <a:spLocks noChangeAspect="1" noChangeArrowheads="1"/>
            </p:cNvSpPr>
            <p:nvPr/>
          </p:nvSpPr>
          <p:spPr bwMode="auto">
            <a:xfrm>
              <a:off x="418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95"/>
            <p:cNvSpPr>
              <a:spLocks noChangeAspect="1" noChangeArrowheads="1"/>
            </p:cNvSpPr>
            <p:nvPr/>
          </p:nvSpPr>
          <p:spPr bwMode="auto">
            <a:xfrm>
              <a:off x="4389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96"/>
            <p:cNvSpPr>
              <a:spLocks noChangeAspect="1" noChangeArrowheads="1"/>
            </p:cNvSpPr>
            <p:nvPr/>
          </p:nvSpPr>
          <p:spPr bwMode="auto">
            <a:xfrm>
              <a:off x="4595" y="16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97"/>
            <p:cNvSpPr>
              <a:spLocks noChangeAspect="1" noChangeArrowheads="1"/>
            </p:cNvSpPr>
            <p:nvPr/>
          </p:nvSpPr>
          <p:spPr bwMode="auto">
            <a:xfrm>
              <a:off x="480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98"/>
            <p:cNvSpPr>
              <a:spLocks noChangeAspect="1" noChangeArrowheads="1"/>
            </p:cNvSpPr>
            <p:nvPr/>
          </p:nvSpPr>
          <p:spPr bwMode="auto">
            <a:xfrm>
              <a:off x="3976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99"/>
            <p:cNvSpPr>
              <a:spLocks noChangeAspect="1" noChangeArrowheads="1"/>
            </p:cNvSpPr>
            <p:nvPr/>
          </p:nvSpPr>
          <p:spPr bwMode="auto">
            <a:xfrm>
              <a:off x="4182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Oval 100"/>
            <p:cNvSpPr>
              <a:spLocks noChangeAspect="1" noChangeArrowheads="1"/>
            </p:cNvSpPr>
            <p:nvPr/>
          </p:nvSpPr>
          <p:spPr bwMode="auto">
            <a:xfrm>
              <a:off x="4389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Oval 101"/>
            <p:cNvSpPr>
              <a:spLocks noChangeAspect="1" noChangeArrowheads="1"/>
            </p:cNvSpPr>
            <p:nvPr/>
          </p:nvSpPr>
          <p:spPr bwMode="auto">
            <a:xfrm>
              <a:off x="4595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Oval 102"/>
            <p:cNvSpPr>
              <a:spLocks noChangeAspect="1" noChangeArrowheads="1"/>
            </p:cNvSpPr>
            <p:nvPr/>
          </p:nvSpPr>
          <p:spPr bwMode="auto">
            <a:xfrm>
              <a:off x="4802" y="185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103"/>
            <p:cNvSpPr>
              <a:spLocks noChangeArrowheads="1"/>
            </p:cNvSpPr>
            <p:nvPr/>
          </p:nvSpPr>
          <p:spPr bwMode="auto">
            <a:xfrm>
              <a:off x="3928" y="988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Text Box 104"/>
            <p:cNvSpPr txBox="1">
              <a:spLocks noChangeArrowheads="1"/>
            </p:cNvSpPr>
            <p:nvPr/>
          </p:nvSpPr>
          <p:spPr bwMode="auto">
            <a:xfrm>
              <a:off x="3916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30" name="Text Box 105"/>
            <p:cNvSpPr txBox="1">
              <a:spLocks noChangeArrowheads="1"/>
            </p:cNvSpPr>
            <p:nvPr/>
          </p:nvSpPr>
          <p:spPr bwMode="auto">
            <a:xfrm>
              <a:off x="475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1" name="Text Box 106"/>
            <p:cNvSpPr txBox="1">
              <a:spLocks noChangeArrowheads="1"/>
            </p:cNvSpPr>
            <p:nvPr/>
          </p:nvSpPr>
          <p:spPr bwMode="auto">
            <a:xfrm>
              <a:off x="4125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32" name="Text Box 107"/>
            <p:cNvSpPr txBox="1">
              <a:spLocks noChangeArrowheads="1"/>
            </p:cNvSpPr>
            <p:nvPr/>
          </p:nvSpPr>
          <p:spPr bwMode="auto">
            <a:xfrm>
              <a:off x="4334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33" name="Text Box 108"/>
            <p:cNvSpPr txBox="1">
              <a:spLocks noChangeArrowheads="1"/>
            </p:cNvSpPr>
            <p:nvPr/>
          </p:nvSpPr>
          <p:spPr bwMode="auto">
            <a:xfrm>
              <a:off x="454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4" name="Text Box 109"/>
            <p:cNvSpPr txBox="1">
              <a:spLocks noChangeArrowheads="1"/>
            </p:cNvSpPr>
            <p:nvPr/>
          </p:nvSpPr>
          <p:spPr bwMode="auto">
            <a:xfrm>
              <a:off x="3763" y="9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5" name="Text Box 110"/>
            <p:cNvSpPr txBox="1">
              <a:spLocks noChangeArrowheads="1"/>
            </p:cNvSpPr>
            <p:nvPr/>
          </p:nvSpPr>
          <p:spPr bwMode="auto">
            <a:xfrm>
              <a:off x="3763" y="18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36" name="Text Box 111"/>
            <p:cNvSpPr txBox="1">
              <a:spLocks noChangeArrowheads="1"/>
            </p:cNvSpPr>
            <p:nvPr/>
          </p:nvSpPr>
          <p:spPr bwMode="auto">
            <a:xfrm>
              <a:off x="3763" y="117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7" name="Text Box 112"/>
            <p:cNvSpPr txBox="1">
              <a:spLocks noChangeArrowheads="1"/>
            </p:cNvSpPr>
            <p:nvPr/>
          </p:nvSpPr>
          <p:spPr bwMode="auto">
            <a:xfrm>
              <a:off x="3763" y="138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38" name="Text Box 113"/>
            <p:cNvSpPr txBox="1">
              <a:spLocks noChangeArrowheads="1"/>
            </p:cNvSpPr>
            <p:nvPr/>
          </p:nvSpPr>
          <p:spPr bwMode="auto">
            <a:xfrm>
              <a:off x="3763" y="15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39" name="Text Box 114"/>
            <p:cNvSpPr txBox="1">
              <a:spLocks noChangeArrowheads="1"/>
            </p:cNvSpPr>
            <p:nvPr/>
          </p:nvSpPr>
          <p:spPr bwMode="auto">
            <a:xfrm>
              <a:off x="4284" y="2075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PA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dmperm:  Matching and block triangular form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Dulmage-Mendelsohn decomposition: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Bipartite matching followed by strongly connected components</a:t>
            </a:r>
          </a:p>
          <a:p>
            <a:pPr lvl="1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Square A with nonzero diagonal: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[p, p, r] = dmperm(A);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connected components of an undirected graph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strongly connected components of a directed graph</a:t>
            </a:r>
          </a:p>
          <a:p>
            <a:pPr lvl="1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Square, full rank A: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[p, q, r] = dmperm(A);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A(p,q) has nonzero diagonal and is in block upper triangular form</a:t>
            </a:r>
          </a:p>
          <a:p>
            <a:pPr lvl="1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Arbitrary A: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[p, q, r, s] = dmperm(A);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maximum-size matching in a bipartite graph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minimum-size vertex cover in a bipartite graph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decomposition into strong Hall blocks</a:t>
            </a:r>
          </a:p>
        </p:txBody>
      </p:sp>
    </p:spTree>
    <p:extLst>
      <p:ext uri="{BB962C8B-B14F-4D97-AF65-F5344CB8AC3E}">
        <p14:creationId xmlns:p14="http://schemas.microsoft.com/office/powerpoint/2010/main" val="326369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76200"/>
            <a:ext cx="8610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Strong Hall comps are independent of matching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609600" y="990600"/>
            <a:ext cx="2541588" cy="2536825"/>
            <a:chOff x="336" y="624"/>
            <a:chExt cx="1601" cy="1598"/>
          </a:xfrm>
        </p:grpSpPr>
        <p:grpSp>
          <p:nvGrpSpPr>
            <p:cNvPr id="17697" name="Group 4"/>
            <p:cNvGrpSpPr>
              <a:grpSpLocks/>
            </p:cNvGrpSpPr>
            <p:nvPr/>
          </p:nvGrpSpPr>
          <p:grpSpPr bwMode="auto">
            <a:xfrm rot="-5400000">
              <a:off x="1124" y="1012"/>
              <a:ext cx="205" cy="1414"/>
              <a:chOff x="1954" y="843"/>
              <a:chExt cx="205" cy="1414"/>
            </a:xfrm>
          </p:grpSpPr>
          <p:sp>
            <p:nvSpPr>
              <p:cNvPr id="17766" name="Line 5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67" name="Line 6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98" name="Line 7"/>
            <p:cNvSpPr>
              <a:spLocks noChangeShapeType="1"/>
            </p:cNvSpPr>
            <p:nvPr/>
          </p:nvSpPr>
          <p:spPr bwMode="auto">
            <a:xfrm flipH="1">
              <a:off x="1533" y="803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9" name="Line 8"/>
            <p:cNvSpPr>
              <a:spLocks noChangeShapeType="1"/>
            </p:cNvSpPr>
            <p:nvPr/>
          </p:nvSpPr>
          <p:spPr bwMode="auto">
            <a:xfrm flipH="1">
              <a:off x="1330" y="805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0" name="Oval 9"/>
            <p:cNvSpPr>
              <a:spLocks noChangeAspect="1" noChangeArrowheads="1"/>
            </p:cNvSpPr>
            <p:nvPr/>
          </p:nvSpPr>
          <p:spPr bwMode="auto">
            <a:xfrm>
              <a:off x="563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1" name="Rectangle 10"/>
            <p:cNvSpPr>
              <a:spLocks noChangeAspect="1" noChangeArrowheads="1"/>
            </p:cNvSpPr>
            <p:nvPr/>
          </p:nvSpPr>
          <p:spPr bwMode="auto">
            <a:xfrm>
              <a:off x="522" y="803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2" name="Oval 11"/>
            <p:cNvSpPr>
              <a:spLocks noChangeAspect="1" noChangeArrowheads="1"/>
            </p:cNvSpPr>
            <p:nvPr/>
          </p:nvSpPr>
          <p:spPr bwMode="auto">
            <a:xfrm>
              <a:off x="563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3" name="Oval 12"/>
            <p:cNvSpPr>
              <a:spLocks noChangeAspect="1" noChangeArrowheads="1"/>
            </p:cNvSpPr>
            <p:nvPr/>
          </p:nvSpPr>
          <p:spPr bwMode="auto">
            <a:xfrm>
              <a:off x="769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4" name="Oval 13"/>
            <p:cNvSpPr>
              <a:spLocks noChangeAspect="1" noChangeArrowheads="1"/>
            </p:cNvSpPr>
            <p:nvPr/>
          </p:nvSpPr>
          <p:spPr bwMode="auto">
            <a:xfrm>
              <a:off x="975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5" name="Oval 14"/>
            <p:cNvSpPr>
              <a:spLocks noChangeAspect="1" noChangeArrowheads="1"/>
            </p:cNvSpPr>
            <p:nvPr/>
          </p:nvSpPr>
          <p:spPr bwMode="auto">
            <a:xfrm>
              <a:off x="1182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6" name="Oval 15"/>
            <p:cNvSpPr>
              <a:spLocks noChangeAspect="1" noChangeArrowheads="1"/>
            </p:cNvSpPr>
            <p:nvPr/>
          </p:nvSpPr>
          <p:spPr bwMode="auto">
            <a:xfrm>
              <a:off x="1388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7" name="Oval 16"/>
            <p:cNvSpPr>
              <a:spLocks noChangeAspect="1" noChangeArrowheads="1"/>
            </p:cNvSpPr>
            <p:nvPr/>
          </p:nvSpPr>
          <p:spPr bwMode="auto">
            <a:xfrm>
              <a:off x="1594" y="187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8" name="Oval 17"/>
            <p:cNvSpPr>
              <a:spLocks noChangeAspect="1" noChangeArrowheads="1"/>
            </p:cNvSpPr>
            <p:nvPr/>
          </p:nvSpPr>
          <p:spPr bwMode="auto">
            <a:xfrm>
              <a:off x="1801" y="18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09" name="Oval 18"/>
            <p:cNvSpPr>
              <a:spLocks noChangeAspect="1" noChangeArrowheads="1"/>
            </p:cNvSpPr>
            <p:nvPr/>
          </p:nvSpPr>
          <p:spPr bwMode="auto">
            <a:xfrm>
              <a:off x="563" y="84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0" name="Oval 19"/>
            <p:cNvSpPr>
              <a:spLocks noChangeAspect="1" noChangeArrowheads="1"/>
            </p:cNvSpPr>
            <p:nvPr/>
          </p:nvSpPr>
          <p:spPr bwMode="auto">
            <a:xfrm>
              <a:off x="769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1" name="Oval 20"/>
            <p:cNvSpPr>
              <a:spLocks noChangeAspect="1" noChangeArrowheads="1"/>
            </p:cNvSpPr>
            <p:nvPr/>
          </p:nvSpPr>
          <p:spPr bwMode="auto">
            <a:xfrm>
              <a:off x="975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2" name="Oval 21"/>
            <p:cNvSpPr>
              <a:spLocks noChangeAspect="1" noChangeArrowheads="1"/>
            </p:cNvSpPr>
            <p:nvPr/>
          </p:nvSpPr>
          <p:spPr bwMode="auto">
            <a:xfrm>
              <a:off x="1182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3" name="Oval 22"/>
            <p:cNvSpPr>
              <a:spLocks noChangeAspect="1" noChangeArrowheads="1"/>
            </p:cNvSpPr>
            <p:nvPr/>
          </p:nvSpPr>
          <p:spPr bwMode="auto">
            <a:xfrm>
              <a:off x="1388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4" name="Oval 23"/>
            <p:cNvSpPr>
              <a:spLocks noChangeAspect="1" noChangeArrowheads="1"/>
            </p:cNvSpPr>
            <p:nvPr/>
          </p:nvSpPr>
          <p:spPr bwMode="auto">
            <a:xfrm>
              <a:off x="1594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5" name="Oval 24"/>
            <p:cNvSpPr>
              <a:spLocks noChangeAspect="1" noChangeArrowheads="1"/>
            </p:cNvSpPr>
            <p:nvPr/>
          </p:nvSpPr>
          <p:spPr bwMode="auto">
            <a:xfrm>
              <a:off x="1801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" name="Oval 25"/>
            <p:cNvSpPr>
              <a:spLocks noChangeAspect="1" noChangeArrowheads="1"/>
            </p:cNvSpPr>
            <p:nvPr/>
          </p:nvSpPr>
          <p:spPr bwMode="auto">
            <a:xfrm>
              <a:off x="563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" name="Oval 26"/>
            <p:cNvSpPr>
              <a:spLocks noChangeAspect="1" noChangeArrowheads="1"/>
            </p:cNvSpPr>
            <p:nvPr/>
          </p:nvSpPr>
          <p:spPr bwMode="auto">
            <a:xfrm>
              <a:off x="769" y="10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8" name="Oval 27"/>
            <p:cNvSpPr>
              <a:spLocks noChangeAspect="1" noChangeArrowheads="1"/>
            </p:cNvSpPr>
            <p:nvPr/>
          </p:nvSpPr>
          <p:spPr bwMode="auto">
            <a:xfrm>
              <a:off x="975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9" name="Oval 28"/>
            <p:cNvSpPr>
              <a:spLocks noChangeAspect="1" noChangeArrowheads="1"/>
            </p:cNvSpPr>
            <p:nvPr/>
          </p:nvSpPr>
          <p:spPr bwMode="auto">
            <a:xfrm>
              <a:off x="1182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0" name="Oval 29"/>
            <p:cNvSpPr>
              <a:spLocks noChangeAspect="1" noChangeArrowheads="1"/>
            </p:cNvSpPr>
            <p:nvPr/>
          </p:nvSpPr>
          <p:spPr bwMode="auto">
            <a:xfrm>
              <a:off x="1388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1" name="Oval 30"/>
            <p:cNvSpPr>
              <a:spLocks noChangeAspect="1" noChangeArrowheads="1"/>
            </p:cNvSpPr>
            <p:nvPr/>
          </p:nvSpPr>
          <p:spPr bwMode="auto">
            <a:xfrm>
              <a:off x="1594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2" name="Oval 31"/>
            <p:cNvSpPr>
              <a:spLocks noChangeAspect="1" noChangeArrowheads="1"/>
            </p:cNvSpPr>
            <p:nvPr/>
          </p:nvSpPr>
          <p:spPr bwMode="auto">
            <a:xfrm>
              <a:off x="1801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3" name="Oval 32"/>
            <p:cNvSpPr>
              <a:spLocks noChangeAspect="1" noChangeArrowheads="1"/>
            </p:cNvSpPr>
            <p:nvPr/>
          </p:nvSpPr>
          <p:spPr bwMode="auto">
            <a:xfrm>
              <a:off x="769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4" name="Oval 33"/>
            <p:cNvSpPr>
              <a:spLocks noChangeAspect="1" noChangeArrowheads="1"/>
            </p:cNvSpPr>
            <p:nvPr/>
          </p:nvSpPr>
          <p:spPr bwMode="auto">
            <a:xfrm>
              <a:off x="975" y="1256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5" name="Oval 34"/>
            <p:cNvSpPr>
              <a:spLocks noChangeAspect="1" noChangeArrowheads="1"/>
            </p:cNvSpPr>
            <p:nvPr/>
          </p:nvSpPr>
          <p:spPr bwMode="auto">
            <a:xfrm>
              <a:off x="1182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6" name="Oval 35"/>
            <p:cNvSpPr>
              <a:spLocks noChangeAspect="1" noChangeArrowheads="1"/>
            </p:cNvSpPr>
            <p:nvPr/>
          </p:nvSpPr>
          <p:spPr bwMode="auto">
            <a:xfrm>
              <a:off x="1388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7" name="Oval 36"/>
            <p:cNvSpPr>
              <a:spLocks noChangeAspect="1" noChangeArrowheads="1"/>
            </p:cNvSpPr>
            <p:nvPr/>
          </p:nvSpPr>
          <p:spPr bwMode="auto">
            <a:xfrm>
              <a:off x="1594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8" name="Oval 37"/>
            <p:cNvSpPr>
              <a:spLocks noChangeAspect="1" noChangeArrowheads="1"/>
            </p:cNvSpPr>
            <p:nvPr/>
          </p:nvSpPr>
          <p:spPr bwMode="auto">
            <a:xfrm>
              <a:off x="1801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9" name="Oval 38"/>
            <p:cNvSpPr>
              <a:spLocks noChangeAspect="1" noChangeArrowheads="1"/>
            </p:cNvSpPr>
            <p:nvPr/>
          </p:nvSpPr>
          <p:spPr bwMode="auto">
            <a:xfrm>
              <a:off x="563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0" name="Oval 39"/>
            <p:cNvSpPr>
              <a:spLocks noChangeAspect="1" noChangeArrowheads="1"/>
            </p:cNvSpPr>
            <p:nvPr/>
          </p:nvSpPr>
          <p:spPr bwMode="auto">
            <a:xfrm>
              <a:off x="769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1" name="Oval 40"/>
            <p:cNvSpPr>
              <a:spLocks noChangeAspect="1" noChangeArrowheads="1"/>
            </p:cNvSpPr>
            <p:nvPr/>
          </p:nvSpPr>
          <p:spPr bwMode="auto">
            <a:xfrm>
              <a:off x="975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2" name="Oval 41"/>
            <p:cNvSpPr>
              <a:spLocks noChangeAspect="1" noChangeArrowheads="1"/>
            </p:cNvSpPr>
            <p:nvPr/>
          </p:nvSpPr>
          <p:spPr bwMode="auto">
            <a:xfrm>
              <a:off x="1182" y="146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3" name="Oval 42"/>
            <p:cNvSpPr>
              <a:spLocks noChangeAspect="1" noChangeArrowheads="1"/>
            </p:cNvSpPr>
            <p:nvPr/>
          </p:nvSpPr>
          <p:spPr bwMode="auto">
            <a:xfrm>
              <a:off x="1388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4" name="Oval 43"/>
            <p:cNvSpPr>
              <a:spLocks noChangeAspect="1" noChangeArrowheads="1"/>
            </p:cNvSpPr>
            <p:nvPr/>
          </p:nvSpPr>
          <p:spPr bwMode="auto">
            <a:xfrm>
              <a:off x="1594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5" name="Oval 44"/>
            <p:cNvSpPr>
              <a:spLocks noChangeAspect="1" noChangeArrowheads="1"/>
            </p:cNvSpPr>
            <p:nvPr/>
          </p:nvSpPr>
          <p:spPr bwMode="auto">
            <a:xfrm>
              <a:off x="1801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6" name="Oval 45"/>
            <p:cNvSpPr>
              <a:spLocks noChangeAspect="1" noChangeArrowheads="1"/>
            </p:cNvSpPr>
            <p:nvPr/>
          </p:nvSpPr>
          <p:spPr bwMode="auto">
            <a:xfrm>
              <a:off x="563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7" name="Oval 46"/>
            <p:cNvSpPr>
              <a:spLocks noChangeAspect="1" noChangeArrowheads="1"/>
            </p:cNvSpPr>
            <p:nvPr/>
          </p:nvSpPr>
          <p:spPr bwMode="auto">
            <a:xfrm>
              <a:off x="769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8" name="Oval 47"/>
            <p:cNvSpPr>
              <a:spLocks noChangeAspect="1" noChangeArrowheads="1"/>
            </p:cNvSpPr>
            <p:nvPr/>
          </p:nvSpPr>
          <p:spPr bwMode="auto">
            <a:xfrm>
              <a:off x="975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9" name="Oval 48"/>
            <p:cNvSpPr>
              <a:spLocks noChangeAspect="1" noChangeArrowheads="1"/>
            </p:cNvSpPr>
            <p:nvPr/>
          </p:nvSpPr>
          <p:spPr bwMode="auto">
            <a:xfrm>
              <a:off x="1182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0" name="Oval 49"/>
            <p:cNvSpPr>
              <a:spLocks noChangeAspect="1" noChangeArrowheads="1"/>
            </p:cNvSpPr>
            <p:nvPr/>
          </p:nvSpPr>
          <p:spPr bwMode="auto">
            <a:xfrm>
              <a:off x="1388" y="166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1" name="Oval 50"/>
            <p:cNvSpPr>
              <a:spLocks noChangeAspect="1" noChangeArrowheads="1"/>
            </p:cNvSpPr>
            <p:nvPr/>
          </p:nvSpPr>
          <p:spPr bwMode="auto">
            <a:xfrm>
              <a:off x="1594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2" name="Oval 51"/>
            <p:cNvSpPr>
              <a:spLocks noChangeAspect="1" noChangeArrowheads="1"/>
            </p:cNvSpPr>
            <p:nvPr/>
          </p:nvSpPr>
          <p:spPr bwMode="auto">
            <a:xfrm>
              <a:off x="1801" y="166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3" name="Oval 52"/>
            <p:cNvSpPr>
              <a:spLocks noChangeAspect="1" noChangeArrowheads="1"/>
            </p:cNvSpPr>
            <p:nvPr/>
          </p:nvSpPr>
          <p:spPr bwMode="auto">
            <a:xfrm>
              <a:off x="563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4" name="Oval 53"/>
            <p:cNvSpPr>
              <a:spLocks noChangeAspect="1" noChangeArrowheads="1"/>
            </p:cNvSpPr>
            <p:nvPr/>
          </p:nvSpPr>
          <p:spPr bwMode="auto">
            <a:xfrm>
              <a:off x="769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5" name="Oval 54"/>
            <p:cNvSpPr>
              <a:spLocks noChangeAspect="1" noChangeArrowheads="1"/>
            </p:cNvSpPr>
            <p:nvPr/>
          </p:nvSpPr>
          <p:spPr bwMode="auto">
            <a:xfrm>
              <a:off x="975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6" name="Oval 55"/>
            <p:cNvSpPr>
              <a:spLocks noChangeAspect="1" noChangeArrowheads="1"/>
            </p:cNvSpPr>
            <p:nvPr/>
          </p:nvSpPr>
          <p:spPr bwMode="auto">
            <a:xfrm>
              <a:off x="1182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7" name="Oval 56"/>
            <p:cNvSpPr>
              <a:spLocks noChangeAspect="1" noChangeArrowheads="1"/>
            </p:cNvSpPr>
            <p:nvPr/>
          </p:nvSpPr>
          <p:spPr bwMode="auto">
            <a:xfrm>
              <a:off x="1388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8" name="Oval 57"/>
            <p:cNvSpPr>
              <a:spLocks noChangeAspect="1" noChangeArrowheads="1"/>
            </p:cNvSpPr>
            <p:nvPr/>
          </p:nvSpPr>
          <p:spPr bwMode="auto">
            <a:xfrm>
              <a:off x="1594" y="20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9" name="Oval 58"/>
            <p:cNvSpPr>
              <a:spLocks noChangeAspect="1" noChangeArrowheads="1"/>
            </p:cNvSpPr>
            <p:nvPr/>
          </p:nvSpPr>
          <p:spPr bwMode="auto">
            <a:xfrm>
              <a:off x="1801" y="208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50" name="Group 59"/>
            <p:cNvGrpSpPr>
              <a:grpSpLocks/>
            </p:cNvGrpSpPr>
            <p:nvPr/>
          </p:nvGrpSpPr>
          <p:grpSpPr bwMode="auto">
            <a:xfrm>
              <a:off x="505" y="624"/>
              <a:ext cx="1432" cy="212"/>
              <a:chOff x="1033" y="568"/>
              <a:chExt cx="1432" cy="212"/>
            </a:xfrm>
          </p:grpSpPr>
          <p:sp>
            <p:nvSpPr>
              <p:cNvPr id="17759" name="Text Box 60"/>
              <p:cNvSpPr txBox="1">
                <a:spLocks noChangeArrowheads="1"/>
              </p:cNvSpPr>
              <p:nvPr/>
            </p:nvSpPr>
            <p:spPr bwMode="auto">
              <a:xfrm>
                <a:off x="103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7760" name="Text Box 61"/>
              <p:cNvSpPr txBox="1">
                <a:spLocks noChangeArrowheads="1"/>
              </p:cNvSpPr>
              <p:nvPr/>
            </p:nvSpPr>
            <p:spPr bwMode="auto">
              <a:xfrm>
                <a:off x="186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7761" name="Text Box 62"/>
              <p:cNvSpPr txBox="1">
                <a:spLocks noChangeArrowheads="1"/>
              </p:cNvSpPr>
              <p:nvPr/>
            </p:nvSpPr>
            <p:spPr bwMode="auto">
              <a:xfrm>
                <a:off x="124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7762" name="Text Box 63"/>
              <p:cNvSpPr txBox="1">
                <a:spLocks noChangeArrowheads="1"/>
              </p:cNvSpPr>
              <p:nvPr/>
            </p:nvSpPr>
            <p:spPr bwMode="auto">
              <a:xfrm>
                <a:off x="144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7763" name="Text Box 64"/>
              <p:cNvSpPr txBox="1">
                <a:spLocks noChangeArrowheads="1"/>
              </p:cNvSpPr>
              <p:nvPr/>
            </p:nvSpPr>
            <p:spPr bwMode="auto">
              <a:xfrm>
                <a:off x="1655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7764" name="Text Box 65"/>
              <p:cNvSpPr txBox="1">
                <a:spLocks noChangeArrowheads="1"/>
              </p:cNvSpPr>
              <p:nvPr/>
            </p:nvSpPr>
            <p:spPr bwMode="auto">
              <a:xfrm>
                <a:off x="207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7765" name="Text Box 66"/>
              <p:cNvSpPr txBox="1">
                <a:spLocks noChangeArrowheads="1"/>
              </p:cNvSpPr>
              <p:nvPr/>
            </p:nvSpPr>
            <p:spPr bwMode="auto">
              <a:xfrm>
                <a:off x="227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7751" name="Group 67"/>
            <p:cNvGrpSpPr>
              <a:grpSpLocks/>
            </p:cNvGrpSpPr>
            <p:nvPr/>
          </p:nvGrpSpPr>
          <p:grpSpPr bwMode="auto">
            <a:xfrm>
              <a:off x="336" y="774"/>
              <a:ext cx="187" cy="1448"/>
              <a:chOff x="336" y="774"/>
              <a:chExt cx="187" cy="1448"/>
            </a:xfrm>
          </p:grpSpPr>
          <p:sp>
            <p:nvSpPr>
              <p:cNvPr id="17752" name="Text Box 68"/>
              <p:cNvSpPr txBox="1">
                <a:spLocks noChangeArrowheads="1"/>
              </p:cNvSpPr>
              <p:nvPr/>
            </p:nvSpPr>
            <p:spPr bwMode="auto">
              <a:xfrm>
                <a:off x="336" y="77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7753" name="Text Box 69"/>
              <p:cNvSpPr txBox="1">
                <a:spLocks noChangeArrowheads="1"/>
              </p:cNvSpPr>
              <p:nvPr/>
            </p:nvSpPr>
            <p:spPr bwMode="auto">
              <a:xfrm>
                <a:off x="336" y="15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7754" name="Text Box 70"/>
              <p:cNvSpPr txBox="1">
                <a:spLocks noChangeArrowheads="1"/>
              </p:cNvSpPr>
              <p:nvPr/>
            </p:nvSpPr>
            <p:spPr bwMode="auto">
              <a:xfrm>
                <a:off x="336" y="98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7755" name="Text Box 71"/>
              <p:cNvSpPr txBox="1">
                <a:spLocks noChangeArrowheads="1"/>
              </p:cNvSpPr>
              <p:nvPr/>
            </p:nvSpPr>
            <p:spPr bwMode="auto">
              <a:xfrm>
                <a:off x="336" y="11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7756" name="Text Box 72"/>
              <p:cNvSpPr txBox="1">
                <a:spLocks noChangeArrowheads="1"/>
              </p:cNvSpPr>
              <p:nvPr/>
            </p:nvSpPr>
            <p:spPr bwMode="auto">
              <a:xfrm>
                <a:off x="336" y="13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7757" name="Text Box 73"/>
              <p:cNvSpPr txBox="1">
                <a:spLocks noChangeArrowheads="1"/>
              </p:cNvSpPr>
              <p:nvPr/>
            </p:nvSpPr>
            <p:spPr bwMode="auto">
              <a:xfrm>
                <a:off x="336" y="18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7758" name="Text Box 74"/>
              <p:cNvSpPr txBox="1">
                <a:spLocks noChangeArrowheads="1"/>
              </p:cNvSpPr>
              <p:nvPr/>
            </p:nvSpPr>
            <p:spPr bwMode="auto">
              <a:xfrm>
                <a:off x="336" y="201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6</a:t>
                </a:r>
              </a:p>
            </p:txBody>
          </p:sp>
        </p:grpSp>
      </p:grpSp>
      <p:grpSp>
        <p:nvGrpSpPr>
          <p:cNvPr id="17412" name="Group 75"/>
          <p:cNvGrpSpPr>
            <a:grpSpLocks/>
          </p:cNvGrpSpPr>
          <p:nvPr/>
        </p:nvGrpSpPr>
        <p:grpSpPr bwMode="auto">
          <a:xfrm>
            <a:off x="685800" y="3886200"/>
            <a:ext cx="2541588" cy="2536825"/>
            <a:chOff x="432" y="2448"/>
            <a:chExt cx="1601" cy="1598"/>
          </a:xfrm>
        </p:grpSpPr>
        <p:grpSp>
          <p:nvGrpSpPr>
            <p:cNvPr id="17626" name="Group 76"/>
            <p:cNvGrpSpPr>
              <a:grpSpLocks/>
            </p:cNvGrpSpPr>
            <p:nvPr/>
          </p:nvGrpSpPr>
          <p:grpSpPr bwMode="auto">
            <a:xfrm>
              <a:off x="615" y="3440"/>
              <a:ext cx="1414" cy="205"/>
              <a:chOff x="615" y="3440"/>
              <a:chExt cx="1414" cy="205"/>
            </a:xfrm>
          </p:grpSpPr>
          <p:sp>
            <p:nvSpPr>
              <p:cNvPr id="17695" name="Line 77"/>
              <p:cNvSpPr>
                <a:spLocks noChangeShapeType="1"/>
              </p:cNvSpPr>
              <p:nvPr/>
            </p:nvSpPr>
            <p:spPr bwMode="auto">
              <a:xfrm rot="16200000" flipH="1">
                <a:off x="1320" y="273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6" name="Line 78"/>
              <p:cNvSpPr>
                <a:spLocks noChangeShapeType="1"/>
              </p:cNvSpPr>
              <p:nvPr/>
            </p:nvSpPr>
            <p:spPr bwMode="auto">
              <a:xfrm rot="16200000" flipH="1">
                <a:off x="1322" y="2938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27" name="Line 79"/>
            <p:cNvSpPr>
              <a:spLocks noChangeShapeType="1"/>
            </p:cNvSpPr>
            <p:nvPr/>
          </p:nvSpPr>
          <p:spPr bwMode="auto">
            <a:xfrm flipH="1">
              <a:off x="1629" y="2627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8" name="Line 80"/>
            <p:cNvSpPr>
              <a:spLocks noChangeShapeType="1"/>
            </p:cNvSpPr>
            <p:nvPr/>
          </p:nvSpPr>
          <p:spPr bwMode="auto">
            <a:xfrm flipH="1">
              <a:off x="1426" y="2629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9" name="Oval 81"/>
            <p:cNvSpPr>
              <a:spLocks noChangeAspect="1" noChangeArrowheads="1"/>
            </p:cNvSpPr>
            <p:nvPr/>
          </p:nvSpPr>
          <p:spPr bwMode="auto">
            <a:xfrm>
              <a:off x="659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" name="Rectangle 82"/>
            <p:cNvSpPr>
              <a:spLocks noChangeAspect="1" noChangeArrowheads="1"/>
            </p:cNvSpPr>
            <p:nvPr/>
          </p:nvSpPr>
          <p:spPr bwMode="auto">
            <a:xfrm>
              <a:off x="618" y="262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1" name="Oval 83"/>
            <p:cNvSpPr>
              <a:spLocks noChangeAspect="1" noChangeArrowheads="1"/>
            </p:cNvSpPr>
            <p:nvPr/>
          </p:nvSpPr>
          <p:spPr bwMode="auto">
            <a:xfrm>
              <a:off x="659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" name="Oval 84"/>
            <p:cNvSpPr>
              <a:spLocks noChangeAspect="1" noChangeArrowheads="1"/>
            </p:cNvSpPr>
            <p:nvPr/>
          </p:nvSpPr>
          <p:spPr bwMode="auto">
            <a:xfrm>
              <a:off x="865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3" name="Oval 85"/>
            <p:cNvSpPr>
              <a:spLocks noChangeAspect="1" noChangeArrowheads="1"/>
            </p:cNvSpPr>
            <p:nvPr/>
          </p:nvSpPr>
          <p:spPr bwMode="auto">
            <a:xfrm>
              <a:off x="1071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4" name="Oval 86"/>
            <p:cNvSpPr>
              <a:spLocks noChangeAspect="1" noChangeArrowheads="1"/>
            </p:cNvSpPr>
            <p:nvPr/>
          </p:nvSpPr>
          <p:spPr bwMode="auto">
            <a:xfrm>
              <a:off x="1278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5" name="Oval 87"/>
            <p:cNvSpPr>
              <a:spLocks noChangeAspect="1" noChangeArrowheads="1"/>
            </p:cNvSpPr>
            <p:nvPr/>
          </p:nvSpPr>
          <p:spPr bwMode="auto">
            <a:xfrm>
              <a:off x="1484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6" name="Oval 88"/>
            <p:cNvSpPr>
              <a:spLocks noChangeAspect="1" noChangeArrowheads="1"/>
            </p:cNvSpPr>
            <p:nvPr/>
          </p:nvSpPr>
          <p:spPr bwMode="auto">
            <a:xfrm>
              <a:off x="1690" y="369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7" name="Oval 89"/>
            <p:cNvSpPr>
              <a:spLocks noChangeAspect="1" noChangeArrowheads="1"/>
            </p:cNvSpPr>
            <p:nvPr/>
          </p:nvSpPr>
          <p:spPr bwMode="auto">
            <a:xfrm>
              <a:off x="1897" y="369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8" name="Oval 90"/>
            <p:cNvSpPr>
              <a:spLocks noChangeAspect="1" noChangeArrowheads="1"/>
            </p:cNvSpPr>
            <p:nvPr/>
          </p:nvSpPr>
          <p:spPr bwMode="auto">
            <a:xfrm>
              <a:off x="659" y="266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9" name="Oval 91"/>
            <p:cNvSpPr>
              <a:spLocks noChangeAspect="1" noChangeArrowheads="1"/>
            </p:cNvSpPr>
            <p:nvPr/>
          </p:nvSpPr>
          <p:spPr bwMode="auto">
            <a:xfrm>
              <a:off x="865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0" name="Oval 92"/>
            <p:cNvSpPr>
              <a:spLocks noChangeAspect="1" noChangeArrowheads="1"/>
            </p:cNvSpPr>
            <p:nvPr/>
          </p:nvSpPr>
          <p:spPr bwMode="auto">
            <a:xfrm>
              <a:off x="1071" y="26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1" name="Oval 93"/>
            <p:cNvSpPr>
              <a:spLocks noChangeAspect="1" noChangeArrowheads="1"/>
            </p:cNvSpPr>
            <p:nvPr/>
          </p:nvSpPr>
          <p:spPr bwMode="auto">
            <a:xfrm>
              <a:off x="1278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2" name="Oval 94"/>
            <p:cNvSpPr>
              <a:spLocks noChangeAspect="1" noChangeArrowheads="1"/>
            </p:cNvSpPr>
            <p:nvPr/>
          </p:nvSpPr>
          <p:spPr bwMode="auto">
            <a:xfrm>
              <a:off x="1484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3" name="Oval 95"/>
            <p:cNvSpPr>
              <a:spLocks noChangeAspect="1" noChangeArrowheads="1"/>
            </p:cNvSpPr>
            <p:nvPr/>
          </p:nvSpPr>
          <p:spPr bwMode="auto">
            <a:xfrm>
              <a:off x="1690" y="26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4" name="Oval 96"/>
            <p:cNvSpPr>
              <a:spLocks noChangeAspect="1" noChangeArrowheads="1"/>
            </p:cNvSpPr>
            <p:nvPr/>
          </p:nvSpPr>
          <p:spPr bwMode="auto">
            <a:xfrm>
              <a:off x="1897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5" name="Oval 97"/>
            <p:cNvSpPr>
              <a:spLocks noChangeAspect="1" noChangeArrowheads="1"/>
            </p:cNvSpPr>
            <p:nvPr/>
          </p:nvSpPr>
          <p:spPr bwMode="auto">
            <a:xfrm>
              <a:off x="659" y="28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6" name="Oval 98"/>
            <p:cNvSpPr>
              <a:spLocks noChangeAspect="1" noChangeArrowheads="1"/>
            </p:cNvSpPr>
            <p:nvPr/>
          </p:nvSpPr>
          <p:spPr bwMode="auto">
            <a:xfrm>
              <a:off x="865" y="287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7" name="Oval 99"/>
            <p:cNvSpPr>
              <a:spLocks noChangeAspect="1" noChangeArrowheads="1"/>
            </p:cNvSpPr>
            <p:nvPr/>
          </p:nvSpPr>
          <p:spPr bwMode="auto">
            <a:xfrm>
              <a:off x="1071" y="28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8" name="Oval 100"/>
            <p:cNvSpPr>
              <a:spLocks noChangeAspect="1" noChangeArrowheads="1"/>
            </p:cNvSpPr>
            <p:nvPr/>
          </p:nvSpPr>
          <p:spPr bwMode="auto">
            <a:xfrm>
              <a:off x="1278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9" name="Oval 101"/>
            <p:cNvSpPr>
              <a:spLocks noChangeAspect="1" noChangeArrowheads="1"/>
            </p:cNvSpPr>
            <p:nvPr/>
          </p:nvSpPr>
          <p:spPr bwMode="auto">
            <a:xfrm>
              <a:off x="1484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0" name="Oval 102"/>
            <p:cNvSpPr>
              <a:spLocks noChangeAspect="1" noChangeArrowheads="1"/>
            </p:cNvSpPr>
            <p:nvPr/>
          </p:nvSpPr>
          <p:spPr bwMode="auto">
            <a:xfrm>
              <a:off x="1690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1" name="Oval 103"/>
            <p:cNvSpPr>
              <a:spLocks noChangeAspect="1" noChangeArrowheads="1"/>
            </p:cNvSpPr>
            <p:nvPr/>
          </p:nvSpPr>
          <p:spPr bwMode="auto">
            <a:xfrm>
              <a:off x="1897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2" name="Oval 104"/>
            <p:cNvSpPr>
              <a:spLocks noChangeAspect="1" noChangeArrowheads="1"/>
            </p:cNvSpPr>
            <p:nvPr/>
          </p:nvSpPr>
          <p:spPr bwMode="auto">
            <a:xfrm>
              <a:off x="865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3" name="Oval 105"/>
            <p:cNvSpPr>
              <a:spLocks noChangeAspect="1" noChangeArrowheads="1"/>
            </p:cNvSpPr>
            <p:nvPr/>
          </p:nvSpPr>
          <p:spPr bwMode="auto">
            <a:xfrm>
              <a:off x="1071" y="308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4" name="Oval 106"/>
            <p:cNvSpPr>
              <a:spLocks noChangeAspect="1" noChangeArrowheads="1"/>
            </p:cNvSpPr>
            <p:nvPr/>
          </p:nvSpPr>
          <p:spPr bwMode="auto">
            <a:xfrm>
              <a:off x="1278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5" name="Oval 107"/>
            <p:cNvSpPr>
              <a:spLocks noChangeAspect="1" noChangeArrowheads="1"/>
            </p:cNvSpPr>
            <p:nvPr/>
          </p:nvSpPr>
          <p:spPr bwMode="auto">
            <a:xfrm>
              <a:off x="1484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6" name="Oval 108"/>
            <p:cNvSpPr>
              <a:spLocks noChangeAspect="1" noChangeArrowheads="1"/>
            </p:cNvSpPr>
            <p:nvPr/>
          </p:nvSpPr>
          <p:spPr bwMode="auto">
            <a:xfrm>
              <a:off x="1690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7" name="Oval 109"/>
            <p:cNvSpPr>
              <a:spLocks noChangeAspect="1" noChangeArrowheads="1"/>
            </p:cNvSpPr>
            <p:nvPr/>
          </p:nvSpPr>
          <p:spPr bwMode="auto">
            <a:xfrm>
              <a:off x="1897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8" name="Oval 110"/>
            <p:cNvSpPr>
              <a:spLocks noChangeAspect="1" noChangeArrowheads="1"/>
            </p:cNvSpPr>
            <p:nvPr/>
          </p:nvSpPr>
          <p:spPr bwMode="auto">
            <a:xfrm>
              <a:off x="659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9" name="Oval 111"/>
            <p:cNvSpPr>
              <a:spLocks noChangeAspect="1" noChangeArrowheads="1"/>
            </p:cNvSpPr>
            <p:nvPr/>
          </p:nvSpPr>
          <p:spPr bwMode="auto">
            <a:xfrm>
              <a:off x="865" y="328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0" name="Oval 112"/>
            <p:cNvSpPr>
              <a:spLocks noChangeAspect="1" noChangeArrowheads="1"/>
            </p:cNvSpPr>
            <p:nvPr/>
          </p:nvSpPr>
          <p:spPr bwMode="auto">
            <a:xfrm>
              <a:off x="1071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1" name="Oval 113"/>
            <p:cNvSpPr>
              <a:spLocks noChangeAspect="1" noChangeArrowheads="1"/>
            </p:cNvSpPr>
            <p:nvPr/>
          </p:nvSpPr>
          <p:spPr bwMode="auto">
            <a:xfrm>
              <a:off x="1278" y="328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2" name="Oval 114"/>
            <p:cNvSpPr>
              <a:spLocks noChangeAspect="1" noChangeArrowheads="1"/>
            </p:cNvSpPr>
            <p:nvPr/>
          </p:nvSpPr>
          <p:spPr bwMode="auto">
            <a:xfrm>
              <a:off x="1484" y="328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3" name="Oval 115"/>
            <p:cNvSpPr>
              <a:spLocks noChangeAspect="1" noChangeArrowheads="1"/>
            </p:cNvSpPr>
            <p:nvPr/>
          </p:nvSpPr>
          <p:spPr bwMode="auto">
            <a:xfrm>
              <a:off x="1690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4" name="Oval 116"/>
            <p:cNvSpPr>
              <a:spLocks noChangeAspect="1" noChangeArrowheads="1"/>
            </p:cNvSpPr>
            <p:nvPr/>
          </p:nvSpPr>
          <p:spPr bwMode="auto">
            <a:xfrm>
              <a:off x="1897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5" name="Oval 117"/>
            <p:cNvSpPr>
              <a:spLocks noChangeAspect="1" noChangeArrowheads="1"/>
            </p:cNvSpPr>
            <p:nvPr/>
          </p:nvSpPr>
          <p:spPr bwMode="auto">
            <a:xfrm>
              <a:off x="659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6" name="Oval 118"/>
            <p:cNvSpPr>
              <a:spLocks noChangeAspect="1" noChangeArrowheads="1"/>
            </p:cNvSpPr>
            <p:nvPr/>
          </p:nvSpPr>
          <p:spPr bwMode="auto">
            <a:xfrm>
              <a:off x="865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7" name="Oval 119"/>
            <p:cNvSpPr>
              <a:spLocks noChangeAspect="1" noChangeArrowheads="1"/>
            </p:cNvSpPr>
            <p:nvPr/>
          </p:nvSpPr>
          <p:spPr bwMode="auto">
            <a:xfrm>
              <a:off x="1071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8" name="Oval 120"/>
            <p:cNvSpPr>
              <a:spLocks noChangeAspect="1" noChangeArrowheads="1"/>
            </p:cNvSpPr>
            <p:nvPr/>
          </p:nvSpPr>
          <p:spPr bwMode="auto">
            <a:xfrm>
              <a:off x="1278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9" name="Oval 121"/>
            <p:cNvSpPr>
              <a:spLocks noChangeAspect="1" noChangeArrowheads="1"/>
            </p:cNvSpPr>
            <p:nvPr/>
          </p:nvSpPr>
          <p:spPr bwMode="auto">
            <a:xfrm>
              <a:off x="1484" y="349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0" name="Oval 122"/>
            <p:cNvSpPr>
              <a:spLocks noChangeAspect="1" noChangeArrowheads="1"/>
            </p:cNvSpPr>
            <p:nvPr/>
          </p:nvSpPr>
          <p:spPr bwMode="auto">
            <a:xfrm>
              <a:off x="1690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1" name="Oval 123"/>
            <p:cNvSpPr>
              <a:spLocks noChangeAspect="1" noChangeArrowheads="1"/>
            </p:cNvSpPr>
            <p:nvPr/>
          </p:nvSpPr>
          <p:spPr bwMode="auto">
            <a:xfrm>
              <a:off x="1897" y="349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2" name="Oval 124"/>
            <p:cNvSpPr>
              <a:spLocks noChangeAspect="1" noChangeArrowheads="1"/>
            </p:cNvSpPr>
            <p:nvPr/>
          </p:nvSpPr>
          <p:spPr bwMode="auto">
            <a:xfrm>
              <a:off x="659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3" name="Oval 125"/>
            <p:cNvSpPr>
              <a:spLocks noChangeAspect="1" noChangeArrowheads="1"/>
            </p:cNvSpPr>
            <p:nvPr/>
          </p:nvSpPr>
          <p:spPr bwMode="auto">
            <a:xfrm>
              <a:off x="865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4" name="Oval 126"/>
            <p:cNvSpPr>
              <a:spLocks noChangeAspect="1" noChangeArrowheads="1"/>
            </p:cNvSpPr>
            <p:nvPr/>
          </p:nvSpPr>
          <p:spPr bwMode="auto">
            <a:xfrm>
              <a:off x="1071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5" name="Oval 127"/>
            <p:cNvSpPr>
              <a:spLocks noChangeAspect="1" noChangeArrowheads="1"/>
            </p:cNvSpPr>
            <p:nvPr/>
          </p:nvSpPr>
          <p:spPr bwMode="auto">
            <a:xfrm>
              <a:off x="1278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6" name="Oval 128"/>
            <p:cNvSpPr>
              <a:spLocks noChangeAspect="1" noChangeArrowheads="1"/>
            </p:cNvSpPr>
            <p:nvPr/>
          </p:nvSpPr>
          <p:spPr bwMode="auto">
            <a:xfrm>
              <a:off x="1484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7" name="Oval 129"/>
            <p:cNvSpPr>
              <a:spLocks noChangeAspect="1" noChangeArrowheads="1"/>
            </p:cNvSpPr>
            <p:nvPr/>
          </p:nvSpPr>
          <p:spPr bwMode="auto">
            <a:xfrm>
              <a:off x="1690" y="390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8" name="Oval 130"/>
            <p:cNvSpPr>
              <a:spLocks noChangeAspect="1" noChangeArrowheads="1"/>
            </p:cNvSpPr>
            <p:nvPr/>
          </p:nvSpPr>
          <p:spPr bwMode="auto">
            <a:xfrm>
              <a:off x="1897" y="3906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79" name="Group 131"/>
            <p:cNvGrpSpPr>
              <a:grpSpLocks/>
            </p:cNvGrpSpPr>
            <p:nvPr/>
          </p:nvGrpSpPr>
          <p:grpSpPr bwMode="auto">
            <a:xfrm>
              <a:off x="601" y="2448"/>
              <a:ext cx="1432" cy="212"/>
              <a:chOff x="601" y="2448"/>
              <a:chExt cx="1432" cy="212"/>
            </a:xfrm>
          </p:grpSpPr>
          <p:sp>
            <p:nvSpPr>
              <p:cNvPr id="17688" name="Text Box 132"/>
              <p:cNvSpPr txBox="1">
                <a:spLocks noChangeArrowheads="1"/>
              </p:cNvSpPr>
              <p:nvPr/>
            </p:nvSpPr>
            <p:spPr bwMode="auto">
              <a:xfrm>
                <a:off x="601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7689" name="Text Box 133"/>
              <p:cNvSpPr txBox="1">
                <a:spLocks noChangeArrowheads="1"/>
              </p:cNvSpPr>
              <p:nvPr/>
            </p:nvSpPr>
            <p:spPr bwMode="auto">
              <a:xfrm>
                <a:off x="1431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7690" name="Text Box 134"/>
              <p:cNvSpPr txBox="1">
                <a:spLocks noChangeArrowheads="1"/>
              </p:cNvSpPr>
              <p:nvPr/>
            </p:nvSpPr>
            <p:spPr bwMode="auto">
              <a:xfrm>
                <a:off x="808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7691" name="Text Box 135"/>
              <p:cNvSpPr txBox="1">
                <a:spLocks noChangeArrowheads="1"/>
              </p:cNvSpPr>
              <p:nvPr/>
            </p:nvSpPr>
            <p:spPr bwMode="auto">
              <a:xfrm>
                <a:off x="1016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7692" name="Text Box 136"/>
              <p:cNvSpPr txBox="1">
                <a:spLocks noChangeArrowheads="1"/>
              </p:cNvSpPr>
              <p:nvPr/>
            </p:nvSpPr>
            <p:spPr bwMode="auto">
              <a:xfrm>
                <a:off x="1223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7693" name="Text Box 137"/>
              <p:cNvSpPr txBox="1">
                <a:spLocks noChangeArrowheads="1"/>
              </p:cNvSpPr>
              <p:nvPr/>
            </p:nvSpPr>
            <p:spPr bwMode="auto">
              <a:xfrm>
                <a:off x="1638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7694" name="Text Box 138"/>
              <p:cNvSpPr txBox="1">
                <a:spLocks noChangeArrowheads="1"/>
              </p:cNvSpPr>
              <p:nvPr/>
            </p:nvSpPr>
            <p:spPr bwMode="auto">
              <a:xfrm>
                <a:off x="1846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7680" name="Group 139"/>
            <p:cNvGrpSpPr>
              <a:grpSpLocks/>
            </p:cNvGrpSpPr>
            <p:nvPr/>
          </p:nvGrpSpPr>
          <p:grpSpPr bwMode="auto">
            <a:xfrm>
              <a:off x="432" y="2598"/>
              <a:ext cx="187" cy="1448"/>
              <a:chOff x="432" y="2598"/>
              <a:chExt cx="187" cy="1448"/>
            </a:xfrm>
          </p:grpSpPr>
          <p:sp>
            <p:nvSpPr>
              <p:cNvPr id="17681" name="Text Box 140"/>
              <p:cNvSpPr txBox="1">
                <a:spLocks noChangeArrowheads="1"/>
              </p:cNvSpPr>
              <p:nvPr/>
            </p:nvSpPr>
            <p:spPr bwMode="auto">
              <a:xfrm>
                <a:off x="432" y="25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7682" name="Text Box 141"/>
              <p:cNvSpPr txBox="1">
                <a:spLocks noChangeArrowheads="1"/>
              </p:cNvSpPr>
              <p:nvPr/>
            </p:nvSpPr>
            <p:spPr bwMode="auto">
              <a:xfrm>
                <a:off x="432" y="34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7683" name="Text Box 142"/>
              <p:cNvSpPr txBox="1">
                <a:spLocks noChangeArrowheads="1"/>
              </p:cNvSpPr>
              <p:nvPr/>
            </p:nvSpPr>
            <p:spPr bwMode="auto">
              <a:xfrm>
                <a:off x="432" y="28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7684" name="Text Box 143"/>
              <p:cNvSpPr txBox="1">
                <a:spLocks noChangeArrowheads="1"/>
              </p:cNvSpPr>
              <p:nvPr/>
            </p:nvSpPr>
            <p:spPr bwMode="auto">
              <a:xfrm>
                <a:off x="432" y="301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7685" name="Text Box 144"/>
              <p:cNvSpPr txBox="1">
                <a:spLocks noChangeArrowheads="1"/>
              </p:cNvSpPr>
              <p:nvPr/>
            </p:nvSpPr>
            <p:spPr bwMode="auto">
              <a:xfrm>
                <a:off x="432" y="321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7686" name="Text Box 145"/>
              <p:cNvSpPr txBox="1">
                <a:spLocks noChangeArrowheads="1"/>
              </p:cNvSpPr>
              <p:nvPr/>
            </p:nvSpPr>
            <p:spPr bwMode="auto">
              <a:xfrm>
                <a:off x="432" y="36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7687" name="Text Box 146"/>
              <p:cNvSpPr txBox="1">
                <a:spLocks noChangeArrowheads="1"/>
              </p:cNvSpPr>
              <p:nvPr/>
            </p:nvSpPr>
            <p:spPr bwMode="auto">
              <a:xfrm>
                <a:off x="432" y="383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</p:grpSp>
      </p:grpSp>
      <p:grpSp>
        <p:nvGrpSpPr>
          <p:cNvPr id="17413" name="Group 147"/>
          <p:cNvGrpSpPr>
            <a:grpSpLocks/>
          </p:cNvGrpSpPr>
          <p:nvPr/>
        </p:nvGrpSpPr>
        <p:grpSpPr bwMode="auto">
          <a:xfrm>
            <a:off x="3581400" y="990600"/>
            <a:ext cx="1657350" cy="2686050"/>
            <a:chOff x="2160" y="624"/>
            <a:chExt cx="1044" cy="1692"/>
          </a:xfrm>
        </p:grpSpPr>
        <p:sp>
          <p:nvSpPr>
            <p:cNvPr id="17577" name="Line 148"/>
            <p:cNvSpPr>
              <a:spLocks noChangeAspect="1" noChangeShapeType="1"/>
            </p:cNvSpPr>
            <p:nvPr/>
          </p:nvSpPr>
          <p:spPr bwMode="auto">
            <a:xfrm>
              <a:off x="2377" y="961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8" name="Line 149"/>
            <p:cNvSpPr>
              <a:spLocks noChangeAspect="1" noChangeShapeType="1"/>
            </p:cNvSpPr>
            <p:nvPr/>
          </p:nvSpPr>
          <p:spPr bwMode="auto">
            <a:xfrm>
              <a:off x="2385" y="1217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9" name="Line 150"/>
            <p:cNvSpPr>
              <a:spLocks noChangeAspect="1" noChangeShapeType="1"/>
            </p:cNvSpPr>
            <p:nvPr/>
          </p:nvSpPr>
          <p:spPr bwMode="auto">
            <a:xfrm flipV="1">
              <a:off x="2379" y="1198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0" name="Line 151"/>
            <p:cNvSpPr>
              <a:spLocks noChangeAspect="1" noChangeShapeType="1"/>
            </p:cNvSpPr>
            <p:nvPr/>
          </p:nvSpPr>
          <p:spPr bwMode="auto">
            <a:xfrm>
              <a:off x="2385" y="1717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1" name="Line 152"/>
            <p:cNvSpPr>
              <a:spLocks noChangeAspect="1" noChangeShapeType="1"/>
            </p:cNvSpPr>
            <p:nvPr/>
          </p:nvSpPr>
          <p:spPr bwMode="auto">
            <a:xfrm flipH="1">
              <a:off x="2380" y="1464"/>
              <a:ext cx="591" cy="7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2" name="Line 153"/>
            <p:cNvSpPr>
              <a:spLocks noChangeShapeType="1"/>
            </p:cNvSpPr>
            <p:nvPr/>
          </p:nvSpPr>
          <p:spPr bwMode="auto">
            <a:xfrm flipH="1">
              <a:off x="2376" y="1206"/>
              <a:ext cx="609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3" name="Line 154"/>
            <p:cNvSpPr>
              <a:spLocks noChangeShapeType="1"/>
            </p:cNvSpPr>
            <p:nvPr/>
          </p:nvSpPr>
          <p:spPr bwMode="auto">
            <a:xfrm flipH="1">
              <a:off x="2394" y="1712"/>
              <a:ext cx="576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4" name="Line 155"/>
            <p:cNvSpPr>
              <a:spLocks noChangeAspect="1" noChangeShapeType="1"/>
            </p:cNvSpPr>
            <p:nvPr/>
          </p:nvSpPr>
          <p:spPr bwMode="auto">
            <a:xfrm>
              <a:off x="2377" y="1963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5" name="Line 156"/>
            <p:cNvSpPr>
              <a:spLocks noChangeAspect="1" noChangeShapeType="1"/>
            </p:cNvSpPr>
            <p:nvPr/>
          </p:nvSpPr>
          <p:spPr bwMode="auto">
            <a:xfrm>
              <a:off x="2377" y="1453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6" name="Line 157"/>
            <p:cNvSpPr>
              <a:spLocks noChangeAspect="1" noChangeShapeType="1"/>
            </p:cNvSpPr>
            <p:nvPr/>
          </p:nvSpPr>
          <p:spPr bwMode="auto">
            <a:xfrm>
              <a:off x="2380" y="698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7" name="Line 158"/>
            <p:cNvSpPr>
              <a:spLocks noChangeShapeType="1"/>
            </p:cNvSpPr>
            <p:nvPr/>
          </p:nvSpPr>
          <p:spPr bwMode="auto">
            <a:xfrm>
              <a:off x="2380" y="957"/>
              <a:ext cx="591" cy="1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8" name="Line 159"/>
            <p:cNvSpPr>
              <a:spLocks noChangeAspect="1" noChangeShapeType="1"/>
            </p:cNvSpPr>
            <p:nvPr/>
          </p:nvSpPr>
          <p:spPr bwMode="auto">
            <a:xfrm>
              <a:off x="2394" y="712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9" name="Text Box 160"/>
            <p:cNvSpPr txBox="1">
              <a:spLocks noChangeAspect="1" noChangeArrowheads="1"/>
            </p:cNvSpPr>
            <p:nvPr/>
          </p:nvSpPr>
          <p:spPr bwMode="auto">
            <a:xfrm>
              <a:off x="2160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590" name="Text Box 161"/>
            <p:cNvSpPr txBox="1">
              <a:spLocks noChangeAspect="1" noChangeArrowheads="1"/>
            </p:cNvSpPr>
            <p:nvPr/>
          </p:nvSpPr>
          <p:spPr bwMode="auto">
            <a:xfrm>
              <a:off x="2160" y="15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591" name="Text Box 162"/>
            <p:cNvSpPr txBox="1">
              <a:spLocks noChangeAspect="1" noChangeArrowheads="1"/>
            </p:cNvSpPr>
            <p:nvPr/>
          </p:nvSpPr>
          <p:spPr bwMode="auto">
            <a:xfrm>
              <a:off x="2160" y="8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592" name="Text Box 163"/>
            <p:cNvSpPr txBox="1">
              <a:spLocks noChangeAspect="1" noChangeArrowheads="1"/>
            </p:cNvSpPr>
            <p:nvPr/>
          </p:nvSpPr>
          <p:spPr bwMode="auto">
            <a:xfrm>
              <a:off x="2160" y="1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593" name="Text Box 164"/>
            <p:cNvSpPr txBox="1">
              <a:spLocks noChangeAspect="1" noChangeArrowheads="1"/>
            </p:cNvSpPr>
            <p:nvPr/>
          </p:nvSpPr>
          <p:spPr bwMode="auto">
            <a:xfrm>
              <a:off x="2160" y="135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594" name="Text Box 165"/>
            <p:cNvSpPr txBox="1">
              <a:spLocks noChangeAspect="1" noChangeArrowheads="1"/>
            </p:cNvSpPr>
            <p:nvPr/>
          </p:nvSpPr>
          <p:spPr bwMode="auto">
            <a:xfrm>
              <a:off x="3017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595" name="Text Box 166"/>
            <p:cNvSpPr txBox="1">
              <a:spLocks noChangeAspect="1" noChangeArrowheads="1"/>
            </p:cNvSpPr>
            <p:nvPr/>
          </p:nvSpPr>
          <p:spPr bwMode="auto">
            <a:xfrm>
              <a:off x="3017" y="15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596" name="Text Box 167"/>
            <p:cNvSpPr txBox="1">
              <a:spLocks noChangeAspect="1" noChangeArrowheads="1"/>
            </p:cNvSpPr>
            <p:nvPr/>
          </p:nvSpPr>
          <p:spPr bwMode="auto">
            <a:xfrm>
              <a:off x="3017" y="8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597" name="Text Box 168"/>
            <p:cNvSpPr txBox="1">
              <a:spLocks noChangeAspect="1" noChangeArrowheads="1"/>
            </p:cNvSpPr>
            <p:nvPr/>
          </p:nvSpPr>
          <p:spPr bwMode="auto">
            <a:xfrm>
              <a:off x="3017" y="1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598" name="Text Box 169"/>
            <p:cNvSpPr txBox="1">
              <a:spLocks noChangeAspect="1" noChangeArrowheads="1"/>
            </p:cNvSpPr>
            <p:nvPr/>
          </p:nvSpPr>
          <p:spPr bwMode="auto">
            <a:xfrm>
              <a:off x="3017" y="135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599" name="Line 170"/>
            <p:cNvSpPr>
              <a:spLocks noChangeAspect="1" noChangeShapeType="1"/>
            </p:cNvSpPr>
            <p:nvPr/>
          </p:nvSpPr>
          <p:spPr bwMode="auto">
            <a:xfrm>
              <a:off x="2374" y="706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0" name="Line 171"/>
            <p:cNvSpPr>
              <a:spLocks noChangeAspect="1" noChangeShapeType="1"/>
            </p:cNvSpPr>
            <p:nvPr/>
          </p:nvSpPr>
          <p:spPr bwMode="auto">
            <a:xfrm flipH="1">
              <a:off x="2380" y="1212"/>
              <a:ext cx="591" cy="7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1" name="Line 172"/>
            <p:cNvSpPr>
              <a:spLocks noChangeAspect="1" noChangeShapeType="1"/>
            </p:cNvSpPr>
            <p:nvPr/>
          </p:nvSpPr>
          <p:spPr bwMode="auto">
            <a:xfrm flipH="1">
              <a:off x="2390" y="706"/>
              <a:ext cx="592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2" name="Line 173"/>
            <p:cNvSpPr>
              <a:spLocks noChangeAspect="1" noChangeShapeType="1"/>
            </p:cNvSpPr>
            <p:nvPr/>
          </p:nvSpPr>
          <p:spPr bwMode="auto">
            <a:xfrm>
              <a:off x="2385" y="971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3" name="Oval 174"/>
            <p:cNvSpPr>
              <a:spLocks noChangeAspect="1" noChangeArrowheads="1"/>
            </p:cNvSpPr>
            <p:nvPr/>
          </p:nvSpPr>
          <p:spPr bwMode="auto">
            <a:xfrm>
              <a:off x="2333" y="662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04" name="Oval 175"/>
            <p:cNvSpPr>
              <a:spLocks noChangeAspect="1" noChangeArrowheads="1"/>
            </p:cNvSpPr>
            <p:nvPr/>
          </p:nvSpPr>
          <p:spPr bwMode="auto">
            <a:xfrm>
              <a:off x="2930" y="662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05" name="Oval 176"/>
            <p:cNvSpPr>
              <a:spLocks noChangeAspect="1" noChangeArrowheads="1"/>
            </p:cNvSpPr>
            <p:nvPr/>
          </p:nvSpPr>
          <p:spPr bwMode="auto">
            <a:xfrm>
              <a:off x="2930" y="1655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06" name="Text Box 177"/>
            <p:cNvSpPr txBox="1">
              <a:spLocks noChangeAspect="1" noChangeArrowheads="1"/>
            </p:cNvSpPr>
            <p:nvPr/>
          </p:nvSpPr>
          <p:spPr bwMode="auto">
            <a:xfrm>
              <a:off x="2160" y="2105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607" name="Text Box 178"/>
            <p:cNvSpPr txBox="1">
              <a:spLocks noChangeAspect="1" noChangeArrowheads="1"/>
            </p:cNvSpPr>
            <p:nvPr/>
          </p:nvSpPr>
          <p:spPr bwMode="auto">
            <a:xfrm>
              <a:off x="2160" y="1862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608" name="Text Box 179"/>
            <p:cNvSpPr txBox="1">
              <a:spLocks noChangeAspect="1" noChangeArrowheads="1"/>
            </p:cNvSpPr>
            <p:nvPr/>
          </p:nvSpPr>
          <p:spPr bwMode="auto">
            <a:xfrm>
              <a:off x="3017" y="2104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609" name="Text Box 180"/>
            <p:cNvSpPr txBox="1">
              <a:spLocks noChangeAspect="1" noChangeArrowheads="1"/>
            </p:cNvSpPr>
            <p:nvPr/>
          </p:nvSpPr>
          <p:spPr bwMode="auto">
            <a:xfrm>
              <a:off x="3017" y="1861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610" name="Line 181"/>
            <p:cNvSpPr>
              <a:spLocks noChangeAspect="1" noChangeShapeType="1"/>
            </p:cNvSpPr>
            <p:nvPr/>
          </p:nvSpPr>
          <p:spPr bwMode="auto">
            <a:xfrm>
              <a:off x="2377" y="2210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1" name="Oval 182"/>
            <p:cNvSpPr>
              <a:spLocks noChangeAspect="1" noChangeArrowheads="1"/>
            </p:cNvSpPr>
            <p:nvPr/>
          </p:nvSpPr>
          <p:spPr bwMode="auto">
            <a:xfrm>
              <a:off x="2333" y="166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2" name="Oval 183"/>
            <p:cNvSpPr>
              <a:spLocks noChangeAspect="1" noChangeArrowheads="1"/>
            </p:cNvSpPr>
            <p:nvPr/>
          </p:nvSpPr>
          <p:spPr bwMode="auto">
            <a:xfrm>
              <a:off x="2333" y="216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3" name="Oval 184"/>
            <p:cNvSpPr>
              <a:spLocks noChangeAspect="1" noChangeArrowheads="1"/>
            </p:cNvSpPr>
            <p:nvPr/>
          </p:nvSpPr>
          <p:spPr bwMode="auto">
            <a:xfrm>
              <a:off x="2930" y="2163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" name="Oval 185"/>
            <p:cNvSpPr>
              <a:spLocks noChangeAspect="1" noChangeArrowheads="1"/>
            </p:cNvSpPr>
            <p:nvPr/>
          </p:nvSpPr>
          <p:spPr bwMode="auto">
            <a:xfrm>
              <a:off x="2333" y="910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" name="Oval 186"/>
            <p:cNvSpPr>
              <a:spLocks noChangeAspect="1" noChangeArrowheads="1"/>
            </p:cNvSpPr>
            <p:nvPr/>
          </p:nvSpPr>
          <p:spPr bwMode="auto">
            <a:xfrm>
              <a:off x="2930" y="910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6" name="Line 187"/>
            <p:cNvSpPr>
              <a:spLocks noChangeAspect="1" noChangeShapeType="1"/>
            </p:cNvSpPr>
            <p:nvPr/>
          </p:nvSpPr>
          <p:spPr bwMode="auto">
            <a:xfrm>
              <a:off x="2372" y="1211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7" name="Line 188"/>
            <p:cNvSpPr>
              <a:spLocks noChangeAspect="1" noChangeShapeType="1"/>
            </p:cNvSpPr>
            <p:nvPr/>
          </p:nvSpPr>
          <p:spPr bwMode="auto">
            <a:xfrm>
              <a:off x="2372" y="1718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8" name="Oval 189"/>
            <p:cNvSpPr>
              <a:spLocks noChangeAspect="1" noChangeArrowheads="1"/>
            </p:cNvSpPr>
            <p:nvPr/>
          </p:nvSpPr>
          <p:spPr bwMode="auto">
            <a:xfrm>
              <a:off x="2333" y="1159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9" name="Oval 190"/>
            <p:cNvSpPr>
              <a:spLocks noChangeAspect="1" noChangeArrowheads="1"/>
            </p:cNvSpPr>
            <p:nvPr/>
          </p:nvSpPr>
          <p:spPr bwMode="auto">
            <a:xfrm>
              <a:off x="2333" y="1655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" name="Oval 191"/>
            <p:cNvSpPr>
              <a:spLocks noChangeAspect="1" noChangeArrowheads="1"/>
            </p:cNvSpPr>
            <p:nvPr/>
          </p:nvSpPr>
          <p:spPr bwMode="auto">
            <a:xfrm>
              <a:off x="2930" y="1159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1" name="Oval 192"/>
            <p:cNvSpPr>
              <a:spLocks noChangeAspect="1" noChangeArrowheads="1"/>
            </p:cNvSpPr>
            <p:nvPr/>
          </p:nvSpPr>
          <p:spPr bwMode="auto">
            <a:xfrm>
              <a:off x="2930" y="1666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2" name="Oval 193"/>
            <p:cNvSpPr>
              <a:spLocks noChangeAspect="1" noChangeArrowheads="1"/>
            </p:cNvSpPr>
            <p:nvPr/>
          </p:nvSpPr>
          <p:spPr bwMode="auto">
            <a:xfrm>
              <a:off x="2333" y="191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3" name="Oval 194"/>
            <p:cNvSpPr>
              <a:spLocks noChangeAspect="1" noChangeArrowheads="1"/>
            </p:cNvSpPr>
            <p:nvPr/>
          </p:nvSpPr>
          <p:spPr bwMode="auto">
            <a:xfrm>
              <a:off x="2333" y="1407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4" name="Oval 195"/>
            <p:cNvSpPr>
              <a:spLocks noChangeAspect="1" noChangeArrowheads="1"/>
            </p:cNvSpPr>
            <p:nvPr/>
          </p:nvSpPr>
          <p:spPr bwMode="auto">
            <a:xfrm>
              <a:off x="2930" y="1407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5" name="Oval 196"/>
            <p:cNvSpPr>
              <a:spLocks noChangeAspect="1" noChangeArrowheads="1"/>
            </p:cNvSpPr>
            <p:nvPr/>
          </p:nvSpPr>
          <p:spPr bwMode="auto">
            <a:xfrm>
              <a:off x="2930" y="1915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197"/>
          <p:cNvGrpSpPr>
            <a:grpSpLocks/>
          </p:cNvGrpSpPr>
          <p:nvPr/>
        </p:nvGrpSpPr>
        <p:grpSpPr bwMode="auto">
          <a:xfrm>
            <a:off x="3594100" y="3873500"/>
            <a:ext cx="1657350" cy="2686050"/>
            <a:chOff x="2264" y="2440"/>
            <a:chExt cx="1044" cy="1692"/>
          </a:xfrm>
        </p:grpSpPr>
        <p:sp>
          <p:nvSpPr>
            <p:cNvPr id="17528" name="Line 198"/>
            <p:cNvSpPr>
              <a:spLocks noChangeAspect="1" noChangeShapeType="1"/>
            </p:cNvSpPr>
            <p:nvPr/>
          </p:nvSpPr>
          <p:spPr bwMode="auto">
            <a:xfrm>
              <a:off x="2481" y="2777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Line 199"/>
            <p:cNvSpPr>
              <a:spLocks noChangeAspect="1" noChangeShapeType="1"/>
            </p:cNvSpPr>
            <p:nvPr/>
          </p:nvSpPr>
          <p:spPr bwMode="auto">
            <a:xfrm>
              <a:off x="2489" y="3033"/>
              <a:ext cx="591" cy="7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0" name="Line 200"/>
            <p:cNvSpPr>
              <a:spLocks noChangeAspect="1" noChangeShapeType="1"/>
            </p:cNvSpPr>
            <p:nvPr/>
          </p:nvSpPr>
          <p:spPr bwMode="auto">
            <a:xfrm flipV="1">
              <a:off x="2483" y="3014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Line 201"/>
            <p:cNvSpPr>
              <a:spLocks noChangeAspect="1" noChangeShapeType="1"/>
            </p:cNvSpPr>
            <p:nvPr/>
          </p:nvSpPr>
          <p:spPr bwMode="auto">
            <a:xfrm>
              <a:off x="2489" y="3533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Line 202"/>
            <p:cNvSpPr>
              <a:spLocks noChangeAspect="1" noChangeShapeType="1"/>
            </p:cNvSpPr>
            <p:nvPr/>
          </p:nvSpPr>
          <p:spPr bwMode="auto">
            <a:xfrm flipH="1">
              <a:off x="2484" y="3280"/>
              <a:ext cx="591" cy="74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Line 203"/>
            <p:cNvSpPr>
              <a:spLocks noChangeShapeType="1"/>
            </p:cNvSpPr>
            <p:nvPr/>
          </p:nvSpPr>
          <p:spPr bwMode="auto">
            <a:xfrm flipH="1">
              <a:off x="2480" y="3022"/>
              <a:ext cx="609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4" name="Line 204"/>
            <p:cNvSpPr>
              <a:spLocks noChangeShapeType="1"/>
            </p:cNvSpPr>
            <p:nvPr/>
          </p:nvSpPr>
          <p:spPr bwMode="auto">
            <a:xfrm flipH="1">
              <a:off x="2498" y="3528"/>
              <a:ext cx="576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205"/>
            <p:cNvSpPr>
              <a:spLocks noChangeAspect="1" noChangeShapeType="1"/>
            </p:cNvSpPr>
            <p:nvPr/>
          </p:nvSpPr>
          <p:spPr bwMode="auto">
            <a:xfrm>
              <a:off x="2481" y="3779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06"/>
            <p:cNvSpPr>
              <a:spLocks noChangeAspect="1" noChangeShapeType="1"/>
            </p:cNvSpPr>
            <p:nvPr/>
          </p:nvSpPr>
          <p:spPr bwMode="auto">
            <a:xfrm>
              <a:off x="2481" y="3269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7" name="Line 207"/>
            <p:cNvSpPr>
              <a:spLocks noChangeAspect="1" noChangeShapeType="1"/>
            </p:cNvSpPr>
            <p:nvPr/>
          </p:nvSpPr>
          <p:spPr bwMode="auto">
            <a:xfrm>
              <a:off x="2484" y="2514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8" name="Line 208"/>
            <p:cNvSpPr>
              <a:spLocks noChangeShapeType="1"/>
            </p:cNvSpPr>
            <p:nvPr/>
          </p:nvSpPr>
          <p:spPr bwMode="auto">
            <a:xfrm>
              <a:off x="2484" y="2773"/>
              <a:ext cx="591" cy="125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9" name="Line 209"/>
            <p:cNvSpPr>
              <a:spLocks noChangeAspect="1" noChangeShapeType="1"/>
            </p:cNvSpPr>
            <p:nvPr/>
          </p:nvSpPr>
          <p:spPr bwMode="auto">
            <a:xfrm>
              <a:off x="2498" y="2528"/>
              <a:ext cx="594" cy="25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0" name="Text Box 210"/>
            <p:cNvSpPr txBox="1">
              <a:spLocks noChangeAspect="1" noChangeArrowheads="1"/>
            </p:cNvSpPr>
            <p:nvPr/>
          </p:nvSpPr>
          <p:spPr bwMode="auto">
            <a:xfrm>
              <a:off x="2264" y="2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541" name="Text Box 211"/>
            <p:cNvSpPr txBox="1">
              <a:spLocks noChangeAspect="1" noChangeArrowheads="1"/>
            </p:cNvSpPr>
            <p:nvPr/>
          </p:nvSpPr>
          <p:spPr bwMode="auto">
            <a:xfrm>
              <a:off x="2264" y="34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542" name="Text Box 212"/>
            <p:cNvSpPr txBox="1">
              <a:spLocks noChangeAspect="1" noChangeArrowheads="1"/>
            </p:cNvSpPr>
            <p:nvPr/>
          </p:nvSpPr>
          <p:spPr bwMode="auto">
            <a:xfrm>
              <a:off x="2264" y="268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543" name="Text Box 213"/>
            <p:cNvSpPr txBox="1">
              <a:spLocks noChangeAspect="1" noChangeArrowheads="1"/>
            </p:cNvSpPr>
            <p:nvPr/>
          </p:nvSpPr>
          <p:spPr bwMode="auto">
            <a:xfrm>
              <a:off x="2264" y="29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544" name="Text Box 214"/>
            <p:cNvSpPr txBox="1">
              <a:spLocks noChangeAspect="1" noChangeArrowheads="1"/>
            </p:cNvSpPr>
            <p:nvPr/>
          </p:nvSpPr>
          <p:spPr bwMode="auto">
            <a:xfrm>
              <a:off x="2264" y="316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545" name="Text Box 215"/>
            <p:cNvSpPr txBox="1">
              <a:spLocks noChangeAspect="1" noChangeArrowheads="1"/>
            </p:cNvSpPr>
            <p:nvPr/>
          </p:nvSpPr>
          <p:spPr bwMode="auto">
            <a:xfrm>
              <a:off x="3121" y="2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546" name="Text Box 216"/>
            <p:cNvSpPr txBox="1">
              <a:spLocks noChangeAspect="1" noChangeArrowheads="1"/>
            </p:cNvSpPr>
            <p:nvPr/>
          </p:nvSpPr>
          <p:spPr bwMode="auto">
            <a:xfrm>
              <a:off x="3121" y="34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547" name="Text Box 217"/>
            <p:cNvSpPr txBox="1">
              <a:spLocks noChangeAspect="1" noChangeArrowheads="1"/>
            </p:cNvSpPr>
            <p:nvPr/>
          </p:nvSpPr>
          <p:spPr bwMode="auto">
            <a:xfrm>
              <a:off x="3121" y="268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548" name="Text Box 218"/>
            <p:cNvSpPr txBox="1">
              <a:spLocks noChangeAspect="1" noChangeArrowheads="1"/>
            </p:cNvSpPr>
            <p:nvPr/>
          </p:nvSpPr>
          <p:spPr bwMode="auto">
            <a:xfrm>
              <a:off x="3121" y="29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549" name="Text Box 219"/>
            <p:cNvSpPr txBox="1">
              <a:spLocks noChangeAspect="1" noChangeArrowheads="1"/>
            </p:cNvSpPr>
            <p:nvPr/>
          </p:nvSpPr>
          <p:spPr bwMode="auto">
            <a:xfrm>
              <a:off x="3121" y="316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550" name="Line 220"/>
            <p:cNvSpPr>
              <a:spLocks noChangeAspect="1" noChangeShapeType="1"/>
            </p:cNvSpPr>
            <p:nvPr/>
          </p:nvSpPr>
          <p:spPr bwMode="auto">
            <a:xfrm>
              <a:off x="2478" y="2522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1" name="Line 221"/>
            <p:cNvSpPr>
              <a:spLocks noChangeAspect="1" noChangeShapeType="1"/>
            </p:cNvSpPr>
            <p:nvPr/>
          </p:nvSpPr>
          <p:spPr bwMode="auto">
            <a:xfrm flipH="1">
              <a:off x="2484" y="3028"/>
              <a:ext cx="591" cy="74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2" name="Line 222"/>
            <p:cNvSpPr>
              <a:spLocks noChangeAspect="1" noChangeShapeType="1"/>
            </p:cNvSpPr>
            <p:nvPr/>
          </p:nvSpPr>
          <p:spPr bwMode="auto">
            <a:xfrm flipH="1">
              <a:off x="2494" y="2522"/>
              <a:ext cx="592" cy="7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3" name="Line 223"/>
            <p:cNvSpPr>
              <a:spLocks noChangeAspect="1" noChangeShapeType="1"/>
            </p:cNvSpPr>
            <p:nvPr/>
          </p:nvSpPr>
          <p:spPr bwMode="auto">
            <a:xfrm>
              <a:off x="2489" y="2787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4" name="Oval 224"/>
            <p:cNvSpPr>
              <a:spLocks noChangeAspect="1" noChangeArrowheads="1"/>
            </p:cNvSpPr>
            <p:nvPr/>
          </p:nvSpPr>
          <p:spPr bwMode="auto">
            <a:xfrm>
              <a:off x="2437" y="247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5" name="Oval 225"/>
            <p:cNvSpPr>
              <a:spLocks noChangeAspect="1" noChangeArrowheads="1"/>
            </p:cNvSpPr>
            <p:nvPr/>
          </p:nvSpPr>
          <p:spPr bwMode="auto">
            <a:xfrm>
              <a:off x="3034" y="2478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6" name="Oval 226"/>
            <p:cNvSpPr>
              <a:spLocks noChangeAspect="1" noChangeArrowheads="1"/>
            </p:cNvSpPr>
            <p:nvPr/>
          </p:nvSpPr>
          <p:spPr bwMode="auto">
            <a:xfrm>
              <a:off x="3034" y="3471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7" name="Text Box 227"/>
            <p:cNvSpPr txBox="1">
              <a:spLocks noChangeAspect="1" noChangeArrowheads="1"/>
            </p:cNvSpPr>
            <p:nvPr/>
          </p:nvSpPr>
          <p:spPr bwMode="auto">
            <a:xfrm>
              <a:off x="2264" y="3921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558" name="Text Box 228"/>
            <p:cNvSpPr txBox="1">
              <a:spLocks noChangeAspect="1" noChangeArrowheads="1"/>
            </p:cNvSpPr>
            <p:nvPr/>
          </p:nvSpPr>
          <p:spPr bwMode="auto">
            <a:xfrm>
              <a:off x="2264" y="3678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559" name="Text Box 229"/>
            <p:cNvSpPr txBox="1">
              <a:spLocks noChangeAspect="1" noChangeArrowheads="1"/>
            </p:cNvSpPr>
            <p:nvPr/>
          </p:nvSpPr>
          <p:spPr bwMode="auto">
            <a:xfrm>
              <a:off x="3121" y="39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560" name="Text Box 230"/>
            <p:cNvSpPr txBox="1">
              <a:spLocks noChangeAspect="1" noChangeArrowheads="1"/>
            </p:cNvSpPr>
            <p:nvPr/>
          </p:nvSpPr>
          <p:spPr bwMode="auto">
            <a:xfrm>
              <a:off x="3121" y="3677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561" name="Line 231"/>
            <p:cNvSpPr>
              <a:spLocks noChangeAspect="1" noChangeShapeType="1"/>
            </p:cNvSpPr>
            <p:nvPr/>
          </p:nvSpPr>
          <p:spPr bwMode="auto">
            <a:xfrm>
              <a:off x="2481" y="4026"/>
              <a:ext cx="6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2" name="Oval 232"/>
            <p:cNvSpPr>
              <a:spLocks noChangeAspect="1" noChangeArrowheads="1"/>
            </p:cNvSpPr>
            <p:nvPr/>
          </p:nvSpPr>
          <p:spPr bwMode="auto">
            <a:xfrm>
              <a:off x="2437" y="3482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3" name="Oval 233"/>
            <p:cNvSpPr>
              <a:spLocks noChangeAspect="1" noChangeArrowheads="1"/>
            </p:cNvSpPr>
            <p:nvPr/>
          </p:nvSpPr>
          <p:spPr bwMode="auto">
            <a:xfrm>
              <a:off x="2437" y="3979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4" name="Oval 234"/>
            <p:cNvSpPr>
              <a:spLocks noChangeAspect="1" noChangeArrowheads="1"/>
            </p:cNvSpPr>
            <p:nvPr/>
          </p:nvSpPr>
          <p:spPr bwMode="auto">
            <a:xfrm>
              <a:off x="3034" y="3979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5" name="Oval 235"/>
            <p:cNvSpPr>
              <a:spLocks noChangeAspect="1" noChangeArrowheads="1"/>
            </p:cNvSpPr>
            <p:nvPr/>
          </p:nvSpPr>
          <p:spPr bwMode="auto">
            <a:xfrm>
              <a:off x="2437" y="272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6" name="Oval 236"/>
            <p:cNvSpPr>
              <a:spLocks noChangeAspect="1" noChangeArrowheads="1"/>
            </p:cNvSpPr>
            <p:nvPr/>
          </p:nvSpPr>
          <p:spPr bwMode="auto">
            <a:xfrm>
              <a:off x="3034" y="2726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7" name="Line 237"/>
            <p:cNvSpPr>
              <a:spLocks noChangeAspect="1" noChangeShapeType="1"/>
            </p:cNvSpPr>
            <p:nvPr/>
          </p:nvSpPr>
          <p:spPr bwMode="auto">
            <a:xfrm>
              <a:off x="2476" y="3027"/>
              <a:ext cx="6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8" name="Line 238"/>
            <p:cNvSpPr>
              <a:spLocks noChangeAspect="1" noChangeShapeType="1"/>
            </p:cNvSpPr>
            <p:nvPr/>
          </p:nvSpPr>
          <p:spPr bwMode="auto">
            <a:xfrm>
              <a:off x="2476" y="3534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9" name="Oval 239"/>
            <p:cNvSpPr>
              <a:spLocks noChangeAspect="1" noChangeArrowheads="1"/>
            </p:cNvSpPr>
            <p:nvPr/>
          </p:nvSpPr>
          <p:spPr bwMode="auto">
            <a:xfrm>
              <a:off x="2437" y="297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0" name="Oval 240"/>
            <p:cNvSpPr>
              <a:spLocks noChangeAspect="1" noChangeArrowheads="1"/>
            </p:cNvSpPr>
            <p:nvPr/>
          </p:nvSpPr>
          <p:spPr bwMode="auto">
            <a:xfrm>
              <a:off x="2437" y="347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1" name="Oval 241"/>
            <p:cNvSpPr>
              <a:spLocks noChangeAspect="1" noChangeArrowheads="1"/>
            </p:cNvSpPr>
            <p:nvPr/>
          </p:nvSpPr>
          <p:spPr bwMode="auto">
            <a:xfrm>
              <a:off x="3034" y="2975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2" name="Oval 242"/>
            <p:cNvSpPr>
              <a:spLocks noChangeAspect="1" noChangeArrowheads="1"/>
            </p:cNvSpPr>
            <p:nvPr/>
          </p:nvSpPr>
          <p:spPr bwMode="auto">
            <a:xfrm>
              <a:off x="3034" y="3482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3" name="Oval 243"/>
            <p:cNvSpPr>
              <a:spLocks noChangeAspect="1" noChangeArrowheads="1"/>
            </p:cNvSpPr>
            <p:nvPr/>
          </p:nvSpPr>
          <p:spPr bwMode="auto">
            <a:xfrm>
              <a:off x="2437" y="3731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4" name="Oval 244"/>
            <p:cNvSpPr>
              <a:spLocks noChangeAspect="1" noChangeArrowheads="1"/>
            </p:cNvSpPr>
            <p:nvPr/>
          </p:nvSpPr>
          <p:spPr bwMode="auto">
            <a:xfrm>
              <a:off x="2437" y="322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5" name="Oval 245"/>
            <p:cNvSpPr>
              <a:spLocks noChangeAspect="1" noChangeArrowheads="1"/>
            </p:cNvSpPr>
            <p:nvPr/>
          </p:nvSpPr>
          <p:spPr bwMode="auto">
            <a:xfrm>
              <a:off x="3034" y="3223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6" name="Oval 246"/>
            <p:cNvSpPr>
              <a:spLocks noChangeAspect="1" noChangeArrowheads="1"/>
            </p:cNvSpPr>
            <p:nvPr/>
          </p:nvSpPr>
          <p:spPr bwMode="auto">
            <a:xfrm>
              <a:off x="3034" y="3731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5" name="Group 247"/>
          <p:cNvGrpSpPr>
            <a:grpSpLocks/>
          </p:cNvGrpSpPr>
          <p:nvPr/>
        </p:nvGrpSpPr>
        <p:grpSpPr bwMode="auto">
          <a:xfrm>
            <a:off x="5562600" y="990600"/>
            <a:ext cx="3373438" cy="2501900"/>
            <a:chOff x="3504" y="624"/>
            <a:chExt cx="2125" cy="1576"/>
          </a:xfrm>
        </p:grpSpPr>
        <p:sp>
          <p:nvSpPr>
            <p:cNvPr id="17471" name="Text Box 248"/>
            <p:cNvSpPr txBox="1">
              <a:spLocks noChangeArrowheads="1"/>
            </p:cNvSpPr>
            <p:nvPr/>
          </p:nvSpPr>
          <p:spPr bwMode="auto">
            <a:xfrm>
              <a:off x="3585" y="734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72" name="Text Box 249"/>
            <p:cNvSpPr txBox="1">
              <a:spLocks noChangeArrowheads="1"/>
            </p:cNvSpPr>
            <p:nvPr/>
          </p:nvSpPr>
          <p:spPr bwMode="auto">
            <a:xfrm>
              <a:off x="4606" y="71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73" name="Text Box 250"/>
            <p:cNvSpPr txBox="1">
              <a:spLocks noChangeArrowheads="1"/>
            </p:cNvSpPr>
            <p:nvPr/>
          </p:nvSpPr>
          <p:spPr bwMode="auto">
            <a:xfrm>
              <a:off x="3662" y="1956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74" name="Text Box 251"/>
            <p:cNvSpPr txBox="1">
              <a:spLocks noChangeArrowheads="1"/>
            </p:cNvSpPr>
            <p:nvPr/>
          </p:nvSpPr>
          <p:spPr bwMode="auto">
            <a:xfrm>
              <a:off x="3556" y="129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75" name="Text Box 252"/>
            <p:cNvSpPr txBox="1">
              <a:spLocks noChangeArrowheads="1"/>
            </p:cNvSpPr>
            <p:nvPr/>
          </p:nvSpPr>
          <p:spPr bwMode="auto">
            <a:xfrm>
              <a:off x="4606" y="136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7476" name="Group 253"/>
            <p:cNvGrpSpPr>
              <a:grpSpLocks/>
            </p:cNvGrpSpPr>
            <p:nvPr/>
          </p:nvGrpSpPr>
          <p:grpSpPr bwMode="auto">
            <a:xfrm>
              <a:off x="3777" y="824"/>
              <a:ext cx="1656" cy="1176"/>
              <a:chOff x="2880" y="1104"/>
              <a:chExt cx="1656" cy="1176"/>
            </a:xfrm>
          </p:grpSpPr>
          <p:grpSp>
            <p:nvGrpSpPr>
              <p:cNvPr id="17518" name="Group 254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7526" name="Oval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7" name="Oval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519" name="Group 257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7524" name="Oval 25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5" name="Oval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520" name="Group 260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7522" name="Oval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3" name="Oval 26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521" name="Oval 263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77" name="Group 264"/>
            <p:cNvGrpSpPr>
              <a:grpSpLocks/>
            </p:cNvGrpSpPr>
            <p:nvPr/>
          </p:nvGrpSpPr>
          <p:grpSpPr bwMode="auto">
            <a:xfrm>
              <a:off x="3825" y="748"/>
              <a:ext cx="777" cy="133"/>
              <a:chOff x="2928" y="1028"/>
              <a:chExt cx="777" cy="133"/>
            </a:xfrm>
          </p:grpSpPr>
          <p:sp>
            <p:nvSpPr>
              <p:cNvPr id="17516" name="Line 26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7" name="Freeform 26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78" name="Group 267"/>
            <p:cNvGrpSpPr>
              <a:grpSpLocks/>
            </p:cNvGrpSpPr>
            <p:nvPr/>
          </p:nvGrpSpPr>
          <p:grpSpPr bwMode="auto">
            <a:xfrm>
              <a:off x="4617" y="1284"/>
              <a:ext cx="777" cy="133"/>
              <a:chOff x="2928" y="1028"/>
              <a:chExt cx="777" cy="133"/>
            </a:xfrm>
          </p:grpSpPr>
          <p:sp>
            <p:nvSpPr>
              <p:cNvPr id="17514" name="Line 268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5" name="Freeform 269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79" name="Group 270"/>
            <p:cNvGrpSpPr>
              <a:grpSpLocks/>
            </p:cNvGrpSpPr>
            <p:nvPr/>
          </p:nvGrpSpPr>
          <p:grpSpPr bwMode="auto">
            <a:xfrm>
              <a:off x="3833" y="1816"/>
              <a:ext cx="777" cy="133"/>
              <a:chOff x="2928" y="1028"/>
              <a:chExt cx="777" cy="133"/>
            </a:xfrm>
          </p:grpSpPr>
          <p:sp>
            <p:nvSpPr>
              <p:cNvPr id="17512" name="Line 27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Freeform 27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0" name="Group 273"/>
            <p:cNvGrpSpPr>
              <a:grpSpLocks/>
            </p:cNvGrpSpPr>
            <p:nvPr/>
          </p:nvGrpSpPr>
          <p:grpSpPr bwMode="auto">
            <a:xfrm flipH="1" flipV="1">
              <a:off x="3821" y="1948"/>
              <a:ext cx="777" cy="133"/>
              <a:chOff x="2928" y="1028"/>
              <a:chExt cx="777" cy="133"/>
            </a:xfrm>
          </p:grpSpPr>
          <p:sp>
            <p:nvSpPr>
              <p:cNvPr id="17510" name="Line 27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1" name="Freeform 27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1" name="Group 276"/>
            <p:cNvGrpSpPr>
              <a:grpSpLocks/>
            </p:cNvGrpSpPr>
            <p:nvPr/>
          </p:nvGrpSpPr>
          <p:grpSpPr bwMode="auto">
            <a:xfrm flipH="1" flipV="1">
              <a:off x="3837" y="1412"/>
              <a:ext cx="777" cy="133"/>
              <a:chOff x="2928" y="1028"/>
              <a:chExt cx="777" cy="133"/>
            </a:xfrm>
          </p:grpSpPr>
          <p:sp>
            <p:nvSpPr>
              <p:cNvPr id="17508" name="Line 27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9" name="Freeform 27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2" name="Group 279"/>
            <p:cNvGrpSpPr>
              <a:grpSpLocks/>
            </p:cNvGrpSpPr>
            <p:nvPr/>
          </p:nvGrpSpPr>
          <p:grpSpPr bwMode="auto">
            <a:xfrm>
              <a:off x="3673" y="887"/>
              <a:ext cx="152" cy="513"/>
              <a:chOff x="2776" y="1167"/>
              <a:chExt cx="152" cy="513"/>
            </a:xfrm>
          </p:grpSpPr>
          <p:sp>
            <p:nvSpPr>
              <p:cNvPr id="17506" name="Line 28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7" name="Freeform 28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3" name="Group 282"/>
            <p:cNvGrpSpPr>
              <a:grpSpLocks/>
            </p:cNvGrpSpPr>
            <p:nvPr/>
          </p:nvGrpSpPr>
          <p:grpSpPr bwMode="auto">
            <a:xfrm flipV="1">
              <a:off x="3669" y="1431"/>
              <a:ext cx="152" cy="513"/>
              <a:chOff x="2776" y="1167"/>
              <a:chExt cx="152" cy="513"/>
            </a:xfrm>
          </p:grpSpPr>
          <p:sp>
            <p:nvSpPr>
              <p:cNvPr id="17504" name="Line 283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5" name="Freeform 284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4" name="Group 285"/>
            <p:cNvGrpSpPr>
              <a:grpSpLocks/>
            </p:cNvGrpSpPr>
            <p:nvPr/>
          </p:nvGrpSpPr>
          <p:grpSpPr bwMode="auto">
            <a:xfrm flipH="1" flipV="1">
              <a:off x="3849" y="887"/>
              <a:ext cx="152" cy="513"/>
              <a:chOff x="2776" y="1167"/>
              <a:chExt cx="152" cy="513"/>
            </a:xfrm>
          </p:grpSpPr>
          <p:sp>
            <p:nvSpPr>
              <p:cNvPr id="17502" name="Line 28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3" name="Freeform 28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5" name="Group 288"/>
            <p:cNvGrpSpPr>
              <a:grpSpLocks/>
            </p:cNvGrpSpPr>
            <p:nvPr/>
          </p:nvGrpSpPr>
          <p:grpSpPr bwMode="auto">
            <a:xfrm flipH="1" flipV="1">
              <a:off x="4609" y="887"/>
              <a:ext cx="152" cy="513"/>
              <a:chOff x="2776" y="1167"/>
              <a:chExt cx="152" cy="513"/>
            </a:xfrm>
          </p:grpSpPr>
          <p:sp>
            <p:nvSpPr>
              <p:cNvPr id="17500" name="Line 28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Freeform 29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6" name="Group 291"/>
            <p:cNvGrpSpPr>
              <a:grpSpLocks/>
            </p:cNvGrpSpPr>
            <p:nvPr/>
          </p:nvGrpSpPr>
          <p:grpSpPr bwMode="auto">
            <a:xfrm>
              <a:off x="3831" y="1411"/>
              <a:ext cx="777" cy="523"/>
              <a:chOff x="2934" y="1691"/>
              <a:chExt cx="777" cy="523"/>
            </a:xfrm>
          </p:grpSpPr>
          <p:sp>
            <p:nvSpPr>
              <p:cNvPr id="17498" name="Line 292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9" name="Freeform 293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7" name="Group 294"/>
            <p:cNvGrpSpPr>
              <a:grpSpLocks/>
            </p:cNvGrpSpPr>
            <p:nvPr/>
          </p:nvGrpSpPr>
          <p:grpSpPr bwMode="auto">
            <a:xfrm>
              <a:off x="4602" y="1405"/>
              <a:ext cx="764" cy="543"/>
              <a:chOff x="3696" y="1680"/>
              <a:chExt cx="764" cy="543"/>
            </a:xfrm>
          </p:grpSpPr>
          <p:sp>
            <p:nvSpPr>
              <p:cNvPr id="17496" name="Line 29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7" name="Freeform 29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88" name="Group 297"/>
            <p:cNvGrpSpPr>
              <a:grpSpLocks/>
            </p:cNvGrpSpPr>
            <p:nvPr/>
          </p:nvGrpSpPr>
          <p:grpSpPr bwMode="auto">
            <a:xfrm>
              <a:off x="4623" y="890"/>
              <a:ext cx="764" cy="543"/>
              <a:chOff x="3726" y="1170"/>
              <a:chExt cx="764" cy="543"/>
            </a:xfrm>
          </p:grpSpPr>
          <p:sp>
            <p:nvSpPr>
              <p:cNvPr id="17494" name="Line 298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5" name="Freeform 299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89" name="Text Box 300"/>
            <p:cNvSpPr txBox="1">
              <a:spLocks noChangeArrowheads="1"/>
            </p:cNvSpPr>
            <p:nvPr/>
          </p:nvSpPr>
          <p:spPr bwMode="auto">
            <a:xfrm>
              <a:off x="4586" y="1928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90" name="Text Box 301"/>
            <p:cNvSpPr txBox="1">
              <a:spLocks noChangeArrowheads="1"/>
            </p:cNvSpPr>
            <p:nvPr/>
          </p:nvSpPr>
          <p:spPr bwMode="auto">
            <a:xfrm>
              <a:off x="5371" y="131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91" name="Freeform 302"/>
            <p:cNvSpPr>
              <a:spLocks/>
            </p:cNvSpPr>
            <p:nvPr/>
          </p:nvSpPr>
          <p:spPr bwMode="auto">
            <a:xfrm>
              <a:off x="3504" y="624"/>
              <a:ext cx="1360" cy="1032"/>
            </a:xfrm>
            <a:custGeom>
              <a:avLst/>
              <a:gdLst>
                <a:gd name="T0" fmla="*/ 406 w 1360"/>
                <a:gd name="T1" fmla="*/ 1016 h 1032"/>
                <a:gd name="T2" fmla="*/ 112 w 1360"/>
                <a:gd name="T3" fmla="*/ 920 h 1032"/>
                <a:gd name="T4" fmla="*/ 16 w 1360"/>
                <a:gd name="T5" fmla="*/ 440 h 1032"/>
                <a:gd name="T6" fmla="*/ 208 w 1360"/>
                <a:gd name="T7" fmla="*/ 104 h 1032"/>
                <a:gd name="T8" fmla="*/ 592 w 1360"/>
                <a:gd name="T9" fmla="*/ 8 h 1032"/>
                <a:gd name="T10" fmla="*/ 1072 w 1360"/>
                <a:gd name="T11" fmla="*/ 56 h 1032"/>
                <a:gd name="T12" fmla="*/ 1312 w 1360"/>
                <a:gd name="T13" fmla="*/ 152 h 1032"/>
                <a:gd name="T14" fmla="*/ 1360 w 1360"/>
                <a:gd name="T15" fmla="*/ 488 h 1032"/>
                <a:gd name="T16" fmla="*/ 1312 w 1360"/>
                <a:gd name="T17" fmla="*/ 920 h 1032"/>
                <a:gd name="T18" fmla="*/ 1072 w 1360"/>
                <a:gd name="T19" fmla="*/ 1016 h 1032"/>
                <a:gd name="T20" fmla="*/ 640 w 1360"/>
                <a:gd name="T21" fmla="*/ 1016 h 1032"/>
                <a:gd name="T22" fmla="*/ 406 w 1360"/>
                <a:gd name="T23" fmla="*/ 1016 h 10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0"/>
                <a:gd name="T37" fmla="*/ 0 h 1032"/>
                <a:gd name="T38" fmla="*/ 1360 w 1360"/>
                <a:gd name="T39" fmla="*/ 1032 h 10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0" h="1032">
                  <a:moveTo>
                    <a:pt x="406" y="1016"/>
                  </a:moveTo>
                  <a:cubicBezTo>
                    <a:pt x="318" y="1000"/>
                    <a:pt x="177" y="1016"/>
                    <a:pt x="112" y="920"/>
                  </a:cubicBezTo>
                  <a:cubicBezTo>
                    <a:pt x="47" y="824"/>
                    <a:pt x="0" y="576"/>
                    <a:pt x="16" y="440"/>
                  </a:cubicBezTo>
                  <a:cubicBezTo>
                    <a:pt x="32" y="304"/>
                    <a:pt x="112" y="176"/>
                    <a:pt x="208" y="104"/>
                  </a:cubicBezTo>
                  <a:cubicBezTo>
                    <a:pt x="304" y="32"/>
                    <a:pt x="448" y="16"/>
                    <a:pt x="592" y="8"/>
                  </a:cubicBezTo>
                  <a:cubicBezTo>
                    <a:pt x="736" y="0"/>
                    <a:pt x="952" y="32"/>
                    <a:pt x="1072" y="56"/>
                  </a:cubicBezTo>
                  <a:cubicBezTo>
                    <a:pt x="1192" y="80"/>
                    <a:pt x="1264" y="80"/>
                    <a:pt x="1312" y="152"/>
                  </a:cubicBezTo>
                  <a:cubicBezTo>
                    <a:pt x="1360" y="224"/>
                    <a:pt x="1360" y="360"/>
                    <a:pt x="1360" y="488"/>
                  </a:cubicBezTo>
                  <a:cubicBezTo>
                    <a:pt x="1360" y="616"/>
                    <a:pt x="1360" y="832"/>
                    <a:pt x="1312" y="920"/>
                  </a:cubicBezTo>
                  <a:cubicBezTo>
                    <a:pt x="1264" y="1008"/>
                    <a:pt x="1184" y="1000"/>
                    <a:pt x="1072" y="1016"/>
                  </a:cubicBezTo>
                  <a:cubicBezTo>
                    <a:pt x="960" y="1032"/>
                    <a:pt x="751" y="1016"/>
                    <a:pt x="640" y="1016"/>
                  </a:cubicBezTo>
                  <a:cubicBezTo>
                    <a:pt x="529" y="1016"/>
                    <a:pt x="494" y="1032"/>
                    <a:pt x="406" y="101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303"/>
            <p:cNvSpPr>
              <a:spLocks/>
            </p:cNvSpPr>
            <p:nvPr/>
          </p:nvSpPr>
          <p:spPr bwMode="auto">
            <a:xfrm>
              <a:off x="3609" y="1759"/>
              <a:ext cx="1209" cy="441"/>
            </a:xfrm>
            <a:custGeom>
              <a:avLst/>
              <a:gdLst>
                <a:gd name="T0" fmla="*/ 301 w 1209"/>
                <a:gd name="T1" fmla="*/ 409 h 441"/>
                <a:gd name="T2" fmla="*/ 43 w 1209"/>
                <a:gd name="T3" fmla="*/ 343 h 441"/>
                <a:gd name="T4" fmla="*/ 55 w 1209"/>
                <a:gd name="T5" fmla="*/ 121 h 441"/>
                <a:gd name="T6" fmla="*/ 373 w 1209"/>
                <a:gd name="T7" fmla="*/ 73 h 441"/>
                <a:gd name="T8" fmla="*/ 691 w 1209"/>
                <a:gd name="T9" fmla="*/ 1 h 441"/>
                <a:gd name="T10" fmla="*/ 1099 w 1209"/>
                <a:gd name="T11" fmla="*/ 79 h 441"/>
                <a:gd name="T12" fmla="*/ 1207 w 1209"/>
                <a:gd name="T13" fmla="*/ 217 h 441"/>
                <a:gd name="T14" fmla="*/ 1111 w 1209"/>
                <a:gd name="T15" fmla="*/ 409 h 441"/>
                <a:gd name="T16" fmla="*/ 631 w 1209"/>
                <a:gd name="T17" fmla="*/ 409 h 441"/>
                <a:gd name="T18" fmla="*/ 301 w 1209"/>
                <a:gd name="T19" fmla="*/ 409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9"/>
                <a:gd name="T31" fmla="*/ 0 h 441"/>
                <a:gd name="T32" fmla="*/ 1209 w 1209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9" h="441">
                  <a:moveTo>
                    <a:pt x="301" y="409"/>
                  </a:moveTo>
                  <a:cubicBezTo>
                    <a:pt x="203" y="398"/>
                    <a:pt x="84" y="391"/>
                    <a:pt x="43" y="343"/>
                  </a:cubicBezTo>
                  <a:cubicBezTo>
                    <a:pt x="2" y="295"/>
                    <a:pt x="0" y="166"/>
                    <a:pt x="55" y="121"/>
                  </a:cubicBezTo>
                  <a:cubicBezTo>
                    <a:pt x="110" y="76"/>
                    <a:pt x="267" y="93"/>
                    <a:pt x="373" y="73"/>
                  </a:cubicBezTo>
                  <a:cubicBezTo>
                    <a:pt x="479" y="53"/>
                    <a:pt x="570" y="0"/>
                    <a:pt x="691" y="1"/>
                  </a:cubicBezTo>
                  <a:cubicBezTo>
                    <a:pt x="812" y="2"/>
                    <a:pt x="1013" y="43"/>
                    <a:pt x="1099" y="79"/>
                  </a:cubicBezTo>
                  <a:cubicBezTo>
                    <a:pt x="1185" y="115"/>
                    <a:pt x="1205" y="162"/>
                    <a:pt x="1207" y="217"/>
                  </a:cubicBezTo>
                  <a:cubicBezTo>
                    <a:pt x="1209" y="272"/>
                    <a:pt x="1207" y="377"/>
                    <a:pt x="1111" y="409"/>
                  </a:cubicBezTo>
                  <a:cubicBezTo>
                    <a:pt x="1015" y="441"/>
                    <a:pt x="766" y="409"/>
                    <a:pt x="631" y="409"/>
                  </a:cubicBezTo>
                  <a:cubicBezTo>
                    <a:pt x="496" y="409"/>
                    <a:pt x="399" y="420"/>
                    <a:pt x="301" y="40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Oval 304"/>
            <p:cNvSpPr>
              <a:spLocks noChangeArrowheads="1"/>
            </p:cNvSpPr>
            <p:nvPr/>
          </p:nvSpPr>
          <p:spPr bwMode="auto">
            <a:xfrm>
              <a:off x="5206" y="1250"/>
              <a:ext cx="384" cy="336"/>
            </a:xfrm>
            <a:prstGeom prst="ellipse">
              <a:avLst/>
            </a:prstGeom>
            <a:noFill/>
            <a:ln w="28575">
              <a:solidFill>
                <a:srgbClr val="00D2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6" name="Group 305"/>
          <p:cNvGrpSpPr>
            <a:grpSpLocks/>
          </p:cNvGrpSpPr>
          <p:nvPr/>
        </p:nvGrpSpPr>
        <p:grpSpPr bwMode="auto">
          <a:xfrm>
            <a:off x="5583238" y="3886200"/>
            <a:ext cx="3503612" cy="2501900"/>
            <a:chOff x="3517" y="2448"/>
            <a:chExt cx="2207" cy="1576"/>
          </a:xfrm>
        </p:grpSpPr>
        <p:sp>
          <p:nvSpPr>
            <p:cNvPr id="17417" name="Text Box 306"/>
            <p:cNvSpPr txBox="1">
              <a:spLocks noChangeArrowheads="1"/>
            </p:cNvSpPr>
            <p:nvPr/>
          </p:nvSpPr>
          <p:spPr bwMode="auto">
            <a:xfrm>
              <a:off x="3697" y="254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18" name="Text Box 307"/>
            <p:cNvSpPr txBox="1">
              <a:spLocks noChangeArrowheads="1"/>
            </p:cNvSpPr>
            <p:nvPr/>
          </p:nvSpPr>
          <p:spPr bwMode="auto">
            <a:xfrm>
              <a:off x="4698" y="253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19" name="Text Box 308"/>
            <p:cNvSpPr txBox="1">
              <a:spLocks noChangeArrowheads="1"/>
            </p:cNvSpPr>
            <p:nvPr/>
          </p:nvSpPr>
          <p:spPr bwMode="auto">
            <a:xfrm>
              <a:off x="3787" y="377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20" name="Text Box 309"/>
            <p:cNvSpPr txBox="1">
              <a:spLocks noChangeArrowheads="1"/>
            </p:cNvSpPr>
            <p:nvPr/>
          </p:nvSpPr>
          <p:spPr bwMode="auto">
            <a:xfrm>
              <a:off x="3690" y="306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21" name="Text Box 310"/>
            <p:cNvSpPr txBox="1">
              <a:spLocks noChangeArrowheads="1"/>
            </p:cNvSpPr>
            <p:nvPr/>
          </p:nvSpPr>
          <p:spPr bwMode="auto">
            <a:xfrm>
              <a:off x="4722" y="318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7422" name="Group 311"/>
            <p:cNvGrpSpPr>
              <a:grpSpLocks/>
            </p:cNvGrpSpPr>
            <p:nvPr/>
          </p:nvGrpSpPr>
          <p:grpSpPr bwMode="auto">
            <a:xfrm>
              <a:off x="3878" y="2648"/>
              <a:ext cx="1656" cy="1176"/>
              <a:chOff x="2880" y="1104"/>
              <a:chExt cx="1656" cy="1176"/>
            </a:xfrm>
          </p:grpSpPr>
          <p:grpSp>
            <p:nvGrpSpPr>
              <p:cNvPr id="17461" name="Group 31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7469" name="Oval 31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0" name="Oval 31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62" name="Group 31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7467" name="Oval 31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68" name="Oval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63" name="Group 31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7465" name="Oval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66" name="Oval 32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64" name="Oval 32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23" name="Group 322"/>
            <p:cNvGrpSpPr>
              <a:grpSpLocks/>
            </p:cNvGrpSpPr>
            <p:nvPr/>
          </p:nvGrpSpPr>
          <p:grpSpPr bwMode="auto">
            <a:xfrm flipH="1">
              <a:off x="3926" y="2572"/>
              <a:ext cx="777" cy="133"/>
              <a:chOff x="2928" y="1028"/>
              <a:chExt cx="777" cy="133"/>
            </a:xfrm>
          </p:grpSpPr>
          <p:sp>
            <p:nvSpPr>
              <p:cNvPr id="17459" name="Line 32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0" name="Freeform 32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4" name="Group 325"/>
            <p:cNvGrpSpPr>
              <a:grpSpLocks/>
            </p:cNvGrpSpPr>
            <p:nvPr/>
          </p:nvGrpSpPr>
          <p:grpSpPr bwMode="auto">
            <a:xfrm>
              <a:off x="4718" y="3108"/>
              <a:ext cx="777" cy="133"/>
              <a:chOff x="2928" y="1028"/>
              <a:chExt cx="777" cy="133"/>
            </a:xfrm>
          </p:grpSpPr>
          <p:sp>
            <p:nvSpPr>
              <p:cNvPr id="17457" name="Line 32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Freeform 32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5" name="Group 328"/>
            <p:cNvGrpSpPr>
              <a:grpSpLocks/>
            </p:cNvGrpSpPr>
            <p:nvPr/>
          </p:nvGrpSpPr>
          <p:grpSpPr bwMode="auto">
            <a:xfrm>
              <a:off x="3934" y="3640"/>
              <a:ext cx="777" cy="133"/>
              <a:chOff x="2928" y="1028"/>
              <a:chExt cx="777" cy="133"/>
            </a:xfrm>
          </p:grpSpPr>
          <p:sp>
            <p:nvSpPr>
              <p:cNvPr id="17455" name="Line 32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Freeform 33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6" name="Group 331"/>
            <p:cNvGrpSpPr>
              <a:grpSpLocks/>
            </p:cNvGrpSpPr>
            <p:nvPr/>
          </p:nvGrpSpPr>
          <p:grpSpPr bwMode="auto">
            <a:xfrm flipH="1" flipV="1">
              <a:off x="3922" y="3772"/>
              <a:ext cx="777" cy="133"/>
              <a:chOff x="2928" y="1028"/>
              <a:chExt cx="777" cy="133"/>
            </a:xfrm>
          </p:grpSpPr>
          <p:sp>
            <p:nvSpPr>
              <p:cNvPr id="17453" name="Line 33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Freeform 33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7" name="Group 334"/>
            <p:cNvGrpSpPr>
              <a:grpSpLocks/>
            </p:cNvGrpSpPr>
            <p:nvPr/>
          </p:nvGrpSpPr>
          <p:grpSpPr bwMode="auto">
            <a:xfrm flipV="1">
              <a:off x="3933" y="3240"/>
              <a:ext cx="777" cy="133"/>
              <a:chOff x="2928" y="1028"/>
              <a:chExt cx="777" cy="133"/>
            </a:xfrm>
          </p:grpSpPr>
          <p:sp>
            <p:nvSpPr>
              <p:cNvPr id="17451" name="Line 33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Freeform 33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8" name="Line 337"/>
            <p:cNvSpPr>
              <a:spLocks noChangeShapeType="1"/>
            </p:cNvSpPr>
            <p:nvPr/>
          </p:nvSpPr>
          <p:spPr bwMode="auto">
            <a:xfrm rot="19744468" flipH="1">
              <a:off x="3754" y="3477"/>
              <a:ext cx="21" cy="2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338"/>
            <p:cNvSpPr>
              <a:spLocks/>
            </p:cNvSpPr>
            <p:nvPr/>
          </p:nvSpPr>
          <p:spPr bwMode="auto">
            <a:xfrm flipV="1">
              <a:off x="3753" y="3264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0" name="Group 339"/>
            <p:cNvGrpSpPr>
              <a:grpSpLocks/>
            </p:cNvGrpSpPr>
            <p:nvPr/>
          </p:nvGrpSpPr>
          <p:grpSpPr bwMode="auto">
            <a:xfrm flipH="1" flipV="1">
              <a:off x="3950" y="2711"/>
              <a:ext cx="152" cy="513"/>
              <a:chOff x="2776" y="1167"/>
              <a:chExt cx="152" cy="513"/>
            </a:xfrm>
          </p:grpSpPr>
          <p:sp>
            <p:nvSpPr>
              <p:cNvPr id="17449" name="Line 34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Freeform 34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1" name="Line 342"/>
            <p:cNvSpPr>
              <a:spLocks noChangeAspect="1" noChangeShapeType="1"/>
            </p:cNvSpPr>
            <p:nvPr/>
          </p:nvSpPr>
          <p:spPr bwMode="auto">
            <a:xfrm rot="19744468" flipV="1">
              <a:off x="4832" y="2776"/>
              <a:ext cx="1" cy="10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343"/>
            <p:cNvSpPr>
              <a:spLocks/>
            </p:cNvSpPr>
            <p:nvPr/>
          </p:nvSpPr>
          <p:spPr bwMode="auto">
            <a:xfrm flipH="1" flipV="1">
              <a:off x="4717" y="2688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3" name="Group 344"/>
            <p:cNvGrpSpPr>
              <a:grpSpLocks/>
            </p:cNvGrpSpPr>
            <p:nvPr/>
          </p:nvGrpSpPr>
          <p:grpSpPr bwMode="auto">
            <a:xfrm>
              <a:off x="4703" y="3229"/>
              <a:ext cx="764" cy="543"/>
              <a:chOff x="3696" y="1680"/>
              <a:chExt cx="764" cy="543"/>
            </a:xfrm>
          </p:grpSpPr>
          <p:sp>
            <p:nvSpPr>
              <p:cNvPr id="17447" name="Line 34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8" name="Freeform 34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4" name="Text Box 347"/>
            <p:cNvSpPr txBox="1">
              <a:spLocks noChangeArrowheads="1"/>
            </p:cNvSpPr>
            <p:nvPr/>
          </p:nvSpPr>
          <p:spPr bwMode="auto">
            <a:xfrm>
              <a:off x="4666" y="376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35" name="Text Box 348"/>
            <p:cNvSpPr txBox="1">
              <a:spLocks noChangeArrowheads="1"/>
            </p:cNvSpPr>
            <p:nvPr/>
          </p:nvSpPr>
          <p:spPr bwMode="auto">
            <a:xfrm>
              <a:off x="5466" y="3165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36" name="Freeform 349"/>
            <p:cNvSpPr>
              <a:spLocks/>
            </p:cNvSpPr>
            <p:nvPr/>
          </p:nvSpPr>
          <p:spPr bwMode="auto">
            <a:xfrm>
              <a:off x="3613" y="2448"/>
              <a:ext cx="1360" cy="1032"/>
            </a:xfrm>
            <a:custGeom>
              <a:avLst/>
              <a:gdLst>
                <a:gd name="T0" fmla="*/ 406 w 1360"/>
                <a:gd name="T1" fmla="*/ 1016 h 1032"/>
                <a:gd name="T2" fmla="*/ 112 w 1360"/>
                <a:gd name="T3" fmla="*/ 920 h 1032"/>
                <a:gd name="T4" fmla="*/ 16 w 1360"/>
                <a:gd name="T5" fmla="*/ 440 h 1032"/>
                <a:gd name="T6" fmla="*/ 208 w 1360"/>
                <a:gd name="T7" fmla="*/ 104 h 1032"/>
                <a:gd name="T8" fmla="*/ 592 w 1360"/>
                <a:gd name="T9" fmla="*/ 8 h 1032"/>
                <a:gd name="T10" fmla="*/ 1072 w 1360"/>
                <a:gd name="T11" fmla="*/ 56 h 1032"/>
                <a:gd name="T12" fmla="*/ 1312 w 1360"/>
                <a:gd name="T13" fmla="*/ 152 h 1032"/>
                <a:gd name="T14" fmla="*/ 1360 w 1360"/>
                <a:gd name="T15" fmla="*/ 488 h 1032"/>
                <a:gd name="T16" fmla="*/ 1312 w 1360"/>
                <a:gd name="T17" fmla="*/ 920 h 1032"/>
                <a:gd name="T18" fmla="*/ 1072 w 1360"/>
                <a:gd name="T19" fmla="*/ 1016 h 1032"/>
                <a:gd name="T20" fmla="*/ 640 w 1360"/>
                <a:gd name="T21" fmla="*/ 1016 h 1032"/>
                <a:gd name="T22" fmla="*/ 406 w 1360"/>
                <a:gd name="T23" fmla="*/ 1016 h 10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0"/>
                <a:gd name="T37" fmla="*/ 0 h 1032"/>
                <a:gd name="T38" fmla="*/ 1360 w 1360"/>
                <a:gd name="T39" fmla="*/ 1032 h 10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0" h="1032">
                  <a:moveTo>
                    <a:pt x="406" y="1016"/>
                  </a:moveTo>
                  <a:cubicBezTo>
                    <a:pt x="318" y="1000"/>
                    <a:pt x="177" y="1016"/>
                    <a:pt x="112" y="920"/>
                  </a:cubicBezTo>
                  <a:cubicBezTo>
                    <a:pt x="47" y="824"/>
                    <a:pt x="0" y="576"/>
                    <a:pt x="16" y="440"/>
                  </a:cubicBezTo>
                  <a:cubicBezTo>
                    <a:pt x="32" y="304"/>
                    <a:pt x="112" y="176"/>
                    <a:pt x="208" y="104"/>
                  </a:cubicBezTo>
                  <a:cubicBezTo>
                    <a:pt x="304" y="32"/>
                    <a:pt x="448" y="16"/>
                    <a:pt x="592" y="8"/>
                  </a:cubicBezTo>
                  <a:cubicBezTo>
                    <a:pt x="736" y="0"/>
                    <a:pt x="952" y="32"/>
                    <a:pt x="1072" y="56"/>
                  </a:cubicBezTo>
                  <a:cubicBezTo>
                    <a:pt x="1192" y="80"/>
                    <a:pt x="1264" y="80"/>
                    <a:pt x="1312" y="152"/>
                  </a:cubicBezTo>
                  <a:cubicBezTo>
                    <a:pt x="1360" y="224"/>
                    <a:pt x="1360" y="360"/>
                    <a:pt x="1360" y="488"/>
                  </a:cubicBezTo>
                  <a:cubicBezTo>
                    <a:pt x="1360" y="616"/>
                    <a:pt x="1360" y="832"/>
                    <a:pt x="1312" y="920"/>
                  </a:cubicBezTo>
                  <a:cubicBezTo>
                    <a:pt x="1264" y="1008"/>
                    <a:pt x="1184" y="1000"/>
                    <a:pt x="1072" y="1016"/>
                  </a:cubicBezTo>
                  <a:cubicBezTo>
                    <a:pt x="960" y="1032"/>
                    <a:pt x="751" y="1016"/>
                    <a:pt x="640" y="1016"/>
                  </a:cubicBezTo>
                  <a:cubicBezTo>
                    <a:pt x="529" y="1016"/>
                    <a:pt x="494" y="1032"/>
                    <a:pt x="406" y="101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350"/>
            <p:cNvSpPr>
              <a:spLocks/>
            </p:cNvSpPr>
            <p:nvPr/>
          </p:nvSpPr>
          <p:spPr bwMode="auto">
            <a:xfrm>
              <a:off x="3710" y="3583"/>
              <a:ext cx="1209" cy="441"/>
            </a:xfrm>
            <a:custGeom>
              <a:avLst/>
              <a:gdLst>
                <a:gd name="T0" fmla="*/ 301 w 1209"/>
                <a:gd name="T1" fmla="*/ 409 h 441"/>
                <a:gd name="T2" fmla="*/ 43 w 1209"/>
                <a:gd name="T3" fmla="*/ 343 h 441"/>
                <a:gd name="T4" fmla="*/ 55 w 1209"/>
                <a:gd name="T5" fmla="*/ 121 h 441"/>
                <a:gd name="T6" fmla="*/ 373 w 1209"/>
                <a:gd name="T7" fmla="*/ 73 h 441"/>
                <a:gd name="T8" fmla="*/ 691 w 1209"/>
                <a:gd name="T9" fmla="*/ 1 h 441"/>
                <a:gd name="T10" fmla="*/ 1099 w 1209"/>
                <a:gd name="T11" fmla="*/ 79 h 441"/>
                <a:gd name="T12" fmla="*/ 1207 w 1209"/>
                <a:gd name="T13" fmla="*/ 217 h 441"/>
                <a:gd name="T14" fmla="*/ 1111 w 1209"/>
                <a:gd name="T15" fmla="*/ 409 h 441"/>
                <a:gd name="T16" fmla="*/ 631 w 1209"/>
                <a:gd name="T17" fmla="*/ 409 h 441"/>
                <a:gd name="T18" fmla="*/ 301 w 1209"/>
                <a:gd name="T19" fmla="*/ 409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9"/>
                <a:gd name="T31" fmla="*/ 0 h 441"/>
                <a:gd name="T32" fmla="*/ 1209 w 1209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9" h="441">
                  <a:moveTo>
                    <a:pt x="301" y="409"/>
                  </a:moveTo>
                  <a:cubicBezTo>
                    <a:pt x="203" y="398"/>
                    <a:pt x="84" y="391"/>
                    <a:pt x="43" y="343"/>
                  </a:cubicBezTo>
                  <a:cubicBezTo>
                    <a:pt x="2" y="295"/>
                    <a:pt x="0" y="166"/>
                    <a:pt x="55" y="121"/>
                  </a:cubicBezTo>
                  <a:cubicBezTo>
                    <a:pt x="110" y="76"/>
                    <a:pt x="267" y="93"/>
                    <a:pt x="373" y="73"/>
                  </a:cubicBezTo>
                  <a:cubicBezTo>
                    <a:pt x="479" y="53"/>
                    <a:pt x="570" y="0"/>
                    <a:pt x="691" y="1"/>
                  </a:cubicBezTo>
                  <a:cubicBezTo>
                    <a:pt x="812" y="2"/>
                    <a:pt x="1013" y="43"/>
                    <a:pt x="1099" y="79"/>
                  </a:cubicBezTo>
                  <a:cubicBezTo>
                    <a:pt x="1185" y="115"/>
                    <a:pt x="1205" y="162"/>
                    <a:pt x="1207" y="217"/>
                  </a:cubicBezTo>
                  <a:cubicBezTo>
                    <a:pt x="1209" y="272"/>
                    <a:pt x="1207" y="377"/>
                    <a:pt x="1111" y="409"/>
                  </a:cubicBezTo>
                  <a:cubicBezTo>
                    <a:pt x="1015" y="441"/>
                    <a:pt x="766" y="409"/>
                    <a:pt x="631" y="409"/>
                  </a:cubicBezTo>
                  <a:cubicBezTo>
                    <a:pt x="496" y="409"/>
                    <a:pt x="399" y="420"/>
                    <a:pt x="301" y="40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Oval 351"/>
            <p:cNvSpPr>
              <a:spLocks noChangeArrowheads="1"/>
            </p:cNvSpPr>
            <p:nvPr/>
          </p:nvSpPr>
          <p:spPr bwMode="auto">
            <a:xfrm>
              <a:off x="5307" y="3074"/>
              <a:ext cx="384" cy="336"/>
            </a:xfrm>
            <a:prstGeom prst="ellipse">
              <a:avLst/>
            </a:prstGeom>
            <a:noFill/>
            <a:ln w="28575">
              <a:solidFill>
                <a:srgbClr val="00D2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39" name="Group 352"/>
            <p:cNvGrpSpPr>
              <a:grpSpLocks/>
            </p:cNvGrpSpPr>
            <p:nvPr/>
          </p:nvGrpSpPr>
          <p:grpSpPr bwMode="auto">
            <a:xfrm>
              <a:off x="3953" y="3232"/>
              <a:ext cx="1541" cy="365"/>
              <a:chOff x="3940" y="3232"/>
              <a:chExt cx="1541" cy="365"/>
            </a:xfrm>
          </p:grpSpPr>
          <p:sp>
            <p:nvSpPr>
              <p:cNvPr id="17445" name="Line 353"/>
              <p:cNvSpPr>
                <a:spLocks noChangeAspect="1" noChangeShapeType="1"/>
              </p:cNvSpPr>
              <p:nvPr/>
            </p:nvSpPr>
            <p:spPr bwMode="auto">
              <a:xfrm rot="4436670" flipH="1" flipV="1">
                <a:off x="4922" y="3496"/>
                <a:ext cx="0" cy="9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Freeform 354"/>
              <p:cNvSpPr>
                <a:spLocks/>
              </p:cNvSpPr>
              <p:nvPr/>
            </p:nvSpPr>
            <p:spPr bwMode="auto">
              <a:xfrm flipV="1">
                <a:off x="3940" y="3232"/>
                <a:ext cx="1541" cy="365"/>
              </a:xfrm>
              <a:custGeom>
                <a:avLst/>
                <a:gdLst>
                  <a:gd name="T0" fmla="*/ 0 w 777"/>
                  <a:gd name="T1" fmla="*/ 933 h 133"/>
                  <a:gd name="T2" fmla="*/ 1476 w 777"/>
                  <a:gd name="T3" fmla="*/ 8 h 133"/>
                  <a:gd name="T4" fmla="*/ 3056 w 777"/>
                  <a:gd name="T5" fmla="*/ 1002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0" name="Group 355"/>
            <p:cNvGrpSpPr>
              <a:grpSpLocks/>
            </p:cNvGrpSpPr>
            <p:nvPr/>
          </p:nvGrpSpPr>
          <p:grpSpPr bwMode="auto">
            <a:xfrm>
              <a:off x="3951" y="2701"/>
              <a:ext cx="764" cy="543"/>
              <a:chOff x="3696" y="1680"/>
              <a:chExt cx="764" cy="543"/>
            </a:xfrm>
          </p:grpSpPr>
          <p:sp>
            <p:nvSpPr>
              <p:cNvPr id="17443" name="Line 356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Freeform 357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1" name="Line 358"/>
            <p:cNvSpPr>
              <a:spLocks noChangeAspect="1" noChangeShapeType="1"/>
            </p:cNvSpPr>
            <p:nvPr/>
          </p:nvSpPr>
          <p:spPr bwMode="auto">
            <a:xfrm rot="19744468" flipH="1">
              <a:off x="3602" y="3360"/>
              <a:ext cx="2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59"/>
            <p:cNvSpPr>
              <a:spLocks/>
            </p:cNvSpPr>
            <p:nvPr/>
          </p:nvSpPr>
          <p:spPr bwMode="auto">
            <a:xfrm flipV="1">
              <a:off x="3517" y="2704"/>
              <a:ext cx="416" cy="1085"/>
            </a:xfrm>
            <a:custGeom>
              <a:avLst/>
              <a:gdLst>
                <a:gd name="T0" fmla="*/ 1139 w 152"/>
                <a:gd name="T1" fmla="*/ 2295 h 513"/>
                <a:gd name="T2" fmla="*/ 285 w 152"/>
                <a:gd name="T3" fmla="*/ 1660 h 513"/>
                <a:gd name="T4" fmla="*/ 142 w 152"/>
                <a:gd name="T5" fmla="*/ 948 h 513"/>
                <a:gd name="T6" fmla="*/ 1139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1600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A. L. Dulmage &amp; N. S. Mendelsohn.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Coverings of bipartite graphs.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 </a:t>
            </a:r>
            <a:r>
              <a:rPr lang="en-US" sz="2000" i="1">
                <a:latin typeface="Arial" charset="0"/>
              </a:rPr>
              <a:t>Can. J. Math.</a:t>
            </a:r>
            <a:r>
              <a:rPr lang="en-US" sz="2000">
                <a:latin typeface="Arial" charset="0"/>
              </a:rPr>
              <a:t> 10: 517-534, 1958.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A. L. Dulmage &amp; N. S. Mendelsohn.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The term and stochastic ranks of a matrix.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Arial" charset="0"/>
              </a:rPr>
              <a:t>Can. J. Math.</a:t>
            </a:r>
            <a:r>
              <a:rPr lang="en-US" sz="2000">
                <a:latin typeface="Arial" charset="0"/>
              </a:rPr>
              <a:t> 11: 269-279, 1959.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A. L. Dulmage &amp; N. S. Mendelsohn.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A structure theory of bipartite graphs of finite exterior dimension.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Arial" charset="0"/>
              </a:rPr>
              <a:t>Trans. Royal Soc. Can.,</a:t>
            </a:r>
            <a:r>
              <a:rPr lang="en-US" sz="2000">
                <a:latin typeface="Arial" charset="0"/>
              </a:rPr>
              <a:t> ser. 3, 53: 1-13, 1959.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D. M. Johnson, A. L. Dulmage, &amp; N. S. Mendelsohn.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Connectivity and reducibility of graphs.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Arial" charset="0"/>
              </a:rPr>
              <a:t>Can. J. Math.</a:t>
            </a:r>
            <a:r>
              <a:rPr lang="en-US" sz="2000">
                <a:latin typeface="Arial" charset="0"/>
              </a:rPr>
              <a:t> 14: 529-539, 1962.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A. L. Dulmage &amp; N. S. Mendelsohn.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Two algorithms for bipartite graphs.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Arial" charset="0"/>
              </a:rPr>
              <a:t>SIAM J.</a:t>
            </a:r>
            <a:r>
              <a:rPr lang="en-US" sz="2000">
                <a:latin typeface="Arial" charset="0"/>
              </a:rPr>
              <a:t> 11: 183-194, 1963.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A. Pothen &amp; C.-J. Fan. 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Computing the block triangular form of a sparse matrix.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Arial" charset="0"/>
              </a:rPr>
              <a:t>ACM Trans. Math. Software</a:t>
            </a:r>
            <a:r>
              <a:rPr lang="en-US" sz="2000">
                <a:latin typeface="Arial" charset="0"/>
              </a:rPr>
              <a:t> 16: 303-324, 1990.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Hall and strong Hall properties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Let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be a bipartite graph with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row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vertices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column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vertices.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matching</a:t>
            </a:r>
            <a:r>
              <a:rPr lang="en-US" sz="2000">
                <a:latin typeface="Arial" charset="0"/>
              </a:rPr>
              <a:t> is a set of edges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with no common endpoints.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has the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Hall property</a:t>
            </a:r>
            <a:r>
              <a:rPr lang="en-US" sz="2000">
                <a:latin typeface="Arial" charset="0"/>
              </a:rPr>
              <a:t> if for all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 &gt;= 0</a:t>
            </a:r>
            <a:r>
              <a:rPr lang="en-US" sz="2000">
                <a:latin typeface="Arial" charset="0"/>
              </a:rPr>
              <a:t>, every set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columns is adjacent to at least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rows.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Hall</a:t>
            </a:r>
            <a:r>
              <a:rPr lang="ja-JP" altLang="en-US" sz="2000" u="sng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s theorem:</a:t>
            </a:r>
            <a:r>
              <a:rPr lang="en-US" sz="2000">
                <a:latin typeface="Arial" charset="0"/>
              </a:rPr>
              <a:t>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has a matching of size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iff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has the Hall property.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latin typeface="Arial" charset="0"/>
              </a:rPr>
              <a:t> has the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strong Hall property</a:t>
            </a:r>
            <a:r>
              <a:rPr lang="en-US" sz="2000">
                <a:latin typeface="Arial" charset="0"/>
              </a:rPr>
              <a:t> if for all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with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0 &lt; k &lt; n</a:t>
            </a:r>
            <a:r>
              <a:rPr lang="en-US" sz="2000">
                <a:latin typeface="Arial" charset="0"/>
              </a:rPr>
              <a:t>, every set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columns is adjacent to at least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k+1</a:t>
            </a:r>
            <a:r>
              <a:rPr lang="en-US" sz="2000">
                <a:latin typeface="Arial" charset="0"/>
              </a:rPr>
              <a:t> rows.</a:t>
            </a:r>
          </a:p>
          <a:p>
            <a:endParaRPr lang="en-US" sz="8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Alternating paths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marL="457200" indent="-457200"/>
            <a:r>
              <a:rPr lang="en-US" sz="2000">
                <a:latin typeface="Arial" charset="0"/>
              </a:rPr>
              <a:t>Let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 be a matching.  An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alternating walk</a:t>
            </a:r>
            <a:r>
              <a:rPr lang="en-US" sz="2000">
                <a:latin typeface="Arial" charset="0"/>
              </a:rPr>
              <a:t> is a sequence of edges with every second edge in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.  (Vertices or edges may appear more than once in the walk.)  An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alternating tour</a:t>
            </a:r>
            <a:r>
              <a:rPr lang="en-US" sz="2000">
                <a:latin typeface="Arial" charset="0"/>
              </a:rPr>
              <a:t> is an alternating walk whose endpoints are the same.  An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alternating path</a:t>
            </a:r>
            <a:r>
              <a:rPr lang="en-US" sz="2000">
                <a:latin typeface="Arial" charset="0"/>
              </a:rPr>
              <a:t> is an alternating walk with no repeated vertices.  An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alternating cycle</a:t>
            </a:r>
            <a:r>
              <a:rPr lang="en-US" sz="2000">
                <a:latin typeface="Arial" charset="0"/>
              </a:rPr>
              <a:t> is an alternating tour with no repeated vertices except its endpoint.</a:t>
            </a:r>
          </a:p>
          <a:p>
            <a:pPr marL="457200" indent="-457200"/>
            <a:endParaRPr lang="en-US" sz="1800">
              <a:latin typeface="Arial" charset="0"/>
            </a:endParaRPr>
          </a:p>
          <a:p>
            <a:pPr marL="457200" indent="-457200"/>
            <a:r>
              <a:rPr lang="en-US" sz="2000" u="sng">
                <a:solidFill>
                  <a:schemeClr val="hlink"/>
                </a:solidFill>
                <a:latin typeface="Arial" charset="0"/>
              </a:rPr>
              <a:t>Lemma.</a:t>
            </a:r>
            <a:r>
              <a:rPr lang="en-US" sz="2000">
                <a:latin typeface="Arial" charset="0"/>
              </a:rPr>
              <a:t> Let M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be two maximum matchings.  Their symmetric difference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(M</a:t>
            </a:r>
            <a:r>
              <a:rPr lang="en-US" sz="2000" b="1">
                <a:solidFill>
                  <a:schemeClr val="hlink"/>
                </a:solidFill>
                <a:latin typeface="Arial" charset="0"/>
                <a:sym typeface="Symbol" charset="0"/>
              </a:rPr>
              <a:t>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N)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(M</a:t>
            </a:r>
            <a:r>
              <a:rPr lang="en-US" sz="2000" b="1">
                <a:solidFill>
                  <a:schemeClr val="hlink"/>
                </a:solidFill>
                <a:latin typeface="Arial" charset="0"/>
                <a:sym typeface="Symbol" charset="0"/>
              </a:rPr>
              <a:t>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N)</a:t>
            </a:r>
            <a:r>
              <a:rPr lang="en-US" sz="2000">
                <a:latin typeface="Arial" charset="0"/>
              </a:rPr>
              <a:t> consists of vertex-disjoint components, each of which is either </a:t>
            </a:r>
          </a:p>
          <a:p>
            <a:pPr marL="800100" lvl="1" indent="-342900">
              <a:buFontTx/>
              <a:buAutoNum type="arabicPeriod"/>
            </a:pPr>
            <a:r>
              <a:rPr lang="en-US" sz="2000">
                <a:latin typeface="Arial" charset="0"/>
              </a:rPr>
              <a:t>an alternating cycle in both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N,</a:t>
            </a:r>
            <a:r>
              <a:rPr lang="en-US" sz="2000">
                <a:latin typeface="Arial" charset="0"/>
              </a:rPr>
              <a:t> or</a:t>
            </a:r>
          </a:p>
          <a:p>
            <a:pPr marL="800100" lvl="1" indent="-342900">
              <a:buFontTx/>
              <a:buAutoNum type="arabicPeriod"/>
            </a:pPr>
            <a:r>
              <a:rPr lang="en-US" sz="2000">
                <a:latin typeface="Arial" charset="0"/>
              </a:rPr>
              <a:t>an alternating path in both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from an </a:t>
            </a:r>
            <a:br>
              <a:rPr lang="en-US" sz="2000">
                <a:latin typeface="Arial" charset="0"/>
              </a:rPr>
            </a:b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-unmatched column to an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-unmatched column, or </a:t>
            </a:r>
          </a:p>
          <a:p>
            <a:pPr marL="800100" lvl="1" indent="-342900">
              <a:buFontTx/>
              <a:buAutoNum type="arabicPeriod"/>
            </a:pPr>
            <a:r>
              <a:rPr lang="en-US" sz="2000">
                <a:latin typeface="Arial" charset="0"/>
              </a:rPr>
              <a:t>same as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but for rows.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decomposition (coarse)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>
                <a:latin typeface="Arial" charset="0"/>
              </a:rPr>
              <a:t> be a maximum-size matching.  Define:</a:t>
            </a:r>
          </a:p>
          <a:p>
            <a:pPr marL="457200" indent="-457200"/>
            <a:endParaRPr lang="en-US" sz="200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{ </a:t>
            </a:r>
            <a:r>
              <a:rPr lang="en-US" sz="2000">
                <a:latin typeface="Arial" charset="0"/>
              </a:rPr>
              <a:t>rows reachable via alt. path from some unmatched row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}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VC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{ </a:t>
            </a:r>
            <a:r>
              <a:rPr lang="en-US" sz="2000">
                <a:latin typeface="Arial" charset="0"/>
              </a:rPr>
              <a:t>cols reachable via alt. path from some unmatched row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}</a:t>
            </a:r>
            <a:endParaRPr lang="en-US" sz="200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HR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{ </a:t>
            </a:r>
            <a:r>
              <a:rPr lang="en-US" sz="2000">
                <a:latin typeface="Arial" charset="0"/>
              </a:rPr>
              <a:t>rows reachable via alt. path from some unmatched col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}</a:t>
            </a:r>
            <a:endParaRPr lang="en-US" sz="200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{ </a:t>
            </a:r>
            <a:r>
              <a:rPr lang="en-US" sz="2000">
                <a:latin typeface="Arial" charset="0"/>
              </a:rPr>
              <a:t>cols reachable via alt. path from some unmatched col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}</a:t>
            </a:r>
            <a:endParaRPr lang="en-US" sz="200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 R – VR</a:t>
            </a:r>
            <a:r>
              <a:rPr lang="en-US" b="1" baseline="-25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–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HR</a:t>
            </a:r>
            <a:endParaRPr lang="en-US" b="1" baseline="-250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= C – VC</a:t>
            </a:r>
            <a:r>
              <a:rPr lang="en-US" b="1" baseline="-25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–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endParaRPr lang="en-US" sz="2000">
              <a:latin typeface="Arial" charset="0"/>
            </a:endParaRPr>
          </a:p>
          <a:p>
            <a:pPr marL="457200" indent="-457200"/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 Gaussian elimination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1816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 = LU:</a:t>
            </a:r>
            <a:r>
              <a:rPr lang="en-US">
                <a:latin typeface="Arial" charset="0"/>
              </a:rPr>
              <a:t>  does not always exist, can be unstable</a:t>
            </a:r>
          </a:p>
          <a:p>
            <a:pPr lvl="3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PA = LU:</a:t>
            </a:r>
            <a:r>
              <a:rPr lang="en-US">
                <a:latin typeface="Arial" charset="0"/>
              </a:rPr>
              <a:t>  Partial pivoting</a:t>
            </a:r>
          </a:p>
          <a:p>
            <a:pPr lvl="1"/>
            <a:r>
              <a:rPr lang="en-US">
                <a:latin typeface="Arial" charset="0"/>
              </a:rPr>
              <a:t>At each elimination step, pivot on largest-magnitude element in column</a:t>
            </a:r>
          </a:p>
          <a:p>
            <a:pPr lvl="1"/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GEPP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is the standard algorithm for dense nonsymmetric systems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PAQ = LU:</a:t>
            </a:r>
            <a:r>
              <a:rPr lang="en-US">
                <a:latin typeface="Arial" charset="0"/>
              </a:rPr>
              <a:t>  Complete pivoting</a:t>
            </a:r>
          </a:p>
          <a:p>
            <a:pPr lvl="1"/>
            <a:r>
              <a:rPr lang="en-US">
                <a:latin typeface="Arial" charset="0"/>
              </a:rPr>
              <a:t>Pivot on largest-magnitude element in the entire uneliminated matrix</a:t>
            </a:r>
          </a:p>
          <a:p>
            <a:pPr lvl="1"/>
            <a:r>
              <a:rPr lang="en-US">
                <a:latin typeface="Arial" charset="0"/>
              </a:rPr>
              <a:t>Expensive to search for the pivot</a:t>
            </a:r>
          </a:p>
          <a:p>
            <a:pPr lvl="1"/>
            <a:r>
              <a:rPr lang="en-US">
                <a:latin typeface="Arial" charset="0"/>
              </a:rPr>
              <a:t>No freedom to reorder for sparsity</a:t>
            </a:r>
          </a:p>
          <a:p>
            <a:pPr lvl="1"/>
            <a:r>
              <a:rPr lang="en-US">
                <a:latin typeface="Arial" charset="0"/>
              </a:rPr>
              <a:t>Hardly ever used in practice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Conflict between permuting for sparsity and for numerics</a:t>
            </a:r>
          </a:p>
          <a:p>
            <a:pPr lvl="1"/>
            <a:r>
              <a:rPr lang="en-US">
                <a:latin typeface="Arial" charset="0"/>
              </a:rPr>
              <a:t>Lots of different approaches to this tradeoff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decomposition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33400" y="1447800"/>
            <a:ext cx="4021138" cy="4240213"/>
            <a:chOff x="336" y="912"/>
            <a:chExt cx="2533" cy="2671"/>
          </a:xfrm>
        </p:grpSpPr>
        <p:sp>
          <p:nvSpPr>
            <p:cNvPr id="23649" name="Line 4"/>
            <p:cNvSpPr>
              <a:spLocks noChangeAspect="1" noChangeShapeType="1"/>
            </p:cNvSpPr>
            <p:nvPr/>
          </p:nvSpPr>
          <p:spPr bwMode="auto">
            <a:xfrm>
              <a:off x="599" y="1716"/>
              <a:ext cx="22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Line 5"/>
            <p:cNvSpPr>
              <a:spLocks noChangeAspect="1" noChangeShapeType="1"/>
            </p:cNvSpPr>
            <p:nvPr/>
          </p:nvSpPr>
          <p:spPr bwMode="auto">
            <a:xfrm>
              <a:off x="593" y="2544"/>
              <a:ext cx="22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Line 6"/>
            <p:cNvSpPr>
              <a:spLocks noChangeAspect="1" noChangeShapeType="1"/>
            </p:cNvSpPr>
            <p:nvPr/>
          </p:nvSpPr>
          <p:spPr bwMode="auto">
            <a:xfrm rot="-5400000">
              <a:off x="1211" y="2343"/>
              <a:ext cx="24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Line 7"/>
            <p:cNvSpPr>
              <a:spLocks noChangeAspect="1" noChangeShapeType="1"/>
            </p:cNvSpPr>
            <p:nvPr/>
          </p:nvSpPr>
          <p:spPr bwMode="auto">
            <a:xfrm rot="-5400000">
              <a:off x="380" y="2340"/>
              <a:ext cx="24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Rectangle 8"/>
            <p:cNvSpPr>
              <a:spLocks noChangeArrowheads="1"/>
            </p:cNvSpPr>
            <p:nvPr/>
          </p:nvSpPr>
          <p:spPr bwMode="auto">
            <a:xfrm>
              <a:off x="593" y="1118"/>
              <a:ext cx="2242" cy="245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Oval 9"/>
            <p:cNvSpPr>
              <a:spLocks noChangeAspect="1" noChangeArrowheads="1"/>
            </p:cNvSpPr>
            <p:nvPr/>
          </p:nvSpPr>
          <p:spPr bwMode="auto">
            <a:xfrm>
              <a:off x="634" y="15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Oval 10"/>
            <p:cNvSpPr>
              <a:spLocks noChangeAspect="1" noChangeArrowheads="1"/>
            </p:cNvSpPr>
            <p:nvPr/>
          </p:nvSpPr>
          <p:spPr bwMode="auto">
            <a:xfrm>
              <a:off x="634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Oval 11"/>
            <p:cNvSpPr>
              <a:spLocks noChangeAspect="1" noChangeArrowheads="1"/>
            </p:cNvSpPr>
            <p:nvPr/>
          </p:nvSpPr>
          <p:spPr bwMode="auto">
            <a:xfrm>
              <a:off x="840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Oval 12"/>
            <p:cNvSpPr>
              <a:spLocks noChangeAspect="1" noChangeArrowheads="1"/>
            </p:cNvSpPr>
            <p:nvPr/>
          </p:nvSpPr>
          <p:spPr bwMode="auto">
            <a:xfrm>
              <a:off x="1046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Oval 13"/>
            <p:cNvSpPr>
              <a:spLocks noChangeAspect="1" noChangeArrowheads="1"/>
            </p:cNvSpPr>
            <p:nvPr/>
          </p:nvSpPr>
          <p:spPr bwMode="auto">
            <a:xfrm>
              <a:off x="1253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" name="Oval 14"/>
            <p:cNvSpPr>
              <a:spLocks noChangeAspect="1" noChangeArrowheads="1"/>
            </p:cNvSpPr>
            <p:nvPr/>
          </p:nvSpPr>
          <p:spPr bwMode="auto">
            <a:xfrm>
              <a:off x="1459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Oval 15"/>
            <p:cNvSpPr>
              <a:spLocks noChangeAspect="1" noChangeArrowheads="1"/>
            </p:cNvSpPr>
            <p:nvPr/>
          </p:nvSpPr>
          <p:spPr bwMode="auto">
            <a:xfrm>
              <a:off x="1665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1" name="Oval 16"/>
            <p:cNvSpPr>
              <a:spLocks noChangeAspect="1" noChangeArrowheads="1"/>
            </p:cNvSpPr>
            <p:nvPr/>
          </p:nvSpPr>
          <p:spPr bwMode="auto">
            <a:xfrm>
              <a:off x="1872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2" name="Oval 17"/>
            <p:cNvSpPr>
              <a:spLocks noChangeAspect="1" noChangeArrowheads="1"/>
            </p:cNvSpPr>
            <p:nvPr/>
          </p:nvSpPr>
          <p:spPr bwMode="auto">
            <a:xfrm>
              <a:off x="634" y="115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3" name="Oval 18"/>
            <p:cNvSpPr>
              <a:spLocks noChangeAspect="1" noChangeArrowheads="1"/>
            </p:cNvSpPr>
            <p:nvPr/>
          </p:nvSpPr>
          <p:spPr bwMode="auto">
            <a:xfrm>
              <a:off x="840" y="115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4" name="Oval 19"/>
            <p:cNvSpPr>
              <a:spLocks noChangeAspect="1" noChangeArrowheads="1"/>
            </p:cNvSpPr>
            <p:nvPr/>
          </p:nvSpPr>
          <p:spPr bwMode="auto">
            <a:xfrm>
              <a:off x="1046" y="115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5" name="Oval 20"/>
            <p:cNvSpPr>
              <a:spLocks noChangeAspect="1" noChangeArrowheads="1"/>
            </p:cNvSpPr>
            <p:nvPr/>
          </p:nvSpPr>
          <p:spPr bwMode="auto">
            <a:xfrm>
              <a:off x="1253" y="115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" name="Oval 21"/>
            <p:cNvSpPr>
              <a:spLocks noChangeAspect="1" noChangeArrowheads="1"/>
            </p:cNvSpPr>
            <p:nvPr/>
          </p:nvSpPr>
          <p:spPr bwMode="auto">
            <a:xfrm>
              <a:off x="1459" y="115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Oval 22"/>
            <p:cNvSpPr>
              <a:spLocks noChangeAspect="1" noChangeArrowheads="1"/>
            </p:cNvSpPr>
            <p:nvPr/>
          </p:nvSpPr>
          <p:spPr bwMode="auto">
            <a:xfrm>
              <a:off x="1665" y="115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Oval 23"/>
            <p:cNvSpPr>
              <a:spLocks noChangeAspect="1" noChangeArrowheads="1"/>
            </p:cNvSpPr>
            <p:nvPr/>
          </p:nvSpPr>
          <p:spPr bwMode="auto">
            <a:xfrm>
              <a:off x="1872" y="115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Oval 24"/>
            <p:cNvSpPr>
              <a:spLocks noChangeAspect="1" noChangeArrowheads="1"/>
            </p:cNvSpPr>
            <p:nvPr/>
          </p:nvSpPr>
          <p:spPr bwMode="auto">
            <a:xfrm>
              <a:off x="634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0" name="Oval 25"/>
            <p:cNvSpPr>
              <a:spLocks noChangeAspect="1" noChangeArrowheads="1"/>
            </p:cNvSpPr>
            <p:nvPr/>
          </p:nvSpPr>
          <p:spPr bwMode="auto">
            <a:xfrm>
              <a:off x="840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1" name="Oval 26"/>
            <p:cNvSpPr>
              <a:spLocks noChangeAspect="1" noChangeArrowheads="1"/>
            </p:cNvSpPr>
            <p:nvPr/>
          </p:nvSpPr>
          <p:spPr bwMode="auto">
            <a:xfrm>
              <a:off x="1046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2" name="Oval 27"/>
            <p:cNvSpPr>
              <a:spLocks noChangeAspect="1" noChangeArrowheads="1"/>
            </p:cNvSpPr>
            <p:nvPr/>
          </p:nvSpPr>
          <p:spPr bwMode="auto">
            <a:xfrm>
              <a:off x="1253" y="136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3" name="Oval 28"/>
            <p:cNvSpPr>
              <a:spLocks noChangeAspect="1" noChangeArrowheads="1"/>
            </p:cNvSpPr>
            <p:nvPr/>
          </p:nvSpPr>
          <p:spPr bwMode="auto">
            <a:xfrm>
              <a:off x="1459" y="13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4" name="Oval 29"/>
            <p:cNvSpPr>
              <a:spLocks noChangeAspect="1" noChangeArrowheads="1"/>
            </p:cNvSpPr>
            <p:nvPr/>
          </p:nvSpPr>
          <p:spPr bwMode="auto">
            <a:xfrm>
              <a:off x="1665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5" name="Oval 30"/>
            <p:cNvSpPr>
              <a:spLocks noChangeAspect="1" noChangeArrowheads="1"/>
            </p:cNvSpPr>
            <p:nvPr/>
          </p:nvSpPr>
          <p:spPr bwMode="auto">
            <a:xfrm>
              <a:off x="1872" y="13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6" name="Oval 31"/>
            <p:cNvSpPr>
              <a:spLocks noChangeAspect="1" noChangeArrowheads="1"/>
            </p:cNvSpPr>
            <p:nvPr/>
          </p:nvSpPr>
          <p:spPr bwMode="auto">
            <a:xfrm>
              <a:off x="840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7" name="Oval 32"/>
            <p:cNvSpPr>
              <a:spLocks noChangeAspect="1" noChangeArrowheads="1"/>
            </p:cNvSpPr>
            <p:nvPr/>
          </p:nvSpPr>
          <p:spPr bwMode="auto">
            <a:xfrm>
              <a:off x="1046" y="15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8" name="Oval 33"/>
            <p:cNvSpPr>
              <a:spLocks noChangeAspect="1" noChangeArrowheads="1"/>
            </p:cNvSpPr>
            <p:nvPr/>
          </p:nvSpPr>
          <p:spPr bwMode="auto">
            <a:xfrm>
              <a:off x="1253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9" name="Oval 34"/>
            <p:cNvSpPr>
              <a:spLocks noChangeAspect="1" noChangeArrowheads="1"/>
            </p:cNvSpPr>
            <p:nvPr/>
          </p:nvSpPr>
          <p:spPr bwMode="auto">
            <a:xfrm>
              <a:off x="1459" y="157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0" name="Oval 35"/>
            <p:cNvSpPr>
              <a:spLocks noChangeAspect="1" noChangeArrowheads="1"/>
            </p:cNvSpPr>
            <p:nvPr/>
          </p:nvSpPr>
          <p:spPr bwMode="auto">
            <a:xfrm>
              <a:off x="1665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1" name="Oval 36"/>
            <p:cNvSpPr>
              <a:spLocks noChangeAspect="1" noChangeArrowheads="1"/>
            </p:cNvSpPr>
            <p:nvPr/>
          </p:nvSpPr>
          <p:spPr bwMode="auto">
            <a:xfrm>
              <a:off x="1872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2" name="Oval 37"/>
            <p:cNvSpPr>
              <a:spLocks noChangeAspect="1" noChangeArrowheads="1"/>
            </p:cNvSpPr>
            <p:nvPr/>
          </p:nvSpPr>
          <p:spPr bwMode="auto">
            <a:xfrm>
              <a:off x="634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3" name="Oval 38"/>
            <p:cNvSpPr>
              <a:spLocks noChangeAspect="1" noChangeArrowheads="1"/>
            </p:cNvSpPr>
            <p:nvPr/>
          </p:nvSpPr>
          <p:spPr bwMode="auto">
            <a:xfrm>
              <a:off x="840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4" name="Oval 39"/>
            <p:cNvSpPr>
              <a:spLocks noChangeAspect="1" noChangeArrowheads="1"/>
            </p:cNvSpPr>
            <p:nvPr/>
          </p:nvSpPr>
          <p:spPr bwMode="auto">
            <a:xfrm>
              <a:off x="1046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" name="Oval 40"/>
            <p:cNvSpPr>
              <a:spLocks noChangeAspect="1" noChangeArrowheads="1"/>
            </p:cNvSpPr>
            <p:nvPr/>
          </p:nvSpPr>
          <p:spPr bwMode="auto">
            <a:xfrm>
              <a:off x="1253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" name="Oval 41"/>
            <p:cNvSpPr>
              <a:spLocks noChangeAspect="1" noChangeArrowheads="1"/>
            </p:cNvSpPr>
            <p:nvPr/>
          </p:nvSpPr>
          <p:spPr bwMode="auto">
            <a:xfrm>
              <a:off x="1459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7" name="Oval 42"/>
            <p:cNvSpPr>
              <a:spLocks noChangeAspect="1" noChangeArrowheads="1"/>
            </p:cNvSpPr>
            <p:nvPr/>
          </p:nvSpPr>
          <p:spPr bwMode="auto">
            <a:xfrm>
              <a:off x="1665" y="177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8" name="Oval 43"/>
            <p:cNvSpPr>
              <a:spLocks noChangeAspect="1" noChangeArrowheads="1"/>
            </p:cNvSpPr>
            <p:nvPr/>
          </p:nvSpPr>
          <p:spPr bwMode="auto">
            <a:xfrm>
              <a:off x="1872" y="177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9" name="Oval 44"/>
            <p:cNvSpPr>
              <a:spLocks noChangeAspect="1" noChangeArrowheads="1"/>
            </p:cNvSpPr>
            <p:nvPr/>
          </p:nvSpPr>
          <p:spPr bwMode="auto">
            <a:xfrm>
              <a:off x="634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0" name="Oval 45"/>
            <p:cNvSpPr>
              <a:spLocks noChangeAspect="1" noChangeArrowheads="1"/>
            </p:cNvSpPr>
            <p:nvPr/>
          </p:nvSpPr>
          <p:spPr bwMode="auto">
            <a:xfrm>
              <a:off x="840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1" name="Oval 46"/>
            <p:cNvSpPr>
              <a:spLocks noChangeAspect="1" noChangeArrowheads="1"/>
            </p:cNvSpPr>
            <p:nvPr/>
          </p:nvSpPr>
          <p:spPr bwMode="auto">
            <a:xfrm>
              <a:off x="1046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2" name="Oval 47"/>
            <p:cNvSpPr>
              <a:spLocks noChangeAspect="1" noChangeArrowheads="1"/>
            </p:cNvSpPr>
            <p:nvPr/>
          </p:nvSpPr>
          <p:spPr bwMode="auto">
            <a:xfrm>
              <a:off x="1253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3" name="Oval 48"/>
            <p:cNvSpPr>
              <a:spLocks noChangeAspect="1" noChangeArrowheads="1"/>
            </p:cNvSpPr>
            <p:nvPr/>
          </p:nvSpPr>
          <p:spPr bwMode="auto">
            <a:xfrm>
              <a:off x="1459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4" name="Oval 49"/>
            <p:cNvSpPr>
              <a:spLocks noChangeAspect="1" noChangeArrowheads="1"/>
            </p:cNvSpPr>
            <p:nvPr/>
          </p:nvSpPr>
          <p:spPr bwMode="auto">
            <a:xfrm>
              <a:off x="1665" y="198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5" name="Oval 50"/>
            <p:cNvSpPr>
              <a:spLocks noChangeAspect="1" noChangeArrowheads="1"/>
            </p:cNvSpPr>
            <p:nvPr/>
          </p:nvSpPr>
          <p:spPr bwMode="auto">
            <a:xfrm>
              <a:off x="1872" y="198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6" name="Oval 51"/>
            <p:cNvSpPr>
              <a:spLocks noChangeAspect="1" noChangeArrowheads="1"/>
            </p:cNvSpPr>
            <p:nvPr/>
          </p:nvSpPr>
          <p:spPr bwMode="auto">
            <a:xfrm>
              <a:off x="634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7" name="Oval 52"/>
            <p:cNvSpPr>
              <a:spLocks noChangeAspect="1" noChangeArrowheads="1"/>
            </p:cNvSpPr>
            <p:nvPr/>
          </p:nvSpPr>
          <p:spPr bwMode="auto">
            <a:xfrm>
              <a:off x="840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8" name="Oval 53"/>
            <p:cNvSpPr>
              <a:spLocks noChangeAspect="1" noChangeArrowheads="1"/>
            </p:cNvSpPr>
            <p:nvPr/>
          </p:nvSpPr>
          <p:spPr bwMode="auto">
            <a:xfrm>
              <a:off x="1046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9" name="Oval 54"/>
            <p:cNvSpPr>
              <a:spLocks noChangeAspect="1" noChangeArrowheads="1"/>
            </p:cNvSpPr>
            <p:nvPr/>
          </p:nvSpPr>
          <p:spPr bwMode="auto">
            <a:xfrm>
              <a:off x="1253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0" name="Oval 55"/>
            <p:cNvSpPr>
              <a:spLocks noChangeAspect="1" noChangeArrowheads="1"/>
            </p:cNvSpPr>
            <p:nvPr/>
          </p:nvSpPr>
          <p:spPr bwMode="auto">
            <a:xfrm>
              <a:off x="1459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1" name="Oval 56"/>
            <p:cNvSpPr>
              <a:spLocks noChangeAspect="1" noChangeArrowheads="1"/>
            </p:cNvSpPr>
            <p:nvPr/>
          </p:nvSpPr>
          <p:spPr bwMode="auto">
            <a:xfrm>
              <a:off x="1665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2" name="Oval 57"/>
            <p:cNvSpPr>
              <a:spLocks noChangeAspect="1" noChangeArrowheads="1"/>
            </p:cNvSpPr>
            <p:nvPr/>
          </p:nvSpPr>
          <p:spPr bwMode="auto">
            <a:xfrm>
              <a:off x="1872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3" name="Oval 58"/>
            <p:cNvSpPr>
              <a:spLocks noChangeAspect="1" noChangeArrowheads="1"/>
            </p:cNvSpPr>
            <p:nvPr/>
          </p:nvSpPr>
          <p:spPr bwMode="auto">
            <a:xfrm>
              <a:off x="635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4" name="Oval 59"/>
            <p:cNvSpPr>
              <a:spLocks noChangeAspect="1" noChangeArrowheads="1"/>
            </p:cNvSpPr>
            <p:nvPr/>
          </p:nvSpPr>
          <p:spPr bwMode="auto">
            <a:xfrm>
              <a:off x="635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5" name="Oval 60"/>
            <p:cNvSpPr>
              <a:spLocks noChangeAspect="1" noChangeArrowheads="1"/>
            </p:cNvSpPr>
            <p:nvPr/>
          </p:nvSpPr>
          <p:spPr bwMode="auto">
            <a:xfrm>
              <a:off x="841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6" name="Oval 61"/>
            <p:cNvSpPr>
              <a:spLocks noChangeAspect="1" noChangeArrowheads="1"/>
            </p:cNvSpPr>
            <p:nvPr/>
          </p:nvSpPr>
          <p:spPr bwMode="auto">
            <a:xfrm>
              <a:off x="1047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7" name="Oval 62"/>
            <p:cNvSpPr>
              <a:spLocks noChangeAspect="1" noChangeArrowheads="1"/>
            </p:cNvSpPr>
            <p:nvPr/>
          </p:nvSpPr>
          <p:spPr bwMode="auto">
            <a:xfrm>
              <a:off x="1254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8" name="Oval 63"/>
            <p:cNvSpPr>
              <a:spLocks noChangeAspect="1" noChangeArrowheads="1"/>
            </p:cNvSpPr>
            <p:nvPr/>
          </p:nvSpPr>
          <p:spPr bwMode="auto">
            <a:xfrm>
              <a:off x="1460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9" name="Oval 64"/>
            <p:cNvSpPr>
              <a:spLocks noChangeAspect="1" noChangeArrowheads="1"/>
            </p:cNvSpPr>
            <p:nvPr/>
          </p:nvSpPr>
          <p:spPr bwMode="auto">
            <a:xfrm>
              <a:off x="1666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0" name="Oval 65"/>
            <p:cNvSpPr>
              <a:spLocks noChangeAspect="1" noChangeArrowheads="1"/>
            </p:cNvSpPr>
            <p:nvPr/>
          </p:nvSpPr>
          <p:spPr bwMode="auto">
            <a:xfrm>
              <a:off x="1873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1" name="Oval 66"/>
            <p:cNvSpPr>
              <a:spLocks noChangeAspect="1" noChangeArrowheads="1"/>
            </p:cNvSpPr>
            <p:nvPr/>
          </p:nvSpPr>
          <p:spPr bwMode="auto">
            <a:xfrm>
              <a:off x="841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2" name="Oval 67"/>
            <p:cNvSpPr>
              <a:spLocks noChangeAspect="1" noChangeArrowheads="1"/>
            </p:cNvSpPr>
            <p:nvPr/>
          </p:nvSpPr>
          <p:spPr bwMode="auto">
            <a:xfrm>
              <a:off x="1047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3" name="Oval 68"/>
            <p:cNvSpPr>
              <a:spLocks noChangeAspect="1" noChangeArrowheads="1"/>
            </p:cNvSpPr>
            <p:nvPr/>
          </p:nvSpPr>
          <p:spPr bwMode="auto">
            <a:xfrm>
              <a:off x="1254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4" name="Oval 69"/>
            <p:cNvSpPr>
              <a:spLocks noChangeAspect="1" noChangeArrowheads="1"/>
            </p:cNvSpPr>
            <p:nvPr/>
          </p:nvSpPr>
          <p:spPr bwMode="auto">
            <a:xfrm>
              <a:off x="1460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5" name="Oval 70"/>
            <p:cNvSpPr>
              <a:spLocks noChangeAspect="1" noChangeArrowheads="1"/>
            </p:cNvSpPr>
            <p:nvPr/>
          </p:nvSpPr>
          <p:spPr bwMode="auto">
            <a:xfrm>
              <a:off x="1666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6" name="Oval 71"/>
            <p:cNvSpPr>
              <a:spLocks noChangeAspect="1" noChangeArrowheads="1"/>
            </p:cNvSpPr>
            <p:nvPr/>
          </p:nvSpPr>
          <p:spPr bwMode="auto">
            <a:xfrm>
              <a:off x="1873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7" name="Oval 72"/>
            <p:cNvSpPr>
              <a:spLocks noChangeAspect="1" noChangeArrowheads="1"/>
            </p:cNvSpPr>
            <p:nvPr/>
          </p:nvSpPr>
          <p:spPr bwMode="auto">
            <a:xfrm>
              <a:off x="635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8" name="Oval 73"/>
            <p:cNvSpPr>
              <a:spLocks noChangeAspect="1" noChangeArrowheads="1"/>
            </p:cNvSpPr>
            <p:nvPr/>
          </p:nvSpPr>
          <p:spPr bwMode="auto">
            <a:xfrm>
              <a:off x="841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9" name="Oval 74"/>
            <p:cNvSpPr>
              <a:spLocks noChangeAspect="1" noChangeArrowheads="1"/>
            </p:cNvSpPr>
            <p:nvPr/>
          </p:nvSpPr>
          <p:spPr bwMode="auto">
            <a:xfrm>
              <a:off x="1047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0" name="Oval 75"/>
            <p:cNvSpPr>
              <a:spLocks noChangeAspect="1" noChangeArrowheads="1"/>
            </p:cNvSpPr>
            <p:nvPr/>
          </p:nvSpPr>
          <p:spPr bwMode="auto">
            <a:xfrm>
              <a:off x="1254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1" name="Oval 76"/>
            <p:cNvSpPr>
              <a:spLocks noChangeAspect="1" noChangeArrowheads="1"/>
            </p:cNvSpPr>
            <p:nvPr/>
          </p:nvSpPr>
          <p:spPr bwMode="auto">
            <a:xfrm>
              <a:off x="1460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2" name="Oval 77"/>
            <p:cNvSpPr>
              <a:spLocks noChangeAspect="1" noChangeArrowheads="1"/>
            </p:cNvSpPr>
            <p:nvPr/>
          </p:nvSpPr>
          <p:spPr bwMode="auto">
            <a:xfrm>
              <a:off x="1666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3" name="Oval 78"/>
            <p:cNvSpPr>
              <a:spLocks noChangeAspect="1" noChangeArrowheads="1"/>
            </p:cNvSpPr>
            <p:nvPr/>
          </p:nvSpPr>
          <p:spPr bwMode="auto">
            <a:xfrm>
              <a:off x="1873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4" name="Oval 79"/>
            <p:cNvSpPr>
              <a:spLocks noChangeAspect="1" noChangeArrowheads="1"/>
            </p:cNvSpPr>
            <p:nvPr/>
          </p:nvSpPr>
          <p:spPr bwMode="auto">
            <a:xfrm>
              <a:off x="635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5" name="Oval 80"/>
            <p:cNvSpPr>
              <a:spLocks noChangeAspect="1" noChangeArrowheads="1"/>
            </p:cNvSpPr>
            <p:nvPr/>
          </p:nvSpPr>
          <p:spPr bwMode="auto">
            <a:xfrm>
              <a:off x="841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6" name="Oval 81"/>
            <p:cNvSpPr>
              <a:spLocks noChangeAspect="1" noChangeArrowheads="1"/>
            </p:cNvSpPr>
            <p:nvPr/>
          </p:nvSpPr>
          <p:spPr bwMode="auto">
            <a:xfrm>
              <a:off x="1047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7" name="Oval 82"/>
            <p:cNvSpPr>
              <a:spLocks noChangeAspect="1" noChangeArrowheads="1"/>
            </p:cNvSpPr>
            <p:nvPr/>
          </p:nvSpPr>
          <p:spPr bwMode="auto">
            <a:xfrm>
              <a:off x="1254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8" name="Oval 83"/>
            <p:cNvSpPr>
              <a:spLocks noChangeAspect="1" noChangeArrowheads="1"/>
            </p:cNvSpPr>
            <p:nvPr/>
          </p:nvSpPr>
          <p:spPr bwMode="auto">
            <a:xfrm>
              <a:off x="1460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9" name="Oval 84"/>
            <p:cNvSpPr>
              <a:spLocks noChangeAspect="1" noChangeArrowheads="1"/>
            </p:cNvSpPr>
            <p:nvPr/>
          </p:nvSpPr>
          <p:spPr bwMode="auto">
            <a:xfrm>
              <a:off x="1666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0" name="Oval 85"/>
            <p:cNvSpPr>
              <a:spLocks noChangeAspect="1" noChangeArrowheads="1"/>
            </p:cNvSpPr>
            <p:nvPr/>
          </p:nvSpPr>
          <p:spPr bwMode="auto">
            <a:xfrm>
              <a:off x="1873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1" name="Oval 86"/>
            <p:cNvSpPr>
              <a:spLocks noChangeAspect="1" noChangeArrowheads="1"/>
            </p:cNvSpPr>
            <p:nvPr/>
          </p:nvSpPr>
          <p:spPr bwMode="auto">
            <a:xfrm>
              <a:off x="635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2" name="Oval 87"/>
            <p:cNvSpPr>
              <a:spLocks noChangeAspect="1" noChangeArrowheads="1"/>
            </p:cNvSpPr>
            <p:nvPr/>
          </p:nvSpPr>
          <p:spPr bwMode="auto">
            <a:xfrm>
              <a:off x="841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3" name="Oval 88"/>
            <p:cNvSpPr>
              <a:spLocks noChangeAspect="1" noChangeArrowheads="1"/>
            </p:cNvSpPr>
            <p:nvPr/>
          </p:nvSpPr>
          <p:spPr bwMode="auto">
            <a:xfrm>
              <a:off x="1047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4" name="Oval 89"/>
            <p:cNvSpPr>
              <a:spLocks noChangeAspect="1" noChangeArrowheads="1"/>
            </p:cNvSpPr>
            <p:nvPr/>
          </p:nvSpPr>
          <p:spPr bwMode="auto">
            <a:xfrm>
              <a:off x="1254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5" name="Oval 90"/>
            <p:cNvSpPr>
              <a:spLocks noChangeAspect="1" noChangeArrowheads="1"/>
            </p:cNvSpPr>
            <p:nvPr/>
          </p:nvSpPr>
          <p:spPr bwMode="auto">
            <a:xfrm>
              <a:off x="1460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6" name="Oval 91"/>
            <p:cNvSpPr>
              <a:spLocks noChangeAspect="1" noChangeArrowheads="1"/>
            </p:cNvSpPr>
            <p:nvPr/>
          </p:nvSpPr>
          <p:spPr bwMode="auto">
            <a:xfrm>
              <a:off x="1666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7" name="Oval 92"/>
            <p:cNvSpPr>
              <a:spLocks noChangeAspect="1" noChangeArrowheads="1"/>
            </p:cNvSpPr>
            <p:nvPr/>
          </p:nvSpPr>
          <p:spPr bwMode="auto">
            <a:xfrm>
              <a:off x="1873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8" name="Oval 93"/>
            <p:cNvSpPr>
              <a:spLocks noChangeAspect="1" noChangeArrowheads="1"/>
            </p:cNvSpPr>
            <p:nvPr/>
          </p:nvSpPr>
          <p:spPr bwMode="auto">
            <a:xfrm>
              <a:off x="2079" y="219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9" name="Oval 94"/>
            <p:cNvSpPr>
              <a:spLocks noChangeAspect="1" noChangeArrowheads="1"/>
            </p:cNvSpPr>
            <p:nvPr/>
          </p:nvSpPr>
          <p:spPr bwMode="auto">
            <a:xfrm>
              <a:off x="2285" y="219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0" name="Oval 95"/>
            <p:cNvSpPr>
              <a:spLocks noChangeAspect="1" noChangeArrowheads="1"/>
            </p:cNvSpPr>
            <p:nvPr/>
          </p:nvSpPr>
          <p:spPr bwMode="auto">
            <a:xfrm>
              <a:off x="2492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1" name="Oval 96"/>
            <p:cNvSpPr>
              <a:spLocks noChangeAspect="1" noChangeArrowheads="1"/>
            </p:cNvSpPr>
            <p:nvPr/>
          </p:nvSpPr>
          <p:spPr bwMode="auto">
            <a:xfrm>
              <a:off x="2698" y="219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2" name="Oval 97"/>
            <p:cNvSpPr>
              <a:spLocks noChangeAspect="1" noChangeArrowheads="1"/>
            </p:cNvSpPr>
            <p:nvPr/>
          </p:nvSpPr>
          <p:spPr bwMode="auto">
            <a:xfrm>
              <a:off x="2079" y="115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3" name="Oval 98"/>
            <p:cNvSpPr>
              <a:spLocks noChangeAspect="1" noChangeArrowheads="1"/>
            </p:cNvSpPr>
            <p:nvPr/>
          </p:nvSpPr>
          <p:spPr bwMode="auto">
            <a:xfrm>
              <a:off x="2285" y="115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4" name="Oval 99"/>
            <p:cNvSpPr>
              <a:spLocks noChangeAspect="1" noChangeArrowheads="1"/>
            </p:cNvSpPr>
            <p:nvPr/>
          </p:nvSpPr>
          <p:spPr bwMode="auto">
            <a:xfrm>
              <a:off x="2492" y="115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5" name="Oval 100"/>
            <p:cNvSpPr>
              <a:spLocks noChangeAspect="1" noChangeArrowheads="1"/>
            </p:cNvSpPr>
            <p:nvPr/>
          </p:nvSpPr>
          <p:spPr bwMode="auto">
            <a:xfrm>
              <a:off x="2698" y="115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6" name="Oval 101"/>
            <p:cNvSpPr>
              <a:spLocks noChangeAspect="1" noChangeArrowheads="1"/>
            </p:cNvSpPr>
            <p:nvPr/>
          </p:nvSpPr>
          <p:spPr bwMode="auto">
            <a:xfrm>
              <a:off x="2079" y="13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7" name="Oval 102"/>
            <p:cNvSpPr>
              <a:spLocks noChangeAspect="1" noChangeArrowheads="1"/>
            </p:cNvSpPr>
            <p:nvPr/>
          </p:nvSpPr>
          <p:spPr bwMode="auto">
            <a:xfrm>
              <a:off x="2285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8" name="Oval 103"/>
            <p:cNvSpPr>
              <a:spLocks noChangeAspect="1" noChangeArrowheads="1"/>
            </p:cNvSpPr>
            <p:nvPr/>
          </p:nvSpPr>
          <p:spPr bwMode="auto">
            <a:xfrm>
              <a:off x="2492" y="13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9" name="Oval 104"/>
            <p:cNvSpPr>
              <a:spLocks noChangeAspect="1" noChangeArrowheads="1"/>
            </p:cNvSpPr>
            <p:nvPr/>
          </p:nvSpPr>
          <p:spPr bwMode="auto">
            <a:xfrm>
              <a:off x="2698" y="13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0" name="Oval 105"/>
            <p:cNvSpPr>
              <a:spLocks noChangeAspect="1" noChangeArrowheads="1"/>
            </p:cNvSpPr>
            <p:nvPr/>
          </p:nvSpPr>
          <p:spPr bwMode="auto">
            <a:xfrm>
              <a:off x="2079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1" name="Oval 106"/>
            <p:cNvSpPr>
              <a:spLocks noChangeAspect="1" noChangeArrowheads="1"/>
            </p:cNvSpPr>
            <p:nvPr/>
          </p:nvSpPr>
          <p:spPr bwMode="auto">
            <a:xfrm>
              <a:off x="2285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2" name="Oval 107"/>
            <p:cNvSpPr>
              <a:spLocks noChangeAspect="1" noChangeArrowheads="1"/>
            </p:cNvSpPr>
            <p:nvPr/>
          </p:nvSpPr>
          <p:spPr bwMode="auto">
            <a:xfrm>
              <a:off x="2492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3" name="Oval 108"/>
            <p:cNvSpPr>
              <a:spLocks noChangeAspect="1" noChangeArrowheads="1"/>
            </p:cNvSpPr>
            <p:nvPr/>
          </p:nvSpPr>
          <p:spPr bwMode="auto">
            <a:xfrm>
              <a:off x="2698" y="15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4" name="Oval 109"/>
            <p:cNvSpPr>
              <a:spLocks noChangeAspect="1" noChangeArrowheads="1"/>
            </p:cNvSpPr>
            <p:nvPr/>
          </p:nvSpPr>
          <p:spPr bwMode="auto">
            <a:xfrm>
              <a:off x="2079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5" name="Oval 110"/>
            <p:cNvSpPr>
              <a:spLocks noChangeAspect="1" noChangeArrowheads="1"/>
            </p:cNvSpPr>
            <p:nvPr/>
          </p:nvSpPr>
          <p:spPr bwMode="auto">
            <a:xfrm>
              <a:off x="2285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6" name="Oval 111"/>
            <p:cNvSpPr>
              <a:spLocks noChangeAspect="1" noChangeArrowheads="1"/>
            </p:cNvSpPr>
            <p:nvPr/>
          </p:nvSpPr>
          <p:spPr bwMode="auto">
            <a:xfrm>
              <a:off x="2492" y="177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7" name="Oval 112"/>
            <p:cNvSpPr>
              <a:spLocks noChangeAspect="1" noChangeArrowheads="1"/>
            </p:cNvSpPr>
            <p:nvPr/>
          </p:nvSpPr>
          <p:spPr bwMode="auto">
            <a:xfrm>
              <a:off x="2698" y="177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8" name="Oval 113"/>
            <p:cNvSpPr>
              <a:spLocks noChangeAspect="1" noChangeArrowheads="1"/>
            </p:cNvSpPr>
            <p:nvPr/>
          </p:nvSpPr>
          <p:spPr bwMode="auto">
            <a:xfrm>
              <a:off x="2079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9" name="Oval 114"/>
            <p:cNvSpPr>
              <a:spLocks noChangeAspect="1" noChangeArrowheads="1"/>
            </p:cNvSpPr>
            <p:nvPr/>
          </p:nvSpPr>
          <p:spPr bwMode="auto">
            <a:xfrm>
              <a:off x="2285" y="198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0" name="Oval 115"/>
            <p:cNvSpPr>
              <a:spLocks noChangeAspect="1" noChangeArrowheads="1"/>
            </p:cNvSpPr>
            <p:nvPr/>
          </p:nvSpPr>
          <p:spPr bwMode="auto">
            <a:xfrm>
              <a:off x="2492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1" name="Oval 116"/>
            <p:cNvSpPr>
              <a:spLocks noChangeAspect="1" noChangeArrowheads="1"/>
            </p:cNvSpPr>
            <p:nvPr/>
          </p:nvSpPr>
          <p:spPr bwMode="auto">
            <a:xfrm>
              <a:off x="2698" y="198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2" name="Oval 117"/>
            <p:cNvSpPr>
              <a:spLocks noChangeAspect="1" noChangeArrowheads="1"/>
            </p:cNvSpPr>
            <p:nvPr/>
          </p:nvSpPr>
          <p:spPr bwMode="auto">
            <a:xfrm>
              <a:off x="2079" y="23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3" name="Oval 118"/>
            <p:cNvSpPr>
              <a:spLocks noChangeAspect="1" noChangeArrowheads="1"/>
            </p:cNvSpPr>
            <p:nvPr/>
          </p:nvSpPr>
          <p:spPr bwMode="auto">
            <a:xfrm>
              <a:off x="2285" y="239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4" name="Oval 119"/>
            <p:cNvSpPr>
              <a:spLocks noChangeAspect="1" noChangeArrowheads="1"/>
            </p:cNvSpPr>
            <p:nvPr/>
          </p:nvSpPr>
          <p:spPr bwMode="auto">
            <a:xfrm>
              <a:off x="2492" y="23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5" name="Oval 120"/>
            <p:cNvSpPr>
              <a:spLocks noChangeAspect="1" noChangeArrowheads="1"/>
            </p:cNvSpPr>
            <p:nvPr/>
          </p:nvSpPr>
          <p:spPr bwMode="auto">
            <a:xfrm>
              <a:off x="2698" y="23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6" name="Oval 121"/>
            <p:cNvSpPr>
              <a:spLocks noChangeAspect="1" noChangeArrowheads="1"/>
            </p:cNvSpPr>
            <p:nvPr/>
          </p:nvSpPr>
          <p:spPr bwMode="auto">
            <a:xfrm>
              <a:off x="2080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7" name="Oval 122"/>
            <p:cNvSpPr>
              <a:spLocks noChangeAspect="1" noChangeArrowheads="1"/>
            </p:cNvSpPr>
            <p:nvPr/>
          </p:nvSpPr>
          <p:spPr bwMode="auto">
            <a:xfrm>
              <a:off x="2286" y="322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8" name="Oval 123"/>
            <p:cNvSpPr>
              <a:spLocks noChangeAspect="1" noChangeArrowheads="1"/>
            </p:cNvSpPr>
            <p:nvPr/>
          </p:nvSpPr>
          <p:spPr bwMode="auto">
            <a:xfrm>
              <a:off x="2493" y="322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9" name="Oval 124"/>
            <p:cNvSpPr>
              <a:spLocks noChangeAspect="1" noChangeArrowheads="1"/>
            </p:cNvSpPr>
            <p:nvPr/>
          </p:nvSpPr>
          <p:spPr bwMode="auto">
            <a:xfrm>
              <a:off x="2699" y="322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0" name="Oval 125"/>
            <p:cNvSpPr>
              <a:spLocks noChangeAspect="1" noChangeArrowheads="1"/>
            </p:cNvSpPr>
            <p:nvPr/>
          </p:nvSpPr>
          <p:spPr bwMode="auto">
            <a:xfrm>
              <a:off x="2080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1" name="Oval 126"/>
            <p:cNvSpPr>
              <a:spLocks noChangeAspect="1" noChangeArrowheads="1"/>
            </p:cNvSpPr>
            <p:nvPr/>
          </p:nvSpPr>
          <p:spPr bwMode="auto">
            <a:xfrm>
              <a:off x="2286" y="260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2" name="Oval 127"/>
            <p:cNvSpPr>
              <a:spLocks noChangeAspect="1" noChangeArrowheads="1"/>
            </p:cNvSpPr>
            <p:nvPr/>
          </p:nvSpPr>
          <p:spPr bwMode="auto">
            <a:xfrm>
              <a:off x="2493" y="260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3" name="Oval 128"/>
            <p:cNvSpPr>
              <a:spLocks noChangeAspect="1" noChangeArrowheads="1"/>
            </p:cNvSpPr>
            <p:nvPr/>
          </p:nvSpPr>
          <p:spPr bwMode="auto">
            <a:xfrm>
              <a:off x="2699" y="260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4" name="Oval 129"/>
            <p:cNvSpPr>
              <a:spLocks noChangeAspect="1" noChangeArrowheads="1"/>
            </p:cNvSpPr>
            <p:nvPr/>
          </p:nvSpPr>
          <p:spPr bwMode="auto">
            <a:xfrm>
              <a:off x="2080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5" name="Oval 130"/>
            <p:cNvSpPr>
              <a:spLocks noChangeAspect="1" noChangeArrowheads="1"/>
            </p:cNvSpPr>
            <p:nvPr/>
          </p:nvSpPr>
          <p:spPr bwMode="auto">
            <a:xfrm>
              <a:off x="2286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6" name="Oval 131"/>
            <p:cNvSpPr>
              <a:spLocks noChangeAspect="1" noChangeArrowheads="1"/>
            </p:cNvSpPr>
            <p:nvPr/>
          </p:nvSpPr>
          <p:spPr bwMode="auto">
            <a:xfrm>
              <a:off x="2493" y="281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7" name="Oval 132"/>
            <p:cNvSpPr>
              <a:spLocks noChangeAspect="1" noChangeArrowheads="1"/>
            </p:cNvSpPr>
            <p:nvPr/>
          </p:nvSpPr>
          <p:spPr bwMode="auto">
            <a:xfrm>
              <a:off x="2699" y="281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8" name="Oval 133"/>
            <p:cNvSpPr>
              <a:spLocks noChangeAspect="1" noChangeArrowheads="1"/>
            </p:cNvSpPr>
            <p:nvPr/>
          </p:nvSpPr>
          <p:spPr bwMode="auto">
            <a:xfrm>
              <a:off x="2080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79" name="Oval 134"/>
            <p:cNvSpPr>
              <a:spLocks noChangeAspect="1" noChangeArrowheads="1"/>
            </p:cNvSpPr>
            <p:nvPr/>
          </p:nvSpPr>
          <p:spPr bwMode="auto">
            <a:xfrm>
              <a:off x="2286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0" name="Oval 135"/>
            <p:cNvSpPr>
              <a:spLocks noChangeAspect="1" noChangeArrowheads="1"/>
            </p:cNvSpPr>
            <p:nvPr/>
          </p:nvSpPr>
          <p:spPr bwMode="auto">
            <a:xfrm>
              <a:off x="2493" y="301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1" name="Oval 136"/>
            <p:cNvSpPr>
              <a:spLocks noChangeAspect="1" noChangeArrowheads="1"/>
            </p:cNvSpPr>
            <p:nvPr/>
          </p:nvSpPr>
          <p:spPr bwMode="auto">
            <a:xfrm>
              <a:off x="2699" y="301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2" name="Oval 137"/>
            <p:cNvSpPr>
              <a:spLocks noChangeAspect="1" noChangeArrowheads="1"/>
            </p:cNvSpPr>
            <p:nvPr/>
          </p:nvSpPr>
          <p:spPr bwMode="auto">
            <a:xfrm>
              <a:off x="2080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3" name="Oval 138"/>
            <p:cNvSpPr>
              <a:spLocks noChangeAspect="1" noChangeArrowheads="1"/>
            </p:cNvSpPr>
            <p:nvPr/>
          </p:nvSpPr>
          <p:spPr bwMode="auto">
            <a:xfrm>
              <a:off x="2286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4" name="Oval 139"/>
            <p:cNvSpPr>
              <a:spLocks noChangeAspect="1" noChangeArrowheads="1"/>
            </p:cNvSpPr>
            <p:nvPr/>
          </p:nvSpPr>
          <p:spPr bwMode="auto">
            <a:xfrm>
              <a:off x="2493" y="34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5" name="Oval 140"/>
            <p:cNvSpPr>
              <a:spLocks noChangeAspect="1" noChangeArrowheads="1"/>
            </p:cNvSpPr>
            <p:nvPr/>
          </p:nvSpPr>
          <p:spPr bwMode="auto">
            <a:xfrm>
              <a:off x="2699" y="34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86" name="Text Box 141"/>
            <p:cNvSpPr txBox="1">
              <a:spLocks noChangeArrowheads="1"/>
            </p:cNvSpPr>
            <p:nvPr/>
          </p:nvSpPr>
          <p:spPr bwMode="auto">
            <a:xfrm>
              <a:off x="407" y="108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3787" name="Text Box 142"/>
            <p:cNvSpPr txBox="1">
              <a:spLocks noChangeArrowheads="1"/>
            </p:cNvSpPr>
            <p:nvPr/>
          </p:nvSpPr>
          <p:spPr bwMode="auto">
            <a:xfrm>
              <a:off x="407" y="191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3788" name="Text Box 143"/>
            <p:cNvSpPr txBox="1">
              <a:spLocks noChangeArrowheads="1"/>
            </p:cNvSpPr>
            <p:nvPr/>
          </p:nvSpPr>
          <p:spPr bwMode="auto">
            <a:xfrm>
              <a:off x="407" y="12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789" name="Text Box 144"/>
            <p:cNvSpPr txBox="1">
              <a:spLocks noChangeArrowheads="1"/>
            </p:cNvSpPr>
            <p:nvPr/>
          </p:nvSpPr>
          <p:spPr bwMode="auto">
            <a:xfrm>
              <a:off x="407" y="15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3790" name="Text Box 145"/>
            <p:cNvSpPr txBox="1">
              <a:spLocks noChangeArrowheads="1"/>
            </p:cNvSpPr>
            <p:nvPr/>
          </p:nvSpPr>
          <p:spPr bwMode="auto">
            <a:xfrm>
              <a:off x="407" y="17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791" name="Text Box 146"/>
            <p:cNvSpPr txBox="1">
              <a:spLocks noChangeArrowheads="1"/>
            </p:cNvSpPr>
            <p:nvPr/>
          </p:nvSpPr>
          <p:spPr bwMode="auto">
            <a:xfrm>
              <a:off x="407" y="212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792" name="Text Box 147"/>
            <p:cNvSpPr txBox="1">
              <a:spLocks noChangeArrowheads="1"/>
            </p:cNvSpPr>
            <p:nvPr/>
          </p:nvSpPr>
          <p:spPr bwMode="auto">
            <a:xfrm>
              <a:off x="407" y="23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3793" name="Text Box 148"/>
            <p:cNvSpPr txBox="1">
              <a:spLocks noChangeArrowheads="1"/>
            </p:cNvSpPr>
            <p:nvPr/>
          </p:nvSpPr>
          <p:spPr bwMode="auto">
            <a:xfrm>
              <a:off x="407" y="2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3794" name="Text Box 149"/>
            <p:cNvSpPr txBox="1">
              <a:spLocks noChangeArrowheads="1"/>
            </p:cNvSpPr>
            <p:nvPr/>
          </p:nvSpPr>
          <p:spPr bwMode="auto">
            <a:xfrm>
              <a:off x="336" y="337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3795" name="Text Box 150"/>
            <p:cNvSpPr txBox="1">
              <a:spLocks noChangeArrowheads="1"/>
            </p:cNvSpPr>
            <p:nvPr/>
          </p:nvSpPr>
          <p:spPr bwMode="auto">
            <a:xfrm>
              <a:off x="407" y="274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3796" name="Text Box 151"/>
            <p:cNvSpPr txBox="1">
              <a:spLocks noChangeArrowheads="1"/>
            </p:cNvSpPr>
            <p:nvPr/>
          </p:nvSpPr>
          <p:spPr bwMode="auto">
            <a:xfrm>
              <a:off x="336" y="295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3797" name="Text Box 152"/>
            <p:cNvSpPr txBox="1">
              <a:spLocks noChangeArrowheads="1"/>
            </p:cNvSpPr>
            <p:nvPr/>
          </p:nvSpPr>
          <p:spPr bwMode="auto">
            <a:xfrm>
              <a:off x="336" y="3164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accent2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3798" name="Text Box 153"/>
            <p:cNvSpPr txBox="1">
              <a:spLocks noChangeArrowheads="1"/>
            </p:cNvSpPr>
            <p:nvPr/>
          </p:nvSpPr>
          <p:spPr bwMode="auto">
            <a:xfrm>
              <a:off x="585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3799" name="Text Box 154"/>
            <p:cNvSpPr txBox="1">
              <a:spLocks noChangeArrowheads="1"/>
            </p:cNvSpPr>
            <p:nvPr/>
          </p:nvSpPr>
          <p:spPr bwMode="auto">
            <a:xfrm>
              <a:off x="1410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3800" name="Text Box 155"/>
            <p:cNvSpPr txBox="1">
              <a:spLocks noChangeArrowheads="1"/>
            </p:cNvSpPr>
            <p:nvPr/>
          </p:nvSpPr>
          <p:spPr bwMode="auto">
            <a:xfrm>
              <a:off x="791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801" name="Text Box 156"/>
            <p:cNvSpPr txBox="1">
              <a:spLocks noChangeArrowheads="1"/>
            </p:cNvSpPr>
            <p:nvPr/>
          </p:nvSpPr>
          <p:spPr bwMode="auto">
            <a:xfrm>
              <a:off x="997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3802" name="Text Box 157"/>
            <p:cNvSpPr txBox="1">
              <a:spLocks noChangeArrowheads="1"/>
            </p:cNvSpPr>
            <p:nvPr/>
          </p:nvSpPr>
          <p:spPr bwMode="auto">
            <a:xfrm>
              <a:off x="1204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803" name="Text Box 158"/>
            <p:cNvSpPr txBox="1">
              <a:spLocks noChangeArrowheads="1"/>
            </p:cNvSpPr>
            <p:nvPr/>
          </p:nvSpPr>
          <p:spPr bwMode="auto">
            <a:xfrm>
              <a:off x="1616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804" name="Text Box 159"/>
            <p:cNvSpPr txBox="1">
              <a:spLocks noChangeArrowheads="1"/>
            </p:cNvSpPr>
            <p:nvPr/>
          </p:nvSpPr>
          <p:spPr bwMode="auto">
            <a:xfrm>
              <a:off x="1823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3805" name="Text Box 160"/>
            <p:cNvSpPr txBox="1">
              <a:spLocks noChangeArrowheads="1"/>
            </p:cNvSpPr>
            <p:nvPr/>
          </p:nvSpPr>
          <p:spPr bwMode="auto">
            <a:xfrm>
              <a:off x="2029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3806" name="Text Box 161"/>
            <p:cNvSpPr txBox="1">
              <a:spLocks noChangeArrowheads="1"/>
            </p:cNvSpPr>
            <p:nvPr/>
          </p:nvSpPr>
          <p:spPr bwMode="auto">
            <a:xfrm>
              <a:off x="2236" y="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3807" name="Text Box 162"/>
            <p:cNvSpPr txBox="1">
              <a:spLocks noChangeArrowheads="1"/>
            </p:cNvSpPr>
            <p:nvPr/>
          </p:nvSpPr>
          <p:spPr bwMode="auto">
            <a:xfrm>
              <a:off x="2389" y="91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3808" name="Text Box 163"/>
            <p:cNvSpPr txBox="1">
              <a:spLocks noChangeArrowheads="1"/>
            </p:cNvSpPr>
            <p:nvPr/>
          </p:nvSpPr>
          <p:spPr bwMode="auto">
            <a:xfrm>
              <a:off x="2611" y="91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3809" name="Line 164"/>
            <p:cNvSpPr>
              <a:spLocks noChangeAspect="1" noChangeShapeType="1"/>
            </p:cNvSpPr>
            <p:nvPr/>
          </p:nvSpPr>
          <p:spPr bwMode="auto">
            <a:xfrm rot="-5400000">
              <a:off x="1613" y="2133"/>
              <a:ext cx="82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10" name="Line 165"/>
            <p:cNvSpPr>
              <a:spLocks noChangeAspect="1" noChangeShapeType="1"/>
            </p:cNvSpPr>
            <p:nvPr/>
          </p:nvSpPr>
          <p:spPr bwMode="auto">
            <a:xfrm>
              <a:off x="1599" y="2139"/>
              <a:ext cx="82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6" name="Group 166"/>
          <p:cNvGrpSpPr>
            <a:grpSpLocks/>
          </p:cNvGrpSpPr>
          <p:nvPr/>
        </p:nvGrpSpPr>
        <p:grpSpPr bwMode="auto">
          <a:xfrm>
            <a:off x="5067300" y="990600"/>
            <a:ext cx="3740150" cy="5434013"/>
            <a:chOff x="3192" y="624"/>
            <a:chExt cx="2356" cy="3423"/>
          </a:xfrm>
        </p:grpSpPr>
        <p:sp>
          <p:nvSpPr>
            <p:cNvPr id="23557" name="Line 167"/>
            <p:cNvSpPr>
              <a:spLocks noChangeShapeType="1"/>
            </p:cNvSpPr>
            <p:nvPr/>
          </p:nvSpPr>
          <p:spPr bwMode="auto">
            <a:xfrm>
              <a:off x="3933" y="1226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Line 168"/>
            <p:cNvSpPr>
              <a:spLocks noChangeShapeType="1"/>
            </p:cNvSpPr>
            <p:nvPr/>
          </p:nvSpPr>
          <p:spPr bwMode="auto">
            <a:xfrm>
              <a:off x="3936" y="1472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169"/>
            <p:cNvSpPr>
              <a:spLocks noChangeShapeType="1"/>
            </p:cNvSpPr>
            <p:nvPr/>
          </p:nvSpPr>
          <p:spPr bwMode="auto">
            <a:xfrm>
              <a:off x="3939" y="1967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170"/>
            <p:cNvSpPr>
              <a:spLocks noChangeShapeType="1"/>
            </p:cNvSpPr>
            <p:nvPr/>
          </p:nvSpPr>
          <p:spPr bwMode="auto">
            <a:xfrm>
              <a:off x="3939" y="2474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71"/>
            <p:cNvSpPr>
              <a:spLocks noChangeShapeType="1"/>
            </p:cNvSpPr>
            <p:nvPr/>
          </p:nvSpPr>
          <p:spPr bwMode="auto">
            <a:xfrm>
              <a:off x="3936" y="2720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72"/>
            <p:cNvSpPr>
              <a:spLocks noChangeShapeType="1"/>
            </p:cNvSpPr>
            <p:nvPr/>
          </p:nvSpPr>
          <p:spPr bwMode="auto">
            <a:xfrm>
              <a:off x="3945" y="2972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73"/>
            <p:cNvSpPr>
              <a:spLocks noChangeShapeType="1"/>
            </p:cNvSpPr>
            <p:nvPr/>
          </p:nvSpPr>
          <p:spPr bwMode="auto">
            <a:xfrm flipV="1">
              <a:off x="3948" y="2468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74"/>
            <p:cNvSpPr>
              <a:spLocks noChangeShapeType="1"/>
            </p:cNvSpPr>
            <p:nvPr/>
          </p:nvSpPr>
          <p:spPr bwMode="auto">
            <a:xfrm flipV="1">
              <a:off x="3945" y="1973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75"/>
            <p:cNvSpPr>
              <a:spLocks noChangeShapeType="1"/>
            </p:cNvSpPr>
            <p:nvPr/>
          </p:nvSpPr>
          <p:spPr bwMode="auto">
            <a:xfrm flipV="1">
              <a:off x="3939" y="980"/>
              <a:ext cx="801" cy="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76"/>
            <p:cNvSpPr>
              <a:spLocks noChangeAspect="1" noChangeShapeType="1"/>
            </p:cNvSpPr>
            <p:nvPr/>
          </p:nvSpPr>
          <p:spPr bwMode="auto">
            <a:xfrm>
              <a:off x="3945" y="3218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77"/>
            <p:cNvSpPr>
              <a:spLocks noChangeAspect="1" noChangeShapeType="1"/>
            </p:cNvSpPr>
            <p:nvPr/>
          </p:nvSpPr>
          <p:spPr bwMode="auto">
            <a:xfrm>
              <a:off x="3933" y="2966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78"/>
            <p:cNvSpPr>
              <a:spLocks noChangeAspect="1" noChangeShapeType="1"/>
            </p:cNvSpPr>
            <p:nvPr/>
          </p:nvSpPr>
          <p:spPr bwMode="auto">
            <a:xfrm>
              <a:off x="3936" y="1475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9"/>
            <p:cNvSpPr>
              <a:spLocks noChangeAspect="1" noChangeShapeType="1"/>
            </p:cNvSpPr>
            <p:nvPr/>
          </p:nvSpPr>
          <p:spPr bwMode="auto">
            <a:xfrm>
              <a:off x="3930" y="2717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0"/>
            <p:cNvSpPr>
              <a:spLocks noChangeAspect="1" noChangeShapeType="1"/>
            </p:cNvSpPr>
            <p:nvPr/>
          </p:nvSpPr>
          <p:spPr bwMode="auto">
            <a:xfrm>
              <a:off x="3942" y="2471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81"/>
            <p:cNvSpPr>
              <a:spLocks noChangeAspect="1" noChangeShapeType="1"/>
            </p:cNvSpPr>
            <p:nvPr/>
          </p:nvSpPr>
          <p:spPr bwMode="auto">
            <a:xfrm>
              <a:off x="3936" y="2219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82"/>
            <p:cNvSpPr>
              <a:spLocks noChangeAspect="1" noChangeShapeType="1"/>
            </p:cNvSpPr>
            <p:nvPr/>
          </p:nvSpPr>
          <p:spPr bwMode="auto">
            <a:xfrm>
              <a:off x="3933" y="1967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83"/>
            <p:cNvSpPr>
              <a:spLocks noChangeAspect="1" noChangeShapeType="1"/>
            </p:cNvSpPr>
            <p:nvPr/>
          </p:nvSpPr>
          <p:spPr bwMode="auto">
            <a:xfrm>
              <a:off x="3936" y="1721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84"/>
            <p:cNvSpPr>
              <a:spLocks noChangeAspect="1" noChangeShapeType="1"/>
            </p:cNvSpPr>
            <p:nvPr/>
          </p:nvSpPr>
          <p:spPr bwMode="auto">
            <a:xfrm>
              <a:off x="3936" y="1223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Oval 185"/>
            <p:cNvSpPr>
              <a:spLocks noChangeAspect="1" noChangeArrowheads="1"/>
            </p:cNvSpPr>
            <p:nvPr/>
          </p:nvSpPr>
          <p:spPr bwMode="auto">
            <a:xfrm>
              <a:off x="3888" y="680"/>
              <a:ext cx="93" cy="9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Oval 186"/>
            <p:cNvSpPr>
              <a:spLocks noChangeAspect="1" noChangeArrowheads="1"/>
            </p:cNvSpPr>
            <p:nvPr/>
          </p:nvSpPr>
          <p:spPr bwMode="auto">
            <a:xfrm>
              <a:off x="3888" y="1925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Oval 187"/>
            <p:cNvSpPr>
              <a:spLocks noChangeAspect="1" noChangeArrowheads="1"/>
            </p:cNvSpPr>
            <p:nvPr/>
          </p:nvSpPr>
          <p:spPr bwMode="auto">
            <a:xfrm>
              <a:off x="3888" y="242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Oval 188"/>
            <p:cNvSpPr>
              <a:spLocks noChangeAspect="1" noChangeArrowheads="1"/>
            </p:cNvSpPr>
            <p:nvPr/>
          </p:nvSpPr>
          <p:spPr bwMode="auto">
            <a:xfrm>
              <a:off x="3888" y="928"/>
              <a:ext cx="93" cy="9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Oval 189"/>
            <p:cNvSpPr>
              <a:spLocks noChangeAspect="1" noChangeArrowheads="1"/>
            </p:cNvSpPr>
            <p:nvPr/>
          </p:nvSpPr>
          <p:spPr bwMode="auto">
            <a:xfrm>
              <a:off x="3888" y="117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190"/>
            <p:cNvSpPr>
              <a:spLocks noChangeAspect="1" noChangeArrowheads="1"/>
            </p:cNvSpPr>
            <p:nvPr/>
          </p:nvSpPr>
          <p:spPr bwMode="auto">
            <a:xfrm>
              <a:off x="3888" y="167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Oval 191"/>
            <p:cNvSpPr>
              <a:spLocks noChangeAspect="1" noChangeArrowheads="1"/>
            </p:cNvSpPr>
            <p:nvPr/>
          </p:nvSpPr>
          <p:spPr bwMode="auto">
            <a:xfrm>
              <a:off x="3888" y="217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192"/>
            <p:cNvSpPr>
              <a:spLocks noChangeAspect="1" noChangeArrowheads="1"/>
            </p:cNvSpPr>
            <p:nvPr/>
          </p:nvSpPr>
          <p:spPr bwMode="auto">
            <a:xfrm>
              <a:off x="3888" y="142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193"/>
            <p:cNvSpPr>
              <a:spLocks noChangeAspect="1" noChangeArrowheads="1"/>
            </p:cNvSpPr>
            <p:nvPr/>
          </p:nvSpPr>
          <p:spPr bwMode="auto">
            <a:xfrm>
              <a:off x="3889" y="3420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194"/>
            <p:cNvSpPr>
              <a:spLocks noChangeAspect="1" noChangeArrowheads="1"/>
            </p:cNvSpPr>
            <p:nvPr/>
          </p:nvSpPr>
          <p:spPr bwMode="auto">
            <a:xfrm>
              <a:off x="3889" y="3919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195"/>
            <p:cNvSpPr>
              <a:spLocks noChangeAspect="1" noChangeArrowheads="1"/>
            </p:cNvSpPr>
            <p:nvPr/>
          </p:nvSpPr>
          <p:spPr bwMode="auto">
            <a:xfrm>
              <a:off x="3889" y="2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196"/>
            <p:cNvSpPr>
              <a:spLocks noChangeAspect="1" noChangeArrowheads="1"/>
            </p:cNvSpPr>
            <p:nvPr/>
          </p:nvSpPr>
          <p:spPr bwMode="auto">
            <a:xfrm>
              <a:off x="3889" y="317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197"/>
            <p:cNvSpPr>
              <a:spLocks noChangeAspect="1" noChangeArrowheads="1"/>
            </p:cNvSpPr>
            <p:nvPr/>
          </p:nvSpPr>
          <p:spPr bwMode="auto">
            <a:xfrm>
              <a:off x="3889" y="3670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198"/>
            <p:cNvSpPr>
              <a:spLocks noChangeAspect="1" noChangeArrowheads="1"/>
            </p:cNvSpPr>
            <p:nvPr/>
          </p:nvSpPr>
          <p:spPr bwMode="auto">
            <a:xfrm>
              <a:off x="3889" y="292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199"/>
            <p:cNvSpPr>
              <a:spLocks noChangeAspect="1" noChangeArrowheads="1"/>
            </p:cNvSpPr>
            <p:nvPr/>
          </p:nvSpPr>
          <p:spPr bwMode="auto">
            <a:xfrm>
              <a:off x="4704" y="680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200"/>
            <p:cNvSpPr>
              <a:spLocks noChangeAspect="1" noChangeArrowheads="1"/>
            </p:cNvSpPr>
            <p:nvPr/>
          </p:nvSpPr>
          <p:spPr bwMode="auto">
            <a:xfrm>
              <a:off x="4704" y="1925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201"/>
            <p:cNvSpPr>
              <a:spLocks noChangeAspect="1" noChangeArrowheads="1"/>
            </p:cNvSpPr>
            <p:nvPr/>
          </p:nvSpPr>
          <p:spPr bwMode="auto">
            <a:xfrm>
              <a:off x="4704" y="242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202"/>
            <p:cNvSpPr>
              <a:spLocks noChangeAspect="1" noChangeArrowheads="1"/>
            </p:cNvSpPr>
            <p:nvPr/>
          </p:nvSpPr>
          <p:spPr bwMode="auto">
            <a:xfrm>
              <a:off x="4704" y="928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203"/>
            <p:cNvSpPr>
              <a:spLocks noChangeAspect="1" noChangeArrowheads="1"/>
            </p:cNvSpPr>
            <p:nvPr/>
          </p:nvSpPr>
          <p:spPr bwMode="auto">
            <a:xfrm>
              <a:off x="4704" y="117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204"/>
            <p:cNvSpPr>
              <a:spLocks noChangeAspect="1" noChangeArrowheads="1"/>
            </p:cNvSpPr>
            <p:nvPr/>
          </p:nvSpPr>
          <p:spPr bwMode="auto">
            <a:xfrm>
              <a:off x="4704" y="167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205"/>
            <p:cNvSpPr>
              <a:spLocks noChangeAspect="1" noChangeArrowheads="1"/>
            </p:cNvSpPr>
            <p:nvPr/>
          </p:nvSpPr>
          <p:spPr bwMode="auto">
            <a:xfrm>
              <a:off x="4704" y="217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Oval 206"/>
            <p:cNvSpPr>
              <a:spLocks noChangeAspect="1" noChangeArrowheads="1"/>
            </p:cNvSpPr>
            <p:nvPr/>
          </p:nvSpPr>
          <p:spPr bwMode="auto">
            <a:xfrm>
              <a:off x="4704" y="142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Oval 207"/>
            <p:cNvSpPr>
              <a:spLocks noChangeAspect="1" noChangeArrowheads="1"/>
            </p:cNvSpPr>
            <p:nvPr/>
          </p:nvSpPr>
          <p:spPr bwMode="auto">
            <a:xfrm>
              <a:off x="4705" y="3420"/>
              <a:ext cx="93" cy="9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Oval 208"/>
            <p:cNvSpPr>
              <a:spLocks noChangeAspect="1" noChangeArrowheads="1"/>
            </p:cNvSpPr>
            <p:nvPr/>
          </p:nvSpPr>
          <p:spPr bwMode="auto">
            <a:xfrm>
              <a:off x="4705" y="3919"/>
              <a:ext cx="93" cy="9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Oval 209"/>
            <p:cNvSpPr>
              <a:spLocks noChangeAspect="1" noChangeArrowheads="1"/>
            </p:cNvSpPr>
            <p:nvPr/>
          </p:nvSpPr>
          <p:spPr bwMode="auto">
            <a:xfrm>
              <a:off x="4705" y="2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Oval 210"/>
            <p:cNvSpPr>
              <a:spLocks noChangeAspect="1" noChangeArrowheads="1"/>
            </p:cNvSpPr>
            <p:nvPr/>
          </p:nvSpPr>
          <p:spPr bwMode="auto">
            <a:xfrm>
              <a:off x="4705" y="317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Oval 211"/>
            <p:cNvSpPr>
              <a:spLocks noChangeAspect="1" noChangeArrowheads="1"/>
            </p:cNvSpPr>
            <p:nvPr/>
          </p:nvSpPr>
          <p:spPr bwMode="auto">
            <a:xfrm>
              <a:off x="4705" y="3670"/>
              <a:ext cx="93" cy="9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Oval 212"/>
            <p:cNvSpPr>
              <a:spLocks noChangeAspect="1" noChangeArrowheads="1"/>
            </p:cNvSpPr>
            <p:nvPr/>
          </p:nvSpPr>
          <p:spPr bwMode="auto">
            <a:xfrm>
              <a:off x="4705" y="292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Text Box 213"/>
            <p:cNvSpPr txBox="1">
              <a:spLocks noChangeAspect="1" noChangeArrowheads="1"/>
            </p:cNvSpPr>
            <p:nvPr/>
          </p:nvSpPr>
          <p:spPr bwMode="auto">
            <a:xfrm>
              <a:off x="3671" y="11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3604" name="Text Box 214"/>
            <p:cNvSpPr txBox="1">
              <a:spLocks noChangeAspect="1" noChangeArrowheads="1"/>
            </p:cNvSpPr>
            <p:nvPr/>
          </p:nvSpPr>
          <p:spPr bwMode="auto">
            <a:xfrm>
              <a:off x="3671" y="13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605" name="Text Box 215"/>
            <p:cNvSpPr txBox="1">
              <a:spLocks noChangeAspect="1" noChangeArrowheads="1"/>
            </p:cNvSpPr>
            <p:nvPr/>
          </p:nvSpPr>
          <p:spPr bwMode="auto">
            <a:xfrm>
              <a:off x="3671" y="21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3606" name="Text Box 216"/>
            <p:cNvSpPr txBox="1">
              <a:spLocks noChangeAspect="1" noChangeArrowheads="1"/>
            </p:cNvSpPr>
            <p:nvPr/>
          </p:nvSpPr>
          <p:spPr bwMode="auto">
            <a:xfrm>
              <a:off x="3671" y="160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3607" name="Text Box 217"/>
            <p:cNvSpPr txBox="1">
              <a:spLocks noChangeAspect="1" noChangeArrowheads="1"/>
            </p:cNvSpPr>
            <p:nvPr/>
          </p:nvSpPr>
          <p:spPr bwMode="auto">
            <a:xfrm>
              <a:off x="3671" y="185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608" name="Text Box 218"/>
            <p:cNvSpPr txBox="1">
              <a:spLocks noChangeAspect="1" noChangeArrowheads="1"/>
            </p:cNvSpPr>
            <p:nvPr/>
          </p:nvSpPr>
          <p:spPr bwMode="auto">
            <a:xfrm>
              <a:off x="3671" y="2597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3609" name="Text Box 219"/>
            <p:cNvSpPr txBox="1">
              <a:spLocks noChangeAspect="1" noChangeArrowheads="1"/>
            </p:cNvSpPr>
            <p:nvPr/>
          </p:nvSpPr>
          <p:spPr bwMode="auto">
            <a:xfrm>
              <a:off x="3671" y="2351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610" name="Text Box 220"/>
            <p:cNvSpPr txBox="1">
              <a:spLocks noChangeAspect="1" noChangeArrowheads="1"/>
            </p:cNvSpPr>
            <p:nvPr/>
          </p:nvSpPr>
          <p:spPr bwMode="auto">
            <a:xfrm>
              <a:off x="3600" y="334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3611" name="Text Box 221"/>
            <p:cNvSpPr txBox="1">
              <a:spLocks noChangeAspect="1" noChangeArrowheads="1"/>
            </p:cNvSpPr>
            <p:nvPr/>
          </p:nvSpPr>
          <p:spPr bwMode="auto">
            <a:xfrm>
              <a:off x="3671" y="28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3612" name="Text Box 222"/>
            <p:cNvSpPr txBox="1">
              <a:spLocks noChangeAspect="1" noChangeArrowheads="1"/>
            </p:cNvSpPr>
            <p:nvPr/>
          </p:nvSpPr>
          <p:spPr bwMode="auto">
            <a:xfrm>
              <a:off x="3671" y="30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3613" name="Text Box 223"/>
            <p:cNvSpPr txBox="1">
              <a:spLocks noChangeAspect="1" noChangeArrowheads="1"/>
            </p:cNvSpPr>
            <p:nvPr/>
          </p:nvSpPr>
          <p:spPr bwMode="auto">
            <a:xfrm>
              <a:off x="3600" y="3835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3614" name="Text Box 224"/>
            <p:cNvSpPr txBox="1">
              <a:spLocks noChangeAspect="1" noChangeArrowheads="1"/>
            </p:cNvSpPr>
            <p:nvPr/>
          </p:nvSpPr>
          <p:spPr bwMode="auto">
            <a:xfrm>
              <a:off x="3600" y="3588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3615" name="Text Box 225"/>
            <p:cNvSpPr txBox="1">
              <a:spLocks noChangeAspect="1" noChangeArrowheads="1"/>
            </p:cNvSpPr>
            <p:nvPr/>
          </p:nvSpPr>
          <p:spPr bwMode="auto">
            <a:xfrm>
              <a:off x="4855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3616" name="Text Box 226"/>
            <p:cNvSpPr txBox="1">
              <a:spLocks noChangeAspect="1" noChangeArrowheads="1"/>
            </p:cNvSpPr>
            <p:nvPr/>
          </p:nvSpPr>
          <p:spPr bwMode="auto">
            <a:xfrm>
              <a:off x="4855" y="8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617" name="Text Box 227"/>
            <p:cNvSpPr txBox="1">
              <a:spLocks noChangeAspect="1" noChangeArrowheads="1"/>
            </p:cNvSpPr>
            <p:nvPr/>
          </p:nvSpPr>
          <p:spPr bwMode="auto">
            <a:xfrm>
              <a:off x="4855" y="112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3618" name="Text Box 228"/>
            <p:cNvSpPr txBox="1">
              <a:spLocks noChangeAspect="1" noChangeArrowheads="1"/>
            </p:cNvSpPr>
            <p:nvPr/>
          </p:nvSpPr>
          <p:spPr bwMode="auto">
            <a:xfrm>
              <a:off x="4855" y="161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3619" name="Text Box 229"/>
            <p:cNvSpPr txBox="1">
              <a:spLocks noChangeAspect="1" noChangeArrowheads="1"/>
            </p:cNvSpPr>
            <p:nvPr/>
          </p:nvSpPr>
          <p:spPr bwMode="auto">
            <a:xfrm>
              <a:off x="4855" y="137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620" name="Text Box 230"/>
            <p:cNvSpPr txBox="1">
              <a:spLocks noChangeAspect="1" noChangeArrowheads="1"/>
            </p:cNvSpPr>
            <p:nvPr/>
          </p:nvSpPr>
          <p:spPr bwMode="auto">
            <a:xfrm>
              <a:off x="4855" y="2115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3621" name="Text Box 231"/>
            <p:cNvSpPr txBox="1">
              <a:spLocks noChangeAspect="1" noChangeArrowheads="1"/>
            </p:cNvSpPr>
            <p:nvPr/>
          </p:nvSpPr>
          <p:spPr bwMode="auto">
            <a:xfrm>
              <a:off x="4855" y="1867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622" name="Text Box 232"/>
            <p:cNvSpPr txBox="1">
              <a:spLocks noChangeAspect="1" noChangeArrowheads="1"/>
            </p:cNvSpPr>
            <p:nvPr/>
          </p:nvSpPr>
          <p:spPr bwMode="auto">
            <a:xfrm>
              <a:off x="4855" y="261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3623" name="Text Box 233"/>
            <p:cNvSpPr txBox="1">
              <a:spLocks noChangeAspect="1" noChangeArrowheads="1"/>
            </p:cNvSpPr>
            <p:nvPr/>
          </p:nvSpPr>
          <p:spPr bwMode="auto">
            <a:xfrm>
              <a:off x="4855" y="23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3624" name="Text Box 234"/>
            <p:cNvSpPr txBox="1">
              <a:spLocks noChangeAspect="1" noChangeArrowheads="1"/>
            </p:cNvSpPr>
            <p:nvPr/>
          </p:nvSpPr>
          <p:spPr bwMode="auto">
            <a:xfrm>
              <a:off x="4784" y="310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3625" name="Text Box 235"/>
            <p:cNvSpPr txBox="1">
              <a:spLocks noChangeAspect="1" noChangeArrowheads="1"/>
            </p:cNvSpPr>
            <p:nvPr/>
          </p:nvSpPr>
          <p:spPr bwMode="auto">
            <a:xfrm>
              <a:off x="4784" y="286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3626" name="Line 236"/>
            <p:cNvSpPr>
              <a:spLocks noChangeShapeType="1"/>
            </p:cNvSpPr>
            <p:nvPr/>
          </p:nvSpPr>
          <p:spPr bwMode="auto">
            <a:xfrm>
              <a:off x="3939" y="1226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Line 237"/>
            <p:cNvSpPr>
              <a:spLocks noChangeShapeType="1"/>
            </p:cNvSpPr>
            <p:nvPr/>
          </p:nvSpPr>
          <p:spPr bwMode="auto">
            <a:xfrm>
              <a:off x="3942" y="2228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Line 238"/>
            <p:cNvSpPr>
              <a:spLocks noChangeShapeType="1"/>
            </p:cNvSpPr>
            <p:nvPr/>
          </p:nvSpPr>
          <p:spPr bwMode="auto">
            <a:xfrm flipV="1">
              <a:off x="3942" y="3224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Line 239"/>
            <p:cNvSpPr>
              <a:spLocks noChangeShapeType="1"/>
            </p:cNvSpPr>
            <p:nvPr/>
          </p:nvSpPr>
          <p:spPr bwMode="auto">
            <a:xfrm flipV="1">
              <a:off x="3948" y="2966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Line 240"/>
            <p:cNvSpPr>
              <a:spLocks noChangeShapeType="1"/>
            </p:cNvSpPr>
            <p:nvPr/>
          </p:nvSpPr>
          <p:spPr bwMode="auto">
            <a:xfrm flipV="1">
              <a:off x="3951" y="1217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Line 241"/>
            <p:cNvSpPr>
              <a:spLocks noChangeShapeType="1"/>
            </p:cNvSpPr>
            <p:nvPr/>
          </p:nvSpPr>
          <p:spPr bwMode="auto">
            <a:xfrm flipV="1">
              <a:off x="3948" y="719"/>
              <a:ext cx="81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Line 242"/>
            <p:cNvSpPr>
              <a:spLocks noChangeShapeType="1"/>
            </p:cNvSpPr>
            <p:nvPr/>
          </p:nvSpPr>
          <p:spPr bwMode="auto">
            <a:xfrm flipV="1">
              <a:off x="3936" y="3218"/>
              <a:ext cx="819" cy="7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Line 243"/>
            <p:cNvSpPr>
              <a:spLocks noChangeShapeType="1"/>
            </p:cNvSpPr>
            <p:nvPr/>
          </p:nvSpPr>
          <p:spPr bwMode="auto">
            <a:xfrm flipV="1">
              <a:off x="3936" y="2972"/>
              <a:ext cx="819" cy="7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Line 244"/>
            <p:cNvSpPr>
              <a:spLocks noChangeShapeType="1"/>
            </p:cNvSpPr>
            <p:nvPr/>
          </p:nvSpPr>
          <p:spPr bwMode="auto">
            <a:xfrm>
              <a:off x="3930" y="1220"/>
              <a:ext cx="819" cy="7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Line 245"/>
            <p:cNvSpPr>
              <a:spLocks noChangeShapeType="1"/>
            </p:cNvSpPr>
            <p:nvPr/>
          </p:nvSpPr>
          <p:spPr bwMode="auto">
            <a:xfrm>
              <a:off x="3936" y="1472"/>
              <a:ext cx="819" cy="7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Line 246"/>
            <p:cNvSpPr>
              <a:spLocks noChangeShapeType="1"/>
            </p:cNvSpPr>
            <p:nvPr/>
          </p:nvSpPr>
          <p:spPr bwMode="auto">
            <a:xfrm>
              <a:off x="3939" y="1472"/>
              <a:ext cx="816" cy="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Line 247"/>
            <p:cNvSpPr>
              <a:spLocks noChangeShapeType="1"/>
            </p:cNvSpPr>
            <p:nvPr/>
          </p:nvSpPr>
          <p:spPr bwMode="auto">
            <a:xfrm flipV="1">
              <a:off x="3933" y="728"/>
              <a:ext cx="816" cy="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248"/>
            <p:cNvSpPr>
              <a:spLocks noChangeShapeType="1"/>
            </p:cNvSpPr>
            <p:nvPr/>
          </p:nvSpPr>
          <p:spPr bwMode="auto">
            <a:xfrm>
              <a:off x="3936" y="1478"/>
              <a:ext cx="813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249"/>
            <p:cNvSpPr>
              <a:spLocks noChangeShapeType="1"/>
            </p:cNvSpPr>
            <p:nvPr/>
          </p:nvSpPr>
          <p:spPr bwMode="auto">
            <a:xfrm>
              <a:off x="3927" y="1967"/>
              <a:ext cx="819" cy="12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Line 250"/>
            <p:cNvSpPr>
              <a:spLocks noChangeAspect="1" noChangeShapeType="1"/>
            </p:cNvSpPr>
            <p:nvPr/>
          </p:nvSpPr>
          <p:spPr bwMode="auto">
            <a:xfrm>
              <a:off x="3432" y="1832"/>
              <a:ext cx="1920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Line 251"/>
            <p:cNvSpPr>
              <a:spLocks noChangeAspect="1" noChangeShapeType="1"/>
            </p:cNvSpPr>
            <p:nvPr/>
          </p:nvSpPr>
          <p:spPr bwMode="auto">
            <a:xfrm>
              <a:off x="3432" y="2824"/>
              <a:ext cx="1920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Text Box 252"/>
            <p:cNvSpPr txBox="1">
              <a:spLocks noChangeArrowheads="1"/>
            </p:cNvSpPr>
            <p:nvPr/>
          </p:nvSpPr>
          <p:spPr bwMode="auto">
            <a:xfrm>
              <a:off x="3192" y="1296"/>
              <a:ext cx="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HR</a:t>
              </a:r>
            </a:p>
          </p:txBody>
        </p:sp>
        <p:sp>
          <p:nvSpPr>
            <p:cNvPr id="23643" name="Text Box 253"/>
            <p:cNvSpPr txBox="1">
              <a:spLocks noChangeArrowheads="1"/>
            </p:cNvSpPr>
            <p:nvPr/>
          </p:nvSpPr>
          <p:spPr bwMode="auto">
            <a:xfrm>
              <a:off x="3198" y="220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SR</a:t>
              </a:r>
            </a:p>
          </p:txBody>
        </p:sp>
        <p:sp>
          <p:nvSpPr>
            <p:cNvPr id="23644" name="Text Box 254"/>
            <p:cNvSpPr txBox="1">
              <a:spLocks noChangeArrowheads="1"/>
            </p:cNvSpPr>
            <p:nvPr/>
          </p:nvSpPr>
          <p:spPr bwMode="auto">
            <a:xfrm>
              <a:off x="3197" y="312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VR</a:t>
              </a:r>
            </a:p>
          </p:txBody>
        </p:sp>
        <p:sp>
          <p:nvSpPr>
            <p:cNvPr id="23645" name="Text Box 255"/>
            <p:cNvSpPr txBox="1">
              <a:spLocks noChangeArrowheads="1"/>
            </p:cNvSpPr>
            <p:nvPr/>
          </p:nvSpPr>
          <p:spPr bwMode="auto">
            <a:xfrm>
              <a:off x="5154" y="1296"/>
              <a:ext cx="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HC</a:t>
              </a:r>
            </a:p>
          </p:txBody>
        </p:sp>
        <p:sp>
          <p:nvSpPr>
            <p:cNvPr id="23646" name="Text Box 256"/>
            <p:cNvSpPr txBox="1">
              <a:spLocks noChangeArrowheads="1"/>
            </p:cNvSpPr>
            <p:nvPr/>
          </p:nvSpPr>
          <p:spPr bwMode="auto">
            <a:xfrm>
              <a:off x="5160" y="220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SC</a:t>
              </a:r>
            </a:p>
          </p:txBody>
        </p:sp>
        <p:sp>
          <p:nvSpPr>
            <p:cNvPr id="23647" name="Text Box 257"/>
            <p:cNvSpPr txBox="1">
              <a:spLocks noChangeArrowheads="1"/>
            </p:cNvSpPr>
            <p:nvPr/>
          </p:nvSpPr>
          <p:spPr bwMode="auto">
            <a:xfrm>
              <a:off x="5160" y="312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VC</a:t>
              </a:r>
            </a:p>
          </p:txBody>
        </p:sp>
        <p:sp>
          <p:nvSpPr>
            <p:cNvPr id="23648" name="Line 258"/>
            <p:cNvSpPr>
              <a:spLocks noChangeAspect="1" noChangeShapeType="1"/>
            </p:cNvSpPr>
            <p:nvPr/>
          </p:nvSpPr>
          <p:spPr bwMode="auto">
            <a:xfrm>
              <a:off x="3576" y="2350"/>
              <a:ext cx="1512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86400"/>
          </a:xfrm>
        </p:spPr>
        <p:txBody>
          <a:bodyPr/>
          <a:lstStyle/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1.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VR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HR</a:t>
            </a:r>
            <a:r>
              <a:rPr lang="en-US" sz="2000">
                <a:latin typeface="Arial" charset="0"/>
              </a:rPr>
              <a:t>,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 sz="2000">
                <a:latin typeface="Arial" charset="0"/>
              </a:rPr>
              <a:t> are pairwise disjoint.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VC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,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 sz="2000">
                <a:latin typeface="Arial" charset="0"/>
              </a:rPr>
              <a:t> are pairwise disjoint. 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2.</a:t>
            </a:r>
            <a:r>
              <a:rPr lang="en-US" sz="2000">
                <a:latin typeface="Arial" charset="0"/>
              </a:rPr>
              <a:t>  No matching edge joins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xR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yC</a:t>
            </a:r>
            <a:r>
              <a:rPr lang="en-US" sz="2000">
                <a:latin typeface="Arial" charset="0"/>
              </a:rPr>
              <a:t> if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 are different.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3.</a:t>
            </a:r>
            <a:r>
              <a:rPr lang="en-US" sz="2000">
                <a:latin typeface="Arial" charset="0"/>
              </a:rPr>
              <a:t>  No edge joins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 sz="2000">
                <a:latin typeface="Arial" charset="0"/>
              </a:rPr>
              <a:t>, or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, or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.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4.</a:t>
            </a:r>
            <a:r>
              <a:rPr lang="en-US" sz="2000">
                <a:latin typeface="Arial" charset="0"/>
              </a:rPr>
              <a:t>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 sz="2000">
                <a:latin typeface="Arial" charset="0"/>
              </a:rPr>
              <a:t> are perfectly matched to each other.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5.</a:t>
            </a:r>
            <a:r>
              <a:rPr lang="en-US" sz="2000">
                <a:latin typeface="Arial" charset="0"/>
              </a:rPr>
              <a:t>  The subgraph induced by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VC</a:t>
            </a:r>
            <a:r>
              <a:rPr lang="en-US" sz="2000">
                <a:latin typeface="Arial" charset="0"/>
              </a:rPr>
              <a:t> has the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strong Hall property.  The transpose of the subgraph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induced by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HR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 has the strong Hall property.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Theorem 6.</a:t>
            </a:r>
            <a:r>
              <a:rPr lang="en-US" sz="2000">
                <a:latin typeface="Arial" charset="0"/>
              </a:rPr>
              <a:t>  The vertex sets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HR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VC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 sz="2000">
                <a:latin typeface="Arial" charset="0"/>
              </a:rPr>
              <a:t> are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independent of the choice of maximum matching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decomposition (fine)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pPr marL="457200" indent="-457200"/>
            <a:r>
              <a:rPr lang="en-US">
                <a:latin typeface="Arial" charset="0"/>
              </a:rPr>
              <a:t>Consider the perfectly matched square block induced by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SR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SC</a:t>
            </a:r>
            <a:r>
              <a:rPr lang="en-US">
                <a:latin typeface="Arial" charset="0"/>
              </a:rPr>
              <a:t>.  In the sequel we shall ignore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VR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VC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HR</a:t>
            </a:r>
            <a:r>
              <a:rPr lang="en-US">
                <a:latin typeface="Arial" charset="0"/>
              </a:rPr>
              <a:t>,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HC</a:t>
            </a:r>
            <a:r>
              <a:rPr lang="en-US">
                <a:latin typeface="Arial" charset="0"/>
              </a:rPr>
              <a:t>. Thus,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latin typeface="Arial" charset="0"/>
              </a:rPr>
              <a:t> is a bipartite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 row vertices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 column vertices,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latin typeface="Arial" charset="0"/>
              </a:rPr>
              <a:t> has a perfect matching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>
                <a:latin typeface="Arial" charset="0"/>
              </a:rPr>
              <a:t>.</a:t>
            </a:r>
          </a:p>
          <a:p>
            <a:pPr marL="457200" indent="-457200">
              <a:buFontTx/>
              <a:buNone/>
            </a:pPr>
            <a:endParaRPr lang="en-US">
              <a:latin typeface="Arial" charset="0"/>
            </a:endParaRPr>
          </a:p>
          <a:p>
            <a:pPr marL="457200" indent="-457200"/>
            <a:r>
              <a:rPr lang="en-US">
                <a:latin typeface="Arial" charset="0"/>
              </a:rPr>
              <a:t>Call two columns </a:t>
            </a:r>
            <a:r>
              <a:rPr lang="en-US" i="1" u="sng">
                <a:latin typeface="Arial" charset="0"/>
              </a:rPr>
              <a:t>equivalent</a:t>
            </a:r>
            <a:r>
              <a:rPr lang="en-US">
                <a:latin typeface="Arial" charset="0"/>
              </a:rPr>
              <a:t> if they lie on an alternating tour.  This is an equivalence relation; let the equivalence classes be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, . . .,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. 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latin typeface="Arial" charset="0"/>
              </a:rPr>
              <a:t> be the set of rows matched to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76200"/>
            <a:ext cx="8610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fine Dulmage-Mendelsohn decomposition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5410200" y="762000"/>
            <a:ext cx="2541588" cy="2536825"/>
            <a:chOff x="336" y="624"/>
            <a:chExt cx="1601" cy="1598"/>
          </a:xfrm>
        </p:grpSpPr>
        <p:grpSp>
          <p:nvGrpSpPr>
            <p:cNvPr id="26747" name="Group 4"/>
            <p:cNvGrpSpPr>
              <a:grpSpLocks/>
            </p:cNvGrpSpPr>
            <p:nvPr/>
          </p:nvGrpSpPr>
          <p:grpSpPr bwMode="auto">
            <a:xfrm rot="-5400000">
              <a:off x="1124" y="1012"/>
              <a:ext cx="205" cy="1414"/>
              <a:chOff x="1954" y="843"/>
              <a:chExt cx="205" cy="1414"/>
            </a:xfrm>
          </p:grpSpPr>
          <p:sp>
            <p:nvSpPr>
              <p:cNvPr id="26816" name="Line 5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7" name="Line 6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48" name="Line 7"/>
            <p:cNvSpPr>
              <a:spLocks noChangeShapeType="1"/>
            </p:cNvSpPr>
            <p:nvPr/>
          </p:nvSpPr>
          <p:spPr bwMode="auto">
            <a:xfrm flipH="1">
              <a:off x="1533" y="803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9" name="Line 8"/>
            <p:cNvSpPr>
              <a:spLocks noChangeShapeType="1"/>
            </p:cNvSpPr>
            <p:nvPr/>
          </p:nvSpPr>
          <p:spPr bwMode="auto">
            <a:xfrm flipH="1">
              <a:off x="1330" y="805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50" name="Oval 9"/>
            <p:cNvSpPr>
              <a:spLocks noChangeAspect="1" noChangeArrowheads="1"/>
            </p:cNvSpPr>
            <p:nvPr/>
          </p:nvSpPr>
          <p:spPr bwMode="auto">
            <a:xfrm>
              <a:off x="563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1" name="Rectangle 10"/>
            <p:cNvSpPr>
              <a:spLocks noChangeAspect="1" noChangeArrowheads="1"/>
            </p:cNvSpPr>
            <p:nvPr/>
          </p:nvSpPr>
          <p:spPr bwMode="auto">
            <a:xfrm>
              <a:off x="522" y="803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2" name="Oval 11"/>
            <p:cNvSpPr>
              <a:spLocks noChangeAspect="1" noChangeArrowheads="1"/>
            </p:cNvSpPr>
            <p:nvPr/>
          </p:nvSpPr>
          <p:spPr bwMode="auto">
            <a:xfrm>
              <a:off x="563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3" name="Oval 12"/>
            <p:cNvSpPr>
              <a:spLocks noChangeAspect="1" noChangeArrowheads="1"/>
            </p:cNvSpPr>
            <p:nvPr/>
          </p:nvSpPr>
          <p:spPr bwMode="auto">
            <a:xfrm>
              <a:off x="769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4" name="Oval 13"/>
            <p:cNvSpPr>
              <a:spLocks noChangeAspect="1" noChangeArrowheads="1"/>
            </p:cNvSpPr>
            <p:nvPr/>
          </p:nvSpPr>
          <p:spPr bwMode="auto">
            <a:xfrm>
              <a:off x="975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5" name="Oval 14"/>
            <p:cNvSpPr>
              <a:spLocks noChangeAspect="1" noChangeArrowheads="1"/>
            </p:cNvSpPr>
            <p:nvPr/>
          </p:nvSpPr>
          <p:spPr bwMode="auto">
            <a:xfrm>
              <a:off x="1182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6" name="Oval 15"/>
            <p:cNvSpPr>
              <a:spLocks noChangeAspect="1" noChangeArrowheads="1"/>
            </p:cNvSpPr>
            <p:nvPr/>
          </p:nvSpPr>
          <p:spPr bwMode="auto">
            <a:xfrm>
              <a:off x="1388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7" name="Oval 16"/>
            <p:cNvSpPr>
              <a:spLocks noChangeAspect="1" noChangeArrowheads="1"/>
            </p:cNvSpPr>
            <p:nvPr/>
          </p:nvSpPr>
          <p:spPr bwMode="auto">
            <a:xfrm>
              <a:off x="1594" y="187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8" name="Oval 17"/>
            <p:cNvSpPr>
              <a:spLocks noChangeAspect="1" noChangeArrowheads="1"/>
            </p:cNvSpPr>
            <p:nvPr/>
          </p:nvSpPr>
          <p:spPr bwMode="auto">
            <a:xfrm>
              <a:off x="1801" y="18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9" name="Oval 18"/>
            <p:cNvSpPr>
              <a:spLocks noChangeAspect="1" noChangeArrowheads="1"/>
            </p:cNvSpPr>
            <p:nvPr/>
          </p:nvSpPr>
          <p:spPr bwMode="auto">
            <a:xfrm>
              <a:off x="563" y="84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0" name="Oval 19"/>
            <p:cNvSpPr>
              <a:spLocks noChangeAspect="1" noChangeArrowheads="1"/>
            </p:cNvSpPr>
            <p:nvPr/>
          </p:nvSpPr>
          <p:spPr bwMode="auto">
            <a:xfrm>
              <a:off x="769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1" name="Oval 20"/>
            <p:cNvSpPr>
              <a:spLocks noChangeAspect="1" noChangeArrowheads="1"/>
            </p:cNvSpPr>
            <p:nvPr/>
          </p:nvSpPr>
          <p:spPr bwMode="auto">
            <a:xfrm>
              <a:off x="975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2" name="Oval 21"/>
            <p:cNvSpPr>
              <a:spLocks noChangeAspect="1" noChangeArrowheads="1"/>
            </p:cNvSpPr>
            <p:nvPr/>
          </p:nvSpPr>
          <p:spPr bwMode="auto">
            <a:xfrm>
              <a:off x="1182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3" name="Oval 22"/>
            <p:cNvSpPr>
              <a:spLocks noChangeAspect="1" noChangeArrowheads="1"/>
            </p:cNvSpPr>
            <p:nvPr/>
          </p:nvSpPr>
          <p:spPr bwMode="auto">
            <a:xfrm>
              <a:off x="1388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4" name="Oval 23"/>
            <p:cNvSpPr>
              <a:spLocks noChangeAspect="1" noChangeArrowheads="1"/>
            </p:cNvSpPr>
            <p:nvPr/>
          </p:nvSpPr>
          <p:spPr bwMode="auto">
            <a:xfrm>
              <a:off x="1594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5" name="Oval 24"/>
            <p:cNvSpPr>
              <a:spLocks noChangeAspect="1" noChangeArrowheads="1"/>
            </p:cNvSpPr>
            <p:nvPr/>
          </p:nvSpPr>
          <p:spPr bwMode="auto">
            <a:xfrm>
              <a:off x="1801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6" name="Oval 25"/>
            <p:cNvSpPr>
              <a:spLocks noChangeAspect="1" noChangeArrowheads="1"/>
            </p:cNvSpPr>
            <p:nvPr/>
          </p:nvSpPr>
          <p:spPr bwMode="auto">
            <a:xfrm>
              <a:off x="563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7" name="Oval 26"/>
            <p:cNvSpPr>
              <a:spLocks noChangeAspect="1" noChangeArrowheads="1"/>
            </p:cNvSpPr>
            <p:nvPr/>
          </p:nvSpPr>
          <p:spPr bwMode="auto">
            <a:xfrm>
              <a:off x="769" y="10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8" name="Oval 27"/>
            <p:cNvSpPr>
              <a:spLocks noChangeAspect="1" noChangeArrowheads="1"/>
            </p:cNvSpPr>
            <p:nvPr/>
          </p:nvSpPr>
          <p:spPr bwMode="auto">
            <a:xfrm>
              <a:off x="975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9" name="Oval 28"/>
            <p:cNvSpPr>
              <a:spLocks noChangeAspect="1" noChangeArrowheads="1"/>
            </p:cNvSpPr>
            <p:nvPr/>
          </p:nvSpPr>
          <p:spPr bwMode="auto">
            <a:xfrm>
              <a:off x="1182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0" name="Oval 29"/>
            <p:cNvSpPr>
              <a:spLocks noChangeAspect="1" noChangeArrowheads="1"/>
            </p:cNvSpPr>
            <p:nvPr/>
          </p:nvSpPr>
          <p:spPr bwMode="auto">
            <a:xfrm>
              <a:off x="1388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1" name="Oval 30"/>
            <p:cNvSpPr>
              <a:spLocks noChangeAspect="1" noChangeArrowheads="1"/>
            </p:cNvSpPr>
            <p:nvPr/>
          </p:nvSpPr>
          <p:spPr bwMode="auto">
            <a:xfrm>
              <a:off x="1594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2" name="Oval 31"/>
            <p:cNvSpPr>
              <a:spLocks noChangeAspect="1" noChangeArrowheads="1"/>
            </p:cNvSpPr>
            <p:nvPr/>
          </p:nvSpPr>
          <p:spPr bwMode="auto">
            <a:xfrm>
              <a:off x="1801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3" name="Oval 32"/>
            <p:cNvSpPr>
              <a:spLocks noChangeAspect="1" noChangeArrowheads="1"/>
            </p:cNvSpPr>
            <p:nvPr/>
          </p:nvSpPr>
          <p:spPr bwMode="auto">
            <a:xfrm>
              <a:off x="769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4" name="Oval 33"/>
            <p:cNvSpPr>
              <a:spLocks noChangeAspect="1" noChangeArrowheads="1"/>
            </p:cNvSpPr>
            <p:nvPr/>
          </p:nvSpPr>
          <p:spPr bwMode="auto">
            <a:xfrm>
              <a:off x="975" y="1256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5" name="Oval 34"/>
            <p:cNvSpPr>
              <a:spLocks noChangeAspect="1" noChangeArrowheads="1"/>
            </p:cNvSpPr>
            <p:nvPr/>
          </p:nvSpPr>
          <p:spPr bwMode="auto">
            <a:xfrm>
              <a:off x="1182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6" name="Oval 35"/>
            <p:cNvSpPr>
              <a:spLocks noChangeAspect="1" noChangeArrowheads="1"/>
            </p:cNvSpPr>
            <p:nvPr/>
          </p:nvSpPr>
          <p:spPr bwMode="auto">
            <a:xfrm>
              <a:off x="1388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7" name="Oval 36"/>
            <p:cNvSpPr>
              <a:spLocks noChangeAspect="1" noChangeArrowheads="1"/>
            </p:cNvSpPr>
            <p:nvPr/>
          </p:nvSpPr>
          <p:spPr bwMode="auto">
            <a:xfrm>
              <a:off x="1594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8" name="Oval 37"/>
            <p:cNvSpPr>
              <a:spLocks noChangeAspect="1" noChangeArrowheads="1"/>
            </p:cNvSpPr>
            <p:nvPr/>
          </p:nvSpPr>
          <p:spPr bwMode="auto">
            <a:xfrm>
              <a:off x="1801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9" name="Oval 38"/>
            <p:cNvSpPr>
              <a:spLocks noChangeAspect="1" noChangeArrowheads="1"/>
            </p:cNvSpPr>
            <p:nvPr/>
          </p:nvSpPr>
          <p:spPr bwMode="auto">
            <a:xfrm>
              <a:off x="563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0" name="Oval 39"/>
            <p:cNvSpPr>
              <a:spLocks noChangeAspect="1" noChangeArrowheads="1"/>
            </p:cNvSpPr>
            <p:nvPr/>
          </p:nvSpPr>
          <p:spPr bwMode="auto">
            <a:xfrm>
              <a:off x="769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1" name="Oval 40"/>
            <p:cNvSpPr>
              <a:spLocks noChangeAspect="1" noChangeArrowheads="1"/>
            </p:cNvSpPr>
            <p:nvPr/>
          </p:nvSpPr>
          <p:spPr bwMode="auto">
            <a:xfrm>
              <a:off x="975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2" name="Oval 41"/>
            <p:cNvSpPr>
              <a:spLocks noChangeAspect="1" noChangeArrowheads="1"/>
            </p:cNvSpPr>
            <p:nvPr/>
          </p:nvSpPr>
          <p:spPr bwMode="auto">
            <a:xfrm>
              <a:off x="1182" y="146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3" name="Oval 42"/>
            <p:cNvSpPr>
              <a:spLocks noChangeAspect="1" noChangeArrowheads="1"/>
            </p:cNvSpPr>
            <p:nvPr/>
          </p:nvSpPr>
          <p:spPr bwMode="auto">
            <a:xfrm>
              <a:off x="1388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4" name="Oval 43"/>
            <p:cNvSpPr>
              <a:spLocks noChangeAspect="1" noChangeArrowheads="1"/>
            </p:cNvSpPr>
            <p:nvPr/>
          </p:nvSpPr>
          <p:spPr bwMode="auto">
            <a:xfrm>
              <a:off x="1594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5" name="Oval 44"/>
            <p:cNvSpPr>
              <a:spLocks noChangeAspect="1" noChangeArrowheads="1"/>
            </p:cNvSpPr>
            <p:nvPr/>
          </p:nvSpPr>
          <p:spPr bwMode="auto">
            <a:xfrm>
              <a:off x="1801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6" name="Oval 45"/>
            <p:cNvSpPr>
              <a:spLocks noChangeAspect="1" noChangeArrowheads="1"/>
            </p:cNvSpPr>
            <p:nvPr/>
          </p:nvSpPr>
          <p:spPr bwMode="auto">
            <a:xfrm>
              <a:off x="563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7" name="Oval 46"/>
            <p:cNvSpPr>
              <a:spLocks noChangeAspect="1" noChangeArrowheads="1"/>
            </p:cNvSpPr>
            <p:nvPr/>
          </p:nvSpPr>
          <p:spPr bwMode="auto">
            <a:xfrm>
              <a:off x="769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8" name="Oval 47"/>
            <p:cNvSpPr>
              <a:spLocks noChangeAspect="1" noChangeArrowheads="1"/>
            </p:cNvSpPr>
            <p:nvPr/>
          </p:nvSpPr>
          <p:spPr bwMode="auto">
            <a:xfrm>
              <a:off x="975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9" name="Oval 48"/>
            <p:cNvSpPr>
              <a:spLocks noChangeAspect="1" noChangeArrowheads="1"/>
            </p:cNvSpPr>
            <p:nvPr/>
          </p:nvSpPr>
          <p:spPr bwMode="auto">
            <a:xfrm>
              <a:off x="1182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0" name="Oval 49"/>
            <p:cNvSpPr>
              <a:spLocks noChangeAspect="1" noChangeArrowheads="1"/>
            </p:cNvSpPr>
            <p:nvPr/>
          </p:nvSpPr>
          <p:spPr bwMode="auto">
            <a:xfrm>
              <a:off x="1388" y="166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1" name="Oval 50"/>
            <p:cNvSpPr>
              <a:spLocks noChangeAspect="1" noChangeArrowheads="1"/>
            </p:cNvSpPr>
            <p:nvPr/>
          </p:nvSpPr>
          <p:spPr bwMode="auto">
            <a:xfrm>
              <a:off x="1594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2" name="Oval 51"/>
            <p:cNvSpPr>
              <a:spLocks noChangeAspect="1" noChangeArrowheads="1"/>
            </p:cNvSpPr>
            <p:nvPr/>
          </p:nvSpPr>
          <p:spPr bwMode="auto">
            <a:xfrm>
              <a:off x="1801" y="166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3" name="Oval 52"/>
            <p:cNvSpPr>
              <a:spLocks noChangeAspect="1" noChangeArrowheads="1"/>
            </p:cNvSpPr>
            <p:nvPr/>
          </p:nvSpPr>
          <p:spPr bwMode="auto">
            <a:xfrm>
              <a:off x="563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4" name="Oval 53"/>
            <p:cNvSpPr>
              <a:spLocks noChangeAspect="1" noChangeArrowheads="1"/>
            </p:cNvSpPr>
            <p:nvPr/>
          </p:nvSpPr>
          <p:spPr bwMode="auto">
            <a:xfrm>
              <a:off x="769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5" name="Oval 54"/>
            <p:cNvSpPr>
              <a:spLocks noChangeAspect="1" noChangeArrowheads="1"/>
            </p:cNvSpPr>
            <p:nvPr/>
          </p:nvSpPr>
          <p:spPr bwMode="auto">
            <a:xfrm>
              <a:off x="975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6" name="Oval 55"/>
            <p:cNvSpPr>
              <a:spLocks noChangeAspect="1" noChangeArrowheads="1"/>
            </p:cNvSpPr>
            <p:nvPr/>
          </p:nvSpPr>
          <p:spPr bwMode="auto">
            <a:xfrm>
              <a:off x="1182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7" name="Oval 56"/>
            <p:cNvSpPr>
              <a:spLocks noChangeAspect="1" noChangeArrowheads="1"/>
            </p:cNvSpPr>
            <p:nvPr/>
          </p:nvSpPr>
          <p:spPr bwMode="auto">
            <a:xfrm>
              <a:off x="1388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8" name="Oval 57"/>
            <p:cNvSpPr>
              <a:spLocks noChangeAspect="1" noChangeArrowheads="1"/>
            </p:cNvSpPr>
            <p:nvPr/>
          </p:nvSpPr>
          <p:spPr bwMode="auto">
            <a:xfrm>
              <a:off x="1594" y="20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9" name="Oval 58"/>
            <p:cNvSpPr>
              <a:spLocks noChangeAspect="1" noChangeArrowheads="1"/>
            </p:cNvSpPr>
            <p:nvPr/>
          </p:nvSpPr>
          <p:spPr bwMode="auto">
            <a:xfrm>
              <a:off x="1801" y="208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800" name="Group 59"/>
            <p:cNvGrpSpPr>
              <a:grpSpLocks/>
            </p:cNvGrpSpPr>
            <p:nvPr/>
          </p:nvGrpSpPr>
          <p:grpSpPr bwMode="auto">
            <a:xfrm>
              <a:off x="505" y="624"/>
              <a:ext cx="1432" cy="212"/>
              <a:chOff x="1033" y="568"/>
              <a:chExt cx="1432" cy="212"/>
            </a:xfrm>
          </p:grpSpPr>
          <p:sp>
            <p:nvSpPr>
              <p:cNvPr id="26809" name="Text Box 60"/>
              <p:cNvSpPr txBox="1">
                <a:spLocks noChangeArrowheads="1"/>
              </p:cNvSpPr>
              <p:nvPr/>
            </p:nvSpPr>
            <p:spPr bwMode="auto">
              <a:xfrm>
                <a:off x="103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810" name="Text Box 61"/>
              <p:cNvSpPr txBox="1">
                <a:spLocks noChangeArrowheads="1"/>
              </p:cNvSpPr>
              <p:nvPr/>
            </p:nvSpPr>
            <p:spPr bwMode="auto">
              <a:xfrm>
                <a:off x="186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811" name="Text Box 62"/>
              <p:cNvSpPr txBox="1">
                <a:spLocks noChangeArrowheads="1"/>
              </p:cNvSpPr>
              <p:nvPr/>
            </p:nvSpPr>
            <p:spPr bwMode="auto">
              <a:xfrm>
                <a:off x="124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812" name="Text Box 63"/>
              <p:cNvSpPr txBox="1">
                <a:spLocks noChangeArrowheads="1"/>
              </p:cNvSpPr>
              <p:nvPr/>
            </p:nvSpPr>
            <p:spPr bwMode="auto">
              <a:xfrm>
                <a:off x="144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813" name="Text Box 64"/>
              <p:cNvSpPr txBox="1">
                <a:spLocks noChangeArrowheads="1"/>
              </p:cNvSpPr>
              <p:nvPr/>
            </p:nvSpPr>
            <p:spPr bwMode="auto">
              <a:xfrm>
                <a:off x="1655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6814" name="Text Box 65"/>
              <p:cNvSpPr txBox="1">
                <a:spLocks noChangeArrowheads="1"/>
              </p:cNvSpPr>
              <p:nvPr/>
            </p:nvSpPr>
            <p:spPr bwMode="auto">
              <a:xfrm>
                <a:off x="207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26815" name="Text Box 66"/>
              <p:cNvSpPr txBox="1">
                <a:spLocks noChangeArrowheads="1"/>
              </p:cNvSpPr>
              <p:nvPr/>
            </p:nvSpPr>
            <p:spPr bwMode="auto">
              <a:xfrm>
                <a:off x="227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</p:grpSp>
        <p:grpSp>
          <p:nvGrpSpPr>
            <p:cNvPr id="26801" name="Group 67"/>
            <p:cNvGrpSpPr>
              <a:grpSpLocks/>
            </p:cNvGrpSpPr>
            <p:nvPr/>
          </p:nvGrpSpPr>
          <p:grpSpPr bwMode="auto">
            <a:xfrm>
              <a:off x="336" y="774"/>
              <a:ext cx="187" cy="1448"/>
              <a:chOff x="336" y="774"/>
              <a:chExt cx="187" cy="1448"/>
            </a:xfrm>
          </p:grpSpPr>
          <p:sp>
            <p:nvSpPr>
              <p:cNvPr id="26802" name="Text Box 68"/>
              <p:cNvSpPr txBox="1">
                <a:spLocks noChangeArrowheads="1"/>
              </p:cNvSpPr>
              <p:nvPr/>
            </p:nvSpPr>
            <p:spPr bwMode="auto">
              <a:xfrm>
                <a:off x="336" y="77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803" name="Text Box 69"/>
              <p:cNvSpPr txBox="1">
                <a:spLocks noChangeArrowheads="1"/>
              </p:cNvSpPr>
              <p:nvPr/>
            </p:nvSpPr>
            <p:spPr bwMode="auto">
              <a:xfrm>
                <a:off x="336" y="15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804" name="Text Box 70"/>
              <p:cNvSpPr txBox="1">
                <a:spLocks noChangeArrowheads="1"/>
              </p:cNvSpPr>
              <p:nvPr/>
            </p:nvSpPr>
            <p:spPr bwMode="auto">
              <a:xfrm>
                <a:off x="336" y="98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805" name="Text Box 71"/>
              <p:cNvSpPr txBox="1">
                <a:spLocks noChangeArrowheads="1"/>
              </p:cNvSpPr>
              <p:nvPr/>
            </p:nvSpPr>
            <p:spPr bwMode="auto">
              <a:xfrm>
                <a:off x="336" y="11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806" name="Text Box 72"/>
              <p:cNvSpPr txBox="1">
                <a:spLocks noChangeArrowheads="1"/>
              </p:cNvSpPr>
              <p:nvPr/>
            </p:nvSpPr>
            <p:spPr bwMode="auto">
              <a:xfrm>
                <a:off x="336" y="13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6807" name="Text Box 73"/>
              <p:cNvSpPr txBox="1">
                <a:spLocks noChangeArrowheads="1"/>
              </p:cNvSpPr>
              <p:nvPr/>
            </p:nvSpPr>
            <p:spPr bwMode="auto">
              <a:xfrm>
                <a:off x="336" y="18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26808" name="Text Box 74"/>
              <p:cNvSpPr txBox="1">
                <a:spLocks noChangeArrowheads="1"/>
              </p:cNvSpPr>
              <p:nvPr/>
            </p:nvSpPr>
            <p:spPr bwMode="auto">
              <a:xfrm>
                <a:off x="336" y="201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7</a:t>
                </a:r>
              </a:p>
            </p:txBody>
          </p:sp>
        </p:grpSp>
      </p:grpSp>
      <p:grpSp>
        <p:nvGrpSpPr>
          <p:cNvPr id="26628" name="Group 75"/>
          <p:cNvGrpSpPr>
            <a:grpSpLocks/>
          </p:cNvGrpSpPr>
          <p:nvPr/>
        </p:nvGrpSpPr>
        <p:grpSpPr bwMode="auto">
          <a:xfrm>
            <a:off x="4343400" y="4191000"/>
            <a:ext cx="3311525" cy="2501900"/>
            <a:chOff x="3504" y="624"/>
            <a:chExt cx="2086" cy="1576"/>
          </a:xfrm>
        </p:grpSpPr>
        <p:sp>
          <p:nvSpPr>
            <p:cNvPr id="26690" name="Text Box 76"/>
            <p:cNvSpPr txBox="1">
              <a:spLocks noChangeArrowheads="1"/>
            </p:cNvSpPr>
            <p:nvPr/>
          </p:nvSpPr>
          <p:spPr bwMode="auto">
            <a:xfrm>
              <a:off x="3585" y="7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691" name="Text Box 77"/>
            <p:cNvSpPr txBox="1">
              <a:spLocks noChangeArrowheads="1"/>
            </p:cNvSpPr>
            <p:nvPr/>
          </p:nvSpPr>
          <p:spPr bwMode="auto">
            <a:xfrm>
              <a:off x="4606" y="7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692" name="Text Box 78"/>
            <p:cNvSpPr txBox="1">
              <a:spLocks noChangeArrowheads="1"/>
            </p:cNvSpPr>
            <p:nvPr/>
          </p:nvSpPr>
          <p:spPr bwMode="auto">
            <a:xfrm>
              <a:off x="3662" y="195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6693" name="Text Box 79"/>
            <p:cNvSpPr txBox="1">
              <a:spLocks noChangeArrowheads="1"/>
            </p:cNvSpPr>
            <p:nvPr/>
          </p:nvSpPr>
          <p:spPr bwMode="auto">
            <a:xfrm>
              <a:off x="3556" y="129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694" name="Text Box 80"/>
            <p:cNvSpPr txBox="1">
              <a:spLocks noChangeArrowheads="1"/>
            </p:cNvSpPr>
            <p:nvPr/>
          </p:nvSpPr>
          <p:spPr bwMode="auto">
            <a:xfrm>
              <a:off x="4606" y="13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grpSp>
          <p:nvGrpSpPr>
            <p:cNvPr id="26695" name="Group 81"/>
            <p:cNvGrpSpPr>
              <a:grpSpLocks/>
            </p:cNvGrpSpPr>
            <p:nvPr/>
          </p:nvGrpSpPr>
          <p:grpSpPr bwMode="auto">
            <a:xfrm>
              <a:off x="3777" y="824"/>
              <a:ext cx="1656" cy="1176"/>
              <a:chOff x="2880" y="1104"/>
              <a:chExt cx="1656" cy="1176"/>
            </a:xfrm>
          </p:grpSpPr>
          <p:grpSp>
            <p:nvGrpSpPr>
              <p:cNvPr id="26737" name="Group 8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26745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46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38" name="Group 8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26743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44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39" name="Group 8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26741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42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740" name="Oval 9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96" name="Group 92"/>
            <p:cNvGrpSpPr>
              <a:grpSpLocks/>
            </p:cNvGrpSpPr>
            <p:nvPr/>
          </p:nvGrpSpPr>
          <p:grpSpPr bwMode="auto">
            <a:xfrm>
              <a:off x="3825" y="748"/>
              <a:ext cx="777" cy="133"/>
              <a:chOff x="2928" y="1028"/>
              <a:chExt cx="777" cy="133"/>
            </a:xfrm>
          </p:grpSpPr>
          <p:sp>
            <p:nvSpPr>
              <p:cNvPr id="26735" name="Line 9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6" name="Freeform 9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7" name="Group 95"/>
            <p:cNvGrpSpPr>
              <a:grpSpLocks/>
            </p:cNvGrpSpPr>
            <p:nvPr/>
          </p:nvGrpSpPr>
          <p:grpSpPr bwMode="auto">
            <a:xfrm>
              <a:off x="4617" y="1284"/>
              <a:ext cx="777" cy="133"/>
              <a:chOff x="2928" y="1028"/>
              <a:chExt cx="777" cy="133"/>
            </a:xfrm>
          </p:grpSpPr>
          <p:sp>
            <p:nvSpPr>
              <p:cNvPr id="26733" name="Line 9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4" name="Freeform 9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8" name="Group 98"/>
            <p:cNvGrpSpPr>
              <a:grpSpLocks/>
            </p:cNvGrpSpPr>
            <p:nvPr/>
          </p:nvGrpSpPr>
          <p:grpSpPr bwMode="auto">
            <a:xfrm>
              <a:off x="3833" y="1816"/>
              <a:ext cx="777" cy="133"/>
              <a:chOff x="2928" y="1028"/>
              <a:chExt cx="777" cy="133"/>
            </a:xfrm>
          </p:grpSpPr>
          <p:sp>
            <p:nvSpPr>
              <p:cNvPr id="26731" name="Line 9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2" name="Freeform 10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9" name="Group 101"/>
            <p:cNvGrpSpPr>
              <a:grpSpLocks/>
            </p:cNvGrpSpPr>
            <p:nvPr/>
          </p:nvGrpSpPr>
          <p:grpSpPr bwMode="auto">
            <a:xfrm flipH="1" flipV="1">
              <a:off x="3821" y="1948"/>
              <a:ext cx="777" cy="133"/>
              <a:chOff x="2928" y="1028"/>
              <a:chExt cx="777" cy="133"/>
            </a:xfrm>
          </p:grpSpPr>
          <p:sp>
            <p:nvSpPr>
              <p:cNvPr id="26729" name="Line 10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0" name="Freeform 10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0" name="Group 104"/>
            <p:cNvGrpSpPr>
              <a:grpSpLocks/>
            </p:cNvGrpSpPr>
            <p:nvPr/>
          </p:nvGrpSpPr>
          <p:grpSpPr bwMode="auto">
            <a:xfrm flipH="1" flipV="1">
              <a:off x="3837" y="1412"/>
              <a:ext cx="777" cy="133"/>
              <a:chOff x="2928" y="1028"/>
              <a:chExt cx="777" cy="133"/>
            </a:xfrm>
          </p:grpSpPr>
          <p:sp>
            <p:nvSpPr>
              <p:cNvPr id="26727" name="Line 10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8" name="Freeform 10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1" name="Group 107"/>
            <p:cNvGrpSpPr>
              <a:grpSpLocks/>
            </p:cNvGrpSpPr>
            <p:nvPr/>
          </p:nvGrpSpPr>
          <p:grpSpPr bwMode="auto">
            <a:xfrm>
              <a:off x="3673" y="887"/>
              <a:ext cx="152" cy="513"/>
              <a:chOff x="2776" y="1167"/>
              <a:chExt cx="152" cy="513"/>
            </a:xfrm>
          </p:grpSpPr>
          <p:sp>
            <p:nvSpPr>
              <p:cNvPr id="26725" name="Line 10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6" name="Freeform 10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2" name="Group 110"/>
            <p:cNvGrpSpPr>
              <a:grpSpLocks/>
            </p:cNvGrpSpPr>
            <p:nvPr/>
          </p:nvGrpSpPr>
          <p:grpSpPr bwMode="auto">
            <a:xfrm flipV="1">
              <a:off x="3669" y="1431"/>
              <a:ext cx="152" cy="513"/>
              <a:chOff x="2776" y="1167"/>
              <a:chExt cx="152" cy="513"/>
            </a:xfrm>
          </p:grpSpPr>
          <p:sp>
            <p:nvSpPr>
              <p:cNvPr id="26723" name="Line 11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4" name="Freeform 11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3" name="Group 113"/>
            <p:cNvGrpSpPr>
              <a:grpSpLocks/>
            </p:cNvGrpSpPr>
            <p:nvPr/>
          </p:nvGrpSpPr>
          <p:grpSpPr bwMode="auto">
            <a:xfrm flipH="1" flipV="1">
              <a:off x="3849" y="887"/>
              <a:ext cx="152" cy="513"/>
              <a:chOff x="2776" y="1167"/>
              <a:chExt cx="152" cy="513"/>
            </a:xfrm>
          </p:grpSpPr>
          <p:sp>
            <p:nvSpPr>
              <p:cNvPr id="26721" name="Line 11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Freeform 11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4" name="Group 116"/>
            <p:cNvGrpSpPr>
              <a:grpSpLocks/>
            </p:cNvGrpSpPr>
            <p:nvPr/>
          </p:nvGrpSpPr>
          <p:grpSpPr bwMode="auto">
            <a:xfrm flipH="1" flipV="1">
              <a:off x="4609" y="887"/>
              <a:ext cx="152" cy="513"/>
              <a:chOff x="2776" y="1167"/>
              <a:chExt cx="152" cy="513"/>
            </a:xfrm>
          </p:grpSpPr>
          <p:sp>
            <p:nvSpPr>
              <p:cNvPr id="26719" name="Line 11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0" name="Freeform 11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5" name="Group 119"/>
            <p:cNvGrpSpPr>
              <a:grpSpLocks/>
            </p:cNvGrpSpPr>
            <p:nvPr/>
          </p:nvGrpSpPr>
          <p:grpSpPr bwMode="auto">
            <a:xfrm>
              <a:off x="3831" y="1411"/>
              <a:ext cx="777" cy="523"/>
              <a:chOff x="2934" y="1691"/>
              <a:chExt cx="777" cy="523"/>
            </a:xfrm>
          </p:grpSpPr>
          <p:sp>
            <p:nvSpPr>
              <p:cNvPr id="26717" name="Line 12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8" name="Freeform 12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6" name="Group 122"/>
            <p:cNvGrpSpPr>
              <a:grpSpLocks/>
            </p:cNvGrpSpPr>
            <p:nvPr/>
          </p:nvGrpSpPr>
          <p:grpSpPr bwMode="auto">
            <a:xfrm>
              <a:off x="4602" y="1405"/>
              <a:ext cx="764" cy="543"/>
              <a:chOff x="3696" y="1680"/>
              <a:chExt cx="764" cy="543"/>
            </a:xfrm>
          </p:grpSpPr>
          <p:sp>
            <p:nvSpPr>
              <p:cNvPr id="26715" name="Line 12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6" name="Freeform 12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07" name="Group 125"/>
            <p:cNvGrpSpPr>
              <a:grpSpLocks/>
            </p:cNvGrpSpPr>
            <p:nvPr/>
          </p:nvGrpSpPr>
          <p:grpSpPr bwMode="auto">
            <a:xfrm>
              <a:off x="4623" y="890"/>
              <a:ext cx="764" cy="543"/>
              <a:chOff x="3726" y="1170"/>
              <a:chExt cx="764" cy="543"/>
            </a:xfrm>
          </p:grpSpPr>
          <p:sp>
            <p:nvSpPr>
              <p:cNvPr id="26713" name="Line 12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4" name="Freeform 12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08" name="Text Box 128"/>
            <p:cNvSpPr txBox="1">
              <a:spLocks noChangeArrowheads="1"/>
            </p:cNvSpPr>
            <p:nvPr/>
          </p:nvSpPr>
          <p:spPr bwMode="auto">
            <a:xfrm>
              <a:off x="4586" y="192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709" name="Text Box 129"/>
            <p:cNvSpPr txBox="1">
              <a:spLocks noChangeArrowheads="1"/>
            </p:cNvSpPr>
            <p:nvPr/>
          </p:nvSpPr>
          <p:spPr bwMode="auto">
            <a:xfrm>
              <a:off x="5371" y="131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710" name="Freeform 130"/>
            <p:cNvSpPr>
              <a:spLocks/>
            </p:cNvSpPr>
            <p:nvPr/>
          </p:nvSpPr>
          <p:spPr bwMode="auto">
            <a:xfrm>
              <a:off x="3504" y="624"/>
              <a:ext cx="1360" cy="1032"/>
            </a:xfrm>
            <a:custGeom>
              <a:avLst/>
              <a:gdLst>
                <a:gd name="T0" fmla="*/ 406 w 1360"/>
                <a:gd name="T1" fmla="*/ 1016 h 1032"/>
                <a:gd name="T2" fmla="*/ 112 w 1360"/>
                <a:gd name="T3" fmla="*/ 920 h 1032"/>
                <a:gd name="T4" fmla="*/ 16 w 1360"/>
                <a:gd name="T5" fmla="*/ 440 h 1032"/>
                <a:gd name="T6" fmla="*/ 208 w 1360"/>
                <a:gd name="T7" fmla="*/ 104 h 1032"/>
                <a:gd name="T8" fmla="*/ 592 w 1360"/>
                <a:gd name="T9" fmla="*/ 8 h 1032"/>
                <a:gd name="T10" fmla="*/ 1072 w 1360"/>
                <a:gd name="T11" fmla="*/ 56 h 1032"/>
                <a:gd name="T12" fmla="*/ 1312 w 1360"/>
                <a:gd name="T13" fmla="*/ 152 h 1032"/>
                <a:gd name="T14" fmla="*/ 1360 w 1360"/>
                <a:gd name="T15" fmla="*/ 488 h 1032"/>
                <a:gd name="T16" fmla="*/ 1312 w 1360"/>
                <a:gd name="T17" fmla="*/ 920 h 1032"/>
                <a:gd name="T18" fmla="*/ 1072 w 1360"/>
                <a:gd name="T19" fmla="*/ 1016 h 1032"/>
                <a:gd name="T20" fmla="*/ 640 w 1360"/>
                <a:gd name="T21" fmla="*/ 1016 h 1032"/>
                <a:gd name="T22" fmla="*/ 406 w 1360"/>
                <a:gd name="T23" fmla="*/ 1016 h 10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0"/>
                <a:gd name="T37" fmla="*/ 0 h 1032"/>
                <a:gd name="T38" fmla="*/ 1360 w 1360"/>
                <a:gd name="T39" fmla="*/ 1032 h 10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0" h="1032">
                  <a:moveTo>
                    <a:pt x="406" y="1016"/>
                  </a:moveTo>
                  <a:cubicBezTo>
                    <a:pt x="318" y="1000"/>
                    <a:pt x="177" y="1016"/>
                    <a:pt x="112" y="920"/>
                  </a:cubicBezTo>
                  <a:cubicBezTo>
                    <a:pt x="47" y="824"/>
                    <a:pt x="0" y="576"/>
                    <a:pt x="16" y="440"/>
                  </a:cubicBezTo>
                  <a:cubicBezTo>
                    <a:pt x="32" y="304"/>
                    <a:pt x="112" y="176"/>
                    <a:pt x="208" y="104"/>
                  </a:cubicBezTo>
                  <a:cubicBezTo>
                    <a:pt x="304" y="32"/>
                    <a:pt x="448" y="16"/>
                    <a:pt x="592" y="8"/>
                  </a:cubicBezTo>
                  <a:cubicBezTo>
                    <a:pt x="736" y="0"/>
                    <a:pt x="952" y="32"/>
                    <a:pt x="1072" y="56"/>
                  </a:cubicBezTo>
                  <a:cubicBezTo>
                    <a:pt x="1192" y="80"/>
                    <a:pt x="1264" y="80"/>
                    <a:pt x="1312" y="152"/>
                  </a:cubicBezTo>
                  <a:cubicBezTo>
                    <a:pt x="1360" y="224"/>
                    <a:pt x="1360" y="360"/>
                    <a:pt x="1360" y="488"/>
                  </a:cubicBezTo>
                  <a:cubicBezTo>
                    <a:pt x="1360" y="616"/>
                    <a:pt x="1360" y="832"/>
                    <a:pt x="1312" y="920"/>
                  </a:cubicBezTo>
                  <a:cubicBezTo>
                    <a:pt x="1264" y="1008"/>
                    <a:pt x="1184" y="1000"/>
                    <a:pt x="1072" y="1016"/>
                  </a:cubicBezTo>
                  <a:cubicBezTo>
                    <a:pt x="960" y="1032"/>
                    <a:pt x="751" y="1016"/>
                    <a:pt x="640" y="1016"/>
                  </a:cubicBezTo>
                  <a:cubicBezTo>
                    <a:pt x="529" y="1016"/>
                    <a:pt x="494" y="1032"/>
                    <a:pt x="406" y="101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Freeform 131"/>
            <p:cNvSpPr>
              <a:spLocks/>
            </p:cNvSpPr>
            <p:nvPr/>
          </p:nvSpPr>
          <p:spPr bwMode="auto">
            <a:xfrm>
              <a:off x="3609" y="1759"/>
              <a:ext cx="1209" cy="441"/>
            </a:xfrm>
            <a:custGeom>
              <a:avLst/>
              <a:gdLst>
                <a:gd name="T0" fmla="*/ 301 w 1209"/>
                <a:gd name="T1" fmla="*/ 409 h 441"/>
                <a:gd name="T2" fmla="*/ 43 w 1209"/>
                <a:gd name="T3" fmla="*/ 343 h 441"/>
                <a:gd name="T4" fmla="*/ 55 w 1209"/>
                <a:gd name="T5" fmla="*/ 121 h 441"/>
                <a:gd name="T6" fmla="*/ 373 w 1209"/>
                <a:gd name="T7" fmla="*/ 73 h 441"/>
                <a:gd name="T8" fmla="*/ 691 w 1209"/>
                <a:gd name="T9" fmla="*/ 1 h 441"/>
                <a:gd name="T10" fmla="*/ 1099 w 1209"/>
                <a:gd name="T11" fmla="*/ 79 h 441"/>
                <a:gd name="T12" fmla="*/ 1207 w 1209"/>
                <a:gd name="T13" fmla="*/ 217 h 441"/>
                <a:gd name="T14" fmla="*/ 1111 w 1209"/>
                <a:gd name="T15" fmla="*/ 409 h 441"/>
                <a:gd name="T16" fmla="*/ 631 w 1209"/>
                <a:gd name="T17" fmla="*/ 409 h 441"/>
                <a:gd name="T18" fmla="*/ 301 w 1209"/>
                <a:gd name="T19" fmla="*/ 409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9"/>
                <a:gd name="T31" fmla="*/ 0 h 441"/>
                <a:gd name="T32" fmla="*/ 1209 w 1209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9" h="441">
                  <a:moveTo>
                    <a:pt x="301" y="409"/>
                  </a:moveTo>
                  <a:cubicBezTo>
                    <a:pt x="203" y="398"/>
                    <a:pt x="84" y="391"/>
                    <a:pt x="43" y="343"/>
                  </a:cubicBezTo>
                  <a:cubicBezTo>
                    <a:pt x="2" y="295"/>
                    <a:pt x="0" y="166"/>
                    <a:pt x="55" y="121"/>
                  </a:cubicBezTo>
                  <a:cubicBezTo>
                    <a:pt x="110" y="76"/>
                    <a:pt x="267" y="93"/>
                    <a:pt x="373" y="73"/>
                  </a:cubicBezTo>
                  <a:cubicBezTo>
                    <a:pt x="479" y="53"/>
                    <a:pt x="570" y="0"/>
                    <a:pt x="691" y="1"/>
                  </a:cubicBezTo>
                  <a:cubicBezTo>
                    <a:pt x="812" y="2"/>
                    <a:pt x="1013" y="43"/>
                    <a:pt x="1099" y="79"/>
                  </a:cubicBezTo>
                  <a:cubicBezTo>
                    <a:pt x="1185" y="115"/>
                    <a:pt x="1205" y="162"/>
                    <a:pt x="1207" y="217"/>
                  </a:cubicBezTo>
                  <a:cubicBezTo>
                    <a:pt x="1209" y="272"/>
                    <a:pt x="1207" y="377"/>
                    <a:pt x="1111" y="409"/>
                  </a:cubicBezTo>
                  <a:cubicBezTo>
                    <a:pt x="1015" y="441"/>
                    <a:pt x="766" y="409"/>
                    <a:pt x="631" y="409"/>
                  </a:cubicBezTo>
                  <a:cubicBezTo>
                    <a:pt x="496" y="409"/>
                    <a:pt x="399" y="420"/>
                    <a:pt x="301" y="40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Oval 132"/>
            <p:cNvSpPr>
              <a:spLocks noChangeArrowheads="1"/>
            </p:cNvSpPr>
            <p:nvPr/>
          </p:nvSpPr>
          <p:spPr bwMode="auto">
            <a:xfrm>
              <a:off x="5206" y="1250"/>
              <a:ext cx="384" cy="336"/>
            </a:xfrm>
            <a:prstGeom prst="ellipse">
              <a:avLst/>
            </a:prstGeom>
            <a:noFill/>
            <a:ln w="28575">
              <a:solidFill>
                <a:srgbClr val="00D2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9" name="Group 133"/>
          <p:cNvGrpSpPr>
            <a:grpSpLocks/>
          </p:cNvGrpSpPr>
          <p:nvPr/>
        </p:nvGrpSpPr>
        <p:grpSpPr bwMode="auto">
          <a:xfrm>
            <a:off x="430213" y="1219200"/>
            <a:ext cx="3516312" cy="3587750"/>
            <a:chOff x="271" y="768"/>
            <a:chExt cx="2215" cy="2260"/>
          </a:xfrm>
        </p:grpSpPr>
        <p:sp>
          <p:nvSpPr>
            <p:cNvPr id="26633" name="Line 134"/>
            <p:cNvSpPr>
              <a:spLocks noChangeAspect="1" noChangeShapeType="1"/>
            </p:cNvSpPr>
            <p:nvPr/>
          </p:nvSpPr>
          <p:spPr bwMode="auto">
            <a:xfrm flipV="1">
              <a:off x="1010" y="2620"/>
              <a:ext cx="821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35"/>
            <p:cNvSpPr>
              <a:spLocks noChangeAspect="1" noChangeShapeType="1"/>
            </p:cNvSpPr>
            <p:nvPr/>
          </p:nvSpPr>
          <p:spPr bwMode="auto">
            <a:xfrm>
              <a:off x="1002" y="2624"/>
              <a:ext cx="821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36"/>
            <p:cNvSpPr>
              <a:spLocks noChangeAspect="1" noChangeShapeType="1"/>
            </p:cNvSpPr>
            <p:nvPr/>
          </p:nvSpPr>
          <p:spPr bwMode="auto">
            <a:xfrm flipH="1" flipV="1">
              <a:off x="997" y="2265"/>
              <a:ext cx="797" cy="6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7"/>
            <p:cNvSpPr>
              <a:spLocks noChangeAspect="1" noChangeShapeType="1"/>
            </p:cNvSpPr>
            <p:nvPr/>
          </p:nvSpPr>
          <p:spPr bwMode="auto">
            <a:xfrm flipH="1" flipV="1">
              <a:off x="1002" y="1920"/>
              <a:ext cx="796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8"/>
            <p:cNvSpPr>
              <a:spLocks noChangeAspect="1" noChangeShapeType="1"/>
            </p:cNvSpPr>
            <p:nvPr/>
          </p:nvSpPr>
          <p:spPr bwMode="auto">
            <a:xfrm>
              <a:off x="1002" y="1919"/>
              <a:ext cx="821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39"/>
            <p:cNvSpPr>
              <a:spLocks noChangeAspect="1" noChangeShapeType="1"/>
            </p:cNvSpPr>
            <p:nvPr/>
          </p:nvSpPr>
          <p:spPr bwMode="auto">
            <a:xfrm>
              <a:off x="1002" y="1584"/>
              <a:ext cx="817" cy="10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40"/>
            <p:cNvSpPr>
              <a:spLocks noChangeAspect="1" noChangeShapeType="1"/>
            </p:cNvSpPr>
            <p:nvPr/>
          </p:nvSpPr>
          <p:spPr bwMode="auto">
            <a:xfrm flipH="1">
              <a:off x="993" y="899"/>
              <a:ext cx="797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41"/>
            <p:cNvSpPr>
              <a:spLocks noChangeAspect="1" noChangeShapeType="1"/>
            </p:cNvSpPr>
            <p:nvPr/>
          </p:nvSpPr>
          <p:spPr bwMode="auto">
            <a:xfrm flipH="1" flipV="1">
              <a:off x="997" y="1227"/>
              <a:ext cx="797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42"/>
            <p:cNvSpPr>
              <a:spLocks noChangeAspect="1" noChangeShapeType="1"/>
            </p:cNvSpPr>
            <p:nvPr/>
          </p:nvSpPr>
          <p:spPr bwMode="auto">
            <a:xfrm flipH="1" flipV="1">
              <a:off x="989" y="879"/>
              <a:ext cx="797" cy="6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43"/>
            <p:cNvSpPr>
              <a:spLocks noChangeAspect="1" noChangeShapeType="1"/>
            </p:cNvSpPr>
            <p:nvPr/>
          </p:nvSpPr>
          <p:spPr bwMode="auto">
            <a:xfrm>
              <a:off x="991" y="1234"/>
              <a:ext cx="8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44"/>
            <p:cNvSpPr>
              <a:spLocks noChangeAspect="1" noChangeShapeType="1"/>
            </p:cNvSpPr>
            <p:nvPr/>
          </p:nvSpPr>
          <p:spPr bwMode="auto">
            <a:xfrm flipV="1">
              <a:off x="993" y="1562"/>
              <a:ext cx="822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45"/>
            <p:cNvSpPr>
              <a:spLocks noChangeAspect="1" noChangeShapeType="1"/>
            </p:cNvSpPr>
            <p:nvPr/>
          </p:nvSpPr>
          <p:spPr bwMode="auto">
            <a:xfrm>
              <a:off x="991" y="2620"/>
              <a:ext cx="8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46"/>
            <p:cNvSpPr>
              <a:spLocks noChangeAspect="1" noChangeShapeType="1"/>
            </p:cNvSpPr>
            <p:nvPr/>
          </p:nvSpPr>
          <p:spPr bwMode="auto">
            <a:xfrm>
              <a:off x="991" y="1915"/>
              <a:ext cx="8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47"/>
            <p:cNvSpPr>
              <a:spLocks noChangeAspect="1" noChangeShapeType="1"/>
            </p:cNvSpPr>
            <p:nvPr/>
          </p:nvSpPr>
          <p:spPr bwMode="auto">
            <a:xfrm>
              <a:off x="1014" y="890"/>
              <a:ext cx="822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Text Box 148"/>
            <p:cNvSpPr txBox="1">
              <a:spLocks noChangeAspect="1" noChangeArrowheads="1"/>
            </p:cNvSpPr>
            <p:nvPr/>
          </p:nvSpPr>
          <p:spPr bwMode="auto">
            <a:xfrm>
              <a:off x="690" y="7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648" name="Text Box 149"/>
            <p:cNvSpPr txBox="1">
              <a:spLocks noChangeAspect="1" noChangeArrowheads="1"/>
            </p:cNvSpPr>
            <p:nvPr/>
          </p:nvSpPr>
          <p:spPr bwMode="auto">
            <a:xfrm>
              <a:off x="690" y="21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649" name="Text Box 150"/>
            <p:cNvSpPr txBox="1">
              <a:spLocks noChangeAspect="1" noChangeArrowheads="1"/>
            </p:cNvSpPr>
            <p:nvPr/>
          </p:nvSpPr>
          <p:spPr bwMode="auto">
            <a:xfrm>
              <a:off x="690" y="11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650" name="Text Box 151"/>
            <p:cNvSpPr txBox="1">
              <a:spLocks noChangeAspect="1" noChangeArrowheads="1"/>
            </p:cNvSpPr>
            <p:nvPr/>
          </p:nvSpPr>
          <p:spPr bwMode="auto">
            <a:xfrm>
              <a:off x="690" y="1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651" name="Text Box 152"/>
            <p:cNvSpPr txBox="1">
              <a:spLocks noChangeAspect="1" noChangeArrowheads="1"/>
            </p:cNvSpPr>
            <p:nvPr/>
          </p:nvSpPr>
          <p:spPr bwMode="auto">
            <a:xfrm>
              <a:off x="690" y="17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52" name="Text Box 153"/>
            <p:cNvSpPr txBox="1">
              <a:spLocks noChangeAspect="1" noChangeArrowheads="1"/>
            </p:cNvSpPr>
            <p:nvPr/>
          </p:nvSpPr>
          <p:spPr bwMode="auto">
            <a:xfrm>
              <a:off x="1876" y="768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653" name="Text Box 154"/>
            <p:cNvSpPr txBox="1">
              <a:spLocks noChangeAspect="1" noChangeArrowheads="1"/>
            </p:cNvSpPr>
            <p:nvPr/>
          </p:nvSpPr>
          <p:spPr bwMode="auto">
            <a:xfrm>
              <a:off x="1876" y="211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654" name="Text Box 155"/>
            <p:cNvSpPr txBox="1">
              <a:spLocks noChangeAspect="1" noChangeArrowheads="1"/>
            </p:cNvSpPr>
            <p:nvPr/>
          </p:nvSpPr>
          <p:spPr bwMode="auto">
            <a:xfrm>
              <a:off x="1876" y="1104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655" name="Text Box 156"/>
            <p:cNvSpPr txBox="1">
              <a:spLocks noChangeAspect="1" noChangeArrowheads="1"/>
            </p:cNvSpPr>
            <p:nvPr/>
          </p:nvSpPr>
          <p:spPr bwMode="auto">
            <a:xfrm>
              <a:off x="1876" y="144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656" name="Text Box 157"/>
            <p:cNvSpPr txBox="1">
              <a:spLocks noChangeAspect="1" noChangeArrowheads="1"/>
            </p:cNvSpPr>
            <p:nvPr/>
          </p:nvSpPr>
          <p:spPr bwMode="auto">
            <a:xfrm>
              <a:off x="1876" y="177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57" name="Line 158"/>
            <p:cNvSpPr>
              <a:spLocks noChangeAspect="1" noChangeShapeType="1"/>
            </p:cNvSpPr>
            <p:nvPr/>
          </p:nvSpPr>
          <p:spPr bwMode="auto">
            <a:xfrm>
              <a:off x="986" y="881"/>
              <a:ext cx="8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59"/>
            <p:cNvSpPr>
              <a:spLocks noChangeAspect="1" noChangeShapeType="1"/>
            </p:cNvSpPr>
            <p:nvPr/>
          </p:nvSpPr>
          <p:spPr bwMode="auto">
            <a:xfrm>
              <a:off x="1002" y="1248"/>
              <a:ext cx="817" cy="10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Oval 160"/>
            <p:cNvSpPr>
              <a:spLocks noChangeAspect="1" noChangeArrowheads="1"/>
            </p:cNvSpPr>
            <p:nvPr/>
          </p:nvSpPr>
          <p:spPr bwMode="auto">
            <a:xfrm>
              <a:off x="930" y="821"/>
              <a:ext cx="128" cy="1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161"/>
            <p:cNvSpPr>
              <a:spLocks noChangeAspect="1" noChangeArrowheads="1"/>
            </p:cNvSpPr>
            <p:nvPr/>
          </p:nvSpPr>
          <p:spPr bwMode="auto">
            <a:xfrm>
              <a:off x="1755" y="821"/>
              <a:ext cx="130" cy="1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Oval 162"/>
            <p:cNvSpPr>
              <a:spLocks noChangeAspect="1" noChangeArrowheads="1"/>
            </p:cNvSpPr>
            <p:nvPr/>
          </p:nvSpPr>
          <p:spPr bwMode="auto">
            <a:xfrm>
              <a:off x="1755" y="219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Text Box 163"/>
            <p:cNvSpPr txBox="1">
              <a:spLocks noChangeAspect="1" noChangeArrowheads="1"/>
            </p:cNvSpPr>
            <p:nvPr/>
          </p:nvSpPr>
          <p:spPr bwMode="auto">
            <a:xfrm>
              <a:off x="690" y="2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6663" name="Text Box 164"/>
            <p:cNvSpPr txBox="1">
              <a:spLocks noChangeAspect="1" noChangeArrowheads="1"/>
            </p:cNvSpPr>
            <p:nvPr/>
          </p:nvSpPr>
          <p:spPr bwMode="auto">
            <a:xfrm>
              <a:off x="690" y="248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6664" name="Text Box 165"/>
            <p:cNvSpPr txBox="1">
              <a:spLocks noChangeAspect="1" noChangeArrowheads="1"/>
            </p:cNvSpPr>
            <p:nvPr/>
          </p:nvSpPr>
          <p:spPr bwMode="auto">
            <a:xfrm>
              <a:off x="1876" y="281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6665" name="Text Box 166"/>
            <p:cNvSpPr txBox="1">
              <a:spLocks noChangeAspect="1" noChangeArrowheads="1"/>
            </p:cNvSpPr>
            <p:nvPr/>
          </p:nvSpPr>
          <p:spPr bwMode="auto">
            <a:xfrm>
              <a:off x="1876" y="247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6666" name="Line 167"/>
            <p:cNvSpPr>
              <a:spLocks noChangeAspect="1" noChangeShapeType="1"/>
            </p:cNvSpPr>
            <p:nvPr/>
          </p:nvSpPr>
          <p:spPr bwMode="auto">
            <a:xfrm>
              <a:off x="991" y="2962"/>
              <a:ext cx="83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Oval 168"/>
            <p:cNvSpPr>
              <a:spLocks noChangeAspect="1" noChangeArrowheads="1"/>
            </p:cNvSpPr>
            <p:nvPr/>
          </p:nvSpPr>
          <p:spPr bwMode="auto">
            <a:xfrm>
              <a:off x="930" y="2209"/>
              <a:ext cx="128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169"/>
            <p:cNvSpPr>
              <a:spLocks noChangeAspect="1" noChangeArrowheads="1"/>
            </p:cNvSpPr>
            <p:nvPr/>
          </p:nvSpPr>
          <p:spPr bwMode="auto">
            <a:xfrm>
              <a:off x="930" y="2897"/>
              <a:ext cx="128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170"/>
            <p:cNvSpPr>
              <a:spLocks noChangeAspect="1" noChangeArrowheads="1"/>
            </p:cNvSpPr>
            <p:nvPr/>
          </p:nvSpPr>
          <p:spPr bwMode="auto">
            <a:xfrm>
              <a:off x="1755" y="2897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Oval 171"/>
            <p:cNvSpPr>
              <a:spLocks noChangeAspect="1" noChangeArrowheads="1"/>
            </p:cNvSpPr>
            <p:nvPr/>
          </p:nvSpPr>
          <p:spPr bwMode="auto">
            <a:xfrm>
              <a:off x="930" y="1164"/>
              <a:ext cx="128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172"/>
            <p:cNvSpPr>
              <a:spLocks noChangeAspect="1" noChangeArrowheads="1"/>
            </p:cNvSpPr>
            <p:nvPr/>
          </p:nvSpPr>
          <p:spPr bwMode="auto">
            <a:xfrm>
              <a:off x="1755" y="116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173"/>
            <p:cNvSpPr>
              <a:spLocks noChangeAspect="1" noChangeShapeType="1"/>
            </p:cNvSpPr>
            <p:nvPr/>
          </p:nvSpPr>
          <p:spPr bwMode="auto">
            <a:xfrm>
              <a:off x="984" y="1580"/>
              <a:ext cx="83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174"/>
            <p:cNvSpPr>
              <a:spLocks noChangeAspect="1" noChangeShapeType="1"/>
            </p:cNvSpPr>
            <p:nvPr/>
          </p:nvSpPr>
          <p:spPr bwMode="auto">
            <a:xfrm>
              <a:off x="984" y="2281"/>
              <a:ext cx="83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Oval 175"/>
            <p:cNvSpPr>
              <a:spLocks noChangeAspect="1" noChangeArrowheads="1"/>
            </p:cNvSpPr>
            <p:nvPr/>
          </p:nvSpPr>
          <p:spPr bwMode="auto">
            <a:xfrm>
              <a:off x="930" y="1508"/>
              <a:ext cx="128" cy="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176"/>
            <p:cNvSpPr>
              <a:spLocks noChangeAspect="1" noChangeArrowheads="1"/>
            </p:cNvSpPr>
            <p:nvPr/>
          </p:nvSpPr>
          <p:spPr bwMode="auto">
            <a:xfrm>
              <a:off x="930" y="2194"/>
              <a:ext cx="128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Oval 177"/>
            <p:cNvSpPr>
              <a:spLocks noChangeAspect="1" noChangeArrowheads="1"/>
            </p:cNvSpPr>
            <p:nvPr/>
          </p:nvSpPr>
          <p:spPr bwMode="auto">
            <a:xfrm>
              <a:off x="1755" y="1508"/>
              <a:ext cx="130" cy="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178"/>
            <p:cNvSpPr>
              <a:spLocks noChangeAspect="1" noChangeArrowheads="1"/>
            </p:cNvSpPr>
            <p:nvPr/>
          </p:nvSpPr>
          <p:spPr bwMode="auto">
            <a:xfrm>
              <a:off x="1755" y="2209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179"/>
            <p:cNvSpPr>
              <a:spLocks noChangeAspect="1" noChangeArrowheads="1"/>
            </p:cNvSpPr>
            <p:nvPr/>
          </p:nvSpPr>
          <p:spPr bwMode="auto">
            <a:xfrm>
              <a:off x="930" y="2554"/>
              <a:ext cx="128" cy="1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180"/>
            <p:cNvSpPr>
              <a:spLocks noChangeAspect="1" noChangeArrowheads="1"/>
            </p:cNvSpPr>
            <p:nvPr/>
          </p:nvSpPr>
          <p:spPr bwMode="auto">
            <a:xfrm>
              <a:off x="930" y="1851"/>
              <a:ext cx="128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181"/>
            <p:cNvSpPr>
              <a:spLocks noChangeAspect="1" noChangeArrowheads="1"/>
            </p:cNvSpPr>
            <p:nvPr/>
          </p:nvSpPr>
          <p:spPr bwMode="auto">
            <a:xfrm>
              <a:off x="1755" y="1851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182"/>
            <p:cNvSpPr>
              <a:spLocks noChangeAspect="1" noChangeArrowheads="1"/>
            </p:cNvSpPr>
            <p:nvPr/>
          </p:nvSpPr>
          <p:spPr bwMode="auto">
            <a:xfrm>
              <a:off x="1755" y="2554"/>
              <a:ext cx="130" cy="1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183"/>
            <p:cNvSpPr>
              <a:spLocks noChangeAspect="1" noChangeShapeType="1"/>
            </p:cNvSpPr>
            <p:nvPr/>
          </p:nvSpPr>
          <p:spPr bwMode="auto">
            <a:xfrm>
              <a:off x="646" y="2483"/>
              <a:ext cx="1527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184"/>
            <p:cNvSpPr>
              <a:spLocks noChangeAspect="1" noChangeShapeType="1"/>
            </p:cNvSpPr>
            <p:nvPr/>
          </p:nvSpPr>
          <p:spPr bwMode="auto">
            <a:xfrm>
              <a:off x="624" y="2096"/>
              <a:ext cx="1527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185"/>
            <p:cNvSpPr txBox="1">
              <a:spLocks noChangeArrowheads="1"/>
            </p:cNvSpPr>
            <p:nvPr/>
          </p:nvSpPr>
          <p:spPr bwMode="auto">
            <a:xfrm>
              <a:off x="2146" y="1241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C</a:t>
              </a:r>
              <a:r>
                <a:rPr lang="en-US" baseline="-25000">
                  <a:latin typeface="Arial" charset="0"/>
                </a:rPr>
                <a:t>1</a:t>
              </a:r>
            </a:p>
          </p:txBody>
        </p:sp>
        <p:sp>
          <p:nvSpPr>
            <p:cNvPr id="26685" name="Text Box 186"/>
            <p:cNvSpPr txBox="1">
              <a:spLocks noChangeArrowheads="1"/>
            </p:cNvSpPr>
            <p:nvPr/>
          </p:nvSpPr>
          <p:spPr bwMode="auto">
            <a:xfrm>
              <a:off x="271" y="1241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R</a:t>
              </a:r>
              <a:r>
                <a:rPr lang="en-US" baseline="-25000">
                  <a:latin typeface="Arial" charset="0"/>
                </a:rPr>
                <a:t>1</a:t>
              </a:r>
            </a:p>
          </p:txBody>
        </p:sp>
        <p:sp>
          <p:nvSpPr>
            <p:cNvPr id="26686" name="Text Box 187"/>
            <p:cNvSpPr txBox="1">
              <a:spLocks noChangeArrowheads="1"/>
            </p:cNvSpPr>
            <p:nvPr/>
          </p:nvSpPr>
          <p:spPr bwMode="auto">
            <a:xfrm>
              <a:off x="271" y="2160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R</a:t>
              </a:r>
              <a:r>
                <a:rPr lang="en-US" baseline="-25000">
                  <a:latin typeface="Arial" charset="0"/>
                </a:rPr>
                <a:t>2</a:t>
              </a:r>
            </a:p>
          </p:txBody>
        </p:sp>
        <p:sp>
          <p:nvSpPr>
            <p:cNvPr id="26687" name="Text Box 188"/>
            <p:cNvSpPr txBox="1">
              <a:spLocks noChangeArrowheads="1"/>
            </p:cNvSpPr>
            <p:nvPr/>
          </p:nvSpPr>
          <p:spPr bwMode="auto">
            <a:xfrm>
              <a:off x="271" y="2672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R</a:t>
              </a:r>
              <a:r>
                <a:rPr lang="en-US" baseline="-25000">
                  <a:latin typeface="Arial" charset="0"/>
                </a:rPr>
                <a:t>3</a:t>
              </a:r>
            </a:p>
          </p:txBody>
        </p:sp>
        <p:sp>
          <p:nvSpPr>
            <p:cNvPr id="26688" name="Text Box 189"/>
            <p:cNvSpPr txBox="1">
              <a:spLocks noChangeArrowheads="1"/>
            </p:cNvSpPr>
            <p:nvPr/>
          </p:nvSpPr>
          <p:spPr bwMode="auto">
            <a:xfrm>
              <a:off x="2146" y="2160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C</a:t>
              </a:r>
              <a:r>
                <a:rPr lang="en-US" baseline="-25000">
                  <a:latin typeface="Arial" charset="0"/>
                </a:rPr>
                <a:t>2</a:t>
              </a:r>
            </a:p>
          </p:txBody>
        </p:sp>
        <p:sp>
          <p:nvSpPr>
            <p:cNvPr id="26689" name="Text Box 190"/>
            <p:cNvSpPr txBox="1">
              <a:spLocks noChangeArrowheads="1"/>
            </p:cNvSpPr>
            <p:nvPr/>
          </p:nvSpPr>
          <p:spPr bwMode="auto">
            <a:xfrm>
              <a:off x="2146" y="2672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Arial" charset="0"/>
                </a:rPr>
                <a:t>C</a:t>
              </a:r>
              <a:r>
                <a:rPr lang="en-US" baseline="-25000">
                  <a:latin typeface="Arial" charset="0"/>
                </a:rPr>
                <a:t>3</a:t>
              </a:r>
            </a:p>
          </p:txBody>
        </p:sp>
      </p:grpSp>
      <p:sp>
        <p:nvSpPr>
          <p:cNvPr id="26630" name="Text Box 191"/>
          <p:cNvSpPr txBox="1">
            <a:spLocks noChangeArrowheads="1"/>
          </p:cNvSpPr>
          <p:nvPr/>
        </p:nvSpPr>
        <p:spPr bwMode="auto">
          <a:xfrm>
            <a:off x="4038600" y="838200"/>
            <a:ext cx="1314450" cy="4699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hlink"/>
                </a:solidFill>
                <a:latin typeface="Arial" charset="0"/>
              </a:rPr>
              <a:t>Matrix A</a:t>
            </a:r>
          </a:p>
        </p:txBody>
      </p:sp>
      <p:sp>
        <p:nvSpPr>
          <p:cNvPr id="26631" name="Text Box 192"/>
          <p:cNvSpPr txBox="1">
            <a:spLocks noChangeArrowheads="1"/>
          </p:cNvSpPr>
          <p:nvPr/>
        </p:nvSpPr>
        <p:spPr bwMode="auto">
          <a:xfrm>
            <a:off x="685800" y="5105400"/>
            <a:ext cx="2892425" cy="4699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hlink"/>
                </a:solidFill>
                <a:latin typeface="Arial" charset="0"/>
              </a:rPr>
              <a:t>Bipartite graph H(A)</a:t>
            </a:r>
          </a:p>
        </p:txBody>
      </p:sp>
      <p:sp>
        <p:nvSpPr>
          <p:cNvPr id="26632" name="Text Box 193"/>
          <p:cNvSpPr txBox="1">
            <a:spLocks noChangeArrowheads="1"/>
          </p:cNvSpPr>
          <p:nvPr/>
        </p:nvSpPr>
        <p:spPr bwMode="auto">
          <a:xfrm>
            <a:off x="6692900" y="3898900"/>
            <a:ext cx="2282825" cy="83502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chemeClr val="hlink"/>
                </a:solidFill>
                <a:latin typeface="Arial" charset="0"/>
              </a:rPr>
              <a:t>Directed graph </a:t>
            </a:r>
            <a:br>
              <a:rPr lang="en-US" sz="2400">
                <a:solidFill>
                  <a:schemeClr val="hlink"/>
                </a:solidFill>
                <a:latin typeface="Arial" charset="0"/>
              </a:rPr>
            </a:br>
            <a:r>
              <a:rPr lang="en-US" sz="2400">
                <a:solidFill>
                  <a:schemeClr val="hlink"/>
                </a:solidFill>
                <a:latin typeface="Arial" charset="0"/>
              </a:rPr>
              <a:t>G(A)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Dulmage-Mendelsohn theory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7.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ja-JP" altLang="en-US" sz="18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s and the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ja-JP" altLang="en-US" sz="18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s can be renumbered so no edge </a:t>
            </a:r>
            <a:br>
              <a:rPr lang="en-US" sz="1800">
                <a:solidFill>
                  <a:schemeClr val="tx1"/>
                </a:solidFill>
                <a:latin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</a:rPr>
              <a:t>    joins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and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j 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8.</a:t>
            </a:r>
            <a:r>
              <a:rPr lang="en-US" sz="1800">
                <a:latin typeface="Arial" charset="0"/>
              </a:rPr>
              <a:t>  The subgraph induced by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 sz="1800">
                <a:latin typeface="Arial" charset="0"/>
              </a:rPr>
              <a:t>and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 sz="1800">
                <a:latin typeface="Arial" charset="0"/>
              </a:rPr>
              <a:t>has the strong Hall property.</a:t>
            </a:r>
          </a:p>
          <a:p>
            <a:pPr>
              <a:lnSpc>
                <a:spcPct val="90000"/>
              </a:lnSpc>
            </a:pPr>
            <a:endParaRPr lang="en-US" sz="1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9.</a:t>
            </a:r>
            <a:r>
              <a:rPr lang="en-US" sz="1800">
                <a:latin typeface="Arial" charset="0"/>
              </a:rPr>
              <a:t>  The partition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800" b="1">
                <a:solidFill>
                  <a:schemeClr val="hlink"/>
                </a:solidFill>
                <a:latin typeface="Arial" charset="0"/>
                <a:sym typeface="Symbol" charset="0"/>
              </a:rPr>
              <a:t>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1 </a:t>
            </a:r>
            <a:r>
              <a:rPr lang="en-US" sz="1800">
                <a:latin typeface="Arial" charset="0"/>
              </a:rPr>
              <a:t>,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chemeClr val="hlink"/>
                </a:solidFill>
                <a:latin typeface="Arial" charset="0"/>
                <a:sym typeface="Symbol" charset="0"/>
              </a:rPr>
              <a:t>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2 </a:t>
            </a:r>
            <a:r>
              <a:rPr lang="en-US" sz="1800">
                <a:latin typeface="Arial" charset="0"/>
              </a:rPr>
              <a:t>, . . .,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1800" b="1">
                <a:solidFill>
                  <a:schemeClr val="hlink"/>
                </a:solidFill>
                <a:latin typeface="Arial" charset="0"/>
                <a:sym typeface="Symbol" charset="0"/>
              </a:rPr>
              <a:t>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p </a:t>
            </a:r>
            <a:r>
              <a:rPr lang="en-US" sz="1800">
                <a:latin typeface="Arial" charset="0"/>
              </a:rPr>
              <a:t>is independent of the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 choice of maximum matching.</a:t>
            </a:r>
          </a:p>
          <a:p>
            <a:pPr>
              <a:lnSpc>
                <a:spcPct val="90000"/>
              </a:lnSpc>
            </a:pPr>
            <a:endParaRPr lang="en-US" sz="1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10.</a:t>
            </a:r>
            <a:r>
              <a:rPr lang="en-US" sz="1800">
                <a:latin typeface="Arial" charset="0"/>
              </a:rPr>
              <a:t>  If non-matching edges are directed from rows to columns and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 matching edges are shrunk into single vertices, the resulting directed graph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G(A)</a:t>
            </a:r>
            <a:r>
              <a:rPr lang="en-US" sz="1800">
                <a:latin typeface="Arial" charset="0"/>
              </a:rPr>
              <a:t> has strongly connected components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1 </a:t>
            </a:r>
            <a:r>
              <a:rPr lang="en-US" sz="1800">
                <a:latin typeface="Arial" charset="0"/>
              </a:rPr>
              <a:t>,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2 </a:t>
            </a:r>
            <a:r>
              <a:rPr lang="en-US" sz="1800">
                <a:latin typeface="Arial" charset="0"/>
              </a:rPr>
              <a:t>, . . .,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baseline="-2500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180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1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11.</a:t>
            </a:r>
            <a:r>
              <a:rPr lang="en-US" sz="1800">
                <a:latin typeface="Arial" charset="0"/>
              </a:rPr>
              <a:t>  A bipartite graph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1800">
                <a:latin typeface="Arial" charset="0"/>
              </a:rPr>
              <a:t> has the strong Hall property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              </a:t>
            </a:r>
            <a:r>
              <a:rPr lang="en-US" sz="1800" i="1" u="sng">
                <a:solidFill>
                  <a:schemeClr val="hlink"/>
                </a:solidFill>
                <a:latin typeface="Arial" charset="0"/>
              </a:rPr>
              <a:t>iff</a:t>
            </a:r>
            <a:r>
              <a:rPr lang="en-US" sz="1800">
                <a:latin typeface="Arial" charset="0"/>
              </a:rPr>
              <a:t>  every pair of edges of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1800">
                <a:latin typeface="Arial" charset="0"/>
              </a:rPr>
              <a:t> is on some alternating tour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              </a:t>
            </a:r>
            <a:r>
              <a:rPr lang="en-US" sz="1800" i="1" u="sng">
                <a:solidFill>
                  <a:schemeClr val="hlink"/>
                </a:solidFill>
                <a:latin typeface="Arial" charset="0"/>
              </a:rPr>
              <a:t>iff</a:t>
            </a:r>
            <a:r>
              <a:rPr lang="en-US" sz="1800">
                <a:latin typeface="Arial" charset="0"/>
              </a:rPr>
              <a:t> 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1800">
                <a:latin typeface="Arial" charset="0"/>
              </a:rPr>
              <a:t> is connected and every edge of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1800">
                <a:latin typeface="Arial" charset="0"/>
              </a:rPr>
              <a:t> is in some perfect matching.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u="sng">
                <a:solidFill>
                  <a:schemeClr val="hlink"/>
                </a:solidFill>
                <a:latin typeface="Arial" charset="0"/>
              </a:rPr>
              <a:t>Theorem 12.</a:t>
            </a:r>
            <a:r>
              <a:rPr lang="en-US" sz="1800">
                <a:latin typeface="Arial" charset="0"/>
              </a:rPr>
              <a:t>  Given a square matrix </a:t>
            </a:r>
            <a:r>
              <a:rPr lang="en-US" sz="180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800">
                <a:latin typeface="Arial" charset="0"/>
              </a:rPr>
              <a:t>, if we permute rows and columns to get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a nonzero diagonal and then do a symmetric permutation to put the strongly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connected components into topological order (i.e. in block triangular form),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then the grouping of rows and columns into diagonal blocks is independent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  of the choice of nonzero diagonal.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Strongly connected components are independent of choice of perfect matching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609600" y="990600"/>
            <a:ext cx="2541588" cy="2536825"/>
            <a:chOff x="336" y="624"/>
            <a:chExt cx="1601" cy="1598"/>
          </a:xfrm>
        </p:grpSpPr>
        <p:grpSp>
          <p:nvGrpSpPr>
            <p:cNvPr id="28961" name="Group 4"/>
            <p:cNvGrpSpPr>
              <a:grpSpLocks/>
            </p:cNvGrpSpPr>
            <p:nvPr/>
          </p:nvGrpSpPr>
          <p:grpSpPr bwMode="auto">
            <a:xfrm rot="-5400000">
              <a:off x="1124" y="1012"/>
              <a:ext cx="205" cy="1414"/>
              <a:chOff x="1954" y="843"/>
              <a:chExt cx="205" cy="1414"/>
            </a:xfrm>
          </p:grpSpPr>
          <p:sp>
            <p:nvSpPr>
              <p:cNvPr id="29030" name="Line 5"/>
              <p:cNvSpPr>
                <a:spLocks noChangeShapeType="1"/>
              </p:cNvSpPr>
              <p:nvPr/>
            </p:nvSpPr>
            <p:spPr bwMode="auto">
              <a:xfrm flipH="1">
                <a:off x="2157" y="843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1" name="Line 6"/>
              <p:cNvSpPr>
                <a:spLocks noChangeShapeType="1"/>
              </p:cNvSpPr>
              <p:nvPr/>
            </p:nvSpPr>
            <p:spPr bwMode="auto">
              <a:xfrm flipH="1">
                <a:off x="1954" y="84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962" name="Line 7"/>
            <p:cNvSpPr>
              <a:spLocks noChangeShapeType="1"/>
            </p:cNvSpPr>
            <p:nvPr/>
          </p:nvSpPr>
          <p:spPr bwMode="auto">
            <a:xfrm flipH="1">
              <a:off x="1533" y="803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63" name="Line 8"/>
            <p:cNvSpPr>
              <a:spLocks noChangeShapeType="1"/>
            </p:cNvSpPr>
            <p:nvPr/>
          </p:nvSpPr>
          <p:spPr bwMode="auto">
            <a:xfrm flipH="1">
              <a:off x="1330" y="805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64" name="Oval 9"/>
            <p:cNvSpPr>
              <a:spLocks noChangeAspect="1" noChangeArrowheads="1"/>
            </p:cNvSpPr>
            <p:nvPr/>
          </p:nvSpPr>
          <p:spPr bwMode="auto">
            <a:xfrm>
              <a:off x="563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5" name="Rectangle 10"/>
            <p:cNvSpPr>
              <a:spLocks noChangeAspect="1" noChangeArrowheads="1"/>
            </p:cNvSpPr>
            <p:nvPr/>
          </p:nvSpPr>
          <p:spPr bwMode="auto">
            <a:xfrm>
              <a:off x="522" y="803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6" name="Oval 11"/>
            <p:cNvSpPr>
              <a:spLocks noChangeAspect="1" noChangeArrowheads="1"/>
            </p:cNvSpPr>
            <p:nvPr/>
          </p:nvSpPr>
          <p:spPr bwMode="auto">
            <a:xfrm>
              <a:off x="563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7" name="Oval 12"/>
            <p:cNvSpPr>
              <a:spLocks noChangeAspect="1" noChangeArrowheads="1"/>
            </p:cNvSpPr>
            <p:nvPr/>
          </p:nvSpPr>
          <p:spPr bwMode="auto">
            <a:xfrm>
              <a:off x="769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8" name="Oval 13"/>
            <p:cNvSpPr>
              <a:spLocks noChangeAspect="1" noChangeArrowheads="1"/>
            </p:cNvSpPr>
            <p:nvPr/>
          </p:nvSpPr>
          <p:spPr bwMode="auto">
            <a:xfrm>
              <a:off x="975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9" name="Oval 14"/>
            <p:cNvSpPr>
              <a:spLocks noChangeAspect="1" noChangeArrowheads="1"/>
            </p:cNvSpPr>
            <p:nvPr/>
          </p:nvSpPr>
          <p:spPr bwMode="auto">
            <a:xfrm>
              <a:off x="1182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0" name="Oval 15"/>
            <p:cNvSpPr>
              <a:spLocks noChangeAspect="1" noChangeArrowheads="1"/>
            </p:cNvSpPr>
            <p:nvPr/>
          </p:nvSpPr>
          <p:spPr bwMode="auto">
            <a:xfrm>
              <a:off x="1388" y="18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1" name="Oval 16"/>
            <p:cNvSpPr>
              <a:spLocks noChangeAspect="1" noChangeArrowheads="1"/>
            </p:cNvSpPr>
            <p:nvPr/>
          </p:nvSpPr>
          <p:spPr bwMode="auto">
            <a:xfrm>
              <a:off x="1594" y="187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2" name="Oval 17"/>
            <p:cNvSpPr>
              <a:spLocks noChangeAspect="1" noChangeArrowheads="1"/>
            </p:cNvSpPr>
            <p:nvPr/>
          </p:nvSpPr>
          <p:spPr bwMode="auto">
            <a:xfrm>
              <a:off x="1801" y="18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3" name="Oval 18"/>
            <p:cNvSpPr>
              <a:spLocks noChangeAspect="1" noChangeArrowheads="1"/>
            </p:cNvSpPr>
            <p:nvPr/>
          </p:nvSpPr>
          <p:spPr bwMode="auto">
            <a:xfrm>
              <a:off x="563" y="84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4" name="Oval 19"/>
            <p:cNvSpPr>
              <a:spLocks noChangeAspect="1" noChangeArrowheads="1"/>
            </p:cNvSpPr>
            <p:nvPr/>
          </p:nvSpPr>
          <p:spPr bwMode="auto">
            <a:xfrm>
              <a:off x="769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5" name="Oval 20"/>
            <p:cNvSpPr>
              <a:spLocks noChangeAspect="1" noChangeArrowheads="1"/>
            </p:cNvSpPr>
            <p:nvPr/>
          </p:nvSpPr>
          <p:spPr bwMode="auto">
            <a:xfrm>
              <a:off x="975" y="84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6" name="Oval 21"/>
            <p:cNvSpPr>
              <a:spLocks noChangeAspect="1" noChangeArrowheads="1"/>
            </p:cNvSpPr>
            <p:nvPr/>
          </p:nvSpPr>
          <p:spPr bwMode="auto">
            <a:xfrm>
              <a:off x="1182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7" name="Oval 22"/>
            <p:cNvSpPr>
              <a:spLocks noChangeAspect="1" noChangeArrowheads="1"/>
            </p:cNvSpPr>
            <p:nvPr/>
          </p:nvSpPr>
          <p:spPr bwMode="auto">
            <a:xfrm>
              <a:off x="1388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8" name="Oval 23"/>
            <p:cNvSpPr>
              <a:spLocks noChangeAspect="1" noChangeArrowheads="1"/>
            </p:cNvSpPr>
            <p:nvPr/>
          </p:nvSpPr>
          <p:spPr bwMode="auto">
            <a:xfrm>
              <a:off x="1594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9" name="Oval 24"/>
            <p:cNvSpPr>
              <a:spLocks noChangeAspect="1" noChangeArrowheads="1"/>
            </p:cNvSpPr>
            <p:nvPr/>
          </p:nvSpPr>
          <p:spPr bwMode="auto">
            <a:xfrm>
              <a:off x="1801" y="84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" name="Oval 25"/>
            <p:cNvSpPr>
              <a:spLocks noChangeAspect="1" noChangeArrowheads="1"/>
            </p:cNvSpPr>
            <p:nvPr/>
          </p:nvSpPr>
          <p:spPr bwMode="auto">
            <a:xfrm>
              <a:off x="563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" name="Oval 26"/>
            <p:cNvSpPr>
              <a:spLocks noChangeAspect="1" noChangeArrowheads="1"/>
            </p:cNvSpPr>
            <p:nvPr/>
          </p:nvSpPr>
          <p:spPr bwMode="auto">
            <a:xfrm>
              <a:off x="769" y="10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2" name="Oval 27"/>
            <p:cNvSpPr>
              <a:spLocks noChangeAspect="1" noChangeArrowheads="1"/>
            </p:cNvSpPr>
            <p:nvPr/>
          </p:nvSpPr>
          <p:spPr bwMode="auto">
            <a:xfrm>
              <a:off x="975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3" name="Oval 28"/>
            <p:cNvSpPr>
              <a:spLocks noChangeAspect="1" noChangeArrowheads="1"/>
            </p:cNvSpPr>
            <p:nvPr/>
          </p:nvSpPr>
          <p:spPr bwMode="auto">
            <a:xfrm>
              <a:off x="1182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4" name="Oval 29"/>
            <p:cNvSpPr>
              <a:spLocks noChangeAspect="1" noChangeArrowheads="1"/>
            </p:cNvSpPr>
            <p:nvPr/>
          </p:nvSpPr>
          <p:spPr bwMode="auto">
            <a:xfrm>
              <a:off x="1388" y="10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5" name="Oval 30"/>
            <p:cNvSpPr>
              <a:spLocks noChangeAspect="1" noChangeArrowheads="1"/>
            </p:cNvSpPr>
            <p:nvPr/>
          </p:nvSpPr>
          <p:spPr bwMode="auto">
            <a:xfrm>
              <a:off x="1594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6" name="Oval 31"/>
            <p:cNvSpPr>
              <a:spLocks noChangeAspect="1" noChangeArrowheads="1"/>
            </p:cNvSpPr>
            <p:nvPr/>
          </p:nvSpPr>
          <p:spPr bwMode="auto">
            <a:xfrm>
              <a:off x="1801" y="10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7" name="Oval 32"/>
            <p:cNvSpPr>
              <a:spLocks noChangeAspect="1" noChangeArrowheads="1"/>
            </p:cNvSpPr>
            <p:nvPr/>
          </p:nvSpPr>
          <p:spPr bwMode="auto">
            <a:xfrm>
              <a:off x="769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8" name="Oval 33"/>
            <p:cNvSpPr>
              <a:spLocks noChangeAspect="1" noChangeArrowheads="1"/>
            </p:cNvSpPr>
            <p:nvPr/>
          </p:nvSpPr>
          <p:spPr bwMode="auto">
            <a:xfrm>
              <a:off x="975" y="1256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9" name="Oval 34"/>
            <p:cNvSpPr>
              <a:spLocks noChangeAspect="1" noChangeArrowheads="1"/>
            </p:cNvSpPr>
            <p:nvPr/>
          </p:nvSpPr>
          <p:spPr bwMode="auto">
            <a:xfrm>
              <a:off x="1182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0" name="Oval 35"/>
            <p:cNvSpPr>
              <a:spLocks noChangeAspect="1" noChangeArrowheads="1"/>
            </p:cNvSpPr>
            <p:nvPr/>
          </p:nvSpPr>
          <p:spPr bwMode="auto">
            <a:xfrm>
              <a:off x="1388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1" name="Oval 36"/>
            <p:cNvSpPr>
              <a:spLocks noChangeAspect="1" noChangeArrowheads="1"/>
            </p:cNvSpPr>
            <p:nvPr/>
          </p:nvSpPr>
          <p:spPr bwMode="auto">
            <a:xfrm>
              <a:off x="1594" y="125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2" name="Oval 37"/>
            <p:cNvSpPr>
              <a:spLocks noChangeAspect="1" noChangeArrowheads="1"/>
            </p:cNvSpPr>
            <p:nvPr/>
          </p:nvSpPr>
          <p:spPr bwMode="auto">
            <a:xfrm>
              <a:off x="1801" y="125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3" name="Oval 38"/>
            <p:cNvSpPr>
              <a:spLocks noChangeAspect="1" noChangeArrowheads="1"/>
            </p:cNvSpPr>
            <p:nvPr/>
          </p:nvSpPr>
          <p:spPr bwMode="auto">
            <a:xfrm>
              <a:off x="563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4" name="Oval 39"/>
            <p:cNvSpPr>
              <a:spLocks noChangeAspect="1" noChangeArrowheads="1"/>
            </p:cNvSpPr>
            <p:nvPr/>
          </p:nvSpPr>
          <p:spPr bwMode="auto">
            <a:xfrm>
              <a:off x="769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5" name="Oval 40"/>
            <p:cNvSpPr>
              <a:spLocks noChangeAspect="1" noChangeArrowheads="1"/>
            </p:cNvSpPr>
            <p:nvPr/>
          </p:nvSpPr>
          <p:spPr bwMode="auto">
            <a:xfrm>
              <a:off x="975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6" name="Oval 41"/>
            <p:cNvSpPr>
              <a:spLocks noChangeAspect="1" noChangeArrowheads="1"/>
            </p:cNvSpPr>
            <p:nvPr/>
          </p:nvSpPr>
          <p:spPr bwMode="auto">
            <a:xfrm>
              <a:off x="1182" y="146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7" name="Oval 42"/>
            <p:cNvSpPr>
              <a:spLocks noChangeAspect="1" noChangeArrowheads="1"/>
            </p:cNvSpPr>
            <p:nvPr/>
          </p:nvSpPr>
          <p:spPr bwMode="auto">
            <a:xfrm>
              <a:off x="1388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8" name="Oval 43"/>
            <p:cNvSpPr>
              <a:spLocks noChangeAspect="1" noChangeArrowheads="1"/>
            </p:cNvSpPr>
            <p:nvPr/>
          </p:nvSpPr>
          <p:spPr bwMode="auto">
            <a:xfrm>
              <a:off x="1594" y="146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9" name="Oval 44"/>
            <p:cNvSpPr>
              <a:spLocks noChangeAspect="1" noChangeArrowheads="1"/>
            </p:cNvSpPr>
            <p:nvPr/>
          </p:nvSpPr>
          <p:spPr bwMode="auto">
            <a:xfrm>
              <a:off x="1801" y="146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0" name="Oval 45"/>
            <p:cNvSpPr>
              <a:spLocks noChangeAspect="1" noChangeArrowheads="1"/>
            </p:cNvSpPr>
            <p:nvPr/>
          </p:nvSpPr>
          <p:spPr bwMode="auto">
            <a:xfrm>
              <a:off x="563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1" name="Oval 46"/>
            <p:cNvSpPr>
              <a:spLocks noChangeAspect="1" noChangeArrowheads="1"/>
            </p:cNvSpPr>
            <p:nvPr/>
          </p:nvSpPr>
          <p:spPr bwMode="auto">
            <a:xfrm>
              <a:off x="769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2" name="Oval 47"/>
            <p:cNvSpPr>
              <a:spLocks noChangeAspect="1" noChangeArrowheads="1"/>
            </p:cNvSpPr>
            <p:nvPr/>
          </p:nvSpPr>
          <p:spPr bwMode="auto">
            <a:xfrm>
              <a:off x="975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3" name="Oval 48"/>
            <p:cNvSpPr>
              <a:spLocks noChangeAspect="1" noChangeArrowheads="1"/>
            </p:cNvSpPr>
            <p:nvPr/>
          </p:nvSpPr>
          <p:spPr bwMode="auto">
            <a:xfrm>
              <a:off x="1182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4" name="Oval 49"/>
            <p:cNvSpPr>
              <a:spLocks noChangeAspect="1" noChangeArrowheads="1"/>
            </p:cNvSpPr>
            <p:nvPr/>
          </p:nvSpPr>
          <p:spPr bwMode="auto">
            <a:xfrm>
              <a:off x="1388" y="166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5" name="Oval 50"/>
            <p:cNvSpPr>
              <a:spLocks noChangeAspect="1" noChangeArrowheads="1"/>
            </p:cNvSpPr>
            <p:nvPr/>
          </p:nvSpPr>
          <p:spPr bwMode="auto">
            <a:xfrm>
              <a:off x="1594" y="166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6" name="Oval 51"/>
            <p:cNvSpPr>
              <a:spLocks noChangeAspect="1" noChangeArrowheads="1"/>
            </p:cNvSpPr>
            <p:nvPr/>
          </p:nvSpPr>
          <p:spPr bwMode="auto">
            <a:xfrm>
              <a:off x="1801" y="166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7" name="Oval 52"/>
            <p:cNvSpPr>
              <a:spLocks noChangeAspect="1" noChangeArrowheads="1"/>
            </p:cNvSpPr>
            <p:nvPr/>
          </p:nvSpPr>
          <p:spPr bwMode="auto">
            <a:xfrm>
              <a:off x="563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8" name="Oval 53"/>
            <p:cNvSpPr>
              <a:spLocks noChangeAspect="1" noChangeArrowheads="1"/>
            </p:cNvSpPr>
            <p:nvPr/>
          </p:nvSpPr>
          <p:spPr bwMode="auto">
            <a:xfrm>
              <a:off x="769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9" name="Oval 54"/>
            <p:cNvSpPr>
              <a:spLocks noChangeAspect="1" noChangeArrowheads="1"/>
            </p:cNvSpPr>
            <p:nvPr/>
          </p:nvSpPr>
          <p:spPr bwMode="auto">
            <a:xfrm>
              <a:off x="975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0" name="Oval 55"/>
            <p:cNvSpPr>
              <a:spLocks noChangeAspect="1" noChangeArrowheads="1"/>
            </p:cNvSpPr>
            <p:nvPr/>
          </p:nvSpPr>
          <p:spPr bwMode="auto">
            <a:xfrm>
              <a:off x="1182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1" name="Oval 56"/>
            <p:cNvSpPr>
              <a:spLocks noChangeAspect="1" noChangeArrowheads="1"/>
            </p:cNvSpPr>
            <p:nvPr/>
          </p:nvSpPr>
          <p:spPr bwMode="auto">
            <a:xfrm>
              <a:off x="1388" y="20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2" name="Oval 57"/>
            <p:cNvSpPr>
              <a:spLocks noChangeAspect="1" noChangeArrowheads="1"/>
            </p:cNvSpPr>
            <p:nvPr/>
          </p:nvSpPr>
          <p:spPr bwMode="auto">
            <a:xfrm>
              <a:off x="1594" y="20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3" name="Oval 58"/>
            <p:cNvSpPr>
              <a:spLocks noChangeAspect="1" noChangeArrowheads="1"/>
            </p:cNvSpPr>
            <p:nvPr/>
          </p:nvSpPr>
          <p:spPr bwMode="auto">
            <a:xfrm>
              <a:off x="1801" y="208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014" name="Group 59"/>
            <p:cNvGrpSpPr>
              <a:grpSpLocks/>
            </p:cNvGrpSpPr>
            <p:nvPr/>
          </p:nvGrpSpPr>
          <p:grpSpPr bwMode="auto">
            <a:xfrm>
              <a:off x="505" y="624"/>
              <a:ext cx="1432" cy="212"/>
              <a:chOff x="1033" y="568"/>
              <a:chExt cx="1432" cy="212"/>
            </a:xfrm>
          </p:grpSpPr>
          <p:sp>
            <p:nvSpPr>
              <p:cNvPr id="29023" name="Text Box 60"/>
              <p:cNvSpPr txBox="1">
                <a:spLocks noChangeArrowheads="1"/>
              </p:cNvSpPr>
              <p:nvPr/>
            </p:nvSpPr>
            <p:spPr bwMode="auto">
              <a:xfrm>
                <a:off x="103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9024" name="Text Box 61"/>
              <p:cNvSpPr txBox="1">
                <a:spLocks noChangeArrowheads="1"/>
              </p:cNvSpPr>
              <p:nvPr/>
            </p:nvSpPr>
            <p:spPr bwMode="auto">
              <a:xfrm>
                <a:off x="1863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9025" name="Text Box 62"/>
              <p:cNvSpPr txBox="1">
                <a:spLocks noChangeArrowheads="1"/>
              </p:cNvSpPr>
              <p:nvPr/>
            </p:nvSpPr>
            <p:spPr bwMode="auto">
              <a:xfrm>
                <a:off x="124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9026" name="Text Box 63"/>
              <p:cNvSpPr txBox="1">
                <a:spLocks noChangeArrowheads="1"/>
              </p:cNvSpPr>
              <p:nvPr/>
            </p:nvSpPr>
            <p:spPr bwMode="auto">
              <a:xfrm>
                <a:off x="144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9027" name="Text Box 64"/>
              <p:cNvSpPr txBox="1">
                <a:spLocks noChangeArrowheads="1"/>
              </p:cNvSpPr>
              <p:nvPr/>
            </p:nvSpPr>
            <p:spPr bwMode="auto">
              <a:xfrm>
                <a:off x="1655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29028" name="Text Box 65"/>
              <p:cNvSpPr txBox="1">
                <a:spLocks noChangeArrowheads="1"/>
              </p:cNvSpPr>
              <p:nvPr/>
            </p:nvSpPr>
            <p:spPr bwMode="auto">
              <a:xfrm>
                <a:off x="2070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9029" name="Text Box 66"/>
              <p:cNvSpPr txBox="1">
                <a:spLocks noChangeArrowheads="1"/>
              </p:cNvSpPr>
              <p:nvPr/>
            </p:nvSpPr>
            <p:spPr bwMode="auto">
              <a:xfrm>
                <a:off x="2278" y="5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29015" name="Group 67"/>
            <p:cNvGrpSpPr>
              <a:grpSpLocks/>
            </p:cNvGrpSpPr>
            <p:nvPr/>
          </p:nvGrpSpPr>
          <p:grpSpPr bwMode="auto">
            <a:xfrm>
              <a:off x="336" y="774"/>
              <a:ext cx="187" cy="1448"/>
              <a:chOff x="336" y="774"/>
              <a:chExt cx="187" cy="1448"/>
            </a:xfrm>
          </p:grpSpPr>
          <p:sp>
            <p:nvSpPr>
              <p:cNvPr id="29016" name="Text Box 68"/>
              <p:cNvSpPr txBox="1">
                <a:spLocks noChangeArrowheads="1"/>
              </p:cNvSpPr>
              <p:nvPr/>
            </p:nvSpPr>
            <p:spPr bwMode="auto">
              <a:xfrm>
                <a:off x="336" y="77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9017" name="Text Box 69"/>
              <p:cNvSpPr txBox="1">
                <a:spLocks noChangeArrowheads="1"/>
              </p:cNvSpPr>
              <p:nvPr/>
            </p:nvSpPr>
            <p:spPr bwMode="auto">
              <a:xfrm>
                <a:off x="336" y="15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9018" name="Text Box 70"/>
              <p:cNvSpPr txBox="1">
                <a:spLocks noChangeArrowheads="1"/>
              </p:cNvSpPr>
              <p:nvPr/>
            </p:nvSpPr>
            <p:spPr bwMode="auto">
              <a:xfrm>
                <a:off x="336" y="98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9019" name="Text Box 71"/>
              <p:cNvSpPr txBox="1">
                <a:spLocks noChangeArrowheads="1"/>
              </p:cNvSpPr>
              <p:nvPr/>
            </p:nvSpPr>
            <p:spPr bwMode="auto">
              <a:xfrm>
                <a:off x="336" y="11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9020" name="Text Box 72"/>
              <p:cNvSpPr txBox="1">
                <a:spLocks noChangeArrowheads="1"/>
              </p:cNvSpPr>
              <p:nvPr/>
            </p:nvSpPr>
            <p:spPr bwMode="auto">
              <a:xfrm>
                <a:off x="336" y="13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29021" name="Text Box 73"/>
              <p:cNvSpPr txBox="1">
                <a:spLocks noChangeArrowheads="1"/>
              </p:cNvSpPr>
              <p:nvPr/>
            </p:nvSpPr>
            <p:spPr bwMode="auto">
              <a:xfrm>
                <a:off x="336" y="18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9022" name="Text Box 74"/>
              <p:cNvSpPr txBox="1">
                <a:spLocks noChangeArrowheads="1"/>
              </p:cNvSpPr>
              <p:nvPr/>
            </p:nvSpPr>
            <p:spPr bwMode="auto">
              <a:xfrm>
                <a:off x="336" y="201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6</a:t>
                </a:r>
              </a:p>
            </p:txBody>
          </p:sp>
        </p:grpSp>
      </p:grpSp>
      <p:grpSp>
        <p:nvGrpSpPr>
          <p:cNvPr id="28676" name="Group 75"/>
          <p:cNvGrpSpPr>
            <a:grpSpLocks/>
          </p:cNvGrpSpPr>
          <p:nvPr/>
        </p:nvGrpSpPr>
        <p:grpSpPr bwMode="auto">
          <a:xfrm>
            <a:off x="685800" y="3886200"/>
            <a:ext cx="2541588" cy="2536825"/>
            <a:chOff x="432" y="2448"/>
            <a:chExt cx="1601" cy="1598"/>
          </a:xfrm>
        </p:grpSpPr>
        <p:grpSp>
          <p:nvGrpSpPr>
            <p:cNvPr id="28890" name="Group 76"/>
            <p:cNvGrpSpPr>
              <a:grpSpLocks/>
            </p:cNvGrpSpPr>
            <p:nvPr/>
          </p:nvGrpSpPr>
          <p:grpSpPr bwMode="auto">
            <a:xfrm>
              <a:off x="615" y="3440"/>
              <a:ext cx="1414" cy="205"/>
              <a:chOff x="615" y="3440"/>
              <a:chExt cx="1414" cy="205"/>
            </a:xfrm>
          </p:grpSpPr>
          <p:sp>
            <p:nvSpPr>
              <p:cNvPr id="28959" name="Line 77"/>
              <p:cNvSpPr>
                <a:spLocks noChangeShapeType="1"/>
              </p:cNvSpPr>
              <p:nvPr/>
            </p:nvSpPr>
            <p:spPr bwMode="auto">
              <a:xfrm rot="16200000" flipH="1">
                <a:off x="1320" y="2735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60" name="Line 78"/>
              <p:cNvSpPr>
                <a:spLocks noChangeShapeType="1"/>
              </p:cNvSpPr>
              <p:nvPr/>
            </p:nvSpPr>
            <p:spPr bwMode="auto">
              <a:xfrm rot="16200000" flipH="1">
                <a:off x="1322" y="2938"/>
                <a:ext cx="2" cy="1412"/>
              </a:xfrm>
              <a:prstGeom prst="line">
                <a:avLst/>
              </a:prstGeom>
              <a:noFill/>
              <a:ln w="19050">
                <a:solidFill>
                  <a:srgbClr val="00D2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891" name="Line 79"/>
            <p:cNvSpPr>
              <a:spLocks noChangeShapeType="1"/>
            </p:cNvSpPr>
            <p:nvPr/>
          </p:nvSpPr>
          <p:spPr bwMode="auto">
            <a:xfrm flipH="1">
              <a:off x="1629" y="2627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92" name="Line 80"/>
            <p:cNvSpPr>
              <a:spLocks noChangeShapeType="1"/>
            </p:cNvSpPr>
            <p:nvPr/>
          </p:nvSpPr>
          <p:spPr bwMode="auto">
            <a:xfrm flipH="1">
              <a:off x="1426" y="2629"/>
              <a:ext cx="2" cy="1412"/>
            </a:xfrm>
            <a:prstGeom prst="line">
              <a:avLst/>
            </a:prstGeom>
            <a:noFill/>
            <a:ln w="19050">
              <a:solidFill>
                <a:srgbClr val="00D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93" name="Oval 81"/>
            <p:cNvSpPr>
              <a:spLocks noChangeAspect="1" noChangeArrowheads="1"/>
            </p:cNvSpPr>
            <p:nvPr/>
          </p:nvSpPr>
          <p:spPr bwMode="auto">
            <a:xfrm>
              <a:off x="659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4" name="Rectangle 82"/>
            <p:cNvSpPr>
              <a:spLocks noChangeAspect="1" noChangeArrowheads="1"/>
            </p:cNvSpPr>
            <p:nvPr/>
          </p:nvSpPr>
          <p:spPr bwMode="auto">
            <a:xfrm>
              <a:off x="618" y="262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5" name="Oval 83"/>
            <p:cNvSpPr>
              <a:spLocks noChangeAspect="1" noChangeArrowheads="1"/>
            </p:cNvSpPr>
            <p:nvPr/>
          </p:nvSpPr>
          <p:spPr bwMode="auto">
            <a:xfrm>
              <a:off x="659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6" name="Oval 84"/>
            <p:cNvSpPr>
              <a:spLocks noChangeAspect="1" noChangeArrowheads="1"/>
            </p:cNvSpPr>
            <p:nvPr/>
          </p:nvSpPr>
          <p:spPr bwMode="auto">
            <a:xfrm>
              <a:off x="865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7" name="Oval 85"/>
            <p:cNvSpPr>
              <a:spLocks noChangeAspect="1" noChangeArrowheads="1"/>
            </p:cNvSpPr>
            <p:nvPr/>
          </p:nvSpPr>
          <p:spPr bwMode="auto">
            <a:xfrm>
              <a:off x="1071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8" name="Oval 86"/>
            <p:cNvSpPr>
              <a:spLocks noChangeAspect="1" noChangeArrowheads="1"/>
            </p:cNvSpPr>
            <p:nvPr/>
          </p:nvSpPr>
          <p:spPr bwMode="auto">
            <a:xfrm>
              <a:off x="1278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9" name="Oval 87"/>
            <p:cNvSpPr>
              <a:spLocks noChangeAspect="1" noChangeArrowheads="1"/>
            </p:cNvSpPr>
            <p:nvPr/>
          </p:nvSpPr>
          <p:spPr bwMode="auto">
            <a:xfrm>
              <a:off x="1484" y="369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0" name="Oval 88"/>
            <p:cNvSpPr>
              <a:spLocks noChangeAspect="1" noChangeArrowheads="1"/>
            </p:cNvSpPr>
            <p:nvPr/>
          </p:nvSpPr>
          <p:spPr bwMode="auto">
            <a:xfrm>
              <a:off x="1690" y="369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1" name="Oval 89"/>
            <p:cNvSpPr>
              <a:spLocks noChangeAspect="1" noChangeArrowheads="1"/>
            </p:cNvSpPr>
            <p:nvPr/>
          </p:nvSpPr>
          <p:spPr bwMode="auto">
            <a:xfrm>
              <a:off x="1897" y="369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2" name="Oval 90"/>
            <p:cNvSpPr>
              <a:spLocks noChangeAspect="1" noChangeArrowheads="1"/>
            </p:cNvSpPr>
            <p:nvPr/>
          </p:nvSpPr>
          <p:spPr bwMode="auto">
            <a:xfrm>
              <a:off x="659" y="266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3" name="Oval 91"/>
            <p:cNvSpPr>
              <a:spLocks noChangeAspect="1" noChangeArrowheads="1"/>
            </p:cNvSpPr>
            <p:nvPr/>
          </p:nvSpPr>
          <p:spPr bwMode="auto">
            <a:xfrm>
              <a:off x="865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4" name="Oval 92"/>
            <p:cNvSpPr>
              <a:spLocks noChangeAspect="1" noChangeArrowheads="1"/>
            </p:cNvSpPr>
            <p:nvPr/>
          </p:nvSpPr>
          <p:spPr bwMode="auto">
            <a:xfrm>
              <a:off x="1071" y="26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5" name="Oval 93"/>
            <p:cNvSpPr>
              <a:spLocks noChangeAspect="1" noChangeArrowheads="1"/>
            </p:cNvSpPr>
            <p:nvPr/>
          </p:nvSpPr>
          <p:spPr bwMode="auto">
            <a:xfrm>
              <a:off x="1278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6" name="Oval 94"/>
            <p:cNvSpPr>
              <a:spLocks noChangeAspect="1" noChangeArrowheads="1"/>
            </p:cNvSpPr>
            <p:nvPr/>
          </p:nvSpPr>
          <p:spPr bwMode="auto">
            <a:xfrm>
              <a:off x="1484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" name="Oval 95"/>
            <p:cNvSpPr>
              <a:spLocks noChangeAspect="1" noChangeArrowheads="1"/>
            </p:cNvSpPr>
            <p:nvPr/>
          </p:nvSpPr>
          <p:spPr bwMode="auto">
            <a:xfrm>
              <a:off x="1690" y="26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8" name="Oval 96"/>
            <p:cNvSpPr>
              <a:spLocks noChangeAspect="1" noChangeArrowheads="1"/>
            </p:cNvSpPr>
            <p:nvPr/>
          </p:nvSpPr>
          <p:spPr bwMode="auto">
            <a:xfrm>
              <a:off x="1897" y="26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9" name="Oval 97"/>
            <p:cNvSpPr>
              <a:spLocks noChangeAspect="1" noChangeArrowheads="1"/>
            </p:cNvSpPr>
            <p:nvPr/>
          </p:nvSpPr>
          <p:spPr bwMode="auto">
            <a:xfrm>
              <a:off x="659" y="28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0" name="Oval 98"/>
            <p:cNvSpPr>
              <a:spLocks noChangeAspect="1" noChangeArrowheads="1"/>
            </p:cNvSpPr>
            <p:nvPr/>
          </p:nvSpPr>
          <p:spPr bwMode="auto">
            <a:xfrm>
              <a:off x="865" y="287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1" name="Oval 99"/>
            <p:cNvSpPr>
              <a:spLocks noChangeAspect="1" noChangeArrowheads="1"/>
            </p:cNvSpPr>
            <p:nvPr/>
          </p:nvSpPr>
          <p:spPr bwMode="auto">
            <a:xfrm>
              <a:off x="1071" y="28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2" name="Oval 100"/>
            <p:cNvSpPr>
              <a:spLocks noChangeAspect="1" noChangeArrowheads="1"/>
            </p:cNvSpPr>
            <p:nvPr/>
          </p:nvSpPr>
          <p:spPr bwMode="auto">
            <a:xfrm>
              <a:off x="1278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3" name="Oval 101"/>
            <p:cNvSpPr>
              <a:spLocks noChangeAspect="1" noChangeArrowheads="1"/>
            </p:cNvSpPr>
            <p:nvPr/>
          </p:nvSpPr>
          <p:spPr bwMode="auto">
            <a:xfrm>
              <a:off x="1484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4" name="Oval 102"/>
            <p:cNvSpPr>
              <a:spLocks noChangeAspect="1" noChangeArrowheads="1"/>
            </p:cNvSpPr>
            <p:nvPr/>
          </p:nvSpPr>
          <p:spPr bwMode="auto">
            <a:xfrm>
              <a:off x="1690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5" name="Oval 103"/>
            <p:cNvSpPr>
              <a:spLocks noChangeAspect="1" noChangeArrowheads="1"/>
            </p:cNvSpPr>
            <p:nvPr/>
          </p:nvSpPr>
          <p:spPr bwMode="auto">
            <a:xfrm>
              <a:off x="1897" y="28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6" name="Oval 104"/>
            <p:cNvSpPr>
              <a:spLocks noChangeAspect="1" noChangeArrowheads="1"/>
            </p:cNvSpPr>
            <p:nvPr/>
          </p:nvSpPr>
          <p:spPr bwMode="auto">
            <a:xfrm>
              <a:off x="865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7" name="Oval 105"/>
            <p:cNvSpPr>
              <a:spLocks noChangeAspect="1" noChangeArrowheads="1"/>
            </p:cNvSpPr>
            <p:nvPr/>
          </p:nvSpPr>
          <p:spPr bwMode="auto">
            <a:xfrm>
              <a:off x="1071" y="308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8" name="Oval 106"/>
            <p:cNvSpPr>
              <a:spLocks noChangeAspect="1" noChangeArrowheads="1"/>
            </p:cNvSpPr>
            <p:nvPr/>
          </p:nvSpPr>
          <p:spPr bwMode="auto">
            <a:xfrm>
              <a:off x="1278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9" name="Oval 107"/>
            <p:cNvSpPr>
              <a:spLocks noChangeAspect="1" noChangeArrowheads="1"/>
            </p:cNvSpPr>
            <p:nvPr/>
          </p:nvSpPr>
          <p:spPr bwMode="auto">
            <a:xfrm>
              <a:off x="1484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0" name="Oval 108"/>
            <p:cNvSpPr>
              <a:spLocks noChangeAspect="1" noChangeArrowheads="1"/>
            </p:cNvSpPr>
            <p:nvPr/>
          </p:nvSpPr>
          <p:spPr bwMode="auto">
            <a:xfrm>
              <a:off x="1690" y="308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1" name="Oval 109"/>
            <p:cNvSpPr>
              <a:spLocks noChangeAspect="1" noChangeArrowheads="1"/>
            </p:cNvSpPr>
            <p:nvPr/>
          </p:nvSpPr>
          <p:spPr bwMode="auto">
            <a:xfrm>
              <a:off x="1897" y="308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2" name="Oval 110"/>
            <p:cNvSpPr>
              <a:spLocks noChangeAspect="1" noChangeArrowheads="1"/>
            </p:cNvSpPr>
            <p:nvPr/>
          </p:nvSpPr>
          <p:spPr bwMode="auto">
            <a:xfrm>
              <a:off x="659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3" name="Oval 111"/>
            <p:cNvSpPr>
              <a:spLocks noChangeAspect="1" noChangeArrowheads="1"/>
            </p:cNvSpPr>
            <p:nvPr/>
          </p:nvSpPr>
          <p:spPr bwMode="auto">
            <a:xfrm>
              <a:off x="865" y="328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4" name="Oval 112"/>
            <p:cNvSpPr>
              <a:spLocks noChangeAspect="1" noChangeArrowheads="1"/>
            </p:cNvSpPr>
            <p:nvPr/>
          </p:nvSpPr>
          <p:spPr bwMode="auto">
            <a:xfrm>
              <a:off x="1071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5" name="Oval 113"/>
            <p:cNvSpPr>
              <a:spLocks noChangeAspect="1" noChangeArrowheads="1"/>
            </p:cNvSpPr>
            <p:nvPr/>
          </p:nvSpPr>
          <p:spPr bwMode="auto">
            <a:xfrm>
              <a:off x="1278" y="328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6" name="Oval 114"/>
            <p:cNvSpPr>
              <a:spLocks noChangeAspect="1" noChangeArrowheads="1"/>
            </p:cNvSpPr>
            <p:nvPr/>
          </p:nvSpPr>
          <p:spPr bwMode="auto">
            <a:xfrm>
              <a:off x="1484" y="328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7" name="Oval 115"/>
            <p:cNvSpPr>
              <a:spLocks noChangeAspect="1" noChangeArrowheads="1"/>
            </p:cNvSpPr>
            <p:nvPr/>
          </p:nvSpPr>
          <p:spPr bwMode="auto">
            <a:xfrm>
              <a:off x="1690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8" name="Oval 116"/>
            <p:cNvSpPr>
              <a:spLocks noChangeAspect="1" noChangeArrowheads="1"/>
            </p:cNvSpPr>
            <p:nvPr/>
          </p:nvSpPr>
          <p:spPr bwMode="auto">
            <a:xfrm>
              <a:off x="1897" y="328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9" name="Oval 117"/>
            <p:cNvSpPr>
              <a:spLocks noChangeAspect="1" noChangeArrowheads="1"/>
            </p:cNvSpPr>
            <p:nvPr/>
          </p:nvSpPr>
          <p:spPr bwMode="auto">
            <a:xfrm>
              <a:off x="659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0" name="Oval 118"/>
            <p:cNvSpPr>
              <a:spLocks noChangeAspect="1" noChangeArrowheads="1"/>
            </p:cNvSpPr>
            <p:nvPr/>
          </p:nvSpPr>
          <p:spPr bwMode="auto">
            <a:xfrm>
              <a:off x="865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1" name="Oval 119"/>
            <p:cNvSpPr>
              <a:spLocks noChangeAspect="1" noChangeArrowheads="1"/>
            </p:cNvSpPr>
            <p:nvPr/>
          </p:nvSpPr>
          <p:spPr bwMode="auto">
            <a:xfrm>
              <a:off x="1071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2" name="Oval 120"/>
            <p:cNvSpPr>
              <a:spLocks noChangeAspect="1" noChangeArrowheads="1"/>
            </p:cNvSpPr>
            <p:nvPr/>
          </p:nvSpPr>
          <p:spPr bwMode="auto">
            <a:xfrm>
              <a:off x="1278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3" name="Oval 121"/>
            <p:cNvSpPr>
              <a:spLocks noChangeAspect="1" noChangeArrowheads="1"/>
            </p:cNvSpPr>
            <p:nvPr/>
          </p:nvSpPr>
          <p:spPr bwMode="auto">
            <a:xfrm>
              <a:off x="1484" y="3493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4" name="Oval 122"/>
            <p:cNvSpPr>
              <a:spLocks noChangeAspect="1" noChangeArrowheads="1"/>
            </p:cNvSpPr>
            <p:nvPr/>
          </p:nvSpPr>
          <p:spPr bwMode="auto">
            <a:xfrm>
              <a:off x="1690" y="349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5" name="Oval 123"/>
            <p:cNvSpPr>
              <a:spLocks noChangeAspect="1" noChangeArrowheads="1"/>
            </p:cNvSpPr>
            <p:nvPr/>
          </p:nvSpPr>
          <p:spPr bwMode="auto">
            <a:xfrm>
              <a:off x="1897" y="349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6" name="Oval 124"/>
            <p:cNvSpPr>
              <a:spLocks noChangeAspect="1" noChangeArrowheads="1"/>
            </p:cNvSpPr>
            <p:nvPr/>
          </p:nvSpPr>
          <p:spPr bwMode="auto">
            <a:xfrm>
              <a:off x="659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7" name="Oval 125"/>
            <p:cNvSpPr>
              <a:spLocks noChangeAspect="1" noChangeArrowheads="1"/>
            </p:cNvSpPr>
            <p:nvPr/>
          </p:nvSpPr>
          <p:spPr bwMode="auto">
            <a:xfrm>
              <a:off x="865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" name="Oval 126"/>
            <p:cNvSpPr>
              <a:spLocks noChangeAspect="1" noChangeArrowheads="1"/>
            </p:cNvSpPr>
            <p:nvPr/>
          </p:nvSpPr>
          <p:spPr bwMode="auto">
            <a:xfrm>
              <a:off x="1071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" name="Oval 127"/>
            <p:cNvSpPr>
              <a:spLocks noChangeAspect="1" noChangeArrowheads="1"/>
            </p:cNvSpPr>
            <p:nvPr/>
          </p:nvSpPr>
          <p:spPr bwMode="auto">
            <a:xfrm>
              <a:off x="1278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0" name="Oval 128"/>
            <p:cNvSpPr>
              <a:spLocks noChangeAspect="1" noChangeArrowheads="1"/>
            </p:cNvSpPr>
            <p:nvPr/>
          </p:nvSpPr>
          <p:spPr bwMode="auto">
            <a:xfrm>
              <a:off x="1484" y="390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1" name="Oval 129"/>
            <p:cNvSpPr>
              <a:spLocks noChangeAspect="1" noChangeArrowheads="1"/>
            </p:cNvSpPr>
            <p:nvPr/>
          </p:nvSpPr>
          <p:spPr bwMode="auto">
            <a:xfrm>
              <a:off x="1690" y="390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2" name="Oval 130"/>
            <p:cNvSpPr>
              <a:spLocks noChangeAspect="1" noChangeArrowheads="1"/>
            </p:cNvSpPr>
            <p:nvPr/>
          </p:nvSpPr>
          <p:spPr bwMode="auto">
            <a:xfrm>
              <a:off x="1897" y="3906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943" name="Group 131"/>
            <p:cNvGrpSpPr>
              <a:grpSpLocks/>
            </p:cNvGrpSpPr>
            <p:nvPr/>
          </p:nvGrpSpPr>
          <p:grpSpPr bwMode="auto">
            <a:xfrm>
              <a:off x="601" y="2448"/>
              <a:ext cx="1432" cy="212"/>
              <a:chOff x="601" y="2448"/>
              <a:chExt cx="1432" cy="212"/>
            </a:xfrm>
          </p:grpSpPr>
          <p:sp>
            <p:nvSpPr>
              <p:cNvPr id="28952" name="Text Box 132"/>
              <p:cNvSpPr txBox="1">
                <a:spLocks noChangeArrowheads="1"/>
              </p:cNvSpPr>
              <p:nvPr/>
            </p:nvSpPr>
            <p:spPr bwMode="auto">
              <a:xfrm>
                <a:off x="601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8953" name="Text Box 133"/>
              <p:cNvSpPr txBox="1">
                <a:spLocks noChangeArrowheads="1"/>
              </p:cNvSpPr>
              <p:nvPr/>
            </p:nvSpPr>
            <p:spPr bwMode="auto">
              <a:xfrm>
                <a:off x="1431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8954" name="Text Box 134"/>
              <p:cNvSpPr txBox="1">
                <a:spLocks noChangeArrowheads="1"/>
              </p:cNvSpPr>
              <p:nvPr/>
            </p:nvSpPr>
            <p:spPr bwMode="auto">
              <a:xfrm>
                <a:off x="808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8955" name="Text Box 135"/>
              <p:cNvSpPr txBox="1">
                <a:spLocks noChangeArrowheads="1"/>
              </p:cNvSpPr>
              <p:nvPr/>
            </p:nvSpPr>
            <p:spPr bwMode="auto">
              <a:xfrm>
                <a:off x="1016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8956" name="Text Box 136"/>
              <p:cNvSpPr txBox="1">
                <a:spLocks noChangeArrowheads="1"/>
              </p:cNvSpPr>
              <p:nvPr/>
            </p:nvSpPr>
            <p:spPr bwMode="auto">
              <a:xfrm>
                <a:off x="1223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28957" name="Text Box 137"/>
              <p:cNvSpPr txBox="1">
                <a:spLocks noChangeArrowheads="1"/>
              </p:cNvSpPr>
              <p:nvPr/>
            </p:nvSpPr>
            <p:spPr bwMode="auto">
              <a:xfrm>
                <a:off x="1638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8958" name="Text Box 138"/>
              <p:cNvSpPr txBox="1">
                <a:spLocks noChangeArrowheads="1"/>
              </p:cNvSpPr>
              <p:nvPr/>
            </p:nvSpPr>
            <p:spPr bwMode="auto">
              <a:xfrm>
                <a:off x="1846" y="2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28944" name="Group 139"/>
            <p:cNvGrpSpPr>
              <a:grpSpLocks/>
            </p:cNvGrpSpPr>
            <p:nvPr/>
          </p:nvGrpSpPr>
          <p:grpSpPr bwMode="auto">
            <a:xfrm>
              <a:off x="432" y="2598"/>
              <a:ext cx="187" cy="1448"/>
              <a:chOff x="432" y="2598"/>
              <a:chExt cx="187" cy="1448"/>
            </a:xfrm>
          </p:grpSpPr>
          <p:sp>
            <p:nvSpPr>
              <p:cNvPr id="28945" name="Text Box 140"/>
              <p:cNvSpPr txBox="1">
                <a:spLocks noChangeArrowheads="1"/>
              </p:cNvSpPr>
              <p:nvPr/>
            </p:nvSpPr>
            <p:spPr bwMode="auto">
              <a:xfrm>
                <a:off x="432" y="25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28946" name="Text Box 141"/>
              <p:cNvSpPr txBox="1">
                <a:spLocks noChangeArrowheads="1"/>
              </p:cNvSpPr>
              <p:nvPr/>
            </p:nvSpPr>
            <p:spPr bwMode="auto">
              <a:xfrm>
                <a:off x="432" y="34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8947" name="Text Box 142"/>
              <p:cNvSpPr txBox="1">
                <a:spLocks noChangeArrowheads="1"/>
              </p:cNvSpPr>
              <p:nvPr/>
            </p:nvSpPr>
            <p:spPr bwMode="auto">
              <a:xfrm>
                <a:off x="432" y="28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8948" name="Text Box 143"/>
              <p:cNvSpPr txBox="1">
                <a:spLocks noChangeArrowheads="1"/>
              </p:cNvSpPr>
              <p:nvPr/>
            </p:nvSpPr>
            <p:spPr bwMode="auto">
              <a:xfrm>
                <a:off x="432" y="301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28949" name="Text Box 144"/>
              <p:cNvSpPr txBox="1">
                <a:spLocks noChangeArrowheads="1"/>
              </p:cNvSpPr>
              <p:nvPr/>
            </p:nvSpPr>
            <p:spPr bwMode="auto">
              <a:xfrm>
                <a:off x="432" y="321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8950" name="Text Box 145"/>
              <p:cNvSpPr txBox="1">
                <a:spLocks noChangeArrowheads="1"/>
              </p:cNvSpPr>
              <p:nvPr/>
            </p:nvSpPr>
            <p:spPr bwMode="auto">
              <a:xfrm>
                <a:off x="432" y="36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28951" name="Text Box 146"/>
              <p:cNvSpPr txBox="1">
                <a:spLocks noChangeArrowheads="1"/>
              </p:cNvSpPr>
              <p:nvPr/>
            </p:nvSpPr>
            <p:spPr bwMode="auto">
              <a:xfrm>
                <a:off x="432" y="383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</p:grpSp>
      </p:grpSp>
      <p:grpSp>
        <p:nvGrpSpPr>
          <p:cNvPr id="28677" name="Group 147"/>
          <p:cNvGrpSpPr>
            <a:grpSpLocks/>
          </p:cNvGrpSpPr>
          <p:nvPr/>
        </p:nvGrpSpPr>
        <p:grpSpPr bwMode="auto">
          <a:xfrm>
            <a:off x="3581400" y="990600"/>
            <a:ext cx="1657350" cy="2686050"/>
            <a:chOff x="2160" y="624"/>
            <a:chExt cx="1044" cy="1692"/>
          </a:xfrm>
        </p:grpSpPr>
        <p:sp>
          <p:nvSpPr>
            <p:cNvPr id="28841" name="Line 148"/>
            <p:cNvSpPr>
              <a:spLocks noChangeAspect="1" noChangeShapeType="1"/>
            </p:cNvSpPr>
            <p:nvPr/>
          </p:nvSpPr>
          <p:spPr bwMode="auto">
            <a:xfrm>
              <a:off x="2377" y="961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2" name="Line 149"/>
            <p:cNvSpPr>
              <a:spLocks noChangeAspect="1" noChangeShapeType="1"/>
            </p:cNvSpPr>
            <p:nvPr/>
          </p:nvSpPr>
          <p:spPr bwMode="auto">
            <a:xfrm>
              <a:off x="2385" y="1217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3" name="Line 150"/>
            <p:cNvSpPr>
              <a:spLocks noChangeAspect="1" noChangeShapeType="1"/>
            </p:cNvSpPr>
            <p:nvPr/>
          </p:nvSpPr>
          <p:spPr bwMode="auto">
            <a:xfrm flipV="1">
              <a:off x="2379" y="1198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4" name="Line 151"/>
            <p:cNvSpPr>
              <a:spLocks noChangeAspect="1" noChangeShapeType="1"/>
            </p:cNvSpPr>
            <p:nvPr/>
          </p:nvSpPr>
          <p:spPr bwMode="auto">
            <a:xfrm>
              <a:off x="2385" y="1717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5" name="Line 152"/>
            <p:cNvSpPr>
              <a:spLocks noChangeAspect="1" noChangeShapeType="1"/>
            </p:cNvSpPr>
            <p:nvPr/>
          </p:nvSpPr>
          <p:spPr bwMode="auto">
            <a:xfrm flipH="1">
              <a:off x="2380" y="1464"/>
              <a:ext cx="591" cy="7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6" name="Line 153"/>
            <p:cNvSpPr>
              <a:spLocks noChangeShapeType="1"/>
            </p:cNvSpPr>
            <p:nvPr/>
          </p:nvSpPr>
          <p:spPr bwMode="auto">
            <a:xfrm flipH="1">
              <a:off x="2376" y="1206"/>
              <a:ext cx="609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7" name="Line 154"/>
            <p:cNvSpPr>
              <a:spLocks noChangeShapeType="1"/>
            </p:cNvSpPr>
            <p:nvPr/>
          </p:nvSpPr>
          <p:spPr bwMode="auto">
            <a:xfrm flipH="1">
              <a:off x="2394" y="1712"/>
              <a:ext cx="576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8" name="Line 155"/>
            <p:cNvSpPr>
              <a:spLocks noChangeAspect="1" noChangeShapeType="1"/>
            </p:cNvSpPr>
            <p:nvPr/>
          </p:nvSpPr>
          <p:spPr bwMode="auto">
            <a:xfrm>
              <a:off x="2377" y="1963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9" name="Line 156"/>
            <p:cNvSpPr>
              <a:spLocks noChangeAspect="1" noChangeShapeType="1"/>
            </p:cNvSpPr>
            <p:nvPr/>
          </p:nvSpPr>
          <p:spPr bwMode="auto">
            <a:xfrm>
              <a:off x="2377" y="1453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50" name="Line 157"/>
            <p:cNvSpPr>
              <a:spLocks noChangeAspect="1" noChangeShapeType="1"/>
            </p:cNvSpPr>
            <p:nvPr/>
          </p:nvSpPr>
          <p:spPr bwMode="auto">
            <a:xfrm>
              <a:off x="2380" y="698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51" name="Line 158"/>
            <p:cNvSpPr>
              <a:spLocks noChangeShapeType="1"/>
            </p:cNvSpPr>
            <p:nvPr/>
          </p:nvSpPr>
          <p:spPr bwMode="auto">
            <a:xfrm>
              <a:off x="2380" y="957"/>
              <a:ext cx="591" cy="1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52" name="Line 159"/>
            <p:cNvSpPr>
              <a:spLocks noChangeAspect="1" noChangeShapeType="1"/>
            </p:cNvSpPr>
            <p:nvPr/>
          </p:nvSpPr>
          <p:spPr bwMode="auto">
            <a:xfrm>
              <a:off x="2394" y="712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53" name="Text Box 160"/>
            <p:cNvSpPr txBox="1">
              <a:spLocks noChangeAspect="1" noChangeArrowheads="1"/>
            </p:cNvSpPr>
            <p:nvPr/>
          </p:nvSpPr>
          <p:spPr bwMode="auto">
            <a:xfrm>
              <a:off x="2160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854" name="Text Box 161"/>
            <p:cNvSpPr txBox="1">
              <a:spLocks noChangeAspect="1" noChangeArrowheads="1"/>
            </p:cNvSpPr>
            <p:nvPr/>
          </p:nvSpPr>
          <p:spPr bwMode="auto">
            <a:xfrm>
              <a:off x="2160" y="15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855" name="Text Box 162"/>
            <p:cNvSpPr txBox="1">
              <a:spLocks noChangeAspect="1" noChangeArrowheads="1"/>
            </p:cNvSpPr>
            <p:nvPr/>
          </p:nvSpPr>
          <p:spPr bwMode="auto">
            <a:xfrm>
              <a:off x="2160" y="8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56" name="Text Box 163"/>
            <p:cNvSpPr txBox="1">
              <a:spLocks noChangeAspect="1" noChangeArrowheads="1"/>
            </p:cNvSpPr>
            <p:nvPr/>
          </p:nvSpPr>
          <p:spPr bwMode="auto">
            <a:xfrm>
              <a:off x="2160" y="1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857" name="Text Box 164"/>
            <p:cNvSpPr txBox="1">
              <a:spLocks noChangeAspect="1" noChangeArrowheads="1"/>
            </p:cNvSpPr>
            <p:nvPr/>
          </p:nvSpPr>
          <p:spPr bwMode="auto">
            <a:xfrm>
              <a:off x="2160" y="135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858" name="Text Box 165"/>
            <p:cNvSpPr txBox="1">
              <a:spLocks noChangeAspect="1" noChangeArrowheads="1"/>
            </p:cNvSpPr>
            <p:nvPr/>
          </p:nvSpPr>
          <p:spPr bwMode="auto">
            <a:xfrm>
              <a:off x="3017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859" name="Text Box 166"/>
            <p:cNvSpPr txBox="1">
              <a:spLocks noChangeAspect="1" noChangeArrowheads="1"/>
            </p:cNvSpPr>
            <p:nvPr/>
          </p:nvSpPr>
          <p:spPr bwMode="auto">
            <a:xfrm>
              <a:off x="3017" y="15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860" name="Text Box 167"/>
            <p:cNvSpPr txBox="1">
              <a:spLocks noChangeAspect="1" noChangeArrowheads="1"/>
            </p:cNvSpPr>
            <p:nvPr/>
          </p:nvSpPr>
          <p:spPr bwMode="auto">
            <a:xfrm>
              <a:off x="3017" y="8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61" name="Text Box 168"/>
            <p:cNvSpPr txBox="1">
              <a:spLocks noChangeAspect="1" noChangeArrowheads="1"/>
            </p:cNvSpPr>
            <p:nvPr/>
          </p:nvSpPr>
          <p:spPr bwMode="auto">
            <a:xfrm>
              <a:off x="3017" y="1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862" name="Text Box 169"/>
            <p:cNvSpPr txBox="1">
              <a:spLocks noChangeAspect="1" noChangeArrowheads="1"/>
            </p:cNvSpPr>
            <p:nvPr/>
          </p:nvSpPr>
          <p:spPr bwMode="auto">
            <a:xfrm>
              <a:off x="3017" y="135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863" name="Line 170"/>
            <p:cNvSpPr>
              <a:spLocks noChangeAspect="1" noChangeShapeType="1"/>
            </p:cNvSpPr>
            <p:nvPr/>
          </p:nvSpPr>
          <p:spPr bwMode="auto">
            <a:xfrm>
              <a:off x="2374" y="706"/>
              <a:ext cx="6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64" name="Line 171"/>
            <p:cNvSpPr>
              <a:spLocks noChangeAspect="1" noChangeShapeType="1"/>
            </p:cNvSpPr>
            <p:nvPr/>
          </p:nvSpPr>
          <p:spPr bwMode="auto">
            <a:xfrm flipH="1">
              <a:off x="2380" y="1212"/>
              <a:ext cx="591" cy="7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65" name="Line 172"/>
            <p:cNvSpPr>
              <a:spLocks noChangeAspect="1" noChangeShapeType="1"/>
            </p:cNvSpPr>
            <p:nvPr/>
          </p:nvSpPr>
          <p:spPr bwMode="auto">
            <a:xfrm flipH="1">
              <a:off x="2390" y="706"/>
              <a:ext cx="592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66" name="Line 173"/>
            <p:cNvSpPr>
              <a:spLocks noChangeAspect="1" noChangeShapeType="1"/>
            </p:cNvSpPr>
            <p:nvPr/>
          </p:nvSpPr>
          <p:spPr bwMode="auto">
            <a:xfrm>
              <a:off x="2385" y="971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67" name="Oval 174"/>
            <p:cNvSpPr>
              <a:spLocks noChangeAspect="1" noChangeArrowheads="1"/>
            </p:cNvSpPr>
            <p:nvPr/>
          </p:nvSpPr>
          <p:spPr bwMode="auto">
            <a:xfrm>
              <a:off x="2333" y="662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8" name="Oval 175"/>
            <p:cNvSpPr>
              <a:spLocks noChangeAspect="1" noChangeArrowheads="1"/>
            </p:cNvSpPr>
            <p:nvPr/>
          </p:nvSpPr>
          <p:spPr bwMode="auto">
            <a:xfrm>
              <a:off x="2930" y="662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9" name="Oval 176"/>
            <p:cNvSpPr>
              <a:spLocks noChangeAspect="1" noChangeArrowheads="1"/>
            </p:cNvSpPr>
            <p:nvPr/>
          </p:nvSpPr>
          <p:spPr bwMode="auto">
            <a:xfrm>
              <a:off x="2930" y="1655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0" name="Text Box 177"/>
            <p:cNvSpPr txBox="1">
              <a:spLocks noChangeAspect="1" noChangeArrowheads="1"/>
            </p:cNvSpPr>
            <p:nvPr/>
          </p:nvSpPr>
          <p:spPr bwMode="auto">
            <a:xfrm>
              <a:off x="2160" y="2105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8871" name="Text Box 178"/>
            <p:cNvSpPr txBox="1">
              <a:spLocks noChangeAspect="1" noChangeArrowheads="1"/>
            </p:cNvSpPr>
            <p:nvPr/>
          </p:nvSpPr>
          <p:spPr bwMode="auto">
            <a:xfrm>
              <a:off x="2160" y="1862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872" name="Text Box 179"/>
            <p:cNvSpPr txBox="1">
              <a:spLocks noChangeAspect="1" noChangeArrowheads="1"/>
            </p:cNvSpPr>
            <p:nvPr/>
          </p:nvSpPr>
          <p:spPr bwMode="auto">
            <a:xfrm>
              <a:off x="3017" y="2104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8873" name="Text Box 180"/>
            <p:cNvSpPr txBox="1">
              <a:spLocks noChangeAspect="1" noChangeArrowheads="1"/>
            </p:cNvSpPr>
            <p:nvPr/>
          </p:nvSpPr>
          <p:spPr bwMode="auto">
            <a:xfrm>
              <a:off x="3017" y="1861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874" name="Line 181"/>
            <p:cNvSpPr>
              <a:spLocks noChangeAspect="1" noChangeShapeType="1"/>
            </p:cNvSpPr>
            <p:nvPr/>
          </p:nvSpPr>
          <p:spPr bwMode="auto">
            <a:xfrm>
              <a:off x="2377" y="2210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5" name="Oval 182"/>
            <p:cNvSpPr>
              <a:spLocks noChangeAspect="1" noChangeArrowheads="1"/>
            </p:cNvSpPr>
            <p:nvPr/>
          </p:nvSpPr>
          <p:spPr bwMode="auto">
            <a:xfrm>
              <a:off x="2333" y="166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6" name="Oval 183"/>
            <p:cNvSpPr>
              <a:spLocks noChangeAspect="1" noChangeArrowheads="1"/>
            </p:cNvSpPr>
            <p:nvPr/>
          </p:nvSpPr>
          <p:spPr bwMode="auto">
            <a:xfrm>
              <a:off x="2333" y="216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" name="Oval 184"/>
            <p:cNvSpPr>
              <a:spLocks noChangeAspect="1" noChangeArrowheads="1"/>
            </p:cNvSpPr>
            <p:nvPr/>
          </p:nvSpPr>
          <p:spPr bwMode="auto">
            <a:xfrm>
              <a:off x="2930" y="2163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" name="Oval 185"/>
            <p:cNvSpPr>
              <a:spLocks noChangeAspect="1" noChangeArrowheads="1"/>
            </p:cNvSpPr>
            <p:nvPr/>
          </p:nvSpPr>
          <p:spPr bwMode="auto">
            <a:xfrm>
              <a:off x="2333" y="910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9" name="Oval 186"/>
            <p:cNvSpPr>
              <a:spLocks noChangeAspect="1" noChangeArrowheads="1"/>
            </p:cNvSpPr>
            <p:nvPr/>
          </p:nvSpPr>
          <p:spPr bwMode="auto">
            <a:xfrm>
              <a:off x="2930" y="910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0" name="Line 187"/>
            <p:cNvSpPr>
              <a:spLocks noChangeAspect="1" noChangeShapeType="1"/>
            </p:cNvSpPr>
            <p:nvPr/>
          </p:nvSpPr>
          <p:spPr bwMode="auto">
            <a:xfrm>
              <a:off x="2372" y="1211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1" name="Line 188"/>
            <p:cNvSpPr>
              <a:spLocks noChangeAspect="1" noChangeShapeType="1"/>
            </p:cNvSpPr>
            <p:nvPr/>
          </p:nvSpPr>
          <p:spPr bwMode="auto">
            <a:xfrm>
              <a:off x="2372" y="1718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2" name="Oval 189"/>
            <p:cNvSpPr>
              <a:spLocks noChangeAspect="1" noChangeArrowheads="1"/>
            </p:cNvSpPr>
            <p:nvPr/>
          </p:nvSpPr>
          <p:spPr bwMode="auto">
            <a:xfrm>
              <a:off x="2333" y="1159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3" name="Oval 190"/>
            <p:cNvSpPr>
              <a:spLocks noChangeAspect="1" noChangeArrowheads="1"/>
            </p:cNvSpPr>
            <p:nvPr/>
          </p:nvSpPr>
          <p:spPr bwMode="auto">
            <a:xfrm>
              <a:off x="2333" y="1655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4" name="Oval 191"/>
            <p:cNvSpPr>
              <a:spLocks noChangeAspect="1" noChangeArrowheads="1"/>
            </p:cNvSpPr>
            <p:nvPr/>
          </p:nvSpPr>
          <p:spPr bwMode="auto">
            <a:xfrm>
              <a:off x="2930" y="1159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5" name="Oval 192"/>
            <p:cNvSpPr>
              <a:spLocks noChangeAspect="1" noChangeArrowheads="1"/>
            </p:cNvSpPr>
            <p:nvPr/>
          </p:nvSpPr>
          <p:spPr bwMode="auto">
            <a:xfrm>
              <a:off x="2930" y="1666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6" name="Oval 193"/>
            <p:cNvSpPr>
              <a:spLocks noChangeAspect="1" noChangeArrowheads="1"/>
            </p:cNvSpPr>
            <p:nvPr/>
          </p:nvSpPr>
          <p:spPr bwMode="auto">
            <a:xfrm>
              <a:off x="2333" y="191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7" name="Oval 194"/>
            <p:cNvSpPr>
              <a:spLocks noChangeAspect="1" noChangeArrowheads="1"/>
            </p:cNvSpPr>
            <p:nvPr/>
          </p:nvSpPr>
          <p:spPr bwMode="auto">
            <a:xfrm>
              <a:off x="2333" y="1407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8" name="Oval 195"/>
            <p:cNvSpPr>
              <a:spLocks noChangeAspect="1" noChangeArrowheads="1"/>
            </p:cNvSpPr>
            <p:nvPr/>
          </p:nvSpPr>
          <p:spPr bwMode="auto">
            <a:xfrm>
              <a:off x="2930" y="1407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9" name="Oval 196"/>
            <p:cNvSpPr>
              <a:spLocks noChangeAspect="1" noChangeArrowheads="1"/>
            </p:cNvSpPr>
            <p:nvPr/>
          </p:nvSpPr>
          <p:spPr bwMode="auto">
            <a:xfrm>
              <a:off x="2930" y="1915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8" name="Group 197"/>
          <p:cNvGrpSpPr>
            <a:grpSpLocks/>
          </p:cNvGrpSpPr>
          <p:nvPr/>
        </p:nvGrpSpPr>
        <p:grpSpPr bwMode="auto">
          <a:xfrm>
            <a:off x="3594100" y="3873500"/>
            <a:ext cx="1657350" cy="2686050"/>
            <a:chOff x="2264" y="2440"/>
            <a:chExt cx="1044" cy="1692"/>
          </a:xfrm>
        </p:grpSpPr>
        <p:sp>
          <p:nvSpPr>
            <p:cNvPr id="28792" name="Line 198"/>
            <p:cNvSpPr>
              <a:spLocks noChangeAspect="1" noChangeShapeType="1"/>
            </p:cNvSpPr>
            <p:nvPr/>
          </p:nvSpPr>
          <p:spPr bwMode="auto">
            <a:xfrm>
              <a:off x="2481" y="2777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3" name="Line 199"/>
            <p:cNvSpPr>
              <a:spLocks noChangeAspect="1" noChangeShapeType="1"/>
            </p:cNvSpPr>
            <p:nvPr/>
          </p:nvSpPr>
          <p:spPr bwMode="auto">
            <a:xfrm>
              <a:off x="2489" y="3033"/>
              <a:ext cx="591" cy="7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4" name="Line 200"/>
            <p:cNvSpPr>
              <a:spLocks noChangeAspect="1" noChangeShapeType="1"/>
            </p:cNvSpPr>
            <p:nvPr/>
          </p:nvSpPr>
          <p:spPr bwMode="auto">
            <a:xfrm flipV="1">
              <a:off x="2483" y="3014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5" name="Line 201"/>
            <p:cNvSpPr>
              <a:spLocks noChangeAspect="1" noChangeShapeType="1"/>
            </p:cNvSpPr>
            <p:nvPr/>
          </p:nvSpPr>
          <p:spPr bwMode="auto">
            <a:xfrm>
              <a:off x="2489" y="3533"/>
              <a:ext cx="59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6" name="Line 202"/>
            <p:cNvSpPr>
              <a:spLocks noChangeAspect="1" noChangeShapeType="1"/>
            </p:cNvSpPr>
            <p:nvPr/>
          </p:nvSpPr>
          <p:spPr bwMode="auto">
            <a:xfrm flipH="1">
              <a:off x="2484" y="3280"/>
              <a:ext cx="591" cy="74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7" name="Line 203"/>
            <p:cNvSpPr>
              <a:spLocks noChangeShapeType="1"/>
            </p:cNvSpPr>
            <p:nvPr/>
          </p:nvSpPr>
          <p:spPr bwMode="auto">
            <a:xfrm flipH="1">
              <a:off x="2480" y="3022"/>
              <a:ext cx="609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8" name="Line 204"/>
            <p:cNvSpPr>
              <a:spLocks noChangeShapeType="1"/>
            </p:cNvSpPr>
            <p:nvPr/>
          </p:nvSpPr>
          <p:spPr bwMode="auto">
            <a:xfrm flipH="1">
              <a:off x="2498" y="3528"/>
              <a:ext cx="576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9" name="Line 205"/>
            <p:cNvSpPr>
              <a:spLocks noChangeAspect="1" noChangeShapeType="1"/>
            </p:cNvSpPr>
            <p:nvPr/>
          </p:nvSpPr>
          <p:spPr bwMode="auto">
            <a:xfrm>
              <a:off x="2481" y="3779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0" name="Line 206"/>
            <p:cNvSpPr>
              <a:spLocks noChangeAspect="1" noChangeShapeType="1"/>
            </p:cNvSpPr>
            <p:nvPr/>
          </p:nvSpPr>
          <p:spPr bwMode="auto">
            <a:xfrm>
              <a:off x="2481" y="3269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1" name="Line 207"/>
            <p:cNvSpPr>
              <a:spLocks noChangeAspect="1" noChangeShapeType="1"/>
            </p:cNvSpPr>
            <p:nvPr/>
          </p:nvSpPr>
          <p:spPr bwMode="auto">
            <a:xfrm>
              <a:off x="2484" y="2514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2" name="Line 208"/>
            <p:cNvSpPr>
              <a:spLocks noChangeShapeType="1"/>
            </p:cNvSpPr>
            <p:nvPr/>
          </p:nvSpPr>
          <p:spPr bwMode="auto">
            <a:xfrm>
              <a:off x="2484" y="2773"/>
              <a:ext cx="591" cy="125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3" name="Line 209"/>
            <p:cNvSpPr>
              <a:spLocks noChangeAspect="1" noChangeShapeType="1"/>
            </p:cNvSpPr>
            <p:nvPr/>
          </p:nvSpPr>
          <p:spPr bwMode="auto">
            <a:xfrm>
              <a:off x="2498" y="2528"/>
              <a:ext cx="594" cy="25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4" name="Text Box 210"/>
            <p:cNvSpPr txBox="1">
              <a:spLocks noChangeAspect="1" noChangeArrowheads="1"/>
            </p:cNvSpPr>
            <p:nvPr/>
          </p:nvSpPr>
          <p:spPr bwMode="auto">
            <a:xfrm>
              <a:off x="2264" y="2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805" name="Text Box 211"/>
            <p:cNvSpPr txBox="1">
              <a:spLocks noChangeAspect="1" noChangeArrowheads="1"/>
            </p:cNvSpPr>
            <p:nvPr/>
          </p:nvSpPr>
          <p:spPr bwMode="auto">
            <a:xfrm>
              <a:off x="2264" y="34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806" name="Text Box 212"/>
            <p:cNvSpPr txBox="1">
              <a:spLocks noChangeAspect="1" noChangeArrowheads="1"/>
            </p:cNvSpPr>
            <p:nvPr/>
          </p:nvSpPr>
          <p:spPr bwMode="auto">
            <a:xfrm>
              <a:off x="2264" y="268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07" name="Text Box 213"/>
            <p:cNvSpPr txBox="1">
              <a:spLocks noChangeAspect="1" noChangeArrowheads="1"/>
            </p:cNvSpPr>
            <p:nvPr/>
          </p:nvSpPr>
          <p:spPr bwMode="auto">
            <a:xfrm>
              <a:off x="2264" y="29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808" name="Text Box 214"/>
            <p:cNvSpPr txBox="1">
              <a:spLocks noChangeAspect="1" noChangeArrowheads="1"/>
            </p:cNvSpPr>
            <p:nvPr/>
          </p:nvSpPr>
          <p:spPr bwMode="auto">
            <a:xfrm>
              <a:off x="2264" y="316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809" name="Text Box 215"/>
            <p:cNvSpPr txBox="1">
              <a:spLocks noChangeAspect="1" noChangeArrowheads="1"/>
            </p:cNvSpPr>
            <p:nvPr/>
          </p:nvSpPr>
          <p:spPr bwMode="auto">
            <a:xfrm>
              <a:off x="3121" y="2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810" name="Text Box 216"/>
            <p:cNvSpPr txBox="1">
              <a:spLocks noChangeAspect="1" noChangeArrowheads="1"/>
            </p:cNvSpPr>
            <p:nvPr/>
          </p:nvSpPr>
          <p:spPr bwMode="auto">
            <a:xfrm>
              <a:off x="3121" y="34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811" name="Text Box 217"/>
            <p:cNvSpPr txBox="1">
              <a:spLocks noChangeAspect="1" noChangeArrowheads="1"/>
            </p:cNvSpPr>
            <p:nvPr/>
          </p:nvSpPr>
          <p:spPr bwMode="auto">
            <a:xfrm>
              <a:off x="3121" y="268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12" name="Text Box 218"/>
            <p:cNvSpPr txBox="1">
              <a:spLocks noChangeAspect="1" noChangeArrowheads="1"/>
            </p:cNvSpPr>
            <p:nvPr/>
          </p:nvSpPr>
          <p:spPr bwMode="auto">
            <a:xfrm>
              <a:off x="3121" y="29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813" name="Text Box 219"/>
            <p:cNvSpPr txBox="1">
              <a:spLocks noChangeAspect="1" noChangeArrowheads="1"/>
            </p:cNvSpPr>
            <p:nvPr/>
          </p:nvSpPr>
          <p:spPr bwMode="auto">
            <a:xfrm>
              <a:off x="3121" y="316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814" name="Line 220"/>
            <p:cNvSpPr>
              <a:spLocks noChangeAspect="1" noChangeShapeType="1"/>
            </p:cNvSpPr>
            <p:nvPr/>
          </p:nvSpPr>
          <p:spPr bwMode="auto">
            <a:xfrm>
              <a:off x="2478" y="2522"/>
              <a:ext cx="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15" name="Line 221"/>
            <p:cNvSpPr>
              <a:spLocks noChangeAspect="1" noChangeShapeType="1"/>
            </p:cNvSpPr>
            <p:nvPr/>
          </p:nvSpPr>
          <p:spPr bwMode="auto">
            <a:xfrm flipH="1">
              <a:off x="2484" y="3028"/>
              <a:ext cx="591" cy="74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16" name="Line 222"/>
            <p:cNvSpPr>
              <a:spLocks noChangeAspect="1" noChangeShapeType="1"/>
            </p:cNvSpPr>
            <p:nvPr/>
          </p:nvSpPr>
          <p:spPr bwMode="auto">
            <a:xfrm flipH="1">
              <a:off x="2494" y="2522"/>
              <a:ext cx="592" cy="7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17" name="Line 223"/>
            <p:cNvSpPr>
              <a:spLocks noChangeAspect="1" noChangeShapeType="1"/>
            </p:cNvSpPr>
            <p:nvPr/>
          </p:nvSpPr>
          <p:spPr bwMode="auto">
            <a:xfrm>
              <a:off x="2489" y="2787"/>
              <a:ext cx="591" cy="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18" name="Oval 224"/>
            <p:cNvSpPr>
              <a:spLocks noChangeAspect="1" noChangeArrowheads="1"/>
            </p:cNvSpPr>
            <p:nvPr/>
          </p:nvSpPr>
          <p:spPr bwMode="auto">
            <a:xfrm>
              <a:off x="2437" y="247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9" name="Oval 225"/>
            <p:cNvSpPr>
              <a:spLocks noChangeAspect="1" noChangeArrowheads="1"/>
            </p:cNvSpPr>
            <p:nvPr/>
          </p:nvSpPr>
          <p:spPr bwMode="auto">
            <a:xfrm>
              <a:off x="3034" y="2478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0" name="Oval 226"/>
            <p:cNvSpPr>
              <a:spLocks noChangeAspect="1" noChangeArrowheads="1"/>
            </p:cNvSpPr>
            <p:nvPr/>
          </p:nvSpPr>
          <p:spPr bwMode="auto">
            <a:xfrm>
              <a:off x="3034" y="3471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1" name="Text Box 227"/>
            <p:cNvSpPr txBox="1">
              <a:spLocks noChangeAspect="1" noChangeArrowheads="1"/>
            </p:cNvSpPr>
            <p:nvPr/>
          </p:nvSpPr>
          <p:spPr bwMode="auto">
            <a:xfrm>
              <a:off x="2264" y="3921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8822" name="Text Box 228"/>
            <p:cNvSpPr txBox="1">
              <a:spLocks noChangeAspect="1" noChangeArrowheads="1"/>
            </p:cNvSpPr>
            <p:nvPr/>
          </p:nvSpPr>
          <p:spPr bwMode="auto">
            <a:xfrm>
              <a:off x="2264" y="3678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823" name="Text Box 229"/>
            <p:cNvSpPr txBox="1">
              <a:spLocks noChangeAspect="1" noChangeArrowheads="1"/>
            </p:cNvSpPr>
            <p:nvPr/>
          </p:nvSpPr>
          <p:spPr bwMode="auto">
            <a:xfrm>
              <a:off x="3121" y="39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8824" name="Text Box 230"/>
            <p:cNvSpPr txBox="1">
              <a:spLocks noChangeAspect="1" noChangeArrowheads="1"/>
            </p:cNvSpPr>
            <p:nvPr/>
          </p:nvSpPr>
          <p:spPr bwMode="auto">
            <a:xfrm>
              <a:off x="3121" y="3677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825" name="Line 231"/>
            <p:cNvSpPr>
              <a:spLocks noChangeAspect="1" noChangeShapeType="1"/>
            </p:cNvSpPr>
            <p:nvPr/>
          </p:nvSpPr>
          <p:spPr bwMode="auto">
            <a:xfrm>
              <a:off x="2481" y="4026"/>
              <a:ext cx="6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26" name="Oval 232"/>
            <p:cNvSpPr>
              <a:spLocks noChangeAspect="1" noChangeArrowheads="1"/>
            </p:cNvSpPr>
            <p:nvPr/>
          </p:nvSpPr>
          <p:spPr bwMode="auto">
            <a:xfrm>
              <a:off x="2437" y="3482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7" name="Oval 233"/>
            <p:cNvSpPr>
              <a:spLocks noChangeAspect="1" noChangeArrowheads="1"/>
            </p:cNvSpPr>
            <p:nvPr/>
          </p:nvSpPr>
          <p:spPr bwMode="auto">
            <a:xfrm>
              <a:off x="2437" y="3979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8" name="Oval 234"/>
            <p:cNvSpPr>
              <a:spLocks noChangeAspect="1" noChangeArrowheads="1"/>
            </p:cNvSpPr>
            <p:nvPr/>
          </p:nvSpPr>
          <p:spPr bwMode="auto">
            <a:xfrm>
              <a:off x="3034" y="3979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9" name="Oval 235"/>
            <p:cNvSpPr>
              <a:spLocks noChangeAspect="1" noChangeArrowheads="1"/>
            </p:cNvSpPr>
            <p:nvPr/>
          </p:nvSpPr>
          <p:spPr bwMode="auto">
            <a:xfrm>
              <a:off x="2437" y="2726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0" name="Oval 236"/>
            <p:cNvSpPr>
              <a:spLocks noChangeAspect="1" noChangeArrowheads="1"/>
            </p:cNvSpPr>
            <p:nvPr/>
          </p:nvSpPr>
          <p:spPr bwMode="auto">
            <a:xfrm>
              <a:off x="3034" y="2726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1" name="Line 237"/>
            <p:cNvSpPr>
              <a:spLocks noChangeAspect="1" noChangeShapeType="1"/>
            </p:cNvSpPr>
            <p:nvPr/>
          </p:nvSpPr>
          <p:spPr bwMode="auto">
            <a:xfrm>
              <a:off x="2476" y="3027"/>
              <a:ext cx="6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32" name="Line 238"/>
            <p:cNvSpPr>
              <a:spLocks noChangeAspect="1" noChangeShapeType="1"/>
            </p:cNvSpPr>
            <p:nvPr/>
          </p:nvSpPr>
          <p:spPr bwMode="auto">
            <a:xfrm>
              <a:off x="2476" y="3534"/>
              <a:ext cx="60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33" name="Oval 239"/>
            <p:cNvSpPr>
              <a:spLocks noChangeAspect="1" noChangeArrowheads="1"/>
            </p:cNvSpPr>
            <p:nvPr/>
          </p:nvSpPr>
          <p:spPr bwMode="auto">
            <a:xfrm>
              <a:off x="2437" y="2975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4" name="Oval 240"/>
            <p:cNvSpPr>
              <a:spLocks noChangeAspect="1" noChangeArrowheads="1"/>
            </p:cNvSpPr>
            <p:nvPr/>
          </p:nvSpPr>
          <p:spPr bwMode="auto">
            <a:xfrm>
              <a:off x="2437" y="3471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5" name="Oval 241"/>
            <p:cNvSpPr>
              <a:spLocks noChangeAspect="1" noChangeArrowheads="1"/>
            </p:cNvSpPr>
            <p:nvPr/>
          </p:nvSpPr>
          <p:spPr bwMode="auto">
            <a:xfrm>
              <a:off x="3034" y="2975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6" name="Oval 242"/>
            <p:cNvSpPr>
              <a:spLocks noChangeAspect="1" noChangeArrowheads="1"/>
            </p:cNvSpPr>
            <p:nvPr/>
          </p:nvSpPr>
          <p:spPr bwMode="auto">
            <a:xfrm>
              <a:off x="3034" y="3482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7" name="Oval 243"/>
            <p:cNvSpPr>
              <a:spLocks noChangeAspect="1" noChangeArrowheads="1"/>
            </p:cNvSpPr>
            <p:nvPr/>
          </p:nvSpPr>
          <p:spPr bwMode="auto">
            <a:xfrm>
              <a:off x="2437" y="3731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8" name="Oval 244"/>
            <p:cNvSpPr>
              <a:spLocks noChangeAspect="1" noChangeArrowheads="1"/>
            </p:cNvSpPr>
            <p:nvPr/>
          </p:nvSpPr>
          <p:spPr bwMode="auto">
            <a:xfrm>
              <a:off x="2437" y="3223"/>
              <a:ext cx="93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9" name="Oval 245"/>
            <p:cNvSpPr>
              <a:spLocks noChangeAspect="1" noChangeArrowheads="1"/>
            </p:cNvSpPr>
            <p:nvPr/>
          </p:nvSpPr>
          <p:spPr bwMode="auto">
            <a:xfrm>
              <a:off x="3034" y="3223"/>
              <a:ext cx="94" cy="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0" name="Oval 246"/>
            <p:cNvSpPr>
              <a:spLocks noChangeAspect="1" noChangeArrowheads="1"/>
            </p:cNvSpPr>
            <p:nvPr/>
          </p:nvSpPr>
          <p:spPr bwMode="auto">
            <a:xfrm>
              <a:off x="3034" y="3731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9" name="Group 247"/>
          <p:cNvGrpSpPr>
            <a:grpSpLocks/>
          </p:cNvGrpSpPr>
          <p:nvPr/>
        </p:nvGrpSpPr>
        <p:grpSpPr bwMode="auto">
          <a:xfrm>
            <a:off x="5562600" y="990600"/>
            <a:ext cx="3373438" cy="2501900"/>
            <a:chOff x="3504" y="624"/>
            <a:chExt cx="2125" cy="1576"/>
          </a:xfrm>
        </p:grpSpPr>
        <p:sp>
          <p:nvSpPr>
            <p:cNvPr id="28735" name="Text Box 248"/>
            <p:cNvSpPr txBox="1">
              <a:spLocks noChangeArrowheads="1"/>
            </p:cNvSpPr>
            <p:nvPr/>
          </p:nvSpPr>
          <p:spPr bwMode="auto">
            <a:xfrm>
              <a:off x="3585" y="734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36" name="Text Box 249"/>
            <p:cNvSpPr txBox="1">
              <a:spLocks noChangeArrowheads="1"/>
            </p:cNvSpPr>
            <p:nvPr/>
          </p:nvSpPr>
          <p:spPr bwMode="auto">
            <a:xfrm>
              <a:off x="4606" y="71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737" name="Text Box 250"/>
            <p:cNvSpPr txBox="1">
              <a:spLocks noChangeArrowheads="1"/>
            </p:cNvSpPr>
            <p:nvPr/>
          </p:nvSpPr>
          <p:spPr bwMode="auto">
            <a:xfrm>
              <a:off x="3662" y="1956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738" name="Text Box 251"/>
            <p:cNvSpPr txBox="1">
              <a:spLocks noChangeArrowheads="1"/>
            </p:cNvSpPr>
            <p:nvPr/>
          </p:nvSpPr>
          <p:spPr bwMode="auto">
            <a:xfrm>
              <a:off x="3556" y="129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739" name="Text Box 252"/>
            <p:cNvSpPr txBox="1">
              <a:spLocks noChangeArrowheads="1"/>
            </p:cNvSpPr>
            <p:nvPr/>
          </p:nvSpPr>
          <p:spPr bwMode="auto">
            <a:xfrm>
              <a:off x="4606" y="136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28740" name="Group 253"/>
            <p:cNvGrpSpPr>
              <a:grpSpLocks/>
            </p:cNvGrpSpPr>
            <p:nvPr/>
          </p:nvGrpSpPr>
          <p:grpSpPr bwMode="auto">
            <a:xfrm>
              <a:off x="3777" y="824"/>
              <a:ext cx="1656" cy="1176"/>
              <a:chOff x="2880" y="1104"/>
              <a:chExt cx="1656" cy="1176"/>
            </a:xfrm>
          </p:grpSpPr>
          <p:grpSp>
            <p:nvGrpSpPr>
              <p:cNvPr id="28782" name="Group 254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28790" name="Oval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91" name="Oval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783" name="Group 257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28788" name="Oval 25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89" name="Oval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784" name="Group 260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28786" name="Oval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87" name="Oval 26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785" name="Oval 263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741" name="Group 264"/>
            <p:cNvGrpSpPr>
              <a:grpSpLocks/>
            </p:cNvGrpSpPr>
            <p:nvPr/>
          </p:nvGrpSpPr>
          <p:grpSpPr bwMode="auto">
            <a:xfrm>
              <a:off x="3825" y="748"/>
              <a:ext cx="777" cy="133"/>
              <a:chOff x="2928" y="1028"/>
              <a:chExt cx="777" cy="133"/>
            </a:xfrm>
          </p:grpSpPr>
          <p:sp>
            <p:nvSpPr>
              <p:cNvPr id="28780" name="Line 26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1" name="Freeform 26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2" name="Group 267"/>
            <p:cNvGrpSpPr>
              <a:grpSpLocks/>
            </p:cNvGrpSpPr>
            <p:nvPr/>
          </p:nvGrpSpPr>
          <p:grpSpPr bwMode="auto">
            <a:xfrm>
              <a:off x="4617" y="1284"/>
              <a:ext cx="777" cy="133"/>
              <a:chOff x="2928" y="1028"/>
              <a:chExt cx="777" cy="133"/>
            </a:xfrm>
          </p:grpSpPr>
          <p:sp>
            <p:nvSpPr>
              <p:cNvPr id="28778" name="Line 268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" name="Freeform 269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3" name="Group 270"/>
            <p:cNvGrpSpPr>
              <a:grpSpLocks/>
            </p:cNvGrpSpPr>
            <p:nvPr/>
          </p:nvGrpSpPr>
          <p:grpSpPr bwMode="auto">
            <a:xfrm>
              <a:off x="3833" y="1816"/>
              <a:ext cx="777" cy="133"/>
              <a:chOff x="2928" y="1028"/>
              <a:chExt cx="777" cy="133"/>
            </a:xfrm>
          </p:grpSpPr>
          <p:sp>
            <p:nvSpPr>
              <p:cNvPr id="28776" name="Line 27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7" name="Freeform 27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4" name="Group 273"/>
            <p:cNvGrpSpPr>
              <a:grpSpLocks/>
            </p:cNvGrpSpPr>
            <p:nvPr/>
          </p:nvGrpSpPr>
          <p:grpSpPr bwMode="auto">
            <a:xfrm flipH="1" flipV="1">
              <a:off x="3821" y="1948"/>
              <a:ext cx="777" cy="133"/>
              <a:chOff x="2928" y="1028"/>
              <a:chExt cx="777" cy="133"/>
            </a:xfrm>
          </p:grpSpPr>
          <p:sp>
            <p:nvSpPr>
              <p:cNvPr id="28774" name="Line 27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" name="Freeform 27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5" name="Group 276"/>
            <p:cNvGrpSpPr>
              <a:grpSpLocks/>
            </p:cNvGrpSpPr>
            <p:nvPr/>
          </p:nvGrpSpPr>
          <p:grpSpPr bwMode="auto">
            <a:xfrm flipH="1" flipV="1">
              <a:off x="3837" y="1412"/>
              <a:ext cx="777" cy="133"/>
              <a:chOff x="2928" y="1028"/>
              <a:chExt cx="777" cy="133"/>
            </a:xfrm>
          </p:grpSpPr>
          <p:sp>
            <p:nvSpPr>
              <p:cNvPr id="28772" name="Line 27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3" name="Freeform 27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6" name="Group 279"/>
            <p:cNvGrpSpPr>
              <a:grpSpLocks/>
            </p:cNvGrpSpPr>
            <p:nvPr/>
          </p:nvGrpSpPr>
          <p:grpSpPr bwMode="auto">
            <a:xfrm>
              <a:off x="3673" y="887"/>
              <a:ext cx="152" cy="513"/>
              <a:chOff x="2776" y="1167"/>
              <a:chExt cx="152" cy="513"/>
            </a:xfrm>
          </p:grpSpPr>
          <p:sp>
            <p:nvSpPr>
              <p:cNvPr id="28770" name="Line 28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1" name="Freeform 28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7" name="Group 282"/>
            <p:cNvGrpSpPr>
              <a:grpSpLocks/>
            </p:cNvGrpSpPr>
            <p:nvPr/>
          </p:nvGrpSpPr>
          <p:grpSpPr bwMode="auto">
            <a:xfrm flipV="1">
              <a:off x="3669" y="1431"/>
              <a:ext cx="152" cy="513"/>
              <a:chOff x="2776" y="1167"/>
              <a:chExt cx="152" cy="513"/>
            </a:xfrm>
          </p:grpSpPr>
          <p:sp>
            <p:nvSpPr>
              <p:cNvPr id="28768" name="Line 283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9" name="Freeform 284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8" name="Group 285"/>
            <p:cNvGrpSpPr>
              <a:grpSpLocks/>
            </p:cNvGrpSpPr>
            <p:nvPr/>
          </p:nvGrpSpPr>
          <p:grpSpPr bwMode="auto">
            <a:xfrm flipH="1" flipV="1">
              <a:off x="3849" y="887"/>
              <a:ext cx="152" cy="513"/>
              <a:chOff x="2776" y="1167"/>
              <a:chExt cx="152" cy="513"/>
            </a:xfrm>
          </p:grpSpPr>
          <p:sp>
            <p:nvSpPr>
              <p:cNvPr id="28766" name="Line 28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7" name="Freeform 28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9" name="Group 288"/>
            <p:cNvGrpSpPr>
              <a:grpSpLocks/>
            </p:cNvGrpSpPr>
            <p:nvPr/>
          </p:nvGrpSpPr>
          <p:grpSpPr bwMode="auto">
            <a:xfrm flipH="1" flipV="1">
              <a:off x="4609" y="887"/>
              <a:ext cx="152" cy="513"/>
              <a:chOff x="2776" y="1167"/>
              <a:chExt cx="152" cy="513"/>
            </a:xfrm>
          </p:grpSpPr>
          <p:sp>
            <p:nvSpPr>
              <p:cNvPr id="28764" name="Line 28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5" name="Freeform 29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50" name="Group 291"/>
            <p:cNvGrpSpPr>
              <a:grpSpLocks/>
            </p:cNvGrpSpPr>
            <p:nvPr/>
          </p:nvGrpSpPr>
          <p:grpSpPr bwMode="auto">
            <a:xfrm>
              <a:off x="3831" y="1411"/>
              <a:ext cx="777" cy="523"/>
              <a:chOff x="2934" y="1691"/>
              <a:chExt cx="777" cy="523"/>
            </a:xfrm>
          </p:grpSpPr>
          <p:sp>
            <p:nvSpPr>
              <p:cNvPr id="28762" name="Line 292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3" name="Freeform 293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51" name="Group 294"/>
            <p:cNvGrpSpPr>
              <a:grpSpLocks/>
            </p:cNvGrpSpPr>
            <p:nvPr/>
          </p:nvGrpSpPr>
          <p:grpSpPr bwMode="auto">
            <a:xfrm>
              <a:off x="4602" y="1405"/>
              <a:ext cx="764" cy="543"/>
              <a:chOff x="3696" y="1680"/>
              <a:chExt cx="764" cy="543"/>
            </a:xfrm>
          </p:grpSpPr>
          <p:sp>
            <p:nvSpPr>
              <p:cNvPr id="28760" name="Line 29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1" name="Freeform 29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52" name="Group 297"/>
            <p:cNvGrpSpPr>
              <a:grpSpLocks/>
            </p:cNvGrpSpPr>
            <p:nvPr/>
          </p:nvGrpSpPr>
          <p:grpSpPr bwMode="auto">
            <a:xfrm>
              <a:off x="4623" y="890"/>
              <a:ext cx="764" cy="543"/>
              <a:chOff x="3726" y="1170"/>
              <a:chExt cx="764" cy="543"/>
            </a:xfrm>
          </p:grpSpPr>
          <p:sp>
            <p:nvSpPr>
              <p:cNvPr id="28758" name="Line 298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9" name="Freeform 299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53" name="Text Box 300"/>
            <p:cNvSpPr txBox="1">
              <a:spLocks noChangeArrowheads="1"/>
            </p:cNvSpPr>
            <p:nvPr/>
          </p:nvSpPr>
          <p:spPr bwMode="auto">
            <a:xfrm>
              <a:off x="4586" y="1928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754" name="Text Box 301"/>
            <p:cNvSpPr txBox="1">
              <a:spLocks noChangeArrowheads="1"/>
            </p:cNvSpPr>
            <p:nvPr/>
          </p:nvSpPr>
          <p:spPr bwMode="auto">
            <a:xfrm>
              <a:off x="5371" y="131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755" name="Freeform 302"/>
            <p:cNvSpPr>
              <a:spLocks/>
            </p:cNvSpPr>
            <p:nvPr/>
          </p:nvSpPr>
          <p:spPr bwMode="auto">
            <a:xfrm>
              <a:off x="3504" y="624"/>
              <a:ext cx="1360" cy="1032"/>
            </a:xfrm>
            <a:custGeom>
              <a:avLst/>
              <a:gdLst>
                <a:gd name="T0" fmla="*/ 406 w 1360"/>
                <a:gd name="T1" fmla="*/ 1016 h 1032"/>
                <a:gd name="T2" fmla="*/ 112 w 1360"/>
                <a:gd name="T3" fmla="*/ 920 h 1032"/>
                <a:gd name="T4" fmla="*/ 16 w 1360"/>
                <a:gd name="T5" fmla="*/ 440 h 1032"/>
                <a:gd name="T6" fmla="*/ 208 w 1360"/>
                <a:gd name="T7" fmla="*/ 104 h 1032"/>
                <a:gd name="T8" fmla="*/ 592 w 1360"/>
                <a:gd name="T9" fmla="*/ 8 h 1032"/>
                <a:gd name="T10" fmla="*/ 1072 w 1360"/>
                <a:gd name="T11" fmla="*/ 56 h 1032"/>
                <a:gd name="T12" fmla="*/ 1312 w 1360"/>
                <a:gd name="T13" fmla="*/ 152 h 1032"/>
                <a:gd name="T14" fmla="*/ 1360 w 1360"/>
                <a:gd name="T15" fmla="*/ 488 h 1032"/>
                <a:gd name="T16" fmla="*/ 1312 w 1360"/>
                <a:gd name="T17" fmla="*/ 920 h 1032"/>
                <a:gd name="T18" fmla="*/ 1072 w 1360"/>
                <a:gd name="T19" fmla="*/ 1016 h 1032"/>
                <a:gd name="T20" fmla="*/ 640 w 1360"/>
                <a:gd name="T21" fmla="*/ 1016 h 1032"/>
                <a:gd name="T22" fmla="*/ 406 w 1360"/>
                <a:gd name="T23" fmla="*/ 1016 h 10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0"/>
                <a:gd name="T37" fmla="*/ 0 h 1032"/>
                <a:gd name="T38" fmla="*/ 1360 w 1360"/>
                <a:gd name="T39" fmla="*/ 1032 h 10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0" h="1032">
                  <a:moveTo>
                    <a:pt x="406" y="1016"/>
                  </a:moveTo>
                  <a:cubicBezTo>
                    <a:pt x="318" y="1000"/>
                    <a:pt x="177" y="1016"/>
                    <a:pt x="112" y="920"/>
                  </a:cubicBezTo>
                  <a:cubicBezTo>
                    <a:pt x="47" y="824"/>
                    <a:pt x="0" y="576"/>
                    <a:pt x="16" y="440"/>
                  </a:cubicBezTo>
                  <a:cubicBezTo>
                    <a:pt x="32" y="304"/>
                    <a:pt x="112" y="176"/>
                    <a:pt x="208" y="104"/>
                  </a:cubicBezTo>
                  <a:cubicBezTo>
                    <a:pt x="304" y="32"/>
                    <a:pt x="448" y="16"/>
                    <a:pt x="592" y="8"/>
                  </a:cubicBezTo>
                  <a:cubicBezTo>
                    <a:pt x="736" y="0"/>
                    <a:pt x="952" y="32"/>
                    <a:pt x="1072" y="56"/>
                  </a:cubicBezTo>
                  <a:cubicBezTo>
                    <a:pt x="1192" y="80"/>
                    <a:pt x="1264" y="80"/>
                    <a:pt x="1312" y="152"/>
                  </a:cubicBezTo>
                  <a:cubicBezTo>
                    <a:pt x="1360" y="224"/>
                    <a:pt x="1360" y="360"/>
                    <a:pt x="1360" y="488"/>
                  </a:cubicBezTo>
                  <a:cubicBezTo>
                    <a:pt x="1360" y="616"/>
                    <a:pt x="1360" y="832"/>
                    <a:pt x="1312" y="920"/>
                  </a:cubicBezTo>
                  <a:cubicBezTo>
                    <a:pt x="1264" y="1008"/>
                    <a:pt x="1184" y="1000"/>
                    <a:pt x="1072" y="1016"/>
                  </a:cubicBezTo>
                  <a:cubicBezTo>
                    <a:pt x="960" y="1032"/>
                    <a:pt x="751" y="1016"/>
                    <a:pt x="640" y="1016"/>
                  </a:cubicBezTo>
                  <a:cubicBezTo>
                    <a:pt x="529" y="1016"/>
                    <a:pt x="494" y="1032"/>
                    <a:pt x="406" y="101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Freeform 303"/>
            <p:cNvSpPr>
              <a:spLocks/>
            </p:cNvSpPr>
            <p:nvPr/>
          </p:nvSpPr>
          <p:spPr bwMode="auto">
            <a:xfrm>
              <a:off x="3609" y="1759"/>
              <a:ext cx="1209" cy="441"/>
            </a:xfrm>
            <a:custGeom>
              <a:avLst/>
              <a:gdLst>
                <a:gd name="T0" fmla="*/ 301 w 1209"/>
                <a:gd name="T1" fmla="*/ 409 h 441"/>
                <a:gd name="T2" fmla="*/ 43 w 1209"/>
                <a:gd name="T3" fmla="*/ 343 h 441"/>
                <a:gd name="T4" fmla="*/ 55 w 1209"/>
                <a:gd name="T5" fmla="*/ 121 h 441"/>
                <a:gd name="T6" fmla="*/ 373 w 1209"/>
                <a:gd name="T7" fmla="*/ 73 h 441"/>
                <a:gd name="T8" fmla="*/ 691 w 1209"/>
                <a:gd name="T9" fmla="*/ 1 h 441"/>
                <a:gd name="T10" fmla="*/ 1099 w 1209"/>
                <a:gd name="T11" fmla="*/ 79 h 441"/>
                <a:gd name="T12" fmla="*/ 1207 w 1209"/>
                <a:gd name="T13" fmla="*/ 217 h 441"/>
                <a:gd name="T14" fmla="*/ 1111 w 1209"/>
                <a:gd name="T15" fmla="*/ 409 h 441"/>
                <a:gd name="T16" fmla="*/ 631 w 1209"/>
                <a:gd name="T17" fmla="*/ 409 h 441"/>
                <a:gd name="T18" fmla="*/ 301 w 1209"/>
                <a:gd name="T19" fmla="*/ 409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9"/>
                <a:gd name="T31" fmla="*/ 0 h 441"/>
                <a:gd name="T32" fmla="*/ 1209 w 1209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9" h="441">
                  <a:moveTo>
                    <a:pt x="301" y="409"/>
                  </a:moveTo>
                  <a:cubicBezTo>
                    <a:pt x="203" y="398"/>
                    <a:pt x="84" y="391"/>
                    <a:pt x="43" y="343"/>
                  </a:cubicBezTo>
                  <a:cubicBezTo>
                    <a:pt x="2" y="295"/>
                    <a:pt x="0" y="166"/>
                    <a:pt x="55" y="121"/>
                  </a:cubicBezTo>
                  <a:cubicBezTo>
                    <a:pt x="110" y="76"/>
                    <a:pt x="267" y="93"/>
                    <a:pt x="373" y="73"/>
                  </a:cubicBezTo>
                  <a:cubicBezTo>
                    <a:pt x="479" y="53"/>
                    <a:pt x="570" y="0"/>
                    <a:pt x="691" y="1"/>
                  </a:cubicBezTo>
                  <a:cubicBezTo>
                    <a:pt x="812" y="2"/>
                    <a:pt x="1013" y="43"/>
                    <a:pt x="1099" y="79"/>
                  </a:cubicBezTo>
                  <a:cubicBezTo>
                    <a:pt x="1185" y="115"/>
                    <a:pt x="1205" y="162"/>
                    <a:pt x="1207" y="217"/>
                  </a:cubicBezTo>
                  <a:cubicBezTo>
                    <a:pt x="1209" y="272"/>
                    <a:pt x="1207" y="377"/>
                    <a:pt x="1111" y="409"/>
                  </a:cubicBezTo>
                  <a:cubicBezTo>
                    <a:pt x="1015" y="441"/>
                    <a:pt x="766" y="409"/>
                    <a:pt x="631" y="409"/>
                  </a:cubicBezTo>
                  <a:cubicBezTo>
                    <a:pt x="496" y="409"/>
                    <a:pt x="399" y="420"/>
                    <a:pt x="301" y="40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Oval 304"/>
            <p:cNvSpPr>
              <a:spLocks noChangeArrowheads="1"/>
            </p:cNvSpPr>
            <p:nvPr/>
          </p:nvSpPr>
          <p:spPr bwMode="auto">
            <a:xfrm>
              <a:off x="5206" y="1250"/>
              <a:ext cx="384" cy="336"/>
            </a:xfrm>
            <a:prstGeom prst="ellipse">
              <a:avLst/>
            </a:prstGeom>
            <a:noFill/>
            <a:ln w="28575">
              <a:solidFill>
                <a:srgbClr val="00D2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0" name="Group 305"/>
          <p:cNvGrpSpPr>
            <a:grpSpLocks/>
          </p:cNvGrpSpPr>
          <p:nvPr/>
        </p:nvGrpSpPr>
        <p:grpSpPr bwMode="auto">
          <a:xfrm>
            <a:off x="5583238" y="3886200"/>
            <a:ext cx="3503612" cy="2501900"/>
            <a:chOff x="3517" y="2448"/>
            <a:chExt cx="2207" cy="1576"/>
          </a:xfrm>
        </p:grpSpPr>
        <p:sp>
          <p:nvSpPr>
            <p:cNvPr id="28681" name="Text Box 306"/>
            <p:cNvSpPr txBox="1">
              <a:spLocks noChangeArrowheads="1"/>
            </p:cNvSpPr>
            <p:nvPr/>
          </p:nvSpPr>
          <p:spPr bwMode="auto">
            <a:xfrm>
              <a:off x="3697" y="254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682" name="Text Box 307"/>
            <p:cNvSpPr txBox="1">
              <a:spLocks noChangeArrowheads="1"/>
            </p:cNvSpPr>
            <p:nvPr/>
          </p:nvSpPr>
          <p:spPr bwMode="auto">
            <a:xfrm>
              <a:off x="4698" y="253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83" name="Text Box 308"/>
            <p:cNvSpPr txBox="1">
              <a:spLocks noChangeArrowheads="1"/>
            </p:cNvSpPr>
            <p:nvPr/>
          </p:nvSpPr>
          <p:spPr bwMode="auto">
            <a:xfrm>
              <a:off x="3787" y="377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6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84" name="Text Box 309"/>
            <p:cNvSpPr txBox="1">
              <a:spLocks noChangeArrowheads="1"/>
            </p:cNvSpPr>
            <p:nvPr/>
          </p:nvSpPr>
          <p:spPr bwMode="auto">
            <a:xfrm>
              <a:off x="3664" y="313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7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685" name="Text Box 310"/>
            <p:cNvSpPr txBox="1">
              <a:spLocks noChangeArrowheads="1"/>
            </p:cNvSpPr>
            <p:nvPr/>
          </p:nvSpPr>
          <p:spPr bwMode="auto">
            <a:xfrm>
              <a:off x="4722" y="318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28686" name="Group 311"/>
            <p:cNvGrpSpPr>
              <a:grpSpLocks/>
            </p:cNvGrpSpPr>
            <p:nvPr/>
          </p:nvGrpSpPr>
          <p:grpSpPr bwMode="auto">
            <a:xfrm>
              <a:off x="3878" y="2648"/>
              <a:ext cx="1656" cy="1176"/>
              <a:chOff x="2880" y="1104"/>
              <a:chExt cx="1656" cy="1176"/>
            </a:xfrm>
          </p:grpSpPr>
          <p:grpSp>
            <p:nvGrpSpPr>
              <p:cNvPr id="28725" name="Group 31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28733" name="Oval 31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34" name="Oval 31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726" name="Group 31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28731" name="Oval 31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32" name="Oval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727" name="Group 31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28729" name="Oval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30" name="Oval 32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728" name="Oval 32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87" name="Group 322"/>
            <p:cNvGrpSpPr>
              <a:grpSpLocks/>
            </p:cNvGrpSpPr>
            <p:nvPr/>
          </p:nvGrpSpPr>
          <p:grpSpPr bwMode="auto">
            <a:xfrm flipH="1">
              <a:off x="3926" y="2572"/>
              <a:ext cx="777" cy="133"/>
              <a:chOff x="2928" y="1028"/>
              <a:chExt cx="777" cy="133"/>
            </a:xfrm>
          </p:grpSpPr>
          <p:sp>
            <p:nvSpPr>
              <p:cNvPr id="28723" name="Line 32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Freeform 32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8" name="Group 325"/>
            <p:cNvGrpSpPr>
              <a:grpSpLocks/>
            </p:cNvGrpSpPr>
            <p:nvPr/>
          </p:nvGrpSpPr>
          <p:grpSpPr bwMode="auto">
            <a:xfrm>
              <a:off x="4718" y="3108"/>
              <a:ext cx="777" cy="133"/>
              <a:chOff x="2928" y="1028"/>
              <a:chExt cx="777" cy="133"/>
            </a:xfrm>
          </p:grpSpPr>
          <p:sp>
            <p:nvSpPr>
              <p:cNvPr id="28721" name="Line 32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2" name="Freeform 32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9" name="Group 328"/>
            <p:cNvGrpSpPr>
              <a:grpSpLocks/>
            </p:cNvGrpSpPr>
            <p:nvPr/>
          </p:nvGrpSpPr>
          <p:grpSpPr bwMode="auto">
            <a:xfrm>
              <a:off x="3934" y="3640"/>
              <a:ext cx="777" cy="133"/>
              <a:chOff x="2928" y="1028"/>
              <a:chExt cx="777" cy="133"/>
            </a:xfrm>
          </p:grpSpPr>
          <p:sp>
            <p:nvSpPr>
              <p:cNvPr id="28719" name="Line 32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0" name="Freeform 33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0" name="Group 331"/>
            <p:cNvGrpSpPr>
              <a:grpSpLocks/>
            </p:cNvGrpSpPr>
            <p:nvPr/>
          </p:nvGrpSpPr>
          <p:grpSpPr bwMode="auto">
            <a:xfrm flipH="1" flipV="1">
              <a:off x="3922" y="3772"/>
              <a:ext cx="777" cy="133"/>
              <a:chOff x="2928" y="1028"/>
              <a:chExt cx="777" cy="133"/>
            </a:xfrm>
          </p:grpSpPr>
          <p:sp>
            <p:nvSpPr>
              <p:cNvPr id="28717" name="Line 33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8" name="Freeform 33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1" name="Group 334"/>
            <p:cNvGrpSpPr>
              <a:grpSpLocks/>
            </p:cNvGrpSpPr>
            <p:nvPr/>
          </p:nvGrpSpPr>
          <p:grpSpPr bwMode="auto">
            <a:xfrm flipV="1">
              <a:off x="3933" y="3240"/>
              <a:ext cx="777" cy="133"/>
              <a:chOff x="2928" y="1028"/>
              <a:chExt cx="777" cy="133"/>
            </a:xfrm>
          </p:grpSpPr>
          <p:sp>
            <p:nvSpPr>
              <p:cNvPr id="28715" name="Line 33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6" name="Freeform 33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2" name="Line 337"/>
            <p:cNvSpPr>
              <a:spLocks noChangeShapeType="1"/>
            </p:cNvSpPr>
            <p:nvPr/>
          </p:nvSpPr>
          <p:spPr bwMode="auto">
            <a:xfrm rot="19744468" flipH="1">
              <a:off x="3754" y="3477"/>
              <a:ext cx="21" cy="2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338"/>
            <p:cNvSpPr>
              <a:spLocks/>
            </p:cNvSpPr>
            <p:nvPr/>
          </p:nvSpPr>
          <p:spPr bwMode="auto">
            <a:xfrm flipV="1">
              <a:off x="3753" y="3264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4" name="Group 339"/>
            <p:cNvGrpSpPr>
              <a:grpSpLocks/>
            </p:cNvGrpSpPr>
            <p:nvPr/>
          </p:nvGrpSpPr>
          <p:grpSpPr bwMode="auto">
            <a:xfrm flipV="1">
              <a:off x="3792" y="2736"/>
              <a:ext cx="152" cy="513"/>
              <a:chOff x="2776" y="1167"/>
              <a:chExt cx="152" cy="513"/>
            </a:xfrm>
          </p:grpSpPr>
          <p:sp>
            <p:nvSpPr>
              <p:cNvPr id="28713" name="Line 34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4" name="Freeform 34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5" name="Line 342"/>
            <p:cNvSpPr>
              <a:spLocks noChangeAspect="1" noChangeShapeType="1"/>
            </p:cNvSpPr>
            <p:nvPr/>
          </p:nvSpPr>
          <p:spPr bwMode="auto">
            <a:xfrm rot="19744468" flipV="1">
              <a:off x="4832" y="2776"/>
              <a:ext cx="1" cy="10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343"/>
            <p:cNvSpPr>
              <a:spLocks/>
            </p:cNvSpPr>
            <p:nvPr/>
          </p:nvSpPr>
          <p:spPr bwMode="auto">
            <a:xfrm flipH="1" flipV="1">
              <a:off x="4717" y="2688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7" name="Group 344"/>
            <p:cNvGrpSpPr>
              <a:grpSpLocks/>
            </p:cNvGrpSpPr>
            <p:nvPr/>
          </p:nvGrpSpPr>
          <p:grpSpPr bwMode="auto">
            <a:xfrm>
              <a:off x="4703" y="3229"/>
              <a:ext cx="764" cy="543"/>
              <a:chOff x="3696" y="1680"/>
              <a:chExt cx="764" cy="543"/>
            </a:xfrm>
          </p:grpSpPr>
          <p:sp>
            <p:nvSpPr>
              <p:cNvPr id="28711" name="Line 34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Freeform 34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8" name="Text Box 347"/>
            <p:cNvSpPr txBox="1">
              <a:spLocks noChangeArrowheads="1"/>
            </p:cNvSpPr>
            <p:nvPr/>
          </p:nvSpPr>
          <p:spPr bwMode="auto">
            <a:xfrm>
              <a:off x="4666" y="376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699" name="Text Box 348"/>
            <p:cNvSpPr txBox="1">
              <a:spLocks noChangeArrowheads="1"/>
            </p:cNvSpPr>
            <p:nvPr/>
          </p:nvSpPr>
          <p:spPr bwMode="auto">
            <a:xfrm>
              <a:off x="5466" y="3165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700" name="Freeform 349"/>
            <p:cNvSpPr>
              <a:spLocks/>
            </p:cNvSpPr>
            <p:nvPr/>
          </p:nvSpPr>
          <p:spPr bwMode="auto">
            <a:xfrm>
              <a:off x="3613" y="2448"/>
              <a:ext cx="1360" cy="1032"/>
            </a:xfrm>
            <a:custGeom>
              <a:avLst/>
              <a:gdLst>
                <a:gd name="T0" fmla="*/ 406 w 1360"/>
                <a:gd name="T1" fmla="*/ 1016 h 1032"/>
                <a:gd name="T2" fmla="*/ 112 w 1360"/>
                <a:gd name="T3" fmla="*/ 920 h 1032"/>
                <a:gd name="T4" fmla="*/ 16 w 1360"/>
                <a:gd name="T5" fmla="*/ 440 h 1032"/>
                <a:gd name="T6" fmla="*/ 208 w 1360"/>
                <a:gd name="T7" fmla="*/ 104 h 1032"/>
                <a:gd name="T8" fmla="*/ 592 w 1360"/>
                <a:gd name="T9" fmla="*/ 8 h 1032"/>
                <a:gd name="T10" fmla="*/ 1072 w 1360"/>
                <a:gd name="T11" fmla="*/ 56 h 1032"/>
                <a:gd name="T12" fmla="*/ 1312 w 1360"/>
                <a:gd name="T13" fmla="*/ 152 h 1032"/>
                <a:gd name="T14" fmla="*/ 1360 w 1360"/>
                <a:gd name="T15" fmla="*/ 488 h 1032"/>
                <a:gd name="T16" fmla="*/ 1312 w 1360"/>
                <a:gd name="T17" fmla="*/ 920 h 1032"/>
                <a:gd name="T18" fmla="*/ 1072 w 1360"/>
                <a:gd name="T19" fmla="*/ 1016 h 1032"/>
                <a:gd name="T20" fmla="*/ 640 w 1360"/>
                <a:gd name="T21" fmla="*/ 1016 h 1032"/>
                <a:gd name="T22" fmla="*/ 406 w 1360"/>
                <a:gd name="T23" fmla="*/ 1016 h 10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0"/>
                <a:gd name="T37" fmla="*/ 0 h 1032"/>
                <a:gd name="T38" fmla="*/ 1360 w 1360"/>
                <a:gd name="T39" fmla="*/ 1032 h 10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0" h="1032">
                  <a:moveTo>
                    <a:pt x="406" y="1016"/>
                  </a:moveTo>
                  <a:cubicBezTo>
                    <a:pt x="318" y="1000"/>
                    <a:pt x="177" y="1016"/>
                    <a:pt x="112" y="920"/>
                  </a:cubicBezTo>
                  <a:cubicBezTo>
                    <a:pt x="47" y="824"/>
                    <a:pt x="0" y="576"/>
                    <a:pt x="16" y="440"/>
                  </a:cubicBezTo>
                  <a:cubicBezTo>
                    <a:pt x="32" y="304"/>
                    <a:pt x="112" y="176"/>
                    <a:pt x="208" y="104"/>
                  </a:cubicBezTo>
                  <a:cubicBezTo>
                    <a:pt x="304" y="32"/>
                    <a:pt x="448" y="16"/>
                    <a:pt x="592" y="8"/>
                  </a:cubicBezTo>
                  <a:cubicBezTo>
                    <a:pt x="736" y="0"/>
                    <a:pt x="952" y="32"/>
                    <a:pt x="1072" y="56"/>
                  </a:cubicBezTo>
                  <a:cubicBezTo>
                    <a:pt x="1192" y="80"/>
                    <a:pt x="1264" y="80"/>
                    <a:pt x="1312" y="152"/>
                  </a:cubicBezTo>
                  <a:cubicBezTo>
                    <a:pt x="1360" y="224"/>
                    <a:pt x="1360" y="360"/>
                    <a:pt x="1360" y="488"/>
                  </a:cubicBezTo>
                  <a:cubicBezTo>
                    <a:pt x="1360" y="616"/>
                    <a:pt x="1360" y="832"/>
                    <a:pt x="1312" y="920"/>
                  </a:cubicBezTo>
                  <a:cubicBezTo>
                    <a:pt x="1264" y="1008"/>
                    <a:pt x="1184" y="1000"/>
                    <a:pt x="1072" y="1016"/>
                  </a:cubicBezTo>
                  <a:cubicBezTo>
                    <a:pt x="960" y="1032"/>
                    <a:pt x="751" y="1016"/>
                    <a:pt x="640" y="1016"/>
                  </a:cubicBezTo>
                  <a:cubicBezTo>
                    <a:pt x="529" y="1016"/>
                    <a:pt x="494" y="1032"/>
                    <a:pt x="406" y="101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350"/>
            <p:cNvSpPr>
              <a:spLocks/>
            </p:cNvSpPr>
            <p:nvPr/>
          </p:nvSpPr>
          <p:spPr bwMode="auto">
            <a:xfrm>
              <a:off x="3710" y="3583"/>
              <a:ext cx="1209" cy="441"/>
            </a:xfrm>
            <a:custGeom>
              <a:avLst/>
              <a:gdLst>
                <a:gd name="T0" fmla="*/ 301 w 1209"/>
                <a:gd name="T1" fmla="*/ 409 h 441"/>
                <a:gd name="T2" fmla="*/ 43 w 1209"/>
                <a:gd name="T3" fmla="*/ 343 h 441"/>
                <a:gd name="T4" fmla="*/ 55 w 1209"/>
                <a:gd name="T5" fmla="*/ 121 h 441"/>
                <a:gd name="T6" fmla="*/ 373 w 1209"/>
                <a:gd name="T7" fmla="*/ 73 h 441"/>
                <a:gd name="T8" fmla="*/ 691 w 1209"/>
                <a:gd name="T9" fmla="*/ 1 h 441"/>
                <a:gd name="T10" fmla="*/ 1099 w 1209"/>
                <a:gd name="T11" fmla="*/ 79 h 441"/>
                <a:gd name="T12" fmla="*/ 1207 w 1209"/>
                <a:gd name="T13" fmla="*/ 217 h 441"/>
                <a:gd name="T14" fmla="*/ 1111 w 1209"/>
                <a:gd name="T15" fmla="*/ 409 h 441"/>
                <a:gd name="T16" fmla="*/ 631 w 1209"/>
                <a:gd name="T17" fmla="*/ 409 h 441"/>
                <a:gd name="T18" fmla="*/ 301 w 1209"/>
                <a:gd name="T19" fmla="*/ 409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9"/>
                <a:gd name="T31" fmla="*/ 0 h 441"/>
                <a:gd name="T32" fmla="*/ 1209 w 1209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9" h="441">
                  <a:moveTo>
                    <a:pt x="301" y="409"/>
                  </a:moveTo>
                  <a:cubicBezTo>
                    <a:pt x="203" y="398"/>
                    <a:pt x="84" y="391"/>
                    <a:pt x="43" y="343"/>
                  </a:cubicBezTo>
                  <a:cubicBezTo>
                    <a:pt x="2" y="295"/>
                    <a:pt x="0" y="166"/>
                    <a:pt x="55" y="121"/>
                  </a:cubicBezTo>
                  <a:cubicBezTo>
                    <a:pt x="110" y="76"/>
                    <a:pt x="267" y="93"/>
                    <a:pt x="373" y="73"/>
                  </a:cubicBezTo>
                  <a:cubicBezTo>
                    <a:pt x="479" y="53"/>
                    <a:pt x="570" y="0"/>
                    <a:pt x="691" y="1"/>
                  </a:cubicBezTo>
                  <a:cubicBezTo>
                    <a:pt x="812" y="2"/>
                    <a:pt x="1013" y="43"/>
                    <a:pt x="1099" y="79"/>
                  </a:cubicBezTo>
                  <a:cubicBezTo>
                    <a:pt x="1185" y="115"/>
                    <a:pt x="1205" y="162"/>
                    <a:pt x="1207" y="217"/>
                  </a:cubicBezTo>
                  <a:cubicBezTo>
                    <a:pt x="1209" y="272"/>
                    <a:pt x="1207" y="377"/>
                    <a:pt x="1111" y="409"/>
                  </a:cubicBezTo>
                  <a:cubicBezTo>
                    <a:pt x="1015" y="441"/>
                    <a:pt x="766" y="409"/>
                    <a:pt x="631" y="409"/>
                  </a:cubicBezTo>
                  <a:cubicBezTo>
                    <a:pt x="496" y="409"/>
                    <a:pt x="399" y="420"/>
                    <a:pt x="301" y="40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Oval 351"/>
            <p:cNvSpPr>
              <a:spLocks noChangeArrowheads="1"/>
            </p:cNvSpPr>
            <p:nvPr/>
          </p:nvSpPr>
          <p:spPr bwMode="auto">
            <a:xfrm>
              <a:off x="5307" y="3074"/>
              <a:ext cx="384" cy="336"/>
            </a:xfrm>
            <a:prstGeom prst="ellipse">
              <a:avLst/>
            </a:prstGeom>
            <a:noFill/>
            <a:ln w="28575">
              <a:solidFill>
                <a:srgbClr val="00D2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03" name="Group 352"/>
            <p:cNvGrpSpPr>
              <a:grpSpLocks/>
            </p:cNvGrpSpPr>
            <p:nvPr/>
          </p:nvGrpSpPr>
          <p:grpSpPr bwMode="auto">
            <a:xfrm>
              <a:off x="3953" y="3232"/>
              <a:ext cx="1541" cy="365"/>
              <a:chOff x="3940" y="3232"/>
              <a:chExt cx="1541" cy="365"/>
            </a:xfrm>
          </p:grpSpPr>
          <p:sp>
            <p:nvSpPr>
              <p:cNvPr id="28709" name="Line 353"/>
              <p:cNvSpPr>
                <a:spLocks noChangeAspect="1" noChangeShapeType="1"/>
              </p:cNvSpPr>
              <p:nvPr/>
            </p:nvSpPr>
            <p:spPr bwMode="auto">
              <a:xfrm rot="4436670" flipH="1" flipV="1">
                <a:off x="4922" y="3496"/>
                <a:ext cx="0" cy="9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Freeform 354"/>
              <p:cNvSpPr>
                <a:spLocks/>
              </p:cNvSpPr>
              <p:nvPr/>
            </p:nvSpPr>
            <p:spPr bwMode="auto">
              <a:xfrm flipV="1">
                <a:off x="3940" y="3232"/>
                <a:ext cx="1541" cy="365"/>
              </a:xfrm>
              <a:custGeom>
                <a:avLst/>
                <a:gdLst>
                  <a:gd name="T0" fmla="*/ 0 w 777"/>
                  <a:gd name="T1" fmla="*/ 933 h 133"/>
                  <a:gd name="T2" fmla="*/ 1476 w 777"/>
                  <a:gd name="T3" fmla="*/ 8 h 133"/>
                  <a:gd name="T4" fmla="*/ 3056 w 777"/>
                  <a:gd name="T5" fmla="*/ 1002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4" name="Group 355"/>
            <p:cNvGrpSpPr>
              <a:grpSpLocks/>
            </p:cNvGrpSpPr>
            <p:nvPr/>
          </p:nvGrpSpPr>
          <p:grpSpPr bwMode="auto">
            <a:xfrm>
              <a:off x="3951" y="2701"/>
              <a:ext cx="764" cy="543"/>
              <a:chOff x="3696" y="1680"/>
              <a:chExt cx="764" cy="543"/>
            </a:xfrm>
          </p:grpSpPr>
          <p:sp>
            <p:nvSpPr>
              <p:cNvPr id="28707" name="Line 356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Freeform 357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5" name="Line 358"/>
            <p:cNvSpPr>
              <a:spLocks noChangeAspect="1" noChangeShapeType="1"/>
            </p:cNvSpPr>
            <p:nvPr/>
          </p:nvSpPr>
          <p:spPr bwMode="auto">
            <a:xfrm rot="19744468" flipH="1">
              <a:off x="3602" y="3360"/>
              <a:ext cx="2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59"/>
            <p:cNvSpPr>
              <a:spLocks/>
            </p:cNvSpPr>
            <p:nvPr/>
          </p:nvSpPr>
          <p:spPr bwMode="auto">
            <a:xfrm flipV="1">
              <a:off x="3517" y="2704"/>
              <a:ext cx="416" cy="1085"/>
            </a:xfrm>
            <a:custGeom>
              <a:avLst/>
              <a:gdLst>
                <a:gd name="T0" fmla="*/ 1139 w 152"/>
                <a:gd name="T1" fmla="*/ 2295 h 513"/>
                <a:gd name="T2" fmla="*/ 285 w 152"/>
                <a:gd name="T3" fmla="*/ 1660 h 513"/>
                <a:gd name="T4" fmla="*/ 142 w 152"/>
                <a:gd name="T5" fmla="*/ 948 h 513"/>
                <a:gd name="T6" fmla="*/ 1139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terminology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800600"/>
          </a:xfrm>
        </p:spPr>
        <p:txBody>
          <a:bodyPr/>
          <a:lstStyle/>
          <a:p>
            <a:r>
              <a:rPr lang="en-US">
                <a:latin typeface="Arial" charset="0"/>
              </a:rPr>
              <a:t>Square matrix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irreducible</a:t>
            </a:r>
            <a:r>
              <a:rPr lang="en-US">
                <a:latin typeface="Arial" charset="0"/>
              </a:rPr>
              <a:t> if there does not exist any permutation matrix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such that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 has a nontrivial block triangular form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[A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; 0 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]</a:t>
            </a:r>
            <a:r>
              <a:rPr lang="en-US">
                <a:latin typeface="Arial" charset="0"/>
              </a:rPr>
              <a:t>.</a:t>
            </a:r>
            <a:endParaRPr lang="en-US">
              <a:solidFill>
                <a:schemeClr val="hlink"/>
              </a:solidFill>
              <a:latin typeface="Arial" charset="0"/>
            </a:endParaRPr>
          </a:p>
          <a:p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Square matrix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fully indecomposable</a:t>
            </a:r>
            <a:r>
              <a:rPr lang="en-US">
                <a:latin typeface="Arial" charset="0"/>
              </a:rPr>
              <a:t> if there do not exist any permutation matrices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</a:t>
            </a:r>
            <a:r>
              <a:rPr lang="en-US">
                <a:latin typeface="Arial" charset="0"/>
              </a:rPr>
              <a:t> such that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PAQ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 has a nontrivial block triangular form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[A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; 0 A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]</a:t>
            </a:r>
            <a:r>
              <a:rPr lang="en-US">
                <a:latin typeface="Arial" charset="0"/>
              </a:rPr>
              <a:t>.</a:t>
            </a:r>
            <a:endParaRPr lang="en-US">
              <a:solidFill>
                <a:schemeClr val="hlink"/>
              </a:solidFill>
              <a:latin typeface="Arial" charset="0"/>
            </a:endParaRPr>
          </a:p>
          <a:p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Fully indecomposable implies irreducible, not vice versa.</a:t>
            </a:r>
          </a:p>
          <a:p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Fully indecomposable = square and strong Hall.</a:t>
            </a:r>
          </a:p>
          <a:p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A square matrix with nonzero diagonal is irreducible </a:t>
            </a:r>
            <a:r>
              <a:rPr lang="en-US" i="1">
                <a:latin typeface="Arial" charset="0"/>
              </a:rPr>
              <a:t>iff</a:t>
            </a:r>
            <a:r>
              <a:rPr lang="en-US">
                <a:latin typeface="Arial" charset="0"/>
              </a:rPr>
              <a:t> fully indecomposable </a:t>
            </a:r>
            <a:r>
              <a:rPr lang="en-US" i="1">
                <a:latin typeface="Arial" charset="0"/>
              </a:rPr>
              <a:t>iff</a:t>
            </a:r>
            <a:r>
              <a:rPr lang="en-US">
                <a:latin typeface="Arial" charset="0"/>
              </a:rPr>
              <a:t> strong Hall </a:t>
            </a:r>
            <a:r>
              <a:rPr lang="en-US" i="1">
                <a:latin typeface="Arial" charset="0"/>
              </a:rPr>
              <a:t>iff</a:t>
            </a:r>
            <a:r>
              <a:rPr lang="en-US">
                <a:latin typeface="Arial" charset="0"/>
              </a:rPr>
              <a:t> strongly connected.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Applications of D-M decomposition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Permutation to block triangular form for Ax=b</a:t>
            </a:r>
          </a:p>
          <a:p>
            <a:pPr>
              <a:lnSpc>
                <a:spcPct val="90000"/>
              </a:lnSpc>
            </a:pPr>
            <a:endParaRPr lang="en-US" sz="9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Connected components of undirected graphs</a:t>
            </a:r>
          </a:p>
          <a:p>
            <a:pPr>
              <a:lnSpc>
                <a:spcPct val="90000"/>
              </a:lnSpc>
            </a:pPr>
            <a:endParaRPr lang="en-US" sz="9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Strongly connected components of directed graphs</a:t>
            </a:r>
          </a:p>
          <a:p>
            <a:pPr lvl="3">
              <a:lnSpc>
                <a:spcPct val="90000"/>
              </a:lnSpc>
            </a:pPr>
            <a:endParaRPr lang="en-US" sz="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Minimum-size vertex cover for bipartite graphs</a:t>
            </a:r>
          </a:p>
          <a:p>
            <a:pPr lvl="4">
              <a:lnSpc>
                <a:spcPct val="90000"/>
              </a:lnSpc>
            </a:pPr>
            <a:endParaRPr lang="en-US" sz="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Extracting vertex separators from edge cuts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for arbitrary graphs</a:t>
            </a:r>
          </a:p>
          <a:p>
            <a:pPr>
              <a:lnSpc>
                <a:spcPct val="90000"/>
              </a:lnSpc>
            </a:pPr>
            <a:endParaRPr lang="en-US" sz="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For strong Hall matrices, several upper bounds in nonzero structure prediction are best possible: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Column intersection graph factor is R in QR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Column intersection graph factor is tight bound on U in PA=LU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Row merge graph is tight bound on Lbar and U in PA=LU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Preordering for Sparsity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200"/>
            <a:ext cx="8686800" cy="25146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>
                <a:solidFill>
                  <a:srgbClr val="075DCF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rgbClr val="075DCF"/>
                </a:solidFill>
                <a:latin typeface="Arial" charset="0"/>
              </a:rPr>
              <a:t>= LU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US" sz="2000">
                <a:latin typeface="Arial" charset="0"/>
              </a:rPr>
              <a:t> preorders columns for sparsity,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is row pivoting</a:t>
            </a:r>
          </a:p>
          <a:p>
            <a:pPr lvl="3"/>
            <a:endParaRPr lang="en-US" sz="12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Column permutation of A </a:t>
            </a:r>
            <a:r>
              <a:rPr lang="en-US" sz="2000">
                <a:latin typeface="Arial" charset="0"/>
                <a:sym typeface="Wingdings" charset="0"/>
              </a:rPr>
              <a:t> Symmetric permutation of A</a:t>
            </a:r>
            <a:r>
              <a:rPr lang="en-US" sz="2000" baseline="30000">
                <a:latin typeface="Arial" charset="0"/>
                <a:sym typeface="Wingdings" charset="0"/>
              </a:rPr>
              <a:t>T</a:t>
            </a:r>
            <a:r>
              <a:rPr lang="en-US" sz="2000">
                <a:latin typeface="Arial" charset="0"/>
                <a:sym typeface="Wingdings" charset="0"/>
              </a:rPr>
              <a:t>A (or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G</a:t>
            </a:r>
            <a:r>
              <a:rPr lang="en-US" sz="2000" b="1" baseline="-25000">
                <a:solidFill>
                  <a:schemeClr val="tx1"/>
                </a:solidFill>
                <a:latin typeface="Arial" charset="0"/>
                <a:sym typeface="Symbol" charset="0"/>
              </a:rPr>
              <a:t>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(A))</a:t>
            </a:r>
            <a:endParaRPr lang="en-US" sz="2000">
              <a:latin typeface="Arial" charset="0"/>
              <a:sym typeface="Wingdings" charset="0"/>
            </a:endParaRPr>
          </a:p>
          <a:p>
            <a:pPr lvl="3"/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Symmetric ordering:  Approximate minimum degree, etc.</a:t>
            </a:r>
            <a:endParaRPr lang="en-US" sz="1600" b="1">
              <a:solidFill>
                <a:srgbClr val="00D200"/>
              </a:solidFill>
              <a:latin typeface="Arial" charset="0"/>
              <a:sym typeface="Wingdings" charset="0"/>
            </a:endParaRPr>
          </a:p>
          <a:p>
            <a:pPr lvl="3"/>
            <a:endParaRPr lang="en-US" sz="900">
              <a:solidFill>
                <a:srgbClr val="00D200"/>
              </a:solidFill>
              <a:latin typeface="Arial" charset="0"/>
              <a:sym typeface="Wingdings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  <a:sym typeface="Wingdings" charset="0"/>
              </a:rPr>
              <a:t>But, forming A</a:t>
            </a:r>
            <a:r>
              <a:rPr lang="en-US" sz="2000" baseline="30000">
                <a:solidFill>
                  <a:schemeClr val="hlink"/>
                </a:solidFill>
                <a:latin typeface="Arial" charset="0"/>
                <a:sym typeface="Wingdings" charset="0"/>
              </a:rPr>
              <a:t>T</a:t>
            </a:r>
            <a:r>
              <a:rPr lang="en-US" sz="2000">
                <a:solidFill>
                  <a:schemeClr val="hlink"/>
                </a:solidFill>
                <a:latin typeface="Arial" charset="0"/>
                <a:sym typeface="Wingdings" charset="0"/>
              </a:rPr>
              <a:t>A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is expensive (sometimes bigger than L+U).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133600" y="1752600"/>
            <a:ext cx="4633913" cy="1296988"/>
            <a:chOff x="1392" y="840"/>
            <a:chExt cx="2919" cy="817"/>
          </a:xfrm>
        </p:grpSpPr>
        <p:sp>
          <p:nvSpPr>
            <p:cNvPr id="5133" name="Rectangle 5"/>
            <p:cNvSpPr>
              <a:spLocks noChangeAspect="1" noChangeArrowheads="1"/>
            </p:cNvSpPr>
            <p:nvPr/>
          </p:nvSpPr>
          <p:spPr bwMode="auto">
            <a:xfrm>
              <a:off x="1392" y="840"/>
              <a:ext cx="817" cy="817"/>
            </a:xfrm>
            <a:prstGeom prst="rect">
              <a:avLst/>
            </a:prstGeom>
            <a:noFill/>
            <a:ln w="28575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4" name="Group 6"/>
            <p:cNvGrpSpPr>
              <a:grpSpLocks noChangeAspect="1"/>
            </p:cNvGrpSpPr>
            <p:nvPr/>
          </p:nvGrpSpPr>
          <p:grpSpPr bwMode="auto">
            <a:xfrm>
              <a:off x="2715" y="840"/>
              <a:ext cx="818" cy="817"/>
              <a:chOff x="2064" y="720"/>
              <a:chExt cx="1008" cy="1008"/>
            </a:xfrm>
          </p:grpSpPr>
          <p:sp>
            <p:nvSpPr>
              <p:cNvPr id="5141" name="Line 7"/>
              <p:cNvSpPr>
                <a:spLocks noChangeAspect="1" noChangeShapeType="1"/>
              </p:cNvSpPr>
              <p:nvPr/>
            </p:nvSpPr>
            <p:spPr bwMode="auto">
              <a:xfrm>
                <a:off x="2064" y="720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8"/>
              <p:cNvSpPr>
                <a:spLocks noChangeAspect="1" noChangeShapeType="1"/>
              </p:cNvSpPr>
              <p:nvPr/>
            </p:nvSpPr>
            <p:spPr bwMode="auto">
              <a:xfrm rot="-5400000">
                <a:off x="2568" y="1224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9"/>
              <p:cNvSpPr>
                <a:spLocks noChangeAspect="1" noChangeShapeType="1"/>
              </p:cNvSpPr>
              <p:nvPr/>
            </p:nvSpPr>
            <p:spPr bwMode="auto">
              <a:xfrm>
                <a:off x="2064" y="720"/>
                <a:ext cx="1008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5" name="Group 10"/>
            <p:cNvGrpSpPr>
              <a:grpSpLocks noChangeAspect="1"/>
            </p:cNvGrpSpPr>
            <p:nvPr/>
          </p:nvGrpSpPr>
          <p:grpSpPr bwMode="auto">
            <a:xfrm flipH="1" flipV="1">
              <a:off x="3494" y="840"/>
              <a:ext cx="817" cy="817"/>
              <a:chOff x="2064" y="720"/>
              <a:chExt cx="1008" cy="1008"/>
            </a:xfrm>
          </p:grpSpPr>
          <p:sp>
            <p:nvSpPr>
              <p:cNvPr id="5138" name="Line 11"/>
              <p:cNvSpPr>
                <a:spLocks noChangeAspect="1" noChangeShapeType="1"/>
              </p:cNvSpPr>
              <p:nvPr/>
            </p:nvSpPr>
            <p:spPr bwMode="auto">
              <a:xfrm>
                <a:off x="2064" y="720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12"/>
              <p:cNvSpPr>
                <a:spLocks noChangeAspect="1" noChangeShapeType="1"/>
              </p:cNvSpPr>
              <p:nvPr/>
            </p:nvSpPr>
            <p:spPr bwMode="auto">
              <a:xfrm rot="-5400000">
                <a:off x="2568" y="1224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13"/>
              <p:cNvSpPr>
                <a:spLocks noChangeAspect="1" noChangeShapeType="1"/>
              </p:cNvSpPr>
              <p:nvPr/>
            </p:nvSpPr>
            <p:spPr bwMode="auto">
              <a:xfrm>
                <a:off x="2064" y="720"/>
                <a:ext cx="1008" cy="1008"/>
              </a:xfrm>
              <a:prstGeom prst="line">
                <a:avLst/>
              </a:prstGeom>
              <a:noFill/>
              <a:ln w="28575">
                <a:solidFill>
                  <a:srgbClr val="021FA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6" name="Text Box 14"/>
            <p:cNvSpPr txBox="1">
              <a:spLocks noChangeAspect="1" noChangeArrowheads="1"/>
            </p:cNvSpPr>
            <p:nvPr/>
          </p:nvSpPr>
          <p:spPr bwMode="auto">
            <a:xfrm>
              <a:off x="2326" y="1074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600" b="1">
                  <a:solidFill>
                    <a:srgbClr val="021FAE"/>
                  </a:solidFill>
                </a:rPr>
                <a:t>=</a:t>
              </a:r>
            </a:p>
          </p:txBody>
        </p:sp>
        <p:sp>
          <p:nvSpPr>
            <p:cNvPr id="5137" name="Text Box 15"/>
            <p:cNvSpPr txBox="1">
              <a:spLocks noChangeAspect="1" noChangeArrowheads="1"/>
            </p:cNvSpPr>
            <p:nvPr/>
          </p:nvSpPr>
          <p:spPr bwMode="auto">
            <a:xfrm>
              <a:off x="3455" y="109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021FAE"/>
                  </a:solidFill>
                  <a:latin typeface="Arial" charset="0"/>
                </a:rPr>
                <a:t>x</a:t>
              </a:r>
            </a:p>
          </p:txBody>
        </p:sp>
      </p:grp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1470025" y="197485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P</a:t>
            </a:r>
          </a:p>
        </p:txBody>
      </p:sp>
      <p:sp>
        <p:nvSpPr>
          <p:cNvPr id="5126" name="Freeform 17"/>
          <p:cNvSpPr>
            <a:spLocks/>
          </p:cNvSpPr>
          <p:nvPr/>
        </p:nvSpPr>
        <p:spPr bwMode="auto">
          <a:xfrm>
            <a:off x="1866900" y="1966913"/>
            <a:ext cx="193675" cy="539750"/>
          </a:xfrm>
          <a:custGeom>
            <a:avLst/>
            <a:gdLst>
              <a:gd name="T0" fmla="*/ 493193348 w 74"/>
              <a:gd name="T1" fmla="*/ 22682198 h 340"/>
              <a:gd name="T2" fmla="*/ 82199321 w 74"/>
              <a:gd name="T3" fmla="*/ 78124047 h 340"/>
              <a:gd name="T4" fmla="*/ 27399777 w 74"/>
              <a:gd name="T5" fmla="*/ 496470008 h 340"/>
              <a:gd name="T6" fmla="*/ 82199321 w 74"/>
              <a:gd name="T7" fmla="*/ 798890237 h 340"/>
              <a:gd name="T8" fmla="*/ 506891922 w 74"/>
              <a:gd name="T9" fmla="*/ 844253231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"/>
              <a:gd name="T16" fmla="*/ 0 h 340"/>
              <a:gd name="T17" fmla="*/ 74 w 74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" h="340">
                <a:moveTo>
                  <a:pt x="72" y="9"/>
                </a:moveTo>
                <a:cubicBezTo>
                  <a:pt x="47" y="4"/>
                  <a:pt x="23" y="0"/>
                  <a:pt x="12" y="31"/>
                </a:cubicBezTo>
                <a:cubicBezTo>
                  <a:pt x="1" y="62"/>
                  <a:pt x="4" y="149"/>
                  <a:pt x="4" y="197"/>
                </a:cubicBezTo>
                <a:cubicBezTo>
                  <a:pt x="4" y="245"/>
                  <a:pt x="0" y="294"/>
                  <a:pt x="12" y="317"/>
                </a:cubicBezTo>
                <a:cubicBezTo>
                  <a:pt x="24" y="340"/>
                  <a:pt x="49" y="337"/>
                  <a:pt x="74" y="335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arrow" w="med" len="sm"/>
            <a:tailEnd type="arrow" w="med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18"/>
          <p:cNvSpPr>
            <a:spLocks/>
          </p:cNvSpPr>
          <p:nvPr/>
        </p:nvSpPr>
        <p:spPr bwMode="auto">
          <a:xfrm rot="5400000" flipV="1">
            <a:off x="2852738" y="1282700"/>
            <a:ext cx="190500" cy="539750"/>
          </a:xfrm>
          <a:custGeom>
            <a:avLst/>
            <a:gdLst>
              <a:gd name="T0" fmla="*/ 477153552 w 74"/>
              <a:gd name="T1" fmla="*/ 22682198 h 340"/>
              <a:gd name="T2" fmla="*/ 79526014 w 74"/>
              <a:gd name="T3" fmla="*/ 78124047 h 340"/>
              <a:gd name="T4" fmla="*/ 26507817 w 74"/>
              <a:gd name="T5" fmla="*/ 496470008 h 340"/>
              <a:gd name="T6" fmla="*/ 79526014 w 74"/>
              <a:gd name="T7" fmla="*/ 798890237 h 340"/>
              <a:gd name="T8" fmla="*/ 490408742 w 74"/>
              <a:gd name="T9" fmla="*/ 844253231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"/>
              <a:gd name="T16" fmla="*/ 0 h 340"/>
              <a:gd name="T17" fmla="*/ 74 w 74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" h="340">
                <a:moveTo>
                  <a:pt x="72" y="9"/>
                </a:moveTo>
                <a:cubicBezTo>
                  <a:pt x="47" y="4"/>
                  <a:pt x="23" y="0"/>
                  <a:pt x="12" y="31"/>
                </a:cubicBezTo>
                <a:cubicBezTo>
                  <a:pt x="1" y="62"/>
                  <a:pt x="4" y="149"/>
                  <a:pt x="4" y="197"/>
                </a:cubicBezTo>
                <a:cubicBezTo>
                  <a:pt x="4" y="245"/>
                  <a:pt x="0" y="294"/>
                  <a:pt x="12" y="317"/>
                </a:cubicBezTo>
                <a:cubicBezTo>
                  <a:pt x="24" y="340"/>
                  <a:pt x="49" y="337"/>
                  <a:pt x="74" y="33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arrow" w="med" len="sm"/>
            <a:tailEnd type="arrow" w="med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2692400" y="962025"/>
            <a:ext cx="50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charset="0"/>
              </a:rPr>
              <a:t>Q</a:t>
            </a:r>
          </a:p>
        </p:txBody>
      </p:sp>
      <p:sp>
        <p:nvSpPr>
          <p:cNvPr id="5129" name="Rectangle 20" descr="25%"/>
          <p:cNvSpPr>
            <a:spLocks noChangeArrowheads="1"/>
          </p:cNvSpPr>
          <p:nvPr/>
        </p:nvSpPr>
        <p:spPr bwMode="auto">
          <a:xfrm>
            <a:off x="2133600" y="2438400"/>
            <a:ext cx="1295400" cy="152400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12700">
            <a:solidFill>
              <a:srgbClr val="021FA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21" descr="25%"/>
          <p:cNvSpPr>
            <a:spLocks noChangeArrowheads="1"/>
          </p:cNvSpPr>
          <p:nvPr/>
        </p:nvSpPr>
        <p:spPr bwMode="auto">
          <a:xfrm>
            <a:off x="2133600" y="1905000"/>
            <a:ext cx="1295400" cy="152400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12700">
            <a:solidFill>
              <a:srgbClr val="021FA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22" descr="20%"/>
          <p:cNvSpPr>
            <a:spLocks noChangeArrowheads="1"/>
          </p:cNvSpPr>
          <p:nvPr/>
        </p:nvSpPr>
        <p:spPr bwMode="auto">
          <a:xfrm rot="-5400000">
            <a:off x="2552700" y="2324100"/>
            <a:ext cx="1295400" cy="152400"/>
          </a:xfrm>
          <a:prstGeom prst="rect">
            <a:avLst/>
          </a:prstGeom>
          <a:pattFill prst="pct20">
            <a:fgClr>
              <a:schemeClr val="accent2"/>
            </a:fgClr>
            <a:bgClr>
              <a:srgbClr val="FFFFFF"/>
            </a:bgClr>
          </a:pattFill>
          <a:ln w="12700">
            <a:solidFill>
              <a:srgbClr val="021FA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3" descr="20%"/>
          <p:cNvSpPr>
            <a:spLocks noChangeArrowheads="1"/>
          </p:cNvSpPr>
          <p:nvPr/>
        </p:nvSpPr>
        <p:spPr bwMode="auto">
          <a:xfrm rot="-5400000">
            <a:off x="2095500" y="2324100"/>
            <a:ext cx="1295400" cy="152400"/>
          </a:xfrm>
          <a:prstGeom prst="rect">
            <a:avLst/>
          </a:prstGeom>
          <a:pattFill prst="pct20">
            <a:fgClr>
              <a:schemeClr val="accent2"/>
            </a:fgClr>
            <a:bgClr>
              <a:srgbClr val="FFFFFF"/>
            </a:bgClr>
          </a:pattFill>
          <a:ln w="12700">
            <a:solidFill>
              <a:srgbClr val="021FA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Intersection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534400" cy="1676400"/>
          </a:xfrm>
        </p:spPr>
        <p:txBody>
          <a:bodyPr/>
          <a:lstStyle/>
          <a:p>
            <a:r>
              <a:rPr lang="en-US" dirty="0"/>
              <a:t>Symbolic version of the normal equations  </a:t>
            </a:r>
            <a:r>
              <a:rPr lang="en-US" sz="2800" dirty="0" err="1">
                <a:latin typeface="Times" charset="0"/>
              </a:rPr>
              <a:t>A</a:t>
            </a:r>
            <a:r>
              <a:rPr lang="en-US" sz="2800" b="1" baseline="30000" dirty="0" err="1">
                <a:latin typeface="Arial" charset="0"/>
              </a:rPr>
              <a:t>T</a:t>
            </a:r>
            <a:r>
              <a:rPr lang="en-US" sz="2800" dirty="0" err="1">
                <a:latin typeface="Times" charset="0"/>
              </a:rPr>
              <a:t>Ax</a:t>
            </a:r>
            <a:r>
              <a:rPr lang="en-US" sz="2800" dirty="0">
                <a:latin typeface="Times" charset="0"/>
              </a:rPr>
              <a:t>=A</a:t>
            </a:r>
            <a:r>
              <a:rPr lang="en-US" sz="2800" b="1" baseline="30000" dirty="0">
                <a:latin typeface="Arial" charset="0"/>
              </a:rPr>
              <a:t>T </a:t>
            </a:r>
            <a:r>
              <a:rPr lang="en-US" sz="2800" dirty="0">
                <a:latin typeface="Times" charset="0"/>
              </a:rPr>
              <a:t>b</a:t>
            </a:r>
          </a:p>
          <a:p>
            <a:r>
              <a:rPr lang="en-US" dirty="0"/>
              <a:t> </a:t>
            </a:r>
            <a:r>
              <a:rPr lang="en-US" sz="2800" dirty="0" smtClean="0">
                <a:latin typeface="Times" charset="0"/>
              </a:rPr>
              <a:t>G</a:t>
            </a:r>
            <a:r>
              <a:rPr lang="en-US" b="1" baseline="-14000" dirty="0">
                <a:latin typeface="Times" charset="0"/>
                <a:sym typeface="Symbol" charset="0"/>
              </a:rPr>
              <a:t></a:t>
            </a:r>
            <a:r>
              <a:rPr lang="en-US" sz="2800" dirty="0">
                <a:latin typeface="Times" charset="0"/>
              </a:rPr>
              <a:t>(A) = G(A</a:t>
            </a:r>
            <a:r>
              <a:rPr lang="en-US" b="1" baseline="30000" dirty="0">
                <a:latin typeface="Arial" charset="0"/>
              </a:rPr>
              <a:t>T</a:t>
            </a:r>
            <a:r>
              <a:rPr lang="en-US" sz="2800" dirty="0">
                <a:latin typeface="Times" charset="0"/>
              </a:rPr>
              <a:t>A)   </a:t>
            </a:r>
            <a:r>
              <a:rPr lang="en-US" dirty="0">
                <a:latin typeface="Arial" charset="0"/>
              </a:rPr>
              <a:t>if no cancellation</a:t>
            </a:r>
            <a:r>
              <a:rPr lang="en-US" sz="2800" dirty="0">
                <a:latin typeface="Times" charset="0"/>
              </a:rPr>
              <a:t>   </a:t>
            </a:r>
            <a:r>
              <a:rPr lang="en-US" dirty="0">
                <a:latin typeface="Arial" charset="0"/>
              </a:rPr>
              <a:t>(otherwise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>
                <a:latin typeface="Times" charset="0"/>
                <a:sym typeface="Symbol" charset="0"/>
              </a:rPr>
              <a:t></a:t>
            </a:r>
            <a:r>
              <a:rPr lang="en-US" dirty="0"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Permuting the rows of A does not change </a:t>
            </a:r>
            <a:r>
              <a:rPr lang="en-US" sz="2800" dirty="0">
                <a:latin typeface="Times" charset="0"/>
              </a:rPr>
              <a:t>G</a:t>
            </a:r>
            <a:r>
              <a:rPr lang="en-US" b="1" baseline="-14000" dirty="0">
                <a:latin typeface="Times" charset="0"/>
                <a:sym typeface="Symbol" charset="0"/>
              </a:rPr>
              <a:t></a:t>
            </a:r>
            <a:r>
              <a:rPr lang="en-US" sz="2800" dirty="0">
                <a:latin typeface="Times" charset="0"/>
              </a:rPr>
              <a:t>(A) 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219200" y="1284288"/>
            <a:ext cx="1625600" cy="1905000"/>
            <a:chOff x="768" y="720"/>
            <a:chExt cx="1024" cy="1200"/>
          </a:xfrm>
        </p:grpSpPr>
        <p:sp>
          <p:nvSpPr>
            <p:cNvPr id="6207" name="Oval 5"/>
            <p:cNvSpPr>
              <a:spLocks noChangeAspect="1" noChangeArrowheads="1"/>
            </p:cNvSpPr>
            <p:nvPr/>
          </p:nvSpPr>
          <p:spPr bwMode="auto">
            <a:xfrm>
              <a:off x="828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6"/>
            <p:cNvSpPr>
              <a:spLocks noChangeAspect="1" noChangeArrowheads="1"/>
            </p:cNvSpPr>
            <p:nvPr/>
          </p:nvSpPr>
          <p:spPr bwMode="auto">
            <a:xfrm>
              <a:off x="103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7"/>
            <p:cNvSpPr>
              <a:spLocks noChangeAspect="1" noChangeArrowheads="1"/>
            </p:cNvSpPr>
            <p:nvPr/>
          </p:nvSpPr>
          <p:spPr bwMode="auto">
            <a:xfrm>
              <a:off x="1241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8"/>
            <p:cNvSpPr>
              <a:spLocks noChangeAspect="1" noChangeArrowheads="1"/>
            </p:cNvSpPr>
            <p:nvPr/>
          </p:nvSpPr>
          <p:spPr bwMode="auto">
            <a:xfrm>
              <a:off x="1447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9"/>
            <p:cNvSpPr>
              <a:spLocks noChangeAspect="1" noChangeArrowheads="1"/>
            </p:cNvSpPr>
            <p:nvPr/>
          </p:nvSpPr>
          <p:spPr bwMode="auto">
            <a:xfrm>
              <a:off x="165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10"/>
            <p:cNvSpPr>
              <a:spLocks noChangeAspect="1" noChangeArrowheads="1"/>
            </p:cNvSpPr>
            <p:nvPr/>
          </p:nvSpPr>
          <p:spPr bwMode="auto">
            <a:xfrm>
              <a:off x="828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11"/>
            <p:cNvSpPr>
              <a:spLocks noChangeAspect="1" noChangeArrowheads="1"/>
            </p:cNvSpPr>
            <p:nvPr/>
          </p:nvSpPr>
          <p:spPr bwMode="auto">
            <a:xfrm>
              <a:off x="1034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12"/>
            <p:cNvSpPr>
              <a:spLocks noChangeAspect="1" noChangeArrowheads="1"/>
            </p:cNvSpPr>
            <p:nvPr/>
          </p:nvSpPr>
          <p:spPr bwMode="auto">
            <a:xfrm>
              <a:off x="1241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13"/>
            <p:cNvSpPr>
              <a:spLocks noChangeAspect="1" noChangeArrowheads="1"/>
            </p:cNvSpPr>
            <p:nvPr/>
          </p:nvSpPr>
          <p:spPr bwMode="auto">
            <a:xfrm>
              <a:off x="1447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14"/>
            <p:cNvSpPr>
              <a:spLocks noChangeAspect="1" noChangeArrowheads="1"/>
            </p:cNvSpPr>
            <p:nvPr/>
          </p:nvSpPr>
          <p:spPr bwMode="auto">
            <a:xfrm>
              <a:off x="1654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15"/>
            <p:cNvSpPr>
              <a:spLocks noChangeAspect="1" noChangeArrowheads="1"/>
            </p:cNvSpPr>
            <p:nvPr/>
          </p:nvSpPr>
          <p:spPr bwMode="auto">
            <a:xfrm>
              <a:off x="828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16"/>
            <p:cNvSpPr>
              <a:spLocks noChangeAspect="1" noChangeArrowheads="1"/>
            </p:cNvSpPr>
            <p:nvPr/>
          </p:nvSpPr>
          <p:spPr bwMode="auto">
            <a:xfrm>
              <a:off x="1034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17"/>
            <p:cNvSpPr>
              <a:spLocks noChangeAspect="1" noChangeArrowheads="1"/>
            </p:cNvSpPr>
            <p:nvPr/>
          </p:nvSpPr>
          <p:spPr bwMode="auto">
            <a:xfrm>
              <a:off x="1241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18"/>
            <p:cNvSpPr>
              <a:spLocks noChangeAspect="1" noChangeArrowheads="1"/>
            </p:cNvSpPr>
            <p:nvPr/>
          </p:nvSpPr>
          <p:spPr bwMode="auto">
            <a:xfrm>
              <a:off x="1447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19"/>
            <p:cNvSpPr>
              <a:spLocks noChangeAspect="1" noChangeArrowheads="1"/>
            </p:cNvSpPr>
            <p:nvPr/>
          </p:nvSpPr>
          <p:spPr bwMode="auto">
            <a:xfrm>
              <a:off x="1654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20"/>
            <p:cNvSpPr>
              <a:spLocks noChangeAspect="1" noChangeArrowheads="1"/>
            </p:cNvSpPr>
            <p:nvPr/>
          </p:nvSpPr>
          <p:spPr bwMode="auto">
            <a:xfrm>
              <a:off x="828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Oval 21"/>
            <p:cNvSpPr>
              <a:spLocks noChangeAspect="1" noChangeArrowheads="1"/>
            </p:cNvSpPr>
            <p:nvPr/>
          </p:nvSpPr>
          <p:spPr bwMode="auto">
            <a:xfrm>
              <a:off x="1034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Oval 22"/>
            <p:cNvSpPr>
              <a:spLocks noChangeAspect="1" noChangeArrowheads="1"/>
            </p:cNvSpPr>
            <p:nvPr/>
          </p:nvSpPr>
          <p:spPr bwMode="auto">
            <a:xfrm>
              <a:off x="1241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Oval 23"/>
            <p:cNvSpPr>
              <a:spLocks noChangeAspect="1" noChangeArrowheads="1"/>
            </p:cNvSpPr>
            <p:nvPr/>
          </p:nvSpPr>
          <p:spPr bwMode="auto">
            <a:xfrm>
              <a:off x="1447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Oval 24"/>
            <p:cNvSpPr>
              <a:spLocks noChangeAspect="1" noChangeArrowheads="1"/>
            </p:cNvSpPr>
            <p:nvPr/>
          </p:nvSpPr>
          <p:spPr bwMode="auto">
            <a:xfrm>
              <a:off x="1654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7" name="Oval 25"/>
            <p:cNvSpPr>
              <a:spLocks noChangeAspect="1" noChangeArrowheads="1"/>
            </p:cNvSpPr>
            <p:nvPr/>
          </p:nvSpPr>
          <p:spPr bwMode="auto">
            <a:xfrm>
              <a:off x="828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8" name="Oval 26"/>
            <p:cNvSpPr>
              <a:spLocks noChangeAspect="1" noChangeArrowheads="1"/>
            </p:cNvSpPr>
            <p:nvPr/>
          </p:nvSpPr>
          <p:spPr bwMode="auto">
            <a:xfrm>
              <a:off x="103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Oval 27"/>
            <p:cNvSpPr>
              <a:spLocks noChangeAspect="1" noChangeArrowheads="1"/>
            </p:cNvSpPr>
            <p:nvPr/>
          </p:nvSpPr>
          <p:spPr bwMode="auto">
            <a:xfrm>
              <a:off x="1241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Oval 28"/>
            <p:cNvSpPr>
              <a:spLocks noChangeAspect="1" noChangeArrowheads="1"/>
            </p:cNvSpPr>
            <p:nvPr/>
          </p:nvSpPr>
          <p:spPr bwMode="auto">
            <a:xfrm>
              <a:off x="1447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1" name="Oval 29"/>
            <p:cNvSpPr>
              <a:spLocks noChangeAspect="1" noChangeArrowheads="1"/>
            </p:cNvSpPr>
            <p:nvPr/>
          </p:nvSpPr>
          <p:spPr bwMode="auto">
            <a:xfrm>
              <a:off x="165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Rectangle 30"/>
            <p:cNvSpPr>
              <a:spLocks noChangeArrowheads="1"/>
            </p:cNvSpPr>
            <p:nvPr/>
          </p:nvSpPr>
          <p:spPr bwMode="auto">
            <a:xfrm>
              <a:off x="780" y="912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3" name="Text Box 31"/>
            <p:cNvSpPr txBox="1">
              <a:spLocks noChangeArrowheads="1"/>
            </p:cNvSpPr>
            <p:nvPr/>
          </p:nvSpPr>
          <p:spPr bwMode="auto">
            <a:xfrm>
              <a:off x="768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234" name="Text Box 32"/>
            <p:cNvSpPr txBox="1">
              <a:spLocks noChangeArrowheads="1"/>
            </p:cNvSpPr>
            <p:nvPr/>
          </p:nvSpPr>
          <p:spPr bwMode="auto">
            <a:xfrm>
              <a:off x="160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35" name="Text Box 33"/>
            <p:cNvSpPr txBox="1">
              <a:spLocks noChangeArrowheads="1"/>
            </p:cNvSpPr>
            <p:nvPr/>
          </p:nvSpPr>
          <p:spPr bwMode="auto">
            <a:xfrm>
              <a:off x="977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36" name="Text Box 34"/>
            <p:cNvSpPr txBox="1">
              <a:spLocks noChangeArrowheads="1"/>
            </p:cNvSpPr>
            <p:nvPr/>
          </p:nvSpPr>
          <p:spPr bwMode="auto">
            <a:xfrm>
              <a:off x="1186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237" name="Text Box 35"/>
            <p:cNvSpPr txBox="1">
              <a:spLocks noChangeArrowheads="1"/>
            </p:cNvSpPr>
            <p:nvPr/>
          </p:nvSpPr>
          <p:spPr bwMode="auto">
            <a:xfrm>
              <a:off x="139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6149" name="Group 36"/>
          <p:cNvGrpSpPr>
            <a:grpSpLocks/>
          </p:cNvGrpSpPr>
          <p:nvPr/>
        </p:nvGrpSpPr>
        <p:grpSpPr bwMode="auto">
          <a:xfrm>
            <a:off x="6297613" y="1176338"/>
            <a:ext cx="1849437" cy="2012950"/>
            <a:chOff x="3967" y="741"/>
            <a:chExt cx="1165" cy="1268"/>
          </a:xfrm>
        </p:grpSpPr>
        <p:sp>
          <p:nvSpPr>
            <p:cNvPr id="6191" name="Oval 37"/>
            <p:cNvSpPr>
              <a:spLocks noChangeAspect="1" noChangeArrowheads="1"/>
            </p:cNvSpPr>
            <p:nvPr/>
          </p:nvSpPr>
          <p:spPr bwMode="auto">
            <a:xfrm>
              <a:off x="4848" y="12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Oval 38"/>
            <p:cNvSpPr>
              <a:spLocks noChangeAspect="1" noChangeArrowheads="1"/>
            </p:cNvSpPr>
            <p:nvPr/>
          </p:nvSpPr>
          <p:spPr bwMode="auto">
            <a:xfrm>
              <a:off x="4488" y="91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39"/>
            <p:cNvSpPr>
              <a:spLocks noChangeAspect="1" noChangeArrowheads="1"/>
            </p:cNvSpPr>
            <p:nvPr/>
          </p:nvSpPr>
          <p:spPr bwMode="auto">
            <a:xfrm>
              <a:off x="4848" y="177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Line 40"/>
            <p:cNvSpPr>
              <a:spLocks noChangeAspect="1" noChangeShapeType="1"/>
            </p:cNvSpPr>
            <p:nvPr/>
          </p:nvSpPr>
          <p:spPr bwMode="auto">
            <a:xfrm rot="-5400000">
              <a:off x="4554" y="1474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Oval 41"/>
            <p:cNvSpPr>
              <a:spLocks noChangeAspect="1" noChangeArrowheads="1"/>
            </p:cNvSpPr>
            <p:nvPr/>
          </p:nvSpPr>
          <p:spPr bwMode="auto">
            <a:xfrm>
              <a:off x="4128" y="12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Oval 42"/>
            <p:cNvSpPr>
              <a:spLocks noChangeAspect="1" noChangeArrowheads="1"/>
            </p:cNvSpPr>
            <p:nvPr/>
          </p:nvSpPr>
          <p:spPr bwMode="auto">
            <a:xfrm>
              <a:off x="4128" y="177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Text Box 43"/>
            <p:cNvSpPr txBox="1">
              <a:spLocks noChangeArrowheads="1"/>
            </p:cNvSpPr>
            <p:nvPr/>
          </p:nvSpPr>
          <p:spPr bwMode="auto">
            <a:xfrm>
              <a:off x="3990" y="17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98" name="Text Box 44"/>
            <p:cNvSpPr txBox="1">
              <a:spLocks noChangeArrowheads="1"/>
            </p:cNvSpPr>
            <p:nvPr/>
          </p:nvSpPr>
          <p:spPr bwMode="auto">
            <a:xfrm>
              <a:off x="4921" y="17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99" name="Text Box 45"/>
            <p:cNvSpPr txBox="1">
              <a:spLocks noChangeArrowheads="1"/>
            </p:cNvSpPr>
            <p:nvPr/>
          </p:nvSpPr>
          <p:spPr bwMode="auto">
            <a:xfrm>
              <a:off x="4405" y="74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200" name="Text Box 46"/>
            <p:cNvSpPr txBox="1">
              <a:spLocks noChangeArrowheads="1"/>
            </p:cNvSpPr>
            <p:nvPr/>
          </p:nvSpPr>
          <p:spPr bwMode="auto">
            <a:xfrm>
              <a:off x="3967" y="115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201" name="Text Box 47"/>
            <p:cNvSpPr txBox="1">
              <a:spLocks noChangeArrowheads="1"/>
            </p:cNvSpPr>
            <p:nvPr/>
          </p:nvSpPr>
          <p:spPr bwMode="auto">
            <a:xfrm>
              <a:off x="4945" y="115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02" name="Line 48"/>
            <p:cNvSpPr>
              <a:spLocks noChangeAspect="1" noChangeShapeType="1"/>
            </p:cNvSpPr>
            <p:nvPr/>
          </p:nvSpPr>
          <p:spPr bwMode="auto">
            <a:xfrm>
              <a:off x="4185" y="1256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49"/>
            <p:cNvSpPr>
              <a:spLocks noChangeAspect="1" noChangeShapeType="1"/>
            </p:cNvSpPr>
            <p:nvPr/>
          </p:nvSpPr>
          <p:spPr bwMode="auto">
            <a:xfrm>
              <a:off x="4911" y="1262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50"/>
            <p:cNvSpPr>
              <a:spLocks noChangeAspect="1" noChangeShapeType="1"/>
            </p:cNvSpPr>
            <p:nvPr/>
          </p:nvSpPr>
          <p:spPr bwMode="auto">
            <a:xfrm rot="-5400000">
              <a:off x="4562" y="896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51"/>
            <p:cNvSpPr>
              <a:spLocks noChangeShapeType="1"/>
            </p:cNvSpPr>
            <p:nvPr/>
          </p:nvSpPr>
          <p:spPr bwMode="auto">
            <a:xfrm rot="-5400000">
              <a:off x="4219" y="937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52"/>
            <p:cNvSpPr>
              <a:spLocks noChangeShapeType="1"/>
            </p:cNvSpPr>
            <p:nvPr/>
          </p:nvSpPr>
          <p:spPr bwMode="auto">
            <a:xfrm rot="5400000" flipH="1">
              <a:off x="4579" y="937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0" name="Group 53"/>
          <p:cNvGrpSpPr>
            <a:grpSpLocks/>
          </p:cNvGrpSpPr>
          <p:nvPr/>
        </p:nvGrpSpPr>
        <p:grpSpPr bwMode="auto">
          <a:xfrm>
            <a:off x="3622675" y="1257300"/>
            <a:ext cx="1897063" cy="1931988"/>
            <a:chOff x="2229" y="768"/>
            <a:chExt cx="1195" cy="1217"/>
          </a:xfrm>
        </p:grpSpPr>
        <p:grpSp>
          <p:nvGrpSpPr>
            <p:cNvPr id="6154" name="Group 54"/>
            <p:cNvGrpSpPr>
              <a:grpSpLocks/>
            </p:cNvGrpSpPr>
            <p:nvPr/>
          </p:nvGrpSpPr>
          <p:grpSpPr bwMode="auto">
            <a:xfrm>
              <a:off x="2400" y="768"/>
              <a:ext cx="1024" cy="1200"/>
              <a:chOff x="2400" y="768"/>
              <a:chExt cx="1024" cy="1200"/>
            </a:xfrm>
          </p:grpSpPr>
          <p:sp>
            <p:nvSpPr>
              <p:cNvPr id="6160" name="Oval 55"/>
              <p:cNvSpPr>
                <a:spLocks noChangeAspect="1" noChangeArrowheads="1"/>
              </p:cNvSpPr>
              <p:nvPr/>
            </p:nvSpPr>
            <p:spPr bwMode="auto">
              <a:xfrm>
                <a:off x="2460" y="101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Oval 56"/>
              <p:cNvSpPr>
                <a:spLocks noChangeAspect="1" noChangeArrowheads="1"/>
              </p:cNvSpPr>
              <p:nvPr/>
            </p:nvSpPr>
            <p:spPr bwMode="auto">
              <a:xfrm>
                <a:off x="2666" y="101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Oval 57"/>
              <p:cNvSpPr>
                <a:spLocks noChangeAspect="1" noChangeArrowheads="1"/>
              </p:cNvSpPr>
              <p:nvPr/>
            </p:nvSpPr>
            <p:spPr bwMode="auto">
              <a:xfrm>
                <a:off x="2873" y="101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58"/>
              <p:cNvSpPr>
                <a:spLocks noChangeAspect="1" noChangeArrowheads="1"/>
              </p:cNvSpPr>
              <p:nvPr/>
            </p:nvSpPr>
            <p:spPr bwMode="auto">
              <a:xfrm>
                <a:off x="3079" y="101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Oval 59"/>
              <p:cNvSpPr>
                <a:spLocks noChangeAspect="1" noChangeArrowheads="1"/>
              </p:cNvSpPr>
              <p:nvPr/>
            </p:nvSpPr>
            <p:spPr bwMode="auto">
              <a:xfrm>
                <a:off x="3286" y="101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Oval 60"/>
              <p:cNvSpPr>
                <a:spLocks noChangeAspect="1" noChangeArrowheads="1"/>
              </p:cNvSpPr>
              <p:nvPr/>
            </p:nvSpPr>
            <p:spPr bwMode="auto">
              <a:xfrm>
                <a:off x="2460" y="122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61"/>
              <p:cNvSpPr>
                <a:spLocks noChangeAspect="1" noChangeArrowheads="1"/>
              </p:cNvSpPr>
              <p:nvPr/>
            </p:nvSpPr>
            <p:spPr bwMode="auto">
              <a:xfrm>
                <a:off x="2666" y="122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62"/>
              <p:cNvSpPr>
                <a:spLocks noChangeAspect="1" noChangeArrowheads="1"/>
              </p:cNvSpPr>
              <p:nvPr/>
            </p:nvSpPr>
            <p:spPr bwMode="auto">
              <a:xfrm>
                <a:off x="2873" y="1220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63"/>
              <p:cNvSpPr>
                <a:spLocks noChangeAspect="1" noChangeArrowheads="1"/>
              </p:cNvSpPr>
              <p:nvPr/>
            </p:nvSpPr>
            <p:spPr bwMode="auto">
              <a:xfrm>
                <a:off x="3079" y="1220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Oval 64"/>
              <p:cNvSpPr>
                <a:spLocks noChangeAspect="1" noChangeArrowheads="1"/>
              </p:cNvSpPr>
              <p:nvPr/>
            </p:nvSpPr>
            <p:spPr bwMode="auto">
              <a:xfrm>
                <a:off x="3286" y="122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Oval 65"/>
              <p:cNvSpPr>
                <a:spLocks noChangeAspect="1" noChangeArrowheads="1"/>
              </p:cNvSpPr>
              <p:nvPr/>
            </p:nvSpPr>
            <p:spPr bwMode="auto">
              <a:xfrm>
                <a:off x="2460" y="142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Oval 66"/>
              <p:cNvSpPr>
                <a:spLocks noChangeAspect="1" noChangeArrowheads="1"/>
              </p:cNvSpPr>
              <p:nvPr/>
            </p:nvSpPr>
            <p:spPr bwMode="auto">
              <a:xfrm>
                <a:off x="2666" y="142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Oval 67"/>
              <p:cNvSpPr>
                <a:spLocks noChangeAspect="1" noChangeArrowheads="1"/>
              </p:cNvSpPr>
              <p:nvPr/>
            </p:nvSpPr>
            <p:spPr bwMode="auto">
              <a:xfrm>
                <a:off x="2873" y="142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Oval 68"/>
              <p:cNvSpPr>
                <a:spLocks noChangeAspect="1" noChangeArrowheads="1"/>
              </p:cNvSpPr>
              <p:nvPr/>
            </p:nvSpPr>
            <p:spPr bwMode="auto">
              <a:xfrm>
                <a:off x="3079" y="142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Oval 69"/>
              <p:cNvSpPr>
                <a:spLocks noChangeAspect="1" noChangeArrowheads="1"/>
              </p:cNvSpPr>
              <p:nvPr/>
            </p:nvSpPr>
            <p:spPr bwMode="auto">
              <a:xfrm>
                <a:off x="3286" y="142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Oval 70"/>
              <p:cNvSpPr>
                <a:spLocks noChangeAspect="1" noChangeArrowheads="1"/>
              </p:cNvSpPr>
              <p:nvPr/>
            </p:nvSpPr>
            <p:spPr bwMode="auto">
              <a:xfrm>
                <a:off x="2460" y="162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Oval 71"/>
              <p:cNvSpPr>
                <a:spLocks noChangeAspect="1" noChangeArrowheads="1"/>
              </p:cNvSpPr>
              <p:nvPr/>
            </p:nvSpPr>
            <p:spPr bwMode="auto">
              <a:xfrm>
                <a:off x="2666" y="162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Oval 72"/>
              <p:cNvSpPr>
                <a:spLocks noChangeAspect="1" noChangeArrowheads="1"/>
              </p:cNvSpPr>
              <p:nvPr/>
            </p:nvSpPr>
            <p:spPr bwMode="auto">
              <a:xfrm>
                <a:off x="2873" y="162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Oval 73"/>
              <p:cNvSpPr>
                <a:spLocks noChangeAspect="1" noChangeArrowheads="1"/>
              </p:cNvSpPr>
              <p:nvPr/>
            </p:nvSpPr>
            <p:spPr bwMode="auto">
              <a:xfrm>
                <a:off x="3079" y="162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Oval 74"/>
              <p:cNvSpPr>
                <a:spLocks noChangeAspect="1" noChangeArrowheads="1"/>
              </p:cNvSpPr>
              <p:nvPr/>
            </p:nvSpPr>
            <p:spPr bwMode="auto">
              <a:xfrm>
                <a:off x="3286" y="162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Oval 75"/>
              <p:cNvSpPr>
                <a:spLocks noChangeAspect="1" noChangeArrowheads="1"/>
              </p:cNvSpPr>
              <p:nvPr/>
            </p:nvSpPr>
            <p:spPr bwMode="auto">
              <a:xfrm>
                <a:off x="2460" y="182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Oval 76"/>
              <p:cNvSpPr>
                <a:spLocks noChangeAspect="1" noChangeArrowheads="1"/>
              </p:cNvSpPr>
              <p:nvPr/>
            </p:nvSpPr>
            <p:spPr bwMode="auto">
              <a:xfrm>
                <a:off x="2666" y="182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Oval 77"/>
              <p:cNvSpPr>
                <a:spLocks noChangeAspect="1" noChangeArrowheads="1"/>
              </p:cNvSpPr>
              <p:nvPr/>
            </p:nvSpPr>
            <p:spPr bwMode="auto">
              <a:xfrm>
                <a:off x="2873" y="182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Oval 78"/>
              <p:cNvSpPr>
                <a:spLocks noChangeAspect="1" noChangeArrowheads="1"/>
              </p:cNvSpPr>
              <p:nvPr/>
            </p:nvSpPr>
            <p:spPr bwMode="auto">
              <a:xfrm>
                <a:off x="3079" y="182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Oval 79"/>
              <p:cNvSpPr>
                <a:spLocks noChangeAspect="1" noChangeArrowheads="1"/>
              </p:cNvSpPr>
              <p:nvPr/>
            </p:nvSpPr>
            <p:spPr bwMode="auto">
              <a:xfrm>
                <a:off x="3286" y="182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Rectangle 80"/>
              <p:cNvSpPr>
                <a:spLocks noChangeArrowheads="1"/>
              </p:cNvSpPr>
              <p:nvPr/>
            </p:nvSpPr>
            <p:spPr bwMode="auto">
              <a:xfrm>
                <a:off x="2412" y="960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Text Box 81"/>
              <p:cNvSpPr txBox="1">
                <a:spLocks noChangeArrowheads="1"/>
              </p:cNvSpPr>
              <p:nvPr/>
            </p:nvSpPr>
            <p:spPr bwMode="auto">
              <a:xfrm>
                <a:off x="2400" y="7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87" name="Text Box 82"/>
              <p:cNvSpPr txBox="1">
                <a:spLocks noChangeArrowheads="1"/>
              </p:cNvSpPr>
              <p:nvPr/>
            </p:nvSpPr>
            <p:spPr bwMode="auto">
              <a:xfrm>
                <a:off x="3237" y="7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88" name="Text Box 83"/>
              <p:cNvSpPr txBox="1">
                <a:spLocks noChangeArrowheads="1"/>
              </p:cNvSpPr>
              <p:nvPr/>
            </p:nvSpPr>
            <p:spPr bwMode="auto">
              <a:xfrm>
                <a:off x="2609" y="7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9" name="Text Box 84"/>
              <p:cNvSpPr txBox="1">
                <a:spLocks noChangeArrowheads="1"/>
              </p:cNvSpPr>
              <p:nvPr/>
            </p:nvSpPr>
            <p:spPr bwMode="auto">
              <a:xfrm>
                <a:off x="2818" y="7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190" name="Text Box 85"/>
              <p:cNvSpPr txBox="1">
                <a:spLocks noChangeArrowheads="1"/>
              </p:cNvSpPr>
              <p:nvPr/>
            </p:nvSpPr>
            <p:spPr bwMode="auto">
              <a:xfrm>
                <a:off x="3027" y="7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6155" name="Text Box 86"/>
            <p:cNvSpPr txBox="1">
              <a:spLocks noChangeArrowheads="1"/>
            </p:cNvSpPr>
            <p:nvPr/>
          </p:nvSpPr>
          <p:spPr bwMode="auto">
            <a:xfrm>
              <a:off x="2229" y="9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56" name="Text Box 87"/>
            <p:cNvSpPr txBox="1">
              <a:spLocks noChangeArrowheads="1"/>
            </p:cNvSpPr>
            <p:nvPr/>
          </p:nvSpPr>
          <p:spPr bwMode="auto">
            <a:xfrm>
              <a:off x="2229" y="177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157" name="Text Box 88"/>
            <p:cNvSpPr txBox="1">
              <a:spLocks noChangeArrowheads="1"/>
            </p:cNvSpPr>
            <p:nvPr/>
          </p:nvSpPr>
          <p:spPr bwMode="auto">
            <a:xfrm>
              <a:off x="2229" y="115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58" name="Text Box 89"/>
            <p:cNvSpPr txBox="1">
              <a:spLocks noChangeArrowheads="1"/>
            </p:cNvSpPr>
            <p:nvPr/>
          </p:nvSpPr>
          <p:spPr bwMode="auto">
            <a:xfrm>
              <a:off x="2229" y="13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159" name="Text Box 90"/>
            <p:cNvSpPr txBox="1">
              <a:spLocks noChangeArrowheads="1"/>
            </p:cNvSpPr>
            <p:nvPr/>
          </p:nvSpPr>
          <p:spPr bwMode="auto">
            <a:xfrm>
              <a:off x="2229" y="15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6151" name="Text Box 91"/>
          <p:cNvSpPr txBox="1">
            <a:spLocks noChangeArrowheads="1"/>
          </p:cNvSpPr>
          <p:nvPr/>
        </p:nvSpPr>
        <p:spPr bwMode="auto">
          <a:xfrm>
            <a:off x="1828800" y="3200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2" name="Text Box 92"/>
          <p:cNvSpPr txBox="1">
            <a:spLocks noChangeArrowheads="1"/>
          </p:cNvSpPr>
          <p:nvPr/>
        </p:nvSpPr>
        <p:spPr bwMode="auto">
          <a:xfrm>
            <a:off x="6619875" y="3200400"/>
            <a:ext cx="132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</a:t>
            </a:r>
            <a:r>
              <a:rPr lang="en-US" b="1" baseline="-14000">
                <a:solidFill>
                  <a:srgbClr val="FF0000"/>
                </a:solidFill>
                <a:sym typeface="Symbol" charset="0"/>
              </a:rPr>
              <a:t></a:t>
            </a:r>
            <a:r>
              <a:rPr lang="en-US" sz="3200">
                <a:solidFill>
                  <a:srgbClr val="FF0000"/>
                </a:solidFill>
              </a:rPr>
              <a:t>(A) </a:t>
            </a:r>
          </a:p>
        </p:txBody>
      </p:sp>
      <p:sp>
        <p:nvSpPr>
          <p:cNvPr id="6153" name="Text Box 93"/>
          <p:cNvSpPr txBox="1">
            <a:spLocks noChangeArrowheads="1"/>
          </p:cNvSpPr>
          <p:nvPr/>
        </p:nvSpPr>
        <p:spPr bwMode="auto">
          <a:xfrm>
            <a:off x="4270375" y="3200400"/>
            <a:ext cx="919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Filled Column Intersection Graph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038600"/>
            <a:ext cx="8305800" cy="2590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SzTx/>
            </a:pPr>
            <a:r>
              <a:rPr lang="en-US" sz="2800">
                <a:solidFill>
                  <a:schemeClr val="tx1"/>
                </a:solidFill>
                <a:latin typeface="Times" charset="0"/>
              </a:rPr>
              <a:t>G</a:t>
            </a:r>
            <a:r>
              <a:rPr lang="en-US" b="1" baseline="-14000">
                <a:solidFill>
                  <a:schemeClr val="tx1"/>
                </a:solidFill>
                <a:latin typeface="Times" charset="0"/>
                <a:sym typeface="Symbol" charset="0"/>
              </a:rPr>
              <a:t>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(A) =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symbolic Cholesky factor of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A</a:t>
            </a:r>
            <a:r>
              <a:rPr lang="en-US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A</a:t>
            </a:r>
          </a:p>
          <a:p>
            <a:pPr>
              <a:lnSpc>
                <a:spcPct val="12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PA=LU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G(U) </a:t>
            </a:r>
            <a:r>
              <a:rPr lang="en-US" sz="2800">
                <a:solidFill>
                  <a:schemeClr val="tx1"/>
                </a:solidFill>
                <a:latin typeface="Times" charset="0"/>
                <a:sym typeface="Symbol" charset="0"/>
              </a:rPr>
              <a:t>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G</a:t>
            </a:r>
            <a:r>
              <a:rPr lang="en-US" b="1" baseline="-14000">
                <a:solidFill>
                  <a:schemeClr val="tx1"/>
                </a:solidFill>
                <a:latin typeface="Times" charset="0"/>
                <a:sym typeface="Symbol" charset="0"/>
              </a:rPr>
              <a:t>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(A)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and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G(L) </a:t>
            </a:r>
            <a:r>
              <a:rPr lang="en-US" sz="2800">
                <a:solidFill>
                  <a:schemeClr val="tx1"/>
                </a:solidFill>
                <a:latin typeface="Times" charset="0"/>
                <a:sym typeface="Symbol" charset="0"/>
              </a:rPr>
              <a:t>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G</a:t>
            </a:r>
            <a:r>
              <a:rPr lang="en-US" b="1" baseline="-14000">
                <a:solidFill>
                  <a:schemeClr val="tx1"/>
                </a:solidFill>
                <a:latin typeface="Times" charset="0"/>
                <a:sym typeface="Symbol" charset="0"/>
              </a:rPr>
              <a:t>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>
              <a:lnSpc>
                <a:spcPct val="12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Tighter bound on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L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from symbolic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QR    </a:t>
            </a:r>
          </a:p>
          <a:p>
            <a:pPr>
              <a:lnSpc>
                <a:spcPct val="12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Bounds are best possible if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A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is strong Hall    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219200" y="1284288"/>
            <a:ext cx="1625600" cy="1905000"/>
            <a:chOff x="768" y="720"/>
            <a:chExt cx="1024" cy="1200"/>
          </a:xfrm>
        </p:grpSpPr>
        <p:sp>
          <p:nvSpPr>
            <p:cNvPr id="7238" name="Oval 5"/>
            <p:cNvSpPr>
              <a:spLocks noChangeAspect="1" noChangeArrowheads="1"/>
            </p:cNvSpPr>
            <p:nvPr/>
          </p:nvSpPr>
          <p:spPr bwMode="auto">
            <a:xfrm>
              <a:off x="828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Oval 6"/>
            <p:cNvSpPr>
              <a:spLocks noChangeAspect="1" noChangeArrowheads="1"/>
            </p:cNvSpPr>
            <p:nvPr/>
          </p:nvSpPr>
          <p:spPr bwMode="auto">
            <a:xfrm>
              <a:off x="103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Oval 7"/>
            <p:cNvSpPr>
              <a:spLocks noChangeAspect="1" noChangeArrowheads="1"/>
            </p:cNvSpPr>
            <p:nvPr/>
          </p:nvSpPr>
          <p:spPr bwMode="auto">
            <a:xfrm>
              <a:off x="1241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Oval 8"/>
            <p:cNvSpPr>
              <a:spLocks noChangeAspect="1" noChangeArrowheads="1"/>
            </p:cNvSpPr>
            <p:nvPr/>
          </p:nvSpPr>
          <p:spPr bwMode="auto">
            <a:xfrm>
              <a:off x="1447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Oval 9"/>
            <p:cNvSpPr>
              <a:spLocks noChangeAspect="1" noChangeArrowheads="1"/>
            </p:cNvSpPr>
            <p:nvPr/>
          </p:nvSpPr>
          <p:spPr bwMode="auto">
            <a:xfrm>
              <a:off x="165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Oval 10"/>
            <p:cNvSpPr>
              <a:spLocks noChangeAspect="1" noChangeArrowheads="1"/>
            </p:cNvSpPr>
            <p:nvPr/>
          </p:nvSpPr>
          <p:spPr bwMode="auto">
            <a:xfrm>
              <a:off x="828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Oval 11"/>
            <p:cNvSpPr>
              <a:spLocks noChangeAspect="1" noChangeArrowheads="1"/>
            </p:cNvSpPr>
            <p:nvPr/>
          </p:nvSpPr>
          <p:spPr bwMode="auto">
            <a:xfrm>
              <a:off x="1034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Oval 12"/>
            <p:cNvSpPr>
              <a:spLocks noChangeAspect="1" noChangeArrowheads="1"/>
            </p:cNvSpPr>
            <p:nvPr/>
          </p:nvSpPr>
          <p:spPr bwMode="auto">
            <a:xfrm>
              <a:off x="1241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6" name="Oval 13"/>
            <p:cNvSpPr>
              <a:spLocks noChangeAspect="1" noChangeArrowheads="1"/>
            </p:cNvSpPr>
            <p:nvPr/>
          </p:nvSpPr>
          <p:spPr bwMode="auto">
            <a:xfrm>
              <a:off x="1447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Oval 14"/>
            <p:cNvSpPr>
              <a:spLocks noChangeAspect="1" noChangeArrowheads="1"/>
            </p:cNvSpPr>
            <p:nvPr/>
          </p:nvSpPr>
          <p:spPr bwMode="auto">
            <a:xfrm>
              <a:off x="1654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8" name="Oval 15"/>
            <p:cNvSpPr>
              <a:spLocks noChangeAspect="1" noChangeArrowheads="1"/>
            </p:cNvSpPr>
            <p:nvPr/>
          </p:nvSpPr>
          <p:spPr bwMode="auto">
            <a:xfrm>
              <a:off x="828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9" name="Oval 16"/>
            <p:cNvSpPr>
              <a:spLocks noChangeAspect="1" noChangeArrowheads="1"/>
            </p:cNvSpPr>
            <p:nvPr/>
          </p:nvSpPr>
          <p:spPr bwMode="auto">
            <a:xfrm>
              <a:off x="1034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0" name="Oval 17"/>
            <p:cNvSpPr>
              <a:spLocks noChangeAspect="1" noChangeArrowheads="1"/>
            </p:cNvSpPr>
            <p:nvPr/>
          </p:nvSpPr>
          <p:spPr bwMode="auto">
            <a:xfrm>
              <a:off x="1241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Oval 18"/>
            <p:cNvSpPr>
              <a:spLocks noChangeAspect="1" noChangeArrowheads="1"/>
            </p:cNvSpPr>
            <p:nvPr/>
          </p:nvSpPr>
          <p:spPr bwMode="auto">
            <a:xfrm>
              <a:off x="1447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2" name="Oval 19"/>
            <p:cNvSpPr>
              <a:spLocks noChangeAspect="1" noChangeArrowheads="1"/>
            </p:cNvSpPr>
            <p:nvPr/>
          </p:nvSpPr>
          <p:spPr bwMode="auto">
            <a:xfrm>
              <a:off x="1654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3" name="Oval 20"/>
            <p:cNvSpPr>
              <a:spLocks noChangeAspect="1" noChangeArrowheads="1"/>
            </p:cNvSpPr>
            <p:nvPr/>
          </p:nvSpPr>
          <p:spPr bwMode="auto">
            <a:xfrm>
              <a:off x="828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4" name="Oval 21"/>
            <p:cNvSpPr>
              <a:spLocks noChangeAspect="1" noChangeArrowheads="1"/>
            </p:cNvSpPr>
            <p:nvPr/>
          </p:nvSpPr>
          <p:spPr bwMode="auto">
            <a:xfrm>
              <a:off x="1034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5" name="Oval 22"/>
            <p:cNvSpPr>
              <a:spLocks noChangeAspect="1" noChangeArrowheads="1"/>
            </p:cNvSpPr>
            <p:nvPr/>
          </p:nvSpPr>
          <p:spPr bwMode="auto">
            <a:xfrm>
              <a:off x="1241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6" name="Oval 23"/>
            <p:cNvSpPr>
              <a:spLocks noChangeAspect="1" noChangeArrowheads="1"/>
            </p:cNvSpPr>
            <p:nvPr/>
          </p:nvSpPr>
          <p:spPr bwMode="auto">
            <a:xfrm>
              <a:off x="1447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7" name="Oval 24"/>
            <p:cNvSpPr>
              <a:spLocks noChangeAspect="1" noChangeArrowheads="1"/>
            </p:cNvSpPr>
            <p:nvPr/>
          </p:nvSpPr>
          <p:spPr bwMode="auto">
            <a:xfrm>
              <a:off x="1654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8" name="Oval 25"/>
            <p:cNvSpPr>
              <a:spLocks noChangeAspect="1" noChangeArrowheads="1"/>
            </p:cNvSpPr>
            <p:nvPr/>
          </p:nvSpPr>
          <p:spPr bwMode="auto">
            <a:xfrm>
              <a:off x="828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9" name="Oval 26"/>
            <p:cNvSpPr>
              <a:spLocks noChangeAspect="1" noChangeArrowheads="1"/>
            </p:cNvSpPr>
            <p:nvPr/>
          </p:nvSpPr>
          <p:spPr bwMode="auto">
            <a:xfrm>
              <a:off x="103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0" name="Oval 27"/>
            <p:cNvSpPr>
              <a:spLocks noChangeAspect="1" noChangeArrowheads="1"/>
            </p:cNvSpPr>
            <p:nvPr/>
          </p:nvSpPr>
          <p:spPr bwMode="auto">
            <a:xfrm>
              <a:off x="1241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1" name="Oval 28"/>
            <p:cNvSpPr>
              <a:spLocks noChangeAspect="1" noChangeArrowheads="1"/>
            </p:cNvSpPr>
            <p:nvPr/>
          </p:nvSpPr>
          <p:spPr bwMode="auto">
            <a:xfrm>
              <a:off x="1447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2" name="Oval 29"/>
            <p:cNvSpPr>
              <a:spLocks noChangeAspect="1" noChangeArrowheads="1"/>
            </p:cNvSpPr>
            <p:nvPr/>
          </p:nvSpPr>
          <p:spPr bwMode="auto">
            <a:xfrm>
              <a:off x="165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3" name="Rectangle 30"/>
            <p:cNvSpPr>
              <a:spLocks noChangeArrowheads="1"/>
            </p:cNvSpPr>
            <p:nvPr/>
          </p:nvSpPr>
          <p:spPr bwMode="auto">
            <a:xfrm>
              <a:off x="780" y="912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4" name="Text Box 31"/>
            <p:cNvSpPr txBox="1">
              <a:spLocks noChangeArrowheads="1"/>
            </p:cNvSpPr>
            <p:nvPr/>
          </p:nvSpPr>
          <p:spPr bwMode="auto">
            <a:xfrm>
              <a:off x="768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265" name="Text Box 32"/>
            <p:cNvSpPr txBox="1">
              <a:spLocks noChangeArrowheads="1"/>
            </p:cNvSpPr>
            <p:nvPr/>
          </p:nvSpPr>
          <p:spPr bwMode="auto">
            <a:xfrm>
              <a:off x="160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266" name="Text Box 33"/>
            <p:cNvSpPr txBox="1">
              <a:spLocks noChangeArrowheads="1"/>
            </p:cNvSpPr>
            <p:nvPr/>
          </p:nvSpPr>
          <p:spPr bwMode="auto">
            <a:xfrm>
              <a:off x="977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267" name="Text Box 34"/>
            <p:cNvSpPr txBox="1">
              <a:spLocks noChangeArrowheads="1"/>
            </p:cNvSpPr>
            <p:nvPr/>
          </p:nvSpPr>
          <p:spPr bwMode="auto">
            <a:xfrm>
              <a:off x="1186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68" name="Text Box 35"/>
            <p:cNvSpPr txBox="1">
              <a:spLocks noChangeArrowheads="1"/>
            </p:cNvSpPr>
            <p:nvPr/>
          </p:nvSpPr>
          <p:spPr bwMode="auto">
            <a:xfrm>
              <a:off x="139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7173" name="Group 36"/>
          <p:cNvGrpSpPr>
            <a:grpSpLocks/>
          </p:cNvGrpSpPr>
          <p:nvPr/>
        </p:nvGrpSpPr>
        <p:grpSpPr bwMode="auto">
          <a:xfrm>
            <a:off x="6297613" y="1176338"/>
            <a:ext cx="1849437" cy="2012950"/>
            <a:chOff x="3967" y="741"/>
            <a:chExt cx="1165" cy="1268"/>
          </a:xfrm>
        </p:grpSpPr>
        <p:sp>
          <p:nvSpPr>
            <p:cNvPr id="7221" name="Line 37"/>
            <p:cNvSpPr>
              <a:spLocks noChangeShapeType="1"/>
            </p:cNvSpPr>
            <p:nvPr/>
          </p:nvSpPr>
          <p:spPr bwMode="auto">
            <a:xfrm rot="5400000" flipV="1">
              <a:off x="4260" y="1191"/>
              <a:ext cx="575" cy="7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Oval 38"/>
            <p:cNvSpPr>
              <a:spLocks noChangeAspect="1" noChangeArrowheads="1"/>
            </p:cNvSpPr>
            <p:nvPr/>
          </p:nvSpPr>
          <p:spPr bwMode="auto">
            <a:xfrm>
              <a:off x="4848" y="12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39"/>
            <p:cNvSpPr>
              <a:spLocks noChangeAspect="1" noChangeArrowheads="1"/>
            </p:cNvSpPr>
            <p:nvPr/>
          </p:nvSpPr>
          <p:spPr bwMode="auto">
            <a:xfrm>
              <a:off x="4488" y="91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40"/>
            <p:cNvSpPr>
              <a:spLocks noChangeAspect="1" noChangeArrowheads="1"/>
            </p:cNvSpPr>
            <p:nvPr/>
          </p:nvSpPr>
          <p:spPr bwMode="auto">
            <a:xfrm>
              <a:off x="4848" y="177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41"/>
            <p:cNvSpPr>
              <a:spLocks noChangeAspect="1" noChangeShapeType="1"/>
            </p:cNvSpPr>
            <p:nvPr/>
          </p:nvSpPr>
          <p:spPr bwMode="auto">
            <a:xfrm rot="-5400000">
              <a:off x="4554" y="1474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Oval 42"/>
            <p:cNvSpPr>
              <a:spLocks noChangeAspect="1" noChangeArrowheads="1"/>
            </p:cNvSpPr>
            <p:nvPr/>
          </p:nvSpPr>
          <p:spPr bwMode="auto">
            <a:xfrm>
              <a:off x="4128" y="12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Oval 43"/>
            <p:cNvSpPr>
              <a:spLocks noChangeAspect="1" noChangeArrowheads="1"/>
            </p:cNvSpPr>
            <p:nvPr/>
          </p:nvSpPr>
          <p:spPr bwMode="auto">
            <a:xfrm>
              <a:off x="4128" y="177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Text Box 44"/>
            <p:cNvSpPr txBox="1">
              <a:spLocks noChangeArrowheads="1"/>
            </p:cNvSpPr>
            <p:nvPr/>
          </p:nvSpPr>
          <p:spPr bwMode="auto">
            <a:xfrm>
              <a:off x="3990" y="17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229" name="Text Box 45"/>
            <p:cNvSpPr txBox="1">
              <a:spLocks noChangeArrowheads="1"/>
            </p:cNvSpPr>
            <p:nvPr/>
          </p:nvSpPr>
          <p:spPr bwMode="auto">
            <a:xfrm>
              <a:off x="4921" y="17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230" name="Text Box 46"/>
            <p:cNvSpPr txBox="1">
              <a:spLocks noChangeArrowheads="1"/>
            </p:cNvSpPr>
            <p:nvPr/>
          </p:nvSpPr>
          <p:spPr bwMode="auto">
            <a:xfrm>
              <a:off x="4405" y="74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31" name="Text Box 47"/>
            <p:cNvSpPr txBox="1">
              <a:spLocks noChangeArrowheads="1"/>
            </p:cNvSpPr>
            <p:nvPr/>
          </p:nvSpPr>
          <p:spPr bwMode="auto">
            <a:xfrm>
              <a:off x="3967" y="115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232" name="Text Box 48"/>
            <p:cNvSpPr txBox="1">
              <a:spLocks noChangeArrowheads="1"/>
            </p:cNvSpPr>
            <p:nvPr/>
          </p:nvSpPr>
          <p:spPr bwMode="auto">
            <a:xfrm>
              <a:off x="4945" y="115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233" name="Line 49"/>
            <p:cNvSpPr>
              <a:spLocks noChangeAspect="1" noChangeShapeType="1"/>
            </p:cNvSpPr>
            <p:nvPr/>
          </p:nvSpPr>
          <p:spPr bwMode="auto">
            <a:xfrm>
              <a:off x="4185" y="1256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50"/>
            <p:cNvSpPr>
              <a:spLocks noChangeAspect="1" noChangeShapeType="1"/>
            </p:cNvSpPr>
            <p:nvPr/>
          </p:nvSpPr>
          <p:spPr bwMode="auto">
            <a:xfrm>
              <a:off x="4911" y="1262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51"/>
            <p:cNvSpPr>
              <a:spLocks noChangeAspect="1" noChangeShapeType="1"/>
            </p:cNvSpPr>
            <p:nvPr/>
          </p:nvSpPr>
          <p:spPr bwMode="auto">
            <a:xfrm rot="-5400000">
              <a:off x="4562" y="896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52"/>
            <p:cNvSpPr>
              <a:spLocks noChangeShapeType="1"/>
            </p:cNvSpPr>
            <p:nvPr/>
          </p:nvSpPr>
          <p:spPr bwMode="auto">
            <a:xfrm rot="-5400000">
              <a:off x="4219" y="937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53"/>
            <p:cNvSpPr>
              <a:spLocks noChangeShapeType="1"/>
            </p:cNvSpPr>
            <p:nvPr/>
          </p:nvSpPr>
          <p:spPr bwMode="auto">
            <a:xfrm rot="5400000" flipH="1">
              <a:off x="4579" y="937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Text Box 54"/>
          <p:cNvSpPr txBox="1">
            <a:spLocks noChangeArrowheads="1"/>
          </p:cNvSpPr>
          <p:nvPr/>
        </p:nvSpPr>
        <p:spPr bwMode="auto">
          <a:xfrm>
            <a:off x="1749425" y="3200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7175" name="Group 55"/>
          <p:cNvGrpSpPr>
            <a:grpSpLocks/>
          </p:cNvGrpSpPr>
          <p:nvPr/>
        </p:nvGrpSpPr>
        <p:grpSpPr bwMode="auto">
          <a:xfrm>
            <a:off x="3622675" y="1257300"/>
            <a:ext cx="1897063" cy="1931988"/>
            <a:chOff x="2282" y="792"/>
            <a:chExt cx="1195" cy="1217"/>
          </a:xfrm>
        </p:grpSpPr>
        <p:grpSp>
          <p:nvGrpSpPr>
            <p:cNvPr id="7184" name="Group 56"/>
            <p:cNvGrpSpPr>
              <a:grpSpLocks/>
            </p:cNvGrpSpPr>
            <p:nvPr/>
          </p:nvGrpSpPr>
          <p:grpSpPr bwMode="auto">
            <a:xfrm>
              <a:off x="2453" y="792"/>
              <a:ext cx="1024" cy="1200"/>
              <a:chOff x="2453" y="792"/>
              <a:chExt cx="1024" cy="1200"/>
            </a:xfrm>
          </p:grpSpPr>
          <p:sp>
            <p:nvSpPr>
              <p:cNvPr id="7190" name="Oval 57"/>
              <p:cNvSpPr>
                <a:spLocks noChangeAspect="1" noChangeArrowheads="1"/>
              </p:cNvSpPr>
              <p:nvPr/>
            </p:nvSpPr>
            <p:spPr bwMode="auto">
              <a:xfrm>
                <a:off x="2513" y="104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Oval 58"/>
              <p:cNvSpPr>
                <a:spLocks noChangeAspect="1" noChangeArrowheads="1"/>
              </p:cNvSpPr>
              <p:nvPr/>
            </p:nvSpPr>
            <p:spPr bwMode="auto">
              <a:xfrm>
                <a:off x="2719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Oval 59"/>
              <p:cNvSpPr>
                <a:spLocks noChangeAspect="1" noChangeArrowheads="1"/>
              </p:cNvSpPr>
              <p:nvPr/>
            </p:nvSpPr>
            <p:spPr bwMode="auto">
              <a:xfrm>
                <a:off x="2926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Oval 60"/>
              <p:cNvSpPr>
                <a:spLocks noChangeAspect="1" noChangeArrowheads="1"/>
              </p:cNvSpPr>
              <p:nvPr/>
            </p:nvSpPr>
            <p:spPr bwMode="auto">
              <a:xfrm>
                <a:off x="3132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Oval 61"/>
              <p:cNvSpPr>
                <a:spLocks noChangeAspect="1" noChangeArrowheads="1"/>
              </p:cNvSpPr>
              <p:nvPr/>
            </p:nvSpPr>
            <p:spPr bwMode="auto">
              <a:xfrm>
                <a:off x="3339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Oval 62"/>
              <p:cNvSpPr>
                <a:spLocks noChangeAspect="1" noChangeArrowheads="1"/>
              </p:cNvSpPr>
              <p:nvPr/>
            </p:nvSpPr>
            <p:spPr bwMode="auto">
              <a:xfrm>
                <a:off x="2513" y="124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Oval 63"/>
              <p:cNvSpPr>
                <a:spLocks noChangeAspect="1" noChangeArrowheads="1"/>
              </p:cNvSpPr>
              <p:nvPr/>
            </p:nvSpPr>
            <p:spPr bwMode="auto">
              <a:xfrm>
                <a:off x="2719" y="124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Oval 64"/>
              <p:cNvSpPr>
                <a:spLocks noChangeAspect="1" noChangeArrowheads="1"/>
              </p:cNvSpPr>
              <p:nvPr/>
            </p:nvSpPr>
            <p:spPr bwMode="auto">
              <a:xfrm>
                <a:off x="2926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Oval 65"/>
              <p:cNvSpPr>
                <a:spLocks noChangeAspect="1" noChangeArrowheads="1"/>
              </p:cNvSpPr>
              <p:nvPr/>
            </p:nvSpPr>
            <p:spPr bwMode="auto">
              <a:xfrm>
                <a:off x="3132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Oval 66"/>
              <p:cNvSpPr>
                <a:spLocks noChangeAspect="1" noChangeArrowheads="1"/>
              </p:cNvSpPr>
              <p:nvPr/>
            </p:nvSpPr>
            <p:spPr bwMode="auto">
              <a:xfrm>
                <a:off x="3339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Oval 67"/>
              <p:cNvSpPr>
                <a:spLocks noChangeAspect="1" noChangeArrowheads="1"/>
              </p:cNvSpPr>
              <p:nvPr/>
            </p:nvSpPr>
            <p:spPr bwMode="auto">
              <a:xfrm>
                <a:off x="2513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Oval 68"/>
              <p:cNvSpPr>
                <a:spLocks noChangeAspect="1" noChangeArrowheads="1"/>
              </p:cNvSpPr>
              <p:nvPr/>
            </p:nvSpPr>
            <p:spPr bwMode="auto">
              <a:xfrm>
                <a:off x="2719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Oval 69"/>
              <p:cNvSpPr>
                <a:spLocks noChangeAspect="1" noChangeArrowheads="1"/>
              </p:cNvSpPr>
              <p:nvPr/>
            </p:nvSpPr>
            <p:spPr bwMode="auto">
              <a:xfrm>
                <a:off x="2926" y="14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Oval 70"/>
              <p:cNvSpPr>
                <a:spLocks noChangeAspect="1" noChangeArrowheads="1"/>
              </p:cNvSpPr>
              <p:nvPr/>
            </p:nvSpPr>
            <p:spPr bwMode="auto">
              <a:xfrm>
                <a:off x="3132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Oval 71"/>
              <p:cNvSpPr>
                <a:spLocks noChangeAspect="1" noChangeArrowheads="1"/>
              </p:cNvSpPr>
              <p:nvPr/>
            </p:nvSpPr>
            <p:spPr bwMode="auto">
              <a:xfrm>
                <a:off x="3339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Oval 72"/>
              <p:cNvSpPr>
                <a:spLocks noChangeAspect="1" noChangeArrowheads="1"/>
              </p:cNvSpPr>
              <p:nvPr/>
            </p:nvSpPr>
            <p:spPr bwMode="auto">
              <a:xfrm>
                <a:off x="2513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Oval 73"/>
              <p:cNvSpPr>
                <a:spLocks noChangeAspect="1" noChangeArrowheads="1"/>
              </p:cNvSpPr>
              <p:nvPr/>
            </p:nvSpPr>
            <p:spPr bwMode="auto">
              <a:xfrm>
                <a:off x="2719" y="1646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Oval 74"/>
              <p:cNvSpPr>
                <a:spLocks noChangeAspect="1" noChangeArrowheads="1"/>
              </p:cNvSpPr>
              <p:nvPr/>
            </p:nvSpPr>
            <p:spPr bwMode="auto">
              <a:xfrm>
                <a:off x="2926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Oval 75"/>
              <p:cNvSpPr>
                <a:spLocks noChangeAspect="1" noChangeArrowheads="1"/>
              </p:cNvSpPr>
              <p:nvPr/>
            </p:nvSpPr>
            <p:spPr bwMode="auto">
              <a:xfrm>
                <a:off x="3132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Oval 76"/>
              <p:cNvSpPr>
                <a:spLocks noChangeAspect="1" noChangeArrowheads="1"/>
              </p:cNvSpPr>
              <p:nvPr/>
            </p:nvSpPr>
            <p:spPr bwMode="auto">
              <a:xfrm>
                <a:off x="3339" y="1646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Oval 77"/>
              <p:cNvSpPr>
                <a:spLocks noChangeAspect="1" noChangeArrowheads="1"/>
              </p:cNvSpPr>
              <p:nvPr/>
            </p:nvSpPr>
            <p:spPr bwMode="auto">
              <a:xfrm>
                <a:off x="2513" y="1847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Oval 78"/>
              <p:cNvSpPr>
                <a:spLocks noChangeAspect="1" noChangeArrowheads="1"/>
              </p:cNvSpPr>
              <p:nvPr/>
            </p:nvSpPr>
            <p:spPr bwMode="auto">
              <a:xfrm>
                <a:off x="2719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Oval 79"/>
              <p:cNvSpPr>
                <a:spLocks noChangeAspect="1" noChangeArrowheads="1"/>
              </p:cNvSpPr>
              <p:nvPr/>
            </p:nvSpPr>
            <p:spPr bwMode="auto">
              <a:xfrm>
                <a:off x="2926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Oval 80"/>
              <p:cNvSpPr>
                <a:spLocks noChangeAspect="1" noChangeArrowheads="1"/>
              </p:cNvSpPr>
              <p:nvPr/>
            </p:nvSpPr>
            <p:spPr bwMode="auto">
              <a:xfrm>
                <a:off x="3132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Oval 81"/>
              <p:cNvSpPr>
                <a:spLocks noChangeAspect="1" noChangeArrowheads="1"/>
              </p:cNvSpPr>
              <p:nvPr/>
            </p:nvSpPr>
            <p:spPr bwMode="auto">
              <a:xfrm>
                <a:off x="3339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Rectangle 82"/>
              <p:cNvSpPr>
                <a:spLocks noChangeArrowheads="1"/>
              </p:cNvSpPr>
              <p:nvPr/>
            </p:nvSpPr>
            <p:spPr bwMode="auto">
              <a:xfrm>
                <a:off x="2465" y="984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Text Box 83"/>
              <p:cNvSpPr txBox="1">
                <a:spLocks noChangeArrowheads="1"/>
              </p:cNvSpPr>
              <p:nvPr/>
            </p:nvSpPr>
            <p:spPr bwMode="auto">
              <a:xfrm>
                <a:off x="2453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7217" name="Text Box 84"/>
              <p:cNvSpPr txBox="1">
                <a:spLocks noChangeArrowheads="1"/>
              </p:cNvSpPr>
              <p:nvPr/>
            </p:nvSpPr>
            <p:spPr bwMode="auto">
              <a:xfrm>
                <a:off x="3290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7218" name="Text Box 85"/>
              <p:cNvSpPr txBox="1">
                <a:spLocks noChangeArrowheads="1"/>
              </p:cNvSpPr>
              <p:nvPr/>
            </p:nvSpPr>
            <p:spPr bwMode="auto">
              <a:xfrm>
                <a:off x="2662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7219" name="Text Box 86"/>
              <p:cNvSpPr txBox="1">
                <a:spLocks noChangeArrowheads="1"/>
              </p:cNvSpPr>
              <p:nvPr/>
            </p:nvSpPr>
            <p:spPr bwMode="auto">
              <a:xfrm>
                <a:off x="2871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7220" name="Text Box 87"/>
              <p:cNvSpPr txBox="1">
                <a:spLocks noChangeArrowheads="1"/>
              </p:cNvSpPr>
              <p:nvPr/>
            </p:nvSpPr>
            <p:spPr bwMode="auto">
              <a:xfrm>
                <a:off x="3080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7185" name="Text Box 88"/>
            <p:cNvSpPr txBox="1">
              <a:spLocks noChangeArrowheads="1"/>
            </p:cNvSpPr>
            <p:nvPr/>
          </p:nvSpPr>
          <p:spPr bwMode="auto">
            <a:xfrm>
              <a:off x="2282" y="97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186" name="Text Box 89"/>
            <p:cNvSpPr txBox="1">
              <a:spLocks noChangeArrowheads="1"/>
            </p:cNvSpPr>
            <p:nvPr/>
          </p:nvSpPr>
          <p:spPr bwMode="auto">
            <a:xfrm>
              <a:off x="2282" y="17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187" name="Text Box 90"/>
            <p:cNvSpPr txBox="1">
              <a:spLocks noChangeArrowheads="1"/>
            </p:cNvSpPr>
            <p:nvPr/>
          </p:nvSpPr>
          <p:spPr bwMode="auto">
            <a:xfrm>
              <a:off x="2282" y="118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188" name="Text Box 91"/>
            <p:cNvSpPr txBox="1">
              <a:spLocks noChangeArrowheads="1"/>
            </p:cNvSpPr>
            <p:nvPr/>
          </p:nvSpPr>
          <p:spPr bwMode="auto">
            <a:xfrm>
              <a:off x="2282" y="13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189" name="Text Box 92"/>
            <p:cNvSpPr txBox="1">
              <a:spLocks noChangeArrowheads="1"/>
            </p:cNvSpPr>
            <p:nvPr/>
          </p:nvSpPr>
          <p:spPr bwMode="auto">
            <a:xfrm>
              <a:off x="2282" y="15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7176" name="Text Box 93"/>
          <p:cNvSpPr txBox="1">
            <a:spLocks noChangeArrowheads="1"/>
          </p:cNvSpPr>
          <p:nvPr/>
        </p:nvSpPr>
        <p:spPr bwMode="auto">
          <a:xfrm>
            <a:off x="3722688" y="320040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>
                <a:solidFill>
                  <a:srgbClr val="FF0000"/>
                </a:solidFill>
              </a:rPr>
              <a:t>chol</a:t>
            </a:r>
            <a:r>
              <a:rPr lang="en-US" sz="3200">
                <a:solidFill>
                  <a:srgbClr val="FF0000"/>
                </a:solidFill>
              </a:rPr>
              <a:t>(A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A)</a:t>
            </a:r>
          </a:p>
        </p:txBody>
      </p:sp>
      <p:grpSp>
        <p:nvGrpSpPr>
          <p:cNvPr id="7177" name="Group 94"/>
          <p:cNvGrpSpPr>
            <a:grpSpLocks/>
          </p:cNvGrpSpPr>
          <p:nvPr/>
        </p:nvGrpSpPr>
        <p:grpSpPr bwMode="auto">
          <a:xfrm>
            <a:off x="6532563" y="3149600"/>
            <a:ext cx="1328737" cy="630238"/>
            <a:chOff x="2016" y="784"/>
            <a:chExt cx="837" cy="397"/>
          </a:xfrm>
        </p:grpSpPr>
        <p:sp>
          <p:nvSpPr>
            <p:cNvPr id="7182" name="Text Box 95"/>
            <p:cNvSpPr txBox="1">
              <a:spLocks noChangeArrowheads="1"/>
            </p:cNvSpPr>
            <p:nvPr/>
          </p:nvSpPr>
          <p:spPr bwMode="auto">
            <a:xfrm>
              <a:off x="2016" y="816"/>
              <a:ext cx="8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</a:t>
              </a:r>
              <a:r>
                <a:rPr lang="en-US" b="1" baseline="-14000">
                  <a:solidFill>
                    <a:srgbClr val="FF0000"/>
                  </a:solidFill>
                  <a:sym typeface="Symbol" charset="0"/>
                </a:rPr>
                <a:t></a:t>
              </a:r>
              <a:r>
                <a:rPr lang="en-US" sz="3200">
                  <a:solidFill>
                    <a:srgbClr val="FF0000"/>
                  </a:solidFill>
                </a:rPr>
                <a:t>(A) </a:t>
              </a:r>
            </a:p>
          </p:txBody>
        </p:sp>
        <p:sp>
          <p:nvSpPr>
            <p:cNvPr id="7183" name="Text Box 96"/>
            <p:cNvSpPr txBox="1">
              <a:spLocks noChangeArrowheads="1"/>
            </p:cNvSpPr>
            <p:nvPr/>
          </p:nvSpPr>
          <p:spPr bwMode="auto">
            <a:xfrm>
              <a:off x="2192" y="784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7178" name="Group 97"/>
          <p:cNvGrpSpPr>
            <a:grpSpLocks/>
          </p:cNvGrpSpPr>
          <p:nvPr/>
        </p:nvGrpSpPr>
        <p:grpSpPr bwMode="auto">
          <a:xfrm>
            <a:off x="990600" y="4038600"/>
            <a:ext cx="5989638" cy="930275"/>
            <a:chOff x="564" y="2415"/>
            <a:chExt cx="3773" cy="586"/>
          </a:xfrm>
        </p:grpSpPr>
        <p:sp>
          <p:nvSpPr>
            <p:cNvPr id="7179" name="Text Box 98"/>
            <p:cNvSpPr txBox="1">
              <a:spLocks noChangeArrowheads="1"/>
            </p:cNvSpPr>
            <p:nvPr/>
          </p:nvSpPr>
          <p:spPr bwMode="auto">
            <a:xfrm>
              <a:off x="564" y="2415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+</a:t>
              </a:r>
            </a:p>
          </p:txBody>
        </p:sp>
        <p:sp>
          <p:nvSpPr>
            <p:cNvPr id="7180" name="Text Box 99"/>
            <p:cNvSpPr txBox="1">
              <a:spLocks noChangeArrowheads="1"/>
            </p:cNvSpPr>
            <p:nvPr/>
          </p:nvSpPr>
          <p:spPr bwMode="auto">
            <a:xfrm>
              <a:off x="4128" y="274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+</a:t>
              </a:r>
            </a:p>
          </p:txBody>
        </p:sp>
        <p:sp>
          <p:nvSpPr>
            <p:cNvPr id="7181" name="Text Box 100"/>
            <p:cNvSpPr txBox="1">
              <a:spLocks noChangeArrowheads="1"/>
            </p:cNvSpPr>
            <p:nvPr/>
          </p:nvSpPr>
          <p:spPr bwMode="auto">
            <a:xfrm>
              <a:off x="2352" y="2751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+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>
    <p:check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Elimination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534400" cy="19050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Elimination tree of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A</a:t>
            </a:r>
            <a:r>
              <a:rPr lang="en-US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A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(if no cancellation)</a:t>
            </a:r>
            <a:endParaRPr lang="en-US" sz="280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Depth-first spanning tree of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G</a:t>
            </a:r>
            <a:r>
              <a:rPr lang="en-US" b="1" baseline="-14000">
                <a:solidFill>
                  <a:schemeClr val="tx1"/>
                </a:solidFill>
                <a:latin typeface="Times" charset="0"/>
                <a:sym typeface="Symbol" charset="0"/>
              </a:rPr>
              <a:t>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Represents column dependencies in various factorizations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19200" y="1284288"/>
            <a:ext cx="1625600" cy="1905000"/>
            <a:chOff x="768" y="720"/>
            <a:chExt cx="1024" cy="1200"/>
          </a:xfrm>
        </p:grpSpPr>
        <p:sp>
          <p:nvSpPr>
            <p:cNvPr id="8257" name="Oval 5"/>
            <p:cNvSpPr>
              <a:spLocks noChangeAspect="1" noChangeArrowheads="1"/>
            </p:cNvSpPr>
            <p:nvPr/>
          </p:nvSpPr>
          <p:spPr bwMode="auto">
            <a:xfrm>
              <a:off x="828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Oval 6"/>
            <p:cNvSpPr>
              <a:spLocks noChangeAspect="1" noChangeArrowheads="1"/>
            </p:cNvSpPr>
            <p:nvPr/>
          </p:nvSpPr>
          <p:spPr bwMode="auto">
            <a:xfrm>
              <a:off x="103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Oval 7"/>
            <p:cNvSpPr>
              <a:spLocks noChangeAspect="1" noChangeArrowheads="1"/>
            </p:cNvSpPr>
            <p:nvPr/>
          </p:nvSpPr>
          <p:spPr bwMode="auto">
            <a:xfrm>
              <a:off x="1241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Oval 8"/>
            <p:cNvSpPr>
              <a:spLocks noChangeAspect="1" noChangeArrowheads="1"/>
            </p:cNvSpPr>
            <p:nvPr/>
          </p:nvSpPr>
          <p:spPr bwMode="auto">
            <a:xfrm>
              <a:off x="1447" y="97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Oval 9"/>
            <p:cNvSpPr>
              <a:spLocks noChangeAspect="1" noChangeArrowheads="1"/>
            </p:cNvSpPr>
            <p:nvPr/>
          </p:nvSpPr>
          <p:spPr bwMode="auto">
            <a:xfrm>
              <a:off x="1654" y="97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Oval 10"/>
            <p:cNvSpPr>
              <a:spLocks noChangeAspect="1" noChangeArrowheads="1"/>
            </p:cNvSpPr>
            <p:nvPr/>
          </p:nvSpPr>
          <p:spPr bwMode="auto">
            <a:xfrm>
              <a:off x="828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3" name="Oval 11"/>
            <p:cNvSpPr>
              <a:spLocks noChangeAspect="1" noChangeArrowheads="1"/>
            </p:cNvSpPr>
            <p:nvPr/>
          </p:nvSpPr>
          <p:spPr bwMode="auto">
            <a:xfrm>
              <a:off x="1034" y="117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Oval 12"/>
            <p:cNvSpPr>
              <a:spLocks noChangeAspect="1" noChangeArrowheads="1"/>
            </p:cNvSpPr>
            <p:nvPr/>
          </p:nvSpPr>
          <p:spPr bwMode="auto">
            <a:xfrm>
              <a:off x="1241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Oval 13"/>
            <p:cNvSpPr>
              <a:spLocks noChangeAspect="1" noChangeArrowheads="1"/>
            </p:cNvSpPr>
            <p:nvPr/>
          </p:nvSpPr>
          <p:spPr bwMode="auto">
            <a:xfrm>
              <a:off x="1447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Oval 14"/>
            <p:cNvSpPr>
              <a:spLocks noChangeAspect="1" noChangeArrowheads="1"/>
            </p:cNvSpPr>
            <p:nvPr/>
          </p:nvSpPr>
          <p:spPr bwMode="auto">
            <a:xfrm>
              <a:off x="1654" y="117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Oval 15"/>
            <p:cNvSpPr>
              <a:spLocks noChangeAspect="1" noChangeArrowheads="1"/>
            </p:cNvSpPr>
            <p:nvPr/>
          </p:nvSpPr>
          <p:spPr bwMode="auto">
            <a:xfrm>
              <a:off x="828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Oval 16"/>
            <p:cNvSpPr>
              <a:spLocks noChangeAspect="1" noChangeArrowheads="1"/>
            </p:cNvSpPr>
            <p:nvPr/>
          </p:nvSpPr>
          <p:spPr bwMode="auto">
            <a:xfrm>
              <a:off x="1034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Oval 17"/>
            <p:cNvSpPr>
              <a:spLocks noChangeAspect="1" noChangeArrowheads="1"/>
            </p:cNvSpPr>
            <p:nvPr/>
          </p:nvSpPr>
          <p:spPr bwMode="auto">
            <a:xfrm>
              <a:off x="1241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Oval 18"/>
            <p:cNvSpPr>
              <a:spLocks noChangeAspect="1" noChangeArrowheads="1"/>
            </p:cNvSpPr>
            <p:nvPr/>
          </p:nvSpPr>
          <p:spPr bwMode="auto">
            <a:xfrm>
              <a:off x="1447" y="13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Oval 19"/>
            <p:cNvSpPr>
              <a:spLocks noChangeAspect="1" noChangeArrowheads="1"/>
            </p:cNvSpPr>
            <p:nvPr/>
          </p:nvSpPr>
          <p:spPr bwMode="auto">
            <a:xfrm>
              <a:off x="1654" y="13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Oval 20"/>
            <p:cNvSpPr>
              <a:spLocks noChangeAspect="1" noChangeArrowheads="1"/>
            </p:cNvSpPr>
            <p:nvPr/>
          </p:nvSpPr>
          <p:spPr bwMode="auto">
            <a:xfrm>
              <a:off x="828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Oval 21"/>
            <p:cNvSpPr>
              <a:spLocks noChangeAspect="1" noChangeArrowheads="1"/>
            </p:cNvSpPr>
            <p:nvPr/>
          </p:nvSpPr>
          <p:spPr bwMode="auto">
            <a:xfrm>
              <a:off x="1034" y="157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Oval 22"/>
            <p:cNvSpPr>
              <a:spLocks noChangeAspect="1" noChangeArrowheads="1"/>
            </p:cNvSpPr>
            <p:nvPr/>
          </p:nvSpPr>
          <p:spPr bwMode="auto">
            <a:xfrm>
              <a:off x="1241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Oval 23"/>
            <p:cNvSpPr>
              <a:spLocks noChangeAspect="1" noChangeArrowheads="1"/>
            </p:cNvSpPr>
            <p:nvPr/>
          </p:nvSpPr>
          <p:spPr bwMode="auto">
            <a:xfrm>
              <a:off x="1447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Oval 24"/>
            <p:cNvSpPr>
              <a:spLocks noChangeAspect="1" noChangeArrowheads="1"/>
            </p:cNvSpPr>
            <p:nvPr/>
          </p:nvSpPr>
          <p:spPr bwMode="auto">
            <a:xfrm>
              <a:off x="1654" y="157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Oval 25"/>
            <p:cNvSpPr>
              <a:spLocks noChangeAspect="1" noChangeArrowheads="1"/>
            </p:cNvSpPr>
            <p:nvPr/>
          </p:nvSpPr>
          <p:spPr bwMode="auto">
            <a:xfrm>
              <a:off x="828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Oval 26"/>
            <p:cNvSpPr>
              <a:spLocks noChangeAspect="1" noChangeArrowheads="1"/>
            </p:cNvSpPr>
            <p:nvPr/>
          </p:nvSpPr>
          <p:spPr bwMode="auto">
            <a:xfrm>
              <a:off x="103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9" name="Oval 27"/>
            <p:cNvSpPr>
              <a:spLocks noChangeAspect="1" noChangeArrowheads="1"/>
            </p:cNvSpPr>
            <p:nvPr/>
          </p:nvSpPr>
          <p:spPr bwMode="auto">
            <a:xfrm>
              <a:off x="1241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Oval 28"/>
            <p:cNvSpPr>
              <a:spLocks noChangeAspect="1" noChangeArrowheads="1"/>
            </p:cNvSpPr>
            <p:nvPr/>
          </p:nvSpPr>
          <p:spPr bwMode="auto">
            <a:xfrm>
              <a:off x="1447" y="177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Oval 29"/>
            <p:cNvSpPr>
              <a:spLocks noChangeAspect="1" noChangeArrowheads="1"/>
            </p:cNvSpPr>
            <p:nvPr/>
          </p:nvSpPr>
          <p:spPr bwMode="auto">
            <a:xfrm>
              <a:off x="1654" y="177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Rectangle 30"/>
            <p:cNvSpPr>
              <a:spLocks noChangeArrowheads="1"/>
            </p:cNvSpPr>
            <p:nvPr/>
          </p:nvSpPr>
          <p:spPr bwMode="auto">
            <a:xfrm>
              <a:off x="780" y="912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Text Box 31"/>
            <p:cNvSpPr txBox="1">
              <a:spLocks noChangeArrowheads="1"/>
            </p:cNvSpPr>
            <p:nvPr/>
          </p:nvSpPr>
          <p:spPr bwMode="auto">
            <a:xfrm>
              <a:off x="768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84" name="Text Box 32"/>
            <p:cNvSpPr txBox="1">
              <a:spLocks noChangeArrowheads="1"/>
            </p:cNvSpPr>
            <p:nvPr/>
          </p:nvSpPr>
          <p:spPr bwMode="auto">
            <a:xfrm>
              <a:off x="160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85" name="Text Box 33"/>
            <p:cNvSpPr txBox="1">
              <a:spLocks noChangeArrowheads="1"/>
            </p:cNvSpPr>
            <p:nvPr/>
          </p:nvSpPr>
          <p:spPr bwMode="auto">
            <a:xfrm>
              <a:off x="977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86" name="Text Box 34"/>
            <p:cNvSpPr txBox="1">
              <a:spLocks noChangeArrowheads="1"/>
            </p:cNvSpPr>
            <p:nvPr/>
          </p:nvSpPr>
          <p:spPr bwMode="auto">
            <a:xfrm>
              <a:off x="1186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87" name="Text Box 35"/>
            <p:cNvSpPr txBox="1">
              <a:spLocks noChangeArrowheads="1"/>
            </p:cNvSpPr>
            <p:nvPr/>
          </p:nvSpPr>
          <p:spPr bwMode="auto">
            <a:xfrm>
              <a:off x="1395" y="7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8197" name="Group 36"/>
          <p:cNvGrpSpPr>
            <a:grpSpLocks/>
          </p:cNvGrpSpPr>
          <p:nvPr/>
        </p:nvGrpSpPr>
        <p:grpSpPr bwMode="auto">
          <a:xfrm>
            <a:off x="6296025" y="962025"/>
            <a:ext cx="1849438" cy="2227263"/>
            <a:chOff x="3966" y="606"/>
            <a:chExt cx="1165" cy="1403"/>
          </a:xfrm>
        </p:grpSpPr>
        <p:sp>
          <p:nvSpPr>
            <p:cNvPr id="8240" name="Freeform 37"/>
            <p:cNvSpPr>
              <a:spLocks/>
            </p:cNvSpPr>
            <p:nvPr/>
          </p:nvSpPr>
          <p:spPr bwMode="auto">
            <a:xfrm>
              <a:off x="4539" y="792"/>
              <a:ext cx="366" cy="696"/>
            </a:xfrm>
            <a:custGeom>
              <a:avLst/>
              <a:gdLst>
                <a:gd name="T0" fmla="*/ 357 w 366"/>
                <a:gd name="T1" fmla="*/ 696 h 696"/>
                <a:gd name="T2" fmla="*/ 366 w 366"/>
                <a:gd name="T3" fmla="*/ 678 h 696"/>
                <a:gd name="T4" fmla="*/ 330 w 366"/>
                <a:gd name="T5" fmla="*/ 357 h 696"/>
                <a:gd name="T6" fmla="*/ 168 w 366"/>
                <a:gd name="T7" fmla="*/ 168 h 696"/>
                <a:gd name="T8" fmla="*/ 96 w 366"/>
                <a:gd name="T9" fmla="*/ 39 h 696"/>
                <a:gd name="T10" fmla="*/ 0 w 366"/>
                <a:gd name="T11" fmla="*/ 0 h 6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6"/>
                <a:gd name="T19" fmla="*/ 0 h 696"/>
                <a:gd name="T20" fmla="*/ 366 w 366"/>
                <a:gd name="T21" fmla="*/ 696 h 6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6" h="696">
                  <a:moveTo>
                    <a:pt x="357" y="696"/>
                  </a:moveTo>
                  <a:lnTo>
                    <a:pt x="366" y="678"/>
                  </a:lnTo>
                  <a:cubicBezTo>
                    <a:pt x="362" y="622"/>
                    <a:pt x="363" y="442"/>
                    <a:pt x="330" y="357"/>
                  </a:cubicBezTo>
                  <a:cubicBezTo>
                    <a:pt x="297" y="272"/>
                    <a:pt x="207" y="221"/>
                    <a:pt x="168" y="168"/>
                  </a:cubicBezTo>
                  <a:cubicBezTo>
                    <a:pt x="129" y="115"/>
                    <a:pt x="124" y="67"/>
                    <a:pt x="96" y="39"/>
                  </a:cubicBezTo>
                  <a:cubicBezTo>
                    <a:pt x="68" y="11"/>
                    <a:pt x="34" y="5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38"/>
            <p:cNvSpPr>
              <a:spLocks/>
            </p:cNvSpPr>
            <p:nvPr/>
          </p:nvSpPr>
          <p:spPr bwMode="auto">
            <a:xfrm>
              <a:off x="4176" y="789"/>
              <a:ext cx="345" cy="699"/>
            </a:xfrm>
            <a:custGeom>
              <a:avLst/>
              <a:gdLst>
                <a:gd name="T0" fmla="*/ 0 w 336"/>
                <a:gd name="T1" fmla="*/ 679 h 720"/>
                <a:gd name="T2" fmla="*/ 3 w 336"/>
                <a:gd name="T3" fmla="*/ 662 h 720"/>
                <a:gd name="T4" fmla="*/ 41 w 336"/>
                <a:gd name="T5" fmla="*/ 421 h 720"/>
                <a:gd name="T6" fmla="*/ 253 w 336"/>
                <a:gd name="T7" fmla="*/ 243 h 720"/>
                <a:gd name="T8" fmla="*/ 354 w 336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720"/>
                <a:gd name="T17" fmla="*/ 336 w 336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720">
                  <a:moveTo>
                    <a:pt x="0" y="720"/>
                  </a:moveTo>
                  <a:lnTo>
                    <a:pt x="3" y="702"/>
                  </a:lnTo>
                  <a:cubicBezTo>
                    <a:pt x="10" y="656"/>
                    <a:pt x="0" y="521"/>
                    <a:pt x="39" y="447"/>
                  </a:cubicBezTo>
                  <a:cubicBezTo>
                    <a:pt x="78" y="373"/>
                    <a:pt x="190" y="332"/>
                    <a:pt x="240" y="258"/>
                  </a:cubicBezTo>
                  <a:cubicBezTo>
                    <a:pt x="290" y="184"/>
                    <a:pt x="312" y="43"/>
                    <a:pt x="336" y="0"/>
                  </a:cubicBezTo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39"/>
            <p:cNvSpPr>
              <a:spLocks/>
            </p:cNvSpPr>
            <p:nvPr/>
          </p:nvSpPr>
          <p:spPr bwMode="auto">
            <a:xfrm>
              <a:off x="4185" y="1185"/>
              <a:ext cx="375" cy="657"/>
            </a:xfrm>
            <a:custGeom>
              <a:avLst/>
              <a:gdLst>
                <a:gd name="T0" fmla="*/ 0 w 384"/>
                <a:gd name="T1" fmla="*/ 676 h 639"/>
                <a:gd name="T2" fmla="*/ 184 w 384"/>
                <a:gd name="T3" fmla="*/ 473 h 639"/>
                <a:gd name="T4" fmla="*/ 346 w 384"/>
                <a:gd name="T5" fmla="*/ 0 h 639"/>
                <a:gd name="T6" fmla="*/ 366 w 384"/>
                <a:gd name="T7" fmla="*/ 15 h 6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639"/>
                <a:gd name="T14" fmla="*/ 384 w 384"/>
                <a:gd name="T15" fmla="*/ 639 h 6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639">
                  <a:moveTo>
                    <a:pt x="0" y="639"/>
                  </a:moveTo>
                  <a:cubicBezTo>
                    <a:pt x="66" y="596"/>
                    <a:pt x="132" y="553"/>
                    <a:pt x="192" y="447"/>
                  </a:cubicBezTo>
                  <a:cubicBezTo>
                    <a:pt x="252" y="341"/>
                    <a:pt x="331" y="72"/>
                    <a:pt x="363" y="0"/>
                  </a:cubicBezTo>
                  <a:lnTo>
                    <a:pt x="384" y="15"/>
                  </a:lnTo>
                </a:path>
              </a:pathLst>
            </a:custGeom>
            <a:noFill/>
            <a:ln w="28575" cap="flat" cmpd="sng">
              <a:solidFill>
                <a:srgbClr val="00D2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Oval 40"/>
            <p:cNvSpPr>
              <a:spLocks noChangeAspect="1" noChangeArrowheads="1"/>
            </p:cNvSpPr>
            <p:nvPr/>
          </p:nvSpPr>
          <p:spPr bwMode="auto">
            <a:xfrm>
              <a:off x="4847" y="141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Oval 41"/>
            <p:cNvSpPr>
              <a:spLocks noChangeAspect="1" noChangeArrowheads="1"/>
            </p:cNvSpPr>
            <p:nvPr/>
          </p:nvSpPr>
          <p:spPr bwMode="auto">
            <a:xfrm>
              <a:off x="4487" y="11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Oval 42"/>
            <p:cNvSpPr>
              <a:spLocks noChangeAspect="1" noChangeArrowheads="1"/>
            </p:cNvSpPr>
            <p:nvPr/>
          </p:nvSpPr>
          <p:spPr bwMode="auto">
            <a:xfrm>
              <a:off x="4479" y="735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43"/>
            <p:cNvSpPr>
              <a:spLocks noChangeAspect="1" noChangeArrowheads="1"/>
            </p:cNvSpPr>
            <p:nvPr/>
          </p:nvSpPr>
          <p:spPr bwMode="auto">
            <a:xfrm>
              <a:off x="4127" y="141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44"/>
            <p:cNvSpPr>
              <a:spLocks noChangeAspect="1" noChangeArrowheads="1"/>
            </p:cNvSpPr>
            <p:nvPr/>
          </p:nvSpPr>
          <p:spPr bwMode="auto">
            <a:xfrm>
              <a:off x="4128" y="177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Text Box 45"/>
            <p:cNvSpPr txBox="1">
              <a:spLocks noChangeArrowheads="1"/>
            </p:cNvSpPr>
            <p:nvPr/>
          </p:nvSpPr>
          <p:spPr bwMode="auto">
            <a:xfrm>
              <a:off x="3990" y="17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49" name="Text Box 46"/>
            <p:cNvSpPr txBox="1">
              <a:spLocks noChangeArrowheads="1"/>
            </p:cNvSpPr>
            <p:nvPr/>
          </p:nvSpPr>
          <p:spPr bwMode="auto">
            <a:xfrm>
              <a:off x="4536" y="60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50" name="Text Box 47"/>
            <p:cNvSpPr txBox="1">
              <a:spLocks noChangeArrowheads="1"/>
            </p:cNvSpPr>
            <p:nvPr/>
          </p:nvSpPr>
          <p:spPr bwMode="auto">
            <a:xfrm>
              <a:off x="4554" y="10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51" name="Text Box 48"/>
            <p:cNvSpPr txBox="1">
              <a:spLocks noChangeArrowheads="1"/>
            </p:cNvSpPr>
            <p:nvPr/>
          </p:nvSpPr>
          <p:spPr bwMode="auto">
            <a:xfrm>
              <a:off x="3966" y="13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52" name="Text Box 49"/>
            <p:cNvSpPr txBox="1">
              <a:spLocks noChangeArrowheads="1"/>
            </p:cNvSpPr>
            <p:nvPr/>
          </p:nvSpPr>
          <p:spPr bwMode="auto">
            <a:xfrm>
              <a:off x="4944" y="13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53" name="Line 50"/>
            <p:cNvSpPr>
              <a:spLocks noChangeAspect="1" noChangeShapeType="1"/>
            </p:cNvSpPr>
            <p:nvPr/>
          </p:nvSpPr>
          <p:spPr bwMode="auto">
            <a:xfrm>
              <a:off x="4185" y="1482"/>
              <a:ext cx="1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51"/>
            <p:cNvSpPr>
              <a:spLocks noChangeAspect="1" noChangeShapeType="1"/>
            </p:cNvSpPr>
            <p:nvPr/>
          </p:nvSpPr>
          <p:spPr bwMode="auto">
            <a:xfrm>
              <a:off x="4542" y="816"/>
              <a:ext cx="1" cy="3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52"/>
            <p:cNvSpPr>
              <a:spLocks noChangeShapeType="1"/>
            </p:cNvSpPr>
            <p:nvPr/>
          </p:nvSpPr>
          <p:spPr bwMode="auto">
            <a:xfrm rot="-5400000">
              <a:off x="4218" y="1153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53"/>
            <p:cNvSpPr>
              <a:spLocks noChangeShapeType="1"/>
            </p:cNvSpPr>
            <p:nvPr/>
          </p:nvSpPr>
          <p:spPr bwMode="auto">
            <a:xfrm rot="5400000" flipH="1">
              <a:off x="4578" y="1156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Text Box 54"/>
          <p:cNvSpPr txBox="1">
            <a:spLocks noChangeArrowheads="1"/>
          </p:cNvSpPr>
          <p:nvPr/>
        </p:nvSpPr>
        <p:spPr bwMode="auto">
          <a:xfrm>
            <a:off x="1749425" y="3200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8199" name="Group 55"/>
          <p:cNvGrpSpPr>
            <a:grpSpLocks/>
          </p:cNvGrpSpPr>
          <p:nvPr/>
        </p:nvGrpSpPr>
        <p:grpSpPr bwMode="auto">
          <a:xfrm>
            <a:off x="3622675" y="1257300"/>
            <a:ext cx="1897063" cy="1931988"/>
            <a:chOff x="2282" y="792"/>
            <a:chExt cx="1195" cy="1217"/>
          </a:xfrm>
        </p:grpSpPr>
        <p:grpSp>
          <p:nvGrpSpPr>
            <p:cNvPr id="8203" name="Group 56"/>
            <p:cNvGrpSpPr>
              <a:grpSpLocks/>
            </p:cNvGrpSpPr>
            <p:nvPr/>
          </p:nvGrpSpPr>
          <p:grpSpPr bwMode="auto">
            <a:xfrm>
              <a:off x="2453" y="792"/>
              <a:ext cx="1024" cy="1200"/>
              <a:chOff x="2453" y="792"/>
              <a:chExt cx="1024" cy="1200"/>
            </a:xfrm>
          </p:grpSpPr>
          <p:sp>
            <p:nvSpPr>
              <p:cNvPr id="8209" name="Oval 57"/>
              <p:cNvSpPr>
                <a:spLocks noChangeAspect="1" noChangeArrowheads="1"/>
              </p:cNvSpPr>
              <p:nvPr/>
            </p:nvSpPr>
            <p:spPr bwMode="auto">
              <a:xfrm>
                <a:off x="2513" y="104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Oval 58"/>
              <p:cNvSpPr>
                <a:spLocks noChangeAspect="1" noChangeArrowheads="1"/>
              </p:cNvSpPr>
              <p:nvPr/>
            </p:nvSpPr>
            <p:spPr bwMode="auto">
              <a:xfrm>
                <a:off x="2719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Oval 59"/>
              <p:cNvSpPr>
                <a:spLocks noChangeAspect="1" noChangeArrowheads="1"/>
              </p:cNvSpPr>
              <p:nvPr/>
            </p:nvSpPr>
            <p:spPr bwMode="auto">
              <a:xfrm>
                <a:off x="2926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Oval 60"/>
              <p:cNvSpPr>
                <a:spLocks noChangeAspect="1" noChangeArrowheads="1"/>
              </p:cNvSpPr>
              <p:nvPr/>
            </p:nvSpPr>
            <p:spPr bwMode="auto">
              <a:xfrm>
                <a:off x="3132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Oval 61"/>
              <p:cNvSpPr>
                <a:spLocks noChangeAspect="1" noChangeArrowheads="1"/>
              </p:cNvSpPr>
              <p:nvPr/>
            </p:nvSpPr>
            <p:spPr bwMode="auto">
              <a:xfrm>
                <a:off x="3339" y="104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62"/>
              <p:cNvSpPr>
                <a:spLocks noChangeAspect="1" noChangeArrowheads="1"/>
              </p:cNvSpPr>
              <p:nvPr/>
            </p:nvSpPr>
            <p:spPr bwMode="auto">
              <a:xfrm>
                <a:off x="2513" y="124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63"/>
              <p:cNvSpPr>
                <a:spLocks noChangeAspect="1" noChangeArrowheads="1"/>
              </p:cNvSpPr>
              <p:nvPr/>
            </p:nvSpPr>
            <p:spPr bwMode="auto">
              <a:xfrm>
                <a:off x="2719" y="124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64"/>
              <p:cNvSpPr>
                <a:spLocks noChangeAspect="1" noChangeArrowheads="1"/>
              </p:cNvSpPr>
              <p:nvPr/>
            </p:nvSpPr>
            <p:spPr bwMode="auto">
              <a:xfrm>
                <a:off x="2926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65"/>
              <p:cNvSpPr>
                <a:spLocks noChangeAspect="1" noChangeArrowheads="1"/>
              </p:cNvSpPr>
              <p:nvPr/>
            </p:nvSpPr>
            <p:spPr bwMode="auto">
              <a:xfrm>
                <a:off x="3132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Oval 66"/>
              <p:cNvSpPr>
                <a:spLocks noChangeAspect="1" noChangeArrowheads="1"/>
              </p:cNvSpPr>
              <p:nvPr/>
            </p:nvSpPr>
            <p:spPr bwMode="auto">
              <a:xfrm>
                <a:off x="3339" y="124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Oval 67"/>
              <p:cNvSpPr>
                <a:spLocks noChangeAspect="1" noChangeArrowheads="1"/>
              </p:cNvSpPr>
              <p:nvPr/>
            </p:nvSpPr>
            <p:spPr bwMode="auto">
              <a:xfrm>
                <a:off x="2513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Oval 68"/>
              <p:cNvSpPr>
                <a:spLocks noChangeAspect="1" noChangeArrowheads="1"/>
              </p:cNvSpPr>
              <p:nvPr/>
            </p:nvSpPr>
            <p:spPr bwMode="auto">
              <a:xfrm>
                <a:off x="2719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Oval 69"/>
              <p:cNvSpPr>
                <a:spLocks noChangeAspect="1" noChangeArrowheads="1"/>
              </p:cNvSpPr>
              <p:nvPr/>
            </p:nvSpPr>
            <p:spPr bwMode="auto">
              <a:xfrm>
                <a:off x="2926" y="14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Oval 70"/>
              <p:cNvSpPr>
                <a:spLocks noChangeAspect="1" noChangeArrowheads="1"/>
              </p:cNvSpPr>
              <p:nvPr/>
            </p:nvSpPr>
            <p:spPr bwMode="auto">
              <a:xfrm>
                <a:off x="3132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Oval 71"/>
              <p:cNvSpPr>
                <a:spLocks noChangeAspect="1" noChangeArrowheads="1"/>
              </p:cNvSpPr>
              <p:nvPr/>
            </p:nvSpPr>
            <p:spPr bwMode="auto">
              <a:xfrm>
                <a:off x="3339" y="14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72"/>
              <p:cNvSpPr>
                <a:spLocks noChangeAspect="1" noChangeArrowheads="1"/>
              </p:cNvSpPr>
              <p:nvPr/>
            </p:nvSpPr>
            <p:spPr bwMode="auto">
              <a:xfrm>
                <a:off x="2513" y="1646"/>
                <a:ext cx="86" cy="86"/>
              </a:xfrm>
              <a:prstGeom prst="ellipse">
                <a:avLst/>
              </a:prstGeom>
              <a:solidFill>
                <a:srgbClr val="00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73"/>
              <p:cNvSpPr>
                <a:spLocks noChangeAspect="1" noChangeArrowheads="1"/>
              </p:cNvSpPr>
              <p:nvPr/>
            </p:nvSpPr>
            <p:spPr bwMode="auto">
              <a:xfrm>
                <a:off x="2719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74"/>
              <p:cNvSpPr>
                <a:spLocks noChangeAspect="1" noChangeArrowheads="1"/>
              </p:cNvSpPr>
              <p:nvPr/>
            </p:nvSpPr>
            <p:spPr bwMode="auto">
              <a:xfrm>
                <a:off x="2926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75"/>
              <p:cNvSpPr>
                <a:spLocks noChangeAspect="1" noChangeArrowheads="1"/>
              </p:cNvSpPr>
              <p:nvPr/>
            </p:nvSpPr>
            <p:spPr bwMode="auto">
              <a:xfrm>
                <a:off x="3132" y="1646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76"/>
              <p:cNvSpPr>
                <a:spLocks noChangeAspect="1" noChangeArrowheads="1"/>
              </p:cNvSpPr>
              <p:nvPr/>
            </p:nvSpPr>
            <p:spPr bwMode="auto">
              <a:xfrm>
                <a:off x="3339" y="1646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77"/>
              <p:cNvSpPr>
                <a:spLocks noChangeAspect="1" noChangeArrowheads="1"/>
              </p:cNvSpPr>
              <p:nvPr/>
            </p:nvSpPr>
            <p:spPr bwMode="auto">
              <a:xfrm>
                <a:off x="2513" y="1847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Oval 78"/>
              <p:cNvSpPr>
                <a:spLocks noChangeAspect="1" noChangeArrowheads="1"/>
              </p:cNvSpPr>
              <p:nvPr/>
            </p:nvSpPr>
            <p:spPr bwMode="auto">
              <a:xfrm>
                <a:off x="2719" y="1847"/>
                <a:ext cx="86" cy="86"/>
              </a:xfrm>
              <a:prstGeom prst="ellipse">
                <a:avLst/>
              </a:prstGeom>
              <a:solidFill>
                <a:srgbClr val="00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Oval 79"/>
              <p:cNvSpPr>
                <a:spLocks noChangeAspect="1" noChangeArrowheads="1"/>
              </p:cNvSpPr>
              <p:nvPr/>
            </p:nvSpPr>
            <p:spPr bwMode="auto">
              <a:xfrm>
                <a:off x="2926" y="1847"/>
                <a:ext cx="86" cy="86"/>
              </a:xfrm>
              <a:prstGeom prst="ellipse">
                <a:avLst/>
              </a:prstGeom>
              <a:solidFill>
                <a:srgbClr val="00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Oval 80"/>
              <p:cNvSpPr>
                <a:spLocks noChangeAspect="1" noChangeArrowheads="1"/>
              </p:cNvSpPr>
              <p:nvPr/>
            </p:nvSpPr>
            <p:spPr bwMode="auto">
              <a:xfrm>
                <a:off x="3132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Oval 81"/>
              <p:cNvSpPr>
                <a:spLocks noChangeAspect="1" noChangeArrowheads="1"/>
              </p:cNvSpPr>
              <p:nvPr/>
            </p:nvSpPr>
            <p:spPr bwMode="auto">
              <a:xfrm>
                <a:off x="3339" y="184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Rectangle 82"/>
              <p:cNvSpPr>
                <a:spLocks noChangeArrowheads="1"/>
              </p:cNvSpPr>
              <p:nvPr/>
            </p:nvSpPr>
            <p:spPr bwMode="auto">
              <a:xfrm>
                <a:off x="2465" y="984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Text Box 83"/>
              <p:cNvSpPr txBox="1">
                <a:spLocks noChangeArrowheads="1"/>
              </p:cNvSpPr>
              <p:nvPr/>
            </p:nvSpPr>
            <p:spPr bwMode="auto">
              <a:xfrm>
                <a:off x="2453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8236" name="Text Box 84"/>
              <p:cNvSpPr txBox="1">
                <a:spLocks noChangeArrowheads="1"/>
              </p:cNvSpPr>
              <p:nvPr/>
            </p:nvSpPr>
            <p:spPr bwMode="auto">
              <a:xfrm>
                <a:off x="3290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37" name="Text Box 85"/>
              <p:cNvSpPr txBox="1">
                <a:spLocks noChangeArrowheads="1"/>
              </p:cNvSpPr>
              <p:nvPr/>
            </p:nvSpPr>
            <p:spPr bwMode="auto">
              <a:xfrm>
                <a:off x="2662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8238" name="Text Box 86"/>
              <p:cNvSpPr txBox="1">
                <a:spLocks noChangeArrowheads="1"/>
              </p:cNvSpPr>
              <p:nvPr/>
            </p:nvSpPr>
            <p:spPr bwMode="auto">
              <a:xfrm>
                <a:off x="2871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8239" name="Text Box 87"/>
              <p:cNvSpPr txBox="1">
                <a:spLocks noChangeArrowheads="1"/>
              </p:cNvSpPr>
              <p:nvPr/>
            </p:nvSpPr>
            <p:spPr bwMode="auto">
              <a:xfrm>
                <a:off x="3080" y="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8204" name="Text Box 88"/>
            <p:cNvSpPr txBox="1">
              <a:spLocks noChangeArrowheads="1"/>
            </p:cNvSpPr>
            <p:nvPr/>
          </p:nvSpPr>
          <p:spPr bwMode="auto">
            <a:xfrm>
              <a:off x="2282" y="97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05" name="Text Box 89"/>
            <p:cNvSpPr txBox="1">
              <a:spLocks noChangeArrowheads="1"/>
            </p:cNvSpPr>
            <p:nvPr/>
          </p:nvSpPr>
          <p:spPr bwMode="auto">
            <a:xfrm>
              <a:off x="2282" y="179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06" name="Text Box 90"/>
            <p:cNvSpPr txBox="1">
              <a:spLocks noChangeArrowheads="1"/>
            </p:cNvSpPr>
            <p:nvPr/>
          </p:nvSpPr>
          <p:spPr bwMode="auto">
            <a:xfrm>
              <a:off x="2282" y="118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07" name="Text Box 91"/>
            <p:cNvSpPr txBox="1">
              <a:spLocks noChangeArrowheads="1"/>
            </p:cNvSpPr>
            <p:nvPr/>
          </p:nvSpPr>
          <p:spPr bwMode="auto">
            <a:xfrm>
              <a:off x="2282" y="13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08" name="Text Box 92"/>
            <p:cNvSpPr txBox="1">
              <a:spLocks noChangeArrowheads="1"/>
            </p:cNvSpPr>
            <p:nvPr/>
          </p:nvSpPr>
          <p:spPr bwMode="auto">
            <a:xfrm>
              <a:off x="2282" y="15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8200" name="Text Box 93"/>
          <p:cNvSpPr txBox="1">
            <a:spLocks noChangeArrowheads="1"/>
          </p:cNvSpPr>
          <p:nvPr/>
        </p:nvSpPr>
        <p:spPr bwMode="auto">
          <a:xfrm>
            <a:off x="3722688" y="320040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>
                <a:solidFill>
                  <a:srgbClr val="FF0000"/>
                </a:solidFill>
              </a:rPr>
              <a:t>chol</a:t>
            </a:r>
            <a:r>
              <a:rPr lang="en-US" sz="3200">
                <a:solidFill>
                  <a:srgbClr val="FF0000"/>
                </a:solidFill>
              </a:rPr>
              <a:t>(A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8201" name="Text Box 94"/>
          <p:cNvSpPr txBox="1">
            <a:spLocks noChangeArrowheads="1"/>
          </p:cNvSpPr>
          <p:nvPr/>
        </p:nvSpPr>
        <p:spPr bwMode="auto">
          <a:xfrm>
            <a:off x="6646863" y="3136900"/>
            <a:ext cx="128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T</a:t>
            </a:r>
            <a:r>
              <a:rPr lang="en-US" b="1" baseline="-14000">
                <a:solidFill>
                  <a:srgbClr val="FF0000"/>
                </a:solidFill>
                <a:sym typeface="Symbol" charset="0"/>
              </a:rPr>
              <a:t></a:t>
            </a:r>
            <a:r>
              <a:rPr lang="en-US" sz="3200">
                <a:solidFill>
                  <a:srgbClr val="FF0000"/>
                </a:solidFill>
              </a:rPr>
              <a:t>(A) </a:t>
            </a:r>
          </a:p>
        </p:txBody>
      </p:sp>
      <p:sp>
        <p:nvSpPr>
          <p:cNvPr id="8202" name="Text Box 95"/>
          <p:cNvSpPr txBox="1">
            <a:spLocks noChangeArrowheads="1"/>
          </p:cNvSpPr>
          <p:nvPr/>
        </p:nvSpPr>
        <p:spPr bwMode="auto">
          <a:xfrm>
            <a:off x="4648200" y="4724400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>
    <p:check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Dependencies in PA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=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3810000" cy="1447800"/>
          </a:xfrm>
        </p:spPr>
        <p:txBody>
          <a:bodyPr/>
          <a:lstStyle/>
          <a:p>
            <a:r>
              <a:rPr lang="en-US">
                <a:latin typeface="Arial" charset="0"/>
              </a:rPr>
              <a:t>If column j modifies column k, then j </a:t>
            </a:r>
            <a:r>
              <a:rPr lang="en-US">
                <a:latin typeface="Arial" charset="0"/>
                <a:sym typeface="Symbol" charset="0"/>
              </a:rPr>
              <a:t></a:t>
            </a:r>
            <a:r>
              <a:rPr lang="en-US">
                <a:latin typeface="Arial" charset="0"/>
              </a:rPr>
              <a:t> T</a:t>
            </a:r>
            <a:r>
              <a:rPr lang="en-US" b="1" baseline="-25000">
                <a:latin typeface="Arial" charset="0"/>
                <a:sym typeface="Symbol" charset="0"/>
              </a:rPr>
              <a:t></a:t>
            </a:r>
            <a:r>
              <a:rPr lang="en-US">
                <a:latin typeface="Arial" charset="0"/>
              </a:rPr>
              <a:t>[k].  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953000" y="1219200"/>
            <a:ext cx="2233613" cy="1955800"/>
            <a:chOff x="3648" y="864"/>
            <a:chExt cx="1407" cy="1232"/>
          </a:xfrm>
        </p:grpSpPr>
        <p:sp>
          <p:nvSpPr>
            <p:cNvPr id="9243" name="AutoShape 5" descr="Small confetti"/>
            <p:cNvSpPr>
              <a:spLocks noChangeArrowheads="1"/>
            </p:cNvSpPr>
            <p:nvPr/>
          </p:nvSpPr>
          <p:spPr bwMode="auto">
            <a:xfrm>
              <a:off x="3648" y="1503"/>
              <a:ext cx="441" cy="417"/>
            </a:xfrm>
            <a:prstGeom prst="triangle">
              <a:avLst>
                <a:gd name="adj" fmla="val 50000"/>
              </a:avLst>
            </a:prstGeom>
            <a:pattFill prst="smConfetti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AutoShape 6" descr="Small confetti"/>
            <p:cNvSpPr>
              <a:spLocks noChangeArrowheads="1"/>
            </p:cNvSpPr>
            <p:nvPr/>
          </p:nvSpPr>
          <p:spPr bwMode="auto">
            <a:xfrm>
              <a:off x="4824" y="1227"/>
              <a:ext cx="231" cy="222"/>
            </a:xfrm>
            <a:prstGeom prst="triangle">
              <a:avLst>
                <a:gd name="adj" fmla="val 50000"/>
              </a:avLst>
            </a:prstGeom>
            <a:pattFill prst="smConfetti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AutoShape 7" descr="Small confetti"/>
            <p:cNvSpPr>
              <a:spLocks noChangeArrowheads="1"/>
            </p:cNvSpPr>
            <p:nvPr/>
          </p:nvSpPr>
          <p:spPr bwMode="auto">
            <a:xfrm>
              <a:off x="4365" y="1497"/>
              <a:ext cx="441" cy="417"/>
            </a:xfrm>
            <a:prstGeom prst="triangle">
              <a:avLst>
                <a:gd name="adj" fmla="val 50000"/>
              </a:avLst>
            </a:prstGeom>
            <a:pattFill prst="smConfetti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Text Box 8"/>
            <p:cNvSpPr txBox="1">
              <a:spLocks noChangeArrowheads="1"/>
            </p:cNvSpPr>
            <p:nvPr/>
          </p:nvSpPr>
          <p:spPr bwMode="auto">
            <a:xfrm>
              <a:off x="4383" y="142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9247" name="Oval 9"/>
            <p:cNvSpPr>
              <a:spLocks noChangeAspect="1" noChangeArrowheads="1"/>
            </p:cNvSpPr>
            <p:nvPr/>
          </p:nvSpPr>
          <p:spPr bwMode="auto">
            <a:xfrm>
              <a:off x="4877" y="115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Oval 10"/>
            <p:cNvSpPr>
              <a:spLocks noChangeAspect="1" noChangeArrowheads="1"/>
            </p:cNvSpPr>
            <p:nvPr/>
          </p:nvSpPr>
          <p:spPr bwMode="auto">
            <a:xfrm>
              <a:off x="4517" y="86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11"/>
            <p:cNvSpPr>
              <a:spLocks noChangeShapeType="1"/>
            </p:cNvSpPr>
            <p:nvPr/>
          </p:nvSpPr>
          <p:spPr bwMode="auto">
            <a:xfrm rot="-5400000">
              <a:off x="4248" y="889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2"/>
            <p:cNvSpPr>
              <a:spLocks noChangeShapeType="1"/>
            </p:cNvSpPr>
            <p:nvPr/>
          </p:nvSpPr>
          <p:spPr bwMode="auto">
            <a:xfrm rot="5400000" flipH="1">
              <a:off x="4608" y="892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Oval 13"/>
            <p:cNvSpPr>
              <a:spLocks noChangeAspect="1" noChangeArrowheads="1"/>
            </p:cNvSpPr>
            <p:nvPr/>
          </p:nvSpPr>
          <p:spPr bwMode="auto">
            <a:xfrm>
              <a:off x="4169" y="115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Oval 14"/>
            <p:cNvSpPr>
              <a:spLocks noChangeAspect="1" noChangeArrowheads="1"/>
            </p:cNvSpPr>
            <p:nvPr/>
          </p:nvSpPr>
          <p:spPr bwMode="auto">
            <a:xfrm>
              <a:off x="3809" y="144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Line 15"/>
            <p:cNvSpPr>
              <a:spLocks noChangeShapeType="1"/>
            </p:cNvSpPr>
            <p:nvPr/>
          </p:nvSpPr>
          <p:spPr bwMode="auto">
            <a:xfrm rot="-5400000">
              <a:off x="3900" y="1181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6"/>
            <p:cNvSpPr>
              <a:spLocks noChangeShapeType="1"/>
            </p:cNvSpPr>
            <p:nvPr/>
          </p:nvSpPr>
          <p:spPr bwMode="auto">
            <a:xfrm rot="5400000" flipH="1">
              <a:off x="4260" y="1184"/>
              <a:ext cx="292" cy="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17"/>
            <p:cNvSpPr>
              <a:spLocks noChangeAspect="1" noChangeArrowheads="1"/>
            </p:cNvSpPr>
            <p:nvPr/>
          </p:nvSpPr>
          <p:spPr bwMode="auto">
            <a:xfrm>
              <a:off x="4529" y="1444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Oval 18"/>
            <p:cNvSpPr>
              <a:spLocks noChangeAspect="1" noChangeArrowheads="1"/>
            </p:cNvSpPr>
            <p:nvPr/>
          </p:nvSpPr>
          <p:spPr bwMode="auto">
            <a:xfrm>
              <a:off x="4623" y="1755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Text Box 19"/>
            <p:cNvSpPr txBox="1">
              <a:spLocks noChangeArrowheads="1"/>
            </p:cNvSpPr>
            <p:nvPr/>
          </p:nvSpPr>
          <p:spPr bwMode="auto">
            <a:xfrm>
              <a:off x="4752" y="1656"/>
              <a:ext cx="1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j</a:t>
              </a:r>
            </a:p>
          </p:txBody>
        </p:sp>
        <p:sp>
          <p:nvSpPr>
            <p:cNvPr id="9258" name="Text Box 20"/>
            <p:cNvSpPr txBox="1">
              <a:spLocks noChangeArrowheads="1"/>
            </p:cNvSpPr>
            <p:nvPr/>
          </p:nvSpPr>
          <p:spPr bwMode="auto">
            <a:xfrm>
              <a:off x="4386" y="1884"/>
              <a:ext cx="4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T</a:t>
              </a:r>
              <a:r>
                <a:rPr lang="en-US" sz="1600" b="1" baseline="-25000">
                  <a:solidFill>
                    <a:srgbClr val="FF0000"/>
                  </a:solidFill>
                  <a:latin typeface="Arial" charset="0"/>
                  <a:sym typeface="Symbol" charset="0"/>
                </a:rPr>
                <a:t>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  <a:sym typeface="Symbol" charset="0"/>
                </a:rPr>
                <a:t>[</a:t>
              </a:r>
              <a:r>
                <a:rPr lang="en-US" sz="1600" b="1">
                  <a:solidFill>
                    <a:srgbClr val="FF0000"/>
                  </a:solidFill>
                  <a:latin typeface="Arial" charset="0"/>
                  <a:sym typeface="Symbol" charset="0"/>
                </a:rPr>
                <a:t>k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  <a:sym typeface="Symbol" charset="0"/>
                </a:rPr>
                <a:t>]</a:t>
              </a:r>
              <a:endParaRPr lang="en-US" sz="160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9221" name="Group 21"/>
          <p:cNvGrpSpPr>
            <a:grpSpLocks/>
          </p:cNvGrpSpPr>
          <p:nvPr/>
        </p:nvGrpSpPr>
        <p:grpSpPr bwMode="auto">
          <a:xfrm>
            <a:off x="762000" y="3657600"/>
            <a:ext cx="6500813" cy="1919288"/>
            <a:chOff x="480" y="2304"/>
            <a:chExt cx="4095" cy="1209"/>
          </a:xfrm>
        </p:grpSpPr>
        <p:sp>
          <p:nvSpPr>
            <p:cNvPr id="9222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2688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rgbClr val="FF0000"/>
                </a:buClr>
                <a:buSzPct val="100000"/>
                <a:buFontTx/>
                <a:buChar char="•"/>
              </a:pPr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If A is strong </a:t>
              </a: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Hall</a:t>
              </a:r>
              <a:r>
                <a:rPr lang="en-US" sz="2400" dirty="0" smtClean="0">
                  <a:solidFill>
                    <a:srgbClr val="FF0000"/>
                  </a:solidFill>
                  <a:latin typeface="Arial" charset="0"/>
                </a:rPr>
                <a:t>*</a:t>
              </a: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then, </a:t>
              </a: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/>
              </a:r>
              <a:b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US" sz="2400" i="1" dirty="0">
                  <a:solidFill>
                    <a:srgbClr val="000000"/>
                  </a:solidFill>
                  <a:latin typeface="Arial" charset="0"/>
                </a:rPr>
                <a:t>some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 pivot </a:t>
              </a: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sequence P,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every column modifies its parent in T</a:t>
              </a:r>
              <a:r>
                <a:rPr lang="en-US" sz="2400" b="1" baseline="-25000" dirty="0">
                  <a:solidFill>
                    <a:srgbClr val="000000"/>
                  </a:solidFill>
                  <a:latin typeface="Arial" charset="0"/>
                  <a:sym typeface="Symbol" charset="0"/>
                </a:rPr>
                <a:t>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(A).  </a:t>
              </a:r>
              <a:endParaRPr lang="en-US" sz="1800" dirty="0">
                <a:solidFill>
                  <a:srgbClr val="021FAE"/>
                </a:solidFill>
                <a:latin typeface="Arial" charset="0"/>
              </a:endParaRPr>
            </a:p>
          </p:txBody>
        </p:sp>
        <p:grpSp>
          <p:nvGrpSpPr>
            <p:cNvPr id="9223" name="Group 23"/>
            <p:cNvGrpSpPr>
              <a:grpSpLocks/>
            </p:cNvGrpSpPr>
            <p:nvPr/>
          </p:nvGrpSpPr>
          <p:grpSpPr bwMode="auto">
            <a:xfrm>
              <a:off x="3168" y="2448"/>
              <a:ext cx="1407" cy="1065"/>
              <a:chOff x="3600" y="2256"/>
              <a:chExt cx="1407" cy="1065"/>
            </a:xfrm>
          </p:grpSpPr>
          <p:sp>
            <p:nvSpPr>
              <p:cNvPr id="9224" name="Line 24"/>
              <p:cNvSpPr>
                <a:spLocks noChangeShapeType="1"/>
              </p:cNvSpPr>
              <p:nvPr/>
            </p:nvSpPr>
            <p:spPr bwMode="auto">
              <a:xfrm rot="-5400000">
                <a:off x="4371" y="2917"/>
                <a:ext cx="175" cy="1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AutoShape 25" descr="Small confetti"/>
              <p:cNvSpPr>
                <a:spLocks noChangeArrowheads="1"/>
              </p:cNvSpPr>
              <p:nvPr/>
            </p:nvSpPr>
            <p:spPr bwMode="auto">
              <a:xfrm>
                <a:off x="3600" y="2895"/>
                <a:ext cx="441" cy="417"/>
              </a:xfrm>
              <a:prstGeom prst="triangle">
                <a:avLst>
                  <a:gd name="adj" fmla="val 50000"/>
                </a:avLst>
              </a:prstGeom>
              <a:pattFill prst="smConfetti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AutoShape 26" descr="Small confetti"/>
              <p:cNvSpPr>
                <a:spLocks noChangeArrowheads="1"/>
              </p:cNvSpPr>
              <p:nvPr/>
            </p:nvSpPr>
            <p:spPr bwMode="auto">
              <a:xfrm>
                <a:off x="4776" y="2619"/>
                <a:ext cx="231" cy="222"/>
              </a:xfrm>
              <a:prstGeom prst="triangle">
                <a:avLst>
                  <a:gd name="adj" fmla="val 50000"/>
                </a:avLst>
              </a:prstGeom>
              <a:pattFill prst="smConfetti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Oval 27"/>
              <p:cNvSpPr>
                <a:spLocks noChangeAspect="1" noChangeArrowheads="1"/>
              </p:cNvSpPr>
              <p:nvPr/>
            </p:nvSpPr>
            <p:spPr bwMode="auto">
              <a:xfrm>
                <a:off x="4829" y="2544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Oval 28"/>
              <p:cNvSpPr>
                <a:spLocks noChangeAspect="1" noChangeArrowheads="1"/>
              </p:cNvSpPr>
              <p:nvPr/>
            </p:nvSpPr>
            <p:spPr bwMode="auto">
              <a:xfrm>
                <a:off x="4469" y="2256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Line 29"/>
              <p:cNvSpPr>
                <a:spLocks noChangeShapeType="1"/>
              </p:cNvSpPr>
              <p:nvPr/>
            </p:nvSpPr>
            <p:spPr bwMode="auto">
              <a:xfrm rot="-5400000">
                <a:off x="4200" y="2281"/>
                <a:ext cx="292" cy="3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Line 30"/>
              <p:cNvSpPr>
                <a:spLocks noChangeShapeType="1"/>
              </p:cNvSpPr>
              <p:nvPr/>
            </p:nvSpPr>
            <p:spPr bwMode="auto">
              <a:xfrm rot="5400000" flipH="1">
                <a:off x="4560" y="2284"/>
                <a:ext cx="292" cy="3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Oval 31"/>
              <p:cNvSpPr>
                <a:spLocks noChangeAspect="1" noChangeArrowheads="1"/>
              </p:cNvSpPr>
              <p:nvPr/>
            </p:nvSpPr>
            <p:spPr bwMode="auto">
              <a:xfrm>
                <a:off x="4121" y="2548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Oval 32"/>
              <p:cNvSpPr>
                <a:spLocks noChangeAspect="1" noChangeArrowheads="1"/>
              </p:cNvSpPr>
              <p:nvPr/>
            </p:nvSpPr>
            <p:spPr bwMode="auto">
              <a:xfrm>
                <a:off x="3761" y="2836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Line 33"/>
              <p:cNvSpPr>
                <a:spLocks noChangeShapeType="1"/>
              </p:cNvSpPr>
              <p:nvPr/>
            </p:nvSpPr>
            <p:spPr bwMode="auto">
              <a:xfrm rot="-5400000">
                <a:off x="3852" y="2573"/>
                <a:ext cx="292" cy="3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Line 34"/>
              <p:cNvSpPr>
                <a:spLocks noChangeShapeType="1"/>
              </p:cNvSpPr>
              <p:nvPr/>
            </p:nvSpPr>
            <p:spPr bwMode="auto">
              <a:xfrm rot="5400000" flipH="1">
                <a:off x="4212" y="2576"/>
                <a:ext cx="292" cy="3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Oval 35"/>
              <p:cNvSpPr>
                <a:spLocks noChangeAspect="1" noChangeArrowheads="1"/>
              </p:cNvSpPr>
              <p:nvPr/>
            </p:nvSpPr>
            <p:spPr bwMode="auto">
              <a:xfrm>
                <a:off x="4481" y="2836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36" name="Group 36"/>
              <p:cNvGrpSpPr>
                <a:grpSpLocks/>
              </p:cNvGrpSpPr>
              <p:nvPr/>
            </p:nvGrpSpPr>
            <p:grpSpPr bwMode="auto">
              <a:xfrm>
                <a:off x="4602" y="3021"/>
                <a:ext cx="231" cy="297"/>
                <a:chOff x="3408" y="1989"/>
                <a:chExt cx="231" cy="297"/>
              </a:xfrm>
            </p:grpSpPr>
            <p:sp>
              <p:nvSpPr>
                <p:cNvPr id="9241" name="AutoShape 37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3408" y="2064"/>
                  <a:ext cx="231" cy="222"/>
                </a:xfrm>
                <a:prstGeom prst="triangle">
                  <a:avLst>
                    <a:gd name="adj" fmla="val 50000"/>
                  </a:avLst>
                </a:prstGeom>
                <a:pattFill prst="smConfetti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461" y="1989"/>
                  <a:ext cx="120" cy="12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7" name="Group 39"/>
              <p:cNvGrpSpPr>
                <a:grpSpLocks/>
              </p:cNvGrpSpPr>
              <p:nvPr/>
            </p:nvGrpSpPr>
            <p:grpSpPr bwMode="auto">
              <a:xfrm>
                <a:off x="4272" y="3024"/>
                <a:ext cx="231" cy="297"/>
                <a:chOff x="3696" y="2229"/>
                <a:chExt cx="231" cy="297"/>
              </a:xfrm>
            </p:grpSpPr>
            <p:sp>
              <p:nvSpPr>
                <p:cNvPr id="9239" name="AutoShape 40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3696" y="2304"/>
                  <a:ext cx="231" cy="222"/>
                </a:xfrm>
                <a:prstGeom prst="triangle">
                  <a:avLst>
                    <a:gd name="adj" fmla="val 50000"/>
                  </a:avLst>
                </a:prstGeom>
                <a:pattFill prst="smConfetti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3749" y="2229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38" name="Line 42"/>
              <p:cNvSpPr>
                <a:spLocks noChangeShapeType="1"/>
              </p:cNvSpPr>
              <p:nvPr/>
            </p:nvSpPr>
            <p:spPr bwMode="auto">
              <a:xfrm rot="5400000" flipH="1">
                <a:off x="4527" y="2893"/>
                <a:ext cx="175" cy="15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143000" y="5943600"/>
            <a:ext cx="6104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en-US" sz="2000" dirty="0" smtClean="0"/>
              <a:t>definition of “strong Hall” coming up in  a few slides…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Efficient Structure Prediction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Given the structure of (unsymmetric) A, one can find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. . 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column elimination tree   </a:t>
            </a:r>
            <a:r>
              <a:rPr lang="en-US" sz="2400">
                <a:latin typeface="Arial" charset="0"/>
              </a:rPr>
              <a:t>T</a:t>
            </a:r>
            <a:r>
              <a:rPr lang="en-US" sz="2400" b="1" baseline="-25000">
                <a:latin typeface="Arial" charset="0"/>
                <a:sym typeface="Symbol" charset="0"/>
              </a:rPr>
              <a:t></a:t>
            </a:r>
            <a:r>
              <a:rPr lang="en-US" sz="2400">
                <a:latin typeface="Arial" charset="0"/>
              </a:rPr>
              <a:t>(A)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row and column counts for  </a:t>
            </a:r>
            <a:r>
              <a:rPr lang="en-US" sz="2400">
                <a:latin typeface="Arial" charset="0"/>
              </a:rPr>
              <a:t>G</a:t>
            </a:r>
            <a:r>
              <a:rPr lang="en-US" sz="2400" b="1" baseline="-25000">
                <a:latin typeface="Arial" charset="0"/>
                <a:sym typeface="Symbol" charset="0"/>
              </a:rPr>
              <a:t></a:t>
            </a:r>
            <a:r>
              <a:rPr lang="en-US" sz="2400">
                <a:latin typeface="Arial" charset="0"/>
              </a:rPr>
              <a:t>(A)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supernodes of   </a:t>
            </a:r>
            <a:r>
              <a:rPr lang="en-US" sz="2400">
                <a:latin typeface="Arial" charset="0"/>
              </a:rPr>
              <a:t>G</a:t>
            </a:r>
            <a:r>
              <a:rPr lang="en-US" sz="2400" b="1" baseline="-25000">
                <a:latin typeface="Arial" charset="0"/>
                <a:sym typeface="Symbol" charset="0"/>
              </a:rPr>
              <a:t></a:t>
            </a:r>
            <a:r>
              <a:rPr lang="en-US" sz="2400">
                <a:latin typeface="Arial" charset="0"/>
              </a:rPr>
              <a:t>(A)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nonzero structure of   </a:t>
            </a:r>
            <a:r>
              <a:rPr lang="en-US" sz="2400">
                <a:latin typeface="Arial" charset="0"/>
              </a:rPr>
              <a:t>G</a:t>
            </a:r>
            <a:r>
              <a:rPr lang="en-US" sz="2400" b="1" baseline="-25000">
                <a:latin typeface="Arial" charset="0"/>
                <a:sym typeface="Symbol" charset="0"/>
              </a:rPr>
              <a:t></a:t>
            </a:r>
            <a:r>
              <a:rPr lang="en-US" sz="2400">
                <a:latin typeface="Arial" charset="0"/>
              </a:rPr>
              <a:t>(A)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. . . without forming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b="1" baseline="-25000">
                <a:solidFill>
                  <a:schemeClr val="hlink"/>
                </a:solidFill>
                <a:latin typeface="Arial" charset="0"/>
                <a:sym typeface="Symbol" charset="0"/>
              </a:rPr>
              <a:t>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or A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				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71938" y="3133725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" charset="0"/>
              </a:rPr>
              <a:t>+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43463" y="3543300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" charset="0"/>
              </a:rPr>
              <a:t>+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29275" y="2728913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" charset="0"/>
              </a:rPr>
              <a:t>+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00D200"/>
                </a:solidFill>
                <a:latin typeface="Arial" charset="0"/>
              </a:rPr>
              <a:t>Symmetric A implies G</a:t>
            </a:r>
            <a:r>
              <a:rPr lang="en-US" b="1" baseline="30000">
                <a:solidFill>
                  <a:srgbClr val="00D200"/>
                </a:solidFill>
                <a:latin typeface="Arial" charset="0"/>
              </a:rPr>
              <a:t>+</a:t>
            </a:r>
            <a:r>
              <a:rPr lang="en-US">
                <a:solidFill>
                  <a:srgbClr val="00D200"/>
                </a:solidFill>
                <a:latin typeface="Arial" charset="0"/>
              </a:rPr>
              <a:t>(A) is chordal, </a:t>
            </a:r>
            <a:br>
              <a:rPr lang="en-US">
                <a:solidFill>
                  <a:srgbClr val="00D200"/>
                </a:solidFill>
                <a:latin typeface="Arial" charset="0"/>
              </a:rPr>
            </a:br>
            <a:r>
              <a:rPr lang="en-US">
                <a:solidFill>
                  <a:srgbClr val="00D200"/>
                </a:solidFill>
                <a:latin typeface="Arial" charset="0"/>
              </a:rPr>
              <a:t>with lots of structure and elegant theory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For unsymmetric A, things are not as nice</a:t>
            </a:r>
          </a:p>
          <a:p>
            <a:pPr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No known way to compute G</a:t>
            </a:r>
            <a:r>
              <a:rPr lang="en-US" b="1" baseline="30000">
                <a:latin typeface="Arial" charset="0"/>
              </a:rPr>
              <a:t>+</a:t>
            </a:r>
            <a:r>
              <a:rPr lang="en-US">
                <a:latin typeface="Arial" charset="0"/>
              </a:rPr>
              <a:t>(A) faster than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Gaussian elimination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  <a:p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No fast way to recognize perfect elimination graphs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No theory of approximately optimal orderings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Directed analogs of elimination tree: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Smaller graphs that preserve path structure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9589</TotalTime>
  <Words>2162</Words>
  <Application>Microsoft Macintosh PowerPoint</Application>
  <PresentationFormat>On-screen Show (4:3)</PresentationFormat>
  <Paragraphs>627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Symbolic sparse Gaussian elimination:  A = LU</vt:lpstr>
      <vt:lpstr>Nonsymmetric Gaussian elimination</vt:lpstr>
      <vt:lpstr>Column Preordering for Sparsity</vt:lpstr>
      <vt:lpstr>Column Intersection Graph</vt:lpstr>
      <vt:lpstr>Filled Column Intersection Graph</vt:lpstr>
      <vt:lpstr>Column Elimination Tree</vt:lpstr>
      <vt:lpstr>Column Dependencies in PA = LU</vt:lpstr>
      <vt:lpstr>Efficient Structure Prediction</vt:lpstr>
      <vt:lpstr>PowerPoint Presentation</vt:lpstr>
      <vt:lpstr>Directed graph</vt:lpstr>
      <vt:lpstr>Strongly connected components</vt:lpstr>
      <vt:lpstr>Solving A*x = b in block triangular form</vt:lpstr>
      <vt:lpstr>Bipartite matching: Permutation to nonzero diagonal</vt:lpstr>
      <vt:lpstr>dmperm:  Matching and block triangular form</vt:lpstr>
      <vt:lpstr>Strong Hall comps are independent of matching</vt:lpstr>
      <vt:lpstr>Dulmage-Mendelsohn Theory</vt:lpstr>
      <vt:lpstr>Hall and strong Hall properties</vt:lpstr>
      <vt:lpstr>Alternating paths</vt:lpstr>
      <vt:lpstr>Dulmage-Mendelsohn decomposition (coarse)</vt:lpstr>
      <vt:lpstr>Dulmage-Mendelsohn decomposition</vt:lpstr>
      <vt:lpstr>Dulmage-Mendelsohn theory</vt:lpstr>
      <vt:lpstr>Dulmage-Mendelsohn decomposition (fine)</vt:lpstr>
      <vt:lpstr>The fine Dulmage-Mendelsohn decomposition</vt:lpstr>
      <vt:lpstr>Dulmage-Mendelsohn theory</vt:lpstr>
      <vt:lpstr>Strongly connected components are independent of choice of perfect matching</vt:lpstr>
      <vt:lpstr>Matrix terminology</vt:lpstr>
      <vt:lpstr>Applications of D-M decomposition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374</cp:revision>
  <cp:lastPrinted>1999-10-20T00:13:40Z</cp:lastPrinted>
  <dcterms:created xsi:type="dcterms:W3CDTF">1998-10-05T22:15:03Z</dcterms:created>
  <dcterms:modified xsi:type="dcterms:W3CDTF">2013-04-22T15:22:51Z</dcterms:modified>
</cp:coreProperties>
</file>