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embeddings/oleObject5.bin" ContentType="application/vnd.openxmlformats-officedocument.oleObject"/>
  <Override PartName="/ppt/notesSlides/notesSlide14.xml" ContentType="application/vnd.openxmlformats-officedocument.presentationml.notesSlide+xml"/>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9"/>
  </p:notesMasterIdLst>
  <p:handoutMasterIdLst>
    <p:handoutMasterId r:id="rId70"/>
  </p:handoutMasterIdLst>
  <p:sldIdLst>
    <p:sldId id="420" r:id="rId2"/>
    <p:sldId id="421" r:id="rId3"/>
    <p:sldId id="422" r:id="rId4"/>
    <p:sldId id="436" r:id="rId5"/>
    <p:sldId id="437" r:id="rId6"/>
    <p:sldId id="438" r:id="rId7"/>
    <p:sldId id="434" r:id="rId8"/>
    <p:sldId id="439" r:id="rId9"/>
    <p:sldId id="356" r:id="rId10"/>
    <p:sldId id="358" r:id="rId11"/>
    <p:sldId id="398" r:id="rId12"/>
    <p:sldId id="361" r:id="rId13"/>
    <p:sldId id="397" r:id="rId14"/>
    <p:sldId id="399" r:id="rId15"/>
    <p:sldId id="353" r:id="rId16"/>
    <p:sldId id="357" r:id="rId17"/>
    <p:sldId id="354" r:id="rId18"/>
    <p:sldId id="352" r:id="rId19"/>
    <p:sldId id="341" r:id="rId20"/>
    <p:sldId id="342" r:id="rId21"/>
    <p:sldId id="343" r:id="rId22"/>
    <p:sldId id="344" r:id="rId23"/>
    <p:sldId id="345" r:id="rId24"/>
    <p:sldId id="346" r:id="rId25"/>
    <p:sldId id="347" r:id="rId26"/>
    <p:sldId id="348" r:id="rId27"/>
    <p:sldId id="349" r:id="rId28"/>
    <p:sldId id="350" r:id="rId29"/>
    <p:sldId id="351" r:id="rId30"/>
    <p:sldId id="367" r:id="rId31"/>
    <p:sldId id="370" r:id="rId32"/>
    <p:sldId id="371" r:id="rId33"/>
    <p:sldId id="372" r:id="rId34"/>
    <p:sldId id="368" r:id="rId35"/>
    <p:sldId id="369" r:id="rId36"/>
    <p:sldId id="373" r:id="rId37"/>
    <p:sldId id="375" r:id="rId38"/>
    <p:sldId id="374" r:id="rId39"/>
    <p:sldId id="376" r:id="rId40"/>
    <p:sldId id="377" r:id="rId41"/>
    <p:sldId id="378" r:id="rId42"/>
    <p:sldId id="379" r:id="rId43"/>
    <p:sldId id="380" r:id="rId44"/>
    <p:sldId id="381" r:id="rId45"/>
    <p:sldId id="382" r:id="rId46"/>
    <p:sldId id="383" r:id="rId47"/>
    <p:sldId id="384" r:id="rId48"/>
    <p:sldId id="385" r:id="rId49"/>
    <p:sldId id="388" r:id="rId50"/>
    <p:sldId id="390" r:id="rId51"/>
    <p:sldId id="391" r:id="rId52"/>
    <p:sldId id="359" r:id="rId53"/>
    <p:sldId id="400" r:id="rId54"/>
    <p:sldId id="406" r:id="rId55"/>
    <p:sldId id="407" r:id="rId56"/>
    <p:sldId id="408" r:id="rId57"/>
    <p:sldId id="409" r:id="rId58"/>
    <p:sldId id="410" r:id="rId59"/>
    <p:sldId id="411" r:id="rId60"/>
    <p:sldId id="412" r:id="rId61"/>
    <p:sldId id="413" r:id="rId62"/>
    <p:sldId id="414" r:id="rId63"/>
    <p:sldId id="415" r:id="rId64"/>
    <p:sldId id="416" r:id="rId65"/>
    <p:sldId id="417" r:id="rId66"/>
    <p:sldId id="418" r:id="rId67"/>
    <p:sldId id="419" r:id="rId68"/>
  </p:sldIdLst>
  <p:sldSz cx="9144000" cy="6858000" type="screen4x3"/>
  <p:notesSz cx="7023100" cy="9309100"/>
  <p:defaultTextStyle>
    <a:defPPr>
      <a:defRPr lang="en-US"/>
    </a:defPPr>
    <a:lvl1pPr algn="l" rtl="0" eaLnBrk="0" fontAlgn="base" hangingPunct="0">
      <a:spcBef>
        <a:spcPct val="0"/>
      </a:spcBef>
      <a:spcAft>
        <a:spcPct val="0"/>
      </a:spcAft>
      <a:defRPr sz="28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8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8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8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800" kern="1200">
        <a:solidFill>
          <a:schemeClr val="tx1"/>
        </a:solidFill>
        <a:latin typeface="Times" charset="0"/>
        <a:ea typeface="ＭＳ Ｐゴシック" charset="0"/>
        <a:cs typeface="+mn-cs"/>
      </a:defRPr>
    </a:lvl5pPr>
    <a:lvl6pPr marL="2286000" algn="l" defTabSz="457200" rtl="0" eaLnBrk="1" latinLnBrk="0" hangingPunct="1">
      <a:defRPr sz="2800" kern="1200">
        <a:solidFill>
          <a:schemeClr val="tx1"/>
        </a:solidFill>
        <a:latin typeface="Times" charset="0"/>
        <a:ea typeface="ＭＳ Ｐゴシック" charset="0"/>
        <a:cs typeface="+mn-cs"/>
      </a:defRPr>
    </a:lvl6pPr>
    <a:lvl7pPr marL="2743200" algn="l" defTabSz="457200" rtl="0" eaLnBrk="1" latinLnBrk="0" hangingPunct="1">
      <a:defRPr sz="2800" kern="1200">
        <a:solidFill>
          <a:schemeClr val="tx1"/>
        </a:solidFill>
        <a:latin typeface="Times" charset="0"/>
        <a:ea typeface="ＭＳ Ｐゴシック" charset="0"/>
        <a:cs typeface="+mn-cs"/>
      </a:defRPr>
    </a:lvl7pPr>
    <a:lvl8pPr marL="3200400" algn="l" defTabSz="457200" rtl="0" eaLnBrk="1" latinLnBrk="0" hangingPunct="1">
      <a:defRPr sz="2800" kern="1200">
        <a:solidFill>
          <a:schemeClr val="tx1"/>
        </a:solidFill>
        <a:latin typeface="Times" charset="0"/>
        <a:ea typeface="ＭＳ Ｐゴシック" charset="0"/>
        <a:cs typeface="+mn-cs"/>
      </a:defRPr>
    </a:lvl8pPr>
    <a:lvl9pPr marL="3657600" algn="l" defTabSz="457200" rtl="0" eaLnBrk="1" latinLnBrk="0" hangingPunct="1">
      <a:defRPr sz="28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D200"/>
    <a:srgbClr val="021FAE"/>
    <a:srgbClr val="075DCF"/>
    <a:srgbClr val="2CFC36"/>
    <a:srgbClr val="B3B703"/>
    <a:srgbClr val="F7FC34"/>
    <a:srgbClr val="911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19" d="100"/>
          <a:sy n="119" d="100"/>
        </p:scale>
        <p:origin x="-2032" y="-104"/>
      </p:cViewPr>
      <p:guideLst>
        <p:guide orient="horz" pos="4319"/>
        <p:guide pos="575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slide" Target="slides/slide5.xml"/><Relationship Id="rId3"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899"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80900"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901"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F9C914-E2B0-B042-B330-5A46BE8D402B}" type="slidenum">
              <a:rPr lang="en-US"/>
              <a:pPr/>
              <a:t>‹#›</a:t>
            </a:fld>
            <a:endParaRPr lang="en-US"/>
          </a:p>
        </p:txBody>
      </p:sp>
    </p:spTree>
    <p:extLst>
      <p:ext uri="{BB962C8B-B14F-4D97-AF65-F5344CB8AC3E}">
        <p14:creationId xmlns:p14="http://schemas.microsoft.com/office/powerpoint/2010/main" val="389233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3238"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5" name="Rectangle 3"/>
          <p:cNvSpPr>
            <a:spLocks noGrp="1" noChangeArrowheads="1"/>
          </p:cNvSpPr>
          <p:nvPr>
            <p:ph type="dt" idx="1"/>
          </p:nvPr>
        </p:nvSpPr>
        <p:spPr bwMode="auto">
          <a:xfrm>
            <a:off x="3979863" y="0"/>
            <a:ext cx="3043237"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algn="r" defTabSz="933450">
              <a:defRPr sz="1300">
                <a:latin typeface="Times New Roman" pitchFamily="18" charset="0"/>
                <a:ea typeface="+mn-ea"/>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7" name="Rectangle 5"/>
          <p:cNvSpPr>
            <a:spLocks noGrp="1" noChangeArrowheads="1"/>
          </p:cNvSpPr>
          <p:nvPr>
            <p:ph type="body" sz="quarter" idx="3"/>
          </p:nvPr>
        </p:nvSpPr>
        <p:spPr bwMode="auto">
          <a:xfrm>
            <a:off x="936625" y="4421188"/>
            <a:ext cx="5149850" cy="4189412"/>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43963"/>
            <a:ext cx="3043238"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979863" y="8843963"/>
            <a:ext cx="3043237"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algn="r" defTabSz="933450">
              <a:defRPr sz="1300">
                <a:latin typeface="Times New Roman" charset="0"/>
              </a:defRPr>
            </a:lvl1pPr>
          </a:lstStyle>
          <a:p>
            <a:fld id="{FAF25E3A-CED2-6942-A2ED-A596E925B617}" type="slidenum">
              <a:rPr lang="en-US"/>
              <a:pPr/>
              <a:t>‹#›</a:t>
            </a:fld>
            <a:endParaRPr lang="en-US"/>
          </a:p>
        </p:txBody>
      </p:sp>
    </p:spTree>
    <p:extLst>
      <p:ext uri="{BB962C8B-B14F-4D97-AF65-F5344CB8AC3E}">
        <p14:creationId xmlns:p14="http://schemas.microsoft.com/office/powerpoint/2010/main" val="996533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107F4B9F-2AEA-4F48-B16B-41D3E7221459}" type="slidenum">
              <a:rPr lang="en-US" sz="1300">
                <a:latin typeface="Times New Roman" charset="0"/>
              </a:rPr>
              <a:pPr/>
              <a:t>18</a:t>
            </a:fld>
            <a:endParaRPr lang="en-US" sz="1300">
              <a:latin typeface="Times New Roman" charset="0"/>
            </a:endParaRPr>
          </a:p>
        </p:txBody>
      </p:sp>
      <p:sp>
        <p:nvSpPr>
          <p:cNvPr id="66563" name="Rectangle 2"/>
          <p:cNvSpPr>
            <a:spLocks noGrp="1" noRot="1" noChangeAspect="1" noChangeArrowheads="1" noTextEdit="1"/>
          </p:cNvSpPr>
          <p:nvPr>
            <p:ph type="sldImg"/>
          </p:nvPr>
        </p:nvSpPr>
        <p:spPr>
          <a:xfrm>
            <a:off x="1195388" y="598488"/>
            <a:ext cx="4640262" cy="3479800"/>
          </a:xfrm>
          <a:solidFill>
            <a:srgbClr val="FFFFFF"/>
          </a:solidFill>
          <a:ln/>
        </p:spPr>
      </p:sp>
      <p:sp>
        <p:nvSpPr>
          <p:cNvPr id="66564" name="Rectangle 3"/>
          <p:cNvSpPr>
            <a:spLocks noGrp="1" noChangeArrowheads="1"/>
          </p:cNvSpPr>
          <p:nvPr>
            <p:ph type="body" idx="1"/>
          </p:nvPr>
        </p:nvSpPr>
        <p:spPr>
          <a:xfrm>
            <a:off x="527050" y="4421188"/>
            <a:ext cx="6053138" cy="4189412"/>
          </a:xfrm>
          <a:solidFill>
            <a:srgbClr val="FFFFFF"/>
          </a:solidFill>
          <a:ln>
            <a:solidFill>
              <a:srgbClr val="000000"/>
            </a:solidFill>
          </a:ln>
        </p:spPr>
        <p:txBody>
          <a:bodyPr lIns="91870" tIns="45935" rIns="91870" bIns="45935"/>
          <a:lstStyle/>
          <a:p>
            <a:pPr lvl="2"/>
            <a:r>
              <a:rPr lang="en-US">
                <a:latin typeface="Times" charset="0"/>
              </a:rPr>
              <a:t>What else did Kernighan invent?</a:t>
            </a:r>
          </a:p>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D5A55B4-81B3-0442-A694-93AD2B291F9D}" type="slidenum">
              <a:rPr lang="en-US" sz="1300">
                <a:latin typeface="Arial" charset="0"/>
              </a:rPr>
              <a:pPr/>
              <a:t>63</a:t>
            </a:fld>
            <a:endParaRPr lang="en-US" sz="1300">
              <a:latin typeface="Arial" charset="0"/>
            </a:endParaRPr>
          </a:p>
        </p:txBody>
      </p:sp>
      <p:sp>
        <p:nvSpPr>
          <p:cNvPr id="75779"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E2C540D-ED9E-684B-B543-43FD7D08F413}" type="slidenum">
              <a:rPr lang="en-US" sz="1200">
                <a:latin typeface="Times New Roman" charset="0"/>
                <a:ea typeface="MS PGothic" charset="0"/>
                <a:cs typeface="MS PGothic" charset="0"/>
              </a:rPr>
              <a:pPr algn="r"/>
              <a:t>63</a:t>
            </a:fld>
            <a:endParaRPr lang="en-US" sz="1200">
              <a:latin typeface="Times New Roman" charset="0"/>
              <a:ea typeface="MS PGothic" charset="0"/>
              <a:cs typeface="MS PGothic" charset="0"/>
            </a:endParaRPr>
          </a:p>
        </p:txBody>
      </p:sp>
      <p:sp>
        <p:nvSpPr>
          <p:cNvPr id="75780"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578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0697570-459B-5F46-9D4D-FF9899814EB6}" type="slidenum">
              <a:rPr lang="en-US" sz="1300">
                <a:latin typeface="Arial" charset="0"/>
              </a:rPr>
              <a:pPr/>
              <a:t>64</a:t>
            </a:fld>
            <a:endParaRPr lang="en-US" sz="1300">
              <a:latin typeface="Arial" charset="0"/>
            </a:endParaRPr>
          </a:p>
        </p:txBody>
      </p:sp>
      <p:sp>
        <p:nvSpPr>
          <p:cNvPr id="76803"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CA98BD71-2258-D84F-A4E1-CE8677132BF2}" type="slidenum">
              <a:rPr lang="en-US" sz="1300">
                <a:latin typeface="Arial" charset="0"/>
              </a:rPr>
              <a:pPr/>
              <a:t>65</a:t>
            </a:fld>
            <a:endParaRPr lang="en-US" sz="1300">
              <a:latin typeface="Arial" charset="0"/>
            </a:endParaRPr>
          </a:p>
        </p:txBody>
      </p:sp>
      <p:sp>
        <p:nvSpPr>
          <p:cNvPr id="77827"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F5A1849B-6026-8B43-8B2F-5A3BDA14FB7D}" type="slidenum">
              <a:rPr lang="en-US" sz="1300">
                <a:latin typeface="Arial" charset="0"/>
              </a:rPr>
              <a:pPr/>
              <a:t>66</a:t>
            </a:fld>
            <a:endParaRPr lang="en-US" sz="1300">
              <a:latin typeface="Arial" charset="0"/>
            </a:endParaRPr>
          </a:p>
        </p:txBody>
      </p:sp>
      <p:sp>
        <p:nvSpPr>
          <p:cNvPr id="7885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8C12EAB-218A-F14B-BB18-50594F6D0396}" type="slidenum">
              <a:rPr lang="en-US" sz="1300">
                <a:latin typeface="Arial" charset="0"/>
              </a:rPr>
              <a:pPr/>
              <a:t>67</a:t>
            </a:fld>
            <a:endParaRPr lang="en-US" sz="1300">
              <a:latin typeface="Arial" charset="0"/>
            </a:endParaRPr>
          </a:p>
        </p:txBody>
      </p:sp>
      <p:sp>
        <p:nvSpPr>
          <p:cNvPr id="79875"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EA1E22B-7C2E-164E-900E-AE68510AEC05}" type="datetime1">
              <a:rPr lang="en-US" sz="1300">
                <a:latin typeface="Times New Roman" charset="0"/>
              </a:rPr>
              <a:pPr/>
              <a:t>5/8/13</a:t>
            </a:fld>
            <a:endParaRPr lang="en-US" sz="1300">
              <a:latin typeface="Times New Roman" charset="0"/>
            </a:endParaRPr>
          </a:p>
        </p:txBody>
      </p:sp>
      <p:sp>
        <p:nvSpPr>
          <p:cNvPr id="67587" name="Rectangle 4"/>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r>
              <a:rPr lang="en-US" sz="1300">
                <a:latin typeface="Times New Roman" charset="0"/>
              </a:rPr>
              <a:t>CS267, Yelick</a:t>
            </a:r>
          </a:p>
        </p:txBody>
      </p:sp>
      <p:sp>
        <p:nvSpPr>
          <p:cNvPr id="67588" name="Rectangle 5"/>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072DE29-F29D-3241-A44E-0D059EE047B7}" type="slidenum">
              <a:rPr lang="en-US" sz="1300">
                <a:latin typeface="Times New Roman" charset="0"/>
              </a:rPr>
              <a:pPr/>
              <a:t>38</a:t>
            </a:fld>
            <a:endParaRPr lang="en-US" sz="1300">
              <a:latin typeface="Times New Roman" charset="0"/>
            </a:endParaRPr>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So a 1-ply neighborhood is a set of non-intersecting disks</a:t>
            </a:r>
          </a:p>
          <a:p>
            <a:r>
              <a:rPr lang="en-US">
                <a:latin typeface="Times" charset="0"/>
              </a:rPr>
              <a:t>      a 2-ply neighborhood has disk intersections of no more than 2 disks each</a:t>
            </a:r>
          </a:p>
          <a:p>
            <a:r>
              <a:rPr lang="en-US">
                <a:latin typeface="Times" charset="0"/>
              </a:rPr>
              <a:t>An (alpha, 1) overlap graph has a set of non-overlapping disks</a:t>
            </a:r>
          </a:p>
          <a:p>
            <a:r>
              <a:rPr lang="en-US">
                <a:latin typeface="Times" charset="0"/>
              </a:rPr>
              <a:t>    if we grow a disks by more than alpha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4D9576EC-A506-8946-BB5F-2D92F2900234}" type="slidenum">
              <a:rPr lang="en-US" sz="1300">
                <a:latin typeface="Arial" charset="0"/>
              </a:rPr>
              <a:pPr/>
              <a:t>53</a:t>
            </a:fld>
            <a:endParaRPr lang="en-US" sz="1300">
              <a:latin typeface="Arial" charset="0"/>
            </a:endParaRPr>
          </a:p>
        </p:txBody>
      </p:sp>
      <p:sp>
        <p:nvSpPr>
          <p:cNvPr id="6861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445CFB5-4254-FC4D-AF93-A43632F999BC}" type="slidenum">
              <a:rPr lang="en-US" sz="1300">
                <a:latin typeface="Arial" charset="0"/>
              </a:rPr>
              <a:pPr/>
              <a:t>54</a:t>
            </a:fld>
            <a:endParaRPr lang="en-US" sz="1300">
              <a:latin typeface="Arial" charset="0"/>
            </a:endParaRPr>
          </a:p>
        </p:txBody>
      </p:sp>
      <p:sp>
        <p:nvSpPr>
          <p:cNvPr id="6963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3" tIns="46657" rIns="93313" bIns="46657"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2575D2F-CA0B-CA49-958D-E3AE7BC99A3D}" type="slidenum">
              <a:rPr lang="en-US" sz="1200">
                <a:latin typeface="Times New Roman" charset="0"/>
                <a:ea typeface="MS PGothic" charset="0"/>
                <a:cs typeface="MS PGothic" charset="0"/>
              </a:rPr>
              <a:pPr algn="r"/>
              <a:t>54</a:t>
            </a:fld>
            <a:endParaRPr lang="en-US" sz="1200">
              <a:latin typeface="Times New Roman" charset="0"/>
              <a:ea typeface="MS PGothic" charset="0"/>
              <a:cs typeface="MS PGothic" charset="0"/>
            </a:endParaRPr>
          </a:p>
        </p:txBody>
      </p:sp>
      <p:sp>
        <p:nvSpPr>
          <p:cNvPr id="6963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963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3313" rIns="93313"/>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363350F-7490-8249-A948-40BA108A22B0}" type="slidenum">
              <a:rPr lang="en-US" sz="1300">
                <a:latin typeface="Arial" charset="0"/>
              </a:rPr>
              <a:pPr/>
              <a:t>57</a:t>
            </a:fld>
            <a:endParaRPr lang="en-US" sz="13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4BE23F2-535B-384A-9FC4-5B23F96C7794}" type="slidenum">
              <a:rPr lang="en-US" sz="1300">
                <a:latin typeface="Arial" charset="0"/>
              </a:rPr>
              <a:pPr/>
              <a:t>59</a:t>
            </a:fld>
            <a:endParaRPr lang="en-US" sz="1300">
              <a:latin typeface="Arial" charset="0"/>
            </a:endParaRPr>
          </a:p>
        </p:txBody>
      </p:sp>
      <p:sp>
        <p:nvSpPr>
          <p:cNvPr id="71683"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E357C186-7F48-0C4B-AEA5-A5E67A563A82}" type="slidenum">
              <a:rPr lang="en-US" sz="1200">
                <a:latin typeface="Times New Roman" charset="0"/>
                <a:ea typeface="MS PGothic" charset="0"/>
                <a:cs typeface="MS PGothic" charset="0"/>
              </a:rPr>
              <a:pPr algn="r"/>
              <a:t>59</a:t>
            </a:fld>
            <a:endParaRPr lang="en-US" sz="1200">
              <a:latin typeface="Times New Roman" charset="0"/>
              <a:ea typeface="MS PGothic" charset="0"/>
              <a:cs typeface="MS PGothic" charset="0"/>
            </a:endParaRPr>
          </a:p>
        </p:txBody>
      </p:sp>
      <p:sp>
        <p:nvSpPr>
          <p:cNvPr id="71684"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168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E270DC2-2F19-574F-8F0B-BC5F12A179BF}" type="slidenum">
              <a:rPr lang="en-US" sz="1300">
                <a:latin typeface="Arial" charset="0"/>
              </a:rPr>
              <a:pPr/>
              <a:t>60</a:t>
            </a:fld>
            <a:endParaRPr lang="en-US" sz="1300">
              <a:latin typeface="Arial" charset="0"/>
            </a:endParaRPr>
          </a:p>
        </p:txBody>
      </p:sp>
      <p:sp>
        <p:nvSpPr>
          <p:cNvPr id="72707"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1274D19-26B2-B14C-BC22-F0F0AE67892E}" type="slidenum">
              <a:rPr lang="en-US" sz="1200">
                <a:latin typeface="Times New Roman" charset="0"/>
                <a:ea typeface="MS PGothic" charset="0"/>
                <a:cs typeface="MS PGothic" charset="0"/>
              </a:rPr>
              <a:pPr algn="r"/>
              <a:t>60</a:t>
            </a:fld>
            <a:endParaRPr lang="en-US" sz="1200">
              <a:latin typeface="Times New Roman" charset="0"/>
              <a:ea typeface="MS PGothic" charset="0"/>
              <a:cs typeface="MS PGothic" charset="0"/>
            </a:endParaRPr>
          </a:p>
        </p:txBody>
      </p:sp>
      <p:sp>
        <p:nvSpPr>
          <p:cNvPr id="72708"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270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A82C205-B288-D447-8F4E-891F2E01B549}" type="slidenum">
              <a:rPr lang="en-US" sz="1300">
                <a:latin typeface="Arial" charset="0"/>
              </a:rPr>
              <a:pPr/>
              <a:t>61</a:t>
            </a:fld>
            <a:endParaRPr lang="en-US" sz="1300">
              <a:latin typeface="Arial" charset="0"/>
            </a:endParaRPr>
          </a:p>
        </p:txBody>
      </p:sp>
      <p:sp>
        <p:nvSpPr>
          <p:cNvPr id="7373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6775B38-9C64-1C42-BEB9-6BE388BBBBE7}" type="slidenum">
              <a:rPr lang="en-US" sz="1300">
                <a:latin typeface="Arial" charset="0"/>
              </a:rPr>
              <a:pPr/>
              <a:t>62</a:t>
            </a:fld>
            <a:endParaRPr lang="en-US" sz="1300">
              <a:latin typeface="Arial" charset="0"/>
            </a:endParaRPr>
          </a:p>
        </p:txBody>
      </p:sp>
      <p:sp>
        <p:nvSpPr>
          <p:cNvPr id="7475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53C3BB6-0434-3740-A708-9E2AEFC4DD19}" type="slidenum">
              <a:rPr lang="en-US" sz="1200">
                <a:latin typeface="Times New Roman" charset="0"/>
                <a:ea typeface="MS PGothic" charset="0"/>
                <a:cs typeface="MS PGothic" charset="0"/>
              </a:rPr>
              <a:pPr algn="r"/>
              <a:t>62</a:t>
            </a:fld>
            <a:endParaRPr lang="en-US" sz="1200">
              <a:latin typeface="Times New Roman" charset="0"/>
              <a:ea typeface="MS PGothic" charset="0"/>
              <a:cs typeface="MS PGothic" charset="0"/>
            </a:endParaRPr>
          </a:p>
        </p:txBody>
      </p:sp>
      <p:sp>
        <p:nvSpPr>
          <p:cNvPr id="7475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475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6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04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04800"/>
            <a:ext cx="20764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769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652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15962"/>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627431"/>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86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866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06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19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71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96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16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0545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04800"/>
            <a:ext cx="7489825" cy="6096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295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mj-lt"/>
          <a:ea typeface="ＭＳ Ｐゴシック" charset="0"/>
          <a:cs typeface="+mj-cs"/>
        </a:defRPr>
      </a:lvl1pPr>
      <a:lvl2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2pPr>
      <a:lvl3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3pPr>
      <a:lvl4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4pPr>
      <a:lvl5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5pPr>
      <a:lvl6pPr marL="4572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0000"/>
        </a:buClr>
        <a:buSzPct val="100000"/>
        <a:buChar char="•"/>
        <a:defRPr sz="24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FF0000"/>
        </a:buClr>
        <a:buSzPct val="100000"/>
        <a:buChar char="•"/>
        <a:defRPr>
          <a:solidFill>
            <a:srgbClr val="000000"/>
          </a:solidFill>
          <a:latin typeface="+mn-lt"/>
          <a:ea typeface="ＭＳ Ｐゴシック" charset="0"/>
        </a:defRPr>
      </a:lvl2pPr>
      <a:lvl3pPr marL="1143000" indent="-228600" algn="l" rtl="0" eaLnBrk="0" fontAlgn="base" hangingPunct="0">
        <a:spcBef>
          <a:spcPct val="20000"/>
        </a:spcBef>
        <a:spcAft>
          <a:spcPct val="0"/>
        </a:spcAft>
        <a:buClr>
          <a:srgbClr val="FF0000"/>
        </a:buClr>
        <a:buSzPct val="100000"/>
        <a:buChar char="•"/>
        <a:defRPr sz="1600">
          <a:solidFill>
            <a:srgbClr val="000000"/>
          </a:solidFill>
          <a:latin typeface="+mn-lt"/>
          <a:ea typeface="ＭＳ Ｐゴシック" charset="0"/>
        </a:defRPr>
      </a:lvl3pPr>
      <a:lvl4pPr marL="16002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4pPr>
      <a:lvl5pPr marL="20574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5pPr>
      <a:lvl6pPr marL="2514600" indent="-228600" algn="l" rtl="0" eaLnBrk="0" fontAlgn="base" hangingPunct="0">
        <a:spcBef>
          <a:spcPct val="20000"/>
        </a:spcBef>
        <a:spcAft>
          <a:spcPct val="0"/>
        </a:spcAft>
        <a:buClr>
          <a:srgbClr val="FF0000"/>
        </a:buClr>
        <a:buSzPct val="100000"/>
        <a:buChar char="•"/>
        <a:defRPr sz="1400">
          <a:solidFill>
            <a:srgbClr val="000000"/>
          </a:solidFill>
          <a:latin typeface="+mn-lt"/>
        </a:defRPr>
      </a:lvl6pPr>
      <a:lvl7pPr marL="2971800" indent="-228600" algn="l" rtl="0" eaLnBrk="0" fontAlgn="base" hangingPunct="0">
        <a:spcBef>
          <a:spcPct val="20000"/>
        </a:spcBef>
        <a:spcAft>
          <a:spcPct val="0"/>
        </a:spcAft>
        <a:buClr>
          <a:srgbClr val="FF0000"/>
        </a:buClr>
        <a:buSzPct val="100000"/>
        <a:buChar char="•"/>
        <a:defRPr sz="1400">
          <a:solidFill>
            <a:srgbClr val="000000"/>
          </a:solidFill>
          <a:latin typeface="+mn-lt"/>
        </a:defRPr>
      </a:lvl7pPr>
      <a:lvl8pPr marL="3429000" indent="-228600" algn="l" rtl="0" eaLnBrk="0" fontAlgn="base" hangingPunct="0">
        <a:spcBef>
          <a:spcPct val="20000"/>
        </a:spcBef>
        <a:spcAft>
          <a:spcPct val="0"/>
        </a:spcAft>
        <a:buClr>
          <a:srgbClr val="FF0000"/>
        </a:buClr>
        <a:buSzPct val="100000"/>
        <a:buChar char="•"/>
        <a:defRPr sz="1400">
          <a:solidFill>
            <a:srgbClr val="000000"/>
          </a:solidFill>
          <a:latin typeface="+mn-lt"/>
        </a:defRPr>
      </a:lvl8pPr>
      <a:lvl9pPr marL="3886200" indent="-228600" algn="l" rtl="0" eaLnBrk="0" fontAlgn="base" hangingPunct="0">
        <a:spcBef>
          <a:spcPct val="20000"/>
        </a:spcBef>
        <a:spcAft>
          <a:spcPct val="0"/>
        </a:spcAft>
        <a:buClr>
          <a:srgbClr val="FF0000"/>
        </a:buClr>
        <a:buSzPct val="100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5.emf"/><Relationship Id="rId6" Type="http://schemas.openxmlformats.org/officeDocument/2006/relationships/oleObject" Target="../embeddings/oleObject2.bin"/><Relationship Id="rId7" Type="http://schemas.openxmlformats.org/officeDocument/2006/relationships/image" Target="../media/image16.emf"/><Relationship Id="rId8"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381000" y="304800"/>
            <a:ext cx="8534400" cy="609600"/>
          </a:xfrm>
        </p:spPr>
        <p:txBody>
          <a:bodyPr/>
          <a:lstStyle/>
          <a:p>
            <a:pPr>
              <a:defRPr/>
            </a:pPr>
            <a:r>
              <a:rPr lang="en-US" sz="3200">
                <a:effectLst>
                  <a:outerShdw blurRad="38100" dist="38100" dir="2700000" algn="tl">
                    <a:srgbClr val="DDDDDD"/>
                  </a:outerShdw>
                </a:effectLst>
                <a:latin typeface="Arial" charset="0"/>
                <a:cs typeface="+mj-cs"/>
              </a:rPr>
              <a:t>Conjugate gradient iteration to solve A*x=b</a:t>
            </a:r>
          </a:p>
        </p:txBody>
      </p:sp>
      <p:sp>
        <p:nvSpPr>
          <p:cNvPr id="19458" name="Rectangle 3"/>
          <p:cNvSpPr>
            <a:spLocks noGrp="1" noChangeArrowheads="1"/>
          </p:cNvSpPr>
          <p:nvPr>
            <p:ph type="body" idx="1"/>
          </p:nvPr>
        </p:nvSpPr>
        <p:spPr>
          <a:xfrm>
            <a:off x="685800" y="5334000"/>
            <a:ext cx="7772400" cy="1524000"/>
          </a:xfrm>
        </p:spPr>
        <p:txBody>
          <a:bodyPr/>
          <a:lstStyle/>
          <a:p>
            <a:r>
              <a:rPr lang="en-US">
                <a:solidFill>
                  <a:schemeClr val="hlink"/>
                </a:solidFill>
                <a:latin typeface="Arial" charset="0"/>
              </a:rPr>
              <a:t>One </a:t>
            </a:r>
            <a:r>
              <a:rPr lang="en-US">
                <a:solidFill>
                  <a:srgbClr val="FF0000"/>
                </a:solidFill>
                <a:latin typeface="Arial" charset="0"/>
              </a:rPr>
              <a:t>matrix-vector multiplication </a:t>
            </a:r>
            <a:r>
              <a:rPr lang="en-US">
                <a:solidFill>
                  <a:schemeClr val="hlink"/>
                </a:solidFill>
                <a:latin typeface="Arial" charset="0"/>
              </a:rPr>
              <a:t>per iteration</a:t>
            </a:r>
          </a:p>
          <a:p>
            <a:r>
              <a:rPr lang="en-US">
                <a:solidFill>
                  <a:schemeClr val="hlink"/>
                </a:solidFill>
                <a:latin typeface="Arial" charset="0"/>
              </a:rPr>
              <a:t>Two </a:t>
            </a:r>
            <a:r>
              <a:rPr lang="en-US">
                <a:solidFill>
                  <a:srgbClr val="FF0000"/>
                </a:solidFill>
                <a:latin typeface="Arial" charset="0"/>
              </a:rPr>
              <a:t>vector dot products </a:t>
            </a:r>
            <a:r>
              <a:rPr lang="en-US">
                <a:solidFill>
                  <a:schemeClr val="hlink"/>
                </a:solidFill>
                <a:latin typeface="Arial" charset="0"/>
              </a:rPr>
              <a:t>per iteration</a:t>
            </a:r>
          </a:p>
          <a:p>
            <a:r>
              <a:rPr lang="en-US">
                <a:solidFill>
                  <a:schemeClr val="hlink"/>
                </a:solidFill>
                <a:latin typeface="Arial" charset="0"/>
              </a:rPr>
              <a:t>Four n-vectors of working storage</a:t>
            </a:r>
          </a:p>
        </p:txBody>
      </p:sp>
      <p:sp>
        <p:nvSpPr>
          <p:cNvPr id="19459" name="Rectangle 4"/>
          <p:cNvSpPr>
            <a:spLocks noChangeArrowheads="1"/>
          </p:cNvSpPr>
          <p:nvPr/>
        </p:nvSpPr>
        <p:spPr bwMode="auto">
          <a:xfrm>
            <a:off x="762000" y="1219200"/>
            <a:ext cx="8001000" cy="3873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7" tIns="44450" rIns="90487" bIns="44450"/>
          <a:lstStyle/>
          <a:p>
            <a:pPr marL="457200" indent="-457200">
              <a:spcBef>
                <a:spcPct val="20000"/>
              </a:spcBef>
              <a:buClr>
                <a:srgbClr val="FF0000"/>
              </a:buClr>
              <a:buSzPct val="100000"/>
            </a:pPr>
            <a:r>
              <a:rPr lang="en-US" dirty="0">
                <a:solidFill>
                  <a:srgbClr val="000000"/>
                </a:solidFill>
                <a:latin typeface="Times" charset="0"/>
              </a:rPr>
              <a:t>x</a:t>
            </a:r>
            <a:r>
              <a:rPr lang="en-US" baseline="-25000" dirty="0">
                <a:solidFill>
                  <a:srgbClr val="000000"/>
                </a:solidFill>
                <a:latin typeface="Times" charset="0"/>
              </a:rPr>
              <a:t>0</a:t>
            </a:r>
            <a:r>
              <a:rPr lang="en-US" dirty="0">
                <a:solidFill>
                  <a:srgbClr val="000000"/>
                </a:solidFill>
                <a:latin typeface="Times" charset="0"/>
              </a:rPr>
              <a:t> =  0,    r</a:t>
            </a:r>
            <a:r>
              <a:rPr lang="en-US" baseline="-25000" dirty="0">
                <a:solidFill>
                  <a:srgbClr val="000000"/>
                </a:solidFill>
                <a:latin typeface="Times" charset="0"/>
              </a:rPr>
              <a:t>0</a:t>
            </a:r>
            <a:r>
              <a:rPr lang="en-US" dirty="0">
                <a:solidFill>
                  <a:srgbClr val="000000"/>
                </a:solidFill>
                <a:latin typeface="Times" charset="0"/>
              </a:rPr>
              <a:t> =  b,    d</a:t>
            </a:r>
            <a:r>
              <a:rPr lang="en-US" baseline="-25000" dirty="0">
                <a:solidFill>
                  <a:srgbClr val="000000"/>
                </a:solidFill>
                <a:latin typeface="Times" charset="0"/>
              </a:rPr>
              <a:t>0</a:t>
            </a:r>
            <a:r>
              <a:rPr lang="en-US" dirty="0">
                <a:solidFill>
                  <a:srgbClr val="000000"/>
                </a:solidFill>
                <a:latin typeface="Times" charset="0"/>
              </a:rPr>
              <a:t> =  </a:t>
            </a:r>
            <a:r>
              <a:rPr lang="en-US" dirty="0" smtClean="0">
                <a:solidFill>
                  <a:srgbClr val="000000"/>
                </a:solidFill>
                <a:latin typeface="Times" charset="0"/>
              </a:rPr>
              <a:t>r</a:t>
            </a:r>
            <a:r>
              <a:rPr lang="en-US" baseline="-25000" dirty="0" smtClean="0">
                <a:solidFill>
                  <a:srgbClr val="000000"/>
                </a:solidFill>
                <a:latin typeface="Times" charset="0"/>
              </a:rPr>
              <a:t>0     </a:t>
            </a:r>
            <a:r>
              <a:rPr lang="en-US" sz="2000" dirty="0" smtClean="0">
                <a:solidFill>
                  <a:srgbClr val="FF0000"/>
                </a:solidFill>
                <a:latin typeface="Arial" charset="0"/>
              </a:rPr>
              <a:t>(these are all </a:t>
            </a:r>
            <a:r>
              <a:rPr lang="en-US" sz="2000" u="sng" dirty="0" smtClean="0">
                <a:solidFill>
                  <a:srgbClr val="FF0000"/>
                </a:solidFill>
                <a:latin typeface="Arial" charset="0"/>
              </a:rPr>
              <a:t>vectors)</a:t>
            </a:r>
            <a:endParaRPr lang="en-US" sz="2000" u="sng" dirty="0">
              <a:solidFill>
                <a:srgbClr val="000000"/>
              </a:solidFill>
              <a:latin typeface="Times" charset="0"/>
            </a:endParaRPr>
          </a:p>
          <a:p>
            <a:pPr marL="457200" indent="-457200">
              <a:spcBef>
                <a:spcPct val="20000"/>
              </a:spcBef>
              <a:buClr>
                <a:srgbClr val="FF0000"/>
              </a:buClr>
              <a:buSzPct val="100000"/>
            </a:pPr>
            <a:r>
              <a:rPr lang="en-US" b="1" u="sng" dirty="0">
                <a:solidFill>
                  <a:srgbClr val="000000"/>
                </a:solidFill>
                <a:latin typeface="Times" charset="0"/>
              </a:rPr>
              <a:t>for</a:t>
            </a:r>
            <a:r>
              <a:rPr lang="en-US" dirty="0">
                <a:solidFill>
                  <a:srgbClr val="000000"/>
                </a:solidFill>
                <a:latin typeface="Times" charset="0"/>
              </a:rPr>
              <a:t>  k  =  1, 2, 3, . . .</a:t>
            </a:r>
          </a:p>
          <a:p>
            <a:pPr marL="457200" indent="-457200">
              <a:spcBef>
                <a:spcPct val="20000"/>
              </a:spcBef>
              <a:buClr>
                <a:srgbClr val="FF0000"/>
              </a:buClr>
              <a:buSzPct val="100000"/>
            </a:pPr>
            <a:r>
              <a:rPr lang="en-US" dirty="0">
                <a:solidFill>
                  <a:srgbClr val="000000"/>
                </a:solidFill>
                <a:latin typeface="Times" charset="0"/>
              </a:rPr>
              <a:t>	α</a:t>
            </a:r>
            <a:r>
              <a:rPr lang="en-US" baseline="-25000" dirty="0">
                <a:solidFill>
                  <a:srgbClr val="000000"/>
                </a:solidFill>
                <a:latin typeface="Times" charset="0"/>
              </a:rPr>
              <a:t>k</a:t>
            </a:r>
            <a:r>
              <a:rPr lang="en-US" dirty="0">
                <a:solidFill>
                  <a:srgbClr val="000000"/>
                </a:solidFill>
                <a:latin typeface="Times" charset="0"/>
              </a:rPr>
              <a:t> =  (r</a:t>
            </a:r>
            <a:r>
              <a:rPr lang="en-US" baseline="30000" dirty="0">
                <a:solidFill>
                  <a:srgbClr val="000000"/>
                </a:solidFill>
                <a:latin typeface="Times" charset="0"/>
              </a:rPr>
              <a:t>T</a:t>
            </a:r>
            <a:r>
              <a:rPr lang="en-US" baseline="-25000" dirty="0">
                <a:solidFill>
                  <a:srgbClr val="000000"/>
                </a:solidFill>
                <a:latin typeface="Times" charset="0"/>
              </a:rPr>
              <a:t>k-1</a:t>
            </a:r>
            <a:r>
              <a:rPr lang="en-US" dirty="0">
                <a:solidFill>
                  <a:srgbClr val="000000"/>
                </a:solidFill>
                <a:latin typeface="Times" charset="0"/>
              </a:rPr>
              <a:t>r</a:t>
            </a:r>
            <a:r>
              <a:rPr lang="en-US" baseline="-25000" dirty="0">
                <a:solidFill>
                  <a:srgbClr val="000000"/>
                </a:solidFill>
                <a:latin typeface="Times" charset="0"/>
              </a:rPr>
              <a:t>k-1</a:t>
            </a:r>
            <a:r>
              <a:rPr lang="en-US" dirty="0">
                <a:solidFill>
                  <a:srgbClr val="000000"/>
                </a:solidFill>
                <a:latin typeface="Times" charset="0"/>
              </a:rPr>
              <a:t>) / (d</a:t>
            </a:r>
            <a:r>
              <a:rPr lang="en-US" baseline="30000" dirty="0">
                <a:solidFill>
                  <a:srgbClr val="000000"/>
                </a:solidFill>
                <a:latin typeface="Times" charset="0"/>
              </a:rPr>
              <a:t>T</a:t>
            </a:r>
            <a:r>
              <a:rPr lang="en-US" baseline="-25000" dirty="0">
                <a:solidFill>
                  <a:srgbClr val="000000"/>
                </a:solidFill>
                <a:latin typeface="Times" charset="0"/>
              </a:rPr>
              <a:t>k-1</a:t>
            </a:r>
            <a:r>
              <a:rPr lang="en-US" dirty="0">
                <a:solidFill>
                  <a:srgbClr val="000000"/>
                </a:solidFill>
                <a:latin typeface="Times" charset="0"/>
              </a:rPr>
              <a:t>Ad</a:t>
            </a:r>
            <a:r>
              <a:rPr lang="en-US" baseline="-25000" dirty="0">
                <a:solidFill>
                  <a:srgbClr val="000000"/>
                </a:solidFill>
                <a:latin typeface="Times" charset="0"/>
              </a:rPr>
              <a:t>k-1</a:t>
            </a:r>
            <a:r>
              <a:rPr lang="en-US" dirty="0">
                <a:solidFill>
                  <a:srgbClr val="000000"/>
                </a:solidFill>
                <a:latin typeface="Times" charset="0"/>
              </a:rPr>
              <a:t>)    </a:t>
            </a:r>
            <a:r>
              <a:rPr lang="en-US" sz="2000" dirty="0">
                <a:solidFill>
                  <a:srgbClr val="FF0000"/>
                </a:solidFill>
                <a:latin typeface="Arial" charset="0"/>
              </a:rPr>
              <a:t>step length</a:t>
            </a:r>
            <a:endParaRPr lang="en-US" sz="2400" dirty="0">
              <a:solidFill>
                <a:srgbClr val="FF0000"/>
              </a:solidFill>
              <a:latin typeface="Arial" charset="0"/>
            </a:endParaRPr>
          </a:p>
          <a:p>
            <a:pPr marL="457200" indent="-457200">
              <a:spcBef>
                <a:spcPct val="20000"/>
              </a:spcBef>
              <a:buClr>
                <a:srgbClr val="FF0000"/>
              </a:buClr>
              <a:buSzPct val="100000"/>
            </a:pPr>
            <a:r>
              <a:rPr lang="en-US" dirty="0">
                <a:solidFill>
                  <a:srgbClr val="000000"/>
                </a:solidFill>
                <a:latin typeface="Times" charset="0"/>
              </a:rPr>
              <a:t>	</a:t>
            </a:r>
            <a:r>
              <a:rPr lang="en-US" dirty="0" err="1">
                <a:solidFill>
                  <a:srgbClr val="000000"/>
                </a:solidFill>
                <a:latin typeface="Times" charset="0"/>
              </a:rPr>
              <a:t>x</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a:solidFill>
                  <a:srgbClr val="000000"/>
                </a:solidFill>
                <a:latin typeface="Times" charset="0"/>
              </a:rPr>
              <a:t>=  x</a:t>
            </a:r>
            <a:r>
              <a:rPr lang="en-US" baseline="-25000" dirty="0">
                <a:solidFill>
                  <a:srgbClr val="000000"/>
                </a:solidFill>
                <a:latin typeface="Times" charset="0"/>
              </a:rPr>
              <a:t>k-1 </a:t>
            </a:r>
            <a:r>
              <a:rPr lang="en-US" dirty="0">
                <a:solidFill>
                  <a:srgbClr val="000000"/>
                </a:solidFill>
                <a:latin typeface="Times" charset="0"/>
              </a:rPr>
              <a:t>+ α</a:t>
            </a:r>
            <a:r>
              <a:rPr lang="en-US" baseline="-25000" dirty="0">
                <a:solidFill>
                  <a:srgbClr val="000000"/>
                </a:solidFill>
                <a:latin typeface="Times" charset="0"/>
              </a:rPr>
              <a:t>k</a:t>
            </a:r>
            <a:r>
              <a:rPr lang="en-US" dirty="0">
                <a:solidFill>
                  <a:srgbClr val="000000"/>
                </a:solidFill>
                <a:latin typeface="Times" charset="0"/>
              </a:rPr>
              <a:t> d</a:t>
            </a:r>
            <a:r>
              <a:rPr lang="en-US" baseline="-25000" dirty="0">
                <a:solidFill>
                  <a:srgbClr val="000000"/>
                </a:solidFill>
                <a:latin typeface="Times" charset="0"/>
              </a:rPr>
              <a:t>k-1                           </a:t>
            </a:r>
            <a:r>
              <a:rPr lang="en-US" baseline="-25000" dirty="0" smtClean="0">
                <a:solidFill>
                  <a:srgbClr val="000000"/>
                </a:solidFill>
                <a:latin typeface="Times" charset="0"/>
              </a:rPr>
              <a:t>  </a:t>
            </a:r>
            <a:r>
              <a:rPr lang="en-US" sz="2000" dirty="0" smtClean="0">
                <a:solidFill>
                  <a:srgbClr val="FF0000"/>
                </a:solidFill>
                <a:latin typeface="Arial" charset="0"/>
              </a:rPr>
              <a:t>approximate </a:t>
            </a:r>
            <a:r>
              <a:rPr lang="en-US" sz="2000" dirty="0">
                <a:solidFill>
                  <a:srgbClr val="FF0000"/>
                </a:solidFill>
                <a:latin typeface="Arial" charset="0"/>
              </a:rPr>
              <a:t>solution</a:t>
            </a:r>
            <a:endParaRPr lang="en-US" sz="2400" dirty="0">
              <a:solidFill>
                <a:srgbClr val="FF0000"/>
              </a:solidFill>
              <a:latin typeface="Arial" charset="0"/>
            </a:endParaRPr>
          </a:p>
          <a:p>
            <a:pPr marL="457200" indent="-457200">
              <a:spcBef>
                <a:spcPct val="20000"/>
              </a:spcBef>
              <a:buClr>
                <a:srgbClr val="FF0000"/>
              </a:buClr>
              <a:buSzPct val="100000"/>
            </a:pPr>
            <a:r>
              <a:rPr lang="en-US" baseline="-25000" dirty="0">
                <a:solidFill>
                  <a:srgbClr val="000000"/>
                </a:solidFill>
                <a:latin typeface="Times" charset="0"/>
              </a:rPr>
              <a:t>	 </a:t>
            </a:r>
            <a:r>
              <a:rPr lang="en-US" dirty="0" err="1">
                <a:solidFill>
                  <a:srgbClr val="000000"/>
                </a:solidFill>
                <a:latin typeface="Times" charset="0"/>
              </a:rPr>
              <a:t>r</a:t>
            </a:r>
            <a:r>
              <a:rPr lang="en-US" baseline="-25000" dirty="0" err="1">
                <a:solidFill>
                  <a:srgbClr val="000000"/>
                </a:solidFill>
                <a:latin typeface="Times" charset="0"/>
              </a:rPr>
              <a:t>k</a:t>
            </a:r>
            <a:r>
              <a:rPr lang="en-US" dirty="0">
                <a:solidFill>
                  <a:srgbClr val="000000"/>
                </a:solidFill>
                <a:latin typeface="Times" charset="0"/>
              </a:rPr>
              <a:t> =  r</a:t>
            </a:r>
            <a:r>
              <a:rPr lang="en-US" baseline="-25000" dirty="0">
                <a:solidFill>
                  <a:srgbClr val="000000"/>
                </a:solidFill>
                <a:latin typeface="Times" charset="0"/>
              </a:rPr>
              <a:t>k-1 </a:t>
            </a:r>
            <a:r>
              <a:rPr lang="en-US" dirty="0">
                <a:solidFill>
                  <a:srgbClr val="000000"/>
                </a:solidFill>
                <a:latin typeface="Times" charset="0"/>
              </a:rPr>
              <a:t>– α</a:t>
            </a:r>
            <a:r>
              <a:rPr lang="en-US" baseline="-25000" dirty="0">
                <a:solidFill>
                  <a:srgbClr val="000000"/>
                </a:solidFill>
                <a:latin typeface="Times" charset="0"/>
              </a:rPr>
              <a:t>k </a:t>
            </a:r>
            <a:r>
              <a:rPr lang="en-US" dirty="0">
                <a:solidFill>
                  <a:srgbClr val="000000"/>
                </a:solidFill>
                <a:latin typeface="Times" charset="0"/>
              </a:rPr>
              <a:t>Ad</a:t>
            </a:r>
            <a:r>
              <a:rPr lang="en-US" baseline="-25000" dirty="0">
                <a:solidFill>
                  <a:srgbClr val="000000"/>
                </a:solidFill>
                <a:latin typeface="Times" charset="0"/>
              </a:rPr>
              <a:t>k-1                           </a:t>
            </a:r>
            <a:r>
              <a:rPr lang="en-US" sz="2000" dirty="0" smtClean="0">
                <a:solidFill>
                  <a:srgbClr val="FF0000"/>
                </a:solidFill>
                <a:latin typeface="Arial" charset="0"/>
              </a:rPr>
              <a:t>residual  =  b - </a:t>
            </a:r>
            <a:r>
              <a:rPr lang="en-US" sz="2000" dirty="0" err="1" smtClean="0">
                <a:solidFill>
                  <a:srgbClr val="FF0000"/>
                </a:solidFill>
                <a:latin typeface="Arial" charset="0"/>
              </a:rPr>
              <a:t>Ax</a:t>
            </a:r>
            <a:r>
              <a:rPr lang="en-US" baseline="-25000" dirty="0" err="1" smtClean="0">
                <a:solidFill>
                  <a:srgbClr val="FF0000"/>
                </a:solidFill>
                <a:latin typeface="Arial" charset="0"/>
              </a:rPr>
              <a:t>k</a:t>
            </a:r>
            <a:endParaRPr lang="en-US" sz="3600" baseline="-25000" dirty="0">
              <a:solidFill>
                <a:srgbClr val="FF0000"/>
              </a:solidFill>
              <a:latin typeface="Times" charset="0"/>
            </a:endParaRPr>
          </a:p>
          <a:p>
            <a:pPr marL="457200" indent="-457200">
              <a:spcBef>
                <a:spcPct val="20000"/>
              </a:spcBef>
              <a:buClr>
                <a:srgbClr val="FF0000"/>
              </a:buClr>
              <a:buSzPct val="100000"/>
            </a:pPr>
            <a:r>
              <a:rPr lang="en-US" dirty="0">
                <a:solidFill>
                  <a:srgbClr val="000000"/>
                </a:solidFill>
                <a:latin typeface="Times" charset="0"/>
              </a:rPr>
              <a:t>	β</a:t>
            </a:r>
            <a:r>
              <a:rPr lang="en-US" baseline="-25000" dirty="0">
                <a:solidFill>
                  <a:srgbClr val="000000"/>
                </a:solidFill>
                <a:latin typeface="Times" charset="0"/>
              </a:rPr>
              <a:t>k</a:t>
            </a:r>
            <a:r>
              <a:rPr lang="en-US" dirty="0">
                <a:solidFill>
                  <a:srgbClr val="000000"/>
                </a:solidFill>
                <a:latin typeface="Times" charset="0"/>
              </a:rPr>
              <a:t> =  (</a:t>
            </a:r>
            <a:r>
              <a:rPr lang="en-US" dirty="0" err="1">
                <a:solidFill>
                  <a:srgbClr val="000000"/>
                </a:solidFill>
                <a:latin typeface="Times" charset="0"/>
              </a:rPr>
              <a:t>r</a:t>
            </a:r>
            <a:r>
              <a:rPr lang="en-US" baseline="30000" dirty="0" err="1">
                <a:solidFill>
                  <a:srgbClr val="000000"/>
                </a:solidFill>
                <a:latin typeface="Times" charset="0"/>
              </a:rPr>
              <a:t>T</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err="1">
                <a:solidFill>
                  <a:srgbClr val="000000"/>
                </a:solidFill>
                <a:latin typeface="Times" charset="0"/>
              </a:rPr>
              <a:t>r</a:t>
            </a:r>
            <a:r>
              <a:rPr lang="en-US" baseline="-25000" dirty="0" err="1">
                <a:solidFill>
                  <a:srgbClr val="000000"/>
                </a:solidFill>
                <a:latin typeface="Times" charset="0"/>
              </a:rPr>
              <a:t>k</a:t>
            </a:r>
            <a:r>
              <a:rPr lang="en-US" dirty="0">
                <a:solidFill>
                  <a:srgbClr val="000000"/>
                </a:solidFill>
                <a:latin typeface="Times" charset="0"/>
              </a:rPr>
              <a:t>) / (r</a:t>
            </a:r>
            <a:r>
              <a:rPr lang="en-US" baseline="30000" dirty="0">
                <a:solidFill>
                  <a:srgbClr val="000000"/>
                </a:solidFill>
                <a:latin typeface="Times" charset="0"/>
              </a:rPr>
              <a:t>T</a:t>
            </a:r>
            <a:r>
              <a:rPr lang="en-US" baseline="-25000" dirty="0">
                <a:solidFill>
                  <a:srgbClr val="000000"/>
                </a:solidFill>
                <a:latin typeface="Times" charset="0"/>
              </a:rPr>
              <a:t>k-1</a:t>
            </a:r>
            <a:r>
              <a:rPr lang="en-US" dirty="0">
                <a:solidFill>
                  <a:srgbClr val="000000"/>
                </a:solidFill>
                <a:latin typeface="Times" charset="0"/>
              </a:rPr>
              <a:t>r</a:t>
            </a:r>
            <a:r>
              <a:rPr lang="en-US" baseline="-25000" dirty="0">
                <a:solidFill>
                  <a:srgbClr val="000000"/>
                </a:solidFill>
                <a:latin typeface="Times" charset="0"/>
              </a:rPr>
              <a:t>k-1</a:t>
            </a:r>
            <a:r>
              <a:rPr lang="en-US" dirty="0">
                <a:solidFill>
                  <a:srgbClr val="000000"/>
                </a:solidFill>
                <a:latin typeface="Times" charset="0"/>
              </a:rPr>
              <a:t>)           </a:t>
            </a:r>
            <a:r>
              <a:rPr lang="en-US" dirty="0" smtClean="0">
                <a:solidFill>
                  <a:srgbClr val="000000"/>
                </a:solidFill>
                <a:latin typeface="Times" charset="0"/>
              </a:rPr>
              <a:t> </a:t>
            </a:r>
            <a:r>
              <a:rPr lang="en-US" sz="2000" dirty="0" smtClean="0">
                <a:solidFill>
                  <a:srgbClr val="FF0000"/>
                </a:solidFill>
                <a:latin typeface="Arial" charset="0"/>
              </a:rPr>
              <a:t>improvement</a:t>
            </a:r>
            <a:endParaRPr lang="en-US" dirty="0">
              <a:solidFill>
                <a:srgbClr val="FF0000"/>
              </a:solidFill>
              <a:latin typeface="Times" charset="0"/>
            </a:endParaRPr>
          </a:p>
          <a:p>
            <a:pPr marL="457200" indent="-457200">
              <a:spcBef>
                <a:spcPct val="20000"/>
              </a:spcBef>
              <a:buClr>
                <a:srgbClr val="FF0000"/>
              </a:buClr>
              <a:buSzPct val="100000"/>
            </a:pPr>
            <a:r>
              <a:rPr lang="en-US" dirty="0">
                <a:solidFill>
                  <a:srgbClr val="000000"/>
                </a:solidFill>
                <a:latin typeface="Times" charset="0"/>
              </a:rPr>
              <a:t>	</a:t>
            </a:r>
            <a:r>
              <a:rPr lang="en-US" dirty="0" err="1">
                <a:solidFill>
                  <a:srgbClr val="000000"/>
                </a:solidFill>
                <a:latin typeface="Times" charset="0"/>
              </a:rPr>
              <a:t>d</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a:solidFill>
                  <a:srgbClr val="000000"/>
                </a:solidFill>
                <a:latin typeface="Times" charset="0"/>
              </a:rPr>
              <a:t>=  </a:t>
            </a:r>
            <a:r>
              <a:rPr lang="en-US" dirty="0" err="1">
                <a:solidFill>
                  <a:srgbClr val="000000"/>
                </a:solidFill>
                <a:latin typeface="Times" charset="0"/>
              </a:rPr>
              <a:t>r</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a:solidFill>
                  <a:srgbClr val="000000"/>
                </a:solidFill>
                <a:latin typeface="Times" charset="0"/>
              </a:rPr>
              <a:t>+ β</a:t>
            </a:r>
            <a:r>
              <a:rPr lang="en-US" baseline="-25000" dirty="0">
                <a:solidFill>
                  <a:srgbClr val="000000"/>
                </a:solidFill>
                <a:latin typeface="Times" charset="0"/>
              </a:rPr>
              <a:t>k</a:t>
            </a:r>
            <a:r>
              <a:rPr lang="en-US" dirty="0">
                <a:solidFill>
                  <a:srgbClr val="000000"/>
                </a:solidFill>
                <a:latin typeface="Times" charset="0"/>
              </a:rPr>
              <a:t> d</a:t>
            </a:r>
            <a:r>
              <a:rPr lang="en-US" baseline="-25000" dirty="0">
                <a:solidFill>
                  <a:srgbClr val="000000"/>
                </a:solidFill>
                <a:latin typeface="Times" charset="0"/>
              </a:rPr>
              <a:t>k-1                               </a:t>
            </a:r>
            <a:r>
              <a:rPr lang="en-US" baseline="-25000" dirty="0" smtClean="0">
                <a:solidFill>
                  <a:srgbClr val="000000"/>
                </a:solidFill>
                <a:latin typeface="Times" charset="0"/>
              </a:rPr>
              <a:t>   </a:t>
            </a:r>
            <a:r>
              <a:rPr lang="en-US" sz="2000" dirty="0" smtClean="0">
                <a:solidFill>
                  <a:srgbClr val="FF0000"/>
                </a:solidFill>
                <a:latin typeface="Arial" charset="0"/>
              </a:rPr>
              <a:t>search </a:t>
            </a:r>
            <a:r>
              <a:rPr lang="en-US" sz="2000" dirty="0">
                <a:solidFill>
                  <a:srgbClr val="FF0000"/>
                </a:solidFill>
                <a:latin typeface="Arial" charset="0"/>
              </a:rPr>
              <a:t>direction</a:t>
            </a:r>
            <a:endParaRPr lang="en-US" dirty="0">
              <a:solidFill>
                <a:srgbClr val="FF0000"/>
              </a:solidFill>
              <a:latin typeface="Times" charset="0"/>
            </a:endParaRPr>
          </a:p>
          <a:p>
            <a:pPr marL="457200" indent="-457200">
              <a:spcBef>
                <a:spcPct val="20000"/>
              </a:spcBef>
              <a:buClr>
                <a:srgbClr val="FF0000"/>
              </a:buClr>
              <a:buSzPct val="100000"/>
            </a:pPr>
            <a:endParaRPr lang="en-US" baseline="-25000" dirty="0">
              <a:solidFill>
                <a:srgbClr val="000000"/>
              </a:solidFill>
              <a:latin typeface="Times" charset="0"/>
            </a:endParaRPr>
          </a:p>
        </p:txBody>
      </p:sp>
    </p:spTree>
    <p:extLst>
      <p:ext uri="{BB962C8B-B14F-4D97-AF65-F5344CB8AC3E}">
        <p14:creationId xmlns:p14="http://schemas.microsoft.com/office/powerpoint/2010/main" val="19955355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solidFill>
                <a:ea typeface="+mn-ea"/>
              </a:rPr>
              <a:t>Motivation and definitions</a:t>
            </a:r>
            <a:endParaRPr lang="en-US" dirty="0" smtClean="0">
              <a:solidFill>
                <a:schemeClr val="tx1"/>
              </a:solidFill>
              <a:ea typeface="+mn-ea"/>
            </a:endParaRPr>
          </a:p>
          <a:p>
            <a:pPr lvl="1">
              <a:defRPr/>
            </a:pPr>
            <a:r>
              <a:rPr lang="en-US" sz="2000" dirty="0" smtClean="0">
                <a:solidFill>
                  <a:schemeClr val="tx1"/>
                </a:solidFill>
              </a:rPr>
              <a:t>Motivation from parallel computing</a:t>
            </a:r>
          </a:p>
          <a:p>
            <a:pPr lvl="1">
              <a:defRPr/>
            </a:pPr>
            <a:r>
              <a:rPr lang="en-US" sz="2000" dirty="0" smtClean="0">
                <a:solidFill>
                  <a:schemeClr val="tx1"/>
                </a:solidFill>
              </a:rPr>
              <a:t>Theory of graph separators</a:t>
            </a:r>
          </a:p>
          <a:p>
            <a:pPr lvl="4">
              <a:defRPr/>
            </a:pPr>
            <a:endParaRPr lang="en-US" sz="1200" dirty="0" smtClean="0">
              <a:solidFill>
                <a:srgbClr val="FF0000"/>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Parallel methods for partitioning </a:t>
            </a:r>
            <a:r>
              <a:rPr lang="en-US" u="sng" dirty="0" err="1" smtClean="0">
                <a:solidFill>
                  <a:schemeClr val="tx1">
                    <a:lumMod val="50000"/>
                    <a:lumOff val="50000"/>
                  </a:schemeClr>
                </a:solidFill>
                <a:ea typeface="+mn-ea"/>
              </a:rPr>
              <a:t>hypergraphs</a:t>
            </a:r>
            <a:endParaRPr lang="en-US" dirty="0" smtClean="0">
              <a:solidFill>
                <a:schemeClr val="tx1">
                  <a:lumMod val="50000"/>
                  <a:lumOff val="50000"/>
                </a:schemeClr>
              </a:solidFill>
              <a:ea typeface="+mn-ea"/>
            </a:endParaRPr>
          </a:p>
          <a:p>
            <a:pPr lvl="1">
              <a:defRPr/>
            </a:pPr>
            <a:endParaRPr lang="en-US" sz="2400" dirty="0" smtClean="0">
              <a:solidFill>
                <a:schemeClr val="tx1">
                  <a:lumMod val="65000"/>
                  <a:lumOff val="3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15950" y="319088"/>
            <a:ext cx="6657975" cy="422275"/>
          </a:xfrm>
        </p:spPr>
        <p:txBody>
          <a:bodyPr/>
          <a:lstStyle/>
          <a:p>
            <a:r>
              <a:rPr lang="en-US">
                <a:effectLst>
                  <a:outerShdw blurRad="38100" dist="38100" dir="2700000" algn="tl">
                    <a:srgbClr val="DDDDDD"/>
                  </a:outerShdw>
                </a:effectLst>
                <a:latin typeface="Arial" charset="0"/>
              </a:rPr>
              <a:t>Sparse Matrix Vector Multiplication</a:t>
            </a:r>
          </a:p>
        </p:txBody>
      </p:sp>
      <p:pic>
        <p:nvPicPr>
          <p:cNvPr id="11267" name="Picture 3" descr="PartitionMatrixS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25563"/>
            <a:ext cx="8001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798513" y="306388"/>
            <a:ext cx="6921500" cy="422275"/>
          </a:xfrm>
        </p:spPr>
        <p:txBody>
          <a:bodyPr/>
          <a:lstStyle/>
          <a:p>
            <a:r>
              <a:rPr lang="en-US">
                <a:effectLst>
                  <a:outerShdw blurRad="38100" dist="38100" dir="2700000" algn="tl">
                    <a:srgbClr val="DDDDDD"/>
                  </a:outerShdw>
                </a:effectLst>
                <a:latin typeface="Arial" charset="0"/>
              </a:rPr>
              <a:t>Definition of Graph Partitioning</a:t>
            </a:r>
          </a:p>
        </p:txBody>
      </p:sp>
      <p:sp>
        <p:nvSpPr>
          <p:cNvPr id="12291" name="Rectangle 3"/>
          <p:cNvSpPr>
            <a:spLocks noGrp="1" noChangeArrowheads="1"/>
          </p:cNvSpPr>
          <p:nvPr>
            <p:ph type="body" idx="1"/>
          </p:nvPr>
        </p:nvSpPr>
        <p:spPr>
          <a:xfrm>
            <a:off x="533400" y="914400"/>
            <a:ext cx="8229600" cy="5278438"/>
          </a:xfrm>
        </p:spPr>
        <p:txBody>
          <a:bodyPr/>
          <a:lstStyle/>
          <a:p>
            <a:r>
              <a:rPr lang="en-US" sz="2000">
                <a:latin typeface="Arial" charset="0"/>
              </a:rPr>
              <a:t>Given a graph G = (N, E, W</a:t>
            </a:r>
            <a:r>
              <a:rPr lang="en-US" sz="2000" baseline="-14000">
                <a:latin typeface="Arial" charset="0"/>
              </a:rPr>
              <a:t>N</a:t>
            </a:r>
            <a:r>
              <a:rPr lang="en-US" sz="2000">
                <a:latin typeface="Arial" charset="0"/>
              </a:rPr>
              <a:t>, W</a:t>
            </a:r>
            <a:r>
              <a:rPr lang="en-US" sz="2000" baseline="-14000">
                <a:latin typeface="Arial" charset="0"/>
              </a:rPr>
              <a:t>E</a:t>
            </a:r>
            <a:r>
              <a:rPr lang="en-US" sz="2000">
                <a:latin typeface="Arial" charset="0"/>
              </a:rPr>
              <a:t>)</a:t>
            </a:r>
          </a:p>
          <a:p>
            <a:pPr lvl="1"/>
            <a:endParaRPr lang="en-US">
              <a:latin typeface="Arial" charset="0"/>
            </a:endParaRPr>
          </a:p>
          <a:p>
            <a:pPr lvl="1"/>
            <a:r>
              <a:rPr lang="en-US">
                <a:latin typeface="Arial" charset="0"/>
              </a:rPr>
              <a:t>N = nodes (or vertices),</a:t>
            </a:r>
          </a:p>
          <a:p>
            <a:pPr lvl="1"/>
            <a:r>
              <a:rPr lang="en-US">
                <a:latin typeface="Arial" charset="0"/>
              </a:rPr>
              <a:t>E = edges</a:t>
            </a:r>
          </a:p>
          <a:p>
            <a:pPr lvl="1"/>
            <a:r>
              <a:rPr lang="en-US">
                <a:latin typeface="Arial" charset="0"/>
              </a:rPr>
              <a:t>W</a:t>
            </a:r>
            <a:r>
              <a:rPr lang="en-US" baseline="-14000">
                <a:latin typeface="Arial" charset="0"/>
              </a:rPr>
              <a:t>N </a:t>
            </a:r>
            <a:r>
              <a:rPr lang="en-US">
                <a:latin typeface="Arial" charset="0"/>
              </a:rPr>
              <a:t>= node weights</a:t>
            </a:r>
          </a:p>
          <a:p>
            <a:pPr lvl="1"/>
            <a:r>
              <a:rPr lang="en-US" baseline="-14000">
                <a:latin typeface="Arial" charset="0"/>
              </a:rPr>
              <a:t> </a:t>
            </a:r>
            <a:r>
              <a:rPr lang="en-US">
                <a:latin typeface="Arial" charset="0"/>
              </a:rPr>
              <a:t>W</a:t>
            </a:r>
            <a:r>
              <a:rPr lang="en-US" baseline="-14000">
                <a:latin typeface="Arial" charset="0"/>
              </a:rPr>
              <a:t>E </a:t>
            </a:r>
            <a:r>
              <a:rPr lang="en-US">
                <a:latin typeface="Arial" charset="0"/>
              </a:rPr>
              <a:t>= edge weights</a:t>
            </a:r>
            <a:endParaRPr lang="en-US" sz="2000">
              <a:solidFill>
                <a:schemeClr val="bg2"/>
              </a:solidFill>
              <a:latin typeface="Arial" charset="0"/>
            </a:endParaRPr>
          </a:p>
          <a:p>
            <a:endParaRPr lang="en-US" sz="2000">
              <a:solidFill>
                <a:schemeClr val="bg2"/>
              </a:solidFill>
              <a:latin typeface="Arial" charset="0"/>
            </a:endParaRPr>
          </a:p>
          <a:p>
            <a:r>
              <a:rPr lang="en-US" sz="2000">
                <a:solidFill>
                  <a:schemeClr val="bg2"/>
                </a:solidFill>
                <a:latin typeface="Arial" charset="0"/>
              </a:rPr>
              <a:t>Often nodes are tasks, edges are communication, weights are costs</a:t>
            </a:r>
            <a:endParaRPr lang="en-US" sz="2000">
              <a:latin typeface="Arial" charset="0"/>
            </a:endParaRPr>
          </a:p>
          <a:p>
            <a:r>
              <a:rPr lang="en-US" sz="2000">
                <a:latin typeface="Arial" charset="0"/>
              </a:rPr>
              <a:t>Choose a partition N = N</a:t>
            </a:r>
            <a:r>
              <a:rPr lang="en-US" sz="2000" baseline="-14000">
                <a:latin typeface="Arial" charset="0"/>
              </a:rPr>
              <a:t>1</a:t>
            </a:r>
            <a:r>
              <a:rPr lang="en-US" sz="2000">
                <a:latin typeface="Arial" charset="0"/>
              </a:rPr>
              <a:t> U N</a:t>
            </a:r>
            <a:r>
              <a:rPr lang="en-US" sz="2000" baseline="-14000">
                <a:latin typeface="Arial" charset="0"/>
              </a:rPr>
              <a:t>2</a:t>
            </a:r>
            <a:r>
              <a:rPr lang="en-US" sz="2000">
                <a:latin typeface="Arial" charset="0"/>
              </a:rPr>
              <a:t> U … U N</a:t>
            </a:r>
            <a:r>
              <a:rPr lang="en-US" sz="2000" baseline="-14000">
                <a:latin typeface="Arial" charset="0"/>
              </a:rPr>
              <a:t>P</a:t>
            </a:r>
            <a:r>
              <a:rPr lang="en-US" sz="2000">
                <a:latin typeface="Arial" charset="0"/>
              </a:rPr>
              <a:t> such that</a:t>
            </a:r>
          </a:p>
          <a:p>
            <a:pPr lvl="1"/>
            <a:r>
              <a:rPr lang="en-US">
                <a:latin typeface="Arial" charset="0"/>
              </a:rPr>
              <a:t>Total weight of nodes in each part is </a:t>
            </a:r>
            <a:r>
              <a:rPr lang="ja-JP" altLang="en-US">
                <a:latin typeface="Arial" charset="0"/>
              </a:rPr>
              <a:t>“</a:t>
            </a:r>
            <a:r>
              <a:rPr lang="en-US">
                <a:latin typeface="Arial" charset="0"/>
              </a:rPr>
              <a:t>about the same</a:t>
            </a:r>
            <a:r>
              <a:rPr lang="ja-JP" altLang="en-US">
                <a:latin typeface="Arial" charset="0"/>
              </a:rPr>
              <a:t>”</a:t>
            </a:r>
            <a:endParaRPr lang="en-US">
              <a:latin typeface="Arial" charset="0"/>
            </a:endParaRPr>
          </a:p>
          <a:p>
            <a:pPr lvl="1"/>
            <a:r>
              <a:rPr lang="en-US">
                <a:latin typeface="Arial" charset="0"/>
              </a:rPr>
              <a:t>Total weight of edges connecting nodes in different parts is small</a:t>
            </a:r>
          </a:p>
          <a:p>
            <a:r>
              <a:rPr lang="en-US" sz="2000">
                <a:solidFill>
                  <a:schemeClr val="bg2"/>
                </a:solidFill>
                <a:latin typeface="Arial" charset="0"/>
              </a:rPr>
              <a:t>Balance the work load, while minimizing communication</a:t>
            </a:r>
          </a:p>
          <a:p>
            <a:endParaRPr lang="en-US" sz="2000" baseline="-14000">
              <a:latin typeface="Arial" charset="0"/>
            </a:endParaRPr>
          </a:p>
          <a:p>
            <a:r>
              <a:rPr lang="en-US" sz="2000">
                <a:latin typeface="Arial" charset="0"/>
              </a:rPr>
              <a:t>Special case of N = N</a:t>
            </a:r>
            <a:r>
              <a:rPr lang="en-US" sz="2000" baseline="-10000">
                <a:latin typeface="Arial" charset="0"/>
              </a:rPr>
              <a:t>1</a:t>
            </a:r>
            <a:r>
              <a:rPr lang="en-US" sz="2000">
                <a:latin typeface="Arial" charset="0"/>
              </a:rPr>
              <a:t> U N</a:t>
            </a:r>
            <a:r>
              <a:rPr lang="en-US" sz="2000" baseline="-10000">
                <a:latin typeface="Arial" charset="0"/>
              </a:rPr>
              <a:t>2</a:t>
            </a:r>
            <a:r>
              <a:rPr lang="en-US" sz="2000">
                <a:latin typeface="Arial" charset="0"/>
              </a:rPr>
              <a:t>:   Graph Bisection</a:t>
            </a:r>
            <a:endParaRPr lang="en-US">
              <a:latin typeface="Arial" charset="0"/>
            </a:endParaRPr>
          </a:p>
        </p:txBody>
      </p:sp>
      <p:grpSp>
        <p:nvGrpSpPr>
          <p:cNvPr id="12292" name="Group 49"/>
          <p:cNvGrpSpPr>
            <a:grpSpLocks/>
          </p:cNvGrpSpPr>
          <p:nvPr/>
        </p:nvGrpSpPr>
        <p:grpSpPr bwMode="auto">
          <a:xfrm>
            <a:off x="4452938" y="1228725"/>
            <a:ext cx="2909887" cy="1855788"/>
            <a:chOff x="1963" y="2921"/>
            <a:chExt cx="1833" cy="1169"/>
          </a:xfrm>
        </p:grpSpPr>
        <p:grpSp>
          <p:nvGrpSpPr>
            <p:cNvPr id="12293" name="Group 42"/>
            <p:cNvGrpSpPr>
              <a:grpSpLocks/>
            </p:cNvGrpSpPr>
            <p:nvPr/>
          </p:nvGrpSpPr>
          <p:grpSpPr bwMode="auto">
            <a:xfrm>
              <a:off x="1963" y="2965"/>
              <a:ext cx="1833" cy="1125"/>
              <a:chOff x="1886" y="3049"/>
              <a:chExt cx="1833" cy="1125"/>
            </a:xfrm>
          </p:grpSpPr>
          <p:sp>
            <p:nvSpPr>
              <p:cNvPr id="12298" name="Line 8"/>
              <p:cNvSpPr>
                <a:spLocks noChangeShapeType="1"/>
              </p:cNvSpPr>
              <p:nvPr/>
            </p:nvSpPr>
            <p:spPr bwMode="auto">
              <a:xfrm flipV="1">
                <a:off x="2231" y="3822"/>
                <a:ext cx="1125" cy="9"/>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299" name="Line 9"/>
              <p:cNvSpPr>
                <a:spLocks noChangeShapeType="1"/>
              </p:cNvSpPr>
              <p:nvPr/>
            </p:nvSpPr>
            <p:spPr bwMode="auto">
              <a:xfrm flipH="1">
                <a:off x="3091" y="3831"/>
                <a:ext cx="265" cy="24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0" name="Line 11"/>
              <p:cNvSpPr>
                <a:spLocks noChangeShapeType="1"/>
              </p:cNvSpPr>
              <p:nvPr/>
            </p:nvSpPr>
            <p:spPr bwMode="auto">
              <a:xfrm flipV="1">
                <a:off x="2231" y="3145"/>
                <a:ext cx="923"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1" name="Line 14"/>
              <p:cNvSpPr>
                <a:spLocks noChangeShapeType="1"/>
              </p:cNvSpPr>
              <p:nvPr/>
            </p:nvSpPr>
            <p:spPr bwMode="auto">
              <a:xfrm>
                <a:off x="2478" y="3145"/>
                <a:ext cx="896"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2" name="Line 15"/>
              <p:cNvSpPr>
                <a:spLocks noChangeShapeType="1"/>
              </p:cNvSpPr>
              <p:nvPr/>
            </p:nvSpPr>
            <p:spPr bwMode="auto">
              <a:xfrm flipV="1">
                <a:off x="2479" y="3365"/>
                <a:ext cx="895" cy="68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3" name="Line 16"/>
              <p:cNvSpPr>
                <a:spLocks noChangeShapeType="1"/>
              </p:cNvSpPr>
              <p:nvPr/>
            </p:nvSpPr>
            <p:spPr bwMode="auto">
              <a:xfrm flipV="1">
                <a:off x="2478" y="3145"/>
                <a:ext cx="676" cy="90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4" name="Line 17"/>
              <p:cNvSpPr>
                <a:spLocks noChangeShapeType="1"/>
              </p:cNvSpPr>
              <p:nvPr/>
            </p:nvSpPr>
            <p:spPr bwMode="auto">
              <a:xfrm flipV="1">
                <a:off x="2231" y="3145"/>
                <a:ext cx="247" cy="67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5" name="Line 18"/>
              <p:cNvSpPr>
                <a:spLocks noChangeShapeType="1"/>
              </p:cNvSpPr>
              <p:nvPr/>
            </p:nvSpPr>
            <p:spPr bwMode="auto">
              <a:xfrm flipH="1">
                <a:off x="2231" y="3145"/>
                <a:ext cx="247"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6" name="Line 19"/>
              <p:cNvSpPr>
                <a:spLocks noChangeShapeType="1"/>
              </p:cNvSpPr>
              <p:nvPr/>
            </p:nvSpPr>
            <p:spPr bwMode="auto">
              <a:xfrm flipH="1" flipV="1">
                <a:off x="2231" y="3365"/>
                <a:ext cx="0" cy="45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12307" name="Text Box 20"/>
              <p:cNvSpPr txBox="1">
                <a:spLocks noChangeArrowheads="1"/>
              </p:cNvSpPr>
              <p:nvPr/>
            </p:nvSpPr>
            <p:spPr bwMode="auto">
              <a:xfrm>
                <a:off x="1886" y="3241"/>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1 (2)</a:t>
                </a:r>
              </a:p>
            </p:txBody>
          </p:sp>
          <p:sp>
            <p:nvSpPr>
              <p:cNvPr id="12308" name="Text Box 21"/>
              <p:cNvSpPr txBox="1">
                <a:spLocks noChangeArrowheads="1"/>
              </p:cNvSpPr>
              <p:nvPr/>
            </p:nvSpPr>
            <p:spPr bwMode="auto">
              <a:xfrm>
                <a:off x="2133" y="3049"/>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2 (2)</a:t>
                </a:r>
              </a:p>
            </p:txBody>
          </p:sp>
          <p:sp>
            <p:nvSpPr>
              <p:cNvPr id="12309" name="Text Box 22"/>
              <p:cNvSpPr txBox="1">
                <a:spLocks noChangeArrowheads="1"/>
              </p:cNvSpPr>
              <p:nvPr/>
            </p:nvSpPr>
            <p:spPr bwMode="auto">
              <a:xfrm>
                <a:off x="3201" y="3049"/>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 (1)</a:t>
                </a:r>
              </a:p>
            </p:txBody>
          </p:sp>
          <p:sp>
            <p:nvSpPr>
              <p:cNvPr id="12310" name="Text Box 23"/>
              <p:cNvSpPr txBox="1">
                <a:spLocks noChangeArrowheads="1"/>
              </p:cNvSpPr>
              <p:nvPr/>
            </p:nvSpPr>
            <p:spPr bwMode="auto">
              <a:xfrm>
                <a:off x="3374" y="3281"/>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4 (3)</a:t>
                </a:r>
              </a:p>
            </p:txBody>
          </p:sp>
          <p:sp>
            <p:nvSpPr>
              <p:cNvPr id="12311" name="Text Box 24"/>
              <p:cNvSpPr txBox="1">
                <a:spLocks noChangeArrowheads="1"/>
              </p:cNvSpPr>
              <p:nvPr/>
            </p:nvSpPr>
            <p:spPr bwMode="auto">
              <a:xfrm>
                <a:off x="1886" y="3735"/>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5 (1)</a:t>
                </a:r>
              </a:p>
            </p:txBody>
          </p:sp>
          <p:sp>
            <p:nvSpPr>
              <p:cNvPr id="12312" name="Text Box 25"/>
              <p:cNvSpPr txBox="1">
                <a:spLocks noChangeArrowheads="1"/>
              </p:cNvSpPr>
              <p:nvPr/>
            </p:nvSpPr>
            <p:spPr bwMode="auto">
              <a:xfrm>
                <a:off x="2133" y="3954"/>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6 (2)</a:t>
                </a:r>
              </a:p>
            </p:txBody>
          </p:sp>
          <p:sp>
            <p:nvSpPr>
              <p:cNvPr id="12313" name="Text Box 26"/>
              <p:cNvSpPr txBox="1">
                <a:spLocks noChangeArrowheads="1"/>
              </p:cNvSpPr>
              <p:nvPr/>
            </p:nvSpPr>
            <p:spPr bwMode="auto">
              <a:xfrm>
                <a:off x="3154" y="3982"/>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7 (3)</a:t>
                </a:r>
              </a:p>
            </p:txBody>
          </p:sp>
          <p:sp>
            <p:nvSpPr>
              <p:cNvPr id="12314" name="Text Box 27"/>
              <p:cNvSpPr txBox="1">
                <a:spLocks noChangeArrowheads="1"/>
              </p:cNvSpPr>
              <p:nvPr/>
            </p:nvSpPr>
            <p:spPr bwMode="auto">
              <a:xfrm>
                <a:off x="3374" y="3735"/>
                <a:ext cx="3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8 (1)</a:t>
                </a:r>
              </a:p>
            </p:txBody>
          </p:sp>
          <p:sp>
            <p:nvSpPr>
              <p:cNvPr id="12315" name="Text Box 30"/>
              <p:cNvSpPr txBox="1">
                <a:spLocks noChangeArrowheads="1"/>
              </p:cNvSpPr>
              <p:nvPr/>
            </p:nvSpPr>
            <p:spPr bwMode="auto">
              <a:xfrm>
                <a:off x="2301" y="384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5</a:t>
                </a:r>
              </a:p>
            </p:txBody>
          </p:sp>
          <p:sp>
            <p:nvSpPr>
              <p:cNvPr id="12316" name="Text Box 31"/>
              <p:cNvSpPr txBox="1">
                <a:spLocks noChangeArrowheads="1"/>
              </p:cNvSpPr>
              <p:nvPr/>
            </p:nvSpPr>
            <p:spPr bwMode="auto">
              <a:xfrm>
                <a:off x="2182" y="316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4</a:t>
                </a:r>
              </a:p>
            </p:txBody>
          </p:sp>
          <p:sp>
            <p:nvSpPr>
              <p:cNvPr id="12317" name="Text Box 32"/>
              <p:cNvSpPr txBox="1">
                <a:spLocks noChangeArrowheads="1"/>
              </p:cNvSpPr>
              <p:nvPr/>
            </p:nvSpPr>
            <p:spPr bwMode="auto">
              <a:xfrm>
                <a:off x="3096" y="3832"/>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6</a:t>
                </a:r>
              </a:p>
            </p:txBody>
          </p:sp>
          <p:sp>
            <p:nvSpPr>
              <p:cNvPr id="12318" name="Text Box 33"/>
              <p:cNvSpPr txBox="1">
                <a:spLocks noChangeArrowheads="1"/>
              </p:cNvSpPr>
              <p:nvPr/>
            </p:nvSpPr>
            <p:spPr bwMode="auto">
              <a:xfrm>
                <a:off x="2632" y="3049"/>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19" name="Text Box 34"/>
              <p:cNvSpPr txBox="1">
                <a:spLocks noChangeArrowheads="1"/>
              </p:cNvSpPr>
              <p:nvPr/>
            </p:nvSpPr>
            <p:spPr bwMode="auto">
              <a:xfrm>
                <a:off x="2543" y="324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0" name="Text Box 35"/>
              <p:cNvSpPr txBox="1">
                <a:spLocks noChangeArrowheads="1"/>
              </p:cNvSpPr>
              <p:nvPr/>
            </p:nvSpPr>
            <p:spPr bwMode="auto">
              <a:xfrm>
                <a:off x="2810" y="37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1" name="Text Box 36"/>
              <p:cNvSpPr txBox="1">
                <a:spLocks noChangeArrowheads="1"/>
              </p:cNvSpPr>
              <p:nvPr/>
            </p:nvSpPr>
            <p:spPr bwMode="auto">
              <a:xfrm>
                <a:off x="3065" y="354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2" name="Text Box 37"/>
              <p:cNvSpPr txBox="1">
                <a:spLocks noChangeArrowheads="1"/>
              </p:cNvSpPr>
              <p:nvPr/>
            </p:nvSpPr>
            <p:spPr bwMode="auto">
              <a:xfrm>
                <a:off x="2721" y="3433"/>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3" name="Text Box 38"/>
              <p:cNvSpPr txBox="1">
                <a:spLocks noChangeArrowheads="1"/>
              </p:cNvSpPr>
              <p:nvPr/>
            </p:nvSpPr>
            <p:spPr bwMode="auto">
              <a:xfrm>
                <a:off x="2080" y="344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4" name="Text Box 39"/>
              <p:cNvSpPr txBox="1">
                <a:spLocks noChangeArrowheads="1"/>
              </p:cNvSpPr>
              <p:nvPr/>
            </p:nvSpPr>
            <p:spPr bwMode="auto">
              <a:xfrm>
                <a:off x="2322" y="342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a:t>
                </a:r>
              </a:p>
            </p:txBody>
          </p:sp>
          <p:sp>
            <p:nvSpPr>
              <p:cNvPr id="12325" name="Line 41"/>
              <p:cNvSpPr>
                <a:spLocks noChangeShapeType="1"/>
              </p:cNvSpPr>
              <p:nvPr/>
            </p:nvSpPr>
            <p:spPr bwMode="auto">
              <a:xfrm>
                <a:off x="2231" y="3831"/>
                <a:ext cx="247" cy="206"/>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grpSp>
        <p:sp>
          <p:nvSpPr>
            <p:cNvPr id="12294" name="Rectangle 43"/>
            <p:cNvSpPr>
              <a:spLocks noChangeArrowheads="1"/>
            </p:cNvSpPr>
            <p:nvPr/>
          </p:nvSpPr>
          <p:spPr bwMode="auto">
            <a:xfrm rot="-2306122">
              <a:off x="2163" y="2979"/>
              <a:ext cx="471" cy="302"/>
            </a:xfrm>
            <a:prstGeom prst="rect">
              <a:avLst/>
            </a:prstGeom>
            <a:noFill/>
            <a:ln w="1905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5" name="Rectangle 45"/>
            <p:cNvSpPr>
              <a:spLocks noChangeArrowheads="1"/>
            </p:cNvSpPr>
            <p:nvPr/>
          </p:nvSpPr>
          <p:spPr bwMode="auto">
            <a:xfrm rot="2633986">
              <a:off x="2167" y="3707"/>
              <a:ext cx="486" cy="357"/>
            </a:xfrm>
            <a:prstGeom prst="rect">
              <a:avLst/>
            </a:prstGeom>
            <a:noFill/>
            <a:ln w="19050">
              <a:solidFill>
                <a:srgbClr val="00CC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6" name="Rectangle 47"/>
            <p:cNvSpPr>
              <a:spLocks noChangeArrowheads="1"/>
            </p:cNvSpPr>
            <p:nvPr/>
          </p:nvSpPr>
          <p:spPr bwMode="auto">
            <a:xfrm rot="-2609591">
              <a:off x="3065" y="3710"/>
              <a:ext cx="486" cy="352"/>
            </a:xfrm>
            <a:prstGeom prst="rect">
              <a:avLst/>
            </a:prstGeom>
            <a:noFill/>
            <a:ln w="19050">
              <a:solidFill>
                <a:srgbClr val="CC66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7" name="Rectangle 48"/>
            <p:cNvSpPr>
              <a:spLocks noChangeArrowheads="1"/>
            </p:cNvSpPr>
            <p:nvPr/>
          </p:nvSpPr>
          <p:spPr bwMode="auto">
            <a:xfrm rot="3065752">
              <a:off x="3146" y="3006"/>
              <a:ext cx="471" cy="302"/>
            </a:xfrm>
            <a:prstGeom prst="rect">
              <a:avLst/>
            </a:prstGeom>
            <a:noFill/>
            <a:ln w="1905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798513" y="306388"/>
            <a:ext cx="3260725" cy="422275"/>
          </a:xfrm>
        </p:spPr>
        <p:txBody>
          <a:bodyPr/>
          <a:lstStyle/>
          <a:p>
            <a:r>
              <a:rPr lang="en-US">
                <a:effectLst>
                  <a:outerShdw blurRad="38100" dist="38100" dir="2700000" algn="tl">
                    <a:srgbClr val="DDDDDD"/>
                  </a:outerShdw>
                </a:effectLst>
                <a:latin typeface="Arial" charset="0"/>
              </a:rPr>
              <a:t>Applications</a:t>
            </a:r>
          </a:p>
        </p:txBody>
      </p:sp>
      <p:sp>
        <p:nvSpPr>
          <p:cNvPr id="13315" name="Rectangle 3"/>
          <p:cNvSpPr>
            <a:spLocks noGrp="1" noChangeArrowheads="1"/>
          </p:cNvSpPr>
          <p:nvPr>
            <p:ph type="body" idx="1"/>
          </p:nvPr>
        </p:nvSpPr>
        <p:spPr>
          <a:xfrm>
            <a:off x="609600" y="762000"/>
            <a:ext cx="8001000" cy="5540375"/>
          </a:xfrm>
        </p:spPr>
        <p:txBody>
          <a:bodyPr/>
          <a:lstStyle/>
          <a:p>
            <a:r>
              <a:rPr lang="en-US">
                <a:latin typeface="Arial" charset="0"/>
              </a:rPr>
              <a:t>Telephone network design</a:t>
            </a:r>
          </a:p>
          <a:p>
            <a:pPr lvl="1"/>
            <a:r>
              <a:rPr lang="en-US">
                <a:latin typeface="Arial" charset="0"/>
              </a:rPr>
              <a:t>Original application, algorithm due to Kernighan</a:t>
            </a:r>
          </a:p>
          <a:p>
            <a:r>
              <a:rPr lang="en-US">
                <a:latin typeface="Arial" charset="0"/>
              </a:rPr>
              <a:t>Load Balancing while Minimizing Communication</a:t>
            </a:r>
          </a:p>
          <a:p>
            <a:r>
              <a:rPr lang="en-US">
                <a:latin typeface="Arial" charset="0"/>
              </a:rPr>
              <a:t>Sparse Matrix times Vector Multiplication</a:t>
            </a:r>
          </a:p>
          <a:p>
            <a:pPr lvl="1"/>
            <a:r>
              <a:rPr lang="en-US">
                <a:latin typeface="Arial" charset="0"/>
              </a:rPr>
              <a:t>Solving PDEs</a:t>
            </a:r>
          </a:p>
          <a:p>
            <a:pPr lvl="1"/>
            <a:r>
              <a:rPr lang="en-US">
                <a:latin typeface="Arial" charset="0"/>
              </a:rPr>
              <a:t>N = {1,…,n},     (j,k) in E if  A(j,k) nonzero, </a:t>
            </a:r>
          </a:p>
          <a:p>
            <a:pPr lvl="1"/>
            <a:r>
              <a:rPr lang="en-US">
                <a:latin typeface="Arial" charset="0"/>
              </a:rPr>
              <a:t>W</a:t>
            </a:r>
            <a:r>
              <a:rPr lang="en-US" sz="2400" baseline="-14000">
                <a:latin typeface="Arial" charset="0"/>
              </a:rPr>
              <a:t>N</a:t>
            </a:r>
            <a:r>
              <a:rPr lang="en-US">
                <a:latin typeface="Arial" charset="0"/>
              </a:rPr>
              <a:t>(j) = #nonzeros in row j,   W</a:t>
            </a:r>
            <a:r>
              <a:rPr lang="en-US" sz="2400" baseline="-14000">
                <a:latin typeface="Arial" charset="0"/>
              </a:rPr>
              <a:t>E</a:t>
            </a:r>
            <a:r>
              <a:rPr lang="en-US">
                <a:latin typeface="Arial" charset="0"/>
              </a:rPr>
              <a:t>(j,k) = 1</a:t>
            </a:r>
          </a:p>
          <a:p>
            <a:r>
              <a:rPr lang="en-US">
                <a:latin typeface="Arial" charset="0"/>
              </a:rPr>
              <a:t>VLSI Layout</a:t>
            </a:r>
          </a:p>
          <a:p>
            <a:pPr lvl="1"/>
            <a:r>
              <a:rPr lang="en-US">
                <a:latin typeface="Arial" charset="0"/>
              </a:rPr>
              <a:t>N = {units on chip},  E = {wires}, W</a:t>
            </a:r>
            <a:r>
              <a:rPr lang="en-US" sz="2400" baseline="-14000">
                <a:latin typeface="Arial" charset="0"/>
              </a:rPr>
              <a:t>E</a:t>
            </a:r>
            <a:r>
              <a:rPr lang="en-US">
                <a:latin typeface="Arial" charset="0"/>
              </a:rPr>
              <a:t>(j,k) = wire length</a:t>
            </a:r>
          </a:p>
          <a:p>
            <a:r>
              <a:rPr lang="en-US">
                <a:latin typeface="Arial" charset="0"/>
              </a:rPr>
              <a:t>Sparse Gaussian Elimination</a:t>
            </a:r>
          </a:p>
          <a:p>
            <a:pPr lvl="1"/>
            <a:r>
              <a:rPr lang="en-US">
                <a:latin typeface="Arial" charset="0"/>
              </a:rPr>
              <a:t>Used to reorder rows and columns to increase parallelism, and to decrease </a:t>
            </a:r>
            <a:r>
              <a:rPr lang="ja-JP" altLang="en-US">
                <a:latin typeface="Arial" charset="0"/>
              </a:rPr>
              <a:t>“</a:t>
            </a:r>
            <a:r>
              <a:rPr lang="en-US">
                <a:latin typeface="Arial" charset="0"/>
              </a:rPr>
              <a:t>fill-in</a:t>
            </a:r>
            <a:r>
              <a:rPr lang="ja-JP" altLang="en-US">
                <a:latin typeface="Arial" charset="0"/>
              </a:rPr>
              <a:t>”</a:t>
            </a:r>
            <a:endParaRPr lang="en-US">
              <a:latin typeface="Arial" charset="0"/>
            </a:endParaRPr>
          </a:p>
          <a:p>
            <a:r>
              <a:rPr lang="en-US">
                <a:latin typeface="Arial" charset="0"/>
              </a:rPr>
              <a:t>Data mining and clustering</a:t>
            </a:r>
          </a:p>
          <a:p>
            <a:r>
              <a:rPr lang="en-US">
                <a:latin typeface="Arial" charset="0"/>
              </a:rPr>
              <a:t>Physical Mapping of DNA</a:t>
            </a:r>
            <a:endParaRPr lang="en-US" i="1">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98513" y="306388"/>
            <a:ext cx="7493000" cy="422275"/>
          </a:xfrm>
        </p:spPr>
        <p:txBody>
          <a:bodyPr/>
          <a:lstStyle/>
          <a:p>
            <a:r>
              <a:rPr lang="en-US">
                <a:effectLst>
                  <a:outerShdw blurRad="38100" dist="38100" dir="2700000" algn="tl">
                    <a:srgbClr val="DDDDDD"/>
                  </a:outerShdw>
                </a:effectLst>
                <a:latin typeface="Arial" charset="0"/>
              </a:rPr>
              <a:t>Partitioning by Repeated Bisection</a:t>
            </a:r>
          </a:p>
        </p:txBody>
      </p:sp>
      <p:sp>
        <p:nvSpPr>
          <p:cNvPr id="14339" name="Rectangle 3"/>
          <p:cNvSpPr>
            <a:spLocks noGrp="1" noChangeArrowheads="1"/>
          </p:cNvSpPr>
          <p:nvPr>
            <p:ph type="body" idx="1"/>
          </p:nvPr>
        </p:nvSpPr>
        <p:spPr>
          <a:xfrm>
            <a:off x="609600" y="1295400"/>
            <a:ext cx="8305800" cy="873125"/>
          </a:xfrm>
        </p:spPr>
        <p:txBody>
          <a:bodyPr/>
          <a:lstStyle/>
          <a:p>
            <a:r>
              <a:rPr lang="en-US">
                <a:latin typeface="Arial" charset="0"/>
              </a:rPr>
              <a:t>To partition into 2</a:t>
            </a:r>
            <a:r>
              <a:rPr lang="en-US" baseline="30000">
                <a:latin typeface="Arial" charset="0"/>
              </a:rPr>
              <a:t>k</a:t>
            </a:r>
            <a:r>
              <a:rPr lang="en-US">
                <a:latin typeface="Arial" charset="0"/>
              </a:rPr>
              <a:t> parts, bisect graph recursively k times</a:t>
            </a:r>
          </a:p>
          <a:p>
            <a:pPr>
              <a:buFontTx/>
              <a:buNone/>
            </a:pPr>
            <a:endParaRPr lang="en-US">
              <a:latin typeface="Arial" charset="0"/>
            </a:endParaRPr>
          </a:p>
        </p:txBody>
      </p:sp>
      <p:pic>
        <p:nvPicPr>
          <p:cNvPr id="14340" name="Picture 4" descr="Tap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347913"/>
            <a:ext cx="40195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theory</a:t>
            </a:r>
          </a:p>
        </p:txBody>
      </p:sp>
      <p:sp>
        <p:nvSpPr>
          <p:cNvPr id="15363" name="Rectangle 3"/>
          <p:cNvSpPr>
            <a:spLocks noGrp="1" noChangeArrowheads="1"/>
          </p:cNvSpPr>
          <p:nvPr>
            <p:ph type="body" idx="1"/>
          </p:nvPr>
        </p:nvSpPr>
        <p:spPr>
          <a:xfrm>
            <a:off x="304800" y="1066800"/>
            <a:ext cx="8077200" cy="5715000"/>
          </a:xfrm>
        </p:spPr>
        <p:txBody>
          <a:bodyPr/>
          <a:lstStyle/>
          <a:p>
            <a:r>
              <a:rPr lang="en-US" dirty="0">
                <a:solidFill>
                  <a:schemeClr val="tx1"/>
                </a:solidFill>
                <a:latin typeface="Arial" charset="0"/>
              </a:rPr>
              <a:t>If </a:t>
            </a:r>
            <a:r>
              <a:rPr lang="en-US" dirty="0">
                <a:solidFill>
                  <a:schemeClr val="hlink"/>
                </a:solidFill>
                <a:latin typeface="Arial" charset="0"/>
              </a:rPr>
              <a:t>G</a:t>
            </a:r>
            <a:r>
              <a:rPr lang="en-US" dirty="0">
                <a:solidFill>
                  <a:schemeClr val="tx1"/>
                </a:solidFill>
                <a:latin typeface="Arial" charset="0"/>
              </a:rPr>
              <a:t> is a planar graph with </a:t>
            </a:r>
            <a:r>
              <a:rPr lang="en-US" dirty="0">
                <a:solidFill>
                  <a:schemeClr val="hlink"/>
                </a:solidFill>
                <a:latin typeface="Arial" charset="0"/>
              </a:rPr>
              <a:t>n</a:t>
            </a:r>
            <a:r>
              <a:rPr lang="en-US" dirty="0">
                <a:solidFill>
                  <a:schemeClr val="tx1"/>
                </a:solidFill>
                <a:latin typeface="Arial" charset="0"/>
              </a:rPr>
              <a:t> vertices, there exists a set of at most </a:t>
            </a:r>
            <a:r>
              <a:rPr lang="en-US" dirty="0" err="1">
                <a:solidFill>
                  <a:schemeClr val="hlink"/>
                </a:solidFill>
                <a:latin typeface="Arial" charset="0"/>
              </a:rPr>
              <a:t>sqrt</a:t>
            </a:r>
            <a:r>
              <a:rPr lang="en-US" dirty="0">
                <a:solidFill>
                  <a:schemeClr val="hlink"/>
                </a:solidFill>
                <a:latin typeface="Arial" charset="0"/>
              </a:rPr>
              <a:t>(6n)</a:t>
            </a:r>
            <a:r>
              <a:rPr lang="en-US" dirty="0">
                <a:solidFill>
                  <a:schemeClr val="tx1"/>
                </a:solidFill>
                <a:latin typeface="Arial" charset="0"/>
              </a:rPr>
              <a:t> vertices whose removal leaves no connected component with more than </a:t>
            </a:r>
            <a:r>
              <a:rPr lang="en-US" dirty="0">
                <a:solidFill>
                  <a:schemeClr val="hlink"/>
                </a:solidFill>
                <a:latin typeface="Arial" charset="0"/>
              </a:rPr>
              <a:t>2n/3</a:t>
            </a:r>
            <a:r>
              <a:rPr lang="en-US" dirty="0">
                <a:solidFill>
                  <a:schemeClr val="tx1"/>
                </a:solidFill>
                <a:latin typeface="Arial" charset="0"/>
              </a:rPr>
              <a:t> vertices.  </a:t>
            </a:r>
            <a:br>
              <a:rPr lang="en-US" dirty="0">
                <a:solidFill>
                  <a:schemeClr val="tx1"/>
                </a:solidFill>
                <a:latin typeface="Arial" charset="0"/>
              </a:rPr>
            </a:br>
            <a:r>
              <a:rPr lang="en-US" dirty="0">
                <a:solidFill>
                  <a:schemeClr val="hlink"/>
                </a:solidFill>
                <a:latin typeface="Arial" charset="0"/>
              </a:rPr>
              <a:t>(</a:t>
            </a:r>
            <a:r>
              <a:rPr lang="ja-JP" altLang="en-US" dirty="0">
                <a:solidFill>
                  <a:schemeClr val="hlink"/>
                </a:solidFill>
                <a:latin typeface="Arial" charset="0"/>
              </a:rPr>
              <a:t>“</a:t>
            </a:r>
            <a:r>
              <a:rPr lang="en-US" dirty="0">
                <a:solidFill>
                  <a:schemeClr val="hlink"/>
                </a:solidFill>
                <a:latin typeface="Arial" charset="0"/>
              </a:rPr>
              <a:t>Planar graphs have </a:t>
            </a:r>
            <a:r>
              <a:rPr lang="en-US" dirty="0" err="1">
                <a:solidFill>
                  <a:schemeClr val="hlink"/>
                </a:solidFill>
                <a:latin typeface="Arial" charset="0"/>
              </a:rPr>
              <a:t>sqrt</a:t>
            </a:r>
            <a:r>
              <a:rPr lang="en-US" dirty="0">
                <a:solidFill>
                  <a:schemeClr val="hlink"/>
                </a:solidFill>
                <a:latin typeface="Arial" charset="0"/>
              </a:rPr>
              <a:t>(n)-separators.</a:t>
            </a:r>
            <a:r>
              <a:rPr lang="ja-JP" altLang="en-US" dirty="0">
                <a:solidFill>
                  <a:schemeClr val="hlink"/>
                </a:solidFill>
                <a:latin typeface="Arial" charset="0"/>
              </a:rPr>
              <a:t>”</a:t>
            </a:r>
            <a:r>
              <a:rPr lang="en-US" dirty="0">
                <a:solidFill>
                  <a:schemeClr val="hlink"/>
                </a:solidFill>
                <a:latin typeface="Arial" charset="0"/>
              </a:rPr>
              <a:t>)</a:t>
            </a:r>
          </a:p>
          <a:p>
            <a:pPr lvl="4"/>
            <a:endParaRPr lang="en-US" sz="800" dirty="0">
              <a:solidFill>
                <a:schemeClr val="hlink"/>
              </a:solidFill>
              <a:latin typeface="Arial" charset="0"/>
            </a:endParaRPr>
          </a:p>
          <a:p>
            <a:r>
              <a:rPr lang="ja-JP" altLang="en-US" dirty="0">
                <a:solidFill>
                  <a:schemeClr val="tx1"/>
                </a:solidFill>
                <a:latin typeface="Arial" charset="0"/>
              </a:rPr>
              <a:t>“</a:t>
            </a:r>
            <a:r>
              <a:rPr lang="en-US" dirty="0">
                <a:solidFill>
                  <a:schemeClr val="tx1"/>
                </a:solidFill>
                <a:latin typeface="Arial" charset="0"/>
              </a:rPr>
              <a:t>Well-shaped</a:t>
            </a:r>
            <a:r>
              <a:rPr lang="ja-JP" altLang="en-US" dirty="0">
                <a:solidFill>
                  <a:schemeClr val="tx1"/>
                </a:solidFill>
                <a:latin typeface="Arial" charset="0"/>
              </a:rPr>
              <a:t>”</a:t>
            </a:r>
            <a:r>
              <a:rPr lang="en-US" dirty="0">
                <a:solidFill>
                  <a:schemeClr val="tx1"/>
                </a:solidFill>
                <a:latin typeface="Arial" charset="0"/>
              </a:rPr>
              <a:t> finite element meshes in 3 dimensions have </a:t>
            </a:r>
            <a:r>
              <a:rPr lang="en-US" dirty="0">
                <a:solidFill>
                  <a:schemeClr val="hlink"/>
                </a:solidFill>
                <a:latin typeface="Arial" charset="0"/>
              </a:rPr>
              <a:t>n</a:t>
            </a:r>
            <a:r>
              <a:rPr lang="en-US" sz="2800" baseline="30000" dirty="0">
                <a:solidFill>
                  <a:schemeClr val="hlink"/>
                </a:solidFill>
                <a:latin typeface="Arial" charset="0"/>
              </a:rPr>
              <a:t>2/3 </a:t>
            </a:r>
            <a:r>
              <a:rPr lang="en-US" dirty="0">
                <a:solidFill>
                  <a:schemeClr val="hlink"/>
                </a:solidFill>
                <a:latin typeface="Arial" charset="0"/>
              </a:rPr>
              <a:t>-</a:t>
            </a:r>
            <a:r>
              <a:rPr lang="en-US" dirty="0">
                <a:solidFill>
                  <a:schemeClr val="tx1"/>
                </a:solidFill>
                <a:latin typeface="Arial" charset="0"/>
              </a:rPr>
              <a:t> separators. </a:t>
            </a:r>
          </a:p>
          <a:p>
            <a:pPr lvl="4"/>
            <a:endParaRPr lang="en-US" sz="800" dirty="0">
              <a:solidFill>
                <a:schemeClr val="tx1"/>
              </a:solidFill>
              <a:latin typeface="Arial" charset="0"/>
            </a:endParaRPr>
          </a:p>
          <a:p>
            <a:r>
              <a:rPr lang="en-US" dirty="0">
                <a:solidFill>
                  <a:schemeClr val="tx1"/>
                </a:solidFill>
                <a:latin typeface="Arial" charset="0"/>
              </a:rPr>
              <a:t>Also some </a:t>
            </a:r>
            <a:r>
              <a:rPr lang="en-US" dirty="0" smtClean="0">
                <a:solidFill>
                  <a:schemeClr val="tx1"/>
                </a:solidFill>
                <a:latin typeface="Arial" charset="0"/>
              </a:rPr>
              <a:t>others </a:t>
            </a:r>
            <a:r>
              <a:rPr lang="en-US" dirty="0">
                <a:solidFill>
                  <a:schemeClr val="tx1"/>
                </a:solidFill>
                <a:latin typeface="Arial" charset="0"/>
              </a:rPr>
              <a:t>– trees, graphs of bounded genus, </a:t>
            </a:r>
            <a:r>
              <a:rPr lang="en-US" dirty="0" err="1">
                <a:solidFill>
                  <a:schemeClr val="tx1"/>
                </a:solidFill>
                <a:latin typeface="Arial" charset="0"/>
              </a:rPr>
              <a:t>chordal</a:t>
            </a:r>
            <a:r>
              <a:rPr lang="en-US" dirty="0">
                <a:solidFill>
                  <a:schemeClr val="tx1"/>
                </a:solidFill>
                <a:latin typeface="Arial" charset="0"/>
              </a:rPr>
              <a:t> graphs, bounded-excluded-minor graphs, …</a:t>
            </a:r>
          </a:p>
          <a:p>
            <a:pPr lvl="3"/>
            <a:endParaRPr lang="en-US" sz="800" dirty="0">
              <a:solidFill>
                <a:schemeClr val="tx1"/>
              </a:solidFill>
              <a:latin typeface="Arial" charset="0"/>
            </a:endParaRPr>
          </a:p>
          <a:p>
            <a:r>
              <a:rPr lang="en-US" dirty="0">
                <a:solidFill>
                  <a:schemeClr val="tx1"/>
                </a:solidFill>
                <a:latin typeface="Arial" charset="0"/>
              </a:rPr>
              <a:t>Mostly these theorems come with efficient algorithms, but they </a:t>
            </a:r>
            <a:r>
              <a:rPr lang="en-US" dirty="0" err="1">
                <a:solidFill>
                  <a:schemeClr val="tx1"/>
                </a:solidFill>
                <a:latin typeface="Arial" charset="0"/>
              </a:rPr>
              <a:t>aren</a:t>
            </a:r>
            <a:r>
              <a:rPr lang="ja-JP" altLang="en-US" dirty="0">
                <a:solidFill>
                  <a:schemeClr val="tx1"/>
                </a:solidFill>
                <a:latin typeface="Arial" charset="0"/>
              </a:rPr>
              <a:t>’</a:t>
            </a:r>
            <a:r>
              <a:rPr lang="en-US" dirty="0">
                <a:solidFill>
                  <a:schemeClr val="tx1"/>
                </a:solidFill>
                <a:latin typeface="Arial" charset="0"/>
              </a:rPr>
              <a:t>t used much</a:t>
            </a:r>
            <a:r>
              <a:rPr lang="en-US" dirty="0" smtClean="0">
                <a:solidFill>
                  <a:schemeClr val="tx1"/>
                </a:solidFill>
                <a:latin typeface="Arial" charset="0"/>
              </a:rPr>
              <a:t>.</a:t>
            </a:r>
          </a:p>
          <a:p>
            <a:pPr lvl="8"/>
            <a:endParaRPr lang="en-US" sz="800" dirty="0" smtClean="0">
              <a:solidFill>
                <a:schemeClr val="tx1"/>
              </a:solidFill>
              <a:latin typeface="Arial" charset="0"/>
            </a:endParaRPr>
          </a:p>
          <a:p>
            <a:r>
              <a:rPr lang="en-US" dirty="0" smtClean="0">
                <a:solidFill>
                  <a:schemeClr val="tx1"/>
                </a:solidFill>
                <a:latin typeface="Arial" charset="0"/>
              </a:rPr>
              <a:t>“Random graphs” don’t have good separators.</a:t>
            </a:r>
          </a:p>
          <a:p>
            <a:pPr lvl="1"/>
            <a:r>
              <a:rPr lang="en-US" sz="2000" dirty="0" smtClean="0">
                <a:solidFill>
                  <a:schemeClr val="tx1"/>
                </a:solidFill>
                <a:latin typeface="Arial" charset="0"/>
              </a:rPr>
              <a:t>e.g. </a:t>
            </a:r>
            <a:r>
              <a:rPr lang="en-US" sz="2000" dirty="0" err="1" smtClean="0">
                <a:solidFill>
                  <a:schemeClr val="tx1"/>
                </a:solidFill>
                <a:latin typeface="Arial" charset="0"/>
              </a:rPr>
              <a:t>Erdos-Renyi</a:t>
            </a:r>
            <a:r>
              <a:rPr lang="en-US" sz="2000" dirty="0" smtClean="0">
                <a:solidFill>
                  <a:schemeClr val="tx1"/>
                </a:solidFill>
                <a:latin typeface="Arial" charset="0"/>
              </a:rPr>
              <a:t> random graphs have only </a:t>
            </a:r>
            <a:r>
              <a:rPr lang="en-US" sz="2000" dirty="0" smtClean="0">
                <a:solidFill>
                  <a:srgbClr val="FF0000"/>
                </a:solidFill>
                <a:latin typeface="Arial" charset="0"/>
              </a:rPr>
              <a:t>n - </a:t>
            </a:r>
            <a:r>
              <a:rPr lang="en-US" sz="2000" dirty="0" smtClean="0">
                <a:solidFill>
                  <a:schemeClr val="tx1"/>
                </a:solidFill>
                <a:latin typeface="Arial" charset="0"/>
              </a:rPr>
              <a:t>separators.</a:t>
            </a:r>
            <a:endParaRPr lang="en-US" sz="2000" dirty="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rgbClr val="FF0000"/>
              </a:solidFill>
            </a:endParaRPr>
          </a:p>
          <a:p>
            <a:pPr>
              <a:defRPr/>
            </a:pPr>
            <a:r>
              <a:rPr lang="en-US" u="sng" dirty="0" smtClean="0">
                <a:solidFill>
                  <a:schemeClr val="tx1"/>
                </a:solidFill>
                <a:ea typeface="+mn-ea"/>
              </a:rPr>
              <a:t>Heuristics for graph partitioning</a:t>
            </a:r>
            <a:endParaRPr lang="en-US" dirty="0" smtClean="0">
              <a:solidFill>
                <a:schemeClr val="tx1"/>
              </a:solidFill>
              <a:ea typeface="+mn-ea"/>
            </a:endParaRPr>
          </a:p>
          <a:p>
            <a:pPr lvl="1">
              <a:defRPr/>
            </a:pPr>
            <a:r>
              <a:rPr lang="en-US" sz="2000" dirty="0" smtClean="0">
                <a:solidFill>
                  <a:schemeClr val="tx1"/>
                </a:solidFill>
              </a:rPr>
              <a:t>Iterative swapping</a:t>
            </a:r>
          </a:p>
          <a:p>
            <a:pPr lvl="1">
              <a:defRPr/>
            </a:pPr>
            <a:r>
              <a:rPr lang="en-US" sz="2000" dirty="0" smtClean="0">
                <a:solidFill>
                  <a:schemeClr val="tx1"/>
                </a:solidFill>
              </a:rPr>
              <a:t>Spectral</a:t>
            </a:r>
          </a:p>
          <a:p>
            <a:pPr lvl="1">
              <a:defRPr/>
            </a:pPr>
            <a:r>
              <a:rPr lang="en-US" sz="2000" dirty="0" smtClean="0">
                <a:solidFill>
                  <a:schemeClr val="tx1"/>
                </a:solidFill>
              </a:rPr>
              <a:t>Geometric</a:t>
            </a:r>
          </a:p>
          <a:p>
            <a:pPr lvl="1">
              <a:defRPr/>
            </a:pPr>
            <a:r>
              <a:rPr lang="en-US" sz="2000" dirty="0" smtClean="0">
                <a:solidFill>
                  <a:schemeClr val="tx1"/>
                </a:solidFill>
              </a:rPr>
              <a:t>Multilevel</a:t>
            </a:r>
            <a:endParaRPr lang="en-US" dirty="0" smtClean="0">
              <a:solidFill>
                <a:schemeClr val="tx1"/>
              </a:solidFill>
            </a:endParaRPr>
          </a:p>
          <a:p>
            <a:pPr lvl="4">
              <a:defRPr/>
            </a:pPr>
            <a:endParaRPr lang="en-US" sz="1200" dirty="0" smtClean="0">
              <a:solidFill>
                <a:schemeClr val="tx1"/>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Parallel methods for partitioning </a:t>
            </a:r>
            <a:r>
              <a:rPr lang="en-US" u="sng" dirty="0" err="1" smtClean="0">
                <a:solidFill>
                  <a:schemeClr val="tx1">
                    <a:lumMod val="50000"/>
                    <a:lumOff val="50000"/>
                  </a:schemeClr>
                </a:solidFill>
                <a:ea typeface="+mn-ea"/>
              </a:rPr>
              <a:t>hypergraphs</a:t>
            </a:r>
            <a:endParaRPr lang="en-US" dirty="0" smtClean="0">
              <a:solidFill>
                <a:schemeClr val="tx1">
                  <a:lumMod val="50000"/>
                  <a:lumOff val="50000"/>
                </a:schemeClr>
              </a:solidFill>
              <a:ea typeface="+mn-ea"/>
            </a:endParaRPr>
          </a:p>
          <a:p>
            <a:pPr lvl="1">
              <a:defRPr/>
            </a:pPr>
            <a:endParaRPr lang="en-US" sz="2400" dirty="0" smtClean="0">
              <a:solidFill>
                <a:schemeClr val="tx1">
                  <a:lumMod val="50000"/>
                  <a:lumOff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practice</a:t>
            </a:r>
          </a:p>
        </p:txBody>
      </p:sp>
      <p:sp>
        <p:nvSpPr>
          <p:cNvPr id="17411" name="Rectangle 3"/>
          <p:cNvSpPr>
            <a:spLocks noGrp="1" noChangeArrowheads="1"/>
          </p:cNvSpPr>
          <p:nvPr>
            <p:ph type="body" idx="1"/>
          </p:nvPr>
        </p:nvSpPr>
        <p:spPr>
          <a:xfrm>
            <a:off x="304800" y="1066800"/>
            <a:ext cx="8077200" cy="5257800"/>
          </a:xfrm>
        </p:spPr>
        <p:txBody>
          <a:bodyPr/>
          <a:lstStyle/>
          <a:p>
            <a:r>
              <a:rPr lang="en-US">
                <a:solidFill>
                  <a:schemeClr val="tx1"/>
                </a:solidFill>
                <a:latin typeface="Arial" charset="0"/>
              </a:rPr>
              <a:t>Graph partitioning heuristics have been an active research area for many years, often motivated by partitioning for parallel computation. </a:t>
            </a:r>
          </a:p>
          <a:p>
            <a:endParaRPr lang="en-US" sz="2000">
              <a:solidFill>
                <a:schemeClr val="tx1"/>
              </a:solidFill>
              <a:latin typeface="Arial" charset="0"/>
            </a:endParaRPr>
          </a:p>
          <a:p>
            <a:r>
              <a:rPr lang="en-US">
                <a:solidFill>
                  <a:schemeClr val="tx1"/>
                </a:solidFill>
                <a:latin typeface="Arial" charset="0"/>
              </a:rPr>
              <a:t>Some techniques:</a:t>
            </a:r>
          </a:p>
          <a:p>
            <a:pPr lvl="1"/>
            <a:r>
              <a:rPr lang="en-US">
                <a:solidFill>
                  <a:schemeClr val="tx1"/>
                </a:solidFill>
                <a:latin typeface="Arial" charset="0"/>
              </a:rPr>
              <a:t>Iterative-swapping (Kernighan-Lin, Fiduccia-Matheysses)</a:t>
            </a:r>
          </a:p>
          <a:p>
            <a:pPr lvl="1"/>
            <a:r>
              <a:rPr lang="en-US">
                <a:solidFill>
                  <a:schemeClr val="tx1"/>
                </a:solidFill>
                <a:latin typeface="Arial" charset="0"/>
              </a:rPr>
              <a:t>Spectral partitioning (uses eigenvectors of Laplacian matrix of graph)</a:t>
            </a:r>
          </a:p>
          <a:p>
            <a:pPr lvl="1"/>
            <a:r>
              <a:rPr lang="en-US">
                <a:solidFill>
                  <a:schemeClr val="tx1"/>
                </a:solidFill>
                <a:latin typeface="Arial" charset="0"/>
              </a:rPr>
              <a:t>Geometric partitioning (for meshes with specified vertex coordinates)</a:t>
            </a:r>
          </a:p>
          <a:p>
            <a:pPr lvl="1"/>
            <a:r>
              <a:rPr lang="en-US">
                <a:solidFill>
                  <a:schemeClr val="tx1"/>
                </a:solidFill>
                <a:latin typeface="Arial" charset="0"/>
              </a:rPr>
              <a:t>Breadth-first search (fast but dated)</a:t>
            </a:r>
          </a:p>
          <a:p>
            <a:pPr lvl="1"/>
            <a:endParaRPr lang="en-US" sz="2000">
              <a:solidFill>
                <a:schemeClr val="tx1"/>
              </a:solidFill>
              <a:latin typeface="Arial" charset="0"/>
            </a:endParaRPr>
          </a:p>
          <a:p>
            <a:r>
              <a:rPr lang="en-US">
                <a:solidFill>
                  <a:schemeClr val="tx1"/>
                </a:solidFill>
                <a:latin typeface="Arial" charset="0"/>
              </a:rPr>
              <a:t>Many popular modern codes (e.g. Metis, Chaco, Zoltan) use multilevel iterative swapping</a:t>
            </a:r>
          </a:p>
          <a:p>
            <a:endParaRPr lang="en-US" sz="100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304800"/>
            <a:ext cx="8158163" cy="762000"/>
          </a:xfrm>
        </p:spPr>
        <p:txBody>
          <a:bodyPr/>
          <a:lstStyle/>
          <a:p>
            <a:pPr>
              <a:defRPr/>
            </a:pPr>
            <a:r>
              <a:rPr lang="en-US" smtClean="0">
                <a:ea typeface="+mj-ea"/>
              </a:rPr>
              <a:t>Iterative swapping: </a:t>
            </a:r>
            <a:br>
              <a:rPr lang="en-US" smtClean="0">
                <a:ea typeface="+mj-ea"/>
              </a:rPr>
            </a:br>
            <a:r>
              <a:rPr lang="en-US" smtClean="0">
                <a:solidFill>
                  <a:schemeClr val="accent1"/>
                </a:solidFill>
                <a:ea typeface="+mj-ea"/>
              </a:rPr>
              <a:t>Kernighan/Lin, Fiduccia/Mattheyses</a:t>
            </a:r>
            <a:endParaRPr lang="en-US" smtClean="0">
              <a:ea typeface="+mj-ea"/>
            </a:endParaRPr>
          </a:p>
        </p:txBody>
      </p:sp>
      <p:sp>
        <p:nvSpPr>
          <p:cNvPr id="18435" name="Rectangle 3"/>
          <p:cNvSpPr>
            <a:spLocks noGrp="1" noChangeArrowheads="1"/>
          </p:cNvSpPr>
          <p:nvPr>
            <p:ph type="body" idx="1"/>
          </p:nvPr>
        </p:nvSpPr>
        <p:spPr>
          <a:xfrm>
            <a:off x="533400" y="1143000"/>
            <a:ext cx="8001000" cy="5413375"/>
          </a:xfrm>
        </p:spPr>
        <p:txBody>
          <a:bodyPr/>
          <a:lstStyle/>
          <a:p>
            <a:r>
              <a:rPr lang="en-US">
                <a:latin typeface="Arial" charset="0"/>
              </a:rPr>
              <a:t>Take a initial partition and iteratively improve it</a:t>
            </a:r>
          </a:p>
          <a:p>
            <a:pPr lvl="1"/>
            <a:r>
              <a:rPr lang="en-US">
                <a:latin typeface="Arial" charset="0"/>
              </a:rPr>
              <a:t>Kernighan/Lin (1970), cost = O(|N|</a:t>
            </a:r>
            <a:r>
              <a:rPr lang="en-US" sz="2000" baseline="24000">
                <a:latin typeface="Arial" charset="0"/>
              </a:rPr>
              <a:t>3</a:t>
            </a:r>
            <a:r>
              <a:rPr lang="en-US">
                <a:latin typeface="Arial" charset="0"/>
              </a:rPr>
              <a:t>) but simple</a:t>
            </a:r>
          </a:p>
          <a:p>
            <a:pPr lvl="1"/>
            <a:r>
              <a:rPr lang="en-US">
                <a:latin typeface="Arial" charset="0"/>
              </a:rPr>
              <a:t>Fiduccia/Mattheyses (1982), cost = O(|E|) but more complicated</a:t>
            </a:r>
          </a:p>
          <a:p>
            <a:pPr lvl="1"/>
            <a:endParaRPr lang="en-US">
              <a:latin typeface="Arial" charset="0"/>
            </a:endParaRPr>
          </a:p>
          <a:p>
            <a:r>
              <a:rPr lang="en-US">
                <a:latin typeface="Arial" charset="0"/>
              </a:rPr>
              <a:t>Start with a weighted graph and a partition A U B, where |A| = |B|</a:t>
            </a:r>
          </a:p>
          <a:p>
            <a:pPr lvl="1"/>
            <a:r>
              <a:rPr lang="en-US">
                <a:latin typeface="Arial" charset="0"/>
              </a:rPr>
              <a:t>T = cost(A,B) = </a:t>
            </a:r>
            <a:r>
              <a:rPr lang="en-US">
                <a:latin typeface="Symbol" charset="0"/>
              </a:rPr>
              <a:t>S</a:t>
            </a:r>
            <a:r>
              <a:rPr lang="en-US">
                <a:latin typeface="Arial" charset="0"/>
              </a:rPr>
              <a:t> {weight(e): e connects nodes in A and B}</a:t>
            </a:r>
          </a:p>
          <a:p>
            <a:pPr lvl="1"/>
            <a:r>
              <a:rPr lang="en-US">
                <a:latin typeface="Arial" charset="0"/>
              </a:rPr>
              <a:t>Find subsets X of A and Y of B with |X| = |Y|</a:t>
            </a:r>
          </a:p>
          <a:p>
            <a:pPr lvl="1"/>
            <a:r>
              <a:rPr lang="en-US">
                <a:latin typeface="Arial" charset="0"/>
              </a:rPr>
              <a:t>Swapping X and Y should decrease cost:</a:t>
            </a:r>
          </a:p>
          <a:p>
            <a:pPr lvl="2"/>
            <a:r>
              <a:rPr lang="en-US">
                <a:latin typeface="Arial" charset="0"/>
              </a:rPr>
              <a:t>newA = A - X U Y    and    newB = B - Y U X</a:t>
            </a:r>
          </a:p>
          <a:p>
            <a:pPr lvl="2"/>
            <a:r>
              <a:rPr lang="en-US">
                <a:latin typeface="Arial" charset="0"/>
              </a:rPr>
              <a:t>newT = cost(newA , newB) &lt; cost(A,B)</a:t>
            </a:r>
          </a:p>
          <a:p>
            <a:pPr lvl="2"/>
            <a:endParaRPr lang="en-US">
              <a:latin typeface="Arial" charset="0"/>
            </a:endParaRPr>
          </a:p>
          <a:p>
            <a:r>
              <a:rPr lang="en-US">
                <a:latin typeface="Arial" charset="0"/>
              </a:rPr>
              <a:t>Compute newT efficiently for </a:t>
            </a:r>
            <a:r>
              <a:rPr lang="en-US">
                <a:solidFill>
                  <a:schemeClr val="hlink"/>
                </a:solidFill>
                <a:latin typeface="Arial" charset="0"/>
              </a:rPr>
              <a:t>many</a:t>
            </a:r>
            <a:r>
              <a:rPr lang="en-US">
                <a:latin typeface="Arial" charset="0"/>
              </a:rPr>
              <a:t> possible X and Y, (not time to do all possible), then choose smallest</a:t>
            </a:r>
          </a:p>
          <a:p>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a:t>
            </a:r>
          </a:p>
        </p:txBody>
      </p:sp>
      <p:sp>
        <p:nvSpPr>
          <p:cNvPr id="1945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19460"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1"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2"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3"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4"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19478"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19479"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19480"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19481"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19482"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19483"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19484"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5"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6"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7" name="Oval 31"/>
          <p:cNvSpPr>
            <a:spLocks noChangeAspect="1" noChangeArrowheads="1"/>
          </p:cNvSpPr>
          <p:nvPr/>
        </p:nvSpPr>
        <p:spPr bwMode="auto">
          <a:xfrm>
            <a:off x="4991100" y="38862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8" name="Text Box 32"/>
          <p:cNvSpPr txBox="1">
            <a:spLocks noChangeArrowheads="1"/>
          </p:cNvSpPr>
          <p:nvPr/>
        </p:nvSpPr>
        <p:spPr bwMode="auto">
          <a:xfrm>
            <a:off x="152400" y="2057400"/>
            <a:ext cx="3276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Red nodes are in Part1; black nodes are in Part2.</a:t>
            </a:r>
          </a:p>
          <a:p>
            <a:pPr>
              <a:spcBef>
                <a:spcPct val="50000"/>
              </a:spcBef>
            </a:pPr>
            <a:r>
              <a:rPr lang="en-US" sz="2000">
                <a:latin typeface="Arial" charset="0"/>
              </a:rPr>
              <a:t>The initial partition into two parts is arbitrary.  In this case it cuts 8 edges.</a:t>
            </a:r>
          </a:p>
          <a:p>
            <a:pPr>
              <a:spcBef>
                <a:spcPct val="50000"/>
              </a:spcBef>
            </a:pPr>
            <a:r>
              <a:rPr lang="en-US" sz="2000">
                <a:latin typeface="Arial" charset="0"/>
              </a:rPr>
              <a:t>The initial node gains are shown in red.</a:t>
            </a:r>
          </a:p>
        </p:txBody>
      </p:sp>
      <p:sp>
        <p:nvSpPr>
          <p:cNvPr id="19489" name="Text Box 33"/>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0"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1"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2"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19493" name="Text Box 37"/>
          <p:cNvSpPr txBox="1">
            <a:spLocks noChangeArrowheads="1"/>
          </p:cNvSpPr>
          <p:nvPr/>
        </p:nvSpPr>
        <p:spPr bwMode="auto">
          <a:xfrm>
            <a:off x="5016500" y="429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19494" name="Text Box 38"/>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5"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6"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7"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381000" y="304800"/>
            <a:ext cx="8534400" cy="609600"/>
          </a:xfrm>
        </p:spPr>
        <p:txBody>
          <a:bodyPr/>
          <a:lstStyle/>
          <a:p>
            <a:r>
              <a:rPr lang="en-US" sz="3200" dirty="0" smtClean="0">
                <a:effectLst>
                  <a:outerShdw blurRad="38100" dist="38100" dir="2700000" algn="tl">
                    <a:srgbClr val="DDDDDD"/>
                  </a:outerShdw>
                </a:effectLst>
                <a:latin typeface="Arial" charset="0"/>
              </a:rPr>
              <a:t>Vector and matrix primitives for CG</a:t>
            </a:r>
            <a:endParaRPr lang="en-US" sz="3200" dirty="0">
              <a:effectLst>
                <a:outerShdw blurRad="38100" dist="38100" dir="2700000" algn="tl">
                  <a:srgbClr val="DDDDDD"/>
                </a:outerShdw>
              </a:effectLst>
              <a:latin typeface="Arial" charset="0"/>
            </a:endParaRPr>
          </a:p>
        </p:txBody>
      </p:sp>
      <p:sp>
        <p:nvSpPr>
          <p:cNvPr id="19459" name="Rectangle 3"/>
          <p:cNvSpPr>
            <a:spLocks noGrp="1" noChangeArrowheads="1"/>
          </p:cNvSpPr>
          <p:nvPr>
            <p:ph type="body" idx="1"/>
          </p:nvPr>
        </p:nvSpPr>
        <p:spPr>
          <a:xfrm>
            <a:off x="228600" y="838200"/>
            <a:ext cx="8763000" cy="5715000"/>
          </a:xfrm>
        </p:spPr>
        <p:txBody>
          <a:bodyPr/>
          <a:lstStyle/>
          <a:p>
            <a:pPr marL="0" indent="0">
              <a:lnSpc>
                <a:spcPct val="90000"/>
              </a:lnSpc>
              <a:buNone/>
            </a:pPr>
            <a:endParaRPr lang="en-US" sz="2800" dirty="0">
              <a:solidFill>
                <a:schemeClr val="hlink"/>
              </a:solidFill>
              <a:latin typeface="Arial" charset="0"/>
            </a:endParaRPr>
          </a:p>
          <a:p>
            <a:pPr>
              <a:lnSpc>
                <a:spcPct val="90000"/>
              </a:lnSpc>
            </a:pPr>
            <a:r>
              <a:rPr lang="en-US" sz="2800" dirty="0">
                <a:solidFill>
                  <a:schemeClr val="hlink"/>
                </a:solidFill>
                <a:latin typeface="Arial" charset="0"/>
              </a:rPr>
              <a:t>DAXPY:   </a:t>
            </a:r>
            <a:r>
              <a:rPr lang="en-US" sz="2800" dirty="0">
                <a:solidFill>
                  <a:srgbClr val="FF0000"/>
                </a:solidFill>
                <a:latin typeface="Arial" charset="0"/>
              </a:rPr>
              <a:t>v = </a:t>
            </a:r>
            <a:r>
              <a:rPr lang="en-US" sz="2800" dirty="0" smtClean="0">
                <a:solidFill>
                  <a:srgbClr val="FF0000"/>
                </a:solidFill>
                <a:latin typeface="Arial" charset="0"/>
              </a:rPr>
              <a:t>α*v </a:t>
            </a:r>
            <a:r>
              <a:rPr lang="en-US" sz="2800" dirty="0">
                <a:solidFill>
                  <a:srgbClr val="FF0000"/>
                </a:solidFill>
                <a:latin typeface="Arial" charset="0"/>
              </a:rPr>
              <a:t>+ </a:t>
            </a:r>
            <a:r>
              <a:rPr lang="en-US" sz="2800" dirty="0" smtClean="0">
                <a:solidFill>
                  <a:srgbClr val="FF0000"/>
                </a:solidFill>
                <a:latin typeface="Arial" charset="0"/>
              </a:rPr>
              <a:t>β*</a:t>
            </a:r>
            <a:r>
              <a:rPr lang="en-US" sz="2800" dirty="0">
                <a:solidFill>
                  <a:srgbClr val="FF0000"/>
                </a:solidFill>
                <a:latin typeface="Arial" charset="0"/>
              </a:rPr>
              <a:t>w  </a:t>
            </a:r>
            <a:r>
              <a:rPr lang="en-US" sz="2800" dirty="0" smtClean="0">
                <a:solidFill>
                  <a:srgbClr val="FF0000"/>
                </a:solidFill>
                <a:latin typeface="Arial" charset="0"/>
              </a:rPr>
              <a:t>       </a:t>
            </a:r>
            <a:r>
              <a:rPr lang="en-US" dirty="0" smtClean="0">
                <a:latin typeface="Arial" charset="0"/>
              </a:rPr>
              <a:t>(</a:t>
            </a:r>
            <a:r>
              <a:rPr lang="en-US" dirty="0">
                <a:latin typeface="Arial" charset="0"/>
              </a:rPr>
              <a:t>vectors v, w; </a:t>
            </a:r>
            <a:r>
              <a:rPr lang="en-US" dirty="0" smtClean="0">
                <a:latin typeface="Arial" charset="0"/>
              </a:rPr>
              <a:t>scalars α, β)</a:t>
            </a:r>
            <a:endParaRPr lang="en-US" sz="1400" dirty="0">
              <a:latin typeface="Arial" charset="0"/>
            </a:endParaRPr>
          </a:p>
          <a:p>
            <a:pPr lvl="1">
              <a:lnSpc>
                <a:spcPct val="90000"/>
              </a:lnSpc>
            </a:pPr>
            <a:r>
              <a:rPr lang="en-US" sz="2200" dirty="0">
                <a:solidFill>
                  <a:srgbClr val="FF0000"/>
                </a:solidFill>
                <a:latin typeface="Arial" charset="0"/>
              </a:rPr>
              <a:t>Broadcast </a:t>
            </a:r>
            <a:r>
              <a:rPr lang="en-US" sz="2200" dirty="0">
                <a:latin typeface="Arial" charset="0"/>
              </a:rPr>
              <a:t> the </a:t>
            </a:r>
            <a:r>
              <a:rPr lang="en-US" sz="2200" dirty="0" smtClean="0">
                <a:latin typeface="Arial" charset="0"/>
              </a:rPr>
              <a:t>scalars </a:t>
            </a:r>
            <a:r>
              <a:rPr lang="el-GR" sz="2200" dirty="0" smtClean="0">
                <a:latin typeface="Arial" charset="0"/>
              </a:rPr>
              <a:t>α</a:t>
            </a:r>
            <a:r>
              <a:rPr lang="en-US" sz="2200" dirty="0" smtClean="0">
                <a:latin typeface="Arial" charset="0"/>
              </a:rPr>
              <a:t> and </a:t>
            </a:r>
            <a:r>
              <a:rPr lang="en-US" sz="2200" dirty="0">
                <a:latin typeface="Arial" charset="0"/>
              </a:rPr>
              <a:t>β</a:t>
            </a:r>
            <a:r>
              <a:rPr lang="en-US" sz="2200" dirty="0" smtClean="0">
                <a:latin typeface="Arial" charset="0"/>
              </a:rPr>
              <a:t>, </a:t>
            </a:r>
            <a:r>
              <a:rPr lang="en-US" sz="2200" dirty="0">
                <a:latin typeface="Arial" charset="0"/>
              </a:rPr>
              <a:t>then independent  *  and  +</a:t>
            </a:r>
          </a:p>
          <a:p>
            <a:pPr lvl="1">
              <a:lnSpc>
                <a:spcPct val="90000"/>
              </a:lnSpc>
            </a:pPr>
            <a:r>
              <a:rPr lang="en-US" sz="2200" dirty="0" err="1" smtClean="0">
                <a:solidFill>
                  <a:schemeClr val="hlink"/>
                </a:solidFill>
                <a:latin typeface="Arial" charset="0"/>
              </a:rPr>
              <a:t>comm</a:t>
            </a:r>
            <a:r>
              <a:rPr lang="en-US" sz="2200" dirty="0" smtClean="0">
                <a:solidFill>
                  <a:schemeClr val="hlink"/>
                </a:solidFill>
                <a:latin typeface="Arial" charset="0"/>
              </a:rPr>
              <a:t> volume = 2p, span = log n</a:t>
            </a:r>
            <a:endParaRPr lang="en-US" sz="2200" dirty="0">
              <a:solidFill>
                <a:schemeClr val="hlink"/>
              </a:solidFill>
              <a:latin typeface="Arial" charset="0"/>
            </a:endParaRPr>
          </a:p>
          <a:p>
            <a:pPr lvl="1">
              <a:lnSpc>
                <a:spcPct val="90000"/>
              </a:lnSpc>
            </a:pPr>
            <a:endParaRPr lang="en-US" sz="2200" dirty="0">
              <a:solidFill>
                <a:schemeClr val="hlink"/>
              </a:solidFill>
              <a:latin typeface="Arial" charset="0"/>
            </a:endParaRPr>
          </a:p>
          <a:p>
            <a:pPr>
              <a:lnSpc>
                <a:spcPct val="90000"/>
              </a:lnSpc>
            </a:pPr>
            <a:r>
              <a:rPr lang="en-US" sz="2800" dirty="0">
                <a:solidFill>
                  <a:schemeClr val="hlink"/>
                </a:solidFill>
                <a:latin typeface="Arial" charset="0"/>
              </a:rPr>
              <a:t>DDOT</a:t>
            </a:r>
            <a:r>
              <a:rPr lang="en-US" sz="3200" dirty="0">
                <a:solidFill>
                  <a:schemeClr val="hlink"/>
                </a:solidFill>
                <a:latin typeface="Arial" charset="0"/>
              </a:rPr>
              <a:t>:     </a:t>
            </a:r>
            <a:r>
              <a:rPr lang="en-US" sz="2800" dirty="0" smtClean="0">
                <a:solidFill>
                  <a:srgbClr val="FF0000"/>
                </a:solidFill>
                <a:latin typeface="Arial" charset="0"/>
              </a:rPr>
              <a:t>α </a:t>
            </a:r>
            <a:r>
              <a:rPr lang="en-US" sz="2800" dirty="0">
                <a:solidFill>
                  <a:srgbClr val="FF0000"/>
                </a:solidFill>
                <a:latin typeface="Arial" charset="0"/>
              </a:rPr>
              <a:t>= </a:t>
            </a:r>
            <a:r>
              <a:rPr lang="en-US" sz="2800" dirty="0" err="1">
                <a:solidFill>
                  <a:srgbClr val="FF0000"/>
                </a:solidFill>
                <a:latin typeface="Arial" charset="0"/>
              </a:rPr>
              <a:t>v</a:t>
            </a:r>
            <a:r>
              <a:rPr lang="en-US" sz="2800" b="1" baseline="30000" dirty="0" err="1">
                <a:solidFill>
                  <a:srgbClr val="FF0000"/>
                </a:solidFill>
                <a:latin typeface="Arial" charset="0"/>
              </a:rPr>
              <a:t>T</a:t>
            </a:r>
            <a:r>
              <a:rPr lang="en-US" sz="2800" dirty="0">
                <a:solidFill>
                  <a:srgbClr val="FF0000"/>
                </a:solidFill>
                <a:latin typeface="Arial" charset="0"/>
              </a:rPr>
              <a:t>*</a:t>
            </a:r>
            <a:r>
              <a:rPr lang="en-US" sz="2800" dirty="0" smtClean="0">
                <a:solidFill>
                  <a:srgbClr val="FF0000"/>
                </a:solidFill>
                <a:latin typeface="Arial" charset="0"/>
              </a:rPr>
              <a:t>w  = </a:t>
            </a:r>
            <a:r>
              <a:rPr lang="en-US" sz="3200" dirty="0" err="1" smtClean="0">
                <a:solidFill>
                  <a:srgbClr val="FF0000"/>
                </a:solidFill>
                <a:latin typeface="Symbol" charset="0"/>
              </a:rPr>
              <a:t>S</a:t>
            </a:r>
            <a:r>
              <a:rPr lang="en-US" sz="2800" baseline="-25000" dirty="0" err="1" smtClean="0">
                <a:solidFill>
                  <a:srgbClr val="FF0000"/>
                </a:solidFill>
                <a:latin typeface="Arial" charset="0"/>
              </a:rPr>
              <a:t>j</a:t>
            </a:r>
            <a:r>
              <a:rPr lang="en-US" sz="2800" dirty="0" smtClean="0">
                <a:solidFill>
                  <a:srgbClr val="FF0000"/>
                </a:solidFill>
                <a:latin typeface="Arial" charset="0"/>
              </a:rPr>
              <a:t> </a:t>
            </a:r>
            <a:r>
              <a:rPr lang="en-US" dirty="0" smtClean="0">
                <a:solidFill>
                  <a:srgbClr val="FF0000"/>
                </a:solidFill>
                <a:latin typeface="Arial" charset="0"/>
              </a:rPr>
              <a:t>v[</a:t>
            </a:r>
            <a:r>
              <a:rPr lang="en-US" dirty="0">
                <a:solidFill>
                  <a:srgbClr val="FF0000"/>
                </a:solidFill>
                <a:latin typeface="Arial" charset="0"/>
              </a:rPr>
              <a:t>j</a:t>
            </a:r>
            <a:r>
              <a:rPr lang="en-US" dirty="0" smtClean="0">
                <a:solidFill>
                  <a:srgbClr val="FF0000"/>
                </a:solidFill>
                <a:latin typeface="Arial" charset="0"/>
              </a:rPr>
              <a:t>]*w[</a:t>
            </a:r>
            <a:r>
              <a:rPr lang="en-US" dirty="0">
                <a:solidFill>
                  <a:srgbClr val="FF0000"/>
                </a:solidFill>
                <a:latin typeface="Arial" charset="0"/>
              </a:rPr>
              <a:t>j</a:t>
            </a:r>
            <a:r>
              <a:rPr lang="en-US" dirty="0" smtClean="0">
                <a:solidFill>
                  <a:srgbClr val="FF0000"/>
                </a:solidFill>
                <a:latin typeface="Arial" charset="0"/>
              </a:rPr>
              <a:t>]</a:t>
            </a:r>
            <a:r>
              <a:rPr lang="en-US" sz="2800" dirty="0" smtClean="0">
                <a:solidFill>
                  <a:srgbClr val="FF0000"/>
                </a:solidFill>
                <a:latin typeface="Arial" charset="0"/>
              </a:rPr>
              <a:t>   </a:t>
            </a:r>
            <a:r>
              <a:rPr lang="en-US" dirty="0">
                <a:latin typeface="Arial" charset="0"/>
              </a:rPr>
              <a:t>(vectors v, w; scalar </a:t>
            </a:r>
            <a:r>
              <a:rPr lang="en-US" dirty="0" smtClean="0">
                <a:latin typeface="Arial" charset="0"/>
              </a:rPr>
              <a:t>α)</a:t>
            </a:r>
            <a:endParaRPr lang="en-US" sz="2800" dirty="0">
              <a:solidFill>
                <a:schemeClr val="hlink"/>
              </a:solidFill>
              <a:latin typeface="Arial" charset="0"/>
            </a:endParaRPr>
          </a:p>
          <a:p>
            <a:pPr lvl="1">
              <a:lnSpc>
                <a:spcPct val="90000"/>
              </a:lnSpc>
            </a:pPr>
            <a:r>
              <a:rPr lang="en-US" sz="2200" dirty="0">
                <a:latin typeface="Arial" charset="0"/>
              </a:rPr>
              <a:t>Independent  *,  then  </a:t>
            </a:r>
            <a:r>
              <a:rPr lang="en-US" sz="2200" dirty="0">
                <a:solidFill>
                  <a:schemeClr val="tx1"/>
                </a:solidFill>
                <a:latin typeface="Arial" charset="0"/>
              </a:rPr>
              <a:t>+  </a:t>
            </a:r>
            <a:r>
              <a:rPr lang="en-US" sz="2200" dirty="0" smtClean="0">
                <a:solidFill>
                  <a:srgbClr val="FF0000"/>
                </a:solidFill>
                <a:latin typeface="Arial" charset="0"/>
              </a:rPr>
              <a:t>reduction</a:t>
            </a:r>
            <a:endParaRPr lang="en-US" sz="2200" dirty="0" smtClean="0">
              <a:solidFill>
                <a:schemeClr val="hlink"/>
              </a:solidFill>
              <a:latin typeface="Arial" charset="0"/>
            </a:endParaRPr>
          </a:p>
          <a:p>
            <a:pPr lvl="1">
              <a:lnSpc>
                <a:spcPct val="90000"/>
              </a:lnSpc>
            </a:pPr>
            <a:r>
              <a:rPr lang="en-US" sz="2200" dirty="0" err="1" smtClean="0">
                <a:solidFill>
                  <a:schemeClr val="hlink"/>
                </a:solidFill>
                <a:latin typeface="Arial" charset="0"/>
              </a:rPr>
              <a:t>comm</a:t>
            </a:r>
            <a:r>
              <a:rPr lang="en-US" sz="2200" dirty="0" smtClean="0">
                <a:solidFill>
                  <a:schemeClr val="hlink"/>
                </a:solidFill>
                <a:latin typeface="Arial" charset="0"/>
              </a:rPr>
              <a:t> volume = p, span = log n</a:t>
            </a:r>
            <a:endParaRPr lang="en-US" sz="2200" dirty="0">
              <a:solidFill>
                <a:schemeClr val="hlink"/>
              </a:solidFill>
              <a:latin typeface="Arial" charset="0"/>
            </a:endParaRPr>
          </a:p>
          <a:p>
            <a:pPr lvl="1">
              <a:lnSpc>
                <a:spcPct val="90000"/>
              </a:lnSpc>
            </a:pPr>
            <a:endParaRPr lang="en-US" sz="2200" dirty="0">
              <a:solidFill>
                <a:schemeClr val="hlink"/>
              </a:solidFill>
              <a:latin typeface="Arial" charset="0"/>
            </a:endParaRPr>
          </a:p>
          <a:p>
            <a:pPr>
              <a:lnSpc>
                <a:spcPct val="90000"/>
              </a:lnSpc>
            </a:pPr>
            <a:r>
              <a:rPr lang="en-US" sz="2800" dirty="0" err="1">
                <a:solidFill>
                  <a:schemeClr val="hlink"/>
                </a:solidFill>
                <a:latin typeface="Arial" charset="0"/>
              </a:rPr>
              <a:t>Matvec</a:t>
            </a:r>
            <a:r>
              <a:rPr lang="en-US" sz="2800" dirty="0">
                <a:solidFill>
                  <a:schemeClr val="hlink"/>
                </a:solidFill>
                <a:latin typeface="Arial" charset="0"/>
              </a:rPr>
              <a:t>:     </a:t>
            </a:r>
            <a:r>
              <a:rPr lang="en-US" sz="2800" dirty="0">
                <a:solidFill>
                  <a:srgbClr val="FF0000"/>
                </a:solidFill>
                <a:latin typeface="Arial" charset="0"/>
              </a:rPr>
              <a:t>v = A*w       </a:t>
            </a:r>
            <a:r>
              <a:rPr lang="en-US" sz="2800" dirty="0" smtClean="0">
                <a:solidFill>
                  <a:srgbClr val="FF0000"/>
                </a:solidFill>
                <a:latin typeface="Arial" charset="0"/>
              </a:rPr>
              <a:t>               </a:t>
            </a:r>
            <a:r>
              <a:rPr lang="en-US" dirty="0" smtClean="0">
                <a:solidFill>
                  <a:schemeClr val="tx1"/>
                </a:solidFill>
                <a:latin typeface="Arial" charset="0"/>
              </a:rPr>
              <a:t>(</a:t>
            </a:r>
            <a:r>
              <a:rPr lang="en-US" dirty="0">
                <a:solidFill>
                  <a:schemeClr val="tx1"/>
                </a:solidFill>
                <a:latin typeface="Arial" charset="0"/>
              </a:rPr>
              <a:t>matrix A, vectors v, w)</a:t>
            </a:r>
          </a:p>
          <a:p>
            <a:pPr lvl="1">
              <a:lnSpc>
                <a:spcPct val="90000"/>
              </a:lnSpc>
            </a:pPr>
            <a:r>
              <a:rPr lang="en-US" sz="2200" dirty="0">
                <a:solidFill>
                  <a:schemeClr val="tx1"/>
                </a:solidFill>
                <a:latin typeface="Arial" charset="0"/>
              </a:rPr>
              <a:t>The hard part</a:t>
            </a:r>
          </a:p>
          <a:p>
            <a:pPr lvl="1">
              <a:lnSpc>
                <a:spcPct val="90000"/>
              </a:lnSpc>
            </a:pPr>
            <a:r>
              <a:rPr lang="en-US" sz="2200" dirty="0">
                <a:solidFill>
                  <a:schemeClr val="tx1"/>
                </a:solidFill>
                <a:latin typeface="Arial" charset="0"/>
              </a:rPr>
              <a:t>But all you need is a subroutine to compute v from w</a:t>
            </a:r>
          </a:p>
          <a:p>
            <a:pPr lvl="1">
              <a:lnSpc>
                <a:spcPct val="90000"/>
              </a:lnSpc>
            </a:pPr>
            <a:r>
              <a:rPr lang="en-US" sz="2200" dirty="0" smtClean="0">
                <a:solidFill>
                  <a:schemeClr val="tx1"/>
                </a:solidFill>
                <a:latin typeface="Arial" charset="0"/>
              </a:rPr>
              <a:t>Sometimes </a:t>
            </a:r>
            <a:r>
              <a:rPr lang="en-US" sz="2200" dirty="0">
                <a:solidFill>
                  <a:schemeClr val="tx1"/>
                </a:solidFill>
                <a:latin typeface="Arial" charset="0"/>
              </a:rPr>
              <a:t>you don</a:t>
            </a:r>
            <a:r>
              <a:rPr lang="ja-JP" altLang="en-US" sz="2200" dirty="0">
                <a:solidFill>
                  <a:schemeClr val="tx1"/>
                </a:solidFill>
                <a:latin typeface="Arial" charset="0"/>
              </a:rPr>
              <a:t>’</a:t>
            </a:r>
            <a:r>
              <a:rPr lang="en-US" sz="2200" dirty="0">
                <a:solidFill>
                  <a:schemeClr val="tx1"/>
                </a:solidFill>
                <a:latin typeface="Arial" charset="0"/>
              </a:rPr>
              <a:t>t </a:t>
            </a:r>
            <a:r>
              <a:rPr lang="en-US" sz="2200" dirty="0" smtClean="0">
                <a:solidFill>
                  <a:schemeClr val="tx1"/>
                </a:solidFill>
                <a:latin typeface="Arial" charset="0"/>
              </a:rPr>
              <a:t>need </a:t>
            </a:r>
            <a:r>
              <a:rPr lang="en-US" sz="2200" dirty="0">
                <a:solidFill>
                  <a:schemeClr val="tx1"/>
                </a:solidFill>
                <a:latin typeface="Arial" charset="0"/>
              </a:rPr>
              <a:t>to store </a:t>
            </a:r>
            <a:r>
              <a:rPr lang="en-US" sz="2200" dirty="0" smtClean="0">
                <a:solidFill>
                  <a:schemeClr val="tx1"/>
                </a:solidFill>
                <a:latin typeface="Arial" charset="0"/>
              </a:rPr>
              <a:t>A </a:t>
            </a:r>
            <a:r>
              <a:rPr lang="en-US" sz="2000" dirty="0" smtClean="0">
                <a:solidFill>
                  <a:schemeClr val="tx1"/>
                </a:solidFill>
                <a:latin typeface="Arial" charset="0"/>
              </a:rPr>
              <a:t>(e.g. temperature problem)</a:t>
            </a:r>
          </a:p>
          <a:p>
            <a:pPr lvl="1">
              <a:lnSpc>
                <a:spcPct val="90000"/>
              </a:lnSpc>
            </a:pPr>
            <a:r>
              <a:rPr lang="en-US" sz="2200" dirty="0" smtClean="0">
                <a:solidFill>
                  <a:schemeClr val="tx1"/>
                </a:solidFill>
                <a:latin typeface="Arial" charset="0"/>
              </a:rPr>
              <a:t>Usually you do need to store A, but it’s </a:t>
            </a:r>
            <a:r>
              <a:rPr lang="en-US" sz="2200" i="1" dirty="0" smtClean="0">
                <a:solidFill>
                  <a:schemeClr val="tx1"/>
                </a:solidFill>
                <a:latin typeface="Arial" charset="0"/>
              </a:rPr>
              <a:t>sparse </a:t>
            </a:r>
            <a:r>
              <a:rPr lang="en-US" sz="2200" dirty="0" smtClean="0">
                <a:solidFill>
                  <a:schemeClr val="tx1"/>
                </a:solidFill>
                <a:latin typeface="Arial" charset="0"/>
              </a:rPr>
              <a:t>...</a:t>
            </a:r>
            <a:endParaRPr lang="en-US" sz="2200" i="1" dirty="0">
              <a:solidFill>
                <a:schemeClr val="tx1"/>
              </a:solidFill>
              <a:latin typeface="Arial" charset="0"/>
            </a:endParaRPr>
          </a:p>
        </p:txBody>
      </p:sp>
    </p:spTree>
    <p:extLst>
      <p:ext uri="{BB962C8B-B14F-4D97-AF65-F5344CB8AC3E}">
        <p14:creationId xmlns:p14="http://schemas.microsoft.com/office/powerpoint/2010/main" val="19636870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(2)</a:t>
            </a:r>
          </a:p>
        </p:txBody>
      </p:sp>
      <p:sp>
        <p:nvSpPr>
          <p:cNvPr id="2048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0484"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5"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6"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7"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8"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0502"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0503"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0504"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0505"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0506"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0507"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0508"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09"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0"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1"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2" name="Text Box 32"/>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Part1 with largest gain is g.  We tentatively move it to Part2 and recompute the gains of its neighbors.</a:t>
            </a:r>
          </a:p>
          <a:p>
            <a:pPr>
              <a:spcBef>
                <a:spcPct val="50000"/>
              </a:spcBef>
            </a:pPr>
            <a:r>
              <a:rPr lang="en-US" sz="2000">
                <a:latin typeface="Arial" charset="0"/>
              </a:rPr>
              <a:t>Tentatively moved nodes are hollow circles.  After a node is tentatively moved its gain doesn</a:t>
            </a:r>
            <a:r>
              <a:rPr lang="ja-JP" altLang="en-US" sz="2000">
                <a:latin typeface="Arial" charset="0"/>
              </a:rPr>
              <a:t>’</a:t>
            </a:r>
            <a:r>
              <a:rPr lang="en-US" sz="2000">
                <a:latin typeface="Arial" charset="0"/>
              </a:rPr>
              <a:t>t matter any more.</a:t>
            </a:r>
          </a:p>
        </p:txBody>
      </p:sp>
      <p:sp>
        <p:nvSpPr>
          <p:cNvPr id="20513"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4"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5"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0516"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7" name="Text Box 38"/>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8"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9"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0520"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(3)</a:t>
            </a:r>
          </a:p>
        </p:txBody>
      </p:sp>
      <p:sp>
        <p:nvSpPr>
          <p:cNvPr id="2150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1508"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09"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0"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1"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1525"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1526"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1527"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1528"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1529"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1530"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1531"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2"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3"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4"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5" name="Text Box 32"/>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Part2 with largest gain is d.  We tentatively move it to Part1 and recompute the gains of its neighbors.</a:t>
            </a:r>
          </a:p>
          <a:p>
            <a:pPr>
              <a:spcBef>
                <a:spcPct val="50000"/>
              </a:spcBef>
            </a:pPr>
            <a:r>
              <a:rPr lang="en-US" sz="2000">
                <a:latin typeface="Arial" charset="0"/>
              </a:rPr>
              <a:t>After this first tentative swap, the cut size is 4.</a:t>
            </a:r>
          </a:p>
        </p:txBody>
      </p:sp>
      <p:sp>
        <p:nvSpPr>
          <p:cNvPr id="21536"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7" name="Text Box 34"/>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38" name="Text Box 35"/>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9"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0" name="Text Box 37"/>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1" name="Text Box 38"/>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1542" name="Text Box 39"/>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43" name="Text Box 4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a:t>
            </a:r>
          </a:p>
        </p:txBody>
      </p:sp>
      <p:sp>
        <p:nvSpPr>
          <p:cNvPr id="21544" name="Oval 5"/>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(4)</a:t>
            </a:r>
          </a:p>
        </p:txBody>
      </p:sp>
      <p:sp>
        <p:nvSpPr>
          <p:cNvPr id="2253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2532"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3"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4"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4"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6"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2549"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2550"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2551"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2552"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2553"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2554"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2555"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6"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7"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2558"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9" name="Text Box 31"/>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f.  We tentatively move it to Part2 and recompute the gains of its neighbors.</a:t>
            </a:r>
          </a:p>
        </p:txBody>
      </p:sp>
      <p:sp>
        <p:nvSpPr>
          <p:cNvPr id="22560" name="Text Box 32"/>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1"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2"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3" name="Text Box 36"/>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4" name="Text Box 37"/>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2565" name="Text Box 38"/>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6" name="Text Box 39"/>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a:t>
            </a:r>
          </a:p>
        </p:txBody>
      </p:sp>
      <p:sp>
        <p:nvSpPr>
          <p:cNvPr id="22567" name="Oval 40"/>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(5)</a:t>
            </a:r>
          </a:p>
        </p:txBody>
      </p:sp>
      <p:sp>
        <p:nvSpPr>
          <p:cNvPr id="2355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3556"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7"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8"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3572"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3573"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3574"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3575"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3576"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3577"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3578"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79"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80"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581"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82" name="Text Box 31"/>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largest gain is c.  We tentatively move it to Part1 and recompute the gains of its neighbors.</a:t>
            </a:r>
          </a:p>
          <a:p>
            <a:pPr>
              <a:spcBef>
                <a:spcPct val="50000"/>
              </a:spcBef>
            </a:pPr>
            <a:r>
              <a:rPr lang="en-US" sz="2000">
                <a:latin typeface="Arial" charset="0"/>
              </a:rPr>
              <a:t>After this tentative swap, the cut size is 5.</a:t>
            </a:r>
          </a:p>
        </p:txBody>
      </p:sp>
      <p:sp>
        <p:nvSpPr>
          <p:cNvPr id="23583" name="Text Box 32"/>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4"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3585"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3586" name="Text Box 35"/>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7" name="Text Box 36"/>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3588" name="Text Box 38"/>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a:t>
            </a:r>
          </a:p>
        </p:txBody>
      </p:sp>
      <p:sp>
        <p:nvSpPr>
          <p:cNvPr id="23589" name="Oval 39"/>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0" name="Oval 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(6)</a:t>
            </a:r>
          </a:p>
        </p:txBody>
      </p:sp>
      <p:sp>
        <p:nvSpPr>
          <p:cNvPr id="2457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4580"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1" name="Oval 5"/>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2"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4596"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4597"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4598"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4599"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4600"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4601"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4602"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4603"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4"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605"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6" name="Text Box 30"/>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b.  We tentatively move it to Part2 and recompute the gains of its neighbors.</a:t>
            </a:r>
          </a:p>
        </p:txBody>
      </p:sp>
      <p:sp>
        <p:nvSpPr>
          <p:cNvPr id="24607" name="Text Box 31"/>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08"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4609" name="Text Box 34"/>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10" name="Text Box 35"/>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4611" name="Text Box 36"/>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a:t>
            </a:r>
          </a:p>
        </p:txBody>
      </p:sp>
      <p:sp>
        <p:nvSpPr>
          <p:cNvPr id="24612" name="Oval 37"/>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Oval 38"/>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(7)</a:t>
            </a:r>
          </a:p>
        </p:txBody>
      </p:sp>
      <p:sp>
        <p:nvSpPr>
          <p:cNvPr id="2560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5604"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5605"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5619"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5620"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5621"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5622"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5623"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5624"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5625"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5626"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7"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628"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9" name="Text Box 30"/>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There is a tie for largest gain between the two unmoved nodes in Part2.  We choose one (say e) and tentatively move it to Part1.  It has no unmoved neighbors so no gains are recomputed.</a:t>
            </a:r>
          </a:p>
          <a:p>
            <a:pPr>
              <a:spcBef>
                <a:spcPct val="50000"/>
              </a:spcBef>
            </a:pPr>
            <a:r>
              <a:rPr lang="en-US" sz="2000">
                <a:latin typeface="Arial" charset="0"/>
              </a:rPr>
              <a:t>After this tentative swap the cut size is 7.</a:t>
            </a:r>
          </a:p>
        </p:txBody>
      </p:sp>
      <p:sp>
        <p:nvSpPr>
          <p:cNvPr id="25630"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5631" name="Text Box 33"/>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5632" name="Text Box 34"/>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5633" name="Text Box 35"/>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a:t>
            </a:r>
          </a:p>
        </p:txBody>
      </p:sp>
      <p:sp>
        <p:nvSpPr>
          <p:cNvPr id="25634" name="Oval 36"/>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5" name="Oval 37"/>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6" name="Oval 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(8)</a:t>
            </a:r>
          </a:p>
        </p:txBody>
      </p:sp>
      <p:sp>
        <p:nvSpPr>
          <p:cNvPr id="2662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6628"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6629"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6643"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6644"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6645"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6646"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6647"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6648"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6649"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0"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1"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6652"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3" name="Text Box 29"/>
          <p:cNvSpPr txBox="1">
            <a:spLocks noChangeArrowheads="1"/>
          </p:cNvSpPr>
          <p:nvPr/>
        </p:nvSpPr>
        <p:spPr bwMode="auto">
          <a:xfrm>
            <a:off x="152400" y="1752600"/>
            <a:ext cx="3276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the largest gain (the only one) is a.  We tentatively move it to Part2.  It has no unmoved neighbors so no gains are recomputed.</a:t>
            </a:r>
          </a:p>
        </p:txBody>
      </p:sp>
      <p:sp>
        <p:nvSpPr>
          <p:cNvPr id="26654" name="Text Box 31"/>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6655" name="Text Box 32"/>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6656" name="Text Box 33"/>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a:t>
            </a:r>
          </a:p>
        </p:txBody>
      </p:sp>
      <p:sp>
        <p:nvSpPr>
          <p:cNvPr id="26657" name="Oval 34"/>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8" name="Oval 35"/>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9" name="Oval 36"/>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(9)</a:t>
            </a:r>
          </a:p>
        </p:txBody>
      </p:sp>
      <p:sp>
        <p:nvSpPr>
          <p:cNvPr id="2765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7652"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7666"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7667"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7668"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7669"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7670"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7671"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7672"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3"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4"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7675"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6" name="Text Box 29"/>
          <p:cNvSpPr txBox="1">
            <a:spLocks noChangeArrowheads="1"/>
          </p:cNvSpPr>
          <p:nvPr/>
        </p:nvSpPr>
        <p:spPr bwMode="auto">
          <a:xfrm>
            <a:off x="152400" y="1752600"/>
            <a:ext cx="3276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the largest gain (the only one) is h.  We tentatively move it to Part1.</a:t>
            </a:r>
          </a:p>
          <a:p>
            <a:pPr>
              <a:spcBef>
                <a:spcPct val="50000"/>
              </a:spcBef>
            </a:pPr>
            <a:r>
              <a:rPr lang="en-US" sz="2000">
                <a:latin typeface="Arial" charset="0"/>
              </a:rPr>
              <a:t>The cut size after the final tentative swap is 8, the same as it was before any tentative moves.</a:t>
            </a:r>
          </a:p>
        </p:txBody>
      </p:sp>
      <p:sp>
        <p:nvSpPr>
          <p:cNvPr id="27677" name="Text Box 31"/>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7678" name="Text Box 32"/>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 h (8)</a:t>
            </a:r>
          </a:p>
        </p:txBody>
      </p:sp>
      <p:sp>
        <p:nvSpPr>
          <p:cNvPr id="27679" name="Oval 33"/>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0" name="Oval 3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81" name="Oval 3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hlink"/>
              </a:solidFill>
            </a:endParaRPr>
          </a:p>
        </p:txBody>
      </p:sp>
      <p:sp>
        <p:nvSpPr>
          <p:cNvPr id="27682" name="Oval 4"/>
          <p:cNvSpPr>
            <a:spLocks noChangeAspect="1" noChangeArrowheads="1"/>
          </p:cNvSpPr>
          <p:nvPr/>
        </p:nvSpPr>
        <p:spPr bwMode="auto">
          <a:xfrm>
            <a:off x="6248400" y="3886200"/>
            <a:ext cx="381000" cy="381000"/>
          </a:xfrm>
          <a:prstGeom prst="ellipse">
            <a:avLst/>
          </a:pr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(10)</a:t>
            </a:r>
          </a:p>
        </p:txBody>
      </p:sp>
      <p:sp>
        <p:nvSpPr>
          <p:cNvPr id="2867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8676"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8690"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8691"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8692"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8693"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8694"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8695"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8696"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7"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8"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8699"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0" name="Text Box 28"/>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After every node has been tentatively moved, we look back at the sequence and see that the smallest cut was 4, after swapping g and d.  We make that swap permanent and undo all the later tentative swaps.</a:t>
            </a:r>
          </a:p>
          <a:p>
            <a:pPr>
              <a:spcBef>
                <a:spcPct val="50000"/>
              </a:spcBef>
            </a:pPr>
            <a:r>
              <a:rPr lang="en-US" sz="2000">
                <a:latin typeface="Arial" charset="0"/>
              </a:rPr>
              <a:t>This is the end of the first improvement step.</a:t>
            </a:r>
          </a:p>
        </p:txBody>
      </p:sp>
      <p:sp>
        <p:nvSpPr>
          <p:cNvPr id="28701"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8702" name="Text Box 3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r>
              <a:rPr lang="en-US" sz="2000" b="1">
                <a:solidFill>
                  <a:schemeClr val="hlink"/>
                </a:solidFill>
                <a:latin typeface="Arial" charset="0"/>
              </a:rPr>
              <a:t>g, d </a:t>
            </a:r>
            <a:r>
              <a:rPr lang="en-US" sz="2000" b="1" u="sng">
                <a:solidFill>
                  <a:srgbClr val="021FAE"/>
                </a:solidFill>
                <a:latin typeface="Arial" charset="0"/>
              </a:rPr>
              <a:t>(4);</a:t>
            </a:r>
            <a:r>
              <a:rPr lang="en-US" sz="2000">
                <a:solidFill>
                  <a:schemeClr val="hlink"/>
                </a:solidFill>
                <a:latin typeface="Arial" charset="0"/>
              </a:rPr>
              <a:t> f, c (5); b, e (7); a, h (8)</a:t>
            </a:r>
          </a:p>
        </p:txBody>
      </p:sp>
      <p:sp>
        <p:nvSpPr>
          <p:cNvPr id="28703"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704"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5"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8706"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(11)</a:t>
            </a:r>
          </a:p>
        </p:txBody>
      </p:sp>
      <p:sp>
        <p:nvSpPr>
          <p:cNvPr id="2969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9700"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9714"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9715"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9716"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9717"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9718"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9719"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9720"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1"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2"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9723"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4" name="Text Box 28"/>
          <p:cNvSpPr txBox="1">
            <a:spLocks noChangeArrowheads="1"/>
          </p:cNvSpPr>
          <p:nvPr/>
        </p:nvSpPr>
        <p:spPr bwMode="auto">
          <a:xfrm>
            <a:off x="152400" y="1676400"/>
            <a:ext cx="32766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Now we recompute the gains and do another improvement step starting from the new size-4 cut.  The details are not shown.</a:t>
            </a:r>
          </a:p>
          <a:p>
            <a:pPr>
              <a:spcBef>
                <a:spcPct val="50000"/>
              </a:spcBef>
            </a:pPr>
            <a:r>
              <a:rPr lang="en-US" sz="2000">
                <a:latin typeface="Arial" charset="0"/>
              </a:rPr>
              <a:t>The second improvement step doesn</a:t>
            </a:r>
            <a:r>
              <a:rPr lang="ja-JP" altLang="en-US" sz="2000">
                <a:latin typeface="Arial" charset="0"/>
              </a:rPr>
              <a:t>’</a:t>
            </a:r>
            <a:r>
              <a:rPr lang="en-US" sz="2000">
                <a:latin typeface="Arial" charset="0"/>
              </a:rPr>
              <a:t>t change the cut size, so the algorithm ends with a cut of size 4.</a:t>
            </a:r>
          </a:p>
          <a:p>
            <a:pPr>
              <a:spcBef>
                <a:spcPct val="50000"/>
              </a:spcBef>
            </a:pPr>
            <a:r>
              <a:rPr lang="en-US" sz="2000">
                <a:latin typeface="Arial" charset="0"/>
              </a:rPr>
              <a:t>In general, we keep doing improvement steps as long as the cut size keeps getting smaller.</a:t>
            </a:r>
          </a:p>
        </p:txBody>
      </p:sp>
      <p:sp>
        <p:nvSpPr>
          <p:cNvPr id="29725"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9726"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7"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8"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9729"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3200">
                <a:effectLst>
                  <a:outerShdw blurRad="38100" dist="38100" dir="2700000" algn="tl">
                    <a:srgbClr val="DDDDDD"/>
                  </a:outerShdw>
                </a:effectLst>
                <a:latin typeface="Arial" charset="0"/>
                <a:cs typeface="+mj-cs"/>
              </a:rPr>
              <a:t>Broadcast and reduction</a:t>
            </a:r>
          </a:p>
        </p:txBody>
      </p:sp>
      <p:sp>
        <p:nvSpPr>
          <p:cNvPr id="21506" name="Rectangle 3"/>
          <p:cNvSpPr>
            <a:spLocks noGrp="1" noChangeArrowheads="1"/>
          </p:cNvSpPr>
          <p:nvPr>
            <p:ph type="body" idx="1"/>
          </p:nvPr>
        </p:nvSpPr>
        <p:spPr>
          <a:xfrm>
            <a:off x="617538" y="908050"/>
            <a:ext cx="7927975" cy="3149600"/>
          </a:xfrm>
        </p:spPr>
        <p:txBody>
          <a:bodyPr/>
          <a:lstStyle/>
          <a:p>
            <a:r>
              <a:rPr lang="en-US">
                <a:solidFill>
                  <a:srgbClr val="FF0000"/>
                </a:solidFill>
                <a:latin typeface="Arial" charset="0"/>
              </a:rPr>
              <a:t>Broadcast</a:t>
            </a:r>
            <a:r>
              <a:rPr lang="en-US">
                <a:latin typeface="Arial" charset="0"/>
              </a:rPr>
              <a:t> of 1 value to p processors in log p time</a:t>
            </a: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sz="1200">
              <a:solidFill>
                <a:schemeClr val="accent1"/>
              </a:solidFill>
              <a:latin typeface="Arial" charset="0"/>
            </a:endParaRPr>
          </a:p>
          <a:p>
            <a:r>
              <a:rPr lang="en-US">
                <a:solidFill>
                  <a:srgbClr val="FF0000"/>
                </a:solidFill>
                <a:latin typeface="Arial" charset="0"/>
              </a:rPr>
              <a:t>Reduction</a:t>
            </a:r>
            <a:r>
              <a:rPr lang="en-US">
                <a:latin typeface="Arial" charset="0"/>
              </a:rPr>
              <a:t> of p values to 1 in log p time</a:t>
            </a:r>
          </a:p>
          <a:p>
            <a:r>
              <a:rPr lang="en-US">
                <a:latin typeface="Arial" charset="0"/>
              </a:rPr>
              <a:t>Takes advantage of associativity in +, *, min, max, etc.</a:t>
            </a:r>
          </a:p>
        </p:txBody>
      </p:sp>
      <p:sp>
        <p:nvSpPr>
          <p:cNvPr id="21507" name="Line 5"/>
          <p:cNvSpPr>
            <a:spLocks noChangeShapeType="1"/>
          </p:cNvSpPr>
          <p:nvPr/>
        </p:nvSpPr>
        <p:spPr bwMode="auto">
          <a:xfrm flipH="1">
            <a:off x="3548063" y="1752600"/>
            <a:ext cx="339725"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08" name="Line 6"/>
          <p:cNvSpPr>
            <a:spLocks noChangeShapeType="1"/>
          </p:cNvSpPr>
          <p:nvPr/>
        </p:nvSpPr>
        <p:spPr bwMode="auto">
          <a:xfrm>
            <a:off x="3971925" y="1752600"/>
            <a:ext cx="339725"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09" name="Line 7"/>
          <p:cNvSpPr>
            <a:spLocks noChangeShapeType="1"/>
          </p:cNvSpPr>
          <p:nvPr/>
        </p:nvSpPr>
        <p:spPr bwMode="auto">
          <a:xfrm flipH="1">
            <a:off x="4141788" y="2133600"/>
            <a:ext cx="169862"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8"/>
          <p:cNvSpPr>
            <a:spLocks noChangeShapeType="1"/>
          </p:cNvSpPr>
          <p:nvPr/>
        </p:nvSpPr>
        <p:spPr bwMode="auto">
          <a:xfrm flipH="1">
            <a:off x="3294063" y="2133600"/>
            <a:ext cx="254000"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9"/>
          <p:cNvSpPr>
            <a:spLocks noChangeShapeType="1"/>
          </p:cNvSpPr>
          <p:nvPr/>
        </p:nvSpPr>
        <p:spPr bwMode="auto">
          <a:xfrm flipH="1">
            <a:off x="3971925" y="2514600"/>
            <a:ext cx="169863"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10"/>
          <p:cNvSpPr>
            <a:spLocks noChangeShapeType="1"/>
          </p:cNvSpPr>
          <p:nvPr/>
        </p:nvSpPr>
        <p:spPr bwMode="auto">
          <a:xfrm>
            <a:off x="4311650" y="2133600"/>
            <a:ext cx="254000"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11"/>
          <p:cNvSpPr>
            <a:spLocks noChangeShapeType="1"/>
          </p:cNvSpPr>
          <p:nvPr/>
        </p:nvSpPr>
        <p:spPr bwMode="auto">
          <a:xfrm>
            <a:off x="3548063" y="2133600"/>
            <a:ext cx="169862"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2"/>
          <p:cNvSpPr>
            <a:spLocks noChangeShapeType="1"/>
          </p:cNvSpPr>
          <p:nvPr/>
        </p:nvSpPr>
        <p:spPr bwMode="auto">
          <a:xfrm>
            <a:off x="4141788" y="2514600"/>
            <a:ext cx="169862"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1515" name="Group 13"/>
          <p:cNvGrpSpPr>
            <a:grpSpLocks/>
          </p:cNvGrpSpPr>
          <p:nvPr/>
        </p:nvGrpSpPr>
        <p:grpSpPr bwMode="auto">
          <a:xfrm>
            <a:off x="3548063" y="2514600"/>
            <a:ext cx="339725" cy="381000"/>
            <a:chOff x="1872" y="1488"/>
            <a:chExt cx="192" cy="240"/>
          </a:xfrm>
        </p:grpSpPr>
        <p:sp>
          <p:nvSpPr>
            <p:cNvPr id="21546" name="Line 14"/>
            <p:cNvSpPr>
              <a:spLocks noChangeShapeType="1"/>
            </p:cNvSpPr>
            <p:nvPr/>
          </p:nvSpPr>
          <p:spPr bwMode="auto">
            <a:xfrm flipH="1">
              <a:off x="1872"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47" name="Line 15"/>
            <p:cNvSpPr>
              <a:spLocks noChangeShapeType="1"/>
            </p:cNvSpPr>
            <p:nvPr/>
          </p:nvSpPr>
          <p:spPr bwMode="auto">
            <a:xfrm>
              <a:off x="1968"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16" name="Group 16"/>
          <p:cNvGrpSpPr>
            <a:grpSpLocks/>
          </p:cNvGrpSpPr>
          <p:nvPr/>
        </p:nvGrpSpPr>
        <p:grpSpPr bwMode="auto">
          <a:xfrm>
            <a:off x="3124200" y="2514600"/>
            <a:ext cx="339725" cy="381000"/>
            <a:chOff x="1872" y="1488"/>
            <a:chExt cx="192" cy="240"/>
          </a:xfrm>
        </p:grpSpPr>
        <p:sp>
          <p:nvSpPr>
            <p:cNvPr id="21544" name="Line 17"/>
            <p:cNvSpPr>
              <a:spLocks noChangeShapeType="1"/>
            </p:cNvSpPr>
            <p:nvPr/>
          </p:nvSpPr>
          <p:spPr bwMode="auto">
            <a:xfrm flipH="1">
              <a:off x="1872"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45" name="Line 18"/>
            <p:cNvSpPr>
              <a:spLocks noChangeShapeType="1"/>
            </p:cNvSpPr>
            <p:nvPr/>
          </p:nvSpPr>
          <p:spPr bwMode="auto">
            <a:xfrm>
              <a:off x="1968"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17" name="Group 19"/>
          <p:cNvGrpSpPr>
            <a:grpSpLocks/>
          </p:cNvGrpSpPr>
          <p:nvPr/>
        </p:nvGrpSpPr>
        <p:grpSpPr bwMode="auto">
          <a:xfrm>
            <a:off x="4395788" y="2514600"/>
            <a:ext cx="339725" cy="381000"/>
            <a:chOff x="1872" y="1488"/>
            <a:chExt cx="192" cy="240"/>
          </a:xfrm>
        </p:grpSpPr>
        <p:sp>
          <p:nvSpPr>
            <p:cNvPr id="21542" name="Line 20"/>
            <p:cNvSpPr>
              <a:spLocks noChangeShapeType="1"/>
            </p:cNvSpPr>
            <p:nvPr/>
          </p:nvSpPr>
          <p:spPr bwMode="auto">
            <a:xfrm flipH="1">
              <a:off x="1872"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43" name="Line 21"/>
            <p:cNvSpPr>
              <a:spLocks noChangeShapeType="1"/>
            </p:cNvSpPr>
            <p:nvPr/>
          </p:nvSpPr>
          <p:spPr bwMode="auto">
            <a:xfrm>
              <a:off x="1968"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18" name="Oval 22"/>
          <p:cNvSpPr>
            <a:spLocks noChangeArrowheads="1"/>
          </p:cNvSpPr>
          <p:nvPr/>
        </p:nvSpPr>
        <p:spPr bwMode="auto">
          <a:xfrm>
            <a:off x="3802063" y="1447800"/>
            <a:ext cx="339725" cy="304800"/>
          </a:xfrm>
          <a:prstGeom prst="ellipse">
            <a:avLst/>
          </a:prstGeom>
          <a:noFill/>
          <a:ln w="38100">
            <a:solidFill>
              <a:srgbClr val="0066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r>
              <a:rPr lang="el-GR"/>
              <a:t>α</a:t>
            </a:r>
            <a:endParaRPr lang="en-US"/>
          </a:p>
        </p:txBody>
      </p:sp>
      <p:sp>
        <p:nvSpPr>
          <p:cNvPr id="21519" name="Line 24"/>
          <p:cNvSpPr>
            <a:spLocks noChangeShapeType="1"/>
          </p:cNvSpPr>
          <p:nvPr/>
        </p:nvSpPr>
        <p:spPr bwMode="auto">
          <a:xfrm rot="10856475" flipH="1">
            <a:off x="4006850" y="5319713"/>
            <a:ext cx="317500" cy="38100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25"/>
          <p:cNvSpPr>
            <a:spLocks noChangeShapeType="1"/>
          </p:cNvSpPr>
          <p:nvPr/>
        </p:nvSpPr>
        <p:spPr bwMode="auto">
          <a:xfrm rot="-10743525">
            <a:off x="3625850" y="5314950"/>
            <a:ext cx="317500" cy="38100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21" name="Oval 26"/>
          <p:cNvSpPr>
            <a:spLocks noChangeArrowheads="1"/>
          </p:cNvSpPr>
          <p:nvPr/>
        </p:nvSpPr>
        <p:spPr bwMode="auto">
          <a:xfrm rot="-10743525">
            <a:off x="3784600" y="5699125"/>
            <a:ext cx="317500" cy="304800"/>
          </a:xfrm>
          <a:prstGeom prst="ellipse">
            <a:avLst/>
          </a:prstGeom>
          <a:noFill/>
          <a:ln w="38100">
            <a:solidFill>
              <a:srgbClr val="0066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wrap="none" anchor="ctr"/>
          <a:lstStyle/>
          <a:p>
            <a:pPr algn="ctr"/>
            <a:r>
              <a:rPr lang="en-US"/>
              <a:t>8</a:t>
            </a:r>
          </a:p>
        </p:txBody>
      </p:sp>
      <p:sp>
        <p:nvSpPr>
          <p:cNvPr id="21522" name="Text Box 28"/>
          <p:cNvSpPr txBox="1">
            <a:spLocks noChangeArrowheads="1"/>
          </p:cNvSpPr>
          <p:nvPr/>
        </p:nvSpPr>
        <p:spPr bwMode="auto">
          <a:xfrm>
            <a:off x="3022600" y="4251325"/>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600">
                <a:latin typeface="Helvetica" charset="0"/>
              </a:rPr>
              <a:t>  1   3  1  0  4 -6 3   2</a:t>
            </a:r>
          </a:p>
        </p:txBody>
      </p:sp>
      <p:grpSp>
        <p:nvGrpSpPr>
          <p:cNvPr id="21523" name="Group 29"/>
          <p:cNvGrpSpPr>
            <a:grpSpLocks/>
          </p:cNvGrpSpPr>
          <p:nvPr/>
        </p:nvGrpSpPr>
        <p:grpSpPr bwMode="auto">
          <a:xfrm>
            <a:off x="3257550" y="4545013"/>
            <a:ext cx="315913" cy="382587"/>
            <a:chOff x="2068" y="2297"/>
            <a:chExt cx="199" cy="241"/>
          </a:xfrm>
        </p:grpSpPr>
        <p:sp>
          <p:nvSpPr>
            <p:cNvPr id="21540" name="Line 30"/>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41" name="Line 31"/>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4" name="Group 32"/>
          <p:cNvGrpSpPr>
            <a:grpSpLocks/>
          </p:cNvGrpSpPr>
          <p:nvPr/>
        </p:nvGrpSpPr>
        <p:grpSpPr bwMode="auto">
          <a:xfrm>
            <a:off x="3632200" y="4556125"/>
            <a:ext cx="315913" cy="382588"/>
            <a:chOff x="2068" y="2297"/>
            <a:chExt cx="199" cy="241"/>
          </a:xfrm>
        </p:grpSpPr>
        <p:sp>
          <p:nvSpPr>
            <p:cNvPr id="21538" name="Line 33"/>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9" name="Line 34"/>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5" name="Group 35"/>
          <p:cNvGrpSpPr>
            <a:grpSpLocks/>
          </p:cNvGrpSpPr>
          <p:nvPr/>
        </p:nvGrpSpPr>
        <p:grpSpPr bwMode="auto">
          <a:xfrm>
            <a:off x="4013200" y="4556125"/>
            <a:ext cx="315913" cy="382588"/>
            <a:chOff x="2068" y="2297"/>
            <a:chExt cx="199" cy="241"/>
          </a:xfrm>
        </p:grpSpPr>
        <p:sp>
          <p:nvSpPr>
            <p:cNvPr id="21536" name="Line 36"/>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7" name="Line 37"/>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6" name="Group 38"/>
          <p:cNvGrpSpPr>
            <a:grpSpLocks/>
          </p:cNvGrpSpPr>
          <p:nvPr/>
        </p:nvGrpSpPr>
        <p:grpSpPr bwMode="auto">
          <a:xfrm>
            <a:off x="4394200" y="4556125"/>
            <a:ext cx="315913" cy="382588"/>
            <a:chOff x="2068" y="2297"/>
            <a:chExt cx="199" cy="241"/>
          </a:xfrm>
        </p:grpSpPr>
        <p:sp>
          <p:nvSpPr>
            <p:cNvPr id="21534" name="Line 39"/>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5" name="Line 40"/>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27" name="Group 41"/>
          <p:cNvGrpSpPr>
            <a:grpSpLocks/>
          </p:cNvGrpSpPr>
          <p:nvPr/>
        </p:nvGrpSpPr>
        <p:grpSpPr bwMode="auto">
          <a:xfrm>
            <a:off x="3403600" y="4929188"/>
            <a:ext cx="387350" cy="384175"/>
            <a:chOff x="2160" y="2539"/>
            <a:chExt cx="244" cy="242"/>
          </a:xfrm>
        </p:grpSpPr>
        <p:sp>
          <p:nvSpPr>
            <p:cNvPr id="21532" name="Line 42"/>
            <p:cNvSpPr>
              <a:spLocks noChangeShapeType="1"/>
            </p:cNvSpPr>
            <p:nvPr/>
          </p:nvSpPr>
          <p:spPr bwMode="auto">
            <a:xfrm rot="10856475" flipH="1">
              <a:off x="2304" y="2541"/>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3" name="Line 43"/>
            <p:cNvSpPr>
              <a:spLocks noChangeShapeType="1"/>
            </p:cNvSpPr>
            <p:nvPr/>
          </p:nvSpPr>
          <p:spPr bwMode="auto">
            <a:xfrm rot="-10743525">
              <a:off x="2160" y="2539"/>
              <a:ext cx="15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28" name="Line 44"/>
          <p:cNvSpPr>
            <a:spLocks noChangeShapeType="1"/>
          </p:cNvSpPr>
          <p:nvPr/>
        </p:nvSpPr>
        <p:spPr bwMode="auto">
          <a:xfrm rot="10856475" flipH="1">
            <a:off x="4318000" y="4937125"/>
            <a:ext cx="228600" cy="384175"/>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29" name="Line 45"/>
          <p:cNvSpPr>
            <a:spLocks noChangeShapeType="1"/>
          </p:cNvSpPr>
          <p:nvPr/>
        </p:nvSpPr>
        <p:spPr bwMode="auto">
          <a:xfrm rot="-10743525">
            <a:off x="4164013" y="4937125"/>
            <a:ext cx="161925" cy="38100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0" name="Text Box 46"/>
          <p:cNvSpPr txBox="1">
            <a:spLocks noChangeArrowheads="1"/>
          </p:cNvSpPr>
          <p:nvPr/>
        </p:nvSpPr>
        <p:spPr bwMode="auto">
          <a:xfrm>
            <a:off x="4876800" y="51054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a:latin typeface="Helvetica" charset="0"/>
              </a:rPr>
              <a:t>Add-reduction</a:t>
            </a:r>
          </a:p>
        </p:txBody>
      </p:sp>
      <p:sp>
        <p:nvSpPr>
          <p:cNvPr id="21531" name="Text Box 47"/>
          <p:cNvSpPr txBox="1">
            <a:spLocks noChangeArrowheads="1"/>
          </p:cNvSpPr>
          <p:nvPr/>
        </p:nvSpPr>
        <p:spPr bwMode="auto">
          <a:xfrm>
            <a:off x="4800600" y="19812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a:latin typeface="Helvetica" charset="0"/>
              </a:rPr>
              <a:t>Broadcast</a:t>
            </a:r>
          </a:p>
        </p:txBody>
      </p:sp>
    </p:spTree>
    <p:extLst>
      <p:ext uri="{BB962C8B-B14F-4D97-AF65-F5344CB8AC3E}">
        <p14:creationId xmlns:p14="http://schemas.microsoft.com/office/powerpoint/2010/main" val="14788095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1066800" y="304800"/>
            <a:ext cx="7204075" cy="422275"/>
          </a:xfrm>
        </p:spPr>
        <p:txBody>
          <a:bodyPr/>
          <a:lstStyle/>
          <a:p>
            <a:pPr>
              <a:defRPr/>
            </a:pPr>
            <a:r>
              <a:rPr lang="en-US" dirty="0" smtClean="0">
                <a:ea typeface="+mj-ea"/>
              </a:rPr>
              <a:t>Spectral Bisection</a:t>
            </a:r>
            <a:endParaRPr lang="en-US" sz="3200" dirty="0" smtClean="0">
              <a:solidFill>
                <a:schemeClr val="accent1"/>
              </a:solidFill>
              <a:ea typeface="+mj-ea"/>
            </a:endParaRPr>
          </a:p>
        </p:txBody>
      </p:sp>
      <p:sp>
        <p:nvSpPr>
          <p:cNvPr id="30723" name="Rectangle 3"/>
          <p:cNvSpPr>
            <a:spLocks noGrp="1" noChangeArrowheads="1"/>
          </p:cNvSpPr>
          <p:nvPr>
            <p:ph type="body" idx="1"/>
          </p:nvPr>
        </p:nvSpPr>
        <p:spPr>
          <a:xfrm>
            <a:off x="609600" y="914400"/>
            <a:ext cx="8001000" cy="5562600"/>
          </a:xfrm>
        </p:spPr>
        <p:txBody>
          <a:bodyPr/>
          <a:lstStyle/>
          <a:p>
            <a:r>
              <a:rPr lang="en-US">
                <a:latin typeface="Arial" charset="0"/>
              </a:rPr>
              <a:t>Based on theory of Fiedler (1970s), </a:t>
            </a:r>
            <a:br>
              <a:rPr lang="en-US">
                <a:latin typeface="Arial" charset="0"/>
              </a:rPr>
            </a:br>
            <a:r>
              <a:rPr lang="en-US">
                <a:latin typeface="Arial" charset="0"/>
              </a:rPr>
              <a:t>rediscovered several times in different communities</a:t>
            </a:r>
          </a:p>
          <a:p>
            <a:pPr lvl="4"/>
            <a:endParaRPr lang="en-US">
              <a:latin typeface="Arial" charset="0"/>
            </a:endParaRPr>
          </a:p>
          <a:p>
            <a:r>
              <a:rPr lang="en-US">
                <a:latin typeface="Arial" charset="0"/>
              </a:rPr>
              <a:t>Motivation I:  analogy to a vibrating string</a:t>
            </a:r>
          </a:p>
          <a:p>
            <a:pPr lvl="4"/>
            <a:endParaRPr lang="en-US">
              <a:latin typeface="Arial" charset="0"/>
            </a:endParaRPr>
          </a:p>
          <a:p>
            <a:r>
              <a:rPr lang="en-US">
                <a:latin typeface="Arial" charset="0"/>
              </a:rPr>
              <a:t>Motivation II:  continuous relaxation of discrete optimization problem</a:t>
            </a:r>
          </a:p>
          <a:p>
            <a:pPr lvl="4"/>
            <a:endParaRPr lang="en-US">
              <a:latin typeface="Arial" charset="0"/>
            </a:endParaRPr>
          </a:p>
          <a:p>
            <a:r>
              <a:rPr lang="en-US">
                <a:latin typeface="Arial" charset="0"/>
              </a:rPr>
              <a:t>Implementation: eigenvectors via Lanczos algorithm</a:t>
            </a:r>
          </a:p>
          <a:p>
            <a:pPr lvl="1"/>
            <a:r>
              <a:rPr lang="en-US" sz="2000">
                <a:latin typeface="Arial" charset="0"/>
              </a:rPr>
              <a:t>To optimize sparse-matrix-vector multiply, we graph partition</a:t>
            </a:r>
          </a:p>
          <a:p>
            <a:pPr lvl="1"/>
            <a:r>
              <a:rPr lang="en-US" sz="2000">
                <a:latin typeface="Arial" charset="0"/>
              </a:rPr>
              <a:t>To graph partition, we find an eigenvector of a matrix</a:t>
            </a:r>
          </a:p>
          <a:p>
            <a:pPr lvl="1"/>
            <a:r>
              <a:rPr lang="en-US" sz="2000">
                <a:latin typeface="Arial" charset="0"/>
              </a:rPr>
              <a:t>To find an eigenvector, we do sparse-matrix-vector multiply</a:t>
            </a:r>
          </a:p>
          <a:p>
            <a:pPr lvl="1"/>
            <a:r>
              <a:rPr lang="en-US" sz="2000">
                <a:latin typeface="Arial" charset="0"/>
              </a:rPr>
              <a:t>No free lunch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798513" y="306388"/>
            <a:ext cx="3484562" cy="422275"/>
          </a:xfrm>
        </p:spPr>
        <p:txBody>
          <a:bodyPr/>
          <a:lstStyle/>
          <a:p>
            <a:r>
              <a:rPr lang="en-US">
                <a:effectLst>
                  <a:outerShdw blurRad="38100" dist="38100" dir="2700000" algn="tl">
                    <a:srgbClr val="DDDDDD"/>
                  </a:outerShdw>
                </a:effectLst>
                <a:latin typeface="Arial" charset="0"/>
              </a:rPr>
              <a:t>Laplacian Matrix</a:t>
            </a:r>
          </a:p>
        </p:txBody>
      </p:sp>
      <p:sp>
        <p:nvSpPr>
          <p:cNvPr id="33795" name="Rectangle 3"/>
          <p:cNvSpPr>
            <a:spLocks noGrp="1" noChangeArrowheads="1"/>
          </p:cNvSpPr>
          <p:nvPr>
            <p:ph type="body" idx="1"/>
          </p:nvPr>
        </p:nvSpPr>
        <p:spPr>
          <a:xfrm>
            <a:off x="609600" y="914400"/>
            <a:ext cx="8001000" cy="2289175"/>
          </a:xfrm>
        </p:spPr>
        <p:txBody>
          <a:bodyPr/>
          <a:lstStyle/>
          <a:p>
            <a:r>
              <a:rPr lang="en-US" i="1">
                <a:latin typeface="Arial" charset="0"/>
              </a:rPr>
              <a:t>Definition</a:t>
            </a:r>
            <a:r>
              <a:rPr lang="en-US">
                <a:latin typeface="Arial" charset="0"/>
              </a:rPr>
              <a:t>: The </a:t>
            </a:r>
            <a:r>
              <a:rPr lang="en-US">
                <a:solidFill>
                  <a:schemeClr val="accent2"/>
                </a:solidFill>
                <a:latin typeface="Arial" charset="0"/>
              </a:rPr>
              <a:t>Laplacian matrix L(G)</a:t>
            </a:r>
            <a:r>
              <a:rPr lang="en-US">
                <a:latin typeface="Arial" charset="0"/>
              </a:rPr>
              <a:t> of a graph G(N,E) is an |N| by |N| symmetric matrix, with one row and column for each node. It is defined by</a:t>
            </a:r>
          </a:p>
          <a:p>
            <a:pPr lvl="1"/>
            <a:r>
              <a:rPr lang="en-US">
                <a:latin typeface="Arial" charset="0"/>
              </a:rPr>
              <a:t>L(G) (i,i) = degree of node I (number of incident edges)</a:t>
            </a:r>
          </a:p>
          <a:p>
            <a:pPr lvl="1"/>
            <a:r>
              <a:rPr lang="en-US">
                <a:latin typeface="Arial" charset="0"/>
              </a:rPr>
              <a:t>L(G) (i,j) = -1 if i != j and there is an edge (i,j)</a:t>
            </a:r>
          </a:p>
          <a:p>
            <a:pPr lvl="1"/>
            <a:r>
              <a:rPr lang="en-US">
                <a:latin typeface="Arial" charset="0"/>
              </a:rPr>
              <a:t>L(G) (i,j) = 0 otherwise</a:t>
            </a:r>
          </a:p>
        </p:txBody>
      </p:sp>
      <p:sp>
        <p:nvSpPr>
          <p:cNvPr id="33796" name="Line 4"/>
          <p:cNvSpPr>
            <a:spLocks noChangeShapeType="1"/>
          </p:cNvSpPr>
          <p:nvPr/>
        </p:nvSpPr>
        <p:spPr bwMode="auto">
          <a:xfrm>
            <a:off x="1800225" y="4208463"/>
            <a:ext cx="522288"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7" name="Line 5"/>
          <p:cNvSpPr>
            <a:spLocks noChangeShapeType="1"/>
          </p:cNvSpPr>
          <p:nvPr/>
        </p:nvSpPr>
        <p:spPr bwMode="auto">
          <a:xfrm flipH="1">
            <a:off x="2322513" y="4208463"/>
            <a:ext cx="50800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8" name="Line 6"/>
          <p:cNvSpPr>
            <a:spLocks noChangeShapeType="1"/>
          </p:cNvSpPr>
          <p:nvPr/>
        </p:nvSpPr>
        <p:spPr bwMode="auto">
          <a:xfrm flipH="1" flipV="1">
            <a:off x="1800225" y="4740275"/>
            <a:ext cx="522288" cy="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799" name="Line 7"/>
          <p:cNvSpPr>
            <a:spLocks noChangeShapeType="1"/>
          </p:cNvSpPr>
          <p:nvPr/>
        </p:nvSpPr>
        <p:spPr bwMode="auto">
          <a:xfrm>
            <a:off x="1793875" y="4208463"/>
            <a:ext cx="0"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0" name="Line 8"/>
          <p:cNvSpPr>
            <a:spLocks noChangeShapeType="1"/>
          </p:cNvSpPr>
          <p:nvPr/>
        </p:nvSpPr>
        <p:spPr bwMode="auto">
          <a:xfrm flipH="1" flipV="1">
            <a:off x="2830513" y="4208463"/>
            <a:ext cx="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flipV="1">
            <a:off x="2322513" y="4740275"/>
            <a:ext cx="479425" cy="7938"/>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a:lstStyle/>
          <a:p>
            <a:endParaRPr lang="en-US"/>
          </a:p>
        </p:txBody>
      </p:sp>
      <p:sp>
        <p:nvSpPr>
          <p:cNvPr id="33802" name="Text Box 10"/>
          <p:cNvSpPr txBox="1">
            <a:spLocks noChangeArrowheads="1"/>
          </p:cNvSpPr>
          <p:nvPr/>
        </p:nvSpPr>
        <p:spPr bwMode="auto">
          <a:xfrm>
            <a:off x="5181600" y="3886200"/>
            <a:ext cx="167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  -1  -1   0   0 </a:t>
            </a:r>
          </a:p>
          <a:p>
            <a:r>
              <a:rPr lang="en-US"/>
              <a:t>-1  2  -1   0   0</a:t>
            </a:r>
          </a:p>
          <a:p>
            <a:r>
              <a:rPr lang="en-US"/>
              <a:t>-1  -1  4  -1  -1</a:t>
            </a:r>
          </a:p>
          <a:p>
            <a:r>
              <a:rPr lang="en-US"/>
              <a:t>0   0   -1  2  -1</a:t>
            </a:r>
          </a:p>
          <a:p>
            <a:r>
              <a:rPr lang="en-US"/>
              <a:t>0   0   -1  -1  2</a:t>
            </a:r>
          </a:p>
        </p:txBody>
      </p:sp>
      <p:sp>
        <p:nvSpPr>
          <p:cNvPr id="33803" name="AutoShape 11"/>
          <p:cNvSpPr>
            <a:spLocks/>
          </p:cNvSpPr>
          <p:nvPr/>
        </p:nvSpPr>
        <p:spPr bwMode="auto">
          <a:xfrm>
            <a:off x="4953000" y="4038600"/>
            <a:ext cx="98425" cy="1981200"/>
          </a:xfrm>
          <a:prstGeom prst="leftBracket">
            <a:avLst>
              <a:gd name="adj" fmla="val 124036"/>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4" name="AutoShape 12"/>
          <p:cNvSpPr>
            <a:spLocks/>
          </p:cNvSpPr>
          <p:nvPr/>
        </p:nvSpPr>
        <p:spPr bwMode="auto">
          <a:xfrm>
            <a:off x="7467600" y="4038600"/>
            <a:ext cx="46038" cy="1981200"/>
          </a:xfrm>
          <a:prstGeom prst="rightBracket">
            <a:avLst>
              <a:gd name="adj" fmla="val 13169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5" name="Text Box 13"/>
          <p:cNvSpPr txBox="1">
            <a:spLocks noChangeArrowheads="1"/>
          </p:cNvSpPr>
          <p:nvPr/>
        </p:nvSpPr>
        <p:spPr bwMode="auto">
          <a:xfrm>
            <a:off x="1524000" y="3810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1</a:t>
            </a:r>
          </a:p>
        </p:txBody>
      </p:sp>
      <p:sp>
        <p:nvSpPr>
          <p:cNvPr id="33806" name="Text Box 14"/>
          <p:cNvSpPr txBox="1">
            <a:spLocks noChangeArrowheads="1"/>
          </p:cNvSpPr>
          <p:nvPr/>
        </p:nvSpPr>
        <p:spPr bwMode="auto">
          <a:xfrm>
            <a:off x="1635125" y="4748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a:t>
            </a:r>
          </a:p>
        </p:txBody>
      </p:sp>
      <p:sp>
        <p:nvSpPr>
          <p:cNvPr id="33807" name="Text Box 15"/>
          <p:cNvSpPr txBox="1">
            <a:spLocks noChangeArrowheads="1"/>
          </p:cNvSpPr>
          <p:nvPr/>
        </p:nvSpPr>
        <p:spPr bwMode="auto">
          <a:xfrm>
            <a:off x="2166938" y="47482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3</a:t>
            </a:r>
          </a:p>
        </p:txBody>
      </p:sp>
      <p:sp>
        <p:nvSpPr>
          <p:cNvPr id="33808" name="Text Box 16"/>
          <p:cNvSpPr txBox="1">
            <a:spLocks noChangeArrowheads="1"/>
          </p:cNvSpPr>
          <p:nvPr/>
        </p:nvSpPr>
        <p:spPr bwMode="auto">
          <a:xfrm>
            <a:off x="2895600" y="3810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4</a:t>
            </a:r>
          </a:p>
        </p:txBody>
      </p:sp>
      <p:sp>
        <p:nvSpPr>
          <p:cNvPr id="33809" name="Text Box 17"/>
          <p:cNvSpPr txBox="1">
            <a:spLocks noChangeArrowheads="1"/>
          </p:cNvSpPr>
          <p:nvPr/>
        </p:nvSpPr>
        <p:spPr bwMode="auto">
          <a:xfrm>
            <a:off x="2830513" y="47323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5</a:t>
            </a:r>
          </a:p>
        </p:txBody>
      </p:sp>
      <p:sp>
        <p:nvSpPr>
          <p:cNvPr id="33810" name="Text Box 18"/>
          <p:cNvSpPr txBox="1">
            <a:spLocks noChangeArrowheads="1"/>
          </p:cNvSpPr>
          <p:nvPr/>
        </p:nvSpPr>
        <p:spPr bwMode="auto">
          <a:xfrm>
            <a:off x="1117600" y="4208463"/>
            <a:ext cx="67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G =</a:t>
            </a:r>
          </a:p>
        </p:txBody>
      </p:sp>
      <p:sp>
        <p:nvSpPr>
          <p:cNvPr id="33811" name="Text Box 19"/>
          <p:cNvSpPr txBox="1">
            <a:spLocks noChangeArrowheads="1"/>
          </p:cNvSpPr>
          <p:nvPr/>
        </p:nvSpPr>
        <p:spPr bwMode="auto">
          <a:xfrm>
            <a:off x="3581400" y="4208463"/>
            <a:ext cx="125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L(G)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798513" y="306388"/>
            <a:ext cx="8345487" cy="422275"/>
          </a:xfrm>
        </p:spPr>
        <p:txBody>
          <a:bodyPr/>
          <a:lstStyle/>
          <a:p>
            <a:r>
              <a:rPr lang="en-US">
                <a:effectLst>
                  <a:outerShdw blurRad="38100" dist="38100" dir="2700000" algn="tl">
                    <a:srgbClr val="DDDDDD"/>
                  </a:outerShdw>
                </a:effectLst>
                <a:latin typeface="Arial" charset="0"/>
              </a:rPr>
              <a:t>Properties of Laplacian Matrix</a:t>
            </a:r>
          </a:p>
        </p:txBody>
      </p:sp>
      <p:sp>
        <p:nvSpPr>
          <p:cNvPr id="34819" name="Rectangle 3"/>
          <p:cNvSpPr>
            <a:spLocks noGrp="1" noChangeArrowheads="1"/>
          </p:cNvSpPr>
          <p:nvPr>
            <p:ph type="body" idx="1"/>
          </p:nvPr>
        </p:nvSpPr>
        <p:spPr>
          <a:xfrm>
            <a:off x="609600" y="914400"/>
            <a:ext cx="8001000" cy="5791200"/>
          </a:xfrm>
        </p:spPr>
        <p:txBody>
          <a:bodyPr/>
          <a:lstStyle/>
          <a:p>
            <a:r>
              <a:rPr lang="en-US" i="1" dirty="0">
                <a:latin typeface="Arial" charset="0"/>
              </a:rPr>
              <a:t>Theorem:</a:t>
            </a:r>
            <a:r>
              <a:rPr lang="en-US" dirty="0">
                <a:latin typeface="Arial" charset="0"/>
              </a:rPr>
              <a:t> L(G) has the following properties </a:t>
            </a:r>
          </a:p>
          <a:p>
            <a:pPr lvl="1"/>
            <a:r>
              <a:rPr lang="en-US" sz="2400" dirty="0">
                <a:latin typeface="Arial" charset="0"/>
              </a:rPr>
              <a:t>L(G) is symmetric. </a:t>
            </a:r>
          </a:p>
          <a:p>
            <a:pPr lvl="2"/>
            <a:r>
              <a:rPr lang="en-US" sz="2000" dirty="0">
                <a:latin typeface="Arial" charset="0"/>
              </a:rPr>
              <a:t>This implies the eigenvalues of L(G) are real, </a:t>
            </a:r>
            <a:br>
              <a:rPr lang="en-US" sz="2000" dirty="0">
                <a:latin typeface="Arial" charset="0"/>
              </a:rPr>
            </a:br>
            <a:r>
              <a:rPr lang="en-US" sz="2000" dirty="0">
                <a:latin typeface="Arial" charset="0"/>
              </a:rPr>
              <a:t>and its eigenvectors are real and orthogonal.</a:t>
            </a:r>
          </a:p>
          <a:p>
            <a:pPr lvl="2"/>
            <a:endParaRPr lang="en-US" sz="2000" dirty="0">
              <a:latin typeface="Arial" charset="0"/>
            </a:endParaRPr>
          </a:p>
          <a:p>
            <a:pPr lvl="1"/>
            <a:r>
              <a:rPr lang="en-US" sz="2400" dirty="0">
                <a:latin typeface="Arial" charset="0"/>
              </a:rPr>
              <a:t>Rows of L sum to zero:</a:t>
            </a:r>
          </a:p>
          <a:p>
            <a:pPr lvl="2"/>
            <a:r>
              <a:rPr lang="en-US" sz="2000" dirty="0">
                <a:latin typeface="Arial" charset="0"/>
              </a:rPr>
              <a:t>Let e = [1,…,1]</a:t>
            </a:r>
            <a:r>
              <a:rPr lang="en-US" sz="2000" baseline="26000" dirty="0">
                <a:latin typeface="Arial" charset="0"/>
              </a:rPr>
              <a:t>T</a:t>
            </a:r>
            <a:r>
              <a:rPr lang="en-US" sz="2000" dirty="0">
                <a:latin typeface="Arial" charset="0"/>
              </a:rPr>
              <a:t>, i.e. the column vector of all ones. </a:t>
            </a:r>
            <a:br>
              <a:rPr lang="en-US" sz="2000" dirty="0">
                <a:latin typeface="Arial" charset="0"/>
              </a:rPr>
            </a:br>
            <a:r>
              <a:rPr lang="en-US" sz="2000" dirty="0">
                <a:latin typeface="Arial" charset="0"/>
              </a:rPr>
              <a:t>Then L(G)*e=0.</a:t>
            </a:r>
          </a:p>
          <a:p>
            <a:pPr lvl="2"/>
            <a:endParaRPr lang="en-US" sz="2000" dirty="0">
              <a:latin typeface="Arial" charset="0"/>
            </a:endParaRPr>
          </a:p>
          <a:p>
            <a:pPr lvl="1"/>
            <a:r>
              <a:rPr lang="en-US" sz="2400" dirty="0">
                <a:latin typeface="Arial" charset="0"/>
              </a:rPr>
              <a:t>The eigenvalues of L(G) are nonnegative:</a:t>
            </a:r>
          </a:p>
          <a:p>
            <a:pPr lvl="2"/>
            <a:r>
              <a:rPr lang="en-US" sz="2000" dirty="0">
                <a:latin typeface="Arial" charset="0"/>
              </a:rPr>
              <a:t>0 = </a:t>
            </a:r>
            <a:r>
              <a:rPr lang="en-US" sz="2000" dirty="0">
                <a:latin typeface="Symbol" charset="0"/>
              </a:rPr>
              <a:t>l</a:t>
            </a:r>
            <a:r>
              <a:rPr lang="en-US" sz="3200" baseline="-14000" dirty="0">
                <a:latin typeface="Arial" charset="0"/>
              </a:rPr>
              <a:t>1</a:t>
            </a:r>
            <a:r>
              <a:rPr lang="en-US" sz="2000" dirty="0">
                <a:latin typeface="Arial" charset="0"/>
              </a:rPr>
              <a:t> &lt;= </a:t>
            </a:r>
            <a:r>
              <a:rPr lang="en-US" sz="2000" dirty="0">
                <a:latin typeface="Symbol" charset="0"/>
              </a:rPr>
              <a:t>l</a:t>
            </a:r>
            <a:r>
              <a:rPr lang="en-US" sz="3200" baseline="-14000" dirty="0">
                <a:latin typeface="Arial" charset="0"/>
              </a:rPr>
              <a:t>2</a:t>
            </a:r>
            <a:r>
              <a:rPr lang="en-US" sz="2000" dirty="0">
                <a:latin typeface="Arial" charset="0"/>
              </a:rPr>
              <a:t> &lt;= … &lt;= </a:t>
            </a:r>
            <a:r>
              <a:rPr lang="en-US" sz="2000" dirty="0" err="1">
                <a:latin typeface="Symbol" charset="0"/>
              </a:rPr>
              <a:t>l</a:t>
            </a:r>
            <a:r>
              <a:rPr lang="en-US" sz="3200" baseline="-14000" dirty="0" err="1">
                <a:latin typeface="Arial" charset="0"/>
              </a:rPr>
              <a:t>n</a:t>
            </a:r>
            <a:endParaRPr lang="en-US" sz="3200" baseline="-14000" dirty="0">
              <a:latin typeface="Arial" charset="0"/>
            </a:endParaRPr>
          </a:p>
          <a:p>
            <a:pPr lvl="2"/>
            <a:endParaRPr lang="en-US" sz="2000" dirty="0">
              <a:latin typeface="Arial" charset="0"/>
            </a:endParaRPr>
          </a:p>
          <a:p>
            <a:pPr lvl="1"/>
            <a:r>
              <a:rPr lang="en-US" sz="2400" dirty="0">
                <a:latin typeface="Arial" charset="0"/>
              </a:rPr>
              <a:t>The number of connected components of G is equal to the number of </a:t>
            </a:r>
            <a:r>
              <a:rPr lang="en-US" sz="2400" dirty="0">
                <a:latin typeface="Symbol" charset="0"/>
              </a:rPr>
              <a:t>l</a:t>
            </a:r>
            <a:r>
              <a:rPr lang="en-US" sz="3600" baseline="-14000" dirty="0">
                <a:latin typeface="Arial" charset="0"/>
              </a:rPr>
              <a:t>i</a:t>
            </a:r>
            <a:r>
              <a:rPr lang="en-US" sz="2400" dirty="0">
                <a:latin typeface="Arial" charset="0"/>
              </a:rPr>
              <a:t> </a:t>
            </a:r>
            <a:r>
              <a:rPr lang="en-US" sz="2400" dirty="0" smtClean="0">
                <a:latin typeface="Arial" charset="0"/>
              </a:rPr>
              <a:t>that are 0</a:t>
            </a:r>
            <a:r>
              <a:rPr lang="en-US" sz="2400" dirty="0">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798513" y="306388"/>
            <a:ext cx="6078537" cy="422275"/>
          </a:xfrm>
        </p:spPr>
        <p:txBody>
          <a:bodyPr/>
          <a:lstStyle/>
          <a:p>
            <a:r>
              <a:rPr lang="en-US">
                <a:effectLst>
                  <a:outerShdw blurRad="38100" dist="38100" dir="2700000" algn="tl">
                    <a:srgbClr val="DDDDDD"/>
                  </a:outerShdw>
                </a:effectLst>
                <a:latin typeface="Arial" charset="0"/>
              </a:rPr>
              <a:t>Spectral Bisection Algorithm</a:t>
            </a:r>
          </a:p>
        </p:txBody>
      </p:sp>
      <p:sp>
        <p:nvSpPr>
          <p:cNvPr id="35843" name="Rectangle 3"/>
          <p:cNvSpPr>
            <a:spLocks noGrp="1" noChangeArrowheads="1"/>
          </p:cNvSpPr>
          <p:nvPr>
            <p:ph type="body" idx="1"/>
          </p:nvPr>
        </p:nvSpPr>
        <p:spPr>
          <a:xfrm>
            <a:off x="609600" y="914400"/>
            <a:ext cx="8001000" cy="5178425"/>
          </a:xfrm>
        </p:spPr>
        <p:txBody>
          <a:bodyPr/>
          <a:lstStyle/>
          <a:p>
            <a:r>
              <a:rPr lang="en-US">
                <a:solidFill>
                  <a:schemeClr val="accent2"/>
                </a:solidFill>
                <a:latin typeface="Arial" charset="0"/>
              </a:rPr>
              <a:t>Spectral Bisection Algorithm</a:t>
            </a:r>
            <a:r>
              <a:rPr lang="en-US">
                <a:latin typeface="Arial" charset="0"/>
              </a:rPr>
              <a:t>:</a:t>
            </a:r>
          </a:p>
          <a:p>
            <a:endParaRPr lang="en-US">
              <a:latin typeface="Arial" charset="0"/>
            </a:endParaRPr>
          </a:p>
          <a:p>
            <a:pPr lvl="1"/>
            <a:r>
              <a:rPr lang="en-US" sz="2400">
                <a:latin typeface="Arial" charset="0"/>
              </a:rPr>
              <a:t>Compute eigenvector v</a:t>
            </a:r>
            <a:r>
              <a:rPr lang="en-US" sz="3200" baseline="-14000">
                <a:latin typeface="Arial" charset="0"/>
              </a:rPr>
              <a:t>2</a:t>
            </a:r>
            <a:r>
              <a:rPr lang="en-US" sz="2400">
                <a:latin typeface="Arial" charset="0"/>
              </a:rPr>
              <a:t> corresponding to </a:t>
            </a:r>
            <a:r>
              <a:rPr lang="en-US" sz="2400">
                <a:latin typeface="Symbol" charset="0"/>
              </a:rPr>
              <a:t>l</a:t>
            </a:r>
            <a:r>
              <a:rPr lang="en-US" sz="3200" baseline="-14000">
                <a:latin typeface="Arial" charset="0"/>
              </a:rPr>
              <a:t>2</a:t>
            </a:r>
            <a:r>
              <a:rPr lang="en-US" sz="2400">
                <a:latin typeface="Arial" charset="0"/>
              </a:rPr>
              <a:t>(L(G))</a:t>
            </a:r>
          </a:p>
          <a:p>
            <a:pPr lvl="2">
              <a:buFontTx/>
              <a:buNone/>
            </a:pPr>
            <a:endParaRPr lang="en-US" sz="2000">
              <a:latin typeface="Arial" charset="0"/>
            </a:endParaRPr>
          </a:p>
          <a:p>
            <a:pPr lvl="1"/>
            <a:r>
              <a:rPr lang="en-US" sz="2400">
                <a:latin typeface="Arial" charset="0"/>
              </a:rPr>
              <a:t>Partition nodes around the median of v</a:t>
            </a:r>
            <a:r>
              <a:rPr lang="en-US" sz="3200" baseline="-14000">
                <a:latin typeface="Arial" charset="0"/>
              </a:rPr>
              <a:t>2</a:t>
            </a:r>
            <a:r>
              <a:rPr lang="en-US" sz="2400">
                <a:latin typeface="Arial" charset="0"/>
              </a:rPr>
              <a:t>(n)</a:t>
            </a:r>
            <a:endParaRPr lang="en-US">
              <a:latin typeface="Arial" charset="0"/>
            </a:endParaRPr>
          </a:p>
          <a:p>
            <a:pPr lvl="1"/>
            <a:endParaRPr lang="en-US">
              <a:latin typeface="Arial" charset="0"/>
            </a:endParaRPr>
          </a:p>
          <a:p>
            <a:r>
              <a:rPr lang="en-US">
                <a:latin typeface="Arial" charset="0"/>
              </a:rPr>
              <a:t>Why in the world should this work?</a:t>
            </a:r>
          </a:p>
          <a:p>
            <a:pPr lvl="4"/>
            <a:endParaRPr lang="en-US">
              <a:latin typeface="Arial" charset="0"/>
            </a:endParaRPr>
          </a:p>
          <a:p>
            <a:r>
              <a:rPr lang="en-US">
                <a:latin typeface="Arial" charset="0"/>
              </a:rPr>
              <a:t>Intuition: vibrating string or membrane</a:t>
            </a:r>
          </a:p>
          <a:p>
            <a:pPr lvl="4"/>
            <a:endParaRPr lang="en-US">
              <a:latin typeface="Arial" charset="0"/>
            </a:endParaRPr>
          </a:p>
          <a:p>
            <a:r>
              <a:rPr lang="en-US">
                <a:latin typeface="Arial" charset="0"/>
              </a:rPr>
              <a:t>Heuristic: continuous relaxation of discrete optimization</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1026"/>
          <p:cNvSpPr>
            <a:spLocks noGrp="1" noChangeArrowheads="1"/>
          </p:cNvSpPr>
          <p:nvPr>
            <p:ph type="title"/>
          </p:nvPr>
        </p:nvSpPr>
        <p:spPr>
          <a:xfrm>
            <a:off x="798513" y="306388"/>
            <a:ext cx="7351712" cy="422275"/>
          </a:xfrm>
        </p:spPr>
        <p:txBody>
          <a:bodyPr/>
          <a:lstStyle/>
          <a:p>
            <a:r>
              <a:rPr lang="en-US">
                <a:effectLst>
                  <a:outerShdw blurRad="38100" dist="38100" dir="2700000" algn="tl">
                    <a:srgbClr val="DDDDDD"/>
                  </a:outerShdw>
                </a:effectLst>
                <a:latin typeface="Arial" charset="0"/>
              </a:rPr>
              <a:t>Motivation for Spectral Bisection</a:t>
            </a:r>
          </a:p>
        </p:txBody>
      </p:sp>
      <p:pic>
        <p:nvPicPr>
          <p:cNvPr id="31747" name="Picture 1027" descr="VibratingString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3268663"/>
            <a:ext cx="42672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28"/>
          <p:cNvSpPr>
            <a:spLocks noGrp="1" noChangeArrowheads="1"/>
          </p:cNvSpPr>
          <p:nvPr>
            <p:ph type="body" idx="1"/>
          </p:nvPr>
        </p:nvSpPr>
        <p:spPr>
          <a:xfrm>
            <a:off x="609600" y="914400"/>
            <a:ext cx="8001000" cy="2184400"/>
          </a:xfrm>
        </p:spPr>
        <p:txBody>
          <a:bodyPr/>
          <a:lstStyle/>
          <a:p>
            <a:r>
              <a:rPr lang="en-US" sz="2000">
                <a:latin typeface="Arial" charset="0"/>
              </a:rPr>
              <a:t>Vibrating string</a:t>
            </a:r>
          </a:p>
          <a:p>
            <a:r>
              <a:rPr lang="en-US" sz="2000">
                <a:latin typeface="Arial" charset="0"/>
              </a:rPr>
              <a:t>Think of G = 1D mesh as masses (nodes) connected by springs (edges), i.e. a string that can vibrate</a:t>
            </a:r>
          </a:p>
          <a:p>
            <a:r>
              <a:rPr lang="en-US" sz="2000">
                <a:latin typeface="Arial" charset="0"/>
              </a:rPr>
              <a:t>Vibrating string has </a:t>
            </a:r>
            <a:r>
              <a:rPr lang="en-US" sz="2000">
                <a:solidFill>
                  <a:schemeClr val="accent2"/>
                </a:solidFill>
                <a:latin typeface="Arial" charset="0"/>
              </a:rPr>
              <a:t>modes of vibration</a:t>
            </a:r>
            <a:r>
              <a:rPr lang="en-US" sz="2000">
                <a:latin typeface="Arial" charset="0"/>
              </a:rPr>
              <a:t>, or </a:t>
            </a:r>
            <a:r>
              <a:rPr lang="en-US" sz="2000">
                <a:solidFill>
                  <a:schemeClr val="accent2"/>
                </a:solidFill>
                <a:latin typeface="Arial" charset="0"/>
              </a:rPr>
              <a:t>harmonics</a:t>
            </a:r>
          </a:p>
          <a:p>
            <a:r>
              <a:rPr lang="en-US" sz="2000">
                <a:latin typeface="Arial" charset="0"/>
              </a:rPr>
              <a:t>Label nodes by whether mode - or + to partition into N- and N+</a:t>
            </a:r>
          </a:p>
          <a:p>
            <a:r>
              <a:rPr lang="en-US" sz="2000">
                <a:latin typeface="Arial" charset="0"/>
              </a:rPr>
              <a:t>Same idea for other graphs (eg planar graph ~ trampoline)</a:t>
            </a: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638175" y="257175"/>
            <a:ext cx="6540500" cy="422275"/>
          </a:xfrm>
        </p:spPr>
        <p:txBody>
          <a:bodyPr/>
          <a:lstStyle/>
          <a:p>
            <a:r>
              <a:rPr lang="en-US">
                <a:effectLst>
                  <a:outerShdw blurRad="38100" dist="38100" dir="2700000" algn="tl">
                    <a:srgbClr val="DDDDDD"/>
                  </a:outerShdw>
                </a:effectLst>
                <a:latin typeface="Arial" charset="0"/>
              </a:rPr>
              <a:t>2nd eigenvector of L(planar mesh)</a:t>
            </a:r>
          </a:p>
        </p:txBody>
      </p:sp>
      <p:pic>
        <p:nvPicPr>
          <p:cNvPr id="32771" name="Picture 3" descr="cra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838200" y="304800"/>
            <a:ext cx="7370763" cy="422275"/>
          </a:xfrm>
        </p:spPr>
        <p:txBody>
          <a:bodyPr/>
          <a:lstStyle/>
          <a:p>
            <a:pPr>
              <a:defRPr/>
            </a:pPr>
            <a:r>
              <a:rPr lang="en-US" dirty="0" smtClean="0">
                <a:ea typeface="+mj-ea"/>
              </a:rPr>
              <a:t>Geometric Partitioning </a:t>
            </a:r>
            <a:r>
              <a:rPr lang="en-US" sz="2400" dirty="0" smtClean="0">
                <a:ea typeface="+mj-ea"/>
              </a:rPr>
              <a:t>(for meshes in space)</a:t>
            </a:r>
            <a:endParaRPr lang="en-US" dirty="0" smtClean="0">
              <a:ea typeface="+mj-ea"/>
            </a:endParaRPr>
          </a:p>
        </p:txBody>
      </p:sp>
      <p:sp>
        <p:nvSpPr>
          <p:cNvPr id="36867" name="Rectangle 3"/>
          <p:cNvSpPr>
            <a:spLocks noGrp="1" noChangeArrowheads="1"/>
          </p:cNvSpPr>
          <p:nvPr>
            <p:ph type="body" idx="1"/>
          </p:nvPr>
        </p:nvSpPr>
        <p:spPr>
          <a:xfrm>
            <a:off x="22981" y="1295400"/>
            <a:ext cx="9144000" cy="4422775"/>
          </a:xfrm>
        </p:spPr>
        <p:txBody>
          <a:bodyPr/>
          <a:lstStyle/>
          <a:p>
            <a:r>
              <a:rPr lang="en-US" dirty="0" smtClean="0">
                <a:latin typeface="Arial" charset="0"/>
              </a:rPr>
              <a:t>Use </a:t>
            </a:r>
            <a:r>
              <a:rPr lang="ja-JP" altLang="en-US" dirty="0" smtClean="0">
                <a:latin typeface="Arial" charset="0"/>
              </a:rPr>
              <a:t>“</a:t>
            </a:r>
            <a:r>
              <a:rPr lang="en-US" dirty="0" smtClean="0">
                <a:latin typeface="Arial" charset="0"/>
              </a:rPr>
              <a:t>near </a:t>
            </a:r>
            <a:r>
              <a:rPr lang="en-US" dirty="0">
                <a:latin typeface="Arial" charset="0"/>
              </a:rPr>
              <a:t>neighbor</a:t>
            </a:r>
            <a:r>
              <a:rPr lang="ja-JP" altLang="en-US" dirty="0">
                <a:latin typeface="Arial" charset="0"/>
              </a:rPr>
              <a:t>”</a:t>
            </a:r>
            <a:r>
              <a:rPr lang="en-US" dirty="0">
                <a:latin typeface="Arial" charset="0"/>
              </a:rPr>
              <a:t> idea </a:t>
            </a:r>
            <a:r>
              <a:rPr lang="en-US" dirty="0" smtClean="0">
                <a:latin typeface="Arial" charset="0"/>
              </a:rPr>
              <a:t>of </a:t>
            </a:r>
            <a:r>
              <a:rPr lang="en-US" dirty="0">
                <a:latin typeface="Arial" charset="0"/>
              </a:rPr>
              <a:t>planar </a:t>
            </a:r>
            <a:r>
              <a:rPr lang="en-US" dirty="0" smtClean="0">
                <a:latin typeface="Arial" charset="0"/>
              </a:rPr>
              <a:t>graphs in higher dimension</a:t>
            </a:r>
            <a:endParaRPr lang="en-US" dirty="0">
              <a:latin typeface="Arial" charset="0"/>
            </a:endParaRPr>
          </a:p>
          <a:p>
            <a:pPr>
              <a:buFontTx/>
              <a:buNone/>
            </a:pPr>
            <a:endParaRPr lang="en-US" sz="800" dirty="0">
              <a:latin typeface="Arial" charset="0"/>
            </a:endParaRPr>
          </a:p>
          <a:p>
            <a:r>
              <a:rPr lang="en-US" dirty="0" smtClean="0">
                <a:latin typeface="Arial" charset="0"/>
              </a:rPr>
              <a:t>Intuition from regular </a:t>
            </a:r>
            <a:r>
              <a:rPr lang="en-US" dirty="0">
                <a:latin typeface="Arial" charset="0"/>
              </a:rPr>
              <a:t>3D </a:t>
            </a:r>
            <a:r>
              <a:rPr lang="en-US" dirty="0" smtClean="0">
                <a:latin typeface="Arial" charset="0"/>
              </a:rPr>
              <a:t>mesh:</a:t>
            </a:r>
            <a:endParaRPr lang="en-US" dirty="0">
              <a:latin typeface="Arial" charset="0"/>
            </a:endParaRPr>
          </a:p>
          <a:p>
            <a:endParaRPr lang="en-US" sz="800" dirty="0">
              <a:latin typeface="Arial" charset="0"/>
            </a:endParaRPr>
          </a:p>
          <a:p>
            <a:r>
              <a:rPr lang="en-US" dirty="0" smtClean="0">
                <a:latin typeface="Arial" charset="0"/>
              </a:rPr>
              <a:t>k by k by k mesh </a:t>
            </a:r>
            <a:r>
              <a:rPr lang="en-US" dirty="0">
                <a:latin typeface="Arial" charset="0"/>
              </a:rPr>
              <a:t>of n</a:t>
            </a:r>
            <a:r>
              <a:rPr lang="en-US" dirty="0" smtClean="0">
                <a:latin typeface="Arial" charset="0"/>
              </a:rPr>
              <a:t> </a:t>
            </a:r>
            <a:r>
              <a:rPr lang="en-US" dirty="0">
                <a:latin typeface="Arial" charset="0"/>
              </a:rPr>
              <a:t>= </a:t>
            </a:r>
            <a:r>
              <a:rPr lang="en-US" dirty="0" smtClean="0">
                <a:latin typeface="Arial" charset="0"/>
              </a:rPr>
              <a:t>k</a:t>
            </a:r>
            <a:r>
              <a:rPr lang="en-US" sz="2800" baseline="14000" dirty="0" smtClean="0">
                <a:latin typeface="Arial" charset="0"/>
              </a:rPr>
              <a:t>3</a:t>
            </a:r>
            <a:r>
              <a:rPr lang="en-US" dirty="0" smtClean="0">
                <a:latin typeface="Arial" charset="0"/>
              </a:rPr>
              <a:t> </a:t>
            </a:r>
            <a:r>
              <a:rPr lang="en-US" dirty="0">
                <a:latin typeface="Arial" charset="0"/>
              </a:rPr>
              <a:t>nodes</a:t>
            </a:r>
          </a:p>
          <a:p>
            <a:pPr lvl="1"/>
            <a:r>
              <a:rPr lang="en-US" sz="2000" dirty="0">
                <a:latin typeface="Arial" charset="0"/>
              </a:rPr>
              <a:t>Edges to 6 nearest neighbors</a:t>
            </a:r>
          </a:p>
          <a:p>
            <a:pPr lvl="1"/>
            <a:r>
              <a:rPr lang="en-US" sz="2000" dirty="0">
                <a:latin typeface="Arial" charset="0"/>
              </a:rPr>
              <a:t>Partition by taking plane parallel </a:t>
            </a:r>
            <a:r>
              <a:rPr lang="en-US" sz="2000" dirty="0" smtClean="0">
                <a:latin typeface="Arial" charset="0"/>
              </a:rPr>
              <a:t>to </a:t>
            </a:r>
            <a:r>
              <a:rPr lang="en-US" sz="2000" dirty="0">
                <a:latin typeface="Arial" charset="0"/>
              </a:rPr>
              <a:t>axes</a:t>
            </a:r>
          </a:p>
          <a:p>
            <a:pPr lvl="1"/>
            <a:r>
              <a:rPr lang="en-US" sz="2000" dirty="0">
                <a:latin typeface="Arial" charset="0"/>
              </a:rPr>
              <a:t>Cuts </a:t>
            </a:r>
            <a:r>
              <a:rPr lang="en-US" sz="2000" dirty="0" smtClean="0">
                <a:latin typeface="Arial" charset="0"/>
              </a:rPr>
              <a:t> k</a:t>
            </a:r>
            <a:r>
              <a:rPr lang="en-US" sz="3200" baseline="14000" dirty="0" smtClean="0">
                <a:latin typeface="Arial" charset="0"/>
              </a:rPr>
              <a:t>2</a:t>
            </a:r>
            <a:r>
              <a:rPr lang="en-US" sz="2000" dirty="0" smtClean="0">
                <a:latin typeface="Arial" charset="0"/>
              </a:rPr>
              <a:t> =</a:t>
            </a:r>
            <a:r>
              <a:rPr lang="en-US" sz="2000" dirty="0">
                <a:latin typeface="Arial" charset="0"/>
              </a:rPr>
              <a:t> </a:t>
            </a:r>
            <a:r>
              <a:rPr lang="en-US" sz="2000" dirty="0" smtClean="0">
                <a:latin typeface="Arial" charset="0"/>
              </a:rPr>
              <a:t>n</a:t>
            </a:r>
            <a:r>
              <a:rPr lang="en-US" sz="3200" baseline="14000" dirty="0" smtClean="0">
                <a:latin typeface="Arial" charset="0"/>
              </a:rPr>
              <a:t>2</a:t>
            </a:r>
            <a:r>
              <a:rPr lang="en-US" sz="3200" baseline="14000" dirty="0">
                <a:latin typeface="Arial" charset="0"/>
              </a:rPr>
              <a:t>/3</a:t>
            </a:r>
            <a:r>
              <a:rPr lang="en-US" sz="2000" dirty="0">
                <a:latin typeface="Arial" charset="0"/>
              </a:rPr>
              <a:t> </a:t>
            </a:r>
            <a:r>
              <a:rPr lang="en-US" sz="2000" dirty="0" smtClean="0">
                <a:latin typeface="Arial" charset="0"/>
              </a:rPr>
              <a:t> </a:t>
            </a:r>
            <a:r>
              <a:rPr lang="en-US" sz="2000" dirty="0">
                <a:latin typeface="Arial" charset="0"/>
              </a:rPr>
              <a:t>edges</a:t>
            </a:r>
          </a:p>
          <a:p>
            <a:pPr lvl="1"/>
            <a:endParaRPr lang="en-US" sz="800" dirty="0">
              <a:latin typeface="Arial" charset="0"/>
            </a:endParaRPr>
          </a:p>
          <a:p>
            <a:r>
              <a:rPr lang="en-US" dirty="0">
                <a:latin typeface="Arial" charset="0"/>
              </a:rPr>
              <a:t>For general </a:t>
            </a:r>
            <a:r>
              <a:rPr lang="ja-JP" altLang="en-US" dirty="0">
                <a:latin typeface="Arial" charset="0"/>
              </a:rPr>
              <a:t>“</a:t>
            </a:r>
            <a:r>
              <a:rPr lang="en-US" dirty="0">
                <a:latin typeface="Arial" charset="0"/>
              </a:rPr>
              <a:t>3D</a:t>
            </a:r>
            <a:r>
              <a:rPr lang="ja-JP" altLang="en-US" dirty="0">
                <a:latin typeface="Arial" charset="0"/>
              </a:rPr>
              <a:t>”</a:t>
            </a:r>
            <a:r>
              <a:rPr lang="en-US" dirty="0">
                <a:latin typeface="Arial" charset="0"/>
              </a:rPr>
              <a:t> graphs</a:t>
            </a:r>
          </a:p>
          <a:p>
            <a:pPr lvl="1"/>
            <a:r>
              <a:rPr lang="en-US" sz="2000" dirty="0">
                <a:latin typeface="Arial" charset="0"/>
              </a:rPr>
              <a:t>Need a notion of well-shaped </a:t>
            </a:r>
          </a:p>
          <a:p>
            <a:pPr lvl="1"/>
            <a:r>
              <a:rPr lang="en-US" sz="2000" dirty="0">
                <a:latin typeface="Arial" charset="0"/>
              </a:rPr>
              <a:t>(Any graph fits in 3D without crossings!)</a:t>
            </a:r>
          </a:p>
        </p:txBody>
      </p:sp>
      <p:grpSp>
        <p:nvGrpSpPr>
          <p:cNvPr id="36868" name="Group 30"/>
          <p:cNvGrpSpPr>
            <a:grpSpLocks/>
          </p:cNvGrpSpPr>
          <p:nvPr/>
        </p:nvGrpSpPr>
        <p:grpSpPr bwMode="auto">
          <a:xfrm>
            <a:off x="5992813" y="3598863"/>
            <a:ext cx="2105025" cy="2366962"/>
            <a:chOff x="3227" y="2743"/>
            <a:chExt cx="704" cy="1280"/>
          </a:xfrm>
        </p:grpSpPr>
        <p:grpSp>
          <p:nvGrpSpPr>
            <p:cNvPr id="36869" name="Group 21"/>
            <p:cNvGrpSpPr>
              <a:grpSpLocks/>
            </p:cNvGrpSpPr>
            <p:nvPr/>
          </p:nvGrpSpPr>
          <p:grpSpPr bwMode="auto">
            <a:xfrm>
              <a:off x="3227" y="3035"/>
              <a:ext cx="704" cy="832"/>
              <a:chOff x="3227" y="3035"/>
              <a:chExt cx="704" cy="832"/>
            </a:xfrm>
          </p:grpSpPr>
          <p:sp>
            <p:nvSpPr>
              <p:cNvPr id="36874" name="Rectangle 5"/>
              <p:cNvSpPr>
                <a:spLocks noChangeArrowheads="1"/>
              </p:cNvSpPr>
              <p:nvPr/>
            </p:nvSpPr>
            <p:spPr bwMode="auto">
              <a:xfrm>
                <a:off x="3228" y="3373"/>
                <a:ext cx="493" cy="494"/>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36875" name="Freeform 12"/>
              <p:cNvSpPr>
                <a:spLocks/>
              </p:cNvSpPr>
              <p:nvPr/>
            </p:nvSpPr>
            <p:spPr bwMode="auto">
              <a:xfrm>
                <a:off x="3227" y="3035"/>
                <a:ext cx="704" cy="339"/>
              </a:xfrm>
              <a:custGeom>
                <a:avLst/>
                <a:gdLst>
                  <a:gd name="T0" fmla="*/ 0 w 704"/>
                  <a:gd name="T1" fmla="*/ 339 h 339"/>
                  <a:gd name="T2" fmla="*/ 494 w 704"/>
                  <a:gd name="T3" fmla="*/ 339 h 339"/>
                  <a:gd name="T4" fmla="*/ 704 w 704"/>
                  <a:gd name="T5" fmla="*/ 0 h 339"/>
                  <a:gd name="T6" fmla="*/ 275 w 704"/>
                  <a:gd name="T7" fmla="*/ 0 h 339"/>
                  <a:gd name="T8" fmla="*/ 0 w 704"/>
                  <a:gd name="T9" fmla="*/ 339 h 339"/>
                  <a:gd name="T10" fmla="*/ 0 60000 65536"/>
                  <a:gd name="T11" fmla="*/ 0 60000 65536"/>
                  <a:gd name="T12" fmla="*/ 0 60000 65536"/>
                  <a:gd name="T13" fmla="*/ 0 60000 65536"/>
                  <a:gd name="T14" fmla="*/ 0 60000 65536"/>
                  <a:gd name="T15" fmla="*/ 0 w 704"/>
                  <a:gd name="T16" fmla="*/ 0 h 339"/>
                  <a:gd name="T17" fmla="*/ 704 w 704"/>
                  <a:gd name="T18" fmla="*/ 339 h 339"/>
                </a:gdLst>
                <a:ahLst/>
                <a:cxnLst>
                  <a:cxn ang="T10">
                    <a:pos x="T0" y="T1"/>
                  </a:cxn>
                  <a:cxn ang="T11">
                    <a:pos x="T2" y="T3"/>
                  </a:cxn>
                  <a:cxn ang="T12">
                    <a:pos x="T4" y="T5"/>
                  </a:cxn>
                  <a:cxn ang="T13">
                    <a:pos x="T6" y="T7"/>
                  </a:cxn>
                  <a:cxn ang="T14">
                    <a:pos x="T8" y="T9"/>
                  </a:cxn>
                </a:cxnLst>
                <a:rect l="T15" t="T16" r="T17" b="T18"/>
                <a:pathLst>
                  <a:path w="704" h="339">
                    <a:moveTo>
                      <a:pt x="0" y="339"/>
                    </a:moveTo>
                    <a:lnTo>
                      <a:pt x="494" y="339"/>
                    </a:lnTo>
                    <a:lnTo>
                      <a:pt x="704" y="0"/>
                    </a:lnTo>
                    <a:lnTo>
                      <a:pt x="275" y="0"/>
                    </a:lnTo>
                    <a:lnTo>
                      <a:pt x="0" y="339"/>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6" name="Freeform 17"/>
              <p:cNvSpPr>
                <a:spLocks/>
              </p:cNvSpPr>
              <p:nvPr/>
            </p:nvSpPr>
            <p:spPr bwMode="auto">
              <a:xfrm>
                <a:off x="3721" y="3035"/>
                <a:ext cx="210" cy="832"/>
              </a:xfrm>
              <a:custGeom>
                <a:avLst/>
                <a:gdLst>
                  <a:gd name="T0" fmla="*/ 0 w 210"/>
                  <a:gd name="T1" fmla="*/ 832 h 832"/>
                  <a:gd name="T2" fmla="*/ 0 w 210"/>
                  <a:gd name="T3" fmla="*/ 339 h 832"/>
                  <a:gd name="T4" fmla="*/ 210 w 210"/>
                  <a:gd name="T5" fmla="*/ 0 h 832"/>
                  <a:gd name="T6" fmla="*/ 210 w 210"/>
                  <a:gd name="T7" fmla="*/ 412 h 832"/>
                  <a:gd name="T8" fmla="*/ 0 w 210"/>
                  <a:gd name="T9" fmla="*/ 832 h 832"/>
                  <a:gd name="T10" fmla="*/ 0 60000 65536"/>
                  <a:gd name="T11" fmla="*/ 0 60000 65536"/>
                  <a:gd name="T12" fmla="*/ 0 60000 65536"/>
                  <a:gd name="T13" fmla="*/ 0 60000 65536"/>
                  <a:gd name="T14" fmla="*/ 0 60000 65536"/>
                  <a:gd name="T15" fmla="*/ 0 w 210"/>
                  <a:gd name="T16" fmla="*/ 0 h 832"/>
                  <a:gd name="T17" fmla="*/ 210 w 210"/>
                  <a:gd name="T18" fmla="*/ 832 h 832"/>
                </a:gdLst>
                <a:ahLst/>
                <a:cxnLst>
                  <a:cxn ang="T10">
                    <a:pos x="T0" y="T1"/>
                  </a:cxn>
                  <a:cxn ang="T11">
                    <a:pos x="T2" y="T3"/>
                  </a:cxn>
                  <a:cxn ang="T12">
                    <a:pos x="T4" y="T5"/>
                  </a:cxn>
                  <a:cxn ang="T13">
                    <a:pos x="T6" y="T7"/>
                  </a:cxn>
                  <a:cxn ang="T14">
                    <a:pos x="T8" y="T9"/>
                  </a:cxn>
                </a:cxnLst>
                <a:rect l="T15" t="T16" r="T17" b="T18"/>
                <a:pathLst>
                  <a:path w="210" h="832">
                    <a:moveTo>
                      <a:pt x="0" y="832"/>
                    </a:moveTo>
                    <a:lnTo>
                      <a:pt x="0" y="339"/>
                    </a:lnTo>
                    <a:lnTo>
                      <a:pt x="210" y="0"/>
                    </a:lnTo>
                    <a:lnTo>
                      <a:pt x="210" y="412"/>
                    </a:lnTo>
                    <a:lnTo>
                      <a:pt x="0" y="832"/>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7" name="Line 18"/>
              <p:cNvSpPr>
                <a:spLocks noChangeShapeType="1"/>
              </p:cNvSpPr>
              <p:nvPr/>
            </p:nvSpPr>
            <p:spPr bwMode="auto">
              <a:xfrm flipH="1">
                <a:off x="3465" y="3374"/>
                <a:ext cx="0" cy="493"/>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8" name="Line 19"/>
              <p:cNvSpPr>
                <a:spLocks noChangeShapeType="1"/>
              </p:cNvSpPr>
              <p:nvPr/>
            </p:nvSpPr>
            <p:spPr bwMode="auto">
              <a:xfrm flipV="1">
                <a:off x="3465" y="3035"/>
                <a:ext cx="256" cy="339"/>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6870" name="Line 25"/>
            <p:cNvSpPr>
              <a:spLocks noChangeShapeType="1"/>
            </p:cNvSpPr>
            <p:nvPr/>
          </p:nvSpPr>
          <p:spPr bwMode="auto">
            <a:xfrm flipV="1">
              <a:off x="3420" y="3182"/>
              <a:ext cx="0" cy="841"/>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1" name="Line 26"/>
            <p:cNvSpPr>
              <a:spLocks noChangeShapeType="1"/>
            </p:cNvSpPr>
            <p:nvPr/>
          </p:nvSpPr>
          <p:spPr bwMode="auto">
            <a:xfrm flipV="1">
              <a:off x="3420" y="2743"/>
              <a:ext cx="338" cy="439"/>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2" name="Line 27"/>
            <p:cNvSpPr>
              <a:spLocks noChangeShapeType="1"/>
            </p:cNvSpPr>
            <p:nvPr/>
          </p:nvSpPr>
          <p:spPr bwMode="auto">
            <a:xfrm flipV="1">
              <a:off x="3767" y="2743"/>
              <a:ext cx="0" cy="3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873" name="Line 29"/>
            <p:cNvSpPr>
              <a:spLocks noChangeShapeType="1"/>
            </p:cNvSpPr>
            <p:nvPr/>
          </p:nvSpPr>
          <p:spPr bwMode="auto">
            <a:xfrm flipV="1">
              <a:off x="3420" y="3867"/>
              <a:ext cx="118" cy="15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0" y="306388"/>
            <a:ext cx="9144000" cy="422275"/>
          </a:xfrm>
        </p:spPr>
        <p:txBody>
          <a:bodyPr/>
          <a:lstStyle/>
          <a:p>
            <a:r>
              <a:rPr lang="en-US">
                <a:effectLst>
                  <a:outerShdw blurRad="38100" dist="38100" dir="2700000" algn="tl">
                    <a:srgbClr val="DDDDDD"/>
                  </a:outerShdw>
                </a:effectLst>
                <a:latin typeface="Arial" charset="0"/>
              </a:rPr>
              <a:t>Generalizing planar separators to higher dimensions</a:t>
            </a:r>
          </a:p>
        </p:txBody>
      </p:sp>
      <p:sp>
        <p:nvSpPr>
          <p:cNvPr id="38915" name="Rectangle 3"/>
          <p:cNvSpPr>
            <a:spLocks noGrp="1" noChangeArrowheads="1"/>
          </p:cNvSpPr>
          <p:nvPr>
            <p:ph type="body" idx="1"/>
          </p:nvPr>
        </p:nvSpPr>
        <p:spPr>
          <a:xfrm>
            <a:off x="609600" y="914400"/>
            <a:ext cx="8001000" cy="5407025"/>
          </a:xfrm>
        </p:spPr>
        <p:txBody>
          <a:bodyPr/>
          <a:lstStyle/>
          <a:p>
            <a:r>
              <a:rPr lang="en-US" i="1">
                <a:latin typeface="Arial" charset="0"/>
              </a:rPr>
              <a:t>Theorem</a:t>
            </a:r>
            <a:r>
              <a:rPr lang="en-US">
                <a:latin typeface="Arial" charset="0"/>
              </a:rPr>
              <a:t> (Miller, Teng, Thurston, Vavasis, 1993): Let G=(N,E) be an (</a:t>
            </a:r>
            <a:r>
              <a:rPr lang="en-US">
                <a:latin typeface="Symbol" charset="0"/>
              </a:rPr>
              <a:t>a</a:t>
            </a:r>
            <a:r>
              <a:rPr lang="en-US">
                <a:latin typeface="Arial" charset="0"/>
              </a:rPr>
              <a:t>,k) overlap graph in d dimensions with n=|N|. Then there is a vertex separator N</a:t>
            </a:r>
            <a:r>
              <a:rPr lang="en-US" baseline="-14000">
                <a:latin typeface="Arial" charset="0"/>
              </a:rPr>
              <a:t>s</a:t>
            </a:r>
            <a:r>
              <a:rPr lang="en-US">
                <a:latin typeface="Arial" charset="0"/>
              </a:rPr>
              <a:t> such that </a:t>
            </a:r>
          </a:p>
          <a:p>
            <a:pPr lvl="1"/>
            <a:r>
              <a:rPr lang="en-US">
                <a:latin typeface="Arial" charset="0"/>
              </a:rPr>
              <a:t>N = N</a:t>
            </a:r>
            <a:r>
              <a:rPr lang="en-US" baseline="-14000">
                <a:latin typeface="Arial" charset="0"/>
              </a:rPr>
              <a:t>1</a:t>
            </a:r>
            <a:r>
              <a:rPr lang="en-US">
                <a:latin typeface="Arial" charset="0"/>
              </a:rPr>
              <a:t> U N</a:t>
            </a:r>
            <a:r>
              <a:rPr lang="en-US" baseline="-14000">
                <a:latin typeface="Arial" charset="0"/>
              </a:rPr>
              <a:t>s</a:t>
            </a:r>
            <a:r>
              <a:rPr lang="en-US">
                <a:latin typeface="Arial" charset="0"/>
              </a:rPr>
              <a:t> U N</a:t>
            </a:r>
            <a:r>
              <a:rPr lang="en-US" baseline="-14000">
                <a:latin typeface="Arial" charset="0"/>
              </a:rPr>
              <a:t>2</a:t>
            </a:r>
            <a:r>
              <a:rPr lang="en-US">
                <a:latin typeface="Arial" charset="0"/>
              </a:rPr>
              <a:t> and</a:t>
            </a:r>
          </a:p>
          <a:p>
            <a:pPr lvl="1"/>
            <a:r>
              <a:rPr lang="en-US">
                <a:latin typeface="Arial" charset="0"/>
              </a:rPr>
              <a:t>N</a:t>
            </a:r>
            <a:r>
              <a:rPr lang="en-US" sz="2800" baseline="-14000">
                <a:latin typeface="Arial" charset="0"/>
              </a:rPr>
              <a:t>1</a:t>
            </a:r>
            <a:r>
              <a:rPr lang="en-US">
                <a:latin typeface="Arial" charset="0"/>
              </a:rPr>
              <a:t> and N</a:t>
            </a:r>
            <a:r>
              <a:rPr lang="en-US" sz="2800" baseline="-14000">
                <a:latin typeface="Arial" charset="0"/>
              </a:rPr>
              <a:t>2</a:t>
            </a:r>
            <a:r>
              <a:rPr lang="en-US">
                <a:latin typeface="Arial" charset="0"/>
              </a:rPr>
              <a:t> each has at most n*(d+1)/(d+2) nodes</a:t>
            </a:r>
          </a:p>
          <a:p>
            <a:pPr lvl="1"/>
            <a:r>
              <a:rPr lang="en-US">
                <a:latin typeface="Arial" charset="0"/>
              </a:rPr>
              <a:t>N</a:t>
            </a:r>
            <a:r>
              <a:rPr lang="en-US" sz="2800" baseline="-14000">
                <a:latin typeface="Arial" charset="0"/>
              </a:rPr>
              <a:t>s</a:t>
            </a:r>
            <a:r>
              <a:rPr lang="en-US">
                <a:latin typeface="Arial" charset="0"/>
              </a:rPr>
              <a:t> has at most O(</a:t>
            </a:r>
            <a:r>
              <a:rPr lang="en-US" sz="2400" u="sng">
                <a:latin typeface="Symbol" charset="0"/>
              </a:rPr>
              <a:t>a</a:t>
            </a:r>
            <a:r>
              <a:rPr lang="en-US">
                <a:latin typeface="Arial" charset="0"/>
              </a:rPr>
              <a:t> * k</a:t>
            </a:r>
            <a:r>
              <a:rPr lang="en-US" sz="2800" baseline="26000">
                <a:latin typeface="Arial" charset="0"/>
              </a:rPr>
              <a:t>1/d</a:t>
            </a:r>
            <a:r>
              <a:rPr lang="en-US">
                <a:latin typeface="Arial" charset="0"/>
              </a:rPr>
              <a:t> * n</a:t>
            </a:r>
            <a:r>
              <a:rPr lang="en-US" sz="2800" baseline="26000">
                <a:latin typeface="Arial" charset="0"/>
              </a:rPr>
              <a:t>(d-1)/d</a:t>
            </a:r>
            <a:r>
              <a:rPr lang="en-US">
                <a:latin typeface="Arial" charset="0"/>
              </a:rPr>
              <a:t> ) nodes</a:t>
            </a:r>
          </a:p>
          <a:p>
            <a:r>
              <a:rPr lang="en-US">
                <a:latin typeface="Arial" charset="0"/>
              </a:rPr>
              <a:t>When d=2, same as Lipton/Tarjan</a:t>
            </a:r>
          </a:p>
          <a:p>
            <a:r>
              <a:rPr lang="en-US">
                <a:latin typeface="Arial" charset="0"/>
              </a:rPr>
              <a:t>Algorithm:</a:t>
            </a:r>
          </a:p>
          <a:p>
            <a:pPr lvl="1">
              <a:spcBef>
                <a:spcPct val="15000"/>
              </a:spcBef>
            </a:pPr>
            <a:r>
              <a:rPr lang="en-US">
                <a:latin typeface="Arial" charset="0"/>
              </a:rPr>
              <a:t>Choose a sphere S in R</a:t>
            </a:r>
            <a:r>
              <a:rPr lang="en-US" sz="2800" baseline="26000">
                <a:latin typeface="Arial" charset="0"/>
              </a:rPr>
              <a:t>d</a:t>
            </a:r>
            <a:endParaRPr lang="en-US">
              <a:latin typeface="Arial" charset="0"/>
            </a:endParaRPr>
          </a:p>
          <a:p>
            <a:pPr lvl="1">
              <a:spcBef>
                <a:spcPct val="15000"/>
              </a:spcBef>
            </a:pPr>
            <a:r>
              <a:rPr lang="en-US">
                <a:latin typeface="Arial" charset="0"/>
              </a:rPr>
              <a:t>Edges that S </a:t>
            </a:r>
            <a:r>
              <a:rPr lang="ja-JP" altLang="en-US">
                <a:latin typeface="Arial" charset="0"/>
              </a:rPr>
              <a:t>“</a:t>
            </a:r>
            <a:r>
              <a:rPr lang="en-US">
                <a:latin typeface="Arial" charset="0"/>
              </a:rPr>
              <a:t>cuts</a:t>
            </a:r>
            <a:r>
              <a:rPr lang="ja-JP" altLang="en-US">
                <a:latin typeface="Arial" charset="0"/>
              </a:rPr>
              <a:t>”</a:t>
            </a:r>
            <a:r>
              <a:rPr lang="en-US">
                <a:latin typeface="Arial" charset="0"/>
              </a:rPr>
              <a:t> form edge separator E</a:t>
            </a:r>
            <a:r>
              <a:rPr lang="en-US" sz="2800" baseline="-14000">
                <a:latin typeface="Arial" charset="0"/>
              </a:rPr>
              <a:t>s</a:t>
            </a:r>
            <a:endParaRPr lang="en-US">
              <a:latin typeface="Arial" charset="0"/>
            </a:endParaRPr>
          </a:p>
          <a:p>
            <a:pPr lvl="1">
              <a:spcBef>
                <a:spcPct val="15000"/>
              </a:spcBef>
            </a:pPr>
            <a:r>
              <a:rPr lang="en-US">
                <a:latin typeface="Arial" charset="0"/>
              </a:rPr>
              <a:t>Build N</a:t>
            </a:r>
            <a:r>
              <a:rPr lang="en-US" sz="2800" baseline="-14000">
                <a:latin typeface="Arial" charset="0"/>
              </a:rPr>
              <a:t>s</a:t>
            </a:r>
            <a:r>
              <a:rPr lang="en-US">
                <a:latin typeface="Arial" charset="0"/>
              </a:rPr>
              <a:t> from E</a:t>
            </a:r>
            <a:r>
              <a:rPr lang="en-US" sz="2800" baseline="-14000">
                <a:latin typeface="Arial" charset="0"/>
              </a:rPr>
              <a:t>s</a:t>
            </a:r>
            <a:endParaRPr lang="en-US">
              <a:latin typeface="Arial" charset="0"/>
            </a:endParaRPr>
          </a:p>
          <a:p>
            <a:pPr lvl="1">
              <a:spcBef>
                <a:spcPct val="15000"/>
              </a:spcBef>
            </a:pPr>
            <a:r>
              <a:rPr lang="en-US">
                <a:latin typeface="Arial" charset="0"/>
              </a:rPr>
              <a:t>Choose </a:t>
            </a:r>
            <a:r>
              <a:rPr lang="ja-JP" altLang="en-US">
                <a:latin typeface="Arial" charset="0"/>
              </a:rPr>
              <a:t>“</a:t>
            </a:r>
            <a:r>
              <a:rPr lang="en-US">
                <a:latin typeface="Arial" charset="0"/>
              </a:rPr>
              <a:t>randomly</a:t>
            </a:r>
            <a:r>
              <a:rPr lang="ja-JP" altLang="en-US">
                <a:latin typeface="Arial" charset="0"/>
              </a:rPr>
              <a:t>”</a:t>
            </a:r>
            <a:r>
              <a:rPr lang="en-US">
                <a:latin typeface="Arial" charset="0"/>
              </a:rPr>
              <a:t>, so that it satisfies  Theorem with high probability</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838200" y="304800"/>
            <a:ext cx="7696200" cy="422275"/>
          </a:xfrm>
        </p:spPr>
        <p:txBody>
          <a:bodyPr/>
          <a:lstStyle/>
          <a:p>
            <a:r>
              <a:rPr lang="en-US">
                <a:effectLst>
                  <a:outerShdw blurRad="38100" dist="38100" dir="2700000" algn="tl">
                    <a:srgbClr val="DDDDDD"/>
                  </a:outerShdw>
                </a:effectLst>
                <a:latin typeface="Arial" charset="0"/>
              </a:rPr>
              <a:t>Random Spheres: Well Shaped Graphs</a:t>
            </a:r>
          </a:p>
        </p:txBody>
      </p:sp>
      <p:sp>
        <p:nvSpPr>
          <p:cNvPr id="37891" name="Rectangle 3"/>
          <p:cNvSpPr>
            <a:spLocks noGrp="1" noChangeArrowheads="1"/>
          </p:cNvSpPr>
          <p:nvPr>
            <p:ph type="body" idx="1"/>
          </p:nvPr>
        </p:nvSpPr>
        <p:spPr>
          <a:xfrm>
            <a:off x="609600" y="914400"/>
            <a:ext cx="8001000" cy="3521075"/>
          </a:xfrm>
        </p:spPr>
        <p:txBody>
          <a:bodyPr/>
          <a:lstStyle/>
          <a:p>
            <a:r>
              <a:rPr lang="en-US">
                <a:latin typeface="Arial" charset="0"/>
              </a:rPr>
              <a:t>Approach due to Miller, Teng, Thurston, Vavasis</a:t>
            </a:r>
          </a:p>
          <a:p>
            <a:r>
              <a:rPr lang="en-US">
                <a:solidFill>
                  <a:schemeClr val="accent2"/>
                </a:solidFill>
                <a:latin typeface="Arial" charset="0"/>
              </a:rPr>
              <a:t>Def</a:t>
            </a:r>
            <a:r>
              <a:rPr lang="en-US">
                <a:latin typeface="Arial" charset="0"/>
              </a:rPr>
              <a:t>: A </a:t>
            </a:r>
            <a:r>
              <a:rPr lang="en-US">
                <a:solidFill>
                  <a:schemeClr val="accent2"/>
                </a:solidFill>
                <a:latin typeface="Arial" charset="0"/>
              </a:rPr>
              <a:t>k-ply neighborhood system in d dimensions</a:t>
            </a:r>
            <a:r>
              <a:rPr lang="en-US">
                <a:latin typeface="Arial" charset="0"/>
              </a:rPr>
              <a:t> is a set {D</a:t>
            </a:r>
            <a:r>
              <a:rPr lang="en-US" baseline="-14000">
                <a:latin typeface="Arial" charset="0"/>
              </a:rPr>
              <a:t>1</a:t>
            </a:r>
            <a:r>
              <a:rPr lang="en-US">
                <a:latin typeface="Arial" charset="0"/>
              </a:rPr>
              <a:t>,…,D</a:t>
            </a:r>
            <a:r>
              <a:rPr lang="en-US" baseline="-14000">
                <a:latin typeface="Arial" charset="0"/>
              </a:rPr>
              <a:t>n</a:t>
            </a:r>
            <a:r>
              <a:rPr lang="en-US">
                <a:latin typeface="Arial" charset="0"/>
              </a:rPr>
              <a:t>} of closed disks in R</a:t>
            </a:r>
            <a:r>
              <a:rPr lang="en-US" baseline="26000">
                <a:latin typeface="Arial" charset="0"/>
              </a:rPr>
              <a:t>d</a:t>
            </a:r>
            <a:r>
              <a:rPr lang="en-US">
                <a:latin typeface="Arial" charset="0"/>
              </a:rPr>
              <a:t> such that no point in R</a:t>
            </a:r>
            <a:r>
              <a:rPr lang="en-US" baseline="26000">
                <a:latin typeface="Arial" charset="0"/>
              </a:rPr>
              <a:t>d</a:t>
            </a:r>
            <a:r>
              <a:rPr lang="en-US">
                <a:latin typeface="Arial" charset="0"/>
              </a:rPr>
              <a:t> is strictly interior to more than k disks</a:t>
            </a:r>
          </a:p>
          <a:p>
            <a:r>
              <a:rPr lang="en-US">
                <a:solidFill>
                  <a:schemeClr val="accent2"/>
                </a:solidFill>
                <a:latin typeface="Arial" charset="0"/>
              </a:rPr>
              <a:t>Def</a:t>
            </a:r>
            <a:r>
              <a:rPr lang="en-US">
                <a:latin typeface="Arial" charset="0"/>
              </a:rPr>
              <a:t>: An </a:t>
            </a:r>
            <a:r>
              <a:rPr lang="en-US">
                <a:solidFill>
                  <a:schemeClr val="accent2"/>
                </a:solidFill>
                <a:latin typeface="Arial" charset="0"/>
              </a:rPr>
              <a:t>(</a:t>
            </a:r>
            <a:r>
              <a:rPr lang="en-US">
                <a:solidFill>
                  <a:schemeClr val="accent2"/>
                </a:solidFill>
                <a:latin typeface="Symbol" charset="0"/>
              </a:rPr>
              <a:t>a</a:t>
            </a:r>
            <a:r>
              <a:rPr lang="en-US">
                <a:solidFill>
                  <a:schemeClr val="accent2"/>
                </a:solidFill>
                <a:latin typeface="Arial" charset="0"/>
              </a:rPr>
              <a:t>,k) overlap graph</a:t>
            </a:r>
            <a:r>
              <a:rPr lang="en-US">
                <a:latin typeface="Arial" charset="0"/>
              </a:rPr>
              <a:t> is a graph defined in terms of </a:t>
            </a:r>
            <a:r>
              <a:rPr lang="en-US">
                <a:latin typeface="Symbol" charset="0"/>
              </a:rPr>
              <a:t>a</a:t>
            </a:r>
            <a:r>
              <a:rPr lang="en-US">
                <a:latin typeface="Arial" charset="0"/>
              </a:rPr>
              <a:t> &gt;= 1 and a k-ply neighborhood system {D</a:t>
            </a:r>
            <a:r>
              <a:rPr lang="en-US" baseline="-14000">
                <a:latin typeface="Arial" charset="0"/>
              </a:rPr>
              <a:t>1</a:t>
            </a:r>
            <a:r>
              <a:rPr lang="en-US">
                <a:latin typeface="Arial" charset="0"/>
              </a:rPr>
              <a:t>,…,D</a:t>
            </a:r>
            <a:r>
              <a:rPr lang="en-US" baseline="-14000">
                <a:latin typeface="Arial" charset="0"/>
              </a:rPr>
              <a:t>n</a:t>
            </a:r>
            <a:r>
              <a:rPr lang="en-US">
                <a:latin typeface="Arial" charset="0"/>
              </a:rPr>
              <a:t>}: There is a node for each D</a:t>
            </a:r>
            <a:r>
              <a:rPr lang="en-US" baseline="-14000">
                <a:latin typeface="Arial" charset="0"/>
              </a:rPr>
              <a:t>j</a:t>
            </a:r>
            <a:r>
              <a:rPr lang="en-US">
                <a:latin typeface="Arial" charset="0"/>
              </a:rPr>
              <a:t>, and an edge from j to i if expanding the radius of the smaller of D</a:t>
            </a:r>
            <a:r>
              <a:rPr lang="en-US" baseline="-14000">
                <a:latin typeface="Arial" charset="0"/>
              </a:rPr>
              <a:t>j</a:t>
            </a:r>
            <a:r>
              <a:rPr lang="en-US">
                <a:latin typeface="Arial" charset="0"/>
              </a:rPr>
              <a:t> and D</a:t>
            </a:r>
            <a:r>
              <a:rPr lang="en-US" baseline="-14000">
                <a:latin typeface="Arial" charset="0"/>
              </a:rPr>
              <a:t>i</a:t>
            </a:r>
            <a:r>
              <a:rPr lang="en-US">
                <a:latin typeface="Arial" charset="0"/>
              </a:rPr>
              <a:t> by &gt;</a:t>
            </a:r>
            <a:r>
              <a:rPr lang="en-US">
                <a:latin typeface="Symbol" charset="0"/>
              </a:rPr>
              <a:t>a</a:t>
            </a:r>
            <a:r>
              <a:rPr lang="en-US">
                <a:latin typeface="Arial" charset="0"/>
              </a:rPr>
              <a:t> causes the two disks to overlap</a:t>
            </a:r>
          </a:p>
        </p:txBody>
      </p:sp>
      <p:sp>
        <p:nvSpPr>
          <p:cNvPr id="37895" name="Text Box 4"/>
          <p:cNvSpPr txBox="1">
            <a:spLocks noChangeArrowheads="1"/>
          </p:cNvSpPr>
          <p:nvPr/>
        </p:nvSpPr>
        <p:spPr bwMode="auto">
          <a:xfrm>
            <a:off x="304800" y="4827588"/>
            <a:ext cx="5175250" cy="1016000"/>
          </a:xfrm>
          <a:prstGeom prst="rect">
            <a:avLst/>
          </a:prstGeom>
          <a:noFill/>
          <a:ln w="12700">
            <a:noFill/>
            <a:miter lim="800000"/>
            <a:headEnd type="none" w="sm" len="sm"/>
            <a:tailEnd type="none" w="sm" len="sm"/>
          </a:ln>
        </p:spPr>
        <p:txBody>
          <a:bodyPr>
            <a:spAutoFit/>
          </a:bodyPr>
          <a:lstStyle/>
          <a:p>
            <a:pPr>
              <a:defRPr/>
            </a:pPr>
            <a:r>
              <a:rPr lang="en-US" sz="2000" dirty="0">
                <a:latin typeface="+mn-lt"/>
                <a:ea typeface="+mn-ea"/>
              </a:rPr>
              <a:t>An n-by-n mesh is a (1,1) overlap graph</a:t>
            </a:r>
          </a:p>
          <a:p>
            <a:pPr>
              <a:defRPr/>
            </a:pPr>
            <a:r>
              <a:rPr lang="en-US" sz="2000" dirty="0">
                <a:latin typeface="+mn-lt"/>
                <a:ea typeface="+mn-ea"/>
              </a:rPr>
              <a:t>Every planar graph is (</a:t>
            </a:r>
            <a:r>
              <a:rPr lang="en-US" sz="1600" dirty="0" err="1">
                <a:latin typeface="+mn-lt"/>
                <a:ea typeface="+mn-ea"/>
              </a:rPr>
              <a:t>a</a:t>
            </a:r>
            <a:r>
              <a:rPr lang="en-US" sz="2000" dirty="0" err="1">
                <a:latin typeface="+mn-lt"/>
                <a:ea typeface="+mn-ea"/>
              </a:rPr>
              <a:t>,k</a:t>
            </a:r>
            <a:r>
              <a:rPr lang="en-US" sz="2000" dirty="0">
                <a:latin typeface="+mn-lt"/>
                <a:ea typeface="+mn-ea"/>
              </a:rPr>
              <a:t>) overlap for some </a:t>
            </a:r>
            <a:r>
              <a:rPr lang="en-US" sz="1600" dirty="0" err="1">
                <a:latin typeface="+mn-lt"/>
                <a:ea typeface="+mn-ea"/>
              </a:rPr>
              <a:t>a</a:t>
            </a:r>
            <a:r>
              <a:rPr lang="en-US" sz="2000" dirty="0" err="1">
                <a:latin typeface="+mn-lt"/>
                <a:ea typeface="+mn-ea"/>
              </a:rPr>
              <a:t>,k</a:t>
            </a:r>
            <a:endParaRPr lang="en-US" sz="2000" dirty="0">
              <a:latin typeface="+mn-lt"/>
              <a:ea typeface="+mn-ea"/>
            </a:endParaRPr>
          </a:p>
        </p:txBody>
      </p:sp>
      <p:grpSp>
        <p:nvGrpSpPr>
          <p:cNvPr id="37893" name="Group 104"/>
          <p:cNvGrpSpPr>
            <a:grpSpLocks/>
          </p:cNvGrpSpPr>
          <p:nvPr/>
        </p:nvGrpSpPr>
        <p:grpSpPr bwMode="auto">
          <a:xfrm>
            <a:off x="5602288" y="4737100"/>
            <a:ext cx="1524000" cy="1531938"/>
            <a:chOff x="3685" y="3067"/>
            <a:chExt cx="960" cy="965"/>
          </a:xfrm>
        </p:grpSpPr>
        <p:sp>
          <p:nvSpPr>
            <p:cNvPr id="2" name="Line 6"/>
            <p:cNvSpPr>
              <a:spLocks noChangeShapeType="1"/>
            </p:cNvSpPr>
            <p:nvPr/>
          </p:nvSpPr>
          <p:spPr bwMode="auto">
            <a:xfrm>
              <a:off x="4046"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6" name="Line 7"/>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7" name="Line 8"/>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8" name="Line 9"/>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899" name="Line 12"/>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0" name="Line 13"/>
            <p:cNvSpPr>
              <a:spLocks noChangeShapeType="1"/>
            </p:cNvSpPr>
            <p:nvPr/>
          </p:nvSpPr>
          <p:spPr bwMode="auto">
            <a:xfrm>
              <a:off x="3813"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flipV="1">
              <a:off x="3813"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flipV="1">
              <a:off x="3813"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6" name="Line 19"/>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7" name="Line 20"/>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8" name="Line 21"/>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09" name="Line 22"/>
            <p:cNvSpPr>
              <a:spLocks noChangeShapeType="1"/>
            </p:cNvSpPr>
            <p:nvPr/>
          </p:nvSpPr>
          <p:spPr bwMode="auto">
            <a:xfrm flipV="1">
              <a:off x="3813"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0" name="Line 23"/>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1" name="Line 25"/>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2" name="Line 28"/>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3" name="Line 29"/>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4" name="Line 30"/>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5" name="Line 31"/>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6" name="Line 32"/>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7" name="Line 33"/>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8" name="Line 34"/>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19" name="Line 35"/>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0" name="Line 36"/>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1" name="Line 39"/>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2" name="Line 40"/>
            <p:cNvSpPr>
              <a:spLocks noChangeShapeType="1"/>
            </p:cNvSpPr>
            <p:nvPr/>
          </p:nvSpPr>
          <p:spPr bwMode="auto">
            <a:xfrm>
              <a:off x="4279"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3" name="Line 41"/>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4" name="Line 42"/>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5" name="Line 43"/>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6" name="Line 44"/>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7" name="Line 45"/>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8" name="Line 46"/>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29" name="Line 47"/>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0" name="Line 48"/>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1" name="Line 49"/>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2" name="Line 50"/>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3" name="Line 52"/>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4" name="Line 56"/>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5" name="Line 60"/>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6" name="Line 64"/>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7937" name="Oval 75"/>
            <p:cNvSpPr>
              <a:spLocks noChangeArrowheads="1"/>
            </p:cNvSpPr>
            <p:nvPr/>
          </p:nvSpPr>
          <p:spPr bwMode="auto">
            <a:xfrm>
              <a:off x="3685" y="3072"/>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8" name="Oval 76"/>
            <p:cNvSpPr>
              <a:spLocks noChangeArrowheads="1"/>
            </p:cNvSpPr>
            <p:nvPr/>
          </p:nvSpPr>
          <p:spPr bwMode="auto">
            <a:xfrm>
              <a:off x="3689" y="331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9" name="Oval 77"/>
            <p:cNvSpPr>
              <a:spLocks noChangeArrowheads="1"/>
            </p:cNvSpPr>
            <p:nvPr/>
          </p:nvSpPr>
          <p:spPr bwMode="auto">
            <a:xfrm>
              <a:off x="3928" y="3067"/>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0" name="Oval 78"/>
            <p:cNvSpPr>
              <a:spLocks noChangeArrowheads="1"/>
            </p:cNvSpPr>
            <p:nvPr/>
          </p:nvSpPr>
          <p:spPr bwMode="auto">
            <a:xfrm>
              <a:off x="3932" y="33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7941" name="Group 88"/>
            <p:cNvGrpSpPr>
              <a:grpSpLocks/>
            </p:cNvGrpSpPr>
            <p:nvPr/>
          </p:nvGrpSpPr>
          <p:grpSpPr bwMode="auto">
            <a:xfrm>
              <a:off x="4170" y="3067"/>
              <a:ext cx="475" cy="481"/>
              <a:chOff x="4924" y="3163"/>
              <a:chExt cx="493" cy="499"/>
            </a:xfrm>
          </p:grpSpPr>
          <p:sp>
            <p:nvSpPr>
              <p:cNvPr id="37952" name="Oval 8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3" name="Oval 9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4" name="Oval 9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5" name="Oval 9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7942" name="Group 93"/>
            <p:cNvGrpSpPr>
              <a:grpSpLocks/>
            </p:cNvGrpSpPr>
            <p:nvPr/>
          </p:nvGrpSpPr>
          <p:grpSpPr bwMode="auto">
            <a:xfrm>
              <a:off x="3695" y="3533"/>
              <a:ext cx="475" cy="499"/>
              <a:chOff x="4924" y="3163"/>
              <a:chExt cx="493" cy="499"/>
            </a:xfrm>
          </p:grpSpPr>
          <p:sp>
            <p:nvSpPr>
              <p:cNvPr id="37948" name="Oval 94"/>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9" name="Oval 95"/>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0" name="Oval 96"/>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51" name="Oval 97"/>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7943" name="Group 98"/>
            <p:cNvGrpSpPr>
              <a:grpSpLocks/>
            </p:cNvGrpSpPr>
            <p:nvPr/>
          </p:nvGrpSpPr>
          <p:grpSpPr bwMode="auto">
            <a:xfrm>
              <a:off x="4170" y="3534"/>
              <a:ext cx="475" cy="490"/>
              <a:chOff x="4924" y="3163"/>
              <a:chExt cx="493" cy="499"/>
            </a:xfrm>
          </p:grpSpPr>
          <p:sp>
            <p:nvSpPr>
              <p:cNvPr id="37944" name="Oval 9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5" name="Oval 10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6" name="Oval 10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47" name="Oval 10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7894" name="Text Box 103"/>
          <p:cNvSpPr txBox="1">
            <a:spLocks noChangeArrowheads="1"/>
          </p:cNvSpPr>
          <p:nvPr/>
        </p:nvSpPr>
        <p:spPr bwMode="auto">
          <a:xfrm>
            <a:off x="7224713" y="4872038"/>
            <a:ext cx="1530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b="1">
                <a:solidFill>
                  <a:schemeClr val="accent2"/>
                </a:solidFill>
              </a:rPr>
              <a:t>2D Mesh is </a:t>
            </a:r>
          </a:p>
          <a:p>
            <a:r>
              <a:rPr lang="en-US" b="1">
                <a:solidFill>
                  <a:schemeClr val="accent2"/>
                </a:solidFill>
              </a:rPr>
              <a:t>(1,1) overlap</a:t>
            </a:r>
          </a:p>
          <a:p>
            <a:r>
              <a:rPr lang="en-US" b="1">
                <a:solidFill>
                  <a:schemeClr val="accent2"/>
                </a:solidFill>
              </a:rPr>
              <a:t> graph</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AD0A524-6437-E24C-B9A3-5737344CA72C}" type="datetime1">
              <a:rPr lang="en-US"/>
              <a:pPr/>
              <a:t>5/8/13</a:t>
            </a:fld>
            <a:endParaRPr lang="en-US"/>
          </a:p>
        </p:txBody>
      </p:sp>
      <p:sp>
        <p:nvSpPr>
          <p:cNvPr id="39939" name="Footer Placeholder 4"/>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39940" name="Slide Number Placeholder 5"/>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52396A52-8F2D-7D43-AF56-3A7647FCA15D}" type="slidenum">
              <a:rPr lang="en-US"/>
              <a:pPr/>
              <a:t>39</a:t>
            </a:fld>
            <a:endParaRPr lang="en-US"/>
          </a:p>
        </p:txBody>
      </p:sp>
      <p:sp>
        <p:nvSpPr>
          <p:cNvPr id="471042" name="Rectangle 2"/>
          <p:cNvSpPr>
            <a:spLocks noGrp="1" noChangeArrowheads="1"/>
          </p:cNvSpPr>
          <p:nvPr>
            <p:ph type="title"/>
          </p:nvPr>
        </p:nvSpPr>
        <p:spPr>
          <a:xfrm>
            <a:off x="798513" y="306388"/>
            <a:ext cx="6840537" cy="422275"/>
          </a:xfrm>
        </p:spPr>
        <p:txBody>
          <a:bodyPr/>
          <a:lstStyle/>
          <a:p>
            <a:r>
              <a:rPr lang="en-US">
                <a:effectLst>
                  <a:outerShdw blurRad="38100" dist="38100" dir="2700000" algn="tl">
                    <a:srgbClr val="DDDDDD"/>
                  </a:outerShdw>
                </a:effectLst>
                <a:latin typeface="Arial" charset="0"/>
              </a:rPr>
              <a:t>Stereographic Projection</a:t>
            </a:r>
          </a:p>
        </p:txBody>
      </p:sp>
      <p:sp>
        <p:nvSpPr>
          <p:cNvPr id="39942" name="Rectangle 3"/>
          <p:cNvSpPr>
            <a:spLocks noGrp="1" noChangeArrowheads="1"/>
          </p:cNvSpPr>
          <p:nvPr>
            <p:ph type="body" idx="1"/>
          </p:nvPr>
        </p:nvSpPr>
        <p:spPr>
          <a:xfrm>
            <a:off x="609600" y="914400"/>
            <a:ext cx="8001000" cy="5292725"/>
          </a:xfrm>
        </p:spPr>
        <p:txBody>
          <a:bodyPr/>
          <a:lstStyle/>
          <a:p>
            <a:r>
              <a:rPr lang="en-US" dirty="0">
                <a:latin typeface="Arial" charset="0"/>
              </a:rPr>
              <a:t>Stereographic projection from plane to sphere</a:t>
            </a:r>
          </a:p>
          <a:p>
            <a:pPr lvl="1"/>
            <a:r>
              <a:rPr lang="en-US" dirty="0">
                <a:latin typeface="Arial" charset="0"/>
              </a:rPr>
              <a:t>In d=2, draw line from p to North Pole, projection p</a:t>
            </a:r>
            <a:r>
              <a:rPr lang="ja-JP" altLang="en-US" dirty="0">
                <a:latin typeface="Arial" charset="0"/>
              </a:rPr>
              <a:t>’</a:t>
            </a:r>
            <a:r>
              <a:rPr lang="en-US" dirty="0">
                <a:latin typeface="Arial" charset="0"/>
              </a:rPr>
              <a:t> of p is where the line and sphere intersect</a:t>
            </a: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smtClean="0">
              <a:latin typeface="Arial" charset="0"/>
            </a:endParaRPr>
          </a:p>
          <a:p>
            <a:pPr lvl="1"/>
            <a:r>
              <a:rPr lang="en-US" dirty="0" smtClean="0">
                <a:latin typeface="Arial" charset="0"/>
              </a:rPr>
              <a:t>Similar </a:t>
            </a:r>
            <a:r>
              <a:rPr lang="en-US" dirty="0">
                <a:latin typeface="Arial" charset="0"/>
              </a:rPr>
              <a:t>in higher dimensions</a:t>
            </a:r>
          </a:p>
        </p:txBody>
      </p:sp>
      <p:sp>
        <p:nvSpPr>
          <p:cNvPr id="39943" name="Oval 5"/>
          <p:cNvSpPr>
            <a:spLocks noChangeArrowheads="1"/>
          </p:cNvSpPr>
          <p:nvPr/>
        </p:nvSpPr>
        <p:spPr bwMode="auto">
          <a:xfrm>
            <a:off x="4006850" y="3048000"/>
            <a:ext cx="696913"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4" name="Oval 6"/>
          <p:cNvSpPr>
            <a:spLocks noChangeArrowheads="1"/>
          </p:cNvSpPr>
          <p:nvPr/>
        </p:nvSpPr>
        <p:spPr bwMode="auto">
          <a:xfrm>
            <a:off x="3513138" y="3048000"/>
            <a:ext cx="1654175"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5" name="Line 7"/>
          <p:cNvSpPr>
            <a:spLocks noChangeShapeType="1"/>
          </p:cNvSpPr>
          <p:nvPr/>
        </p:nvSpPr>
        <p:spPr bwMode="auto">
          <a:xfrm>
            <a:off x="4340225" y="3048000"/>
            <a:ext cx="1117600" cy="14827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46" name="Text Box 8"/>
          <p:cNvSpPr txBox="1">
            <a:spLocks noChangeArrowheads="1"/>
          </p:cNvSpPr>
          <p:nvPr/>
        </p:nvSpPr>
        <p:spPr bwMode="auto">
          <a:xfrm>
            <a:off x="5575300" y="43688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p>
        </p:txBody>
      </p:sp>
      <p:sp>
        <p:nvSpPr>
          <p:cNvPr id="39947" name="Text Box 9"/>
          <p:cNvSpPr txBox="1">
            <a:spLocks noChangeArrowheads="1"/>
          </p:cNvSpPr>
          <p:nvPr/>
        </p:nvSpPr>
        <p:spPr bwMode="auto">
          <a:xfrm>
            <a:off x="4802188" y="34766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r>
              <a:rPr lang="ja-JP" altLang="en-US" sz="1600" b="1"/>
              <a:t>’</a:t>
            </a:r>
            <a:endParaRPr lang="en-US" sz="1600" b="1"/>
          </a:p>
        </p:txBody>
      </p:sp>
      <p:sp>
        <p:nvSpPr>
          <p:cNvPr id="39948" name="Oval 10"/>
          <p:cNvSpPr>
            <a:spLocks noChangeArrowheads="1"/>
          </p:cNvSpPr>
          <p:nvPr/>
        </p:nvSpPr>
        <p:spPr bwMode="auto">
          <a:xfrm>
            <a:off x="4757738" y="3635375"/>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49" name="Oval 11"/>
          <p:cNvSpPr>
            <a:spLocks noChangeArrowheads="1"/>
          </p:cNvSpPr>
          <p:nvPr/>
        </p:nvSpPr>
        <p:spPr bwMode="auto">
          <a:xfrm>
            <a:off x="5414963" y="4502150"/>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50" name="Text Box 12"/>
          <p:cNvSpPr txBox="1">
            <a:spLocks noChangeArrowheads="1"/>
          </p:cNvSpPr>
          <p:nvPr/>
        </p:nvSpPr>
        <p:spPr bwMode="auto">
          <a:xfrm>
            <a:off x="1968500" y="5227638"/>
            <a:ext cx="4813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 = (x,y)          p</a:t>
            </a:r>
            <a:r>
              <a:rPr lang="ja-JP" altLang="en-US" sz="1600" b="1"/>
              <a:t>’</a:t>
            </a:r>
            <a:r>
              <a:rPr lang="en-US" sz="1600" b="1"/>
              <a:t> = (2x,2y,x</a:t>
            </a:r>
            <a:r>
              <a:rPr lang="en-US" sz="1600" b="1" baseline="30000"/>
              <a:t>2</a:t>
            </a:r>
            <a:r>
              <a:rPr lang="en-US" sz="1600" b="1"/>
              <a:t> + y</a:t>
            </a:r>
            <a:r>
              <a:rPr lang="en-US" sz="1600" b="1" baseline="30000"/>
              <a:t>2</a:t>
            </a:r>
            <a:r>
              <a:rPr lang="en-US" sz="1600" b="1"/>
              <a:t> –1) / (x</a:t>
            </a:r>
            <a:r>
              <a:rPr lang="en-US" sz="1600" b="1" baseline="30000"/>
              <a:t>2</a:t>
            </a:r>
            <a:r>
              <a:rPr lang="en-US" sz="1600" b="1"/>
              <a:t> + y</a:t>
            </a:r>
            <a:r>
              <a:rPr lang="en-US" sz="1600" b="1" baseline="30000"/>
              <a:t>2</a:t>
            </a:r>
            <a:r>
              <a:rPr lang="en-US" sz="1600" b="1"/>
              <a:t> + 1)</a:t>
            </a:r>
          </a:p>
        </p:txBody>
      </p:sp>
      <p:sp>
        <p:nvSpPr>
          <p:cNvPr id="39951" name="Line 13"/>
          <p:cNvSpPr>
            <a:spLocks noChangeShapeType="1"/>
          </p:cNvSpPr>
          <p:nvPr/>
        </p:nvSpPr>
        <p:spPr bwMode="auto">
          <a:xfrm>
            <a:off x="2508250" y="3914775"/>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2" name="Line 14"/>
          <p:cNvSpPr>
            <a:spLocks noChangeShapeType="1"/>
          </p:cNvSpPr>
          <p:nvPr/>
        </p:nvSpPr>
        <p:spPr bwMode="auto">
          <a:xfrm>
            <a:off x="1792288" y="4938713"/>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3" name="Line 15"/>
          <p:cNvSpPr>
            <a:spLocks noChangeShapeType="1"/>
          </p:cNvSpPr>
          <p:nvPr/>
        </p:nvSpPr>
        <p:spPr bwMode="auto">
          <a:xfrm>
            <a:off x="3257550" y="2890838"/>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4" name="Line 17"/>
          <p:cNvSpPr>
            <a:spLocks noChangeShapeType="1"/>
          </p:cNvSpPr>
          <p:nvPr/>
        </p:nvSpPr>
        <p:spPr bwMode="auto">
          <a:xfrm flipV="1">
            <a:off x="1792288" y="289083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5" name="Line 18"/>
          <p:cNvSpPr>
            <a:spLocks noChangeShapeType="1"/>
          </p:cNvSpPr>
          <p:nvPr/>
        </p:nvSpPr>
        <p:spPr bwMode="auto">
          <a:xfrm flipV="1">
            <a:off x="5883275" y="2890838"/>
            <a:ext cx="1465263"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956" name="Line 19"/>
          <p:cNvSpPr>
            <a:spLocks noChangeShapeType="1"/>
          </p:cNvSpPr>
          <p:nvPr/>
        </p:nvSpPr>
        <p:spPr bwMode="auto">
          <a:xfrm flipV="1">
            <a:off x="3668713" y="288448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381000" y="1295400"/>
            <a:ext cx="8763000" cy="5257800"/>
          </a:xfrm>
        </p:spPr>
        <p:txBody>
          <a:bodyPr/>
          <a:lstStyle/>
          <a:p>
            <a:r>
              <a:rPr lang="en-US">
                <a:latin typeface="Arial" charset="0"/>
              </a:rPr>
              <a:t>Lay out matrix and vectors by rows</a:t>
            </a:r>
          </a:p>
          <a:p>
            <a:r>
              <a:rPr lang="en-US">
                <a:solidFill>
                  <a:schemeClr val="hlink"/>
                </a:solidFill>
                <a:latin typeface="Arial" charset="0"/>
              </a:rPr>
              <a:t>y(i) = sum(A(i,j)*x(j))</a:t>
            </a:r>
          </a:p>
          <a:p>
            <a:r>
              <a:rPr lang="en-US">
                <a:solidFill>
                  <a:schemeClr val="tx1"/>
                </a:solidFill>
                <a:latin typeface="Arial" charset="0"/>
              </a:rPr>
              <a:t>Only compute terms with </a:t>
            </a:r>
            <a:r>
              <a:rPr lang="en-US">
                <a:solidFill>
                  <a:schemeClr val="hlink"/>
                </a:solidFill>
                <a:latin typeface="Arial" charset="0"/>
              </a:rPr>
              <a:t>A(i,j) ≠ 0</a:t>
            </a:r>
          </a:p>
          <a:p>
            <a:pPr lvl="1"/>
            <a:endParaRPr lang="en-US" sz="1000">
              <a:solidFill>
                <a:schemeClr val="hlink"/>
              </a:solidFill>
              <a:latin typeface="Arial" charset="0"/>
            </a:endParaRPr>
          </a:p>
          <a:p>
            <a:r>
              <a:rPr lang="en-US" u="sng">
                <a:latin typeface="Arial" charset="0"/>
              </a:rPr>
              <a:t>Algorithm</a:t>
            </a:r>
          </a:p>
          <a:p>
            <a:pPr lvl="1">
              <a:buFontTx/>
              <a:buNone/>
            </a:pPr>
            <a:r>
              <a:rPr lang="en-US" sz="2000">
                <a:latin typeface="Arial" charset="0"/>
              </a:rPr>
              <a:t>Each processor i:</a:t>
            </a:r>
          </a:p>
          <a:p>
            <a:pPr lvl="1">
              <a:buFontTx/>
              <a:buNone/>
            </a:pPr>
            <a:r>
              <a:rPr lang="en-US" sz="2000">
                <a:latin typeface="Arial" charset="0"/>
              </a:rPr>
              <a:t>   Broadcast x(i)</a:t>
            </a:r>
          </a:p>
          <a:p>
            <a:pPr lvl="1">
              <a:buFontTx/>
              <a:buNone/>
            </a:pPr>
            <a:r>
              <a:rPr lang="en-US" sz="2000">
                <a:latin typeface="Arial" charset="0"/>
              </a:rPr>
              <a:t>   Compute y(i) = A(i,:)*x</a:t>
            </a:r>
          </a:p>
          <a:p>
            <a:pPr lvl="1"/>
            <a:endParaRPr lang="en-US" sz="1600">
              <a:latin typeface="Arial" charset="0"/>
            </a:endParaRPr>
          </a:p>
          <a:p>
            <a:r>
              <a:rPr lang="en-US" u="sng">
                <a:latin typeface="Arial" charset="0"/>
              </a:rPr>
              <a:t>Optimizations</a:t>
            </a:r>
            <a:endParaRPr lang="en-US">
              <a:latin typeface="Arial" charset="0"/>
            </a:endParaRPr>
          </a:p>
          <a:p>
            <a:pPr lvl="1"/>
            <a:r>
              <a:rPr lang="en-US" sz="2000">
                <a:latin typeface="Arial" charset="0"/>
              </a:rPr>
              <a:t>Only send each proc the parts of x it needs, to reduce comm </a:t>
            </a:r>
          </a:p>
          <a:p>
            <a:pPr lvl="1"/>
            <a:r>
              <a:rPr lang="en-US" sz="2000">
                <a:latin typeface="Arial" charset="0"/>
              </a:rPr>
              <a:t>Reorder matrix for better locality by graph partitioning</a:t>
            </a:r>
          </a:p>
          <a:p>
            <a:pPr lvl="1"/>
            <a:r>
              <a:rPr lang="en-US" sz="2000">
                <a:latin typeface="Arial" charset="0"/>
              </a:rPr>
              <a:t>Worry about balancing number of nonzeros / processor, </a:t>
            </a:r>
            <a:br>
              <a:rPr lang="en-US" sz="2000">
                <a:latin typeface="Arial" charset="0"/>
              </a:rPr>
            </a:br>
            <a:r>
              <a:rPr lang="en-US" sz="2000">
                <a:latin typeface="Arial" charset="0"/>
              </a:rPr>
              <a:t>		if rows have very different nonzero counts</a:t>
            </a:r>
          </a:p>
        </p:txBody>
      </p:sp>
      <p:grpSp>
        <p:nvGrpSpPr>
          <p:cNvPr id="23554" name="Group 3"/>
          <p:cNvGrpSpPr>
            <a:grpSpLocks/>
          </p:cNvGrpSpPr>
          <p:nvPr/>
        </p:nvGrpSpPr>
        <p:grpSpPr bwMode="auto">
          <a:xfrm>
            <a:off x="5410200" y="2057400"/>
            <a:ext cx="3398838" cy="2538413"/>
            <a:chOff x="2582" y="795"/>
            <a:chExt cx="2141" cy="1599"/>
          </a:xfrm>
        </p:grpSpPr>
        <p:sp>
          <p:nvSpPr>
            <p:cNvPr id="23556" name="Rectangle 4"/>
            <p:cNvSpPr>
              <a:spLocks noChangeArrowheads="1"/>
            </p:cNvSpPr>
            <p:nvPr/>
          </p:nvSpPr>
          <p:spPr bwMode="auto">
            <a:xfrm>
              <a:off x="3072" y="1196"/>
              <a:ext cx="1298" cy="1198"/>
            </a:xfrm>
            <a:prstGeom prst="rect">
              <a:avLst/>
            </a:prstGeom>
            <a:solidFill>
              <a:srgbClr val="FFFFCC"/>
            </a:solidFill>
            <a:ln w="12700">
              <a:solidFill>
                <a:schemeClr val="tx1"/>
              </a:solidFill>
              <a:miter lim="800000"/>
              <a:headEnd type="none" w="sm" len="sm"/>
              <a:tailEnd type="none" w="sm" len="sm"/>
            </a:ln>
          </p:spPr>
          <p:txBody>
            <a:bodyPr wrap="none" anchor="ctr"/>
            <a:lstStyle/>
            <a:p>
              <a:endParaRPr lang="en-US"/>
            </a:p>
          </p:txBody>
        </p:sp>
        <p:sp>
          <p:nvSpPr>
            <p:cNvPr id="23557" name="Rectangle 5"/>
            <p:cNvSpPr>
              <a:spLocks noChangeArrowheads="1"/>
            </p:cNvSpPr>
            <p:nvPr/>
          </p:nvSpPr>
          <p:spPr bwMode="auto">
            <a:xfrm>
              <a:off x="2853" y="1196"/>
              <a:ext cx="83" cy="1198"/>
            </a:xfrm>
            <a:prstGeom prst="rect">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23558" name="Rectangle 6"/>
            <p:cNvSpPr>
              <a:spLocks noChangeArrowheads="1"/>
            </p:cNvSpPr>
            <p:nvPr/>
          </p:nvSpPr>
          <p:spPr bwMode="auto">
            <a:xfrm>
              <a:off x="3077" y="1026"/>
              <a:ext cx="1299" cy="82"/>
            </a:xfrm>
            <a:prstGeom prst="rect">
              <a:avLst/>
            </a:prstGeom>
            <a:solidFill>
              <a:srgbClr val="CCFFCC"/>
            </a:solidFill>
            <a:ln w="12700">
              <a:solidFill>
                <a:schemeClr val="tx1"/>
              </a:solidFill>
              <a:miter lim="800000"/>
              <a:headEnd type="none" w="sm" len="sm"/>
              <a:tailEnd type="none" w="sm" len="sm"/>
            </a:ln>
          </p:spPr>
          <p:txBody>
            <a:bodyPr wrap="none" anchor="ctr"/>
            <a:lstStyle/>
            <a:p>
              <a:pPr algn="ctr"/>
              <a:endParaRPr lang="en-US" sz="1800">
                <a:solidFill>
                  <a:srgbClr val="CCFFCC"/>
                </a:solidFill>
                <a:latin typeface="Arial" charset="0"/>
              </a:endParaRPr>
            </a:p>
          </p:txBody>
        </p:sp>
        <p:sp>
          <p:nvSpPr>
            <p:cNvPr id="23559" name="Text Box 7"/>
            <p:cNvSpPr txBox="1">
              <a:spLocks noChangeArrowheads="1"/>
            </p:cNvSpPr>
            <p:nvPr/>
          </p:nvSpPr>
          <p:spPr bwMode="auto">
            <a:xfrm>
              <a:off x="4464" y="912"/>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2000">
                  <a:latin typeface="Arial" charset="0"/>
                </a:rPr>
                <a:t>x</a:t>
              </a:r>
            </a:p>
          </p:txBody>
        </p:sp>
        <p:sp>
          <p:nvSpPr>
            <p:cNvPr id="23560" name="Text Box 8"/>
            <p:cNvSpPr txBox="1">
              <a:spLocks noChangeArrowheads="1"/>
            </p:cNvSpPr>
            <p:nvPr/>
          </p:nvSpPr>
          <p:spPr bwMode="auto">
            <a:xfrm>
              <a:off x="2582" y="1475"/>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2000">
                  <a:latin typeface="Arial" charset="0"/>
                </a:rPr>
                <a:t>y</a:t>
              </a:r>
            </a:p>
          </p:txBody>
        </p:sp>
        <p:sp>
          <p:nvSpPr>
            <p:cNvPr id="23561" name="Line 9"/>
            <p:cNvSpPr>
              <a:spLocks noChangeShapeType="1"/>
            </p:cNvSpPr>
            <p:nvPr/>
          </p:nvSpPr>
          <p:spPr bwMode="auto">
            <a:xfrm flipH="1">
              <a:off x="2853" y="1507"/>
              <a:ext cx="15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flipH="1">
              <a:off x="2839" y="1840"/>
              <a:ext cx="15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563" name="Line 11"/>
            <p:cNvSpPr>
              <a:spLocks noChangeShapeType="1"/>
            </p:cNvSpPr>
            <p:nvPr/>
          </p:nvSpPr>
          <p:spPr bwMode="auto">
            <a:xfrm flipH="1">
              <a:off x="2849" y="2115"/>
              <a:ext cx="15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564" name="Text Box 12"/>
            <p:cNvSpPr txBox="1">
              <a:spLocks noChangeArrowheads="1"/>
            </p:cNvSpPr>
            <p:nvPr/>
          </p:nvSpPr>
          <p:spPr bwMode="auto">
            <a:xfrm>
              <a:off x="4431" y="1219"/>
              <a:ext cx="292"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80000"/>
                </a:spcBef>
              </a:pPr>
              <a:r>
                <a:rPr lang="en-US" sz="1800">
                  <a:latin typeface="Arial" charset="0"/>
                </a:rPr>
                <a:t>P0</a:t>
              </a:r>
            </a:p>
            <a:p>
              <a:pPr>
                <a:spcBef>
                  <a:spcPct val="80000"/>
                </a:spcBef>
              </a:pPr>
              <a:r>
                <a:rPr lang="en-US" sz="1800">
                  <a:latin typeface="Arial" charset="0"/>
                </a:rPr>
                <a:t>P1</a:t>
              </a:r>
            </a:p>
            <a:p>
              <a:pPr>
                <a:spcBef>
                  <a:spcPct val="80000"/>
                </a:spcBef>
              </a:pPr>
              <a:r>
                <a:rPr lang="en-US" sz="1800">
                  <a:latin typeface="Arial" charset="0"/>
                </a:rPr>
                <a:t>P2</a:t>
              </a:r>
            </a:p>
            <a:p>
              <a:pPr>
                <a:spcBef>
                  <a:spcPct val="80000"/>
                </a:spcBef>
              </a:pPr>
              <a:r>
                <a:rPr lang="en-US" sz="1800">
                  <a:latin typeface="Arial" charset="0"/>
                </a:rPr>
                <a:t>P3</a:t>
              </a:r>
            </a:p>
          </p:txBody>
        </p:sp>
        <p:sp>
          <p:nvSpPr>
            <p:cNvPr id="23565" name="Line 13"/>
            <p:cNvSpPr>
              <a:spLocks noChangeShapeType="1"/>
            </p:cNvSpPr>
            <p:nvPr/>
          </p:nvSpPr>
          <p:spPr bwMode="auto">
            <a:xfrm>
              <a:off x="3364" y="1026"/>
              <a:ext cx="0" cy="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566" name="Line 14"/>
            <p:cNvSpPr>
              <a:spLocks noChangeShapeType="1"/>
            </p:cNvSpPr>
            <p:nvPr/>
          </p:nvSpPr>
          <p:spPr bwMode="auto">
            <a:xfrm>
              <a:off x="3719" y="1026"/>
              <a:ext cx="0" cy="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567" name="Line 15"/>
            <p:cNvSpPr>
              <a:spLocks noChangeShapeType="1"/>
            </p:cNvSpPr>
            <p:nvPr/>
          </p:nvSpPr>
          <p:spPr bwMode="auto">
            <a:xfrm>
              <a:off x="4054" y="1026"/>
              <a:ext cx="0" cy="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568" name="Text Box 16"/>
            <p:cNvSpPr txBox="1">
              <a:spLocks noChangeArrowheads="1"/>
            </p:cNvSpPr>
            <p:nvPr/>
          </p:nvSpPr>
          <p:spPr bwMode="auto">
            <a:xfrm>
              <a:off x="3072" y="795"/>
              <a:ext cx="13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80000"/>
                </a:spcBef>
              </a:pPr>
              <a:r>
                <a:rPr lang="en-US" sz="1800">
                  <a:latin typeface="Arial" charset="0"/>
                </a:rPr>
                <a:t>P0   P1    P2     P3</a:t>
              </a:r>
            </a:p>
          </p:txBody>
        </p:sp>
      </p:grpSp>
      <p:sp>
        <p:nvSpPr>
          <p:cNvPr id="447505" name="Rectangle 17"/>
          <p:cNvSpPr>
            <a:spLocks noChangeArrowheads="1"/>
          </p:cNvSpPr>
          <p:nvPr/>
        </p:nvSpPr>
        <p:spPr bwMode="auto">
          <a:xfrm>
            <a:off x="381000" y="277813"/>
            <a:ext cx="8510588" cy="609600"/>
          </a:xfrm>
          <a:prstGeom prst="rect">
            <a:avLst/>
          </a:prstGeom>
          <a:noFill/>
          <a:ln w="12700">
            <a:noFill/>
            <a:miter lim="800000"/>
            <a:headEnd/>
            <a:tailEnd/>
          </a:ln>
          <a:effectLst/>
        </p:spPr>
        <p:txBody>
          <a:bodyPr lIns="90487" tIns="44450" rIns="90487" bIns="44450" anchor="ctr"/>
          <a:lstStyle/>
          <a:p>
            <a:pPr>
              <a:defRPr/>
            </a:pPr>
            <a:r>
              <a:rPr lang="en-US" b="1" i="1">
                <a:solidFill>
                  <a:srgbClr val="FF0000"/>
                </a:solidFill>
                <a:effectLst>
                  <a:outerShdw blurRad="38100" dist="38100" dir="2700000" algn="tl">
                    <a:srgbClr val="DDDDDD"/>
                  </a:outerShdw>
                </a:effectLst>
                <a:latin typeface="Arial" charset="0"/>
                <a:cs typeface="+mn-cs"/>
              </a:rPr>
              <a:t>Parallel sparse matrix-vector product</a:t>
            </a:r>
          </a:p>
        </p:txBody>
      </p:sp>
    </p:spTree>
    <p:extLst>
      <p:ext uri="{BB962C8B-B14F-4D97-AF65-F5344CB8AC3E}">
        <p14:creationId xmlns:p14="http://schemas.microsoft.com/office/powerpoint/2010/main" val="27407037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798513" y="306388"/>
            <a:ext cx="5991225" cy="422275"/>
          </a:xfrm>
        </p:spPr>
        <p:txBody>
          <a:bodyPr/>
          <a:lstStyle/>
          <a:p>
            <a:r>
              <a:rPr lang="en-US">
                <a:effectLst>
                  <a:outerShdw blurRad="38100" dist="38100" dir="2700000" algn="tl">
                    <a:srgbClr val="DDDDDD"/>
                  </a:outerShdw>
                </a:effectLst>
                <a:latin typeface="Arial" charset="0"/>
              </a:rPr>
              <a:t>Choosing a Random Sphere</a:t>
            </a:r>
          </a:p>
        </p:txBody>
      </p:sp>
      <p:sp>
        <p:nvSpPr>
          <p:cNvPr id="40963" name="Rectangle 3"/>
          <p:cNvSpPr>
            <a:spLocks noGrp="1" noChangeArrowheads="1"/>
          </p:cNvSpPr>
          <p:nvPr>
            <p:ph type="body" idx="1"/>
          </p:nvPr>
        </p:nvSpPr>
        <p:spPr>
          <a:xfrm>
            <a:off x="609600" y="914400"/>
            <a:ext cx="8229600" cy="5330825"/>
          </a:xfrm>
        </p:spPr>
        <p:txBody>
          <a:bodyPr/>
          <a:lstStyle/>
          <a:p>
            <a:r>
              <a:rPr lang="en-US">
                <a:latin typeface="Arial" charset="0"/>
              </a:rPr>
              <a:t>Do stereographic projection from R</a:t>
            </a:r>
            <a:r>
              <a:rPr lang="en-US" baseline="24000">
                <a:latin typeface="Arial" charset="0"/>
              </a:rPr>
              <a:t>d</a:t>
            </a:r>
            <a:r>
              <a:rPr lang="en-US">
                <a:latin typeface="Arial" charset="0"/>
              </a:rPr>
              <a:t> to sphere in R</a:t>
            </a:r>
            <a:r>
              <a:rPr lang="en-US" baseline="24000">
                <a:latin typeface="Arial" charset="0"/>
              </a:rPr>
              <a:t>d+1</a:t>
            </a:r>
          </a:p>
          <a:p>
            <a:r>
              <a:rPr lang="en-US">
                <a:latin typeface="Arial" charset="0"/>
              </a:rPr>
              <a:t>Find </a:t>
            </a:r>
            <a:r>
              <a:rPr lang="en-US">
                <a:solidFill>
                  <a:schemeClr val="accent2"/>
                </a:solidFill>
                <a:latin typeface="Arial" charset="0"/>
              </a:rPr>
              <a:t>centerpoint</a:t>
            </a:r>
            <a:r>
              <a:rPr lang="en-US">
                <a:latin typeface="Arial" charset="0"/>
              </a:rPr>
              <a:t> of projected points</a:t>
            </a:r>
          </a:p>
          <a:p>
            <a:pPr lvl="1"/>
            <a:r>
              <a:rPr lang="en-US">
                <a:latin typeface="Arial" charset="0"/>
              </a:rPr>
              <a:t>Any plane through centerpoint divides points ~evenly</a:t>
            </a:r>
          </a:p>
          <a:p>
            <a:pPr lvl="1"/>
            <a:r>
              <a:rPr lang="en-US">
                <a:latin typeface="Arial" charset="0"/>
              </a:rPr>
              <a:t>There is a linear programming algorithm, cheaper heuristics</a:t>
            </a:r>
          </a:p>
          <a:p>
            <a:r>
              <a:rPr lang="en-US" i="1">
                <a:latin typeface="Arial" charset="0"/>
              </a:rPr>
              <a:t>Conformally map</a:t>
            </a:r>
            <a:r>
              <a:rPr lang="en-US">
                <a:latin typeface="Arial" charset="0"/>
              </a:rPr>
              <a:t> points on sphere</a:t>
            </a:r>
          </a:p>
          <a:p>
            <a:pPr lvl="1"/>
            <a:r>
              <a:rPr lang="en-US" i="1">
                <a:latin typeface="Arial" charset="0"/>
              </a:rPr>
              <a:t>Rotate</a:t>
            </a:r>
            <a:r>
              <a:rPr lang="en-US">
                <a:latin typeface="Arial" charset="0"/>
              </a:rPr>
              <a:t> points around origin so centerpoint at (0,…0,r) for some r</a:t>
            </a:r>
          </a:p>
          <a:p>
            <a:pPr lvl="1"/>
            <a:r>
              <a:rPr lang="en-US" i="1">
                <a:latin typeface="Arial" charset="0"/>
              </a:rPr>
              <a:t>Dilate  </a:t>
            </a:r>
            <a:r>
              <a:rPr lang="en-US">
                <a:latin typeface="Arial" charset="0"/>
              </a:rPr>
              <a:t>points (unproject, multiply by sqrt((1-r)/(1+r)), project)</a:t>
            </a:r>
          </a:p>
          <a:p>
            <a:pPr lvl="2"/>
            <a:r>
              <a:rPr lang="en-US">
                <a:latin typeface="Arial" charset="0"/>
              </a:rPr>
              <a:t>this maps centerpoint to origin (0,…,0)</a:t>
            </a:r>
          </a:p>
          <a:p>
            <a:r>
              <a:rPr lang="en-US">
                <a:latin typeface="Arial" charset="0"/>
              </a:rPr>
              <a:t>Pick a random plane through origin</a:t>
            </a:r>
          </a:p>
          <a:p>
            <a:pPr lvl="1"/>
            <a:r>
              <a:rPr lang="en-US">
                <a:latin typeface="Arial" charset="0"/>
              </a:rPr>
              <a:t>Intersection of plane and sphere is circle</a:t>
            </a:r>
          </a:p>
          <a:p>
            <a:r>
              <a:rPr lang="en-US">
                <a:latin typeface="Arial" charset="0"/>
              </a:rPr>
              <a:t>Unproject circle</a:t>
            </a:r>
          </a:p>
          <a:p>
            <a:pPr lvl="1"/>
            <a:r>
              <a:rPr lang="en-US">
                <a:latin typeface="Arial" charset="0"/>
              </a:rPr>
              <a:t>yields desired circle C in R</a:t>
            </a:r>
            <a:r>
              <a:rPr lang="en-US" sz="2800" baseline="26000">
                <a:latin typeface="Arial" charset="0"/>
              </a:rPr>
              <a:t>d</a:t>
            </a:r>
          </a:p>
          <a:p>
            <a:r>
              <a:rPr lang="en-US">
                <a:latin typeface="Arial" charset="0"/>
              </a:rPr>
              <a:t>Create N</a:t>
            </a:r>
            <a:r>
              <a:rPr lang="en-US" baseline="-14000">
                <a:latin typeface="Arial" charset="0"/>
              </a:rPr>
              <a:t>s</a:t>
            </a:r>
            <a:r>
              <a:rPr lang="en-US">
                <a:latin typeface="Arial" charset="0"/>
              </a:rPr>
              <a:t>: j belongs to N</a:t>
            </a:r>
            <a:r>
              <a:rPr lang="en-US" baseline="-14000">
                <a:latin typeface="Arial" charset="0"/>
              </a:rPr>
              <a:t>s</a:t>
            </a:r>
            <a:r>
              <a:rPr lang="en-US">
                <a:latin typeface="Arial" charset="0"/>
              </a:rPr>
              <a:t> if </a:t>
            </a:r>
            <a:r>
              <a:rPr lang="en-US">
                <a:latin typeface="Symbol" charset="0"/>
              </a:rPr>
              <a:t>a</a:t>
            </a:r>
            <a:r>
              <a:rPr lang="en-US">
                <a:latin typeface="Arial" charset="0"/>
              </a:rPr>
              <a:t>*D</a:t>
            </a:r>
            <a:r>
              <a:rPr lang="en-US" baseline="-14000">
                <a:latin typeface="Arial" charset="0"/>
              </a:rPr>
              <a:t>j</a:t>
            </a:r>
            <a:r>
              <a:rPr lang="en-US">
                <a:latin typeface="Arial" charset="0"/>
              </a:rPr>
              <a:t> intersects  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A662D36-CA96-0F49-9D00-2C1129D7FA85}" type="datetime1">
              <a:rPr lang="en-US"/>
              <a:pPr/>
              <a:t>5/8/13</a:t>
            </a:fld>
            <a:endParaRPr lang="en-US"/>
          </a:p>
        </p:txBody>
      </p:sp>
      <p:sp>
        <p:nvSpPr>
          <p:cNvPr id="41987"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1988"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F151F1B-D2ED-6C4E-809D-AD3F9EFE3AC1}" type="slidenum">
              <a:rPr lang="en-US"/>
              <a:pPr/>
              <a:t>41</a:t>
            </a:fld>
            <a:endParaRPr lang="en-US"/>
          </a:p>
        </p:txBody>
      </p:sp>
      <p:sp>
        <p:nvSpPr>
          <p:cNvPr id="47309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1990"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852488"/>
            <a:ext cx="6934200" cy="144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50FBEAB-CAFA-A64A-B8BC-E2E96CA32DA2}" type="datetime1">
              <a:rPr lang="en-US"/>
              <a:pPr/>
              <a:t>5/8/13</a:t>
            </a:fld>
            <a:endParaRPr lang="en-US"/>
          </a:p>
        </p:txBody>
      </p:sp>
      <p:sp>
        <p:nvSpPr>
          <p:cNvPr id="43011"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3012"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6358449A-A1F0-D046-A6A1-172D9BC4AB51}" type="slidenum">
              <a:rPr lang="en-US"/>
              <a:pPr/>
              <a:t>42</a:t>
            </a:fld>
            <a:endParaRPr lang="en-US"/>
          </a:p>
        </p:txBody>
      </p:sp>
      <p:pic>
        <p:nvPicPr>
          <p:cNvPr id="43013"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116638"/>
            <a:ext cx="6934200" cy="144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sp>
        <p:nvSpPr>
          <p:cNvPr id="43015" name="Rectangle 4"/>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6" name="Rectangle 5"/>
          <p:cNvSpPr>
            <a:spLocks noChangeArrowheads="1"/>
          </p:cNvSpPr>
          <p:nvPr/>
        </p:nvSpPr>
        <p:spPr bwMode="auto">
          <a:xfrm>
            <a:off x="2379663" y="-217488"/>
            <a:ext cx="3470275" cy="50800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4035"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EB30C95-BE93-0946-8054-1BFBE71C161B}" type="slidenum">
              <a:rPr lang="en-US"/>
              <a:pPr/>
              <a:t>43</a:t>
            </a:fld>
            <a:endParaRPr lang="en-US"/>
          </a:p>
        </p:txBody>
      </p:sp>
      <p:sp>
        <p:nvSpPr>
          <p:cNvPr id="50176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pic>
        <p:nvPicPr>
          <p:cNvPr id="44037" name="Picture 4"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854075"/>
            <a:ext cx="6010275" cy="1075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5097463"/>
            <a:ext cx="6010275" cy="1075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ChangeArrowheads="1"/>
          </p:cNvSpPr>
          <p:nvPr/>
        </p:nvSpPr>
        <p:spPr bwMode="auto">
          <a:xfrm>
            <a:off x="1611313" y="-174625"/>
            <a:ext cx="6138862" cy="1625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
        <p:nvSpPr>
          <p:cNvPr id="507906"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100E03FF-8DE4-AA46-8E3E-BC85CD738F6A}" type="datetime1">
              <a:rPr lang="en-US"/>
              <a:pPr/>
              <a:t>5/8/13</a:t>
            </a:fld>
            <a:endParaRPr lang="en-US"/>
          </a:p>
        </p:txBody>
      </p:sp>
      <p:sp>
        <p:nvSpPr>
          <p:cNvPr id="46083"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6084"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2E3DE94A-E235-444B-AAEF-870175B258BD}" type="slidenum">
              <a:rPr lang="en-US"/>
              <a:pPr/>
              <a:t>45</a:t>
            </a:fld>
            <a:endParaRPr lang="en-US"/>
          </a:p>
        </p:txBody>
      </p:sp>
      <p:sp>
        <p:nvSpPr>
          <p:cNvPr id="50893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6086" name="Picture 3"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000125"/>
            <a:ext cx="6353175" cy="121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4"/>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7107"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E2DE733-3AF0-3145-9C98-BB24BAE9EE8A}" type="slidenum">
              <a:rPr lang="en-US"/>
              <a:pPr/>
              <a:t>46</a:t>
            </a:fld>
            <a:endParaRPr lang="en-US"/>
          </a:p>
        </p:txBody>
      </p:sp>
      <p:pic>
        <p:nvPicPr>
          <p:cNvPr id="47108" name="Picture 1029"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5538788"/>
            <a:ext cx="6353175" cy="121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030"/>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98513" y="306388"/>
            <a:ext cx="6618287" cy="422275"/>
          </a:xfrm>
        </p:spPr>
        <p:txBody>
          <a:bodyPr/>
          <a:lstStyle/>
          <a:p>
            <a:r>
              <a:rPr lang="en-US">
                <a:effectLst>
                  <a:outerShdw blurRad="38100" dist="38100" dir="2700000" algn="tl">
                    <a:srgbClr val="DDDDDD"/>
                  </a:outerShdw>
                </a:effectLst>
                <a:latin typeface="Arial" charset="0"/>
              </a:rPr>
              <a:t>Multilevel Partitioning</a:t>
            </a:r>
          </a:p>
        </p:txBody>
      </p:sp>
      <p:sp>
        <p:nvSpPr>
          <p:cNvPr id="48131" name="Rectangle 3"/>
          <p:cNvSpPr>
            <a:spLocks noGrp="1" noChangeArrowheads="1"/>
          </p:cNvSpPr>
          <p:nvPr>
            <p:ph type="body" idx="1"/>
          </p:nvPr>
        </p:nvSpPr>
        <p:spPr>
          <a:xfrm>
            <a:off x="609600" y="914400"/>
            <a:ext cx="8001000" cy="4953000"/>
          </a:xfrm>
        </p:spPr>
        <p:txBody>
          <a:bodyPr/>
          <a:lstStyle/>
          <a:p>
            <a:r>
              <a:rPr lang="en-US" dirty="0" smtClean="0">
                <a:latin typeface="Arial" charset="0"/>
              </a:rPr>
              <a:t>If </a:t>
            </a:r>
            <a:r>
              <a:rPr lang="en-US" dirty="0">
                <a:latin typeface="Arial" charset="0"/>
              </a:rPr>
              <a:t>G(N,E</a:t>
            </a:r>
            <a:r>
              <a:rPr lang="en-US" dirty="0" smtClean="0">
                <a:latin typeface="Arial" charset="0"/>
              </a:rPr>
              <a:t>)</a:t>
            </a:r>
            <a:r>
              <a:rPr lang="en-US" dirty="0">
                <a:latin typeface="Arial" charset="0"/>
              </a:rPr>
              <a:t> </a:t>
            </a:r>
            <a:r>
              <a:rPr lang="en-US" dirty="0" smtClean="0">
                <a:latin typeface="Arial" charset="0"/>
              </a:rPr>
              <a:t>is </a:t>
            </a:r>
            <a:r>
              <a:rPr lang="en-US" dirty="0">
                <a:latin typeface="Arial" charset="0"/>
              </a:rPr>
              <a:t>too </a:t>
            </a:r>
            <a:r>
              <a:rPr lang="en-US" dirty="0" smtClean="0">
                <a:latin typeface="Arial" charset="0"/>
              </a:rPr>
              <a:t>big for our algorithms, </a:t>
            </a:r>
            <a:r>
              <a:rPr lang="en-US" dirty="0">
                <a:latin typeface="Arial" charset="0"/>
              </a:rPr>
              <a:t>what can we do?</a:t>
            </a:r>
          </a:p>
          <a:p>
            <a:endParaRPr lang="en-US" dirty="0">
              <a:latin typeface="Arial" charset="0"/>
            </a:endParaRPr>
          </a:p>
          <a:p>
            <a:pPr lvl="1">
              <a:buFontTx/>
              <a:buNone/>
            </a:pPr>
            <a:r>
              <a:rPr lang="en-US" sz="2400" dirty="0">
                <a:solidFill>
                  <a:srgbClr val="FF0000"/>
                </a:solidFill>
                <a:latin typeface="Arial" charset="0"/>
              </a:rPr>
              <a:t>(1) </a:t>
            </a:r>
            <a:r>
              <a:rPr lang="en-US" sz="2400" dirty="0">
                <a:latin typeface="Arial" charset="0"/>
              </a:rPr>
              <a:t>Replace G(N,E) by a </a:t>
            </a:r>
            <a:r>
              <a:rPr lang="en-US" sz="2400" dirty="0">
                <a:solidFill>
                  <a:schemeClr val="accent2"/>
                </a:solidFill>
                <a:latin typeface="Arial" charset="0"/>
              </a:rPr>
              <a:t>coarse approximation</a:t>
            </a:r>
            <a:r>
              <a:rPr lang="en-US" sz="2400" dirty="0">
                <a:latin typeface="Arial" charset="0"/>
              </a:rPr>
              <a:t> </a:t>
            </a:r>
            <a:br>
              <a:rPr lang="en-US" sz="2400" dirty="0">
                <a:latin typeface="Arial" charset="0"/>
              </a:rPr>
            </a:br>
            <a:r>
              <a:rPr lang="en-US" sz="2400" dirty="0">
                <a:latin typeface="Arial" charset="0"/>
              </a:rPr>
              <a:t>      </a:t>
            </a:r>
            <a:r>
              <a:rPr lang="en-US" sz="2400" dirty="0" err="1">
                <a:latin typeface="Arial" charset="0"/>
              </a:rPr>
              <a:t>G</a:t>
            </a:r>
            <a:r>
              <a:rPr lang="en-US" sz="4000" baseline="-14000" dirty="0" err="1">
                <a:latin typeface="Arial" charset="0"/>
              </a:rPr>
              <a:t>c</a:t>
            </a:r>
            <a:r>
              <a:rPr lang="en-US" sz="2400" dirty="0">
                <a:latin typeface="Arial" charset="0"/>
              </a:rPr>
              <a:t>(</a:t>
            </a:r>
            <a:r>
              <a:rPr lang="en-US" sz="2400" dirty="0" err="1">
                <a:latin typeface="Arial" charset="0"/>
              </a:rPr>
              <a:t>N</a:t>
            </a:r>
            <a:r>
              <a:rPr lang="en-US" sz="4000" baseline="-14000" dirty="0" err="1">
                <a:latin typeface="Arial" charset="0"/>
              </a:rPr>
              <a:t>c</a:t>
            </a:r>
            <a:r>
              <a:rPr lang="en-US" sz="2400" dirty="0" err="1">
                <a:latin typeface="Arial" charset="0"/>
              </a:rPr>
              <a:t>,E</a:t>
            </a:r>
            <a:r>
              <a:rPr lang="en-US" sz="4000" baseline="-14000" dirty="0" err="1">
                <a:latin typeface="Arial" charset="0"/>
              </a:rPr>
              <a:t>c</a:t>
            </a:r>
            <a:r>
              <a:rPr lang="en-US" sz="2400" dirty="0">
                <a:latin typeface="Arial" charset="0"/>
              </a:rPr>
              <a:t>), and partition </a:t>
            </a:r>
            <a:r>
              <a:rPr lang="en-US" sz="2400" dirty="0" err="1">
                <a:latin typeface="Arial" charset="0"/>
              </a:rPr>
              <a:t>G</a:t>
            </a:r>
            <a:r>
              <a:rPr lang="en-US" sz="4000" baseline="-14000" dirty="0" err="1">
                <a:latin typeface="Arial" charset="0"/>
              </a:rPr>
              <a:t>c</a:t>
            </a:r>
            <a:r>
              <a:rPr lang="en-US" sz="2400" dirty="0">
                <a:latin typeface="Arial" charset="0"/>
              </a:rPr>
              <a:t> instead</a:t>
            </a:r>
          </a:p>
          <a:p>
            <a:pPr lvl="1">
              <a:buFontTx/>
              <a:buNone/>
            </a:pPr>
            <a:r>
              <a:rPr lang="en-US" sz="2400" dirty="0">
                <a:solidFill>
                  <a:srgbClr val="FF0000"/>
                </a:solidFill>
                <a:latin typeface="Arial" charset="0"/>
              </a:rPr>
              <a:t>(2) </a:t>
            </a:r>
            <a:r>
              <a:rPr lang="en-US" sz="2400" dirty="0">
                <a:latin typeface="Arial" charset="0"/>
              </a:rPr>
              <a:t>Use partition of </a:t>
            </a:r>
            <a:r>
              <a:rPr lang="en-US" sz="2400" dirty="0" err="1">
                <a:latin typeface="Arial" charset="0"/>
              </a:rPr>
              <a:t>G</a:t>
            </a:r>
            <a:r>
              <a:rPr lang="en-US" sz="4000" baseline="-14000" dirty="0" err="1">
                <a:latin typeface="Arial" charset="0"/>
              </a:rPr>
              <a:t>c</a:t>
            </a:r>
            <a:r>
              <a:rPr lang="en-US" sz="2400" dirty="0">
                <a:latin typeface="Arial" charset="0"/>
              </a:rPr>
              <a:t> to get a rough partitioning of G,</a:t>
            </a:r>
            <a:br>
              <a:rPr lang="en-US" sz="2400" dirty="0">
                <a:latin typeface="Arial" charset="0"/>
              </a:rPr>
            </a:br>
            <a:r>
              <a:rPr lang="en-US" sz="2400" dirty="0">
                <a:latin typeface="Arial" charset="0"/>
              </a:rPr>
              <a:t>      and then iteratively improve it</a:t>
            </a:r>
          </a:p>
          <a:p>
            <a:pPr lvl="1">
              <a:buFontTx/>
              <a:buNone/>
            </a:pPr>
            <a:endParaRPr lang="en-US" sz="2400" dirty="0">
              <a:latin typeface="Arial" charset="0"/>
            </a:endParaRPr>
          </a:p>
          <a:p>
            <a:r>
              <a:rPr lang="en-US" dirty="0">
                <a:latin typeface="Arial" charset="0"/>
              </a:rPr>
              <a:t>What if </a:t>
            </a:r>
            <a:r>
              <a:rPr lang="en-US" dirty="0" err="1">
                <a:latin typeface="Arial" charset="0"/>
              </a:rPr>
              <a:t>G</a:t>
            </a:r>
            <a:r>
              <a:rPr lang="en-US" sz="3600" baseline="-14000" dirty="0" err="1">
                <a:latin typeface="Arial" charset="0"/>
              </a:rPr>
              <a:t>c</a:t>
            </a:r>
            <a:r>
              <a:rPr lang="en-US" dirty="0">
                <a:latin typeface="Arial" charset="0"/>
              </a:rPr>
              <a:t> is still too big?</a:t>
            </a:r>
          </a:p>
          <a:p>
            <a:pPr lvl="1"/>
            <a:r>
              <a:rPr lang="en-US" sz="2400" dirty="0">
                <a:latin typeface="Arial" charset="0"/>
              </a:rPr>
              <a:t>Apply same idea recursively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533400" y="0"/>
            <a:ext cx="8153400" cy="609600"/>
          </a:xfrm>
        </p:spPr>
        <p:txBody>
          <a:bodyPr/>
          <a:lstStyle/>
          <a:p>
            <a:r>
              <a:rPr lang="en-US">
                <a:effectLst>
                  <a:outerShdw blurRad="38100" dist="38100" dir="2700000" algn="tl">
                    <a:srgbClr val="DDDDDD"/>
                  </a:outerShdw>
                </a:effectLst>
                <a:latin typeface="Arial" charset="0"/>
              </a:rPr>
              <a:t>Multilevel Partitioning - High Level Algorithm</a:t>
            </a:r>
          </a:p>
        </p:txBody>
      </p:sp>
      <p:sp>
        <p:nvSpPr>
          <p:cNvPr id="49155" name="Rectangle 3"/>
          <p:cNvSpPr>
            <a:spLocks noGrp="1" noChangeArrowheads="1"/>
          </p:cNvSpPr>
          <p:nvPr>
            <p:ph type="body" idx="1"/>
          </p:nvPr>
        </p:nvSpPr>
        <p:spPr>
          <a:xfrm>
            <a:off x="609600" y="914400"/>
            <a:ext cx="8001000" cy="3914775"/>
          </a:xfrm>
        </p:spPr>
        <p:txBody>
          <a:bodyPr/>
          <a:lstStyle/>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p:txBody>
      </p:sp>
      <p:sp>
        <p:nvSpPr>
          <p:cNvPr id="49156" name="Text Box 4"/>
          <p:cNvSpPr txBox="1">
            <a:spLocks noChangeArrowheads="1"/>
          </p:cNvSpPr>
          <p:nvPr/>
        </p:nvSpPr>
        <p:spPr bwMode="auto">
          <a:xfrm>
            <a:off x="762000" y="762000"/>
            <a:ext cx="76025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t>       </a:t>
            </a:r>
            <a:r>
              <a:rPr lang="en-US" sz="1600" b="1"/>
              <a:t>(N+,N- ) = Multilevel_Partition( N, E )</a:t>
            </a:r>
          </a:p>
          <a:p>
            <a:r>
              <a:rPr lang="en-US" sz="1600" b="1"/>
              <a:t>             </a:t>
            </a:r>
            <a:r>
              <a:rPr lang="en-US" sz="1600" b="1">
                <a:solidFill>
                  <a:srgbClr val="00CC00"/>
                </a:solidFill>
              </a:rPr>
              <a:t>… recursive partitioning routine returns N+ and N- where N = N+ U N-</a:t>
            </a:r>
            <a:endParaRPr lang="en-US" sz="1600" b="1"/>
          </a:p>
          <a:p>
            <a:r>
              <a:rPr lang="en-US" sz="1600" b="1"/>
              <a:t>             if |N| is small</a:t>
            </a:r>
          </a:p>
          <a:p>
            <a:r>
              <a:rPr lang="en-US" sz="1600" b="1">
                <a:solidFill>
                  <a:srgbClr val="00CC00"/>
                </a:solidFill>
              </a:rPr>
              <a:t>(1)</a:t>
            </a:r>
            <a:r>
              <a:rPr lang="en-US" sz="1600" b="1"/>
              <a:t>               Partition G = (N,E)  directly to get N = N+ U N-</a:t>
            </a:r>
          </a:p>
          <a:p>
            <a:r>
              <a:rPr lang="en-US" sz="1600" b="1"/>
              <a:t>                   Return (N+, N- )</a:t>
            </a:r>
          </a:p>
          <a:p>
            <a:r>
              <a:rPr lang="en-US" sz="1600" b="1"/>
              <a:t>             else</a:t>
            </a:r>
          </a:p>
          <a:p>
            <a:r>
              <a:rPr lang="en-US" sz="1600" b="1">
                <a:solidFill>
                  <a:srgbClr val="00CC00"/>
                </a:solidFill>
              </a:rPr>
              <a:t>(2)</a:t>
            </a:r>
            <a:r>
              <a:rPr lang="en-US" sz="1600" b="1"/>
              <a:t>               </a:t>
            </a:r>
            <a:r>
              <a:rPr lang="en-US" sz="1600" b="1">
                <a:solidFill>
                  <a:schemeClr val="accent2"/>
                </a:solidFill>
              </a:rPr>
              <a:t>Coarsen </a:t>
            </a:r>
            <a:r>
              <a:rPr lang="en-US" sz="1600" b="1"/>
              <a:t>G to get an approximation G</a:t>
            </a:r>
            <a:r>
              <a:rPr lang="en-US" sz="2400" b="1" baseline="-14000"/>
              <a:t>c</a:t>
            </a:r>
            <a:r>
              <a:rPr lang="en-US" sz="1600" b="1"/>
              <a:t> = (N</a:t>
            </a:r>
            <a:r>
              <a:rPr lang="en-US" sz="2400" b="1" baseline="-14000"/>
              <a:t>c</a:t>
            </a:r>
            <a:r>
              <a:rPr lang="en-US" sz="1600" b="1"/>
              <a:t>, E</a:t>
            </a:r>
            <a:r>
              <a:rPr lang="en-US" sz="2400" b="1" baseline="-14000"/>
              <a:t>c</a:t>
            </a:r>
            <a:r>
              <a:rPr lang="en-US" sz="1600" b="1"/>
              <a:t>)</a:t>
            </a:r>
          </a:p>
          <a:p>
            <a:r>
              <a:rPr lang="en-US" sz="1600" b="1">
                <a:solidFill>
                  <a:srgbClr val="00CC00"/>
                </a:solidFill>
              </a:rPr>
              <a:t>(3)</a:t>
            </a:r>
            <a:r>
              <a:rPr lang="en-US" sz="1600" b="1"/>
              <a:t>               (N</a:t>
            </a:r>
            <a:r>
              <a:rPr lang="en-US" sz="2400" b="1" baseline="-14000"/>
              <a:t>c</a:t>
            </a:r>
            <a:r>
              <a:rPr lang="en-US" sz="1600" b="1"/>
              <a:t>+ , N</a:t>
            </a:r>
            <a:r>
              <a:rPr lang="en-US" sz="2400" b="1" baseline="-14000"/>
              <a:t>c</a:t>
            </a:r>
            <a:r>
              <a:rPr lang="en-US" sz="1600" b="1"/>
              <a:t>- ) = Multilevel_Partition( N</a:t>
            </a:r>
            <a:r>
              <a:rPr lang="en-US" sz="2400" b="1" baseline="-14000"/>
              <a:t>c</a:t>
            </a:r>
            <a:r>
              <a:rPr lang="en-US" sz="1600" b="1"/>
              <a:t>, E</a:t>
            </a:r>
            <a:r>
              <a:rPr lang="en-US" sz="2400" b="1" baseline="-14000"/>
              <a:t>c</a:t>
            </a:r>
            <a:r>
              <a:rPr lang="en-US" sz="1600" b="1"/>
              <a:t> )</a:t>
            </a:r>
          </a:p>
          <a:p>
            <a:r>
              <a:rPr lang="en-US" sz="1600" b="1">
                <a:solidFill>
                  <a:srgbClr val="00CC00"/>
                </a:solidFill>
              </a:rPr>
              <a:t>(4)</a:t>
            </a:r>
            <a:r>
              <a:rPr lang="en-US" sz="1600" b="1"/>
              <a:t>               </a:t>
            </a:r>
            <a:r>
              <a:rPr lang="en-US" sz="1600" b="1">
                <a:solidFill>
                  <a:schemeClr val="accent2"/>
                </a:solidFill>
              </a:rPr>
              <a:t>Expand</a:t>
            </a:r>
            <a:r>
              <a:rPr lang="en-US" sz="1600" b="1"/>
              <a:t> (N</a:t>
            </a:r>
            <a:r>
              <a:rPr lang="en-US" sz="2400" b="1" baseline="-14000"/>
              <a:t>c</a:t>
            </a:r>
            <a:r>
              <a:rPr lang="en-US" sz="1600" b="1"/>
              <a:t>+ , N</a:t>
            </a:r>
            <a:r>
              <a:rPr lang="en-US" sz="2400" b="1" baseline="-14000"/>
              <a:t>c</a:t>
            </a:r>
            <a:r>
              <a:rPr lang="en-US" sz="1600" b="1"/>
              <a:t>- ) to a partition  (N+ , N- ) of N</a:t>
            </a:r>
          </a:p>
          <a:p>
            <a:r>
              <a:rPr lang="en-US" sz="1600" b="1">
                <a:solidFill>
                  <a:srgbClr val="00CC00"/>
                </a:solidFill>
              </a:rPr>
              <a:t>(5)</a:t>
            </a:r>
            <a:r>
              <a:rPr lang="en-US" sz="1600" b="1"/>
              <a:t>               </a:t>
            </a:r>
            <a:r>
              <a:rPr lang="en-US" sz="1600" b="1">
                <a:solidFill>
                  <a:schemeClr val="accent2"/>
                </a:solidFill>
              </a:rPr>
              <a:t>Improve</a:t>
            </a:r>
            <a:r>
              <a:rPr lang="en-US" sz="1600" b="1"/>
              <a:t> the partition ( N+ , N- )</a:t>
            </a:r>
          </a:p>
          <a:p>
            <a:r>
              <a:rPr lang="en-US" sz="1600" b="1"/>
              <a:t>                   Return ( N+ , N- )</a:t>
            </a:r>
          </a:p>
          <a:p>
            <a:r>
              <a:rPr lang="en-US" sz="1600" b="1"/>
              <a:t>             endif</a:t>
            </a:r>
          </a:p>
        </p:txBody>
      </p:sp>
      <p:sp>
        <p:nvSpPr>
          <p:cNvPr id="49157" name="Oval 5"/>
          <p:cNvSpPr>
            <a:spLocks noChangeArrowheads="1"/>
          </p:cNvSpPr>
          <p:nvPr/>
        </p:nvSpPr>
        <p:spPr bwMode="auto">
          <a:xfrm>
            <a:off x="31242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8" name="Oval 6"/>
          <p:cNvSpPr>
            <a:spLocks noChangeArrowheads="1"/>
          </p:cNvSpPr>
          <p:nvPr/>
        </p:nvSpPr>
        <p:spPr bwMode="auto">
          <a:xfrm>
            <a:off x="40386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Oval 7"/>
          <p:cNvSpPr>
            <a:spLocks noChangeArrowheads="1"/>
          </p:cNvSpPr>
          <p:nvPr/>
        </p:nvSpPr>
        <p:spPr bwMode="auto">
          <a:xfrm>
            <a:off x="47244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0" name="Oval 8"/>
          <p:cNvSpPr>
            <a:spLocks noChangeArrowheads="1"/>
          </p:cNvSpPr>
          <p:nvPr/>
        </p:nvSpPr>
        <p:spPr bwMode="auto">
          <a:xfrm>
            <a:off x="5410200" y="6324600"/>
            <a:ext cx="228600" cy="1524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1" name="Oval 9"/>
          <p:cNvSpPr>
            <a:spLocks noChangeArrowheads="1"/>
          </p:cNvSpPr>
          <p:nvPr/>
        </p:nvSpPr>
        <p:spPr bwMode="auto">
          <a:xfrm>
            <a:off x="60198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2" name="Oval 10"/>
          <p:cNvSpPr>
            <a:spLocks noChangeArrowheads="1"/>
          </p:cNvSpPr>
          <p:nvPr/>
        </p:nvSpPr>
        <p:spPr bwMode="auto">
          <a:xfrm>
            <a:off x="64008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3" name="Oval 11"/>
          <p:cNvSpPr>
            <a:spLocks noChangeArrowheads="1"/>
          </p:cNvSpPr>
          <p:nvPr/>
        </p:nvSpPr>
        <p:spPr bwMode="auto">
          <a:xfrm>
            <a:off x="70104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4" name="Line 12"/>
          <p:cNvSpPr>
            <a:spLocks noChangeShapeType="1"/>
          </p:cNvSpPr>
          <p:nvPr/>
        </p:nvSpPr>
        <p:spPr bwMode="auto">
          <a:xfrm>
            <a:off x="40386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5" name="Line 13"/>
          <p:cNvSpPr>
            <a:spLocks noChangeShapeType="1"/>
          </p:cNvSpPr>
          <p:nvPr/>
        </p:nvSpPr>
        <p:spPr bwMode="auto">
          <a:xfrm>
            <a:off x="45720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14"/>
          <p:cNvSpPr>
            <a:spLocks noChangeShapeType="1"/>
          </p:cNvSpPr>
          <p:nvPr/>
        </p:nvSpPr>
        <p:spPr bwMode="auto">
          <a:xfrm>
            <a:off x="51816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15"/>
          <p:cNvSpPr>
            <a:spLocks noChangeShapeType="1"/>
          </p:cNvSpPr>
          <p:nvPr/>
        </p:nvSpPr>
        <p:spPr bwMode="auto">
          <a:xfrm flipV="1">
            <a:off x="58674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16"/>
          <p:cNvSpPr>
            <a:spLocks noChangeShapeType="1"/>
          </p:cNvSpPr>
          <p:nvPr/>
        </p:nvSpPr>
        <p:spPr bwMode="auto">
          <a:xfrm flipV="1">
            <a:off x="63246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17"/>
          <p:cNvSpPr>
            <a:spLocks noChangeShapeType="1"/>
          </p:cNvSpPr>
          <p:nvPr/>
        </p:nvSpPr>
        <p:spPr bwMode="auto">
          <a:xfrm flipV="1">
            <a:off x="68580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70" name="Freeform 18"/>
          <p:cNvSpPr>
            <a:spLocks/>
          </p:cNvSpPr>
          <p:nvPr/>
        </p:nvSpPr>
        <p:spPr bwMode="auto">
          <a:xfrm>
            <a:off x="5518150" y="6329363"/>
            <a:ext cx="36513" cy="144462"/>
          </a:xfrm>
          <a:custGeom>
            <a:avLst/>
            <a:gdLst>
              <a:gd name="T0" fmla="*/ 0 w 23"/>
              <a:gd name="T1" fmla="*/ 229332654 h 91"/>
              <a:gd name="T2" fmla="*/ 12601746 w 23"/>
              <a:gd name="T3" fmla="*/ 93244658 h 91"/>
              <a:gd name="T4" fmla="*/ 12601746 w 23"/>
              <a:gd name="T5" fmla="*/ 0 h 91"/>
              <a:gd name="T6" fmla="*/ 0 60000 65536"/>
              <a:gd name="T7" fmla="*/ 0 60000 65536"/>
              <a:gd name="T8" fmla="*/ 0 60000 65536"/>
              <a:gd name="T9" fmla="*/ 0 w 23"/>
              <a:gd name="T10" fmla="*/ 0 h 91"/>
              <a:gd name="T11" fmla="*/ 23 w 23"/>
              <a:gd name="T12" fmla="*/ 91 h 91"/>
            </a:gdLst>
            <a:ahLst/>
            <a:cxnLst>
              <a:cxn ang="T6">
                <a:pos x="T0" y="T1"/>
              </a:cxn>
              <a:cxn ang="T7">
                <a:pos x="T2" y="T3"/>
              </a:cxn>
              <a:cxn ang="T8">
                <a:pos x="T4" y="T5"/>
              </a:cxn>
            </a:cxnLst>
            <a:rect l="T9" t="T10" r="T11" b="T12"/>
            <a:pathLst>
              <a:path w="23" h="91">
                <a:moveTo>
                  <a:pt x="0" y="91"/>
                </a:moveTo>
                <a:cubicBezTo>
                  <a:pt x="2" y="73"/>
                  <a:pt x="1" y="55"/>
                  <a:pt x="5" y="37"/>
                </a:cubicBezTo>
                <a:cubicBezTo>
                  <a:pt x="9" y="19"/>
                  <a:pt x="23" y="18"/>
                  <a:pt x="5"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1" name="Freeform 19"/>
          <p:cNvSpPr>
            <a:spLocks/>
          </p:cNvSpPr>
          <p:nvPr/>
        </p:nvSpPr>
        <p:spPr bwMode="auto">
          <a:xfrm>
            <a:off x="6226175" y="5672138"/>
            <a:ext cx="33338" cy="203200"/>
          </a:xfrm>
          <a:custGeom>
            <a:avLst/>
            <a:gdLst>
              <a:gd name="T0" fmla="*/ 52924874 w 21"/>
              <a:gd name="T1" fmla="*/ 322579945 h 128"/>
              <a:gd name="T2" fmla="*/ 0 w 21"/>
              <a:gd name="T3" fmla="*/ 201612453 h 128"/>
              <a:gd name="T4" fmla="*/ 52924874 w 21"/>
              <a:gd name="T5" fmla="*/ 0 h 128"/>
              <a:gd name="T6" fmla="*/ 0 60000 65536"/>
              <a:gd name="T7" fmla="*/ 0 60000 65536"/>
              <a:gd name="T8" fmla="*/ 0 60000 65536"/>
              <a:gd name="T9" fmla="*/ 0 w 21"/>
              <a:gd name="T10" fmla="*/ 0 h 128"/>
              <a:gd name="T11" fmla="*/ 21 w 21"/>
              <a:gd name="T12" fmla="*/ 128 h 128"/>
            </a:gdLst>
            <a:ahLst/>
            <a:cxnLst>
              <a:cxn ang="T6">
                <a:pos x="T0" y="T1"/>
              </a:cxn>
              <a:cxn ang="T7">
                <a:pos x="T2" y="T3"/>
              </a:cxn>
              <a:cxn ang="T8">
                <a:pos x="T4" y="T5"/>
              </a:cxn>
            </a:cxnLst>
            <a:rect l="T9" t="T10" r="T11" b="T12"/>
            <a:pathLst>
              <a:path w="21" h="128">
                <a:moveTo>
                  <a:pt x="21" y="128"/>
                </a:moveTo>
                <a:cubicBezTo>
                  <a:pt x="11" y="112"/>
                  <a:pt x="6" y="98"/>
                  <a:pt x="0" y="80"/>
                </a:cubicBezTo>
                <a:cubicBezTo>
                  <a:pt x="4" y="53"/>
                  <a:pt x="21" y="26"/>
                  <a:pt x="21"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2" name="Freeform 20"/>
          <p:cNvSpPr>
            <a:spLocks/>
          </p:cNvSpPr>
          <p:nvPr/>
        </p:nvSpPr>
        <p:spPr bwMode="auto">
          <a:xfrm>
            <a:off x="6686550" y="4829175"/>
            <a:ext cx="60325" cy="363538"/>
          </a:xfrm>
          <a:custGeom>
            <a:avLst/>
            <a:gdLst>
              <a:gd name="T0" fmla="*/ 32761237 w 38"/>
              <a:gd name="T1" fmla="*/ 577117413 h 229"/>
              <a:gd name="T2" fmla="*/ 45362807 w 38"/>
              <a:gd name="T3" fmla="*/ 468749781 h 229"/>
              <a:gd name="T4" fmla="*/ 85685303 w 38"/>
              <a:gd name="T5" fmla="*/ 428427236 h 229"/>
              <a:gd name="T6" fmla="*/ 45362807 w 38"/>
              <a:gd name="T7" fmla="*/ 335182046 h 229"/>
              <a:gd name="T8" fmla="*/ 17640299 w 38"/>
              <a:gd name="T9" fmla="*/ 254536956 h 229"/>
              <a:gd name="T10" fmla="*/ 73083733 w 38"/>
              <a:gd name="T11" fmla="*/ 173891817 h 229"/>
              <a:gd name="T12" fmla="*/ 57962802 w 38"/>
              <a:gd name="T13" fmla="*/ 108367682 h 229"/>
              <a:gd name="T14" fmla="*/ 17640299 w 38"/>
              <a:gd name="T15" fmla="*/ 80645114 h 229"/>
              <a:gd name="T16" fmla="*/ 5040312 w 38"/>
              <a:gd name="T17" fmla="*/ 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29"/>
              <a:gd name="T29" fmla="*/ 38 w 38"/>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29">
                <a:moveTo>
                  <a:pt x="13" y="229"/>
                </a:moveTo>
                <a:cubicBezTo>
                  <a:pt x="15" y="215"/>
                  <a:pt x="13" y="200"/>
                  <a:pt x="18" y="186"/>
                </a:cubicBezTo>
                <a:cubicBezTo>
                  <a:pt x="21" y="179"/>
                  <a:pt x="32" y="177"/>
                  <a:pt x="34" y="170"/>
                </a:cubicBezTo>
                <a:cubicBezTo>
                  <a:pt x="38" y="158"/>
                  <a:pt x="24" y="142"/>
                  <a:pt x="18" y="133"/>
                </a:cubicBezTo>
                <a:cubicBezTo>
                  <a:pt x="15" y="122"/>
                  <a:pt x="3" y="112"/>
                  <a:pt x="7" y="101"/>
                </a:cubicBezTo>
                <a:cubicBezTo>
                  <a:pt x="11" y="89"/>
                  <a:pt x="29" y="69"/>
                  <a:pt x="29" y="69"/>
                </a:cubicBezTo>
                <a:cubicBezTo>
                  <a:pt x="27" y="60"/>
                  <a:pt x="28" y="51"/>
                  <a:pt x="23" y="43"/>
                </a:cubicBezTo>
                <a:cubicBezTo>
                  <a:pt x="20" y="37"/>
                  <a:pt x="11" y="37"/>
                  <a:pt x="7" y="32"/>
                </a:cubicBezTo>
                <a:cubicBezTo>
                  <a:pt x="0" y="24"/>
                  <a:pt x="2" y="10"/>
                  <a:pt x="2"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3" name="Freeform 21"/>
          <p:cNvSpPr>
            <a:spLocks/>
          </p:cNvSpPr>
          <p:nvPr/>
        </p:nvSpPr>
        <p:spPr bwMode="auto">
          <a:xfrm>
            <a:off x="7478713" y="3894138"/>
            <a:ext cx="71437" cy="581025"/>
          </a:xfrm>
          <a:custGeom>
            <a:avLst/>
            <a:gdLst>
              <a:gd name="T0" fmla="*/ 57962399 w 45"/>
              <a:gd name="T1" fmla="*/ 922377277 h 366"/>
              <a:gd name="T2" fmla="*/ 45362492 w 45"/>
              <a:gd name="T3" fmla="*/ 574595632 h 366"/>
              <a:gd name="T4" fmla="*/ 32761009 w 45"/>
              <a:gd name="T5" fmla="*/ 360383117 h 366"/>
              <a:gd name="T6" fmla="*/ 113405455 w 45"/>
              <a:gd name="T7" fmla="*/ 294857488 h 366"/>
              <a:gd name="T8" fmla="*/ 32761009 w 45"/>
              <a:gd name="T9" fmla="*/ 93246569 h 366"/>
              <a:gd name="T10" fmla="*/ 45362492 w 45"/>
              <a:gd name="T11" fmla="*/ 0 h 366"/>
              <a:gd name="T12" fmla="*/ 0 60000 65536"/>
              <a:gd name="T13" fmla="*/ 0 60000 65536"/>
              <a:gd name="T14" fmla="*/ 0 60000 65536"/>
              <a:gd name="T15" fmla="*/ 0 60000 65536"/>
              <a:gd name="T16" fmla="*/ 0 60000 65536"/>
              <a:gd name="T17" fmla="*/ 0 60000 65536"/>
              <a:gd name="T18" fmla="*/ 0 w 45"/>
              <a:gd name="T19" fmla="*/ 0 h 366"/>
              <a:gd name="T20" fmla="*/ 45 w 45"/>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45" h="366">
                <a:moveTo>
                  <a:pt x="23" y="366"/>
                </a:moveTo>
                <a:cubicBezTo>
                  <a:pt x="26" y="319"/>
                  <a:pt x="45" y="268"/>
                  <a:pt x="18" y="228"/>
                </a:cubicBezTo>
                <a:cubicBezTo>
                  <a:pt x="11" y="197"/>
                  <a:pt x="0" y="175"/>
                  <a:pt x="13" y="143"/>
                </a:cubicBezTo>
                <a:cubicBezTo>
                  <a:pt x="18" y="130"/>
                  <a:pt x="35" y="127"/>
                  <a:pt x="45" y="117"/>
                </a:cubicBezTo>
                <a:cubicBezTo>
                  <a:pt x="35" y="89"/>
                  <a:pt x="29" y="62"/>
                  <a:pt x="13" y="37"/>
                </a:cubicBezTo>
                <a:cubicBezTo>
                  <a:pt x="19" y="11"/>
                  <a:pt x="18" y="23"/>
                  <a:pt x="18"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4" name="Text Box 22"/>
          <p:cNvSpPr txBox="1">
            <a:spLocks noChangeArrowheads="1"/>
          </p:cNvSpPr>
          <p:nvPr/>
        </p:nvSpPr>
        <p:spPr bwMode="auto">
          <a:xfrm>
            <a:off x="3581400" y="44958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endParaRPr lang="en-US" sz="1200" b="1"/>
          </a:p>
        </p:txBody>
      </p:sp>
      <p:sp>
        <p:nvSpPr>
          <p:cNvPr id="49175" name="Text Box 23"/>
          <p:cNvSpPr txBox="1">
            <a:spLocks noChangeArrowheads="1"/>
          </p:cNvSpPr>
          <p:nvPr/>
        </p:nvSpPr>
        <p:spPr bwMode="auto">
          <a:xfrm>
            <a:off x="4191000" y="53340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6" name="Text Box 24"/>
          <p:cNvSpPr txBox="1">
            <a:spLocks noChangeArrowheads="1"/>
          </p:cNvSpPr>
          <p:nvPr/>
        </p:nvSpPr>
        <p:spPr bwMode="auto">
          <a:xfrm>
            <a:off x="4800600" y="6019800"/>
            <a:ext cx="496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7" name="Text Box 25"/>
          <p:cNvSpPr txBox="1">
            <a:spLocks noChangeArrowheads="1"/>
          </p:cNvSpPr>
          <p:nvPr/>
        </p:nvSpPr>
        <p:spPr bwMode="auto">
          <a:xfrm>
            <a:off x="5562600" y="63246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(1)</a:t>
            </a:r>
            <a:endParaRPr lang="en-US" sz="1200" b="1"/>
          </a:p>
        </p:txBody>
      </p:sp>
      <p:sp>
        <p:nvSpPr>
          <p:cNvPr id="49178" name="Text Box 26"/>
          <p:cNvSpPr txBox="1">
            <a:spLocks noChangeArrowheads="1"/>
          </p:cNvSpPr>
          <p:nvPr/>
        </p:nvSpPr>
        <p:spPr bwMode="auto">
          <a:xfrm>
            <a:off x="5943600" y="6019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79" name="Text Box 27"/>
          <p:cNvSpPr txBox="1">
            <a:spLocks noChangeArrowheads="1"/>
          </p:cNvSpPr>
          <p:nvPr/>
        </p:nvSpPr>
        <p:spPr bwMode="auto">
          <a:xfrm>
            <a:off x="6400800" y="53340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0" name="Text Box 28"/>
          <p:cNvSpPr txBox="1">
            <a:spLocks noChangeArrowheads="1"/>
          </p:cNvSpPr>
          <p:nvPr/>
        </p:nvSpPr>
        <p:spPr bwMode="auto">
          <a:xfrm>
            <a:off x="6934200" y="45720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1" name="Text Box 29"/>
          <p:cNvSpPr txBox="1">
            <a:spLocks noChangeArrowheads="1"/>
          </p:cNvSpPr>
          <p:nvPr/>
        </p:nvSpPr>
        <p:spPr bwMode="auto">
          <a:xfrm>
            <a:off x="6324600" y="5638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2" name="Text Box 30"/>
          <p:cNvSpPr txBox="1">
            <a:spLocks noChangeArrowheads="1"/>
          </p:cNvSpPr>
          <p:nvPr/>
        </p:nvSpPr>
        <p:spPr bwMode="auto">
          <a:xfrm>
            <a:off x="6934200" y="48768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3" name="Text Box 31"/>
          <p:cNvSpPr txBox="1">
            <a:spLocks noChangeArrowheads="1"/>
          </p:cNvSpPr>
          <p:nvPr/>
        </p:nvSpPr>
        <p:spPr bwMode="auto">
          <a:xfrm>
            <a:off x="7924800" y="40386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4" name="Text Box 32"/>
          <p:cNvSpPr txBox="1">
            <a:spLocks noChangeArrowheads="1"/>
          </p:cNvSpPr>
          <p:nvPr/>
        </p:nvSpPr>
        <p:spPr bwMode="auto">
          <a:xfrm>
            <a:off x="798513" y="4572000"/>
            <a:ext cx="16367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How do we</a:t>
            </a:r>
          </a:p>
          <a:p>
            <a:r>
              <a:rPr lang="en-US" sz="2000" b="1"/>
              <a:t>    </a:t>
            </a:r>
            <a:r>
              <a:rPr lang="en-US" sz="2000" b="1">
                <a:solidFill>
                  <a:schemeClr val="accent2"/>
                </a:solidFill>
              </a:rPr>
              <a:t>Coarsen?</a:t>
            </a:r>
          </a:p>
          <a:p>
            <a:r>
              <a:rPr lang="en-US" sz="2000" b="1">
                <a:solidFill>
                  <a:schemeClr val="accent2"/>
                </a:solidFill>
              </a:rPr>
              <a:t>    Expand?</a:t>
            </a:r>
          </a:p>
          <a:p>
            <a:r>
              <a:rPr lang="en-US" sz="2000" b="1">
                <a:solidFill>
                  <a:schemeClr val="accent2"/>
                </a:solidFill>
              </a:rPr>
              <a:t>    Improve?</a:t>
            </a:r>
            <a:endParaRPr lang="en-US" sz="2000" b="1"/>
          </a:p>
        </p:txBody>
      </p:sp>
      <p:sp>
        <p:nvSpPr>
          <p:cNvPr id="49185" name="Text Box 33"/>
          <p:cNvSpPr txBox="1">
            <a:spLocks noChangeArrowheads="1"/>
          </p:cNvSpPr>
          <p:nvPr/>
        </p:nvSpPr>
        <p:spPr bwMode="auto">
          <a:xfrm>
            <a:off x="1431925" y="4098925"/>
            <a:ext cx="1281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ja-JP" altLang="en-US" sz="1600" b="1"/>
              <a:t>“</a:t>
            </a:r>
            <a:r>
              <a:rPr lang="en-US" sz="1600" b="1"/>
              <a:t>V - cycle:</a:t>
            </a:r>
            <a:r>
              <a:rPr lang="ja-JP" altLang="en-US" sz="1600" b="1"/>
              <a:t>”</a:t>
            </a:r>
            <a:endParaRPr lang="en-US" sz="1200" b="1"/>
          </a:p>
        </p:txBody>
      </p:sp>
      <p:sp>
        <p:nvSpPr>
          <p:cNvPr id="49186" name="Freeform 34"/>
          <p:cNvSpPr>
            <a:spLocks/>
          </p:cNvSpPr>
          <p:nvPr/>
        </p:nvSpPr>
        <p:spPr bwMode="auto">
          <a:xfrm>
            <a:off x="6188075" y="5637213"/>
            <a:ext cx="104775" cy="231775"/>
          </a:xfrm>
          <a:custGeom>
            <a:avLst/>
            <a:gdLst>
              <a:gd name="T0" fmla="*/ 32761235 w 66"/>
              <a:gd name="T1" fmla="*/ 367942758 h 146"/>
              <a:gd name="T2" fmla="*/ 166330285 w 66"/>
              <a:gd name="T3" fmla="*/ 231854377 h 146"/>
              <a:gd name="T4" fmla="*/ 45362804 w 66"/>
              <a:gd name="T5" fmla="*/ 178931862 h 146"/>
              <a:gd name="T6" fmla="*/ 32761235 w 66"/>
              <a:gd name="T7" fmla="*/ 98285284 h 146"/>
              <a:gd name="T8" fmla="*/ 5040312 w 66"/>
              <a:gd name="T9" fmla="*/ 30241875 h 146"/>
              <a:gd name="T10" fmla="*/ 0 60000 65536"/>
              <a:gd name="T11" fmla="*/ 0 60000 65536"/>
              <a:gd name="T12" fmla="*/ 0 60000 65536"/>
              <a:gd name="T13" fmla="*/ 0 60000 65536"/>
              <a:gd name="T14" fmla="*/ 0 60000 65536"/>
              <a:gd name="T15" fmla="*/ 0 w 66"/>
              <a:gd name="T16" fmla="*/ 0 h 146"/>
              <a:gd name="T17" fmla="*/ 66 w 66"/>
              <a:gd name="T18" fmla="*/ 146 h 146"/>
            </a:gdLst>
            <a:ahLst/>
            <a:cxnLst>
              <a:cxn ang="T10">
                <a:pos x="T0" y="T1"/>
              </a:cxn>
              <a:cxn ang="T11">
                <a:pos x="T2" y="T3"/>
              </a:cxn>
              <a:cxn ang="T12">
                <a:pos x="T4" y="T5"/>
              </a:cxn>
              <a:cxn ang="T13">
                <a:pos x="T6" y="T7"/>
              </a:cxn>
              <a:cxn ang="T14">
                <a:pos x="T8" y="T9"/>
              </a:cxn>
            </a:cxnLst>
            <a:rect l="T15" t="T16" r="T17" b="T18"/>
            <a:pathLst>
              <a:path w="66" h="146">
                <a:moveTo>
                  <a:pt x="13" y="146"/>
                </a:moveTo>
                <a:cubicBezTo>
                  <a:pt x="28" y="124"/>
                  <a:pt x="51" y="117"/>
                  <a:pt x="66" y="92"/>
                </a:cubicBezTo>
                <a:cubicBezTo>
                  <a:pt x="52" y="82"/>
                  <a:pt x="18" y="71"/>
                  <a:pt x="18" y="71"/>
                </a:cubicBezTo>
                <a:cubicBezTo>
                  <a:pt x="16" y="60"/>
                  <a:pt x="16" y="49"/>
                  <a:pt x="13" y="39"/>
                </a:cubicBezTo>
                <a:cubicBezTo>
                  <a:pt x="0" y="0"/>
                  <a:pt x="2" y="41"/>
                  <a:pt x="2" y="12"/>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7" name="Freeform 35"/>
          <p:cNvSpPr>
            <a:spLocks/>
          </p:cNvSpPr>
          <p:nvPr/>
        </p:nvSpPr>
        <p:spPr bwMode="auto">
          <a:xfrm>
            <a:off x="6670675" y="4813300"/>
            <a:ext cx="141288" cy="357188"/>
          </a:xfrm>
          <a:custGeom>
            <a:avLst/>
            <a:gdLst>
              <a:gd name="T0" fmla="*/ 143650209 w 89"/>
              <a:gd name="T1" fmla="*/ 567036788 h 225"/>
              <a:gd name="T2" fmla="*/ 35282313 w 89"/>
              <a:gd name="T3" fmla="*/ 418346608 h 225"/>
              <a:gd name="T4" fmla="*/ 171371222 w 89"/>
              <a:gd name="T5" fmla="*/ 123488639 h 225"/>
              <a:gd name="T6" fmla="*/ 211693901 w 89"/>
              <a:gd name="T7" fmla="*/ 40322558 h 225"/>
              <a:gd name="T8" fmla="*/ 224295516 w 89"/>
              <a:gd name="T9" fmla="*/ 0 h 225"/>
              <a:gd name="T10" fmla="*/ 0 60000 65536"/>
              <a:gd name="T11" fmla="*/ 0 60000 65536"/>
              <a:gd name="T12" fmla="*/ 0 60000 65536"/>
              <a:gd name="T13" fmla="*/ 0 60000 65536"/>
              <a:gd name="T14" fmla="*/ 0 60000 65536"/>
              <a:gd name="T15" fmla="*/ 0 w 89"/>
              <a:gd name="T16" fmla="*/ 0 h 225"/>
              <a:gd name="T17" fmla="*/ 89 w 89"/>
              <a:gd name="T18" fmla="*/ 225 h 225"/>
            </a:gdLst>
            <a:ahLst/>
            <a:cxnLst>
              <a:cxn ang="T10">
                <a:pos x="T0" y="T1"/>
              </a:cxn>
              <a:cxn ang="T11">
                <a:pos x="T2" y="T3"/>
              </a:cxn>
              <a:cxn ang="T12">
                <a:pos x="T4" y="T5"/>
              </a:cxn>
              <a:cxn ang="T13">
                <a:pos x="T6" y="T7"/>
              </a:cxn>
              <a:cxn ang="T14">
                <a:pos x="T8" y="T9"/>
              </a:cxn>
            </a:cxnLst>
            <a:rect l="T15" t="T16" r="T17" b="T18"/>
            <a:pathLst>
              <a:path w="89" h="225">
                <a:moveTo>
                  <a:pt x="57" y="225"/>
                </a:moveTo>
                <a:cubicBezTo>
                  <a:pt x="48" y="196"/>
                  <a:pt x="39" y="183"/>
                  <a:pt x="14" y="166"/>
                </a:cubicBezTo>
                <a:cubicBezTo>
                  <a:pt x="0" y="120"/>
                  <a:pt x="45" y="84"/>
                  <a:pt x="68" y="49"/>
                </a:cubicBezTo>
                <a:cubicBezTo>
                  <a:pt x="80" y="31"/>
                  <a:pt x="77" y="36"/>
                  <a:pt x="84" y="16"/>
                </a:cubicBezTo>
                <a:cubicBezTo>
                  <a:pt x="86" y="11"/>
                  <a:pt x="89" y="0"/>
                  <a:pt x="89"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88" name="Freeform 36"/>
          <p:cNvSpPr>
            <a:spLocks/>
          </p:cNvSpPr>
          <p:nvPr/>
        </p:nvSpPr>
        <p:spPr bwMode="auto">
          <a:xfrm>
            <a:off x="7483475" y="3903663"/>
            <a:ext cx="120650" cy="595312"/>
          </a:xfrm>
          <a:custGeom>
            <a:avLst/>
            <a:gdLst>
              <a:gd name="T0" fmla="*/ 0 w 76"/>
              <a:gd name="T1" fmla="*/ 945057095 h 375"/>
              <a:gd name="T2" fmla="*/ 108365931 w 76"/>
              <a:gd name="T3" fmla="*/ 582154820 h 375"/>
              <a:gd name="T4" fmla="*/ 68043422 w 76"/>
              <a:gd name="T5" fmla="*/ 269655710 h 375"/>
              <a:gd name="T6" fmla="*/ 95765924 w 76"/>
              <a:gd name="T7" fmla="*/ 120967409 h 375"/>
              <a:gd name="T8" fmla="*/ 148688415 w 76"/>
              <a:gd name="T9" fmla="*/ 40322465 h 375"/>
              <a:gd name="T10" fmla="*/ 189012486 w 76"/>
              <a:gd name="T11" fmla="*/ 0 h 375"/>
              <a:gd name="T12" fmla="*/ 0 60000 65536"/>
              <a:gd name="T13" fmla="*/ 0 60000 65536"/>
              <a:gd name="T14" fmla="*/ 0 60000 65536"/>
              <a:gd name="T15" fmla="*/ 0 60000 65536"/>
              <a:gd name="T16" fmla="*/ 0 60000 65536"/>
              <a:gd name="T17" fmla="*/ 0 60000 65536"/>
              <a:gd name="T18" fmla="*/ 0 w 76"/>
              <a:gd name="T19" fmla="*/ 0 h 375"/>
              <a:gd name="T20" fmla="*/ 76 w 76"/>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76" h="375">
                <a:moveTo>
                  <a:pt x="0" y="375"/>
                </a:moveTo>
                <a:cubicBezTo>
                  <a:pt x="11" y="326"/>
                  <a:pt x="31" y="280"/>
                  <a:pt x="43" y="231"/>
                </a:cubicBezTo>
                <a:cubicBezTo>
                  <a:pt x="40" y="168"/>
                  <a:pt x="44" y="153"/>
                  <a:pt x="27" y="107"/>
                </a:cubicBezTo>
                <a:cubicBezTo>
                  <a:pt x="28" y="102"/>
                  <a:pt x="31" y="61"/>
                  <a:pt x="38" y="48"/>
                </a:cubicBezTo>
                <a:cubicBezTo>
                  <a:pt x="44" y="37"/>
                  <a:pt x="48" y="23"/>
                  <a:pt x="59" y="16"/>
                </a:cubicBezTo>
                <a:cubicBezTo>
                  <a:pt x="76" y="4"/>
                  <a:pt x="75" y="11"/>
                  <a:pt x="75"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1026"/>
          <p:cNvSpPr>
            <a:spLocks noGrp="1" noChangeArrowheads="1"/>
          </p:cNvSpPr>
          <p:nvPr>
            <p:ph type="title"/>
          </p:nvPr>
        </p:nvSpPr>
        <p:spPr>
          <a:xfrm>
            <a:off x="798513" y="306388"/>
            <a:ext cx="7662862" cy="422275"/>
          </a:xfrm>
        </p:spPr>
        <p:txBody>
          <a:bodyPr/>
          <a:lstStyle/>
          <a:p>
            <a:r>
              <a:rPr lang="en-US">
                <a:effectLst>
                  <a:outerShdw blurRad="38100" dist="38100" dir="2700000" algn="tl">
                    <a:srgbClr val="DDDDDD"/>
                  </a:outerShdw>
                </a:effectLst>
                <a:latin typeface="Arial" charset="0"/>
              </a:rPr>
              <a:t>Maximal Matching:  Example</a:t>
            </a:r>
          </a:p>
        </p:txBody>
      </p:sp>
      <p:pic>
        <p:nvPicPr>
          <p:cNvPr id="50179" name="Picture 1027" descr="MaximalMa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019300"/>
            <a:ext cx="3390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28600" y="168275"/>
            <a:ext cx="8534400" cy="576263"/>
          </a:xfrm>
        </p:spPr>
        <p:txBody>
          <a:bodyPr/>
          <a:lstStyle/>
          <a:p>
            <a:pPr>
              <a:defRPr/>
            </a:pPr>
            <a:r>
              <a:rPr lang="en-US" dirty="0">
                <a:effectLst>
                  <a:outerShdw blurRad="38100" dist="38100" dir="2700000" algn="tl">
                    <a:srgbClr val="DDDDDD"/>
                  </a:outerShdw>
                </a:effectLst>
                <a:latin typeface="Arial" charset="0"/>
                <a:cs typeface="+mj-cs"/>
              </a:rPr>
              <a:t>D</a:t>
            </a:r>
            <a:r>
              <a:rPr lang="en-US" dirty="0" smtClean="0">
                <a:effectLst>
                  <a:outerShdw blurRad="38100" dist="38100" dir="2700000" algn="tl">
                    <a:srgbClr val="DDDDDD"/>
                  </a:outerShdw>
                </a:effectLst>
                <a:latin typeface="Arial" charset="0"/>
                <a:cs typeface="+mj-cs"/>
              </a:rPr>
              <a:t>ata structure for sparse matrix A </a:t>
            </a:r>
            <a:r>
              <a:rPr lang="en-US" sz="2400" dirty="0">
                <a:effectLst>
                  <a:outerShdw blurRad="38100" dist="38100" dir="2700000" algn="tl">
                    <a:srgbClr val="DDDDDD"/>
                  </a:outerShdw>
                </a:effectLst>
                <a:latin typeface="Arial" charset="0"/>
                <a:cs typeface="+mj-cs"/>
              </a:rPr>
              <a:t>(stored by rows)</a:t>
            </a:r>
            <a:endParaRPr lang="en-US" dirty="0">
              <a:effectLst>
                <a:outerShdw blurRad="38100" dist="38100" dir="2700000" algn="tl">
                  <a:srgbClr val="DDDDDD"/>
                </a:outerShdw>
              </a:effectLst>
              <a:latin typeface="Arial" charset="0"/>
              <a:cs typeface="+mj-cs"/>
            </a:endParaRPr>
          </a:p>
        </p:txBody>
      </p:sp>
      <p:sp>
        <p:nvSpPr>
          <p:cNvPr id="17410" name="Rectangle 3"/>
          <p:cNvSpPr>
            <a:spLocks noGrp="1" noChangeArrowheads="1"/>
          </p:cNvSpPr>
          <p:nvPr>
            <p:ph type="body" idx="1"/>
          </p:nvPr>
        </p:nvSpPr>
        <p:spPr>
          <a:xfrm>
            <a:off x="-381000" y="4191000"/>
            <a:ext cx="4800600" cy="1978025"/>
          </a:xfrm>
        </p:spPr>
        <p:txBody>
          <a:bodyPr/>
          <a:lstStyle/>
          <a:p>
            <a:pPr lvl="1"/>
            <a:r>
              <a:rPr lang="en-US" sz="2400" u="sng" dirty="0" smtClean="0">
                <a:solidFill>
                  <a:srgbClr val="FF0000"/>
                </a:solidFill>
                <a:latin typeface="Arial" charset="0"/>
              </a:rPr>
              <a:t>Full matrix:</a:t>
            </a:r>
            <a:r>
              <a:rPr lang="en-US" sz="2400" dirty="0" smtClean="0">
                <a:solidFill>
                  <a:schemeClr val="hlink"/>
                </a:solidFill>
                <a:latin typeface="Arial" charset="0"/>
              </a:rPr>
              <a:t>   </a:t>
            </a:r>
            <a:endParaRPr lang="en-US" sz="2400" dirty="0">
              <a:solidFill>
                <a:schemeClr val="hlink"/>
              </a:solidFill>
              <a:latin typeface="Arial" charset="0"/>
            </a:endParaRPr>
          </a:p>
          <a:p>
            <a:pPr lvl="1"/>
            <a:endParaRPr lang="en-US" sz="700" dirty="0">
              <a:solidFill>
                <a:schemeClr val="hlink"/>
              </a:solidFill>
              <a:latin typeface="Arial" charset="0"/>
            </a:endParaRPr>
          </a:p>
          <a:p>
            <a:pPr lvl="2"/>
            <a:r>
              <a:rPr lang="en-US" sz="2000" dirty="0">
                <a:latin typeface="Arial" charset="0"/>
              </a:rPr>
              <a:t>2-dimensional array of real or complex numbers</a:t>
            </a:r>
            <a:endParaRPr lang="en-US" sz="800" dirty="0">
              <a:latin typeface="Arial" charset="0"/>
            </a:endParaRPr>
          </a:p>
          <a:p>
            <a:pPr lvl="2"/>
            <a:r>
              <a:rPr lang="en-US" sz="2000" dirty="0">
                <a:latin typeface="Arial" charset="0"/>
              </a:rPr>
              <a:t>(</a:t>
            </a:r>
            <a:r>
              <a:rPr lang="en-US" sz="2000" dirty="0" err="1">
                <a:latin typeface="Arial" charset="0"/>
              </a:rPr>
              <a:t>nrows</a:t>
            </a:r>
            <a:r>
              <a:rPr lang="en-US" sz="2000" dirty="0">
                <a:latin typeface="Arial" charset="0"/>
              </a:rPr>
              <a:t>*</a:t>
            </a:r>
            <a:r>
              <a:rPr lang="en-US" sz="2000" dirty="0" err="1">
                <a:latin typeface="Arial" charset="0"/>
              </a:rPr>
              <a:t>ncols</a:t>
            </a:r>
            <a:r>
              <a:rPr lang="en-US" sz="2000" dirty="0">
                <a:latin typeface="Arial" charset="0"/>
              </a:rPr>
              <a:t>) memory</a:t>
            </a:r>
          </a:p>
          <a:p>
            <a:endParaRPr lang="en-US" dirty="0">
              <a:solidFill>
                <a:schemeClr val="hlink"/>
              </a:solidFill>
              <a:latin typeface="Arial" charset="0"/>
            </a:endParaRPr>
          </a:p>
        </p:txBody>
      </p:sp>
      <p:graphicFrame>
        <p:nvGraphicFramePr>
          <p:cNvPr id="437252" name="Group 4"/>
          <p:cNvGraphicFramePr>
            <a:graphicFrameLocks noGrp="1"/>
          </p:cNvGraphicFramePr>
          <p:nvPr/>
        </p:nvGraphicFramePr>
        <p:xfrm>
          <a:off x="1219200" y="1447800"/>
          <a:ext cx="1752600" cy="1709738"/>
        </p:xfrm>
        <a:graphic>
          <a:graphicData uri="http://schemas.openxmlformats.org/drawingml/2006/table">
            <a:tbl>
              <a:tblPr/>
              <a:tblGrid>
                <a:gridCol w="584200"/>
                <a:gridCol w="584200"/>
                <a:gridCol w="584200"/>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31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53</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59</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41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26</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7270" name="Group 22"/>
          <p:cNvGraphicFramePr>
            <a:graphicFrameLocks noGrp="1"/>
          </p:cNvGraphicFramePr>
          <p:nvPr/>
        </p:nvGraphicFramePr>
        <p:xfrm>
          <a:off x="4419600" y="1219200"/>
          <a:ext cx="2921000" cy="609600"/>
        </p:xfrm>
        <a:graphic>
          <a:graphicData uri="http://schemas.openxmlformats.org/drawingml/2006/table">
            <a:tbl>
              <a:tblPr/>
              <a:tblGrid>
                <a:gridCol w="584200"/>
                <a:gridCol w="584200"/>
                <a:gridCol w="584200"/>
                <a:gridCol w="584200"/>
                <a:gridCol w="584200"/>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31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53</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59</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41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FF3300"/>
                          </a:solidFill>
                          <a:effectLst/>
                          <a:latin typeface="Arial" charset="0"/>
                        </a:rPr>
                        <a:t>26</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7284" name="Group 36"/>
          <p:cNvGraphicFramePr>
            <a:graphicFrameLocks noGrp="1"/>
          </p:cNvGraphicFramePr>
          <p:nvPr/>
        </p:nvGraphicFramePr>
        <p:xfrm>
          <a:off x="4419600" y="1981200"/>
          <a:ext cx="2921000" cy="609600"/>
        </p:xfrm>
        <a:graphic>
          <a:graphicData uri="http://schemas.openxmlformats.org/drawingml/2006/table">
            <a:tbl>
              <a:tblPr/>
              <a:tblGrid>
                <a:gridCol w="584200"/>
                <a:gridCol w="584200"/>
                <a:gridCol w="584200"/>
                <a:gridCol w="584200"/>
                <a:gridCol w="584200"/>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0000FF"/>
                          </a:solidFill>
                          <a:effectLst/>
                          <a:latin typeface="Arial" charset="0"/>
                        </a:rPr>
                        <a:t>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0000FF"/>
                          </a:solidFill>
                          <a:effectLst/>
                          <a:latin typeface="Arial" charset="0"/>
                        </a:rPr>
                        <a:t>3</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0000FF"/>
                          </a:solidFill>
                          <a:effectLst/>
                          <a:latin typeface="Arial" charset="0"/>
                        </a:rPr>
                        <a:t>2</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0000FF"/>
                          </a:solidFill>
                          <a:effectLst/>
                          <a:latin typeface="Arial" charset="0"/>
                        </a:rPr>
                        <a:t>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smtClean="0">
                          <a:ln>
                            <a:noFill/>
                          </a:ln>
                          <a:solidFill>
                            <a:srgbClr val="0000FF"/>
                          </a:solidFill>
                          <a:effectLst/>
                          <a:latin typeface="Arial" charset="0"/>
                        </a:rPr>
                        <a:t>2</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57" name="Rectangle 50"/>
          <p:cNvSpPr>
            <a:spLocks noChangeArrowheads="1"/>
          </p:cNvSpPr>
          <p:nvPr/>
        </p:nvSpPr>
        <p:spPr bwMode="auto">
          <a:xfrm>
            <a:off x="4495800" y="4343400"/>
            <a:ext cx="4648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342900" indent="-342900">
              <a:lnSpc>
                <a:spcPct val="90000"/>
              </a:lnSpc>
              <a:spcBef>
                <a:spcPct val="20000"/>
              </a:spcBef>
              <a:buClr>
                <a:srgbClr val="FF0000"/>
              </a:buClr>
              <a:buSzPct val="100000"/>
              <a:buFontTx/>
              <a:buChar char="•"/>
            </a:pPr>
            <a:r>
              <a:rPr lang="en-US" sz="2400" u="sng" dirty="0" smtClean="0">
                <a:solidFill>
                  <a:srgbClr val="FF0000"/>
                </a:solidFill>
                <a:latin typeface="Arial" charset="0"/>
              </a:rPr>
              <a:t>Sparse matrix:</a:t>
            </a:r>
            <a:r>
              <a:rPr lang="en-US" sz="2400" dirty="0" smtClean="0">
                <a:solidFill>
                  <a:srgbClr val="FF0000"/>
                </a:solidFill>
                <a:latin typeface="Arial" charset="0"/>
              </a:rPr>
              <a:t> </a:t>
            </a:r>
            <a:endParaRPr lang="en-US" sz="2400" dirty="0">
              <a:solidFill>
                <a:srgbClr val="FF0000"/>
              </a:solidFill>
              <a:latin typeface="Arial" charset="0"/>
            </a:endParaRPr>
          </a:p>
          <a:p>
            <a:pPr marL="742950" lvl="1" indent="-285750">
              <a:lnSpc>
                <a:spcPct val="90000"/>
              </a:lnSpc>
              <a:spcBef>
                <a:spcPct val="20000"/>
              </a:spcBef>
              <a:buClr>
                <a:srgbClr val="FF0000"/>
              </a:buClr>
              <a:buSzPct val="100000"/>
              <a:buFontTx/>
              <a:buChar char="•"/>
            </a:pPr>
            <a:endParaRPr lang="en-US" sz="800" dirty="0">
              <a:solidFill>
                <a:srgbClr val="FF0000"/>
              </a:solidFill>
              <a:latin typeface="Arial" charset="0"/>
            </a:endParaRPr>
          </a:p>
          <a:p>
            <a:pPr marL="742950" lvl="1" indent="-285750">
              <a:lnSpc>
                <a:spcPct val="90000"/>
              </a:lnSpc>
              <a:spcBef>
                <a:spcPct val="20000"/>
              </a:spcBef>
              <a:buClr>
                <a:srgbClr val="FF0000"/>
              </a:buClr>
              <a:buSzPct val="100000"/>
              <a:buFontTx/>
              <a:buChar char="•"/>
            </a:pPr>
            <a:r>
              <a:rPr lang="en-US" sz="2000" dirty="0">
                <a:latin typeface="Arial" charset="0"/>
              </a:rPr>
              <a:t>compressed row storage</a:t>
            </a:r>
          </a:p>
          <a:p>
            <a:pPr marL="742950" lvl="1" indent="-285750">
              <a:lnSpc>
                <a:spcPct val="90000"/>
              </a:lnSpc>
              <a:spcBef>
                <a:spcPct val="20000"/>
              </a:spcBef>
              <a:buClr>
                <a:srgbClr val="FF0000"/>
              </a:buClr>
              <a:buSzPct val="100000"/>
              <a:buFontTx/>
              <a:buChar char="•"/>
            </a:pPr>
            <a:endParaRPr lang="en-US" sz="900" dirty="0">
              <a:latin typeface="Arial" charset="0"/>
            </a:endParaRPr>
          </a:p>
          <a:p>
            <a:pPr marL="742950" lvl="1" indent="-285750">
              <a:lnSpc>
                <a:spcPct val="90000"/>
              </a:lnSpc>
              <a:spcBef>
                <a:spcPct val="20000"/>
              </a:spcBef>
              <a:buClr>
                <a:srgbClr val="FF0000"/>
              </a:buClr>
              <a:buSzPct val="100000"/>
              <a:buFontTx/>
              <a:buChar char="•"/>
            </a:pPr>
            <a:r>
              <a:rPr lang="en-US" sz="2000" dirty="0">
                <a:latin typeface="Arial" charset="0"/>
              </a:rPr>
              <a:t>about (2*</a:t>
            </a:r>
            <a:r>
              <a:rPr lang="en-US" sz="2000" dirty="0" err="1">
                <a:latin typeface="Arial" charset="0"/>
              </a:rPr>
              <a:t>nzs</a:t>
            </a:r>
            <a:r>
              <a:rPr lang="en-US" sz="2000" dirty="0">
                <a:latin typeface="Arial" charset="0"/>
              </a:rPr>
              <a:t> + </a:t>
            </a:r>
            <a:r>
              <a:rPr lang="en-US" sz="2000" dirty="0" err="1">
                <a:latin typeface="Arial" charset="0"/>
              </a:rPr>
              <a:t>nrows</a:t>
            </a:r>
            <a:r>
              <a:rPr lang="en-US" sz="2000" dirty="0">
                <a:latin typeface="Arial" charset="0"/>
              </a:rPr>
              <a:t>) memory</a:t>
            </a:r>
          </a:p>
        </p:txBody>
      </p:sp>
      <p:graphicFrame>
        <p:nvGraphicFramePr>
          <p:cNvPr id="437299" name="Group 51"/>
          <p:cNvGraphicFramePr>
            <a:graphicFrameLocks noGrp="1"/>
          </p:cNvGraphicFramePr>
          <p:nvPr/>
        </p:nvGraphicFramePr>
        <p:xfrm>
          <a:off x="4419600" y="3263900"/>
          <a:ext cx="2336800" cy="609600"/>
        </p:xfrm>
        <a:graphic>
          <a:graphicData uri="http://schemas.openxmlformats.org/drawingml/2006/table">
            <a:tbl>
              <a:tblPr/>
              <a:tblGrid>
                <a:gridCol w="584200"/>
                <a:gridCol w="584200"/>
                <a:gridCol w="584200"/>
                <a:gridCol w="584200"/>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smtClean="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smtClean="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smtClean="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smtClean="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70" name="Line 63"/>
          <p:cNvSpPr>
            <a:spLocks noChangeShapeType="1"/>
          </p:cNvSpPr>
          <p:nvPr/>
        </p:nvSpPr>
        <p:spPr bwMode="auto">
          <a:xfrm flipV="1">
            <a:off x="4694238" y="2590800"/>
            <a:ext cx="68262" cy="1006475"/>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1" name="Line 64"/>
          <p:cNvSpPr>
            <a:spLocks noChangeShapeType="1"/>
          </p:cNvSpPr>
          <p:nvPr/>
        </p:nvSpPr>
        <p:spPr bwMode="auto">
          <a:xfrm flipV="1">
            <a:off x="5294313" y="2605088"/>
            <a:ext cx="563562" cy="992187"/>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2" name="Line 65"/>
          <p:cNvSpPr>
            <a:spLocks noChangeShapeType="1"/>
          </p:cNvSpPr>
          <p:nvPr/>
        </p:nvSpPr>
        <p:spPr bwMode="auto">
          <a:xfrm flipV="1">
            <a:off x="5884863" y="2644775"/>
            <a:ext cx="606425" cy="952500"/>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3" name="Line 66"/>
          <p:cNvSpPr>
            <a:spLocks noChangeShapeType="1"/>
          </p:cNvSpPr>
          <p:nvPr/>
        </p:nvSpPr>
        <p:spPr bwMode="auto">
          <a:xfrm flipV="1">
            <a:off x="6465888" y="2647950"/>
            <a:ext cx="1244600" cy="939800"/>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047749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798513" y="306388"/>
            <a:ext cx="5065712" cy="422275"/>
          </a:xfrm>
        </p:spPr>
        <p:txBody>
          <a:bodyPr/>
          <a:lstStyle/>
          <a:p>
            <a:r>
              <a:rPr lang="en-US">
                <a:effectLst>
                  <a:outerShdw blurRad="38100" dist="38100" dir="2700000" algn="tl">
                    <a:srgbClr val="DDDDDD"/>
                  </a:outerShdw>
                </a:effectLst>
                <a:latin typeface="Arial" charset="0"/>
              </a:rPr>
              <a:t>Example of Coarsening</a:t>
            </a:r>
          </a:p>
        </p:txBody>
      </p:sp>
      <p:pic>
        <p:nvPicPr>
          <p:cNvPr id="51203" name="Picture 3" descr="Coars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3152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798513" y="306388"/>
            <a:ext cx="8040687" cy="422275"/>
          </a:xfrm>
        </p:spPr>
        <p:txBody>
          <a:bodyPr/>
          <a:lstStyle/>
          <a:p>
            <a:r>
              <a:rPr lang="en-US">
                <a:effectLst>
                  <a:outerShdw blurRad="38100" dist="38100" dir="2700000" algn="tl">
                    <a:srgbClr val="DDDDDD"/>
                  </a:outerShdw>
                </a:effectLst>
                <a:latin typeface="Arial" charset="0"/>
              </a:rPr>
              <a:t>Expanding a partition of G</a:t>
            </a:r>
            <a:r>
              <a:rPr lang="en-US" sz="3600" baseline="-14000">
                <a:effectLst>
                  <a:outerShdw blurRad="38100" dist="38100" dir="2700000" algn="tl">
                    <a:srgbClr val="DDDDDD"/>
                  </a:outerShdw>
                </a:effectLst>
                <a:latin typeface="Arial" charset="0"/>
              </a:rPr>
              <a:t>c</a:t>
            </a:r>
            <a:r>
              <a:rPr lang="en-US">
                <a:effectLst>
                  <a:outerShdw blurRad="38100" dist="38100" dir="2700000" algn="tl">
                    <a:srgbClr val="DDDDDD"/>
                  </a:outerShdw>
                </a:effectLst>
                <a:latin typeface="Arial" charset="0"/>
              </a:rPr>
              <a:t> to a partition of G</a:t>
            </a:r>
          </a:p>
        </p:txBody>
      </p:sp>
      <p:pic>
        <p:nvPicPr>
          <p:cNvPr id="52227" name="Picture 3" descr="PartitionCoa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590675"/>
            <a:ext cx="71532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solidFill>
            </a:endParaRPr>
          </a:p>
          <a:p>
            <a:pPr>
              <a:defRPr/>
            </a:pPr>
            <a:r>
              <a:rPr lang="en-US" u="sng" dirty="0" smtClean="0">
                <a:solidFill>
                  <a:schemeClr val="tx1"/>
                </a:solidFill>
                <a:ea typeface="+mn-ea"/>
              </a:rPr>
              <a:t>Beyond graphs</a:t>
            </a:r>
            <a:endParaRPr lang="en-US" dirty="0" smtClean="0">
              <a:solidFill>
                <a:schemeClr val="tx1"/>
              </a:solidFill>
              <a:ea typeface="+mn-ea"/>
            </a:endParaRPr>
          </a:p>
          <a:p>
            <a:pPr lvl="1">
              <a:defRPr/>
            </a:pPr>
            <a:r>
              <a:rPr lang="en-US" sz="2000" dirty="0" smtClean="0">
                <a:solidFill>
                  <a:schemeClr val="tx1"/>
                </a:solidFill>
              </a:rPr>
              <a:t>Shortcomings of the graph partitioning model</a:t>
            </a:r>
          </a:p>
          <a:p>
            <a:pPr lvl="1">
              <a:defRPr/>
            </a:pPr>
            <a:r>
              <a:rPr lang="en-US" sz="2000" dirty="0" err="1" smtClean="0">
                <a:solidFill>
                  <a:schemeClr val="tx1"/>
                </a:solidFill>
              </a:rPr>
              <a:t>Hypergraph</a:t>
            </a:r>
            <a:r>
              <a:rPr lang="en-US" sz="2000" dirty="0" smtClean="0">
                <a:solidFill>
                  <a:schemeClr val="tx1"/>
                </a:solidFill>
              </a:rPr>
              <a:t> models of communication in </a:t>
            </a:r>
            <a:r>
              <a:rPr lang="en-US" sz="2000" dirty="0" err="1" smtClean="0">
                <a:solidFill>
                  <a:schemeClr val="tx1"/>
                </a:solidFill>
              </a:rPr>
              <a:t>MatVec</a:t>
            </a:r>
            <a:endParaRPr lang="en-US" sz="2400" dirty="0" smtClean="0">
              <a:solidFill>
                <a:schemeClr val="tx1"/>
              </a:solidFill>
            </a:endParaRPr>
          </a:p>
          <a:p>
            <a:pPr lvl="4">
              <a:defRPr/>
            </a:pPr>
            <a:endParaRPr lang="en-US" sz="1200" dirty="0" smtClean="0">
              <a:solidFill>
                <a:schemeClr val="tx1"/>
              </a:solidFill>
            </a:endParaRPr>
          </a:p>
          <a:p>
            <a:pPr>
              <a:defRPr/>
            </a:pPr>
            <a:r>
              <a:rPr lang="en-US" u="sng" dirty="0" smtClean="0">
                <a:solidFill>
                  <a:schemeClr val="tx1">
                    <a:lumMod val="50000"/>
                    <a:lumOff val="50000"/>
                  </a:schemeClr>
                </a:solidFill>
                <a:ea typeface="+mn-ea"/>
              </a:rPr>
              <a:t>Parallel methods for partitioning </a:t>
            </a:r>
            <a:r>
              <a:rPr lang="en-US" u="sng" dirty="0" err="1" smtClean="0">
                <a:solidFill>
                  <a:schemeClr val="tx1">
                    <a:lumMod val="50000"/>
                    <a:lumOff val="50000"/>
                  </a:schemeClr>
                </a:solidFill>
                <a:ea typeface="+mn-ea"/>
              </a:rPr>
              <a:t>hypergraphs</a:t>
            </a:r>
            <a:endParaRPr lang="en-US" dirty="0" smtClean="0">
              <a:solidFill>
                <a:schemeClr val="tx1">
                  <a:lumMod val="50000"/>
                  <a:lumOff val="50000"/>
                </a:schemeClr>
              </a:solidFill>
              <a:ea typeface="+mn-ea"/>
            </a:endParaRPr>
          </a:p>
          <a:p>
            <a:pPr lvl="1">
              <a:defRPr/>
            </a:pPr>
            <a:endParaRPr lang="en-US" sz="2400" dirty="0" smtClean="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8600" y="609600"/>
            <a:ext cx="8610600" cy="2819400"/>
          </a:xfrm>
        </p:spPr>
        <p:txBody>
          <a:bodyPr/>
          <a:lstStyle/>
          <a:p>
            <a:pPr algn="ctr" eaLnBrk="1" hangingPunct="1"/>
            <a:r>
              <a:rPr lang="en-US" b="0" i="0">
                <a:solidFill>
                  <a:srgbClr val="002060"/>
                </a:solidFill>
                <a:effectLst/>
                <a:latin typeface="Arial" charset="0"/>
              </a:rPr>
              <a:t>Most of the following slides adapted from:</a:t>
            </a:r>
            <a:r>
              <a:rPr lang="en-US" sz="3200">
                <a:effectLst>
                  <a:outerShdw blurRad="38100" dist="38100" dir="2700000" algn="tl">
                    <a:srgbClr val="DDDDDD"/>
                  </a:outerShdw>
                </a:effectLst>
                <a:latin typeface="Arial" charset="0"/>
              </a:rPr>
              <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Dynamic Load Balancing for Adaptive Scientific Computations via Hypergraph Repartitioning</a:t>
            </a:r>
          </a:p>
        </p:txBody>
      </p:sp>
      <p:sp>
        <p:nvSpPr>
          <p:cNvPr id="55299" name="Rectangle 3"/>
          <p:cNvSpPr>
            <a:spLocks noGrp="1" noChangeArrowheads="1"/>
          </p:cNvSpPr>
          <p:nvPr>
            <p:ph type="subTitle" idx="1"/>
          </p:nvPr>
        </p:nvSpPr>
        <p:spPr>
          <a:xfrm>
            <a:off x="457200" y="3810000"/>
            <a:ext cx="8113713" cy="2287588"/>
          </a:xfrm>
        </p:spPr>
        <p:txBody>
          <a:bodyPr/>
          <a:lstStyle/>
          <a:p>
            <a:pPr eaLnBrk="1" hangingPunct="1"/>
            <a:r>
              <a:rPr lang="en-US" sz="2500">
                <a:latin typeface="Arial" charset="0"/>
              </a:rPr>
              <a:t>Ümit V. Çatalyürek</a:t>
            </a:r>
          </a:p>
          <a:p>
            <a:pPr eaLnBrk="1" hangingPunct="1"/>
            <a:r>
              <a:rPr lang="en-US" sz="2500">
                <a:latin typeface="Arial" charset="0"/>
              </a:rPr>
              <a:t>Department of Biomedical Informatics</a:t>
            </a:r>
          </a:p>
          <a:p>
            <a:pPr eaLnBrk="1" hangingPunct="1"/>
            <a:r>
              <a:rPr lang="en-US" sz="2500">
                <a:latin typeface="Arial" charset="0"/>
              </a:rPr>
              <a:t>The Ohio State University</a:t>
            </a:r>
            <a:endParaRPr lang="en-US" sz="32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4"/>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15363" name="Rectangle 2"/>
          <p:cNvSpPr>
            <a:spLocks noGrp="1" noChangeArrowheads="1"/>
          </p:cNvSpPr>
          <p:nvPr>
            <p:ph type="title" idx="4294967295"/>
          </p:nvPr>
        </p:nvSpPr>
        <p:spPr>
          <a:xfrm>
            <a:off x="457200" y="381000"/>
            <a:ext cx="8839200" cy="762000"/>
          </a:xfrm>
        </p:spPr>
        <p:txBody>
          <a:bodyPr lIns="91440" tIns="45720" rIns="91440" bIns="45720"/>
          <a:lstStyle/>
          <a:p>
            <a:pPr eaLnBrk="1" hangingPunct="1"/>
            <a:r>
              <a:rPr lang="en-US">
                <a:effectLst>
                  <a:outerShdw blurRad="38100" dist="38100" dir="2700000" algn="tl">
                    <a:srgbClr val="DDDDDD"/>
                  </a:outerShdw>
                </a:effectLst>
                <a:latin typeface="Arial" charset="0"/>
              </a:rPr>
              <a:t>Graph Models:</a:t>
            </a:r>
            <a:br>
              <a:rPr lang="en-US">
                <a:effectLst>
                  <a:outerShdw blurRad="38100" dist="38100" dir="2700000" algn="tl">
                    <a:srgbClr val="DDDDDD"/>
                  </a:outerShdw>
                </a:effectLst>
                <a:latin typeface="Arial" charset="0"/>
              </a:rPr>
            </a:br>
            <a:r>
              <a:rPr lang="en-US">
                <a:effectLst>
                  <a:outerShdw blurRad="38100" dist="38100" dir="2700000" algn="tl">
                    <a:srgbClr val="DDDDDD"/>
                  </a:outerShdw>
                </a:effectLst>
                <a:latin typeface="Arial" charset="0"/>
              </a:rPr>
              <a:t>Approximate Communication Metric for SpMV</a:t>
            </a:r>
          </a:p>
        </p:txBody>
      </p:sp>
      <p:sp>
        <p:nvSpPr>
          <p:cNvPr id="56324" name="Rectangle 3"/>
          <p:cNvSpPr>
            <a:spLocks noGrp="1" noChangeArrowheads="1"/>
          </p:cNvSpPr>
          <p:nvPr>
            <p:ph type="body" sz="half" idx="4294967295"/>
          </p:nvPr>
        </p:nvSpPr>
        <p:spPr>
          <a:xfrm>
            <a:off x="533400" y="1447800"/>
            <a:ext cx="6342063" cy="2222500"/>
          </a:xfrm>
        </p:spPr>
        <p:txBody>
          <a:bodyPr lIns="91440" tIns="45720" rIns="91440" bIns="45720"/>
          <a:lstStyle/>
          <a:p>
            <a:pPr eaLnBrk="1" hangingPunct="1"/>
            <a:r>
              <a:rPr lang="en-US" sz="1800">
                <a:latin typeface="Arial" charset="0"/>
              </a:rPr>
              <a:t>Graph models assume</a:t>
            </a:r>
          </a:p>
          <a:p>
            <a:pPr lvl="1" eaLnBrk="1" hangingPunct="1"/>
            <a:r>
              <a:rPr lang="en-US" sz="1400">
                <a:latin typeface="Arial" charset="0"/>
              </a:rPr>
              <a:t>Weight of edge cuts = Communication volume.</a:t>
            </a:r>
          </a:p>
          <a:p>
            <a:pPr eaLnBrk="1" hangingPunct="1"/>
            <a:r>
              <a:rPr lang="en-US" sz="1800">
                <a:latin typeface="Arial" charset="0"/>
              </a:rPr>
              <a:t>But edge cuts only </a:t>
            </a:r>
            <a:r>
              <a:rPr lang="en-US" sz="1800" i="1">
                <a:latin typeface="Arial" charset="0"/>
              </a:rPr>
              <a:t>approximate</a:t>
            </a:r>
            <a:r>
              <a:rPr lang="en-US" sz="1800">
                <a:latin typeface="Arial" charset="0"/>
              </a:rPr>
              <a:t> communication volume.</a:t>
            </a:r>
          </a:p>
          <a:p>
            <a:pPr eaLnBrk="1" hangingPunct="1"/>
            <a:r>
              <a:rPr lang="en-US" sz="1800">
                <a:latin typeface="Arial" charset="0"/>
              </a:rPr>
              <a:t>Good enough for many PDE applications.</a:t>
            </a:r>
          </a:p>
          <a:p>
            <a:pPr eaLnBrk="1" hangingPunct="1"/>
            <a:r>
              <a:rPr lang="en-US" sz="1800">
                <a:latin typeface="Arial" charset="0"/>
              </a:rPr>
              <a:t>Not good enough for irregular problems</a:t>
            </a:r>
          </a:p>
        </p:txBody>
      </p:sp>
      <p:grpSp>
        <p:nvGrpSpPr>
          <p:cNvPr id="56325" name="Group 10"/>
          <p:cNvGrpSpPr>
            <a:grpSpLocks/>
          </p:cNvGrpSpPr>
          <p:nvPr/>
        </p:nvGrpSpPr>
        <p:grpSpPr bwMode="auto">
          <a:xfrm>
            <a:off x="4267200" y="3810000"/>
            <a:ext cx="1993900" cy="2312988"/>
            <a:chOff x="956" y="2701"/>
            <a:chExt cx="1256" cy="1457"/>
          </a:xfrm>
        </p:grpSpPr>
        <p:pic>
          <p:nvPicPr>
            <p:cNvPr id="56405" name="Picture 4" descr="cube27p_32n_natural"/>
            <p:cNvPicPr>
              <a:picLocks noChangeAspect="1" noChangeArrowheads="1"/>
            </p:cNvPicPr>
            <p:nvPr/>
          </p:nvPicPr>
          <p:blipFill>
            <a:blip r:embed="rId3">
              <a:extLst>
                <a:ext uri="{28A0092B-C50C-407E-A947-70E740481C1C}">
                  <a14:useLocalDpi xmlns:a14="http://schemas.microsoft.com/office/drawing/2010/main" val="0"/>
                </a:ext>
              </a:extLst>
            </a:blip>
            <a:srcRect l="12502" t="4163" r="12502" b="8325"/>
            <a:stretch>
              <a:fillRect/>
            </a:stretch>
          </p:blipFill>
          <p:spPr bwMode="auto">
            <a:xfrm>
              <a:off x="956" y="2701"/>
              <a:ext cx="1256"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06" name="Text Box 5"/>
            <p:cNvSpPr txBox="1">
              <a:spLocks noChangeArrowheads="1"/>
            </p:cNvSpPr>
            <p:nvPr/>
          </p:nvSpPr>
          <p:spPr bwMode="auto">
            <a:xfrm>
              <a:off x="1011" y="3792"/>
              <a:ext cx="114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00279F"/>
                  </a:solidFill>
                  <a:ea typeface="MS PGothic" charset="0"/>
                  <a:cs typeface="MS PGothic" charset="0"/>
                </a:rPr>
                <a:t>Hexahedral finite</a:t>
              </a:r>
              <a:br>
                <a:rPr lang="en-US" sz="1600" b="1" i="1">
                  <a:solidFill>
                    <a:srgbClr val="00279F"/>
                  </a:solidFill>
                  <a:ea typeface="MS PGothic" charset="0"/>
                  <a:cs typeface="MS PGothic" charset="0"/>
                </a:rPr>
              </a:br>
              <a:r>
                <a:rPr lang="en-US" sz="1600" b="1" i="1">
                  <a:solidFill>
                    <a:srgbClr val="00279F"/>
                  </a:solidFill>
                  <a:ea typeface="MS PGothic" charset="0"/>
                  <a:cs typeface="MS PGothic" charset="0"/>
                </a:rPr>
                <a:t>element matrix</a:t>
              </a:r>
            </a:p>
          </p:txBody>
        </p:sp>
      </p:grpSp>
      <p:grpSp>
        <p:nvGrpSpPr>
          <p:cNvPr id="56326" name="Group 11"/>
          <p:cNvGrpSpPr>
            <a:grpSpLocks/>
          </p:cNvGrpSpPr>
          <p:nvPr/>
        </p:nvGrpSpPr>
        <p:grpSpPr bwMode="auto">
          <a:xfrm>
            <a:off x="6705600" y="3733800"/>
            <a:ext cx="1911350" cy="2200275"/>
            <a:chOff x="3910" y="2620"/>
            <a:chExt cx="1204" cy="1386"/>
          </a:xfrm>
        </p:grpSpPr>
        <p:pic>
          <p:nvPicPr>
            <p:cNvPr id="56403" name="Picture 6" descr="Xyce_ASIC_320k_Base"/>
            <p:cNvPicPr>
              <a:picLocks noChangeAspect="1" noChangeArrowheads="1"/>
            </p:cNvPicPr>
            <p:nvPr/>
          </p:nvPicPr>
          <p:blipFill>
            <a:blip r:embed="rId4">
              <a:extLst>
                <a:ext uri="{28A0092B-C50C-407E-A947-70E740481C1C}">
                  <a14:useLocalDpi xmlns:a14="http://schemas.microsoft.com/office/drawing/2010/main" val="0"/>
                </a:ext>
              </a:extLst>
            </a:blip>
            <a:srcRect l="16071" r="16071" b="5344"/>
            <a:stretch>
              <a:fillRect/>
            </a:stretch>
          </p:blipFill>
          <p:spPr bwMode="auto">
            <a:xfrm>
              <a:off x="3910" y="2620"/>
              <a:ext cx="1178"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04" name="Text Box 8"/>
            <p:cNvSpPr txBox="1">
              <a:spLocks noChangeArrowheads="1"/>
            </p:cNvSpPr>
            <p:nvPr/>
          </p:nvSpPr>
          <p:spPr bwMode="auto">
            <a:xfrm>
              <a:off x="3938" y="3794"/>
              <a:ext cx="11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r>
                <a:rPr lang="en-US" sz="1600" b="1" i="1">
                  <a:solidFill>
                    <a:srgbClr val="00279F"/>
                  </a:solidFill>
                  <a:ea typeface="MS PGothic" charset="0"/>
                  <a:cs typeface="MS PGothic" charset="0"/>
                </a:rPr>
                <a:t>Xyce ASIC matrix</a:t>
              </a:r>
            </a:p>
          </p:txBody>
        </p:sp>
      </p:grpSp>
      <p:grpSp>
        <p:nvGrpSpPr>
          <p:cNvPr id="56327" name="Group 12"/>
          <p:cNvGrpSpPr>
            <a:grpSpLocks/>
          </p:cNvGrpSpPr>
          <p:nvPr/>
        </p:nvGrpSpPr>
        <p:grpSpPr bwMode="auto">
          <a:xfrm>
            <a:off x="685800" y="3733800"/>
            <a:ext cx="2984500" cy="2449513"/>
            <a:chOff x="2958" y="882"/>
            <a:chExt cx="1880" cy="1543"/>
          </a:xfrm>
        </p:grpSpPr>
        <p:sp>
          <p:nvSpPr>
            <p:cNvPr id="56378" name="Rectangle 13"/>
            <p:cNvSpPr>
              <a:spLocks noChangeArrowheads="1"/>
            </p:cNvSpPr>
            <p:nvPr/>
          </p:nvSpPr>
          <p:spPr bwMode="auto">
            <a:xfrm>
              <a:off x="4758" y="2296"/>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4</a:t>
              </a:r>
              <a:endParaRPr lang="en-US" sz="2400" baseline="-25000">
                <a:latin typeface="Monotype Corsiva" charset="0"/>
                <a:ea typeface="MS PGothic" charset="0"/>
                <a:cs typeface="MS PGothic" charset="0"/>
              </a:endParaRPr>
            </a:p>
          </p:txBody>
        </p:sp>
        <p:sp>
          <p:nvSpPr>
            <p:cNvPr id="56379" name="Rectangle 14"/>
            <p:cNvSpPr>
              <a:spLocks noChangeArrowheads="1"/>
            </p:cNvSpPr>
            <p:nvPr/>
          </p:nvSpPr>
          <p:spPr bwMode="auto">
            <a:xfrm>
              <a:off x="2997" y="2296"/>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3</a:t>
              </a:r>
              <a:endParaRPr lang="en-US" sz="2400" baseline="-25000">
                <a:latin typeface="Monotype Corsiva" charset="0"/>
                <a:ea typeface="MS PGothic" charset="0"/>
                <a:cs typeface="MS PGothic" charset="0"/>
              </a:endParaRPr>
            </a:p>
          </p:txBody>
        </p:sp>
        <p:sp>
          <p:nvSpPr>
            <p:cNvPr id="56380" name="Rectangle 15"/>
            <p:cNvSpPr>
              <a:spLocks noChangeArrowheads="1"/>
            </p:cNvSpPr>
            <p:nvPr/>
          </p:nvSpPr>
          <p:spPr bwMode="auto">
            <a:xfrm>
              <a:off x="2958" y="891"/>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1</a:t>
              </a:r>
              <a:endParaRPr lang="en-US" sz="2400" baseline="-25000">
                <a:latin typeface="Monotype Corsiva" charset="0"/>
                <a:ea typeface="MS PGothic" charset="0"/>
                <a:cs typeface="MS PGothic" charset="0"/>
              </a:endParaRPr>
            </a:p>
          </p:txBody>
        </p:sp>
        <p:sp>
          <p:nvSpPr>
            <p:cNvPr id="56381" name="Rectangle 16"/>
            <p:cNvSpPr>
              <a:spLocks noChangeArrowheads="1"/>
            </p:cNvSpPr>
            <p:nvPr/>
          </p:nvSpPr>
          <p:spPr bwMode="auto">
            <a:xfrm>
              <a:off x="4753" y="882"/>
              <a:ext cx="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2</a:t>
              </a:r>
              <a:endParaRPr lang="en-US" sz="2400" baseline="-25000">
                <a:latin typeface="Monotype Corsiva" charset="0"/>
                <a:ea typeface="MS PGothic" charset="0"/>
                <a:cs typeface="MS PGothic" charset="0"/>
              </a:endParaRPr>
            </a:p>
          </p:txBody>
        </p:sp>
        <p:sp>
          <p:nvSpPr>
            <p:cNvPr id="56382" name="Freeform 17"/>
            <p:cNvSpPr>
              <a:spLocks/>
            </p:cNvSpPr>
            <p:nvPr/>
          </p:nvSpPr>
          <p:spPr bwMode="auto">
            <a:xfrm>
              <a:off x="4130" y="903"/>
              <a:ext cx="696" cy="675"/>
            </a:xfrm>
            <a:custGeom>
              <a:avLst/>
              <a:gdLst>
                <a:gd name="T0" fmla="*/ 13602 w 258"/>
                <a:gd name="T1" fmla="*/ 6661 h 258"/>
                <a:gd name="T2" fmla="*/ 13348 w 258"/>
                <a:gd name="T3" fmla="*/ 7823 h 258"/>
                <a:gd name="T4" fmla="*/ 12822 w 258"/>
                <a:gd name="T5" fmla="*/ 8898 h 258"/>
                <a:gd name="T6" fmla="*/ 12072 w 258"/>
                <a:gd name="T7" fmla="*/ 9884 h 258"/>
                <a:gd name="T8" fmla="*/ 11171 w 258"/>
                <a:gd name="T9" fmla="*/ 10693 h 258"/>
                <a:gd name="T10" fmla="*/ 10073 w 258"/>
                <a:gd name="T11" fmla="*/ 11336 h 258"/>
                <a:gd name="T12" fmla="*/ 8856 w 258"/>
                <a:gd name="T13" fmla="*/ 11799 h 258"/>
                <a:gd name="T14" fmla="*/ 7518 w 258"/>
                <a:gd name="T15" fmla="*/ 12032 h 258"/>
                <a:gd name="T16" fmla="*/ 6143 w 258"/>
                <a:gd name="T17" fmla="*/ 12032 h 258"/>
                <a:gd name="T18" fmla="*/ 4810 w 258"/>
                <a:gd name="T19" fmla="*/ 11799 h 258"/>
                <a:gd name="T20" fmla="*/ 3596 w 258"/>
                <a:gd name="T21" fmla="*/ 11336 h 258"/>
                <a:gd name="T22" fmla="*/ 2495 w 258"/>
                <a:gd name="T23" fmla="*/ 10693 h 258"/>
                <a:gd name="T24" fmla="*/ 1594 w 258"/>
                <a:gd name="T25" fmla="*/ 9884 h 258"/>
                <a:gd name="T26" fmla="*/ 844 w 258"/>
                <a:gd name="T27" fmla="*/ 8898 h 258"/>
                <a:gd name="T28" fmla="*/ 313 w 258"/>
                <a:gd name="T29" fmla="*/ 7823 h 258"/>
                <a:gd name="T30" fmla="*/ 59 w 258"/>
                <a:gd name="T31" fmla="*/ 6661 h 258"/>
                <a:gd name="T32" fmla="*/ 59 w 258"/>
                <a:gd name="T33" fmla="*/ 5429 h 258"/>
                <a:gd name="T34" fmla="*/ 313 w 258"/>
                <a:gd name="T35" fmla="*/ 4265 h 258"/>
                <a:gd name="T36" fmla="*/ 844 w 258"/>
                <a:gd name="T37" fmla="*/ 3189 h 258"/>
                <a:gd name="T38" fmla="*/ 1594 w 258"/>
                <a:gd name="T39" fmla="*/ 2203 h 258"/>
                <a:gd name="T40" fmla="*/ 2495 w 258"/>
                <a:gd name="T41" fmla="*/ 1397 h 258"/>
                <a:gd name="T42" fmla="*/ 3596 w 258"/>
                <a:gd name="T43" fmla="*/ 753 h 258"/>
                <a:gd name="T44" fmla="*/ 4810 w 258"/>
                <a:gd name="T45" fmla="*/ 288 h 258"/>
                <a:gd name="T46" fmla="*/ 6143 w 258"/>
                <a:gd name="T47" fmla="*/ 55 h 258"/>
                <a:gd name="T48" fmla="*/ 7518 w 258"/>
                <a:gd name="T49" fmla="*/ 55 h 258"/>
                <a:gd name="T50" fmla="*/ 8856 w 258"/>
                <a:gd name="T51" fmla="*/ 288 h 258"/>
                <a:gd name="T52" fmla="*/ 10073 w 258"/>
                <a:gd name="T53" fmla="*/ 753 h 258"/>
                <a:gd name="T54" fmla="*/ 11171 w 258"/>
                <a:gd name="T55" fmla="*/ 1397 h 258"/>
                <a:gd name="T56" fmla="*/ 12072 w 258"/>
                <a:gd name="T57" fmla="*/ 2203 h 258"/>
                <a:gd name="T58" fmla="*/ 12822 w 258"/>
                <a:gd name="T59" fmla="*/ 3189 h 258"/>
                <a:gd name="T60" fmla="*/ 13348 w 258"/>
                <a:gd name="T61" fmla="*/ 4265 h 258"/>
                <a:gd name="T62" fmla="*/ 13602 w 258"/>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8"/>
                <a:gd name="T98" fmla="*/ 258 w 258"/>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8">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8"/>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3" name="Freeform 18"/>
            <p:cNvSpPr>
              <a:spLocks/>
            </p:cNvSpPr>
            <p:nvPr/>
          </p:nvSpPr>
          <p:spPr bwMode="auto">
            <a:xfrm>
              <a:off x="4130" y="1751"/>
              <a:ext cx="696" cy="674"/>
            </a:xfrm>
            <a:custGeom>
              <a:avLst/>
              <a:gdLst>
                <a:gd name="T0" fmla="*/ 13602 w 258"/>
                <a:gd name="T1" fmla="*/ 6714 h 257"/>
                <a:gd name="T2" fmla="*/ 13348 w 258"/>
                <a:gd name="T3" fmla="*/ 7902 h 257"/>
                <a:gd name="T4" fmla="*/ 12822 w 258"/>
                <a:gd name="T5" fmla="*/ 8982 h 257"/>
                <a:gd name="T6" fmla="*/ 12072 w 258"/>
                <a:gd name="T7" fmla="*/ 9974 h 257"/>
                <a:gd name="T8" fmla="*/ 11171 w 258"/>
                <a:gd name="T9" fmla="*/ 10784 h 257"/>
                <a:gd name="T10" fmla="*/ 10073 w 258"/>
                <a:gd name="T11" fmla="*/ 11453 h 257"/>
                <a:gd name="T12" fmla="*/ 8856 w 258"/>
                <a:gd name="T13" fmla="*/ 11927 h 257"/>
                <a:gd name="T14" fmla="*/ 7518 w 258"/>
                <a:gd name="T15" fmla="*/ 12161 h 257"/>
                <a:gd name="T16" fmla="*/ 6143 w 258"/>
                <a:gd name="T17" fmla="*/ 12161 h 257"/>
                <a:gd name="T18" fmla="*/ 4810 w 258"/>
                <a:gd name="T19" fmla="*/ 11927 h 257"/>
                <a:gd name="T20" fmla="*/ 3596 w 258"/>
                <a:gd name="T21" fmla="*/ 11453 h 257"/>
                <a:gd name="T22" fmla="*/ 2495 w 258"/>
                <a:gd name="T23" fmla="*/ 10784 h 257"/>
                <a:gd name="T24" fmla="*/ 1594 w 258"/>
                <a:gd name="T25" fmla="*/ 9974 h 257"/>
                <a:gd name="T26" fmla="*/ 844 w 258"/>
                <a:gd name="T27" fmla="*/ 8982 h 257"/>
                <a:gd name="T28" fmla="*/ 313 w 258"/>
                <a:gd name="T29" fmla="*/ 7902 h 257"/>
                <a:gd name="T30" fmla="*/ 59 w 258"/>
                <a:gd name="T31" fmla="*/ 6714 h 257"/>
                <a:gd name="T32" fmla="*/ 59 w 258"/>
                <a:gd name="T33" fmla="*/ 5481 h 257"/>
                <a:gd name="T34" fmla="*/ 313 w 258"/>
                <a:gd name="T35" fmla="*/ 4312 h 257"/>
                <a:gd name="T36" fmla="*/ 844 w 258"/>
                <a:gd name="T37" fmla="*/ 3213 h 257"/>
                <a:gd name="T38" fmla="*/ 1594 w 258"/>
                <a:gd name="T39" fmla="*/ 2221 h 257"/>
                <a:gd name="T40" fmla="*/ 2495 w 258"/>
                <a:gd name="T41" fmla="*/ 1424 h 257"/>
                <a:gd name="T42" fmla="*/ 3596 w 258"/>
                <a:gd name="T43" fmla="*/ 755 h 257"/>
                <a:gd name="T44" fmla="*/ 4810 w 258"/>
                <a:gd name="T45" fmla="*/ 288 h 257"/>
                <a:gd name="T46" fmla="*/ 6143 w 258"/>
                <a:gd name="T47" fmla="*/ 55 h 257"/>
                <a:gd name="T48" fmla="*/ 7518 w 258"/>
                <a:gd name="T49" fmla="*/ 55 h 257"/>
                <a:gd name="T50" fmla="*/ 8856 w 258"/>
                <a:gd name="T51" fmla="*/ 288 h 257"/>
                <a:gd name="T52" fmla="*/ 10073 w 258"/>
                <a:gd name="T53" fmla="*/ 755 h 257"/>
                <a:gd name="T54" fmla="*/ 11171 w 258"/>
                <a:gd name="T55" fmla="*/ 1424 h 257"/>
                <a:gd name="T56" fmla="*/ 12072 w 258"/>
                <a:gd name="T57" fmla="*/ 2221 h 257"/>
                <a:gd name="T58" fmla="*/ 12822 w 258"/>
                <a:gd name="T59" fmla="*/ 3213 h 257"/>
                <a:gd name="T60" fmla="*/ 13348 w 258"/>
                <a:gd name="T61" fmla="*/ 4312 h 257"/>
                <a:gd name="T62" fmla="*/ 13602 w 258"/>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7"/>
                <a:gd name="T98" fmla="*/ 258 w 258"/>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7">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7"/>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4" name="Freeform 19"/>
            <p:cNvSpPr>
              <a:spLocks/>
            </p:cNvSpPr>
            <p:nvPr/>
          </p:nvSpPr>
          <p:spPr bwMode="auto">
            <a:xfrm>
              <a:off x="2991" y="1751"/>
              <a:ext cx="693" cy="674"/>
            </a:xfrm>
            <a:custGeom>
              <a:avLst/>
              <a:gdLst>
                <a:gd name="T0" fmla="*/ 13531 w 257"/>
                <a:gd name="T1" fmla="*/ 6714 h 257"/>
                <a:gd name="T2" fmla="*/ 13278 w 257"/>
                <a:gd name="T3" fmla="*/ 7902 h 257"/>
                <a:gd name="T4" fmla="*/ 12746 w 257"/>
                <a:gd name="T5" fmla="*/ 8982 h 257"/>
                <a:gd name="T6" fmla="*/ 11997 w 257"/>
                <a:gd name="T7" fmla="*/ 9974 h 257"/>
                <a:gd name="T8" fmla="*/ 11096 w 257"/>
                <a:gd name="T9" fmla="*/ 10784 h 257"/>
                <a:gd name="T10" fmla="*/ 9999 w 257"/>
                <a:gd name="T11" fmla="*/ 11453 h 257"/>
                <a:gd name="T12" fmla="*/ 8782 w 257"/>
                <a:gd name="T13" fmla="*/ 11927 h 257"/>
                <a:gd name="T14" fmla="*/ 7453 w 257"/>
                <a:gd name="T15" fmla="*/ 12161 h 257"/>
                <a:gd name="T16" fmla="*/ 6078 w 257"/>
                <a:gd name="T17" fmla="*/ 12161 h 257"/>
                <a:gd name="T18" fmla="*/ 4762 w 257"/>
                <a:gd name="T19" fmla="*/ 11927 h 257"/>
                <a:gd name="T20" fmla="*/ 3549 w 257"/>
                <a:gd name="T21" fmla="*/ 11453 h 257"/>
                <a:gd name="T22" fmla="*/ 2430 w 257"/>
                <a:gd name="T23" fmla="*/ 10784 h 257"/>
                <a:gd name="T24" fmla="*/ 1526 w 257"/>
                <a:gd name="T25" fmla="*/ 9974 h 257"/>
                <a:gd name="T26" fmla="*/ 785 w 257"/>
                <a:gd name="T27" fmla="*/ 8982 h 257"/>
                <a:gd name="T28" fmla="*/ 253 w 257"/>
                <a:gd name="T29" fmla="*/ 7902 h 257"/>
                <a:gd name="T30" fmla="*/ 0 w 257"/>
                <a:gd name="T31" fmla="*/ 6714 h 257"/>
                <a:gd name="T32" fmla="*/ 0 w 257"/>
                <a:gd name="T33" fmla="*/ 5481 h 257"/>
                <a:gd name="T34" fmla="*/ 253 w 257"/>
                <a:gd name="T35" fmla="*/ 4312 h 257"/>
                <a:gd name="T36" fmla="*/ 785 w 257"/>
                <a:gd name="T37" fmla="*/ 3213 h 257"/>
                <a:gd name="T38" fmla="*/ 1526 w 257"/>
                <a:gd name="T39" fmla="*/ 2221 h 257"/>
                <a:gd name="T40" fmla="*/ 2430 w 257"/>
                <a:gd name="T41" fmla="*/ 1424 h 257"/>
                <a:gd name="T42" fmla="*/ 3549 w 257"/>
                <a:gd name="T43" fmla="*/ 755 h 257"/>
                <a:gd name="T44" fmla="*/ 4762 w 257"/>
                <a:gd name="T45" fmla="*/ 288 h 257"/>
                <a:gd name="T46" fmla="*/ 6078 w 257"/>
                <a:gd name="T47" fmla="*/ 55 h 257"/>
                <a:gd name="T48" fmla="*/ 7453 w 257"/>
                <a:gd name="T49" fmla="*/ 55 h 257"/>
                <a:gd name="T50" fmla="*/ 8782 w 257"/>
                <a:gd name="T51" fmla="*/ 288 h 257"/>
                <a:gd name="T52" fmla="*/ 9999 w 257"/>
                <a:gd name="T53" fmla="*/ 755 h 257"/>
                <a:gd name="T54" fmla="*/ 11096 w 257"/>
                <a:gd name="T55" fmla="*/ 1424 h 257"/>
                <a:gd name="T56" fmla="*/ 11997 w 257"/>
                <a:gd name="T57" fmla="*/ 2221 h 257"/>
                <a:gd name="T58" fmla="*/ 12746 w 257"/>
                <a:gd name="T59" fmla="*/ 3213 h 257"/>
                <a:gd name="T60" fmla="*/ 13278 w 257"/>
                <a:gd name="T61" fmla="*/ 4312 h 257"/>
                <a:gd name="T62" fmla="*/ 13531 w 257"/>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7"/>
                <a:gd name="T98" fmla="*/ 257 w 257"/>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7">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7"/>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5" name="Freeform 20"/>
            <p:cNvSpPr>
              <a:spLocks/>
            </p:cNvSpPr>
            <p:nvPr/>
          </p:nvSpPr>
          <p:spPr bwMode="auto">
            <a:xfrm>
              <a:off x="4329" y="1002"/>
              <a:ext cx="80" cy="78"/>
            </a:xfrm>
            <a:custGeom>
              <a:avLst/>
              <a:gdLst>
                <a:gd name="T0" fmla="*/ 1683 w 29"/>
                <a:gd name="T1" fmla="*/ 780 h 29"/>
                <a:gd name="T2" fmla="*/ 1683 w 29"/>
                <a:gd name="T3" fmla="*/ 933 h 29"/>
                <a:gd name="T4" fmla="*/ 1614 w 29"/>
                <a:gd name="T5" fmla="*/ 1049 h 29"/>
                <a:gd name="T6" fmla="*/ 1553 w 29"/>
                <a:gd name="T7" fmla="*/ 1208 h 29"/>
                <a:gd name="T8" fmla="*/ 1446 w 29"/>
                <a:gd name="T9" fmla="*/ 1302 h 29"/>
                <a:gd name="T10" fmla="*/ 1324 w 29"/>
                <a:gd name="T11" fmla="*/ 1417 h 29"/>
                <a:gd name="T12" fmla="*/ 1156 w 29"/>
                <a:gd name="T13" fmla="*/ 1460 h 29"/>
                <a:gd name="T14" fmla="*/ 1051 w 29"/>
                <a:gd name="T15" fmla="*/ 1520 h 29"/>
                <a:gd name="T16" fmla="*/ 861 w 29"/>
                <a:gd name="T17" fmla="*/ 1520 h 29"/>
                <a:gd name="T18" fmla="*/ 692 w 29"/>
                <a:gd name="T19" fmla="*/ 1520 h 29"/>
                <a:gd name="T20" fmla="*/ 524 w 29"/>
                <a:gd name="T21" fmla="*/ 1460 h 29"/>
                <a:gd name="T22" fmla="*/ 394 w 29"/>
                <a:gd name="T23" fmla="*/ 1417 h 29"/>
                <a:gd name="T24" fmla="*/ 229 w 29"/>
                <a:gd name="T25" fmla="*/ 1302 h 29"/>
                <a:gd name="T26" fmla="*/ 168 w 29"/>
                <a:gd name="T27" fmla="*/ 1208 h 29"/>
                <a:gd name="T28" fmla="*/ 61 w 29"/>
                <a:gd name="T29" fmla="*/ 1049 h 29"/>
                <a:gd name="T30" fmla="*/ 0 w 29"/>
                <a:gd name="T31" fmla="*/ 933 h 29"/>
                <a:gd name="T32" fmla="*/ 0 w 29"/>
                <a:gd name="T33" fmla="*/ 780 h 29"/>
                <a:gd name="T34" fmla="*/ 0 w 29"/>
                <a:gd name="T35" fmla="*/ 621 h 29"/>
                <a:gd name="T36" fmla="*/ 61 w 29"/>
                <a:gd name="T37" fmla="*/ 471 h 29"/>
                <a:gd name="T38" fmla="*/ 168 w 29"/>
                <a:gd name="T39" fmla="*/ 368 h 29"/>
                <a:gd name="T40" fmla="*/ 229 w 29"/>
                <a:gd name="T41" fmla="*/ 218 h 29"/>
                <a:gd name="T42" fmla="*/ 394 w 29"/>
                <a:gd name="T43" fmla="*/ 159 h 29"/>
                <a:gd name="T44" fmla="*/ 524 w 29"/>
                <a:gd name="T45" fmla="*/ 59 h 29"/>
                <a:gd name="T46" fmla="*/ 692 w 29"/>
                <a:gd name="T47" fmla="*/ 0 h 29"/>
                <a:gd name="T48" fmla="*/ 861 w 29"/>
                <a:gd name="T49" fmla="*/ 0 h 29"/>
                <a:gd name="T50" fmla="*/ 1051 w 29"/>
                <a:gd name="T51" fmla="*/ 0 h 29"/>
                <a:gd name="T52" fmla="*/ 1156 w 29"/>
                <a:gd name="T53" fmla="*/ 59 h 29"/>
                <a:gd name="T54" fmla="*/ 1324 w 29"/>
                <a:gd name="T55" fmla="*/ 159 h 29"/>
                <a:gd name="T56" fmla="*/ 1446 w 29"/>
                <a:gd name="T57" fmla="*/ 218 h 29"/>
                <a:gd name="T58" fmla="*/ 1553 w 29"/>
                <a:gd name="T59" fmla="*/ 368 h 29"/>
                <a:gd name="T60" fmla="*/ 1614 w 29"/>
                <a:gd name="T61" fmla="*/ 471 h 29"/>
                <a:gd name="T62" fmla="*/ 1683 w 29"/>
                <a:gd name="T63" fmla="*/ 621 h 29"/>
                <a:gd name="T64" fmla="*/ 1683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6" name="Freeform 21"/>
            <p:cNvSpPr>
              <a:spLocks/>
            </p:cNvSpPr>
            <p:nvPr/>
          </p:nvSpPr>
          <p:spPr bwMode="auto">
            <a:xfrm>
              <a:off x="4256" y="1181"/>
              <a:ext cx="79" cy="73"/>
            </a:xfrm>
            <a:custGeom>
              <a:avLst/>
              <a:gdLst>
                <a:gd name="T0" fmla="*/ 1596 w 29"/>
                <a:gd name="T1" fmla="*/ 652 h 28"/>
                <a:gd name="T2" fmla="*/ 1596 w 29"/>
                <a:gd name="T3" fmla="*/ 782 h 28"/>
                <a:gd name="T4" fmla="*/ 1536 w 29"/>
                <a:gd name="T5" fmla="*/ 926 h 28"/>
                <a:gd name="T6" fmla="*/ 1498 w 29"/>
                <a:gd name="T7" fmla="*/ 1012 h 28"/>
                <a:gd name="T8" fmla="*/ 1373 w 29"/>
                <a:gd name="T9" fmla="*/ 1116 h 28"/>
                <a:gd name="T10" fmla="*/ 1278 w 29"/>
                <a:gd name="T11" fmla="*/ 1202 h 28"/>
                <a:gd name="T12" fmla="*/ 1090 w 29"/>
                <a:gd name="T13" fmla="*/ 1244 h 28"/>
                <a:gd name="T14" fmla="*/ 986 w 29"/>
                <a:gd name="T15" fmla="*/ 1291 h 28"/>
                <a:gd name="T16" fmla="*/ 831 w 29"/>
                <a:gd name="T17" fmla="*/ 1291 h 28"/>
                <a:gd name="T18" fmla="*/ 667 w 29"/>
                <a:gd name="T19" fmla="*/ 1291 h 28"/>
                <a:gd name="T20" fmla="*/ 504 w 29"/>
                <a:gd name="T21" fmla="*/ 1244 h 28"/>
                <a:gd name="T22" fmla="*/ 387 w 29"/>
                <a:gd name="T23" fmla="*/ 1202 h 28"/>
                <a:gd name="T24" fmla="*/ 223 w 29"/>
                <a:gd name="T25" fmla="*/ 1116 h 28"/>
                <a:gd name="T26" fmla="*/ 163 w 29"/>
                <a:gd name="T27" fmla="*/ 1012 h 28"/>
                <a:gd name="T28" fmla="*/ 60 w 29"/>
                <a:gd name="T29" fmla="*/ 926 h 28"/>
                <a:gd name="T30" fmla="*/ 0 w 29"/>
                <a:gd name="T31" fmla="*/ 782 h 28"/>
                <a:gd name="T32" fmla="*/ 0 w 29"/>
                <a:gd name="T33" fmla="*/ 652 h 28"/>
                <a:gd name="T34" fmla="*/ 0 w 29"/>
                <a:gd name="T35" fmla="*/ 516 h 28"/>
                <a:gd name="T36" fmla="*/ 60 w 29"/>
                <a:gd name="T37" fmla="*/ 373 h 28"/>
                <a:gd name="T38" fmla="*/ 163 w 29"/>
                <a:gd name="T39" fmla="*/ 287 h 28"/>
                <a:gd name="T40" fmla="*/ 223 w 29"/>
                <a:gd name="T41" fmla="*/ 177 h 28"/>
                <a:gd name="T42" fmla="*/ 387 w 29"/>
                <a:gd name="T43" fmla="*/ 89 h 28"/>
                <a:gd name="T44" fmla="*/ 504 w 29"/>
                <a:gd name="T45" fmla="*/ 55 h 28"/>
                <a:gd name="T46" fmla="*/ 667 w 29"/>
                <a:gd name="T47" fmla="*/ 0 h 28"/>
                <a:gd name="T48" fmla="*/ 831 w 29"/>
                <a:gd name="T49" fmla="*/ 0 h 28"/>
                <a:gd name="T50" fmla="*/ 986 w 29"/>
                <a:gd name="T51" fmla="*/ 0 h 28"/>
                <a:gd name="T52" fmla="*/ 1090 w 29"/>
                <a:gd name="T53" fmla="*/ 55 h 28"/>
                <a:gd name="T54" fmla="*/ 1278 w 29"/>
                <a:gd name="T55" fmla="*/ 89 h 28"/>
                <a:gd name="T56" fmla="*/ 1373 w 29"/>
                <a:gd name="T57" fmla="*/ 177 h 28"/>
                <a:gd name="T58" fmla="*/ 1498 w 29"/>
                <a:gd name="T59" fmla="*/ 287 h 28"/>
                <a:gd name="T60" fmla="*/ 1536 w 29"/>
                <a:gd name="T61" fmla="*/ 373 h 28"/>
                <a:gd name="T62" fmla="*/ 1596 w 29"/>
                <a:gd name="T63" fmla="*/ 516 h 28"/>
                <a:gd name="T64" fmla="*/ 1596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7" name="Freeform 22"/>
            <p:cNvSpPr>
              <a:spLocks/>
            </p:cNvSpPr>
            <p:nvPr/>
          </p:nvSpPr>
          <p:spPr bwMode="auto">
            <a:xfrm>
              <a:off x="4329" y="1369"/>
              <a:ext cx="80" cy="73"/>
            </a:xfrm>
            <a:custGeom>
              <a:avLst/>
              <a:gdLst>
                <a:gd name="T0" fmla="*/ 1683 w 29"/>
                <a:gd name="T1" fmla="*/ 652 h 28"/>
                <a:gd name="T2" fmla="*/ 1683 w 29"/>
                <a:gd name="T3" fmla="*/ 782 h 28"/>
                <a:gd name="T4" fmla="*/ 1614 w 29"/>
                <a:gd name="T5" fmla="*/ 926 h 28"/>
                <a:gd name="T6" fmla="*/ 1553 w 29"/>
                <a:gd name="T7" fmla="*/ 1012 h 28"/>
                <a:gd name="T8" fmla="*/ 1446 w 29"/>
                <a:gd name="T9" fmla="*/ 1116 h 28"/>
                <a:gd name="T10" fmla="*/ 1324 w 29"/>
                <a:gd name="T11" fmla="*/ 1202 h 28"/>
                <a:gd name="T12" fmla="*/ 1156 w 29"/>
                <a:gd name="T13" fmla="*/ 1244 h 28"/>
                <a:gd name="T14" fmla="*/ 1051 w 29"/>
                <a:gd name="T15" fmla="*/ 1291 h 28"/>
                <a:gd name="T16" fmla="*/ 861 w 29"/>
                <a:gd name="T17" fmla="*/ 1291 h 28"/>
                <a:gd name="T18" fmla="*/ 692 w 29"/>
                <a:gd name="T19" fmla="*/ 1291 h 28"/>
                <a:gd name="T20" fmla="*/ 524 w 29"/>
                <a:gd name="T21" fmla="*/ 1244 h 28"/>
                <a:gd name="T22" fmla="*/ 394 w 29"/>
                <a:gd name="T23" fmla="*/ 1202 h 28"/>
                <a:gd name="T24" fmla="*/ 229 w 29"/>
                <a:gd name="T25" fmla="*/ 1116 h 28"/>
                <a:gd name="T26" fmla="*/ 168 w 29"/>
                <a:gd name="T27" fmla="*/ 1012 h 28"/>
                <a:gd name="T28" fmla="*/ 61 w 29"/>
                <a:gd name="T29" fmla="*/ 926 h 28"/>
                <a:gd name="T30" fmla="*/ 0 w 29"/>
                <a:gd name="T31" fmla="*/ 782 h 28"/>
                <a:gd name="T32" fmla="*/ 0 w 29"/>
                <a:gd name="T33" fmla="*/ 652 h 28"/>
                <a:gd name="T34" fmla="*/ 0 w 29"/>
                <a:gd name="T35" fmla="*/ 516 h 28"/>
                <a:gd name="T36" fmla="*/ 61 w 29"/>
                <a:gd name="T37" fmla="*/ 373 h 28"/>
                <a:gd name="T38" fmla="*/ 168 w 29"/>
                <a:gd name="T39" fmla="*/ 287 h 28"/>
                <a:gd name="T40" fmla="*/ 229 w 29"/>
                <a:gd name="T41" fmla="*/ 177 h 28"/>
                <a:gd name="T42" fmla="*/ 394 w 29"/>
                <a:gd name="T43" fmla="*/ 89 h 28"/>
                <a:gd name="T44" fmla="*/ 524 w 29"/>
                <a:gd name="T45" fmla="*/ 55 h 28"/>
                <a:gd name="T46" fmla="*/ 692 w 29"/>
                <a:gd name="T47" fmla="*/ 0 h 28"/>
                <a:gd name="T48" fmla="*/ 861 w 29"/>
                <a:gd name="T49" fmla="*/ 0 h 28"/>
                <a:gd name="T50" fmla="*/ 1051 w 29"/>
                <a:gd name="T51" fmla="*/ 0 h 28"/>
                <a:gd name="T52" fmla="*/ 1156 w 29"/>
                <a:gd name="T53" fmla="*/ 55 h 28"/>
                <a:gd name="T54" fmla="*/ 1324 w 29"/>
                <a:gd name="T55" fmla="*/ 89 h 28"/>
                <a:gd name="T56" fmla="*/ 1446 w 29"/>
                <a:gd name="T57" fmla="*/ 177 h 28"/>
                <a:gd name="T58" fmla="*/ 1553 w 29"/>
                <a:gd name="T59" fmla="*/ 287 h 28"/>
                <a:gd name="T60" fmla="*/ 1614 w 29"/>
                <a:gd name="T61" fmla="*/ 373 h 28"/>
                <a:gd name="T62" fmla="*/ 1683 w 29"/>
                <a:gd name="T63" fmla="*/ 516 h 28"/>
                <a:gd name="T64" fmla="*/ 1683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8" name="Freeform 23"/>
            <p:cNvSpPr>
              <a:spLocks/>
            </p:cNvSpPr>
            <p:nvPr/>
          </p:nvSpPr>
          <p:spPr bwMode="auto">
            <a:xfrm>
              <a:off x="4367" y="1826"/>
              <a:ext cx="79" cy="78"/>
            </a:xfrm>
            <a:custGeom>
              <a:avLst/>
              <a:gdLst>
                <a:gd name="T0" fmla="*/ 1596 w 29"/>
                <a:gd name="T1" fmla="*/ 780 h 29"/>
                <a:gd name="T2" fmla="*/ 1536 w 29"/>
                <a:gd name="T3" fmla="*/ 933 h 29"/>
                <a:gd name="T4" fmla="*/ 1498 w 29"/>
                <a:gd name="T5" fmla="*/ 1049 h 29"/>
                <a:gd name="T6" fmla="*/ 1433 w 29"/>
                <a:gd name="T7" fmla="*/ 1208 h 29"/>
                <a:gd name="T8" fmla="*/ 1313 w 29"/>
                <a:gd name="T9" fmla="*/ 1302 h 29"/>
                <a:gd name="T10" fmla="*/ 1210 w 29"/>
                <a:gd name="T11" fmla="*/ 1417 h 29"/>
                <a:gd name="T12" fmla="*/ 1090 w 29"/>
                <a:gd name="T13" fmla="*/ 1460 h 29"/>
                <a:gd name="T14" fmla="*/ 929 w 29"/>
                <a:gd name="T15" fmla="*/ 1520 h 29"/>
                <a:gd name="T16" fmla="*/ 771 w 29"/>
                <a:gd name="T17" fmla="*/ 1520 h 29"/>
                <a:gd name="T18" fmla="*/ 607 w 29"/>
                <a:gd name="T19" fmla="*/ 1520 h 29"/>
                <a:gd name="T20" fmla="*/ 444 w 29"/>
                <a:gd name="T21" fmla="*/ 1460 h 29"/>
                <a:gd name="T22" fmla="*/ 327 w 29"/>
                <a:gd name="T23" fmla="*/ 1417 h 29"/>
                <a:gd name="T24" fmla="*/ 223 w 29"/>
                <a:gd name="T25" fmla="*/ 1302 h 29"/>
                <a:gd name="T26" fmla="*/ 104 w 29"/>
                <a:gd name="T27" fmla="*/ 1208 h 29"/>
                <a:gd name="T28" fmla="*/ 60 w 29"/>
                <a:gd name="T29" fmla="*/ 1049 h 29"/>
                <a:gd name="T30" fmla="*/ 0 w 29"/>
                <a:gd name="T31" fmla="*/ 933 h 29"/>
                <a:gd name="T32" fmla="*/ 0 w 29"/>
                <a:gd name="T33" fmla="*/ 780 h 29"/>
                <a:gd name="T34" fmla="*/ 0 w 29"/>
                <a:gd name="T35" fmla="*/ 621 h 29"/>
                <a:gd name="T36" fmla="*/ 60 w 29"/>
                <a:gd name="T37" fmla="*/ 471 h 29"/>
                <a:gd name="T38" fmla="*/ 104 w 29"/>
                <a:gd name="T39" fmla="*/ 368 h 29"/>
                <a:gd name="T40" fmla="*/ 223 w 29"/>
                <a:gd name="T41" fmla="*/ 218 h 29"/>
                <a:gd name="T42" fmla="*/ 327 w 29"/>
                <a:gd name="T43" fmla="*/ 159 h 29"/>
                <a:gd name="T44" fmla="*/ 444 w 29"/>
                <a:gd name="T45" fmla="*/ 59 h 29"/>
                <a:gd name="T46" fmla="*/ 607 w 29"/>
                <a:gd name="T47" fmla="*/ 0 h 29"/>
                <a:gd name="T48" fmla="*/ 771 w 29"/>
                <a:gd name="T49" fmla="*/ 0 h 29"/>
                <a:gd name="T50" fmla="*/ 929 w 29"/>
                <a:gd name="T51" fmla="*/ 0 h 29"/>
                <a:gd name="T52" fmla="*/ 1090 w 29"/>
                <a:gd name="T53" fmla="*/ 59 h 29"/>
                <a:gd name="T54" fmla="*/ 1210 w 29"/>
                <a:gd name="T55" fmla="*/ 159 h 29"/>
                <a:gd name="T56" fmla="*/ 1313 w 29"/>
                <a:gd name="T57" fmla="*/ 218 h 29"/>
                <a:gd name="T58" fmla="*/ 1433 w 29"/>
                <a:gd name="T59" fmla="*/ 368 h 29"/>
                <a:gd name="T60" fmla="*/ 1498 w 29"/>
                <a:gd name="T61" fmla="*/ 471 h 29"/>
                <a:gd name="T62" fmla="*/ 1536 w 29"/>
                <a:gd name="T63" fmla="*/ 621 h 29"/>
                <a:gd name="T64" fmla="*/ 1596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9" name="Freeform 24"/>
            <p:cNvSpPr>
              <a:spLocks/>
            </p:cNvSpPr>
            <p:nvPr/>
          </p:nvSpPr>
          <p:spPr bwMode="auto">
            <a:xfrm>
              <a:off x="4233" y="2040"/>
              <a:ext cx="78" cy="75"/>
            </a:xfrm>
            <a:custGeom>
              <a:avLst/>
              <a:gdLst>
                <a:gd name="T0" fmla="*/ 1520 w 29"/>
                <a:gd name="T1" fmla="*/ 675 h 29"/>
                <a:gd name="T2" fmla="*/ 1520 w 29"/>
                <a:gd name="T3" fmla="*/ 817 h 29"/>
                <a:gd name="T4" fmla="*/ 1460 w 29"/>
                <a:gd name="T5" fmla="*/ 897 h 29"/>
                <a:gd name="T6" fmla="*/ 1417 w 29"/>
                <a:gd name="T7" fmla="*/ 1024 h 29"/>
                <a:gd name="T8" fmla="*/ 1302 w 29"/>
                <a:gd name="T9" fmla="*/ 1122 h 29"/>
                <a:gd name="T10" fmla="*/ 1208 w 29"/>
                <a:gd name="T11" fmla="*/ 1210 h 29"/>
                <a:gd name="T12" fmla="*/ 1049 w 29"/>
                <a:gd name="T13" fmla="*/ 1244 h 29"/>
                <a:gd name="T14" fmla="*/ 933 w 29"/>
                <a:gd name="T15" fmla="*/ 1298 h 29"/>
                <a:gd name="T16" fmla="*/ 780 w 29"/>
                <a:gd name="T17" fmla="*/ 1298 h 29"/>
                <a:gd name="T18" fmla="*/ 621 w 29"/>
                <a:gd name="T19" fmla="*/ 1298 h 29"/>
                <a:gd name="T20" fmla="*/ 471 w 29"/>
                <a:gd name="T21" fmla="*/ 1244 h 29"/>
                <a:gd name="T22" fmla="*/ 368 w 29"/>
                <a:gd name="T23" fmla="*/ 1210 h 29"/>
                <a:gd name="T24" fmla="*/ 218 w 29"/>
                <a:gd name="T25" fmla="*/ 1122 h 29"/>
                <a:gd name="T26" fmla="*/ 159 w 29"/>
                <a:gd name="T27" fmla="*/ 1024 h 29"/>
                <a:gd name="T28" fmla="*/ 59 w 29"/>
                <a:gd name="T29" fmla="*/ 897 h 29"/>
                <a:gd name="T30" fmla="*/ 0 w 29"/>
                <a:gd name="T31" fmla="*/ 817 h 29"/>
                <a:gd name="T32" fmla="*/ 0 w 29"/>
                <a:gd name="T33" fmla="*/ 675 h 29"/>
                <a:gd name="T34" fmla="*/ 0 w 29"/>
                <a:gd name="T35" fmla="*/ 535 h 29"/>
                <a:gd name="T36" fmla="*/ 59 w 29"/>
                <a:gd name="T37" fmla="*/ 396 h 29"/>
                <a:gd name="T38" fmla="*/ 159 w 29"/>
                <a:gd name="T39" fmla="*/ 316 h 29"/>
                <a:gd name="T40" fmla="*/ 218 w 29"/>
                <a:gd name="T41" fmla="*/ 173 h 29"/>
                <a:gd name="T42" fmla="*/ 368 w 29"/>
                <a:gd name="T43" fmla="*/ 140 h 29"/>
                <a:gd name="T44" fmla="*/ 471 w 29"/>
                <a:gd name="T45" fmla="*/ 54 h 29"/>
                <a:gd name="T46" fmla="*/ 621 w 29"/>
                <a:gd name="T47" fmla="*/ 0 h 29"/>
                <a:gd name="T48" fmla="*/ 780 w 29"/>
                <a:gd name="T49" fmla="*/ 0 h 29"/>
                <a:gd name="T50" fmla="*/ 933 w 29"/>
                <a:gd name="T51" fmla="*/ 0 h 29"/>
                <a:gd name="T52" fmla="*/ 1049 w 29"/>
                <a:gd name="T53" fmla="*/ 54 h 29"/>
                <a:gd name="T54" fmla="*/ 1208 w 29"/>
                <a:gd name="T55" fmla="*/ 140 h 29"/>
                <a:gd name="T56" fmla="*/ 1302 w 29"/>
                <a:gd name="T57" fmla="*/ 173 h 29"/>
                <a:gd name="T58" fmla="*/ 1417 w 29"/>
                <a:gd name="T59" fmla="*/ 316 h 29"/>
                <a:gd name="T60" fmla="*/ 1460 w 29"/>
                <a:gd name="T61" fmla="*/ 396 h 29"/>
                <a:gd name="T62" fmla="*/ 1520 w 29"/>
                <a:gd name="T63" fmla="*/ 535 h 29"/>
                <a:gd name="T64" fmla="*/ 1520 w 29"/>
                <a:gd name="T65" fmla="*/ 67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0" name="Freeform 25"/>
            <p:cNvSpPr>
              <a:spLocks/>
            </p:cNvSpPr>
            <p:nvPr/>
          </p:nvSpPr>
          <p:spPr bwMode="auto">
            <a:xfrm>
              <a:off x="3469" y="1191"/>
              <a:ext cx="78" cy="76"/>
            </a:xfrm>
            <a:custGeom>
              <a:avLst/>
              <a:gdLst>
                <a:gd name="T0" fmla="*/ 1520 w 29"/>
                <a:gd name="T1" fmla="*/ 700 h 29"/>
                <a:gd name="T2" fmla="*/ 1460 w 29"/>
                <a:gd name="T3" fmla="*/ 844 h 29"/>
                <a:gd name="T4" fmla="*/ 1417 w 29"/>
                <a:gd name="T5" fmla="*/ 933 h 29"/>
                <a:gd name="T6" fmla="*/ 1361 w 29"/>
                <a:gd name="T7" fmla="*/ 1077 h 29"/>
                <a:gd name="T8" fmla="*/ 1267 w 29"/>
                <a:gd name="T9" fmla="*/ 1187 h 29"/>
                <a:gd name="T10" fmla="*/ 1151 w 29"/>
                <a:gd name="T11" fmla="*/ 1276 h 29"/>
                <a:gd name="T12" fmla="*/ 1049 w 29"/>
                <a:gd name="T13" fmla="*/ 1313 h 29"/>
                <a:gd name="T14" fmla="*/ 898 w 29"/>
                <a:gd name="T15" fmla="*/ 1368 h 29"/>
                <a:gd name="T16" fmla="*/ 737 w 29"/>
                <a:gd name="T17" fmla="*/ 1368 h 29"/>
                <a:gd name="T18" fmla="*/ 586 w 29"/>
                <a:gd name="T19" fmla="*/ 1368 h 29"/>
                <a:gd name="T20" fmla="*/ 428 w 29"/>
                <a:gd name="T21" fmla="*/ 1313 h 29"/>
                <a:gd name="T22" fmla="*/ 312 w 29"/>
                <a:gd name="T23" fmla="*/ 1276 h 29"/>
                <a:gd name="T24" fmla="*/ 218 w 29"/>
                <a:gd name="T25" fmla="*/ 1187 h 29"/>
                <a:gd name="T26" fmla="*/ 94 w 29"/>
                <a:gd name="T27" fmla="*/ 1077 h 29"/>
                <a:gd name="T28" fmla="*/ 59 w 29"/>
                <a:gd name="T29" fmla="*/ 933 h 29"/>
                <a:gd name="T30" fmla="*/ 0 w 29"/>
                <a:gd name="T31" fmla="*/ 844 h 29"/>
                <a:gd name="T32" fmla="*/ 0 w 29"/>
                <a:gd name="T33" fmla="*/ 700 h 29"/>
                <a:gd name="T34" fmla="*/ 0 w 29"/>
                <a:gd name="T35" fmla="*/ 556 h 29"/>
                <a:gd name="T36" fmla="*/ 59 w 29"/>
                <a:gd name="T37" fmla="*/ 432 h 29"/>
                <a:gd name="T38" fmla="*/ 94 w 29"/>
                <a:gd name="T39" fmla="*/ 322 h 29"/>
                <a:gd name="T40" fmla="*/ 218 w 29"/>
                <a:gd name="T41" fmla="*/ 178 h 29"/>
                <a:gd name="T42" fmla="*/ 312 w 29"/>
                <a:gd name="T43" fmla="*/ 144 h 29"/>
                <a:gd name="T44" fmla="*/ 428 w 29"/>
                <a:gd name="T45" fmla="*/ 55 h 29"/>
                <a:gd name="T46" fmla="*/ 586 w 29"/>
                <a:gd name="T47" fmla="*/ 0 h 29"/>
                <a:gd name="T48" fmla="*/ 737 w 29"/>
                <a:gd name="T49" fmla="*/ 0 h 29"/>
                <a:gd name="T50" fmla="*/ 898 w 29"/>
                <a:gd name="T51" fmla="*/ 0 h 29"/>
                <a:gd name="T52" fmla="*/ 1049 w 29"/>
                <a:gd name="T53" fmla="*/ 55 h 29"/>
                <a:gd name="T54" fmla="*/ 1151 w 29"/>
                <a:gd name="T55" fmla="*/ 144 h 29"/>
                <a:gd name="T56" fmla="*/ 1267 w 29"/>
                <a:gd name="T57" fmla="*/ 178 h 29"/>
                <a:gd name="T58" fmla="*/ 1361 w 29"/>
                <a:gd name="T59" fmla="*/ 322 h 29"/>
                <a:gd name="T60" fmla="*/ 1417 w 29"/>
                <a:gd name="T61" fmla="*/ 432 h 29"/>
                <a:gd name="T62" fmla="*/ 1460 w 29"/>
                <a:gd name="T63" fmla="*/ 556 h 29"/>
                <a:gd name="T64" fmla="*/ 1520 w 29"/>
                <a:gd name="T65" fmla="*/ 70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1" name="Freeform 26"/>
            <p:cNvSpPr>
              <a:spLocks/>
            </p:cNvSpPr>
            <p:nvPr/>
          </p:nvSpPr>
          <p:spPr bwMode="auto">
            <a:xfrm>
              <a:off x="2991" y="903"/>
              <a:ext cx="693" cy="675"/>
            </a:xfrm>
            <a:custGeom>
              <a:avLst/>
              <a:gdLst>
                <a:gd name="T0" fmla="*/ 13531 w 257"/>
                <a:gd name="T1" fmla="*/ 6661 h 258"/>
                <a:gd name="T2" fmla="*/ 13278 w 257"/>
                <a:gd name="T3" fmla="*/ 7823 h 258"/>
                <a:gd name="T4" fmla="*/ 12746 w 257"/>
                <a:gd name="T5" fmla="*/ 8898 h 258"/>
                <a:gd name="T6" fmla="*/ 11997 w 257"/>
                <a:gd name="T7" fmla="*/ 9884 h 258"/>
                <a:gd name="T8" fmla="*/ 11096 w 257"/>
                <a:gd name="T9" fmla="*/ 10693 h 258"/>
                <a:gd name="T10" fmla="*/ 9999 w 257"/>
                <a:gd name="T11" fmla="*/ 11336 h 258"/>
                <a:gd name="T12" fmla="*/ 8782 w 257"/>
                <a:gd name="T13" fmla="*/ 11799 h 258"/>
                <a:gd name="T14" fmla="*/ 7453 w 257"/>
                <a:gd name="T15" fmla="*/ 12032 h 258"/>
                <a:gd name="T16" fmla="*/ 6078 w 257"/>
                <a:gd name="T17" fmla="*/ 12032 h 258"/>
                <a:gd name="T18" fmla="*/ 4762 w 257"/>
                <a:gd name="T19" fmla="*/ 11799 h 258"/>
                <a:gd name="T20" fmla="*/ 3549 w 257"/>
                <a:gd name="T21" fmla="*/ 11336 h 258"/>
                <a:gd name="T22" fmla="*/ 2430 w 257"/>
                <a:gd name="T23" fmla="*/ 10693 h 258"/>
                <a:gd name="T24" fmla="*/ 1526 w 257"/>
                <a:gd name="T25" fmla="*/ 9884 h 258"/>
                <a:gd name="T26" fmla="*/ 785 w 257"/>
                <a:gd name="T27" fmla="*/ 8898 h 258"/>
                <a:gd name="T28" fmla="*/ 253 w 257"/>
                <a:gd name="T29" fmla="*/ 7823 h 258"/>
                <a:gd name="T30" fmla="*/ 0 w 257"/>
                <a:gd name="T31" fmla="*/ 6661 h 258"/>
                <a:gd name="T32" fmla="*/ 0 w 257"/>
                <a:gd name="T33" fmla="*/ 5429 h 258"/>
                <a:gd name="T34" fmla="*/ 253 w 257"/>
                <a:gd name="T35" fmla="*/ 4265 h 258"/>
                <a:gd name="T36" fmla="*/ 785 w 257"/>
                <a:gd name="T37" fmla="*/ 3189 h 258"/>
                <a:gd name="T38" fmla="*/ 1526 w 257"/>
                <a:gd name="T39" fmla="*/ 2203 h 258"/>
                <a:gd name="T40" fmla="*/ 2430 w 257"/>
                <a:gd name="T41" fmla="*/ 1397 h 258"/>
                <a:gd name="T42" fmla="*/ 3549 w 257"/>
                <a:gd name="T43" fmla="*/ 753 h 258"/>
                <a:gd name="T44" fmla="*/ 4762 w 257"/>
                <a:gd name="T45" fmla="*/ 288 h 258"/>
                <a:gd name="T46" fmla="*/ 6078 w 257"/>
                <a:gd name="T47" fmla="*/ 55 h 258"/>
                <a:gd name="T48" fmla="*/ 7453 w 257"/>
                <a:gd name="T49" fmla="*/ 55 h 258"/>
                <a:gd name="T50" fmla="*/ 8782 w 257"/>
                <a:gd name="T51" fmla="*/ 288 h 258"/>
                <a:gd name="T52" fmla="*/ 9999 w 257"/>
                <a:gd name="T53" fmla="*/ 753 h 258"/>
                <a:gd name="T54" fmla="*/ 11096 w 257"/>
                <a:gd name="T55" fmla="*/ 1397 h 258"/>
                <a:gd name="T56" fmla="*/ 11997 w 257"/>
                <a:gd name="T57" fmla="*/ 2203 h 258"/>
                <a:gd name="T58" fmla="*/ 12746 w 257"/>
                <a:gd name="T59" fmla="*/ 3189 h 258"/>
                <a:gd name="T60" fmla="*/ 13278 w 257"/>
                <a:gd name="T61" fmla="*/ 4265 h 258"/>
                <a:gd name="T62" fmla="*/ 13531 w 257"/>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8"/>
                <a:gd name="T98" fmla="*/ 257 w 257"/>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8">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8"/>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92" name="Line 27"/>
            <p:cNvSpPr>
              <a:spLocks noChangeShapeType="1"/>
            </p:cNvSpPr>
            <p:nvPr/>
          </p:nvSpPr>
          <p:spPr bwMode="auto">
            <a:xfrm flipV="1">
              <a:off x="3528" y="1042"/>
              <a:ext cx="801" cy="1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3" name="Line 28"/>
            <p:cNvSpPr>
              <a:spLocks noChangeShapeType="1"/>
            </p:cNvSpPr>
            <p:nvPr/>
          </p:nvSpPr>
          <p:spPr bwMode="auto">
            <a:xfrm flipV="1">
              <a:off x="3547" y="1228"/>
              <a:ext cx="7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4" name="Line 29"/>
            <p:cNvSpPr>
              <a:spLocks noChangeShapeType="1"/>
            </p:cNvSpPr>
            <p:nvPr/>
          </p:nvSpPr>
          <p:spPr bwMode="auto">
            <a:xfrm>
              <a:off x="3536" y="1254"/>
              <a:ext cx="796" cy="1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5" name="Line 30"/>
            <p:cNvSpPr>
              <a:spLocks noChangeShapeType="1"/>
            </p:cNvSpPr>
            <p:nvPr/>
          </p:nvSpPr>
          <p:spPr bwMode="auto">
            <a:xfrm>
              <a:off x="3534" y="1260"/>
              <a:ext cx="847" cy="5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6" name="Line 31"/>
            <p:cNvSpPr>
              <a:spLocks noChangeShapeType="1"/>
            </p:cNvSpPr>
            <p:nvPr/>
          </p:nvSpPr>
          <p:spPr bwMode="auto">
            <a:xfrm>
              <a:off x="3523" y="1267"/>
              <a:ext cx="725" cy="7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97" name="Rectangle 32"/>
            <p:cNvSpPr>
              <a:spLocks noChangeArrowheads="1"/>
            </p:cNvSpPr>
            <p:nvPr/>
          </p:nvSpPr>
          <p:spPr bwMode="auto">
            <a:xfrm>
              <a:off x="3385" y="1184"/>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i</a:t>
              </a:r>
              <a:endParaRPr lang="en-US" sz="2400" baseline="-25000">
                <a:latin typeface="Monotype Corsiva" charset="0"/>
                <a:ea typeface="MS PGothic" charset="0"/>
                <a:cs typeface="MS PGothic" charset="0"/>
              </a:endParaRPr>
            </a:p>
          </p:txBody>
        </p:sp>
        <p:sp>
          <p:nvSpPr>
            <p:cNvPr id="56398" name="Rectangle 33"/>
            <p:cNvSpPr>
              <a:spLocks noChangeArrowheads="1"/>
            </p:cNvSpPr>
            <p:nvPr/>
          </p:nvSpPr>
          <p:spPr bwMode="auto">
            <a:xfrm>
              <a:off x="4354" y="1181"/>
              <a:ext cx="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k</a:t>
              </a:r>
              <a:endParaRPr lang="en-US" sz="2400" baseline="-25000">
                <a:latin typeface="Monotype Corsiva" charset="0"/>
                <a:ea typeface="MS PGothic" charset="0"/>
                <a:cs typeface="MS PGothic" charset="0"/>
              </a:endParaRPr>
            </a:p>
          </p:txBody>
        </p:sp>
        <p:sp>
          <p:nvSpPr>
            <p:cNvPr id="56399" name="Rectangle 34"/>
            <p:cNvSpPr>
              <a:spLocks noChangeArrowheads="1"/>
            </p:cNvSpPr>
            <p:nvPr/>
          </p:nvSpPr>
          <p:spPr bwMode="auto">
            <a:xfrm>
              <a:off x="4431" y="997"/>
              <a:ext cx="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j</a:t>
              </a:r>
              <a:endParaRPr lang="en-US" sz="2400" baseline="-25000">
                <a:latin typeface="Monotype Corsiva" charset="0"/>
                <a:ea typeface="MS PGothic" charset="0"/>
                <a:cs typeface="MS PGothic" charset="0"/>
              </a:endParaRPr>
            </a:p>
          </p:txBody>
        </p:sp>
        <p:sp>
          <p:nvSpPr>
            <p:cNvPr id="56400" name="Rectangle 35"/>
            <p:cNvSpPr>
              <a:spLocks noChangeArrowheads="1"/>
            </p:cNvSpPr>
            <p:nvPr/>
          </p:nvSpPr>
          <p:spPr bwMode="auto">
            <a:xfrm>
              <a:off x="4462" y="1831"/>
              <a:ext cx="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m</a:t>
              </a:r>
              <a:endParaRPr lang="en-US" sz="2400" baseline="-25000">
                <a:latin typeface="Monotype Corsiva" charset="0"/>
                <a:ea typeface="MS PGothic" charset="0"/>
                <a:cs typeface="MS PGothic" charset="0"/>
              </a:endParaRPr>
            </a:p>
          </p:txBody>
        </p:sp>
        <p:sp>
          <p:nvSpPr>
            <p:cNvPr id="56401" name="Rectangle 36"/>
            <p:cNvSpPr>
              <a:spLocks noChangeArrowheads="1"/>
            </p:cNvSpPr>
            <p:nvPr/>
          </p:nvSpPr>
          <p:spPr bwMode="auto">
            <a:xfrm>
              <a:off x="4324" y="2044"/>
              <a:ext cx="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h</a:t>
              </a:r>
              <a:endParaRPr lang="en-US" sz="2400" baseline="-25000">
                <a:latin typeface="Monotype Corsiva" charset="0"/>
                <a:ea typeface="MS PGothic" charset="0"/>
                <a:cs typeface="MS PGothic" charset="0"/>
              </a:endParaRPr>
            </a:p>
          </p:txBody>
        </p:sp>
        <p:sp>
          <p:nvSpPr>
            <p:cNvPr id="56402" name="Rectangle 37"/>
            <p:cNvSpPr>
              <a:spLocks noChangeArrowheads="1"/>
            </p:cNvSpPr>
            <p:nvPr/>
          </p:nvSpPr>
          <p:spPr bwMode="auto">
            <a:xfrm>
              <a:off x="4424" y="1370"/>
              <a:ext cx="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l</a:t>
              </a:r>
              <a:endParaRPr lang="en-US" sz="2400" baseline="-25000">
                <a:latin typeface="Monotype Corsiva" charset="0"/>
                <a:ea typeface="MS PGothic" charset="0"/>
                <a:cs typeface="MS PGothic" charset="0"/>
              </a:endParaRPr>
            </a:p>
          </p:txBody>
        </p:sp>
      </p:grpSp>
      <p:grpSp>
        <p:nvGrpSpPr>
          <p:cNvPr id="56328" name="Group 38"/>
          <p:cNvGrpSpPr>
            <a:grpSpLocks/>
          </p:cNvGrpSpPr>
          <p:nvPr/>
        </p:nvGrpSpPr>
        <p:grpSpPr bwMode="auto">
          <a:xfrm>
            <a:off x="6781800" y="1524000"/>
            <a:ext cx="2057400" cy="2057400"/>
            <a:chOff x="0" y="0"/>
            <a:chExt cx="1296" cy="1296"/>
          </a:xfrm>
        </p:grpSpPr>
        <p:sp>
          <p:nvSpPr>
            <p:cNvPr id="56329" name="Rectangle 39"/>
            <p:cNvSpPr>
              <a:spLocks/>
            </p:cNvSpPr>
            <p:nvPr/>
          </p:nvSpPr>
          <p:spPr bwMode="auto">
            <a:xfrm>
              <a:off x="0" y="0"/>
              <a:ext cx="1296" cy="1296"/>
            </a:xfrm>
            <a:prstGeom prst="rect">
              <a:avLst/>
            </a:prstGeom>
            <a:blipFill dpi="0" rotWithShape="0">
              <a:blip r:embed="rId5"/>
              <a:srcRect/>
              <a:tile tx="0" ty="0" sx="100000" sy="100000" flip="none" algn="tl"/>
            </a:blipFill>
            <a:ln w="25400">
              <a:solidFill>
                <a:srgbClr val="000000"/>
              </a:solidFill>
              <a:miter lim="800000"/>
              <a:headEnd/>
              <a:tailEnd/>
            </a:ln>
          </p:spPr>
          <p:txBody>
            <a:bodyPr/>
            <a:lstStyle/>
            <a:p>
              <a:endParaRPr lang="en-US" sz="2400">
                <a:latin typeface="Times New Roman" charset="0"/>
                <a:ea typeface="MS PGothic" charset="0"/>
                <a:cs typeface="MS PGothic" charset="0"/>
              </a:endParaRPr>
            </a:p>
          </p:txBody>
        </p:sp>
        <p:sp>
          <p:nvSpPr>
            <p:cNvPr id="56330" name="Oval 40"/>
            <p:cNvSpPr>
              <a:spLocks/>
            </p:cNvSpPr>
            <p:nvPr/>
          </p:nvSpPr>
          <p:spPr bwMode="auto">
            <a:xfrm>
              <a:off x="72" y="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1" name="Oval 41"/>
            <p:cNvSpPr>
              <a:spLocks/>
            </p:cNvSpPr>
            <p:nvPr/>
          </p:nvSpPr>
          <p:spPr bwMode="auto">
            <a:xfrm>
              <a:off x="216" y="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2" name="Oval 42"/>
            <p:cNvSpPr>
              <a:spLocks/>
            </p:cNvSpPr>
            <p:nvPr/>
          </p:nvSpPr>
          <p:spPr bwMode="auto">
            <a:xfrm>
              <a:off x="36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3" name="Oval 43"/>
            <p:cNvSpPr>
              <a:spLocks/>
            </p:cNvSpPr>
            <p:nvPr/>
          </p:nvSpPr>
          <p:spPr bwMode="auto">
            <a:xfrm>
              <a:off x="288"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4" name="Oval 44"/>
            <p:cNvSpPr>
              <a:spLocks/>
            </p:cNvSpPr>
            <p:nvPr/>
          </p:nvSpPr>
          <p:spPr bwMode="auto">
            <a:xfrm>
              <a:off x="612"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5" name="Oval 45"/>
            <p:cNvSpPr>
              <a:spLocks/>
            </p:cNvSpPr>
            <p:nvPr/>
          </p:nvSpPr>
          <p:spPr bwMode="auto">
            <a:xfrm>
              <a:off x="540"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6" name="Oval 46"/>
            <p:cNvSpPr>
              <a:spLocks/>
            </p:cNvSpPr>
            <p:nvPr/>
          </p:nvSpPr>
          <p:spPr bwMode="auto">
            <a:xfrm>
              <a:off x="504"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7" name="Oval 47"/>
            <p:cNvSpPr>
              <a:spLocks/>
            </p:cNvSpPr>
            <p:nvPr/>
          </p:nvSpPr>
          <p:spPr bwMode="auto">
            <a:xfrm>
              <a:off x="684" y="36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8" name="Oval 48"/>
            <p:cNvSpPr>
              <a:spLocks/>
            </p:cNvSpPr>
            <p:nvPr/>
          </p:nvSpPr>
          <p:spPr bwMode="auto">
            <a:xfrm>
              <a:off x="972" y="57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9" name="Oval 49"/>
            <p:cNvSpPr>
              <a:spLocks/>
            </p:cNvSpPr>
            <p:nvPr/>
          </p:nvSpPr>
          <p:spPr bwMode="auto">
            <a:xfrm>
              <a:off x="504" y="79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0" name="Oval 50"/>
            <p:cNvSpPr>
              <a:spLocks/>
            </p:cNvSpPr>
            <p:nvPr/>
          </p:nvSpPr>
          <p:spPr bwMode="auto">
            <a:xfrm>
              <a:off x="1044" y="75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1" name="Oval 51"/>
            <p:cNvSpPr>
              <a:spLocks/>
            </p:cNvSpPr>
            <p:nvPr/>
          </p:nvSpPr>
          <p:spPr bwMode="auto">
            <a:xfrm>
              <a:off x="900" y="79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2" name="Oval 52"/>
            <p:cNvSpPr>
              <a:spLocks/>
            </p:cNvSpPr>
            <p:nvPr/>
          </p:nvSpPr>
          <p:spPr bwMode="auto">
            <a:xfrm>
              <a:off x="936" y="90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3" name="Oval 53"/>
            <p:cNvSpPr>
              <a:spLocks/>
            </p:cNvSpPr>
            <p:nvPr/>
          </p:nvSpPr>
          <p:spPr bwMode="auto">
            <a:xfrm>
              <a:off x="216"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4" name="Oval 54"/>
            <p:cNvSpPr>
              <a:spLocks/>
            </p:cNvSpPr>
            <p:nvPr/>
          </p:nvSpPr>
          <p:spPr bwMode="auto">
            <a:xfrm>
              <a:off x="1152"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5" name="Oval 55"/>
            <p:cNvSpPr>
              <a:spLocks/>
            </p:cNvSpPr>
            <p:nvPr/>
          </p:nvSpPr>
          <p:spPr bwMode="auto">
            <a:xfrm>
              <a:off x="612" y="9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6" name="Oval 56"/>
            <p:cNvSpPr>
              <a:spLocks/>
            </p:cNvSpPr>
            <p:nvPr/>
          </p:nvSpPr>
          <p:spPr bwMode="auto">
            <a:xfrm>
              <a:off x="1224"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7" name="Oval 57"/>
            <p:cNvSpPr>
              <a:spLocks/>
            </p:cNvSpPr>
            <p:nvPr/>
          </p:nvSpPr>
          <p:spPr bwMode="auto">
            <a:xfrm>
              <a:off x="72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8" name="Oval 58"/>
            <p:cNvSpPr>
              <a:spLocks/>
            </p:cNvSpPr>
            <p:nvPr/>
          </p:nvSpPr>
          <p:spPr bwMode="auto">
            <a:xfrm>
              <a:off x="72"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9" name="Oval 59"/>
            <p:cNvSpPr>
              <a:spLocks/>
            </p:cNvSpPr>
            <p:nvPr/>
          </p:nvSpPr>
          <p:spPr bwMode="auto">
            <a:xfrm>
              <a:off x="144"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0" name="Oval 60"/>
            <p:cNvSpPr>
              <a:spLocks/>
            </p:cNvSpPr>
            <p:nvPr/>
          </p:nvSpPr>
          <p:spPr bwMode="auto">
            <a:xfrm>
              <a:off x="108" y="72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1" name="Oval 61"/>
            <p:cNvSpPr>
              <a:spLocks/>
            </p:cNvSpPr>
            <p:nvPr/>
          </p:nvSpPr>
          <p:spPr bwMode="auto">
            <a:xfrm>
              <a:off x="180" y="57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2" name="Oval 62"/>
            <p:cNvSpPr>
              <a:spLocks/>
            </p:cNvSpPr>
            <p:nvPr/>
          </p:nvSpPr>
          <p:spPr bwMode="auto">
            <a:xfrm>
              <a:off x="288"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3" name="Oval 63"/>
            <p:cNvSpPr>
              <a:spLocks/>
            </p:cNvSpPr>
            <p:nvPr/>
          </p:nvSpPr>
          <p:spPr bwMode="auto">
            <a:xfrm>
              <a:off x="324" y="72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4" name="Oval 64"/>
            <p:cNvSpPr>
              <a:spLocks/>
            </p:cNvSpPr>
            <p:nvPr/>
          </p:nvSpPr>
          <p:spPr bwMode="auto">
            <a:xfrm>
              <a:off x="288"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5" name="Oval 65"/>
            <p:cNvSpPr>
              <a:spLocks/>
            </p:cNvSpPr>
            <p:nvPr/>
          </p:nvSpPr>
          <p:spPr bwMode="auto">
            <a:xfrm>
              <a:off x="900"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6" name="Oval 66"/>
            <p:cNvSpPr>
              <a:spLocks/>
            </p:cNvSpPr>
            <p:nvPr/>
          </p:nvSpPr>
          <p:spPr bwMode="auto">
            <a:xfrm>
              <a:off x="576" y="61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7" name="Oval 67"/>
            <p:cNvSpPr>
              <a:spLocks/>
            </p:cNvSpPr>
            <p:nvPr/>
          </p:nvSpPr>
          <p:spPr bwMode="auto">
            <a:xfrm>
              <a:off x="684" y="50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8" name="Oval 68"/>
            <p:cNvSpPr>
              <a:spLocks/>
            </p:cNvSpPr>
            <p:nvPr/>
          </p:nvSpPr>
          <p:spPr bwMode="auto">
            <a:xfrm>
              <a:off x="504" y="93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9" name="Oval 69"/>
            <p:cNvSpPr>
              <a:spLocks/>
            </p:cNvSpPr>
            <p:nvPr/>
          </p:nvSpPr>
          <p:spPr bwMode="auto">
            <a:xfrm>
              <a:off x="792" y="68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0" name="Oval 70"/>
            <p:cNvSpPr>
              <a:spLocks/>
            </p:cNvSpPr>
            <p:nvPr/>
          </p:nvSpPr>
          <p:spPr bwMode="auto">
            <a:xfrm>
              <a:off x="720" y="9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1" name="Oval 71"/>
            <p:cNvSpPr>
              <a:spLocks/>
            </p:cNvSpPr>
            <p:nvPr/>
          </p:nvSpPr>
          <p:spPr bwMode="auto">
            <a:xfrm>
              <a:off x="720"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2" name="Oval 72"/>
            <p:cNvSpPr>
              <a:spLocks/>
            </p:cNvSpPr>
            <p:nvPr/>
          </p:nvSpPr>
          <p:spPr bwMode="auto">
            <a:xfrm>
              <a:off x="684" y="11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3" name="Oval 73"/>
            <p:cNvSpPr>
              <a:spLocks/>
            </p:cNvSpPr>
            <p:nvPr/>
          </p:nvSpPr>
          <p:spPr bwMode="auto">
            <a:xfrm>
              <a:off x="1008" y="118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4" name="Oval 74"/>
            <p:cNvSpPr>
              <a:spLocks/>
            </p:cNvSpPr>
            <p:nvPr/>
          </p:nvSpPr>
          <p:spPr bwMode="auto">
            <a:xfrm>
              <a:off x="216" y="11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5" name="Oval 75"/>
            <p:cNvSpPr>
              <a:spLocks/>
            </p:cNvSpPr>
            <p:nvPr/>
          </p:nvSpPr>
          <p:spPr bwMode="auto">
            <a:xfrm>
              <a:off x="1080" y="324"/>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6" name="Oval 76"/>
            <p:cNvSpPr>
              <a:spLocks/>
            </p:cNvSpPr>
            <p:nvPr/>
          </p:nvSpPr>
          <p:spPr bwMode="auto">
            <a:xfrm>
              <a:off x="1044" y="46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7" name="Oval 77"/>
            <p:cNvSpPr>
              <a:spLocks/>
            </p:cNvSpPr>
            <p:nvPr/>
          </p:nvSpPr>
          <p:spPr bwMode="auto">
            <a:xfrm>
              <a:off x="1080" y="108"/>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8" name="Oval 78"/>
            <p:cNvSpPr>
              <a:spLocks/>
            </p:cNvSpPr>
            <p:nvPr/>
          </p:nvSpPr>
          <p:spPr bwMode="auto">
            <a:xfrm>
              <a:off x="1188" y="61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9" name="Oval 79"/>
            <p:cNvSpPr>
              <a:spLocks/>
            </p:cNvSpPr>
            <p:nvPr/>
          </p:nvSpPr>
          <p:spPr bwMode="auto">
            <a:xfrm>
              <a:off x="1188" y="7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0" name="Oval 80"/>
            <p:cNvSpPr>
              <a:spLocks/>
            </p:cNvSpPr>
            <p:nvPr/>
          </p:nvSpPr>
          <p:spPr bwMode="auto">
            <a:xfrm>
              <a:off x="1224" y="252"/>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1" name="Oval 81"/>
            <p:cNvSpPr>
              <a:spLocks/>
            </p:cNvSpPr>
            <p:nvPr/>
          </p:nvSpPr>
          <p:spPr bwMode="auto">
            <a:xfrm>
              <a:off x="252" y="756"/>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2" name="Line 82"/>
            <p:cNvSpPr>
              <a:spLocks noChangeShapeType="1"/>
            </p:cNvSpPr>
            <p:nvPr/>
          </p:nvSpPr>
          <p:spPr bwMode="auto">
            <a:xfrm flipH="1">
              <a:off x="0" y="216"/>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3" name="Line 83"/>
            <p:cNvSpPr>
              <a:spLocks noChangeShapeType="1"/>
            </p:cNvSpPr>
            <p:nvPr/>
          </p:nvSpPr>
          <p:spPr bwMode="auto">
            <a:xfrm flipH="1">
              <a:off x="0" y="432"/>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4" name="Line 84"/>
            <p:cNvSpPr>
              <a:spLocks noChangeShapeType="1"/>
            </p:cNvSpPr>
            <p:nvPr/>
          </p:nvSpPr>
          <p:spPr bwMode="auto">
            <a:xfrm flipH="1">
              <a:off x="0" y="648"/>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5" name="Line 85"/>
            <p:cNvSpPr>
              <a:spLocks noChangeShapeType="1"/>
            </p:cNvSpPr>
            <p:nvPr/>
          </p:nvSpPr>
          <p:spPr bwMode="auto">
            <a:xfrm flipH="1">
              <a:off x="0" y="864"/>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6" name="Line 86"/>
            <p:cNvSpPr>
              <a:spLocks noChangeShapeType="1"/>
            </p:cNvSpPr>
            <p:nvPr/>
          </p:nvSpPr>
          <p:spPr bwMode="auto">
            <a:xfrm flipH="1">
              <a:off x="0" y="1080"/>
              <a:ext cx="1296"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7" name="Oval 87"/>
            <p:cNvSpPr>
              <a:spLocks/>
            </p:cNvSpPr>
            <p:nvPr/>
          </p:nvSpPr>
          <p:spPr bwMode="auto">
            <a:xfrm>
              <a:off x="288" y="900"/>
              <a:ext cx="36" cy="36"/>
            </a:xfrm>
            <a:prstGeom prst="ellipse">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gr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500" y="381000"/>
            <a:ext cx="8220075" cy="762000"/>
          </a:xfrm>
        </p:spPr>
        <p:txBody>
          <a:bodyPr/>
          <a:lstStyle/>
          <a:p>
            <a:pPr eaLnBrk="1" hangingPunct="1"/>
            <a:r>
              <a:rPr lang="en-US" sz="3200">
                <a:effectLst>
                  <a:outerShdw blurRad="38100" dist="38100" dir="2700000" algn="tl">
                    <a:srgbClr val="DDDDDD"/>
                  </a:outerShdw>
                </a:effectLst>
                <a:latin typeface="Arial" charset="0"/>
              </a:rPr>
              <a:t>Graph Model for Sparse Matrices</a:t>
            </a:r>
          </a:p>
        </p:txBody>
      </p:sp>
      <p:grpSp>
        <p:nvGrpSpPr>
          <p:cNvPr id="57347" name="Group 3"/>
          <p:cNvGrpSpPr>
            <a:grpSpLocks/>
          </p:cNvGrpSpPr>
          <p:nvPr/>
        </p:nvGrpSpPr>
        <p:grpSpPr bwMode="auto">
          <a:xfrm>
            <a:off x="4514850" y="1371600"/>
            <a:ext cx="4403725" cy="2413000"/>
            <a:chOff x="2850" y="1404"/>
            <a:chExt cx="2774" cy="1520"/>
          </a:xfrm>
        </p:grpSpPr>
        <p:sp>
          <p:nvSpPr>
            <p:cNvPr id="57536" name="Rectangle 4"/>
            <p:cNvSpPr>
              <a:spLocks noChangeArrowheads="1"/>
            </p:cNvSpPr>
            <p:nvPr/>
          </p:nvSpPr>
          <p:spPr bwMode="auto">
            <a:xfrm>
              <a:off x="2950" y="1404"/>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7" name="Rectangle 5"/>
            <p:cNvSpPr>
              <a:spLocks noChangeArrowheads="1"/>
            </p:cNvSpPr>
            <p:nvPr/>
          </p:nvSpPr>
          <p:spPr bwMode="auto">
            <a:xfrm>
              <a:off x="2993" y="14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38" name="Rectangle 6"/>
            <p:cNvSpPr>
              <a:spLocks noChangeArrowheads="1"/>
            </p:cNvSpPr>
            <p:nvPr/>
          </p:nvSpPr>
          <p:spPr bwMode="auto">
            <a:xfrm>
              <a:off x="5442" y="1404"/>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9" name="Rectangle 7"/>
            <p:cNvSpPr>
              <a:spLocks noChangeArrowheads="1"/>
            </p:cNvSpPr>
            <p:nvPr/>
          </p:nvSpPr>
          <p:spPr bwMode="auto">
            <a:xfrm>
              <a:off x="5486" y="147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40" name="Rectangle 8"/>
            <p:cNvSpPr>
              <a:spLocks noChangeArrowheads="1"/>
            </p:cNvSpPr>
            <p:nvPr/>
          </p:nvSpPr>
          <p:spPr bwMode="auto">
            <a:xfrm>
              <a:off x="3629" y="2569"/>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1" name="Rectangle 9"/>
            <p:cNvSpPr>
              <a:spLocks noChangeArrowheads="1"/>
            </p:cNvSpPr>
            <p:nvPr/>
          </p:nvSpPr>
          <p:spPr bwMode="auto">
            <a:xfrm>
              <a:off x="3677" y="264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42" name="Rectangle 10"/>
            <p:cNvSpPr>
              <a:spLocks noChangeArrowheads="1"/>
            </p:cNvSpPr>
            <p:nvPr/>
          </p:nvSpPr>
          <p:spPr bwMode="auto">
            <a:xfrm>
              <a:off x="2988" y="207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3" name="Rectangle 11"/>
            <p:cNvSpPr>
              <a:spLocks noChangeArrowheads="1"/>
            </p:cNvSpPr>
            <p:nvPr/>
          </p:nvSpPr>
          <p:spPr bwMode="auto">
            <a:xfrm>
              <a:off x="3045" y="214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7544" name="Rectangle 12"/>
            <p:cNvSpPr>
              <a:spLocks noChangeArrowheads="1"/>
            </p:cNvSpPr>
            <p:nvPr/>
          </p:nvSpPr>
          <p:spPr bwMode="auto">
            <a:xfrm>
              <a:off x="3789" y="199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5" name="Rectangle 13"/>
            <p:cNvSpPr>
              <a:spLocks noChangeArrowheads="1"/>
            </p:cNvSpPr>
            <p:nvPr/>
          </p:nvSpPr>
          <p:spPr bwMode="auto">
            <a:xfrm>
              <a:off x="3832" y="206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46" name="Rectangle 14"/>
            <p:cNvSpPr>
              <a:spLocks noChangeArrowheads="1"/>
            </p:cNvSpPr>
            <p:nvPr/>
          </p:nvSpPr>
          <p:spPr bwMode="auto">
            <a:xfrm>
              <a:off x="3793" y="16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47" name="Rectangle 15"/>
            <p:cNvSpPr>
              <a:spLocks noChangeArrowheads="1"/>
            </p:cNvSpPr>
            <p:nvPr/>
          </p:nvSpPr>
          <p:spPr bwMode="auto">
            <a:xfrm>
              <a:off x="3750" y="159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8" name="Rectangle 16"/>
            <p:cNvSpPr>
              <a:spLocks noChangeArrowheads="1"/>
            </p:cNvSpPr>
            <p:nvPr/>
          </p:nvSpPr>
          <p:spPr bwMode="auto">
            <a:xfrm>
              <a:off x="3196" y="1582"/>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9" name="Rectangle 17"/>
            <p:cNvSpPr>
              <a:spLocks noChangeArrowheads="1"/>
            </p:cNvSpPr>
            <p:nvPr/>
          </p:nvSpPr>
          <p:spPr bwMode="auto">
            <a:xfrm>
              <a:off x="3244" y="166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50" name="Rectangle 18"/>
            <p:cNvSpPr>
              <a:spLocks noChangeArrowheads="1"/>
            </p:cNvSpPr>
            <p:nvPr/>
          </p:nvSpPr>
          <p:spPr bwMode="auto">
            <a:xfrm>
              <a:off x="4767" y="163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1" name="Rectangle 19"/>
            <p:cNvSpPr>
              <a:spLocks noChangeArrowheads="1"/>
            </p:cNvSpPr>
            <p:nvPr/>
          </p:nvSpPr>
          <p:spPr bwMode="auto">
            <a:xfrm>
              <a:off x="4815" y="170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6</a:t>
              </a:r>
              <a:endParaRPr lang="en-US" sz="2400">
                <a:latin typeface="Comic Sans MS" charset="0"/>
              </a:endParaRPr>
            </a:p>
          </p:txBody>
        </p:sp>
        <p:sp>
          <p:nvSpPr>
            <p:cNvPr id="57552" name="Rectangle 20"/>
            <p:cNvSpPr>
              <a:spLocks noChangeArrowheads="1"/>
            </p:cNvSpPr>
            <p:nvPr/>
          </p:nvSpPr>
          <p:spPr bwMode="auto">
            <a:xfrm>
              <a:off x="4893" y="1976"/>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3" name="Rectangle 21"/>
            <p:cNvSpPr>
              <a:spLocks noChangeArrowheads="1"/>
            </p:cNvSpPr>
            <p:nvPr/>
          </p:nvSpPr>
          <p:spPr bwMode="auto">
            <a:xfrm>
              <a:off x="4945" y="204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7554" name="Rectangle 22"/>
            <p:cNvSpPr>
              <a:spLocks noChangeArrowheads="1"/>
            </p:cNvSpPr>
            <p:nvPr/>
          </p:nvSpPr>
          <p:spPr bwMode="auto">
            <a:xfrm>
              <a:off x="5373" y="204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5" name="Rectangle 23"/>
            <p:cNvSpPr>
              <a:spLocks noChangeArrowheads="1"/>
            </p:cNvSpPr>
            <p:nvPr/>
          </p:nvSpPr>
          <p:spPr bwMode="auto">
            <a:xfrm>
              <a:off x="5429" y="211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9</a:t>
              </a:r>
              <a:endParaRPr lang="en-US" sz="2400">
                <a:latin typeface="Comic Sans MS" charset="0"/>
              </a:endParaRPr>
            </a:p>
          </p:txBody>
        </p:sp>
        <p:sp>
          <p:nvSpPr>
            <p:cNvPr id="57556" name="Rectangle 24"/>
            <p:cNvSpPr>
              <a:spLocks noChangeArrowheads="1"/>
            </p:cNvSpPr>
            <p:nvPr/>
          </p:nvSpPr>
          <p:spPr bwMode="auto">
            <a:xfrm>
              <a:off x="5235" y="2599"/>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7" name="Rectangle 25"/>
            <p:cNvSpPr>
              <a:spLocks noChangeArrowheads="1"/>
            </p:cNvSpPr>
            <p:nvPr/>
          </p:nvSpPr>
          <p:spPr bwMode="auto">
            <a:xfrm>
              <a:off x="5282" y="2673"/>
              <a:ext cx="1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10</a:t>
              </a:r>
              <a:endParaRPr lang="en-US" sz="2400">
                <a:latin typeface="Comic Sans MS" charset="0"/>
              </a:endParaRPr>
            </a:p>
          </p:txBody>
        </p:sp>
        <p:sp>
          <p:nvSpPr>
            <p:cNvPr id="57558" name="Rectangle 26"/>
            <p:cNvSpPr>
              <a:spLocks noChangeArrowheads="1"/>
            </p:cNvSpPr>
            <p:nvPr/>
          </p:nvSpPr>
          <p:spPr bwMode="auto">
            <a:xfrm>
              <a:off x="4685" y="2612"/>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9" name="Rectangle 27"/>
            <p:cNvSpPr>
              <a:spLocks noChangeArrowheads="1"/>
            </p:cNvSpPr>
            <p:nvPr/>
          </p:nvSpPr>
          <p:spPr bwMode="auto">
            <a:xfrm>
              <a:off x="4737" y="268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7</a:t>
              </a:r>
              <a:endParaRPr lang="en-US" sz="2400">
                <a:latin typeface="Comic Sans MS" charset="0"/>
              </a:endParaRPr>
            </a:p>
          </p:txBody>
        </p:sp>
        <p:sp>
          <p:nvSpPr>
            <p:cNvPr id="57560" name="Freeform 28"/>
            <p:cNvSpPr>
              <a:spLocks/>
            </p:cNvSpPr>
            <p:nvPr/>
          </p:nvSpPr>
          <p:spPr bwMode="auto">
            <a:xfrm>
              <a:off x="3092" y="1721"/>
              <a:ext cx="122" cy="125"/>
            </a:xfrm>
            <a:custGeom>
              <a:avLst/>
              <a:gdLst>
                <a:gd name="T0" fmla="*/ 2318 w 28"/>
                <a:gd name="T1" fmla="*/ 1207 h 29"/>
                <a:gd name="T2" fmla="*/ 2318 w 28"/>
                <a:gd name="T3" fmla="*/ 1448 h 29"/>
                <a:gd name="T4" fmla="*/ 2240 w 28"/>
                <a:gd name="T5" fmla="*/ 1690 h 29"/>
                <a:gd name="T6" fmla="*/ 2144 w 28"/>
                <a:gd name="T7" fmla="*/ 1841 h 29"/>
                <a:gd name="T8" fmla="*/ 1996 w 28"/>
                <a:gd name="T9" fmla="*/ 2009 h 29"/>
                <a:gd name="T10" fmla="*/ 1821 w 28"/>
                <a:gd name="T11" fmla="*/ 2155 h 29"/>
                <a:gd name="T12" fmla="*/ 1651 w 28"/>
                <a:gd name="T13" fmla="*/ 2250 h 29"/>
                <a:gd name="T14" fmla="*/ 1403 w 28"/>
                <a:gd name="T15" fmla="*/ 2323 h 29"/>
                <a:gd name="T16" fmla="*/ 1159 w 28"/>
                <a:gd name="T17" fmla="*/ 2323 h 29"/>
                <a:gd name="T18" fmla="*/ 911 w 28"/>
                <a:gd name="T19" fmla="*/ 2323 h 29"/>
                <a:gd name="T20" fmla="*/ 667 w 28"/>
                <a:gd name="T21" fmla="*/ 2250 h 29"/>
                <a:gd name="T22" fmla="*/ 492 w 28"/>
                <a:gd name="T23" fmla="*/ 2155 h 29"/>
                <a:gd name="T24" fmla="*/ 322 w 28"/>
                <a:gd name="T25" fmla="*/ 2009 h 29"/>
                <a:gd name="T26" fmla="*/ 170 w 28"/>
                <a:gd name="T27" fmla="*/ 1841 h 29"/>
                <a:gd name="T28" fmla="*/ 74 w 28"/>
                <a:gd name="T29" fmla="*/ 1690 h 29"/>
                <a:gd name="T30" fmla="*/ 0 w 28"/>
                <a:gd name="T31" fmla="*/ 1448 h 29"/>
                <a:gd name="T32" fmla="*/ 0 w 28"/>
                <a:gd name="T33" fmla="*/ 1207 h 29"/>
                <a:gd name="T34" fmla="*/ 0 w 28"/>
                <a:gd name="T35" fmla="*/ 966 h 29"/>
                <a:gd name="T36" fmla="*/ 74 w 28"/>
                <a:gd name="T37" fmla="*/ 724 h 29"/>
                <a:gd name="T38" fmla="*/ 170 w 28"/>
                <a:gd name="T39" fmla="*/ 556 h 29"/>
                <a:gd name="T40" fmla="*/ 322 w 28"/>
                <a:gd name="T41" fmla="*/ 409 h 29"/>
                <a:gd name="T42" fmla="*/ 492 w 28"/>
                <a:gd name="T43" fmla="*/ 241 h 29"/>
                <a:gd name="T44" fmla="*/ 667 w 28"/>
                <a:gd name="T45" fmla="*/ 168 h 29"/>
                <a:gd name="T46" fmla="*/ 911 w 28"/>
                <a:gd name="T47" fmla="*/ 73 h 29"/>
                <a:gd name="T48" fmla="*/ 1159 w 28"/>
                <a:gd name="T49" fmla="*/ 0 h 29"/>
                <a:gd name="T50" fmla="*/ 1403 w 28"/>
                <a:gd name="T51" fmla="*/ 73 h 29"/>
                <a:gd name="T52" fmla="*/ 1651 w 28"/>
                <a:gd name="T53" fmla="*/ 168 h 29"/>
                <a:gd name="T54" fmla="*/ 1821 w 28"/>
                <a:gd name="T55" fmla="*/ 241 h 29"/>
                <a:gd name="T56" fmla="*/ 1996 w 28"/>
                <a:gd name="T57" fmla="*/ 409 h 29"/>
                <a:gd name="T58" fmla="*/ 2144 w 28"/>
                <a:gd name="T59" fmla="*/ 556 h 29"/>
                <a:gd name="T60" fmla="*/ 2240 w 28"/>
                <a:gd name="T61" fmla="*/ 724 h 29"/>
                <a:gd name="T62" fmla="*/ 2318 w 28"/>
                <a:gd name="T63" fmla="*/ 966 h 29"/>
                <a:gd name="T64" fmla="*/ 2318 w 28"/>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1" name="Freeform 29"/>
            <p:cNvSpPr>
              <a:spLocks/>
            </p:cNvSpPr>
            <p:nvPr/>
          </p:nvSpPr>
          <p:spPr bwMode="auto">
            <a:xfrm>
              <a:off x="3092" y="210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2" name="Freeform 30"/>
            <p:cNvSpPr>
              <a:spLocks/>
            </p:cNvSpPr>
            <p:nvPr/>
          </p:nvSpPr>
          <p:spPr bwMode="auto">
            <a:xfrm>
              <a:off x="3690" y="2526"/>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250 h 29"/>
                <a:gd name="T14" fmla="*/ 1358 w 29"/>
                <a:gd name="T15" fmla="*/ 2250 h 29"/>
                <a:gd name="T16" fmla="*/ 1207 w 29"/>
                <a:gd name="T17" fmla="*/ 2323 h 29"/>
                <a:gd name="T18" fmla="*/ 966 w 29"/>
                <a:gd name="T19" fmla="*/ 2250 h 29"/>
                <a:gd name="T20" fmla="*/ 724 w 29"/>
                <a:gd name="T21" fmla="*/ 2250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3" name="Freeform 31"/>
            <p:cNvSpPr>
              <a:spLocks/>
            </p:cNvSpPr>
            <p:nvPr/>
          </p:nvSpPr>
          <p:spPr bwMode="auto">
            <a:xfrm>
              <a:off x="3690" y="2102"/>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155 h 29"/>
                <a:gd name="T14" fmla="*/ 1358 w 29"/>
                <a:gd name="T15" fmla="*/ 2250 h 29"/>
                <a:gd name="T16" fmla="*/ 1207 w 29"/>
                <a:gd name="T17" fmla="*/ 2323 h 29"/>
                <a:gd name="T18" fmla="*/ 966 w 29"/>
                <a:gd name="T19" fmla="*/ 2250 h 29"/>
                <a:gd name="T20" fmla="*/ 724 w 29"/>
                <a:gd name="T21" fmla="*/ 2155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4" name="Freeform 32"/>
            <p:cNvSpPr>
              <a:spLocks/>
            </p:cNvSpPr>
            <p:nvPr/>
          </p:nvSpPr>
          <p:spPr bwMode="auto">
            <a:xfrm>
              <a:off x="3685" y="173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5" name="Freeform 33"/>
            <p:cNvSpPr>
              <a:spLocks/>
            </p:cNvSpPr>
            <p:nvPr/>
          </p:nvSpPr>
          <p:spPr bwMode="auto">
            <a:xfrm>
              <a:off x="4663" y="1725"/>
              <a:ext cx="126" cy="126"/>
            </a:xfrm>
            <a:custGeom>
              <a:avLst/>
              <a:gdLst>
                <a:gd name="T0" fmla="*/ 2377 w 29"/>
                <a:gd name="T1" fmla="*/ 1225 h 29"/>
                <a:gd name="T2" fmla="*/ 2377 w 29"/>
                <a:gd name="T3" fmla="*/ 1473 h 29"/>
                <a:gd name="T4" fmla="*/ 2303 w 29"/>
                <a:gd name="T5" fmla="*/ 1642 h 29"/>
                <a:gd name="T6" fmla="*/ 2133 w 29"/>
                <a:gd name="T7" fmla="*/ 1886 h 29"/>
                <a:gd name="T8" fmla="*/ 2059 w 29"/>
                <a:gd name="T9" fmla="*/ 2059 h 29"/>
                <a:gd name="T10" fmla="*/ 1886 w 29"/>
                <a:gd name="T11" fmla="*/ 2207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207 h 29"/>
                <a:gd name="T24" fmla="*/ 322 w 29"/>
                <a:gd name="T25" fmla="*/ 2059 h 29"/>
                <a:gd name="T26" fmla="*/ 243 w 29"/>
                <a:gd name="T27" fmla="*/ 1886 h 29"/>
                <a:gd name="T28" fmla="*/ 74 w 29"/>
                <a:gd name="T29" fmla="*/ 1642 h 29"/>
                <a:gd name="T30" fmla="*/ 0 w 29"/>
                <a:gd name="T31" fmla="*/ 1473 h 29"/>
                <a:gd name="T32" fmla="*/ 0 w 29"/>
                <a:gd name="T33" fmla="*/ 1225 h 29"/>
                <a:gd name="T34" fmla="*/ 0 w 29"/>
                <a:gd name="T35" fmla="*/ 982 h 29"/>
                <a:gd name="T36" fmla="*/ 74 w 29"/>
                <a:gd name="T37" fmla="*/ 734 h 29"/>
                <a:gd name="T38" fmla="*/ 243 w 29"/>
                <a:gd name="T39" fmla="*/ 565 h 29"/>
                <a:gd name="T40" fmla="*/ 322 w 29"/>
                <a:gd name="T41" fmla="*/ 417 h 29"/>
                <a:gd name="T42" fmla="*/ 491 w 29"/>
                <a:gd name="T43" fmla="*/ 243 h 29"/>
                <a:gd name="T44" fmla="*/ 734 w 29"/>
                <a:gd name="T45" fmla="*/ 169 h 29"/>
                <a:gd name="T46" fmla="*/ 982 w 29"/>
                <a:gd name="T47" fmla="*/ 74 h 29"/>
                <a:gd name="T48" fmla="*/ 1225 w 29"/>
                <a:gd name="T49" fmla="*/ 0 h 29"/>
                <a:gd name="T50" fmla="*/ 1399 w 29"/>
                <a:gd name="T51" fmla="*/ 74 h 29"/>
                <a:gd name="T52" fmla="*/ 1642 w 29"/>
                <a:gd name="T53" fmla="*/ 169 h 29"/>
                <a:gd name="T54" fmla="*/ 1886 w 29"/>
                <a:gd name="T55" fmla="*/ 243 h 29"/>
                <a:gd name="T56" fmla="*/ 2059 w 29"/>
                <a:gd name="T57" fmla="*/ 417 h 29"/>
                <a:gd name="T58" fmla="*/ 2133 w 29"/>
                <a:gd name="T59" fmla="*/ 565 h 29"/>
                <a:gd name="T60" fmla="*/ 2303 w 29"/>
                <a:gd name="T61" fmla="*/ 734 h 29"/>
                <a:gd name="T62" fmla="*/ 2377 w 29"/>
                <a:gd name="T63" fmla="*/ 982 h 29"/>
                <a:gd name="T64" fmla="*/ 2377 w 29"/>
                <a:gd name="T65" fmla="*/ 122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6" name="Freeform 34"/>
            <p:cNvSpPr>
              <a:spLocks/>
            </p:cNvSpPr>
            <p:nvPr/>
          </p:nvSpPr>
          <p:spPr bwMode="auto">
            <a:xfrm>
              <a:off x="4806" y="2093"/>
              <a:ext cx="126" cy="126"/>
            </a:xfrm>
            <a:custGeom>
              <a:avLst/>
              <a:gdLst>
                <a:gd name="T0" fmla="*/ 2377 w 29"/>
                <a:gd name="T1" fmla="*/ 1151 h 29"/>
                <a:gd name="T2" fmla="*/ 2377 w 29"/>
                <a:gd name="T3" fmla="*/ 1399 h 29"/>
                <a:gd name="T4" fmla="*/ 2303 w 29"/>
                <a:gd name="T5" fmla="*/ 1642 h 29"/>
                <a:gd name="T6" fmla="*/ 2207 w 29"/>
                <a:gd name="T7" fmla="*/ 1812 h 29"/>
                <a:gd name="T8" fmla="*/ 2059 w 29"/>
                <a:gd name="T9" fmla="*/ 2059 h 29"/>
                <a:gd name="T10" fmla="*/ 1886 w 29"/>
                <a:gd name="T11" fmla="*/ 2133 h 29"/>
                <a:gd name="T12" fmla="*/ 1642 w 29"/>
                <a:gd name="T13" fmla="*/ 2303 h 29"/>
                <a:gd name="T14" fmla="*/ 1473 w 29"/>
                <a:gd name="T15" fmla="*/ 2377 h 29"/>
                <a:gd name="T16" fmla="*/ 1225 w 29"/>
                <a:gd name="T17" fmla="*/ 2377 h 29"/>
                <a:gd name="T18" fmla="*/ 982 w 29"/>
                <a:gd name="T19" fmla="*/ 2377 h 29"/>
                <a:gd name="T20" fmla="*/ 734 w 29"/>
                <a:gd name="T21" fmla="*/ 2303 h 29"/>
                <a:gd name="T22" fmla="*/ 565 w 29"/>
                <a:gd name="T23" fmla="*/ 2133 h 29"/>
                <a:gd name="T24" fmla="*/ 417 w 29"/>
                <a:gd name="T25" fmla="*/ 2059 h 29"/>
                <a:gd name="T26" fmla="*/ 243 w 29"/>
                <a:gd name="T27" fmla="*/ 1812 h 29"/>
                <a:gd name="T28" fmla="*/ 169 w 29"/>
                <a:gd name="T29" fmla="*/ 1642 h 29"/>
                <a:gd name="T30" fmla="*/ 74 w 29"/>
                <a:gd name="T31" fmla="*/ 1399 h 29"/>
                <a:gd name="T32" fmla="*/ 0 w 29"/>
                <a:gd name="T33" fmla="*/ 1151 h 29"/>
                <a:gd name="T34" fmla="*/ 74 w 29"/>
                <a:gd name="T35" fmla="*/ 908 h 29"/>
                <a:gd name="T36" fmla="*/ 169 w 29"/>
                <a:gd name="T37" fmla="*/ 734 h 29"/>
                <a:gd name="T38" fmla="*/ 243 w 29"/>
                <a:gd name="T39" fmla="*/ 491 h 29"/>
                <a:gd name="T40" fmla="*/ 417 w 29"/>
                <a:gd name="T41" fmla="*/ 322 h 29"/>
                <a:gd name="T42" fmla="*/ 565 w 29"/>
                <a:gd name="T43" fmla="*/ 169 h 29"/>
                <a:gd name="T44" fmla="*/ 734 w 29"/>
                <a:gd name="T45" fmla="*/ 74 h 29"/>
                <a:gd name="T46" fmla="*/ 982 w 29"/>
                <a:gd name="T47" fmla="*/ 0 h 29"/>
                <a:gd name="T48" fmla="*/ 1225 w 29"/>
                <a:gd name="T49" fmla="*/ 0 h 29"/>
                <a:gd name="T50" fmla="*/ 1473 w 29"/>
                <a:gd name="T51" fmla="*/ 0 h 29"/>
                <a:gd name="T52" fmla="*/ 1642 w 29"/>
                <a:gd name="T53" fmla="*/ 74 h 29"/>
                <a:gd name="T54" fmla="*/ 1886 w 29"/>
                <a:gd name="T55" fmla="*/ 169 h 29"/>
                <a:gd name="T56" fmla="*/ 2059 w 29"/>
                <a:gd name="T57" fmla="*/ 322 h 29"/>
                <a:gd name="T58" fmla="*/ 2207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7" name="Freeform 35"/>
            <p:cNvSpPr>
              <a:spLocks/>
            </p:cNvSpPr>
            <p:nvPr/>
          </p:nvSpPr>
          <p:spPr bwMode="auto">
            <a:xfrm>
              <a:off x="4663" y="252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8" name="Freeform 36"/>
            <p:cNvSpPr>
              <a:spLocks/>
            </p:cNvSpPr>
            <p:nvPr/>
          </p:nvSpPr>
          <p:spPr bwMode="auto">
            <a:xfrm>
              <a:off x="5247" y="2093"/>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69" name="Freeform 37"/>
            <p:cNvSpPr>
              <a:spLocks/>
            </p:cNvSpPr>
            <p:nvPr/>
          </p:nvSpPr>
          <p:spPr bwMode="auto">
            <a:xfrm>
              <a:off x="5247" y="2517"/>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0" name="Freeform 38"/>
            <p:cNvSpPr>
              <a:spLocks/>
            </p:cNvSpPr>
            <p:nvPr/>
          </p:nvSpPr>
          <p:spPr bwMode="auto">
            <a:xfrm>
              <a:off x="2850" y="1435"/>
              <a:ext cx="1160" cy="1489"/>
            </a:xfrm>
            <a:custGeom>
              <a:avLst/>
              <a:gdLst>
                <a:gd name="T0" fmla="*/ 21659 w 268"/>
                <a:gd name="T1" fmla="*/ 15327 h 344"/>
                <a:gd name="T2" fmla="*/ 21244 w 268"/>
                <a:gd name="T3" fmla="*/ 18080 h 344"/>
                <a:gd name="T4" fmla="*/ 20439 w 268"/>
                <a:gd name="T5" fmla="*/ 20591 h 344"/>
                <a:gd name="T6" fmla="*/ 19222 w 268"/>
                <a:gd name="T7" fmla="*/ 22781 h 344"/>
                <a:gd name="T8" fmla="*/ 17759 w 268"/>
                <a:gd name="T9" fmla="*/ 24655 h 344"/>
                <a:gd name="T10" fmla="*/ 16054 w 268"/>
                <a:gd name="T11" fmla="*/ 26192 h 344"/>
                <a:gd name="T12" fmla="*/ 14106 w 268"/>
                <a:gd name="T13" fmla="*/ 27244 h 344"/>
                <a:gd name="T14" fmla="*/ 12007 w 268"/>
                <a:gd name="T15" fmla="*/ 27824 h 344"/>
                <a:gd name="T16" fmla="*/ 9721 w 268"/>
                <a:gd name="T17" fmla="*/ 27824 h 344"/>
                <a:gd name="T18" fmla="*/ 7627 w 268"/>
                <a:gd name="T19" fmla="*/ 27244 h 344"/>
                <a:gd name="T20" fmla="*/ 5674 w 268"/>
                <a:gd name="T21" fmla="*/ 26192 h 344"/>
                <a:gd name="T22" fmla="*/ 3896 w 268"/>
                <a:gd name="T23" fmla="*/ 24655 h 344"/>
                <a:gd name="T24" fmla="*/ 2437 w 268"/>
                <a:gd name="T25" fmla="*/ 22781 h 344"/>
                <a:gd name="T26" fmla="*/ 1294 w 268"/>
                <a:gd name="T27" fmla="*/ 20591 h 344"/>
                <a:gd name="T28" fmla="*/ 489 w 268"/>
                <a:gd name="T29" fmla="*/ 18080 h 344"/>
                <a:gd name="T30" fmla="*/ 0 w 268"/>
                <a:gd name="T31" fmla="*/ 15327 h 344"/>
                <a:gd name="T32" fmla="*/ 0 w 268"/>
                <a:gd name="T33" fmla="*/ 12496 h 344"/>
                <a:gd name="T34" fmla="*/ 489 w 268"/>
                <a:gd name="T35" fmla="*/ 9817 h 344"/>
                <a:gd name="T36" fmla="*/ 1294 w 268"/>
                <a:gd name="T37" fmla="*/ 7306 h 344"/>
                <a:gd name="T38" fmla="*/ 2437 w 268"/>
                <a:gd name="T39" fmla="*/ 5021 h 344"/>
                <a:gd name="T40" fmla="*/ 3896 w 268"/>
                <a:gd name="T41" fmla="*/ 3168 h 344"/>
                <a:gd name="T42" fmla="*/ 5674 w 268"/>
                <a:gd name="T43" fmla="*/ 1705 h 344"/>
                <a:gd name="T44" fmla="*/ 7627 w 268"/>
                <a:gd name="T45" fmla="*/ 654 h 344"/>
                <a:gd name="T46" fmla="*/ 9721 w 268"/>
                <a:gd name="T47" fmla="*/ 74 h 344"/>
                <a:gd name="T48" fmla="*/ 12007 w 268"/>
                <a:gd name="T49" fmla="*/ 74 h 344"/>
                <a:gd name="T50" fmla="*/ 14106 w 268"/>
                <a:gd name="T51" fmla="*/ 654 h 344"/>
                <a:gd name="T52" fmla="*/ 16054 w 268"/>
                <a:gd name="T53" fmla="*/ 1705 h 344"/>
                <a:gd name="T54" fmla="*/ 17759 w 268"/>
                <a:gd name="T55" fmla="*/ 3168 h 344"/>
                <a:gd name="T56" fmla="*/ 19222 w 268"/>
                <a:gd name="T57" fmla="*/ 5021 h 344"/>
                <a:gd name="T58" fmla="*/ 20439 w 268"/>
                <a:gd name="T59" fmla="*/ 7306 h 344"/>
                <a:gd name="T60" fmla="*/ 21244 w 268"/>
                <a:gd name="T61" fmla="*/ 9817 h 344"/>
                <a:gd name="T62" fmla="*/ 21659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1" name="Freeform 39"/>
            <p:cNvSpPr>
              <a:spLocks/>
            </p:cNvSpPr>
            <p:nvPr/>
          </p:nvSpPr>
          <p:spPr bwMode="auto">
            <a:xfrm>
              <a:off x="4464" y="1431"/>
              <a:ext cx="1160" cy="1489"/>
            </a:xfrm>
            <a:custGeom>
              <a:avLst/>
              <a:gdLst>
                <a:gd name="T0" fmla="*/ 21733 w 268"/>
                <a:gd name="T1" fmla="*/ 15327 h 344"/>
                <a:gd name="T2" fmla="*/ 21244 w 268"/>
                <a:gd name="T3" fmla="*/ 18080 h 344"/>
                <a:gd name="T4" fmla="*/ 20439 w 268"/>
                <a:gd name="T5" fmla="*/ 20591 h 344"/>
                <a:gd name="T6" fmla="*/ 19296 w 268"/>
                <a:gd name="T7" fmla="*/ 22781 h 344"/>
                <a:gd name="T8" fmla="*/ 17837 w 268"/>
                <a:gd name="T9" fmla="*/ 24733 h 344"/>
                <a:gd name="T10" fmla="*/ 16054 w 268"/>
                <a:gd name="T11" fmla="*/ 26192 h 344"/>
                <a:gd name="T12" fmla="*/ 14106 w 268"/>
                <a:gd name="T13" fmla="*/ 27244 h 344"/>
                <a:gd name="T14" fmla="*/ 12007 w 268"/>
                <a:gd name="T15" fmla="*/ 27824 h 344"/>
                <a:gd name="T16" fmla="*/ 9817 w 268"/>
                <a:gd name="T17" fmla="*/ 27824 h 344"/>
                <a:gd name="T18" fmla="*/ 7627 w 268"/>
                <a:gd name="T19" fmla="*/ 27244 h 344"/>
                <a:gd name="T20" fmla="*/ 5674 w 268"/>
                <a:gd name="T21" fmla="*/ 26192 h 344"/>
                <a:gd name="T22" fmla="*/ 3973 w 268"/>
                <a:gd name="T23" fmla="*/ 24733 h 344"/>
                <a:gd name="T24" fmla="*/ 2510 w 268"/>
                <a:gd name="T25" fmla="*/ 22781 h 344"/>
                <a:gd name="T26" fmla="*/ 1294 w 268"/>
                <a:gd name="T27" fmla="*/ 20591 h 344"/>
                <a:gd name="T28" fmla="*/ 489 w 268"/>
                <a:gd name="T29" fmla="*/ 18080 h 344"/>
                <a:gd name="T30" fmla="*/ 74 w 268"/>
                <a:gd name="T31" fmla="*/ 15327 h 344"/>
                <a:gd name="T32" fmla="*/ 74 w 268"/>
                <a:gd name="T33" fmla="*/ 12496 h 344"/>
                <a:gd name="T34" fmla="*/ 489 w 268"/>
                <a:gd name="T35" fmla="*/ 9817 h 344"/>
                <a:gd name="T36" fmla="*/ 1294 w 268"/>
                <a:gd name="T37" fmla="*/ 7306 h 344"/>
                <a:gd name="T38" fmla="*/ 2510 w 268"/>
                <a:gd name="T39" fmla="*/ 5116 h 344"/>
                <a:gd name="T40" fmla="*/ 3973 w 268"/>
                <a:gd name="T41" fmla="*/ 3168 h 344"/>
                <a:gd name="T42" fmla="*/ 5674 w 268"/>
                <a:gd name="T43" fmla="*/ 1705 h 344"/>
                <a:gd name="T44" fmla="*/ 7627 w 268"/>
                <a:gd name="T45" fmla="*/ 654 h 344"/>
                <a:gd name="T46" fmla="*/ 9817 w 268"/>
                <a:gd name="T47" fmla="*/ 74 h 344"/>
                <a:gd name="T48" fmla="*/ 12007 w 268"/>
                <a:gd name="T49" fmla="*/ 74 h 344"/>
                <a:gd name="T50" fmla="*/ 14106 w 268"/>
                <a:gd name="T51" fmla="*/ 654 h 344"/>
                <a:gd name="T52" fmla="*/ 16054 w 268"/>
                <a:gd name="T53" fmla="*/ 1705 h 344"/>
                <a:gd name="T54" fmla="*/ 17837 w 268"/>
                <a:gd name="T55" fmla="*/ 3168 h 344"/>
                <a:gd name="T56" fmla="*/ 19296 w 268"/>
                <a:gd name="T57" fmla="*/ 5116 h 344"/>
                <a:gd name="T58" fmla="*/ 20439 w 268"/>
                <a:gd name="T59" fmla="*/ 7306 h 344"/>
                <a:gd name="T60" fmla="*/ 21244 w 268"/>
                <a:gd name="T61" fmla="*/ 9817 h 344"/>
                <a:gd name="T62" fmla="*/ 21733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72" name="Line 40"/>
            <p:cNvSpPr>
              <a:spLocks noChangeShapeType="1"/>
            </p:cNvSpPr>
            <p:nvPr/>
          </p:nvSpPr>
          <p:spPr bwMode="auto">
            <a:xfrm>
              <a:off x="3205" y="1820"/>
              <a:ext cx="519" cy="7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3" name="Line 41"/>
            <p:cNvSpPr>
              <a:spLocks noChangeShapeType="1"/>
            </p:cNvSpPr>
            <p:nvPr/>
          </p:nvSpPr>
          <p:spPr bwMode="auto">
            <a:xfrm>
              <a:off x="3157" y="1846"/>
              <a:ext cx="1" cy="2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4" name="Line 42"/>
            <p:cNvSpPr>
              <a:spLocks noChangeShapeType="1"/>
            </p:cNvSpPr>
            <p:nvPr/>
          </p:nvSpPr>
          <p:spPr bwMode="auto">
            <a:xfrm>
              <a:off x="3214" y="1794"/>
              <a:ext cx="4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5" name="Line 43"/>
            <p:cNvSpPr>
              <a:spLocks noChangeShapeType="1"/>
            </p:cNvSpPr>
            <p:nvPr/>
          </p:nvSpPr>
          <p:spPr bwMode="auto">
            <a:xfrm>
              <a:off x="3214" y="2167"/>
              <a:ext cx="48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6" name="Line 44"/>
            <p:cNvSpPr>
              <a:spLocks noChangeShapeType="1"/>
            </p:cNvSpPr>
            <p:nvPr/>
          </p:nvSpPr>
          <p:spPr bwMode="auto">
            <a:xfrm>
              <a:off x="3209" y="2197"/>
              <a:ext cx="494" cy="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7" name="Line 45"/>
            <p:cNvSpPr>
              <a:spLocks noChangeShapeType="1"/>
            </p:cNvSpPr>
            <p:nvPr/>
          </p:nvSpPr>
          <p:spPr bwMode="auto">
            <a:xfrm>
              <a:off x="3754" y="1855"/>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8" name="Line 46"/>
            <p:cNvSpPr>
              <a:spLocks noChangeShapeType="1"/>
            </p:cNvSpPr>
            <p:nvPr/>
          </p:nvSpPr>
          <p:spPr bwMode="auto">
            <a:xfrm>
              <a:off x="3811" y="1794"/>
              <a:ext cx="8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79" name="Line 47"/>
            <p:cNvSpPr>
              <a:spLocks noChangeShapeType="1"/>
            </p:cNvSpPr>
            <p:nvPr/>
          </p:nvSpPr>
          <p:spPr bwMode="auto">
            <a:xfrm>
              <a:off x="3819" y="2167"/>
              <a:ext cx="9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0" name="Line 48"/>
            <p:cNvSpPr>
              <a:spLocks noChangeShapeType="1"/>
            </p:cNvSpPr>
            <p:nvPr/>
          </p:nvSpPr>
          <p:spPr bwMode="auto">
            <a:xfrm>
              <a:off x="3811" y="2188"/>
              <a:ext cx="865" cy="36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1" name="Line 49"/>
            <p:cNvSpPr>
              <a:spLocks noChangeShapeType="1"/>
            </p:cNvSpPr>
            <p:nvPr/>
          </p:nvSpPr>
          <p:spPr bwMode="auto">
            <a:xfrm>
              <a:off x="4728" y="1855"/>
              <a:ext cx="1" cy="6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2" name="Line 50"/>
            <p:cNvSpPr>
              <a:spLocks noChangeShapeType="1"/>
            </p:cNvSpPr>
            <p:nvPr/>
          </p:nvSpPr>
          <p:spPr bwMode="auto">
            <a:xfrm>
              <a:off x="4784" y="1816"/>
              <a:ext cx="502" cy="28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3" name="Line 51"/>
            <p:cNvSpPr>
              <a:spLocks noChangeShapeType="1"/>
            </p:cNvSpPr>
            <p:nvPr/>
          </p:nvSpPr>
          <p:spPr bwMode="auto">
            <a:xfrm>
              <a:off x="4936" y="2158"/>
              <a:ext cx="3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4" name="Line 52"/>
            <p:cNvSpPr>
              <a:spLocks noChangeShapeType="1"/>
            </p:cNvSpPr>
            <p:nvPr/>
          </p:nvSpPr>
          <p:spPr bwMode="auto">
            <a:xfrm>
              <a:off x="4927" y="2188"/>
              <a:ext cx="346" cy="3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5" name="Line 53"/>
            <p:cNvSpPr>
              <a:spLocks noChangeShapeType="1"/>
            </p:cNvSpPr>
            <p:nvPr/>
          </p:nvSpPr>
          <p:spPr bwMode="auto">
            <a:xfrm>
              <a:off x="3815" y="2591"/>
              <a:ext cx="8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6" name="Line 54"/>
            <p:cNvSpPr>
              <a:spLocks noChangeShapeType="1"/>
            </p:cNvSpPr>
            <p:nvPr/>
          </p:nvSpPr>
          <p:spPr bwMode="auto">
            <a:xfrm>
              <a:off x="4789" y="2586"/>
              <a:ext cx="4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7" name="Line 55"/>
            <p:cNvSpPr>
              <a:spLocks noChangeShapeType="1"/>
            </p:cNvSpPr>
            <p:nvPr/>
          </p:nvSpPr>
          <p:spPr bwMode="auto">
            <a:xfrm>
              <a:off x="5312" y="2219"/>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88" name="Rectangle 56"/>
            <p:cNvSpPr>
              <a:spLocks noChangeArrowheads="1"/>
            </p:cNvSpPr>
            <p:nvPr/>
          </p:nvSpPr>
          <p:spPr bwMode="auto">
            <a:xfrm>
              <a:off x="3127" y="172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89" name="Rectangle 57"/>
            <p:cNvSpPr>
              <a:spLocks noChangeArrowheads="1"/>
            </p:cNvSpPr>
            <p:nvPr/>
          </p:nvSpPr>
          <p:spPr bwMode="auto">
            <a:xfrm>
              <a:off x="3127" y="21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0" name="Rectangle 58"/>
            <p:cNvSpPr>
              <a:spLocks noChangeArrowheads="1"/>
            </p:cNvSpPr>
            <p:nvPr/>
          </p:nvSpPr>
          <p:spPr bwMode="auto">
            <a:xfrm>
              <a:off x="3729" y="211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1" name="Rectangle 59"/>
            <p:cNvSpPr>
              <a:spLocks noChangeArrowheads="1"/>
            </p:cNvSpPr>
            <p:nvPr/>
          </p:nvSpPr>
          <p:spPr bwMode="auto">
            <a:xfrm>
              <a:off x="3729" y="253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2" name="Rectangle 60"/>
            <p:cNvSpPr>
              <a:spLocks noChangeArrowheads="1"/>
            </p:cNvSpPr>
            <p:nvPr/>
          </p:nvSpPr>
          <p:spPr bwMode="auto">
            <a:xfrm>
              <a:off x="3724" y="174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3" name="Rectangle 61"/>
            <p:cNvSpPr>
              <a:spLocks noChangeArrowheads="1"/>
            </p:cNvSpPr>
            <p:nvPr/>
          </p:nvSpPr>
          <p:spPr bwMode="auto">
            <a:xfrm>
              <a:off x="4702" y="173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4" name="Rectangle 62"/>
            <p:cNvSpPr>
              <a:spLocks noChangeArrowheads="1"/>
            </p:cNvSpPr>
            <p:nvPr/>
          </p:nvSpPr>
          <p:spPr bwMode="auto">
            <a:xfrm>
              <a:off x="4849" y="209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5" name="Rectangle 63"/>
            <p:cNvSpPr>
              <a:spLocks noChangeArrowheads="1"/>
            </p:cNvSpPr>
            <p:nvPr/>
          </p:nvSpPr>
          <p:spPr bwMode="auto">
            <a:xfrm>
              <a:off x="4702" y="253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6" name="Rectangle 64"/>
            <p:cNvSpPr>
              <a:spLocks noChangeArrowheads="1"/>
            </p:cNvSpPr>
            <p:nvPr/>
          </p:nvSpPr>
          <p:spPr bwMode="auto">
            <a:xfrm>
              <a:off x="5286" y="210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7" name="Rectangle 65"/>
            <p:cNvSpPr>
              <a:spLocks noChangeArrowheads="1"/>
            </p:cNvSpPr>
            <p:nvPr/>
          </p:nvSpPr>
          <p:spPr bwMode="auto">
            <a:xfrm>
              <a:off x="5291" y="252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8" name="Rectangle 66"/>
            <p:cNvSpPr>
              <a:spLocks noChangeArrowheads="1"/>
            </p:cNvSpPr>
            <p:nvPr/>
          </p:nvSpPr>
          <p:spPr bwMode="auto">
            <a:xfrm>
              <a:off x="3439" y="169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99" name="Rectangle 67"/>
            <p:cNvSpPr>
              <a:spLocks noChangeArrowheads="1"/>
            </p:cNvSpPr>
            <p:nvPr/>
          </p:nvSpPr>
          <p:spPr bwMode="auto">
            <a:xfrm>
              <a:off x="3326" y="187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0" name="Rectangle 68"/>
            <p:cNvSpPr>
              <a:spLocks noChangeArrowheads="1"/>
            </p:cNvSpPr>
            <p:nvPr/>
          </p:nvSpPr>
          <p:spPr bwMode="auto">
            <a:xfrm>
              <a:off x="3547" y="206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1" name="Rectangle 69"/>
            <p:cNvSpPr>
              <a:spLocks noChangeArrowheads="1"/>
            </p:cNvSpPr>
            <p:nvPr/>
          </p:nvSpPr>
          <p:spPr bwMode="auto">
            <a:xfrm>
              <a:off x="5040" y="184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2" name="Rectangle 70"/>
            <p:cNvSpPr>
              <a:spLocks noChangeArrowheads="1"/>
            </p:cNvSpPr>
            <p:nvPr/>
          </p:nvSpPr>
          <p:spPr bwMode="auto">
            <a:xfrm>
              <a:off x="4170" y="205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3" name="Rectangle 71"/>
            <p:cNvSpPr>
              <a:spLocks noChangeArrowheads="1"/>
            </p:cNvSpPr>
            <p:nvPr/>
          </p:nvSpPr>
          <p:spPr bwMode="auto">
            <a:xfrm>
              <a:off x="4166" y="1682"/>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4" name="Rectangle 72"/>
            <p:cNvSpPr>
              <a:spLocks noChangeArrowheads="1"/>
            </p:cNvSpPr>
            <p:nvPr/>
          </p:nvSpPr>
          <p:spPr bwMode="auto">
            <a:xfrm>
              <a:off x="4179" y="259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5" name="Rectangle 73"/>
            <p:cNvSpPr>
              <a:spLocks noChangeArrowheads="1"/>
            </p:cNvSpPr>
            <p:nvPr/>
          </p:nvSpPr>
          <p:spPr bwMode="auto">
            <a:xfrm>
              <a:off x="3084" y="19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6" name="Rectangle 74"/>
            <p:cNvSpPr>
              <a:spLocks noChangeArrowheads="1"/>
            </p:cNvSpPr>
            <p:nvPr/>
          </p:nvSpPr>
          <p:spPr bwMode="auto">
            <a:xfrm>
              <a:off x="3361" y="233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7" name="Rectangle 75"/>
            <p:cNvSpPr>
              <a:spLocks noChangeArrowheads="1"/>
            </p:cNvSpPr>
            <p:nvPr/>
          </p:nvSpPr>
          <p:spPr bwMode="auto">
            <a:xfrm>
              <a:off x="4170" y="234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8" name="Rectangle 76"/>
            <p:cNvSpPr>
              <a:spLocks noChangeArrowheads="1"/>
            </p:cNvSpPr>
            <p:nvPr/>
          </p:nvSpPr>
          <p:spPr bwMode="auto">
            <a:xfrm>
              <a:off x="5001" y="258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9" name="Rectangle 77"/>
            <p:cNvSpPr>
              <a:spLocks noChangeArrowheads="1"/>
            </p:cNvSpPr>
            <p:nvPr/>
          </p:nvSpPr>
          <p:spPr bwMode="auto">
            <a:xfrm>
              <a:off x="5035" y="233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0" name="Rectangle 78"/>
            <p:cNvSpPr>
              <a:spLocks noChangeArrowheads="1"/>
            </p:cNvSpPr>
            <p:nvPr/>
          </p:nvSpPr>
          <p:spPr bwMode="auto">
            <a:xfrm>
              <a:off x="5343" y="228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1" name="Rectangle 79"/>
            <p:cNvSpPr>
              <a:spLocks noChangeArrowheads="1"/>
            </p:cNvSpPr>
            <p:nvPr/>
          </p:nvSpPr>
          <p:spPr bwMode="auto">
            <a:xfrm>
              <a:off x="5092" y="204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2" name="Rectangle 80"/>
            <p:cNvSpPr>
              <a:spLocks noChangeArrowheads="1"/>
            </p:cNvSpPr>
            <p:nvPr/>
          </p:nvSpPr>
          <p:spPr bwMode="auto">
            <a:xfrm>
              <a:off x="4659" y="194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3" name="Rectangle 81"/>
            <p:cNvSpPr>
              <a:spLocks noChangeArrowheads="1"/>
            </p:cNvSpPr>
            <p:nvPr/>
          </p:nvSpPr>
          <p:spPr bwMode="auto">
            <a:xfrm>
              <a:off x="3685" y="1907"/>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grpSp>
      <p:sp>
        <p:nvSpPr>
          <p:cNvPr id="17490" name="Text Box 82"/>
          <p:cNvSpPr txBox="1">
            <a:spLocks noChangeArrowheads="1"/>
          </p:cNvSpPr>
          <p:nvPr/>
        </p:nvSpPr>
        <p:spPr bwMode="auto">
          <a:xfrm>
            <a:off x="720725" y="4191000"/>
            <a:ext cx="7966075" cy="238760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edge (v</a:t>
            </a:r>
            <a:r>
              <a:rPr lang="en-US" sz="2400" baseline="-25000" dirty="0">
                <a:latin typeface="+mn-lt"/>
                <a:ea typeface="+mn-ea"/>
              </a:rPr>
              <a:t>i</a:t>
            </a:r>
            <a:r>
              <a:rPr lang="en-US" sz="2400" dirty="0">
                <a:latin typeface="+mn-lt"/>
                <a:ea typeface="+mn-ea"/>
              </a:rPr>
              <a:t>, </a:t>
            </a:r>
            <a:r>
              <a:rPr lang="en-US" sz="2400" dirty="0" err="1">
                <a:latin typeface="+mn-lt"/>
                <a:ea typeface="+mn-ea"/>
              </a:rPr>
              <a:t>v</a:t>
            </a:r>
            <a:r>
              <a:rPr lang="en-US" sz="2400" baseline="-25000" dirty="0" err="1">
                <a:latin typeface="+mn-lt"/>
                <a:ea typeface="+mn-ea"/>
              </a:rPr>
              <a:t>j</a:t>
            </a:r>
            <a:r>
              <a:rPr lang="en-US" sz="2400" dirty="0">
                <a:latin typeface="+mn-lt"/>
                <a:ea typeface="+mn-ea"/>
              </a:rPr>
              <a:t>) </a:t>
            </a:r>
            <a:r>
              <a:rPr lang="en-US" sz="2400" dirty="0">
                <a:latin typeface="+mn-lt"/>
                <a:ea typeface="+mn-ea"/>
                <a:sym typeface="Symbol" pitchFamily="18" charset="2"/>
              </a:rPr>
              <a:t></a:t>
            </a:r>
            <a:r>
              <a:rPr lang="en-US" sz="2400" dirty="0">
                <a:latin typeface="+mn-lt"/>
                <a:ea typeface="+mn-ea"/>
              </a:rPr>
              <a:t> E  </a:t>
            </a:r>
            <a:r>
              <a:rPr lang="en-US" sz="2400" dirty="0">
                <a:latin typeface="+mn-lt"/>
                <a:ea typeface="+mn-ea"/>
                <a:sym typeface="Symbol" pitchFamily="18" charset="2"/>
              </a:rPr>
              <a:t></a:t>
            </a:r>
            <a:r>
              <a:rPr lang="en-US" sz="2400" dirty="0">
                <a:latin typeface="+mn-lt"/>
                <a:ea typeface="+mn-ea"/>
              </a:rPr>
              <a:t> </a:t>
            </a:r>
          </a:p>
          <a:p>
            <a:pPr>
              <a:lnSpc>
                <a:spcPct val="90000"/>
              </a:lnSpc>
              <a:spcBef>
                <a:spcPct val="20000"/>
              </a:spcBef>
              <a:defRPr/>
            </a:pPr>
            <a:r>
              <a:rPr lang="en-US" sz="2400" dirty="0">
                <a:latin typeface="+mn-lt"/>
                <a:ea typeface="+mn-ea"/>
              </a:rPr>
              <a:t>	y(</a:t>
            </a:r>
            <a:r>
              <a:rPr lang="en-US" sz="2400" dirty="0" err="1">
                <a:latin typeface="+mn-lt"/>
                <a:ea typeface="+mn-ea"/>
              </a:rPr>
              <a:t>i</a:t>
            </a:r>
            <a:r>
              <a:rPr lang="en-US" sz="2400" dirty="0">
                <a:latin typeface="+mn-lt"/>
                <a:ea typeface="+mn-ea"/>
              </a:rPr>
              <a:t>) </a:t>
            </a:r>
            <a:r>
              <a:rPr lang="en-US" sz="2400" dirty="0">
                <a:latin typeface="+mn-lt"/>
                <a:ea typeface="+mn-ea"/>
                <a:sym typeface="Symbol" pitchFamily="18" charset="2"/>
              </a:rPr>
              <a:t> </a:t>
            </a:r>
            <a:r>
              <a:rPr lang="en-US" sz="2400" dirty="0">
                <a:latin typeface="+mn-lt"/>
                <a:ea typeface="+mn-ea"/>
              </a:rPr>
              <a:t>y(</a:t>
            </a:r>
            <a:r>
              <a:rPr lang="en-US" sz="2400" dirty="0" err="1">
                <a:latin typeface="+mn-lt"/>
                <a:ea typeface="+mn-ea"/>
              </a:rPr>
              <a:t>i</a:t>
            </a:r>
            <a:r>
              <a:rPr lang="en-US" sz="2400" dirty="0">
                <a:latin typeface="+mn-lt"/>
                <a:ea typeface="+mn-ea"/>
              </a:rPr>
              <a:t>) + A(</a:t>
            </a:r>
            <a:r>
              <a:rPr lang="en-US" sz="2400" dirty="0" err="1">
                <a:latin typeface="+mn-lt"/>
                <a:ea typeface="+mn-ea"/>
              </a:rPr>
              <a:t>i,j</a:t>
            </a:r>
            <a:r>
              <a:rPr lang="en-US" sz="2400" dirty="0">
                <a:latin typeface="+mn-lt"/>
                <a:ea typeface="+mn-ea"/>
              </a:rPr>
              <a:t>) x(j) and y(j) </a:t>
            </a:r>
            <a:r>
              <a:rPr lang="en-US" sz="2400" dirty="0">
                <a:latin typeface="+mn-lt"/>
                <a:ea typeface="+mn-ea"/>
                <a:sym typeface="Symbol" pitchFamily="18" charset="2"/>
              </a:rPr>
              <a:t> </a:t>
            </a:r>
            <a:r>
              <a:rPr lang="en-US" sz="2400" dirty="0">
                <a:latin typeface="+mn-lt"/>
                <a:ea typeface="+mn-ea"/>
              </a:rPr>
              <a:t>y(j) + A(</a:t>
            </a:r>
            <a:r>
              <a:rPr lang="en-US" sz="2400" dirty="0" err="1">
                <a:latin typeface="+mn-lt"/>
                <a:ea typeface="+mn-ea"/>
              </a:rPr>
              <a:t>j,i</a:t>
            </a:r>
            <a:r>
              <a:rPr lang="en-US" sz="2400" dirty="0">
                <a:latin typeface="+mn-lt"/>
                <a:ea typeface="+mn-ea"/>
              </a:rPr>
              <a:t>) x(</a:t>
            </a:r>
            <a:r>
              <a:rPr lang="en-US" sz="2400" dirty="0" err="1">
                <a:latin typeface="+mn-lt"/>
                <a:ea typeface="+mn-ea"/>
              </a:rPr>
              <a:t>i</a:t>
            </a:r>
            <a:r>
              <a:rPr lang="en-US" sz="2400" dirty="0">
                <a:latin typeface="+mn-lt"/>
                <a:ea typeface="+mn-ea"/>
              </a:rPr>
              <a:t>)</a:t>
            </a:r>
          </a:p>
          <a:p>
            <a:pPr>
              <a:lnSpc>
                <a:spcPct val="90000"/>
              </a:lnSpc>
              <a:spcBef>
                <a:spcPct val="20000"/>
              </a:spcBef>
              <a:defRPr/>
            </a:pPr>
            <a:endParaRPr lang="en-US" sz="2000" dirty="0">
              <a:latin typeface="+mn-lt"/>
              <a:ea typeface="+mn-ea"/>
            </a:endParaRPr>
          </a:p>
          <a:p>
            <a:pPr>
              <a:lnSpc>
                <a:spcPct val="90000"/>
              </a:lnSpc>
              <a:spcBef>
                <a:spcPct val="20000"/>
              </a:spcBef>
              <a:defRPr/>
            </a:pPr>
            <a:r>
              <a:rPr lang="en-US" sz="2400" dirty="0">
                <a:latin typeface="+mn-lt"/>
                <a:ea typeface="+mn-ea"/>
              </a:rPr>
              <a:t>P</a:t>
            </a:r>
            <a:r>
              <a:rPr lang="en-US" sz="2400" baseline="-25000" dirty="0">
                <a:latin typeface="+mn-lt"/>
                <a:ea typeface="+mn-ea"/>
              </a:rPr>
              <a:t>1</a:t>
            </a:r>
            <a:r>
              <a:rPr lang="en-US" sz="2400" dirty="0">
                <a:latin typeface="+mn-lt"/>
                <a:ea typeface="+mn-ea"/>
              </a:rPr>
              <a:t> performs:</a:t>
            </a:r>
            <a:r>
              <a:rPr lang="en-US" sz="2000" dirty="0">
                <a:latin typeface="+mn-lt"/>
                <a:ea typeface="+mn-ea"/>
              </a:rPr>
              <a:t> 	</a:t>
            </a:r>
            <a:r>
              <a:rPr lang="en-US" sz="2400" dirty="0">
                <a:latin typeface="+mn-lt"/>
                <a:ea typeface="+mn-ea"/>
              </a:rPr>
              <a:t>y(4) </a:t>
            </a:r>
            <a:r>
              <a:rPr lang="en-US" sz="2400" dirty="0">
                <a:latin typeface="+mn-lt"/>
                <a:ea typeface="+mn-ea"/>
                <a:sym typeface="Symbol" pitchFamily="18" charset="2"/>
              </a:rPr>
              <a:t> </a:t>
            </a:r>
            <a:r>
              <a:rPr lang="en-US" sz="2400" dirty="0">
                <a:latin typeface="+mn-lt"/>
                <a:ea typeface="+mn-ea"/>
              </a:rPr>
              <a:t>y(4) + A(4,7) x(7)  and </a:t>
            </a:r>
          </a:p>
          <a:p>
            <a:pPr>
              <a:lnSpc>
                <a:spcPct val="90000"/>
              </a:lnSpc>
              <a:spcBef>
                <a:spcPct val="20000"/>
              </a:spcBef>
              <a:defRPr/>
            </a:pPr>
            <a:r>
              <a:rPr lang="en-US" sz="2400" dirty="0">
                <a:latin typeface="+mn-lt"/>
                <a:ea typeface="+mn-ea"/>
              </a:rPr>
              <a:t>		y(5) </a:t>
            </a:r>
            <a:r>
              <a:rPr lang="en-US" sz="2400" dirty="0">
                <a:latin typeface="+mn-lt"/>
                <a:ea typeface="+mn-ea"/>
                <a:sym typeface="Symbol" pitchFamily="18" charset="2"/>
              </a:rPr>
              <a:t> </a:t>
            </a:r>
            <a:r>
              <a:rPr lang="en-US" sz="2400" dirty="0">
                <a:latin typeface="+mn-lt"/>
                <a:ea typeface="+mn-ea"/>
              </a:rPr>
              <a:t>y(5) + A(5,7) x(7) </a:t>
            </a:r>
          </a:p>
          <a:p>
            <a:pPr>
              <a:lnSpc>
                <a:spcPct val="90000"/>
              </a:lnSpc>
              <a:spcBef>
                <a:spcPct val="20000"/>
              </a:spcBef>
              <a:defRPr/>
            </a:pPr>
            <a:r>
              <a:rPr lang="en-US" sz="2400" dirty="0">
                <a:latin typeface="+mn-lt"/>
                <a:ea typeface="+mn-ea"/>
              </a:rPr>
              <a:t>x(7) only needs to be communicated </a:t>
            </a:r>
            <a:r>
              <a:rPr lang="en-US" sz="2400" b="1" u="sng" dirty="0">
                <a:latin typeface="+mn-lt"/>
                <a:ea typeface="+mn-ea"/>
              </a:rPr>
              <a:t>once !</a:t>
            </a:r>
          </a:p>
        </p:txBody>
      </p:sp>
      <p:grpSp>
        <p:nvGrpSpPr>
          <p:cNvPr id="57349" name="Group 83"/>
          <p:cNvGrpSpPr>
            <a:grpSpLocks noChangeAspect="1"/>
          </p:cNvGrpSpPr>
          <p:nvPr/>
        </p:nvGrpSpPr>
        <p:grpSpPr bwMode="auto">
          <a:xfrm>
            <a:off x="358775" y="1524000"/>
            <a:ext cx="3797300" cy="2422525"/>
            <a:chOff x="226" y="960"/>
            <a:chExt cx="2392" cy="1526"/>
          </a:xfrm>
        </p:grpSpPr>
        <p:sp>
          <p:nvSpPr>
            <p:cNvPr id="57351"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352"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3"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5"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0"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1"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5"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7"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3"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0"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3"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5"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8"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3"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4"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5"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6"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8"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0"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2"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4"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5"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6"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8"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2"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4"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5"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6"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8"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9"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0"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1"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2"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3"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4"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5"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6"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7"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28"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29"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30"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31"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32"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33"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34"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35"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36"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37"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38"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39"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0"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1"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2"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3"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4"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5"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6"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7"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48"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49"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0"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1"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2"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3"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4"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5"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6"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7"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58"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59"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0"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1"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2"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3"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4"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5"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6"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7"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68"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69"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0"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1"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2"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3"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4"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5"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6"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7"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78"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79"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80"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81"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82"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83"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84"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85"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86"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87"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88"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89"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90"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91"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92"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93"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94"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95"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96"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97"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98"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99"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00"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1"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2"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3"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4"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5"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6"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7"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08"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09"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0"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1"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7512"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3"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4"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5"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6"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7"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18"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519"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520"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521"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522"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523"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524"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525"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526"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527"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28"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29"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7530"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31"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7532"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7533"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7534"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7535"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7677" name="Rectangle 269"/>
          <p:cNvSpPr>
            <a:spLocks noChangeArrowheads="1"/>
          </p:cNvSpPr>
          <p:nvPr/>
        </p:nvSpPr>
        <p:spPr bwMode="auto">
          <a:xfrm>
            <a:off x="6477000" y="2667000"/>
            <a:ext cx="381000" cy="990600"/>
          </a:xfrm>
          <a:prstGeom prst="rect">
            <a:avLst/>
          </a:prstGeom>
          <a:solidFill>
            <a:schemeClr val="accent1">
              <a:alpha val="25098"/>
            </a:schemeClr>
          </a:solidFill>
          <a:ln w="25400">
            <a:solidFill>
              <a:srgbClr val="0000FF"/>
            </a:solidFill>
            <a:miter lim="800000"/>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500" y="381000"/>
            <a:ext cx="8343900" cy="762000"/>
          </a:xfrm>
        </p:spPr>
        <p:txBody>
          <a:bodyPr/>
          <a:lstStyle/>
          <a:p>
            <a:pPr eaLnBrk="1" hangingPunct="1"/>
            <a:r>
              <a:rPr lang="en-US" sz="3200">
                <a:effectLst>
                  <a:outerShdw blurRad="38100" dist="38100" dir="2700000" algn="tl">
                    <a:srgbClr val="DDDDDD"/>
                  </a:outerShdw>
                </a:effectLst>
                <a:latin typeface="Arial" charset="0"/>
              </a:rPr>
              <a:t>Hypergraph Model for Sparse Matrices</a:t>
            </a:r>
          </a:p>
        </p:txBody>
      </p:sp>
      <p:sp>
        <p:nvSpPr>
          <p:cNvPr id="58371" name="Rectangle 4"/>
          <p:cNvSpPr>
            <a:spLocks noChangeArrowheads="1"/>
          </p:cNvSpPr>
          <p:nvPr/>
        </p:nvSpPr>
        <p:spPr bwMode="auto">
          <a:xfrm>
            <a:off x="4673600" y="1371600"/>
            <a:ext cx="144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2" name="Rectangle 5"/>
          <p:cNvSpPr>
            <a:spLocks noChangeArrowheads="1"/>
          </p:cNvSpPr>
          <p:nvPr/>
        </p:nvSpPr>
        <p:spPr bwMode="auto">
          <a:xfrm>
            <a:off x="4741863" y="148907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373" name="Rectangle 6"/>
          <p:cNvSpPr>
            <a:spLocks noChangeArrowheads="1"/>
          </p:cNvSpPr>
          <p:nvPr/>
        </p:nvSpPr>
        <p:spPr bwMode="auto">
          <a:xfrm>
            <a:off x="8629650" y="1371600"/>
            <a:ext cx="144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4" name="Rectangle 7"/>
          <p:cNvSpPr>
            <a:spLocks noChangeArrowheads="1"/>
          </p:cNvSpPr>
          <p:nvPr/>
        </p:nvSpPr>
        <p:spPr bwMode="auto">
          <a:xfrm>
            <a:off x="8699500" y="14890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8375" name="Rectangle 12"/>
          <p:cNvSpPr>
            <a:spLocks noChangeArrowheads="1"/>
          </p:cNvSpPr>
          <p:nvPr/>
        </p:nvSpPr>
        <p:spPr bwMode="auto">
          <a:xfrm>
            <a:off x="5662613" y="2438400"/>
            <a:ext cx="1857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4</a:t>
            </a:r>
            <a:endParaRPr lang="en-US" sz="2400" baseline="-25000">
              <a:latin typeface="Comic Sans MS" charset="0"/>
            </a:endParaRPr>
          </a:p>
        </p:txBody>
      </p:sp>
      <p:sp>
        <p:nvSpPr>
          <p:cNvPr id="58376" name="Rectangle 18"/>
          <p:cNvSpPr>
            <a:spLocks noChangeArrowheads="1"/>
          </p:cNvSpPr>
          <p:nvPr/>
        </p:nvSpPr>
        <p:spPr bwMode="auto">
          <a:xfrm>
            <a:off x="7543800" y="1981200"/>
            <a:ext cx="1857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6</a:t>
            </a:r>
            <a:endParaRPr lang="en-US" sz="2400" baseline="-25000">
              <a:latin typeface="Comic Sans MS" charset="0"/>
            </a:endParaRPr>
          </a:p>
        </p:txBody>
      </p:sp>
      <p:sp>
        <p:nvSpPr>
          <p:cNvPr id="58377" name="Rectangle 20"/>
          <p:cNvSpPr>
            <a:spLocks noChangeArrowheads="1"/>
          </p:cNvSpPr>
          <p:nvPr/>
        </p:nvSpPr>
        <p:spPr bwMode="auto">
          <a:xfrm>
            <a:off x="7758113" y="2279650"/>
            <a:ext cx="1079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378" name="Rectangle 21"/>
          <p:cNvSpPr>
            <a:spLocks noChangeArrowheads="1"/>
          </p:cNvSpPr>
          <p:nvPr/>
        </p:nvSpPr>
        <p:spPr bwMode="auto">
          <a:xfrm>
            <a:off x="7840663" y="23955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8379" name="Freeform 31"/>
          <p:cNvSpPr>
            <a:spLocks/>
          </p:cNvSpPr>
          <p:nvPr/>
        </p:nvSpPr>
        <p:spPr bwMode="auto">
          <a:xfrm>
            <a:off x="5853113" y="2479675"/>
            <a:ext cx="198437"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0" name="Freeform 33"/>
          <p:cNvSpPr>
            <a:spLocks/>
          </p:cNvSpPr>
          <p:nvPr/>
        </p:nvSpPr>
        <p:spPr bwMode="auto">
          <a:xfrm>
            <a:off x="7392988" y="18811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0 h 29"/>
              <a:gd name="T50" fmla="*/ 2147483647 w 29"/>
              <a:gd name="T51" fmla="*/ 2147483647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1" name="Freeform 34"/>
          <p:cNvSpPr>
            <a:spLocks/>
          </p:cNvSpPr>
          <p:nvPr/>
        </p:nvSpPr>
        <p:spPr bwMode="auto">
          <a:xfrm>
            <a:off x="7620000" y="24653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2147483647 w 29"/>
              <a:gd name="T31" fmla="*/ 2147483647 h 29"/>
              <a:gd name="T32" fmla="*/ 0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2" name="Freeform 38"/>
          <p:cNvSpPr>
            <a:spLocks/>
          </p:cNvSpPr>
          <p:nvPr/>
        </p:nvSpPr>
        <p:spPr bwMode="auto">
          <a:xfrm>
            <a:off x="4648200" y="1420813"/>
            <a:ext cx="1631950" cy="2363787"/>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0 w 268"/>
              <a:gd name="T31" fmla="*/ 2147483647 h 344"/>
              <a:gd name="T32" fmla="*/ 0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Freeform 39"/>
          <p:cNvSpPr>
            <a:spLocks/>
          </p:cNvSpPr>
          <p:nvPr/>
        </p:nvSpPr>
        <p:spPr bwMode="auto">
          <a:xfrm>
            <a:off x="7086600" y="1447800"/>
            <a:ext cx="1676400" cy="2363788"/>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2147483647 w 268"/>
              <a:gd name="T31" fmla="*/ 2147483647 h 344"/>
              <a:gd name="T32" fmla="*/ 2147483647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4" name="Line 41"/>
          <p:cNvSpPr>
            <a:spLocks noChangeShapeType="1"/>
          </p:cNvSpPr>
          <p:nvPr/>
        </p:nvSpPr>
        <p:spPr bwMode="auto">
          <a:xfrm flipV="1">
            <a:off x="5219700" y="2209800"/>
            <a:ext cx="1333500" cy="419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42"/>
          <p:cNvSpPr>
            <a:spLocks noChangeShapeType="1"/>
          </p:cNvSpPr>
          <p:nvPr/>
        </p:nvSpPr>
        <p:spPr bwMode="auto">
          <a:xfrm>
            <a:off x="5700713" y="2043113"/>
            <a:ext cx="852487"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46"/>
          <p:cNvSpPr>
            <a:spLocks noChangeShapeType="1"/>
          </p:cNvSpPr>
          <p:nvPr/>
        </p:nvSpPr>
        <p:spPr bwMode="auto">
          <a:xfrm flipV="1">
            <a:off x="6705600" y="1992313"/>
            <a:ext cx="695325" cy="141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48"/>
          <p:cNvSpPr>
            <a:spLocks noChangeShapeType="1"/>
          </p:cNvSpPr>
          <p:nvPr/>
        </p:nvSpPr>
        <p:spPr bwMode="auto">
          <a:xfrm>
            <a:off x="6040438" y="2616200"/>
            <a:ext cx="588962" cy="431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49"/>
          <p:cNvSpPr>
            <a:spLocks noChangeShapeType="1"/>
          </p:cNvSpPr>
          <p:nvPr/>
        </p:nvSpPr>
        <p:spPr bwMode="auto">
          <a:xfrm>
            <a:off x="6781800" y="2743200"/>
            <a:ext cx="725488" cy="512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50"/>
          <p:cNvSpPr>
            <a:spLocks noChangeShapeType="1"/>
          </p:cNvSpPr>
          <p:nvPr/>
        </p:nvSpPr>
        <p:spPr bwMode="auto">
          <a:xfrm>
            <a:off x="6862763" y="1581150"/>
            <a:ext cx="1443037" cy="552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51"/>
          <p:cNvSpPr>
            <a:spLocks noChangeShapeType="1"/>
          </p:cNvSpPr>
          <p:nvPr/>
        </p:nvSpPr>
        <p:spPr bwMode="auto">
          <a:xfrm flipV="1">
            <a:off x="6781800" y="2590800"/>
            <a:ext cx="8382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53"/>
          <p:cNvSpPr>
            <a:spLocks noChangeShapeType="1"/>
          </p:cNvSpPr>
          <p:nvPr/>
        </p:nvSpPr>
        <p:spPr bwMode="auto">
          <a:xfrm>
            <a:off x="6715125" y="3181350"/>
            <a:ext cx="752475"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Rectangle 16"/>
          <p:cNvSpPr>
            <a:spLocks noChangeArrowheads="1"/>
          </p:cNvSpPr>
          <p:nvPr/>
        </p:nvSpPr>
        <p:spPr bwMode="auto">
          <a:xfrm>
            <a:off x="5160963" y="2300288"/>
            <a:ext cx="1857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2</a:t>
            </a:r>
            <a:endParaRPr lang="en-US" sz="2400" baseline="-25000">
              <a:latin typeface="Comic Sans MS" charset="0"/>
            </a:endParaRPr>
          </a:p>
        </p:txBody>
      </p:sp>
      <p:sp>
        <p:nvSpPr>
          <p:cNvPr id="58393" name="Freeform 28"/>
          <p:cNvSpPr>
            <a:spLocks/>
          </p:cNvSpPr>
          <p:nvPr/>
        </p:nvSpPr>
        <p:spPr bwMode="auto">
          <a:xfrm>
            <a:off x="5029200" y="2506663"/>
            <a:ext cx="193675" cy="198437"/>
          </a:xfrm>
          <a:custGeom>
            <a:avLst/>
            <a:gdLst>
              <a:gd name="T0" fmla="*/ 2147483647 w 28"/>
              <a:gd name="T1" fmla="*/ 2147483647 h 29"/>
              <a:gd name="T2" fmla="*/ 2147483647 w 28"/>
              <a:gd name="T3" fmla="*/ 2147483647 h 29"/>
              <a:gd name="T4" fmla="*/ 2147483647 w 28"/>
              <a:gd name="T5" fmla="*/ 2147483647 h 29"/>
              <a:gd name="T6" fmla="*/ 2147483647 w 28"/>
              <a:gd name="T7" fmla="*/ 2147483647 h 29"/>
              <a:gd name="T8" fmla="*/ 2147483647 w 28"/>
              <a:gd name="T9" fmla="*/ 2147483647 h 29"/>
              <a:gd name="T10" fmla="*/ 2147483647 w 28"/>
              <a:gd name="T11" fmla="*/ 2147483647 h 29"/>
              <a:gd name="T12" fmla="*/ 2147483647 w 28"/>
              <a:gd name="T13" fmla="*/ 2147483647 h 29"/>
              <a:gd name="T14" fmla="*/ 2147483647 w 28"/>
              <a:gd name="T15" fmla="*/ 2147483647 h 29"/>
              <a:gd name="T16" fmla="*/ 2147483647 w 28"/>
              <a:gd name="T17" fmla="*/ 2147483647 h 29"/>
              <a:gd name="T18" fmla="*/ 2147483647 w 28"/>
              <a:gd name="T19" fmla="*/ 2147483647 h 29"/>
              <a:gd name="T20" fmla="*/ 2147483647 w 28"/>
              <a:gd name="T21" fmla="*/ 2147483647 h 29"/>
              <a:gd name="T22" fmla="*/ 2147483647 w 28"/>
              <a:gd name="T23" fmla="*/ 2147483647 h 29"/>
              <a:gd name="T24" fmla="*/ 2147483647 w 28"/>
              <a:gd name="T25" fmla="*/ 2147483647 h 29"/>
              <a:gd name="T26" fmla="*/ 2147483647 w 28"/>
              <a:gd name="T27" fmla="*/ 2147483647 h 29"/>
              <a:gd name="T28" fmla="*/ 2147483647 w 28"/>
              <a:gd name="T29" fmla="*/ 2147483647 h 29"/>
              <a:gd name="T30" fmla="*/ 0 w 28"/>
              <a:gd name="T31" fmla="*/ 2147483647 h 29"/>
              <a:gd name="T32" fmla="*/ 0 w 28"/>
              <a:gd name="T33" fmla="*/ 2147483647 h 29"/>
              <a:gd name="T34" fmla="*/ 0 w 28"/>
              <a:gd name="T35" fmla="*/ 2147483647 h 29"/>
              <a:gd name="T36" fmla="*/ 2147483647 w 28"/>
              <a:gd name="T37" fmla="*/ 2147483647 h 29"/>
              <a:gd name="T38" fmla="*/ 2147483647 w 28"/>
              <a:gd name="T39" fmla="*/ 2147483647 h 29"/>
              <a:gd name="T40" fmla="*/ 2147483647 w 28"/>
              <a:gd name="T41" fmla="*/ 2147483647 h 29"/>
              <a:gd name="T42" fmla="*/ 2147483647 w 28"/>
              <a:gd name="T43" fmla="*/ 2147483647 h 29"/>
              <a:gd name="T44" fmla="*/ 2147483647 w 28"/>
              <a:gd name="T45" fmla="*/ 2147483647 h 29"/>
              <a:gd name="T46" fmla="*/ 2147483647 w 28"/>
              <a:gd name="T47" fmla="*/ 2147483647 h 29"/>
              <a:gd name="T48" fmla="*/ 2147483647 w 28"/>
              <a:gd name="T49" fmla="*/ 0 h 29"/>
              <a:gd name="T50" fmla="*/ 2147483647 w 28"/>
              <a:gd name="T51" fmla="*/ 2147483647 h 29"/>
              <a:gd name="T52" fmla="*/ 2147483647 w 28"/>
              <a:gd name="T53" fmla="*/ 2147483647 h 29"/>
              <a:gd name="T54" fmla="*/ 2147483647 w 28"/>
              <a:gd name="T55" fmla="*/ 2147483647 h 29"/>
              <a:gd name="T56" fmla="*/ 2147483647 w 28"/>
              <a:gd name="T57" fmla="*/ 2147483647 h 29"/>
              <a:gd name="T58" fmla="*/ 2147483647 w 28"/>
              <a:gd name="T59" fmla="*/ 2147483647 h 29"/>
              <a:gd name="T60" fmla="*/ 2147483647 w 28"/>
              <a:gd name="T61" fmla="*/ 2147483647 h 29"/>
              <a:gd name="T62" fmla="*/ 2147483647 w 28"/>
              <a:gd name="T63" fmla="*/ 2147483647 h 29"/>
              <a:gd name="T64" fmla="*/ 2147483647 w 28"/>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4" name="Rectangle 56"/>
          <p:cNvSpPr>
            <a:spLocks noChangeArrowheads="1"/>
          </p:cNvSpPr>
          <p:nvPr/>
        </p:nvSpPr>
        <p:spPr bwMode="auto">
          <a:xfrm>
            <a:off x="5084763" y="25193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395" name="Group 286"/>
          <p:cNvGrpSpPr>
            <a:grpSpLocks/>
          </p:cNvGrpSpPr>
          <p:nvPr/>
        </p:nvGrpSpPr>
        <p:grpSpPr bwMode="auto">
          <a:xfrm>
            <a:off x="4899025" y="2824163"/>
            <a:ext cx="358775" cy="300037"/>
            <a:chOff x="2982" y="1531"/>
            <a:chExt cx="226" cy="189"/>
          </a:xfrm>
        </p:grpSpPr>
        <p:sp>
          <p:nvSpPr>
            <p:cNvPr id="58638" name="Rectangle 10"/>
            <p:cNvSpPr>
              <a:spLocks noChangeArrowheads="1"/>
            </p:cNvSpPr>
            <p:nvPr/>
          </p:nvSpPr>
          <p:spPr bwMode="auto">
            <a:xfrm>
              <a:off x="2982" y="153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9" name="Rectangle 11"/>
            <p:cNvSpPr>
              <a:spLocks noChangeArrowheads="1"/>
            </p:cNvSpPr>
            <p:nvPr/>
          </p:nvSpPr>
          <p:spPr bwMode="auto">
            <a:xfrm>
              <a:off x="3039" y="1605"/>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8640" name="Freeform 29"/>
            <p:cNvSpPr>
              <a:spLocks/>
            </p:cNvSpPr>
            <p:nvPr/>
          </p:nvSpPr>
          <p:spPr bwMode="auto">
            <a:xfrm>
              <a:off x="3086" y="156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41" name="Rectangle 57"/>
            <p:cNvSpPr>
              <a:spLocks noChangeArrowheads="1"/>
            </p:cNvSpPr>
            <p:nvPr/>
          </p:nvSpPr>
          <p:spPr bwMode="auto">
            <a:xfrm>
              <a:off x="3121" y="156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396" name="Rectangle 58"/>
          <p:cNvSpPr>
            <a:spLocks noChangeArrowheads="1"/>
          </p:cNvSpPr>
          <p:nvPr/>
        </p:nvSpPr>
        <p:spPr bwMode="auto">
          <a:xfrm>
            <a:off x="5910263" y="2492375"/>
            <a:ext cx="84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8397" name="Rectangle 8"/>
          <p:cNvSpPr>
            <a:spLocks noChangeArrowheads="1"/>
          </p:cNvSpPr>
          <p:nvPr/>
        </p:nvSpPr>
        <p:spPr bwMode="auto">
          <a:xfrm>
            <a:off x="5638800" y="2971800"/>
            <a:ext cx="1857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5</a:t>
            </a:r>
            <a:endParaRPr lang="en-US" sz="2400" baseline="-25000">
              <a:latin typeface="Comic Sans MS" charset="0"/>
            </a:endParaRPr>
          </a:p>
        </p:txBody>
      </p:sp>
      <p:sp>
        <p:nvSpPr>
          <p:cNvPr id="58398" name="Freeform 30"/>
          <p:cNvSpPr>
            <a:spLocks/>
          </p:cNvSpPr>
          <p:nvPr/>
        </p:nvSpPr>
        <p:spPr bwMode="auto">
          <a:xfrm>
            <a:off x="5819775" y="3152775"/>
            <a:ext cx="198438"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9" name="Rectangle 59"/>
          <p:cNvSpPr>
            <a:spLocks noChangeArrowheads="1"/>
          </p:cNvSpPr>
          <p:nvPr/>
        </p:nvSpPr>
        <p:spPr bwMode="auto">
          <a:xfrm>
            <a:off x="5876925" y="31591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0" name="Group 278"/>
          <p:cNvGrpSpPr>
            <a:grpSpLocks/>
          </p:cNvGrpSpPr>
          <p:nvPr/>
        </p:nvGrpSpPr>
        <p:grpSpPr bwMode="auto">
          <a:xfrm>
            <a:off x="5510213" y="1676400"/>
            <a:ext cx="255587" cy="428625"/>
            <a:chOff x="3679" y="1051"/>
            <a:chExt cx="161" cy="270"/>
          </a:xfrm>
        </p:grpSpPr>
        <p:sp>
          <p:nvSpPr>
            <p:cNvPr id="58634" name="Rectangle 14"/>
            <p:cNvSpPr>
              <a:spLocks noChangeArrowheads="1"/>
            </p:cNvSpPr>
            <p:nvPr/>
          </p:nvSpPr>
          <p:spPr bwMode="auto">
            <a:xfrm>
              <a:off x="3787" y="112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635" name="Rectangle 15"/>
            <p:cNvSpPr>
              <a:spLocks noChangeArrowheads="1"/>
            </p:cNvSpPr>
            <p:nvPr/>
          </p:nvSpPr>
          <p:spPr bwMode="auto">
            <a:xfrm>
              <a:off x="3744" y="1051"/>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6" name="Freeform 32"/>
            <p:cNvSpPr>
              <a:spLocks/>
            </p:cNvSpPr>
            <p:nvPr/>
          </p:nvSpPr>
          <p:spPr bwMode="auto">
            <a:xfrm>
              <a:off x="3679" y="119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7" name="Rectangle 60"/>
            <p:cNvSpPr>
              <a:spLocks noChangeArrowheads="1"/>
            </p:cNvSpPr>
            <p:nvPr/>
          </p:nvSpPr>
          <p:spPr bwMode="auto">
            <a:xfrm>
              <a:off x="3718" y="12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401" name="Rectangle 61"/>
          <p:cNvSpPr>
            <a:spLocks noChangeArrowheads="1"/>
          </p:cNvSpPr>
          <p:nvPr/>
        </p:nvSpPr>
        <p:spPr bwMode="auto">
          <a:xfrm>
            <a:off x="7454900" y="190182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8402" name="Rectangle 62"/>
          <p:cNvSpPr>
            <a:spLocks noChangeArrowheads="1"/>
          </p:cNvSpPr>
          <p:nvPr/>
        </p:nvSpPr>
        <p:spPr bwMode="auto">
          <a:xfrm>
            <a:off x="7688263" y="24717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3" name="Group 311"/>
          <p:cNvGrpSpPr>
            <a:grpSpLocks/>
          </p:cNvGrpSpPr>
          <p:nvPr/>
        </p:nvGrpSpPr>
        <p:grpSpPr bwMode="auto">
          <a:xfrm>
            <a:off x="7469188" y="3124200"/>
            <a:ext cx="379412" cy="296863"/>
            <a:chOff x="4657" y="1920"/>
            <a:chExt cx="239" cy="187"/>
          </a:xfrm>
        </p:grpSpPr>
        <p:sp>
          <p:nvSpPr>
            <p:cNvPr id="58631" name="Rectangle 26"/>
            <p:cNvSpPr>
              <a:spLocks noChangeArrowheads="1"/>
            </p:cNvSpPr>
            <p:nvPr/>
          </p:nvSpPr>
          <p:spPr bwMode="auto">
            <a:xfrm>
              <a:off x="4779" y="1920"/>
              <a:ext cx="1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7</a:t>
              </a:r>
              <a:endParaRPr lang="en-US" sz="2400" baseline="-25000">
                <a:latin typeface="Comic Sans MS" charset="0"/>
              </a:endParaRPr>
            </a:p>
          </p:txBody>
        </p:sp>
        <p:sp>
          <p:nvSpPr>
            <p:cNvPr id="58632" name="Freeform 35"/>
            <p:cNvSpPr>
              <a:spLocks/>
            </p:cNvSpPr>
            <p:nvPr/>
          </p:nvSpPr>
          <p:spPr bwMode="auto">
            <a:xfrm>
              <a:off x="4657" y="198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3" name="Rectangle 63"/>
            <p:cNvSpPr>
              <a:spLocks noChangeArrowheads="1"/>
            </p:cNvSpPr>
            <p:nvPr/>
          </p:nvSpPr>
          <p:spPr bwMode="auto">
            <a:xfrm>
              <a:off x="4696" y="199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grpSp>
      <p:grpSp>
        <p:nvGrpSpPr>
          <p:cNvPr id="58404" name="Group 309"/>
          <p:cNvGrpSpPr>
            <a:grpSpLocks/>
          </p:cNvGrpSpPr>
          <p:nvPr/>
        </p:nvGrpSpPr>
        <p:grpSpPr bwMode="auto">
          <a:xfrm>
            <a:off x="8305800" y="2063750"/>
            <a:ext cx="330200" cy="374650"/>
            <a:chOff x="5189" y="1156"/>
            <a:chExt cx="208" cy="236"/>
          </a:xfrm>
        </p:grpSpPr>
        <p:sp>
          <p:nvSpPr>
            <p:cNvPr id="58628" name="Rectangle 22"/>
            <p:cNvSpPr>
              <a:spLocks noChangeArrowheads="1"/>
            </p:cNvSpPr>
            <p:nvPr/>
          </p:nvSpPr>
          <p:spPr bwMode="auto">
            <a:xfrm>
              <a:off x="5280" y="1229"/>
              <a:ext cx="11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9</a:t>
              </a:r>
              <a:endParaRPr lang="en-US" sz="2400" baseline="-25000">
                <a:latin typeface="Comic Sans MS" charset="0"/>
              </a:endParaRPr>
            </a:p>
          </p:txBody>
        </p:sp>
        <p:sp>
          <p:nvSpPr>
            <p:cNvPr id="58629" name="Freeform 36"/>
            <p:cNvSpPr>
              <a:spLocks/>
            </p:cNvSpPr>
            <p:nvPr/>
          </p:nvSpPr>
          <p:spPr bwMode="auto">
            <a:xfrm>
              <a:off x="5189" y="1156"/>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30" name="Rectangle 64"/>
            <p:cNvSpPr>
              <a:spLocks noChangeArrowheads="1"/>
            </p:cNvSpPr>
            <p:nvPr/>
          </p:nvSpPr>
          <p:spPr bwMode="auto">
            <a:xfrm>
              <a:off x="5228" y="116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grpSp>
        <p:nvGrpSpPr>
          <p:cNvPr id="58405" name="Group 273"/>
          <p:cNvGrpSpPr>
            <a:grpSpLocks/>
          </p:cNvGrpSpPr>
          <p:nvPr/>
        </p:nvGrpSpPr>
        <p:grpSpPr bwMode="auto">
          <a:xfrm>
            <a:off x="8270875" y="3017838"/>
            <a:ext cx="263525" cy="411162"/>
            <a:chOff x="5088" y="1824"/>
            <a:chExt cx="166" cy="259"/>
          </a:xfrm>
        </p:grpSpPr>
        <p:sp>
          <p:nvSpPr>
            <p:cNvPr id="58625" name="Rectangle 24"/>
            <p:cNvSpPr>
              <a:spLocks noChangeArrowheads="1"/>
            </p:cNvSpPr>
            <p:nvPr/>
          </p:nvSpPr>
          <p:spPr bwMode="auto">
            <a:xfrm>
              <a:off x="5088" y="1920"/>
              <a:ext cx="16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10</a:t>
              </a:r>
              <a:endParaRPr lang="en-US" sz="2400" baseline="-25000">
                <a:latin typeface="Comic Sans MS" charset="0"/>
              </a:endParaRPr>
            </a:p>
          </p:txBody>
        </p:sp>
        <p:sp>
          <p:nvSpPr>
            <p:cNvPr id="58626" name="Freeform 37"/>
            <p:cNvSpPr>
              <a:spLocks/>
            </p:cNvSpPr>
            <p:nvPr/>
          </p:nvSpPr>
          <p:spPr bwMode="auto">
            <a:xfrm>
              <a:off x="5088" y="1824"/>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27" name="Rectangle 65"/>
            <p:cNvSpPr>
              <a:spLocks noChangeArrowheads="1"/>
            </p:cNvSpPr>
            <p:nvPr/>
          </p:nvSpPr>
          <p:spPr bwMode="auto">
            <a:xfrm>
              <a:off x="5123" y="1841"/>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18514" name="Text Box 82"/>
          <p:cNvSpPr txBox="1">
            <a:spLocks noChangeArrowheads="1"/>
          </p:cNvSpPr>
          <p:nvPr/>
        </p:nvSpPr>
        <p:spPr bwMode="auto">
          <a:xfrm>
            <a:off x="720725" y="4191000"/>
            <a:ext cx="7966075" cy="1169988"/>
          </a:xfrm>
          <a:prstGeom prst="rect">
            <a:avLst/>
          </a:prstGeom>
          <a:noFill/>
          <a:ln w="9525">
            <a:noFill/>
            <a:miter lim="800000"/>
            <a:headEnd/>
            <a:tailEnd/>
          </a:ln>
          <a:effectLst/>
        </p:spPr>
        <p:txBody>
          <a:bodyPr>
            <a:spAutoFit/>
          </a:bodyPr>
          <a:lstStyle/>
          <a:p>
            <a:pPr>
              <a:lnSpc>
                <a:spcPct val="90000"/>
              </a:lnSpc>
              <a:spcBef>
                <a:spcPct val="20000"/>
              </a:spcBef>
              <a:buFontTx/>
              <a:buChar char="•"/>
              <a:defRPr/>
            </a:pPr>
            <a:r>
              <a:rPr lang="en-US" sz="2400" dirty="0">
                <a:latin typeface="Times" pitchFamily="18" charset="0"/>
                <a:ea typeface="+mn-ea"/>
              </a:rPr>
              <a:t> </a:t>
            </a:r>
            <a:r>
              <a:rPr lang="en-US" sz="2400" dirty="0">
                <a:latin typeface="+mn-lt"/>
                <a:ea typeface="+mn-ea"/>
              </a:rPr>
              <a:t>Column-net model for block-row distributions</a:t>
            </a:r>
          </a:p>
          <a:p>
            <a:pPr>
              <a:lnSpc>
                <a:spcPct val="90000"/>
              </a:lnSpc>
              <a:spcBef>
                <a:spcPct val="20000"/>
              </a:spcBef>
              <a:buFontTx/>
              <a:buChar char="•"/>
              <a:defRPr/>
            </a:pPr>
            <a:r>
              <a:rPr lang="en-US" sz="2400" dirty="0">
                <a:latin typeface="+mn-lt"/>
                <a:ea typeface="+mn-ea"/>
              </a:rPr>
              <a:t> Rows are vertices, columns are nets (</a:t>
            </a:r>
            <a:r>
              <a:rPr lang="en-US" sz="2400" dirty="0" err="1">
                <a:latin typeface="+mn-lt"/>
                <a:ea typeface="+mn-ea"/>
              </a:rPr>
              <a:t>hyperedges</a:t>
            </a:r>
            <a:r>
              <a:rPr lang="en-US" sz="2400" dirty="0">
                <a:latin typeface="+mn-lt"/>
                <a:ea typeface="+mn-ea"/>
              </a:rPr>
              <a:t>)</a:t>
            </a:r>
          </a:p>
          <a:p>
            <a:pPr>
              <a:lnSpc>
                <a:spcPct val="90000"/>
              </a:lnSpc>
              <a:spcBef>
                <a:spcPct val="20000"/>
              </a:spcBef>
              <a:defRPr/>
            </a:pPr>
            <a:endParaRPr lang="en-US" sz="2000" dirty="0">
              <a:latin typeface="+mn-lt"/>
              <a:ea typeface="+mn-ea"/>
            </a:endParaRPr>
          </a:p>
        </p:txBody>
      </p:sp>
      <p:grpSp>
        <p:nvGrpSpPr>
          <p:cNvPr id="58407" name="Group 83"/>
          <p:cNvGrpSpPr>
            <a:grpSpLocks noChangeAspect="1"/>
          </p:cNvGrpSpPr>
          <p:nvPr/>
        </p:nvGrpSpPr>
        <p:grpSpPr bwMode="auto">
          <a:xfrm>
            <a:off x="358775" y="1524000"/>
            <a:ext cx="3797300" cy="2422525"/>
            <a:chOff x="226" y="960"/>
            <a:chExt cx="2392" cy="1526"/>
          </a:xfrm>
        </p:grpSpPr>
        <p:sp>
          <p:nvSpPr>
            <p:cNvPr id="58440"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441"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2"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3"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4"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5"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6"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7"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48"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9"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0"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1"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2"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3"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4"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5"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6"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7"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58"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59"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0"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1"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2"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3"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4"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5"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6"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7"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68"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69"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0"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1"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2"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3"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4"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5"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6"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7"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78"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79"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0"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1"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2"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3"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4"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5"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6"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7"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88"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9"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0"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1"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2"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3"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4"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5"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6"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7"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98"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9"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0"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1"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2"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3"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4"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5"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6"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7"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08"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9"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0"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1"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2"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3"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4"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5"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16"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7"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18"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19"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20"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21"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22"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23"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24"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25"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26"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27"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28"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9"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0"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1"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2"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3"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4"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5"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6"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7"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38"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9"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0"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1"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2"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3"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4"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5"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6"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7"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8"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49"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0"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1"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2"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3"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4"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5"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6"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7"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8"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59"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0"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1"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2"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3"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4"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5"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6"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7"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8"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69"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70"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71"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72"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73"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74"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75"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76"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77"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78"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79"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80"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81"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82"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83"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84"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85"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86"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87"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88"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89"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0"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1"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2"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3"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4"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5"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6"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7"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98"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9"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0"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8601"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2"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3"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4"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5"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6"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7"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608"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609"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610"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611"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612"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613"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614"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615"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616"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617"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18"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8619"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20"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8621"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8622"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8623"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8624"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8701" name="Text Box 269"/>
          <p:cNvSpPr txBox="1">
            <a:spLocks noChangeArrowheads="1"/>
          </p:cNvSpPr>
          <p:nvPr/>
        </p:nvSpPr>
        <p:spPr bwMode="auto">
          <a:xfrm>
            <a:off x="0" y="5105400"/>
            <a:ext cx="9144000" cy="120015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Each {vertex, net} pair represents unique nonzero net-cut metric: 	</a:t>
            </a:r>
            <a:r>
              <a:rPr lang="en-US" sz="2400" dirty="0" err="1">
                <a:latin typeface="+mn-lt"/>
                <a:ea typeface="+mn-ea"/>
              </a:rPr>
              <a:t>cutsize</a:t>
            </a:r>
            <a:r>
              <a:rPr lang="en-US" sz="2400" dirty="0">
                <a:latin typeface="+mn-lt"/>
                <a:ea typeface="+mn-ea"/>
              </a:rPr>
              <a:t>(</a:t>
            </a:r>
            <a:r>
              <a:rPr lang="en-US" sz="2400" dirty="0">
                <a:latin typeface="+mn-lt"/>
                <a:ea typeface="+mn-ea"/>
                <a:sym typeface="Symbol" pitchFamily="18" charset="2"/>
              </a:rPr>
              <a:t></a:t>
            </a:r>
            <a:r>
              <a:rPr lang="en-US" sz="2400" dirty="0">
                <a:latin typeface="+mn-lt"/>
                <a:ea typeface="+mn-ea"/>
              </a:rPr>
              <a:t>) = </a:t>
            </a:r>
            <a:r>
              <a:rPr lang="en-US" sz="2400" dirty="0">
                <a:latin typeface="+mn-lt"/>
                <a:ea typeface="+mn-ea"/>
                <a:sym typeface="Symbol" pitchFamily="18" charset="2"/>
              </a:rPr>
              <a:t></a:t>
            </a:r>
            <a:r>
              <a:rPr lang="en-US" sz="2400" baseline="-25000" dirty="0">
                <a:latin typeface="+mn-lt"/>
                <a:ea typeface="+mn-ea"/>
              </a:rPr>
              <a:t>n </a:t>
            </a:r>
            <a:r>
              <a:rPr lang="en-US" sz="2400" baseline="-25000" dirty="0">
                <a:latin typeface="+mn-lt"/>
                <a:ea typeface="+mn-ea"/>
                <a:sym typeface="Symbol" pitchFamily="18" charset="2"/>
              </a:rPr>
              <a:t> N</a:t>
            </a:r>
            <a:r>
              <a:rPr lang="en-US" sz="2400" baseline="-25000" dirty="0">
                <a:latin typeface="+mn-lt"/>
                <a:ea typeface="+mn-ea"/>
              </a:rPr>
              <a:t>E</a:t>
            </a:r>
            <a:r>
              <a:rPr lang="en-US" sz="2400" dirty="0">
                <a:latin typeface="+mn-lt"/>
                <a:ea typeface="+mn-ea"/>
              </a:rPr>
              <a:t> w(</a:t>
            </a:r>
            <a:r>
              <a:rPr lang="en-US" sz="2400" dirty="0" err="1">
                <a:latin typeface="+mn-lt"/>
                <a:ea typeface="+mn-ea"/>
              </a:rPr>
              <a:t>n</a:t>
            </a:r>
            <a:r>
              <a:rPr lang="en-US" sz="2400" baseline="-25000" dirty="0" err="1">
                <a:latin typeface="+mn-lt"/>
                <a:ea typeface="+mn-ea"/>
              </a:rPr>
              <a:t>i</a:t>
            </a:r>
            <a:r>
              <a:rPr lang="en-US" sz="2400" dirty="0">
                <a:latin typeface="+mn-lt"/>
                <a:ea typeface="+mn-ea"/>
              </a:rPr>
              <a:t>)</a:t>
            </a:r>
          </a:p>
          <a:p>
            <a:pPr>
              <a:spcBef>
                <a:spcPct val="20000"/>
              </a:spcBef>
              <a:defRPr/>
            </a:pPr>
            <a:r>
              <a:rPr lang="en-US" sz="2400" dirty="0">
                <a:solidFill>
                  <a:schemeClr val="accent2"/>
                </a:solidFill>
                <a:latin typeface="+mn-lt"/>
                <a:ea typeface="+mn-ea"/>
              </a:rPr>
              <a:t>connectivity-1 metric:	</a:t>
            </a:r>
            <a:r>
              <a:rPr lang="en-US" sz="2400" dirty="0" err="1">
                <a:solidFill>
                  <a:schemeClr val="accent2"/>
                </a:solidFill>
                <a:latin typeface="+mn-lt"/>
                <a:ea typeface="+mn-ea"/>
              </a:rPr>
              <a:t>cutsize</a:t>
            </a:r>
            <a:r>
              <a:rPr lang="en-US" sz="2400" dirty="0">
                <a:solidFill>
                  <a:schemeClr val="accent2"/>
                </a:solidFill>
                <a:latin typeface="+mn-lt"/>
                <a:ea typeface="+mn-ea"/>
              </a:rPr>
              <a:t>(</a:t>
            </a:r>
            <a:r>
              <a:rPr lang="en-US" sz="2400" dirty="0">
                <a:solidFill>
                  <a:schemeClr val="accent2"/>
                </a:solidFill>
                <a:latin typeface="+mn-lt"/>
                <a:ea typeface="+mn-ea"/>
                <a:sym typeface="Symbol" pitchFamily="18" charset="2"/>
              </a:rPr>
              <a:t></a:t>
            </a:r>
            <a:r>
              <a:rPr lang="en-US" sz="2400" dirty="0">
                <a:solidFill>
                  <a:schemeClr val="accent2"/>
                </a:solidFill>
                <a:latin typeface="+mn-lt"/>
                <a:ea typeface="+mn-ea"/>
              </a:rPr>
              <a:t>) = </a:t>
            </a:r>
            <a:r>
              <a:rPr lang="en-US" sz="2400" dirty="0">
                <a:solidFill>
                  <a:schemeClr val="accent2"/>
                </a:solidFill>
                <a:latin typeface="+mn-lt"/>
                <a:ea typeface="+mn-ea"/>
                <a:sym typeface="Symbol" pitchFamily="18" charset="2"/>
              </a:rPr>
              <a:t></a:t>
            </a:r>
            <a:r>
              <a:rPr lang="en-US" sz="2400" baseline="-25000" dirty="0">
                <a:solidFill>
                  <a:schemeClr val="accent2"/>
                </a:solidFill>
                <a:latin typeface="+mn-lt"/>
                <a:ea typeface="+mn-ea"/>
              </a:rPr>
              <a:t>n </a:t>
            </a:r>
            <a:r>
              <a:rPr lang="en-US" sz="2400" baseline="-25000" dirty="0">
                <a:solidFill>
                  <a:schemeClr val="accent2"/>
                </a:solidFill>
                <a:latin typeface="+mn-lt"/>
                <a:ea typeface="+mn-ea"/>
                <a:sym typeface="Symbol" pitchFamily="18" charset="2"/>
              </a:rPr>
              <a:t> N</a:t>
            </a:r>
            <a:r>
              <a:rPr lang="en-US" sz="2400" baseline="-25000" dirty="0">
                <a:solidFill>
                  <a:schemeClr val="accent2"/>
                </a:solidFill>
                <a:latin typeface="+mn-lt"/>
                <a:ea typeface="+mn-ea"/>
              </a:rPr>
              <a:t>E</a:t>
            </a:r>
            <a:r>
              <a:rPr lang="en-US" sz="2400" dirty="0">
                <a:solidFill>
                  <a:schemeClr val="accent2"/>
                </a:solidFill>
                <a:latin typeface="+mn-lt"/>
                <a:ea typeface="+mn-ea"/>
              </a:rPr>
              <a:t> w(</a:t>
            </a:r>
            <a:r>
              <a:rPr lang="en-US" sz="2400" dirty="0" err="1">
                <a:solidFill>
                  <a:schemeClr val="accent2"/>
                </a:solidFill>
                <a:latin typeface="+mn-lt"/>
                <a:ea typeface="+mn-ea"/>
              </a:rPr>
              <a:t>n</a:t>
            </a:r>
            <a:r>
              <a:rPr lang="en-US" sz="2400" baseline="-25000" dirty="0" err="1">
                <a:solidFill>
                  <a:schemeClr val="accent2"/>
                </a:solidFill>
                <a:latin typeface="+mn-lt"/>
                <a:ea typeface="+mn-ea"/>
              </a:rPr>
              <a:t>i</a:t>
            </a:r>
            <a:r>
              <a:rPr lang="en-US" sz="2400" dirty="0">
                <a:solidFill>
                  <a:schemeClr val="accent2"/>
                </a:solidFill>
                <a:latin typeface="+mn-lt"/>
                <a:ea typeface="+mn-ea"/>
              </a:rPr>
              <a:t>) (c(</a:t>
            </a:r>
            <a:r>
              <a:rPr lang="en-US" sz="2400" dirty="0" err="1">
                <a:solidFill>
                  <a:schemeClr val="accent2"/>
                </a:solidFill>
                <a:latin typeface="+mn-lt"/>
                <a:ea typeface="+mn-ea"/>
              </a:rPr>
              <a:t>n</a:t>
            </a:r>
            <a:r>
              <a:rPr lang="en-US" sz="2400" baseline="-25000" dirty="0" err="1">
                <a:solidFill>
                  <a:schemeClr val="accent2"/>
                </a:solidFill>
                <a:latin typeface="+mn-lt"/>
                <a:ea typeface="+mn-ea"/>
              </a:rPr>
              <a:t>j</a:t>
            </a:r>
            <a:r>
              <a:rPr lang="en-US" sz="2400" dirty="0">
                <a:solidFill>
                  <a:schemeClr val="accent2"/>
                </a:solidFill>
                <a:latin typeface="+mn-lt"/>
                <a:ea typeface="+mn-ea"/>
              </a:rPr>
              <a:t>) - 1)</a:t>
            </a:r>
          </a:p>
        </p:txBody>
      </p:sp>
      <p:sp>
        <p:nvSpPr>
          <p:cNvPr id="58409" name="Rectangle 270"/>
          <p:cNvSpPr>
            <a:spLocks noChangeArrowheads="1"/>
          </p:cNvSpPr>
          <p:nvPr/>
        </p:nvSpPr>
        <p:spPr bwMode="auto">
          <a:xfrm>
            <a:off x="6629400" y="3048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0" name="Line 271"/>
          <p:cNvSpPr>
            <a:spLocks noChangeShapeType="1"/>
          </p:cNvSpPr>
          <p:nvPr/>
        </p:nvSpPr>
        <p:spPr bwMode="auto">
          <a:xfrm flipV="1">
            <a:off x="6019800" y="3200400"/>
            <a:ext cx="6096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1" name="Line 272"/>
          <p:cNvSpPr>
            <a:spLocks noChangeShapeType="1"/>
          </p:cNvSpPr>
          <p:nvPr/>
        </p:nvSpPr>
        <p:spPr bwMode="auto">
          <a:xfrm flipV="1">
            <a:off x="6781800" y="2057400"/>
            <a:ext cx="685800" cy="990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2" name="Line 274"/>
          <p:cNvSpPr>
            <a:spLocks noChangeShapeType="1"/>
          </p:cNvSpPr>
          <p:nvPr/>
        </p:nvSpPr>
        <p:spPr bwMode="auto">
          <a:xfrm flipV="1">
            <a:off x="6791325" y="3105150"/>
            <a:ext cx="1476375"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3" name="Rectangle 275"/>
          <p:cNvSpPr>
            <a:spLocks noChangeArrowheads="1"/>
          </p:cNvSpPr>
          <p:nvPr/>
        </p:nvSpPr>
        <p:spPr bwMode="auto">
          <a:xfrm>
            <a:off x="6629400" y="3200400"/>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7</a:t>
            </a:r>
            <a:endParaRPr lang="en-US" sz="2400" baseline="-25000">
              <a:latin typeface="Comic Sans MS" charset="0"/>
            </a:endParaRPr>
          </a:p>
        </p:txBody>
      </p:sp>
      <p:sp>
        <p:nvSpPr>
          <p:cNvPr id="58414" name="Rectangle 276"/>
          <p:cNvSpPr>
            <a:spLocks noChangeArrowheads="1"/>
          </p:cNvSpPr>
          <p:nvPr/>
        </p:nvSpPr>
        <p:spPr bwMode="auto">
          <a:xfrm>
            <a:off x="6553200" y="2057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5" name="Rectangle 280"/>
          <p:cNvSpPr>
            <a:spLocks noChangeArrowheads="1"/>
          </p:cNvSpPr>
          <p:nvPr/>
        </p:nvSpPr>
        <p:spPr bwMode="auto">
          <a:xfrm>
            <a:off x="6569075" y="1781175"/>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1</a:t>
            </a:r>
            <a:endParaRPr lang="en-US" sz="2400" baseline="-25000">
              <a:latin typeface="Comic Sans MS" charset="0"/>
            </a:endParaRPr>
          </a:p>
        </p:txBody>
      </p:sp>
      <p:grpSp>
        <p:nvGrpSpPr>
          <p:cNvPr id="58416" name="Group 292"/>
          <p:cNvGrpSpPr>
            <a:grpSpLocks/>
          </p:cNvGrpSpPr>
          <p:nvPr/>
        </p:nvGrpSpPr>
        <p:grpSpPr bwMode="auto">
          <a:xfrm>
            <a:off x="6629400" y="2332038"/>
            <a:ext cx="228600" cy="411162"/>
            <a:chOff x="4176" y="1469"/>
            <a:chExt cx="144" cy="259"/>
          </a:xfrm>
        </p:grpSpPr>
        <p:sp>
          <p:nvSpPr>
            <p:cNvPr id="58438" name="Rectangle 28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9" name="Rectangle 28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4</a:t>
              </a:r>
              <a:endParaRPr lang="en-US" sz="2400" baseline="-25000">
                <a:latin typeface="Comic Sans MS" charset="0"/>
              </a:endParaRPr>
            </a:p>
          </p:txBody>
        </p:sp>
      </p:grpSp>
      <p:sp>
        <p:nvSpPr>
          <p:cNvPr id="58417" name="Line 288"/>
          <p:cNvSpPr>
            <a:spLocks noChangeShapeType="1"/>
          </p:cNvSpPr>
          <p:nvPr/>
        </p:nvSpPr>
        <p:spPr bwMode="auto">
          <a:xfrm>
            <a:off x="5691188" y="2057400"/>
            <a:ext cx="938212" cy="533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8" name="Line 289"/>
          <p:cNvSpPr>
            <a:spLocks noChangeShapeType="1"/>
          </p:cNvSpPr>
          <p:nvPr/>
        </p:nvSpPr>
        <p:spPr bwMode="auto">
          <a:xfrm flipV="1">
            <a:off x="5257800" y="2743200"/>
            <a:ext cx="1371600" cy="2286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9" name="Line 290"/>
          <p:cNvSpPr>
            <a:spLocks noChangeShapeType="1"/>
          </p:cNvSpPr>
          <p:nvPr/>
        </p:nvSpPr>
        <p:spPr bwMode="auto">
          <a:xfrm>
            <a:off x="6057900" y="2590800"/>
            <a:ext cx="571500" cy="76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420" name="Group 293"/>
          <p:cNvGrpSpPr>
            <a:grpSpLocks/>
          </p:cNvGrpSpPr>
          <p:nvPr/>
        </p:nvGrpSpPr>
        <p:grpSpPr bwMode="auto">
          <a:xfrm>
            <a:off x="6705600" y="1265238"/>
            <a:ext cx="228600" cy="411162"/>
            <a:chOff x="4176" y="1469"/>
            <a:chExt cx="144" cy="259"/>
          </a:xfrm>
        </p:grpSpPr>
        <p:sp>
          <p:nvSpPr>
            <p:cNvPr id="58436" name="Rectangle 29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7" name="Rectangle 29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6</a:t>
              </a:r>
              <a:endParaRPr lang="en-US" sz="2400" baseline="-25000">
                <a:latin typeface="Comic Sans MS" charset="0"/>
              </a:endParaRPr>
            </a:p>
          </p:txBody>
        </p:sp>
      </p:grpSp>
      <p:sp>
        <p:nvSpPr>
          <p:cNvPr id="58421" name="Line 296"/>
          <p:cNvSpPr>
            <a:spLocks noChangeShapeType="1"/>
          </p:cNvSpPr>
          <p:nvPr/>
        </p:nvSpPr>
        <p:spPr bwMode="auto">
          <a:xfrm>
            <a:off x="6858000" y="1600200"/>
            <a:ext cx="671513" cy="1633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2" name="Line 297"/>
          <p:cNvSpPr>
            <a:spLocks noChangeShapeType="1"/>
          </p:cNvSpPr>
          <p:nvPr/>
        </p:nvSpPr>
        <p:spPr bwMode="auto">
          <a:xfrm>
            <a:off x="6858000" y="1600200"/>
            <a:ext cx="609600" cy="304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3" name="Line 298"/>
          <p:cNvSpPr>
            <a:spLocks noChangeShapeType="1"/>
          </p:cNvSpPr>
          <p:nvPr/>
        </p:nvSpPr>
        <p:spPr bwMode="auto">
          <a:xfrm flipV="1">
            <a:off x="5700713" y="1600200"/>
            <a:ext cx="1004887" cy="419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4" name="Rectangle 303"/>
          <p:cNvSpPr>
            <a:spLocks noChangeArrowheads="1"/>
          </p:cNvSpPr>
          <p:nvPr/>
        </p:nvSpPr>
        <p:spPr bwMode="auto">
          <a:xfrm>
            <a:off x="6705600" y="3763963"/>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25" name="Rectangle 304"/>
          <p:cNvSpPr>
            <a:spLocks noChangeArrowheads="1"/>
          </p:cNvSpPr>
          <p:nvPr/>
        </p:nvSpPr>
        <p:spPr bwMode="auto">
          <a:xfrm>
            <a:off x="6858000" y="3810000"/>
            <a:ext cx="1984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8</a:t>
            </a:r>
            <a:endParaRPr lang="en-US" sz="2400" baseline="-25000">
              <a:latin typeface="Comic Sans MS" charset="0"/>
            </a:endParaRPr>
          </a:p>
        </p:txBody>
      </p:sp>
      <p:sp>
        <p:nvSpPr>
          <p:cNvPr id="58426" name="Line 306"/>
          <p:cNvSpPr>
            <a:spLocks noChangeShapeType="1"/>
          </p:cNvSpPr>
          <p:nvPr/>
        </p:nvSpPr>
        <p:spPr bwMode="auto">
          <a:xfrm>
            <a:off x="6015038" y="2652713"/>
            <a:ext cx="752475" cy="11001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7" name="Line 307"/>
          <p:cNvSpPr>
            <a:spLocks noChangeShapeType="1"/>
          </p:cNvSpPr>
          <p:nvPr/>
        </p:nvSpPr>
        <p:spPr bwMode="auto">
          <a:xfrm flipH="1">
            <a:off x="6838950" y="2590800"/>
            <a:ext cx="781050" cy="1166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8" name="Line 308"/>
          <p:cNvSpPr>
            <a:spLocks noChangeShapeType="1"/>
          </p:cNvSpPr>
          <p:nvPr/>
        </p:nvSpPr>
        <p:spPr bwMode="auto">
          <a:xfrm flipH="1">
            <a:off x="6858000" y="3162300"/>
            <a:ext cx="1423988" cy="647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9" name="Line 310"/>
          <p:cNvSpPr>
            <a:spLocks noChangeShapeType="1"/>
          </p:cNvSpPr>
          <p:nvPr/>
        </p:nvSpPr>
        <p:spPr bwMode="auto">
          <a:xfrm flipH="1">
            <a:off x="6858000" y="2209800"/>
            <a:ext cx="1471613" cy="1600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0" name="Rectangle 312"/>
          <p:cNvSpPr>
            <a:spLocks noChangeArrowheads="1"/>
          </p:cNvSpPr>
          <p:nvPr/>
        </p:nvSpPr>
        <p:spPr bwMode="auto">
          <a:xfrm>
            <a:off x="6019800" y="3733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1" name="Rectangle 313"/>
          <p:cNvSpPr>
            <a:spLocks noChangeArrowheads="1"/>
          </p:cNvSpPr>
          <p:nvPr/>
        </p:nvSpPr>
        <p:spPr bwMode="auto">
          <a:xfrm>
            <a:off x="6176963" y="3771900"/>
            <a:ext cx="1984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5</a:t>
            </a:r>
            <a:endParaRPr lang="en-US" sz="2400" baseline="-25000">
              <a:latin typeface="Comic Sans MS" charset="0"/>
            </a:endParaRPr>
          </a:p>
        </p:txBody>
      </p:sp>
      <p:sp>
        <p:nvSpPr>
          <p:cNvPr id="58432" name="Line 314"/>
          <p:cNvSpPr>
            <a:spLocks noChangeShapeType="1"/>
          </p:cNvSpPr>
          <p:nvPr/>
        </p:nvSpPr>
        <p:spPr bwMode="auto">
          <a:xfrm>
            <a:off x="5233988" y="3043238"/>
            <a:ext cx="785812" cy="766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3" name="Line 315"/>
          <p:cNvSpPr>
            <a:spLocks noChangeShapeType="1"/>
          </p:cNvSpPr>
          <p:nvPr/>
        </p:nvSpPr>
        <p:spPr bwMode="auto">
          <a:xfrm>
            <a:off x="5181600" y="2667000"/>
            <a:ext cx="838200" cy="1066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4" name="Line 316"/>
          <p:cNvSpPr>
            <a:spLocks noChangeShapeType="1"/>
          </p:cNvSpPr>
          <p:nvPr/>
        </p:nvSpPr>
        <p:spPr bwMode="auto">
          <a:xfrm flipH="1" flipV="1">
            <a:off x="5943600" y="3352800"/>
            <a:ext cx="152400"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5" name="Line 317"/>
          <p:cNvSpPr>
            <a:spLocks noChangeShapeType="1"/>
          </p:cNvSpPr>
          <p:nvPr/>
        </p:nvSpPr>
        <p:spPr bwMode="auto">
          <a:xfrm flipV="1">
            <a:off x="6172200" y="3352800"/>
            <a:ext cx="1295400"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152400"/>
            <a:ext cx="8686800" cy="685800"/>
          </a:xfrm>
        </p:spPr>
        <p:txBody>
          <a:bodyPr/>
          <a:lstStyle/>
          <a:p>
            <a:r>
              <a:rPr lang="en-US" sz="3200">
                <a:effectLst>
                  <a:outerShdw blurRad="38100" dist="38100" dir="2700000" algn="tl">
                    <a:srgbClr val="DDDDDD"/>
                  </a:outerShdw>
                </a:effectLst>
                <a:latin typeface="Arial" charset="0"/>
              </a:rPr>
              <a:t>Hypergraph Model</a:t>
            </a:r>
          </a:p>
        </p:txBody>
      </p:sp>
      <p:sp>
        <p:nvSpPr>
          <p:cNvPr id="1029" name="Rectangle 4"/>
          <p:cNvSpPr>
            <a:spLocks noGrp="1" noChangeArrowheads="1"/>
          </p:cNvSpPr>
          <p:nvPr>
            <p:ph type="body" sz="half" idx="2"/>
          </p:nvPr>
        </p:nvSpPr>
        <p:spPr>
          <a:xfrm>
            <a:off x="4584700" y="1244600"/>
            <a:ext cx="4318000" cy="4932363"/>
          </a:xfrm>
        </p:spPr>
        <p:txBody>
          <a:bodyPr/>
          <a:lstStyle/>
          <a:p>
            <a:r>
              <a:rPr lang="en-US" sz="2000">
                <a:latin typeface="Arial" charset="0"/>
              </a:rPr>
              <a:t>H=(V, E) is Hypergraph</a:t>
            </a:r>
          </a:p>
          <a:p>
            <a:r>
              <a:rPr lang="en-US" sz="2000">
                <a:latin typeface="Arial" charset="0"/>
              </a:rPr>
              <a:t>w</a:t>
            </a:r>
            <a:r>
              <a:rPr lang="en-US" sz="2000" baseline="-25000">
                <a:latin typeface="Arial" charset="0"/>
              </a:rPr>
              <a:t>i</a:t>
            </a:r>
            <a:r>
              <a:rPr lang="en-US" sz="2000">
                <a:latin typeface="Arial" charset="0"/>
              </a:rPr>
              <a:t> vertex weight, c</a:t>
            </a:r>
            <a:r>
              <a:rPr lang="en-US" sz="2000" baseline="-25000">
                <a:latin typeface="Arial" charset="0"/>
              </a:rPr>
              <a:t>i</a:t>
            </a:r>
            <a:r>
              <a:rPr lang="en-US" sz="2000">
                <a:latin typeface="Arial" charset="0"/>
              </a:rPr>
              <a:t> edge cost</a:t>
            </a:r>
          </a:p>
          <a:p>
            <a:endParaRPr lang="en-US" sz="2000">
              <a:latin typeface="Arial" charset="0"/>
            </a:endParaRPr>
          </a:p>
          <a:p>
            <a:r>
              <a:rPr lang="en-US" sz="2000">
                <a:latin typeface="Arial" charset="0"/>
              </a:rPr>
              <a:t>P = {V</a:t>
            </a:r>
            <a:r>
              <a:rPr lang="en-US" sz="2000" baseline="-25000">
                <a:latin typeface="Arial" charset="0"/>
              </a:rPr>
              <a:t>1</a:t>
            </a:r>
            <a:r>
              <a:rPr lang="en-US" sz="2000">
                <a:latin typeface="Arial" charset="0"/>
              </a:rPr>
              <a:t>, V</a:t>
            </a:r>
            <a:r>
              <a:rPr lang="en-US" sz="2000" baseline="-25000">
                <a:latin typeface="Arial" charset="0"/>
              </a:rPr>
              <a:t>2</a:t>
            </a:r>
            <a:r>
              <a:rPr lang="en-US" sz="2000">
                <a:latin typeface="Arial" charset="0"/>
              </a:rPr>
              <a:t>, … , V</a:t>
            </a:r>
            <a:r>
              <a:rPr lang="en-US" sz="2000" baseline="-25000">
                <a:latin typeface="Arial" charset="0"/>
              </a:rPr>
              <a:t>k</a:t>
            </a:r>
            <a:r>
              <a:rPr lang="en-US" sz="2000">
                <a:latin typeface="Arial" charset="0"/>
              </a:rPr>
              <a:t>} is k-way partition</a:t>
            </a:r>
          </a:p>
          <a:p>
            <a:endParaRPr lang="en-US" sz="2000">
              <a:latin typeface="Arial" charset="0"/>
            </a:endParaRPr>
          </a:p>
          <a:p>
            <a:r>
              <a:rPr lang="en-US" sz="2000">
                <a:latin typeface="Arial" charset="0"/>
              </a:rPr>
              <a:t>      : #parts edge e</a:t>
            </a:r>
            <a:r>
              <a:rPr lang="en-US" baseline="-25000">
                <a:latin typeface="Arial" charset="0"/>
              </a:rPr>
              <a:t>i</a:t>
            </a:r>
            <a:r>
              <a:rPr lang="en-US" sz="2000" baseline="-25000">
                <a:latin typeface="Arial" charset="0"/>
              </a:rPr>
              <a:t> </a:t>
            </a:r>
            <a:r>
              <a:rPr lang="en-US" sz="2000">
                <a:latin typeface="Arial" charset="0"/>
              </a:rPr>
              <a:t>connects</a:t>
            </a:r>
          </a:p>
          <a:p>
            <a:endParaRPr lang="en-US" sz="2000">
              <a:latin typeface="Arial" charset="0"/>
            </a:endParaRPr>
          </a:p>
          <a:p>
            <a:r>
              <a:rPr lang="en-US" sz="2000">
                <a:latin typeface="Arial" charset="0"/>
              </a:rPr>
              <a:t>cut(P)= </a:t>
            </a:r>
          </a:p>
          <a:p>
            <a:endParaRPr lang="en-US" sz="2000">
              <a:latin typeface="Arial" charset="0"/>
            </a:endParaRPr>
          </a:p>
          <a:p>
            <a:endParaRPr lang="en-US" sz="2000">
              <a:latin typeface="Arial" charset="0"/>
            </a:endParaRPr>
          </a:p>
          <a:p>
            <a:r>
              <a:rPr lang="en-US" sz="2000">
                <a:solidFill>
                  <a:srgbClr val="CC0000"/>
                </a:solidFill>
                <a:latin typeface="Arial" charset="0"/>
              </a:rPr>
              <a:t>cut(P) = total comm volume</a:t>
            </a:r>
            <a:endParaRPr lang="en-US" sz="2000">
              <a:latin typeface="Arial" charset="0"/>
            </a:endParaRPr>
          </a:p>
        </p:txBody>
      </p:sp>
      <p:graphicFrame>
        <p:nvGraphicFramePr>
          <p:cNvPr id="1026" name="Object 2"/>
          <p:cNvGraphicFramePr>
            <a:graphicFrameLocks noChangeAspect="1"/>
          </p:cNvGraphicFramePr>
          <p:nvPr/>
        </p:nvGraphicFramePr>
        <p:xfrm>
          <a:off x="4940300" y="3289300"/>
          <a:ext cx="466725" cy="546100"/>
        </p:xfrm>
        <a:graphic>
          <a:graphicData uri="http://schemas.openxmlformats.org/presentationml/2006/ole">
            <mc:AlternateContent xmlns:mc="http://schemas.openxmlformats.org/markup-compatibility/2006">
              <mc:Choice xmlns:v="urn:schemas-microsoft-com:vml" Requires="v">
                <p:oleObj spid="_x0000_s1053" name="Equation" r:id="rId4" imgW="152400" imgH="177800" progId="Equation.3">
                  <p:embed/>
                </p:oleObj>
              </mc:Choice>
              <mc:Fallback>
                <p:oleObj name="Equation" r:id="rId4" imgW="1524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300" y="3289300"/>
                        <a:ext cx="4667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905500" y="4064000"/>
          <a:ext cx="1727200" cy="719138"/>
        </p:xfrm>
        <a:graphic>
          <a:graphicData uri="http://schemas.openxmlformats.org/presentationml/2006/ole">
            <mc:AlternateContent xmlns:mc="http://schemas.openxmlformats.org/markup-compatibility/2006">
              <mc:Choice xmlns:v="urn:schemas-microsoft-com:vml" Requires="v">
                <p:oleObj spid="_x0000_s1054" name="Equation" r:id="rId6" imgW="914400" imgH="381000" progId="Equation.3">
                  <p:embed/>
                </p:oleObj>
              </mc:Choice>
              <mc:Fallback>
                <p:oleObj name="Equation" r:id="rId6" imgW="914400" imgH="381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4064000"/>
                        <a:ext cx="17272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0" name="Picture 15" descr="repart2"/>
          <p:cNvPicPr>
            <a:picLocks noGrp="1" noChangeAspect="1" noChangeArrowheads="1"/>
          </p:cNvPicPr>
          <p:nvPr>
            <p:ph type="chart" sz="half" idx="1"/>
          </p:nvPr>
        </p:nvPicPr>
        <p:blipFill>
          <a:blip r:embed="rId8">
            <a:extLst>
              <a:ext uri="{28A0092B-C50C-407E-A947-70E740481C1C}">
                <a14:useLocalDpi xmlns:a14="http://schemas.microsoft.com/office/drawing/2010/main" val="0"/>
              </a:ext>
            </a:extLst>
          </a:blip>
          <a:srcRect/>
          <a:stretch>
            <a:fillRect/>
          </a:stretch>
        </p:blipFill>
        <p:spPr>
          <a:xfrm>
            <a:off x="169863" y="1054100"/>
            <a:ext cx="4268787" cy="5410200"/>
          </a:xfrm>
          <a:noFill/>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smtClean="0">
                <a:solidFill>
                  <a:schemeClr val="tx1">
                    <a:lumMod val="50000"/>
                    <a:lumOff val="50000"/>
                  </a:schemeClr>
                </a:solidFill>
                <a:ea typeface="+mn-ea"/>
              </a:rPr>
              <a:t>Motivation and definitions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Motivation from parallel computing</a:t>
            </a:r>
          </a:p>
          <a:p>
            <a:pPr lvl="1">
              <a:defRPr/>
            </a:pPr>
            <a:r>
              <a:rPr lang="en-US" sz="2000" dirty="0" smtClean="0">
                <a:solidFill>
                  <a:schemeClr val="tx1">
                    <a:lumMod val="50000"/>
                    <a:lumOff val="50000"/>
                  </a:schemeClr>
                </a:solidFill>
              </a:rPr>
              <a:t>Theory of graph separators</a:t>
            </a: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Heuristics for graph partitioning</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Iterative swapping</a:t>
            </a:r>
          </a:p>
          <a:p>
            <a:pPr lvl="1">
              <a:defRPr/>
            </a:pPr>
            <a:r>
              <a:rPr lang="en-US" sz="2000" dirty="0" smtClean="0">
                <a:solidFill>
                  <a:schemeClr val="tx1">
                    <a:lumMod val="50000"/>
                    <a:lumOff val="50000"/>
                  </a:schemeClr>
                </a:solidFill>
              </a:rPr>
              <a:t>Spectral</a:t>
            </a:r>
          </a:p>
          <a:p>
            <a:pPr lvl="1">
              <a:defRPr/>
            </a:pPr>
            <a:r>
              <a:rPr lang="en-US" sz="2000" dirty="0" smtClean="0">
                <a:solidFill>
                  <a:schemeClr val="tx1">
                    <a:lumMod val="50000"/>
                    <a:lumOff val="50000"/>
                  </a:schemeClr>
                </a:solidFill>
              </a:rPr>
              <a:t>Geometric</a:t>
            </a:r>
          </a:p>
          <a:p>
            <a:pPr lvl="1">
              <a:defRPr/>
            </a:pPr>
            <a:r>
              <a:rPr lang="en-US" sz="2000" dirty="0" smtClean="0">
                <a:solidFill>
                  <a:schemeClr val="tx1">
                    <a:lumMod val="50000"/>
                    <a:lumOff val="50000"/>
                  </a:schemeClr>
                </a:solidFill>
              </a:rPr>
              <a:t>Multilevel</a:t>
            </a:r>
            <a:endParaRPr lang="en-US" dirty="0" smtClean="0">
              <a:solidFill>
                <a:schemeClr val="tx1">
                  <a:lumMod val="50000"/>
                  <a:lumOff val="50000"/>
                </a:schemeClr>
              </a:solidFill>
            </a:endParaRPr>
          </a:p>
          <a:p>
            <a:pPr lvl="4">
              <a:defRPr/>
            </a:pPr>
            <a:endParaRPr lang="en-US" sz="1200" dirty="0" smtClean="0">
              <a:solidFill>
                <a:schemeClr val="tx1">
                  <a:lumMod val="50000"/>
                  <a:lumOff val="50000"/>
                </a:schemeClr>
              </a:solidFill>
            </a:endParaRPr>
          </a:p>
          <a:p>
            <a:pPr>
              <a:defRPr/>
            </a:pPr>
            <a:r>
              <a:rPr lang="en-US" u="sng" dirty="0" smtClean="0">
                <a:solidFill>
                  <a:schemeClr val="tx1">
                    <a:lumMod val="50000"/>
                    <a:lumOff val="50000"/>
                  </a:schemeClr>
                </a:solidFill>
                <a:ea typeface="+mn-ea"/>
              </a:rPr>
              <a:t>Beyond graphs</a:t>
            </a:r>
            <a:endParaRPr lang="en-US" dirty="0" smtClean="0">
              <a:solidFill>
                <a:schemeClr val="tx1">
                  <a:lumMod val="50000"/>
                  <a:lumOff val="50000"/>
                </a:schemeClr>
              </a:solidFill>
              <a:ea typeface="+mn-ea"/>
            </a:endParaRPr>
          </a:p>
          <a:p>
            <a:pPr lvl="1">
              <a:defRPr/>
            </a:pPr>
            <a:r>
              <a:rPr lang="en-US" sz="2000" dirty="0" smtClean="0">
                <a:solidFill>
                  <a:schemeClr val="tx1">
                    <a:lumMod val="50000"/>
                    <a:lumOff val="50000"/>
                  </a:schemeClr>
                </a:solidFill>
              </a:rPr>
              <a:t>Shortcomings of the graph partitioning model</a:t>
            </a:r>
          </a:p>
          <a:p>
            <a:pPr lvl="1">
              <a:defRPr/>
            </a:pPr>
            <a:r>
              <a:rPr lang="en-US" sz="2000" dirty="0" err="1" smtClean="0">
                <a:solidFill>
                  <a:schemeClr val="tx1">
                    <a:lumMod val="50000"/>
                    <a:lumOff val="50000"/>
                  </a:schemeClr>
                </a:solidFill>
              </a:rPr>
              <a:t>Hypergraph</a:t>
            </a:r>
            <a:r>
              <a:rPr lang="en-US" sz="2000" dirty="0" smtClean="0">
                <a:solidFill>
                  <a:schemeClr val="tx1">
                    <a:lumMod val="50000"/>
                    <a:lumOff val="50000"/>
                  </a:schemeClr>
                </a:solidFill>
              </a:rPr>
              <a:t> models of communication in </a:t>
            </a:r>
            <a:r>
              <a:rPr lang="en-US" sz="2000" dirty="0" err="1" smtClean="0">
                <a:solidFill>
                  <a:schemeClr val="tx1">
                    <a:lumMod val="50000"/>
                    <a:lumOff val="50000"/>
                  </a:schemeClr>
                </a:solidFill>
              </a:rPr>
              <a:t>MatVec</a:t>
            </a:r>
            <a:endParaRPr lang="en-US" sz="2400" dirty="0" smtClean="0">
              <a:solidFill>
                <a:schemeClr val="tx1">
                  <a:lumMod val="50000"/>
                  <a:lumOff val="50000"/>
                </a:schemeClr>
              </a:solidFill>
            </a:endParaRPr>
          </a:p>
          <a:p>
            <a:pPr lvl="4">
              <a:defRPr/>
            </a:pPr>
            <a:endParaRPr lang="en-US" sz="1200" dirty="0" smtClean="0">
              <a:solidFill>
                <a:schemeClr val="tx1"/>
              </a:solidFill>
            </a:endParaRPr>
          </a:p>
          <a:p>
            <a:pPr>
              <a:defRPr/>
            </a:pPr>
            <a:r>
              <a:rPr lang="en-US" u="sng" dirty="0" smtClean="0">
                <a:solidFill>
                  <a:schemeClr val="tx1"/>
                </a:solidFill>
                <a:ea typeface="+mn-ea"/>
              </a:rPr>
              <a:t>Parallel methods for partitioning </a:t>
            </a:r>
            <a:r>
              <a:rPr lang="en-US" u="sng" dirty="0" err="1" smtClean="0">
                <a:solidFill>
                  <a:schemeClr val="tx1"/>
                </a:solidFill>
                <a:ea typeface="+mn-ea"/>
              </a:rPr>
              <a:t>hypergraphs</a:t>
            </a:r>
            <a:endParaRPr lang="en-US" dirty="0" smtClean="0">
              <a:solidFill>
                <a:schemeClr val="tx1"/>
              </a:solidFill>
              <a:ea typeface="+mn-ea"/>
            </a:endParaRPr>
          </a:p>
          <a:p>
            <a:pPr lvl="1">
              <a:defRPr/>
            </a:pPr>
            <a:endParaRPr lang="en-US" sz="24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grpSp>
        <p:nvGrpSpPr>
          <p:cNvPr id="60419" name="Group 2"/>
          <p:cNvGrpSpPr>
            <a:grpSpLocks/>
          </p:cNvGrpSpPr>
          <p:nvPr/>
        </p:nvGrpSpPr>
        <p:grpSpPr bwMode="auto">
          <a:xfrm>
            <a:off x="2135188" y="3733800"/>
            <a:ext cx="4789487" cy="2362200"/>
            <a:chOff x="1339" y="2774"/>
            <a:chExt cx="3017" cy="1488"/>
          </a:xfrm>
        </p:grpSpPr>
        <p:sp>
          <p:nvSpPr>
            <p:cNvPr id="60423" name="Oval 3"/>
            <p:cNvSpPr>
              <a:spLocks noChangeArrowheads="1"/>
            </p:cNvSpPr>
            <p:nvPr/>
          </p:nvSpPr>
          <p:spPr bwMode="auto">
            <a:xfrm>
              <a:off x="1540"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4" name="Oval 4"/>
            <p:cNvSpPr>
              <a:spLocks noChangeAspect="1" noChangeArrowheads="1"/>
            </p:cNvSpPr>
            <p:nvPr/>
          </p:nvSpPr>
          <p:spPr bwMode="auto">
            <a:xfrm>
              <a:off x="171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5" name="Oval 5"/>
            <p:cNvSpPr>
              <a:spLocks noChangeAspect="1" noChangeArrowheads="1"/>
            </p:cNvSpPr>
            <p:nvPr/>
          </p:nvSpPr>
          <p:spPr bwMode="auto">
            <a:xfrm>
              <a:off x="1931"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cxnSp>
          <p:nvCxnSpPr>
            <p:cNvPr id="60426" name="AutoShape 6"/>
            <p:cNvCxnSpPr>
              <a:cxnSpLocks noChangeShapeType="1"/>
              <a:stCxn id="60423" idx="4"/>
              <a:endCxn id="60424" idx="0"/>
            </p:cNvCxnSpPr>
            <p:nvPr/>
          </p:nvCxnSpPr>
          <p:spPr bwMode="auto">
            <a:xfrm>
              <a:off x="1861" y="3275"/>
              <a:ext cx="91" cy="108"/>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27" name="Oval 7"/>
            <p:cNvSpPr>
              <a:spLocks noChangeArrowheads="1"/>
            </p:cNvSpPr>
            <p:nvPr/>
          </p:nvSpPr>
          <p:spPr bwMode="auto">
            <a:xfrm>
              <a:off x="1961" y="3712"/>
              <a:ext cx="155" cy="5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28" name="AutoShape 8"/>
            <p:cNvCxnSpPr>
              <a:cxnSpLocks noChangeShapeType="1"/>
              <a:stCxn id="60424" idx="4"/>
              <a:endCxn id="60427" idx="0"/>
            </p:cNvCxnSpPr>
            <p:nvPr/>
          </p:nvCxnSpPr>
          <p:spPr bwMode="auto">
            <a:xfrm>
              <a:off x="1952"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29" name="AutoShape 9"/>
            <p:cNvCxnSpPr>
              <a:cxnSpLocks noChangeShapeType="1"/>
              <a:stCxn id="60427" idx="4"/>
              <a:endCxn id="60425" idx="0"/>
            </p:cNvCxnSpPr>
            <p:nvPr/>
          </p:nvCxnSpPr>
          <p:spPr bwMode="auto">
            <a:xfrm>
              <a:off x="2039" y="3770"/>
              <a:ext cx="74" cy="106"/>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30" name="Oval 10"/>
            <p:cNvSpPr>
              <a:spLocks noChangeArrowheads="1"/>
            </p:cNvSpPr>
            <p:nvPr/>
          </p:nvSpPr>
          <p:spPr bwMode="auto">
            <a:xfrm flipH="1">
              <a:off x="3391"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1" name="Oval 11"/>
            <p:cNvSpPr>
              <a:spLocks noChangeAspect="1" noChangeArrowheads="1"/>
            </p:cNvSpPr>
            <p:nvPr/>
          </p:nvSpPr>
          <p:spPr bwMode="auto">
            <a:xfrm flipH="1">
              <a:off x="338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2" name="Oval 12"/>
            <p:cNvSpPr>
              <a:spLocks noChangeAspect="1" noChangeArrowheads="1"/>
            </p:cNvSpPr>
            <p:nvPr/>
          </p:nvSpPr>
          <p:spPr bwMode="auto">
            <a:xfrm flipH="1">
              <a:off x="3278"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3" name="Oval 13"/>
            <p:cNvSpPr>
              <a:spLocks noChangeArrowheads="1"/>
            </p:cNvSpPr>
            <p:nvPr/>
          </p:nvSpPr>
          <p:spPr bwMode="auto">
            <a:xfrm flipH="1">
              <a:off x="3457" y="3712"/>
              <a:ext cx="155" cy="5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34" name="AutoShape 14"/>
            <p:cNvCxnSpPr>
              <a:cxnSpLocks noChangeShapeType="1"/>
              <a:stCxn id="60431" idx="0"/>
              <a:endCxn id="60430" idx="4"/>
            </p:cNvCxnSpPr>
            <p:nvPr/>
          </p:nvCxnSpPr>
          <p:spPr bwMode="auto">
            <a:xfrm flipV="1">
              <a:off x="3621" y="3274"/>
              <a:ext cx="91" cy="109"/>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5" name="AutoShape 15"/>
            <p:cNvCxnSpPr>
              <a:cxnSpLocks noChangeShapeType="1"/>
              <a:stCxn id="60433" idx="0"/>
              <a:endCxn id="60431" idx="4"/>
            </p:cNvCxnSpPr>
            <p:nvPr/>
          </p:nvCxnSpPr>
          <p:spPr bwMode="auto">
            <a:xfrm flipV="1">
              <a:off x="3534"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6" name="AutoShape 16"/>
            <p:cNvCxnSpPr>
              <a:cxnSpLocks noChangeShapeType="1"/>
              <a:stCxn id="60432" idx="0"/>
              <a:endCxn id="60433" idx="4"/>
            </p:cNvCxnSpPr>
            <p:nvPr/>
          </p:nvCxnSpPr>
          <p:spPr bwMode="auto">
            <a:xfrm flipV="1">
              <a:off x="3460" y="3769"/>
              <a:ext cx="75" cy="107"/>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cxnSp>
          <p:nvCxnSpPr>
            <p:cNvPr id="60437" name="AutoShape 17"/>
            <p:cNvCxnSpPr>
              <a:cxnSpLocks noChangeShapeType="1"/>
              <a:stCxn id="60425" idx="6"/>
              <a:endCxn id="60432" idx="6"/>
            </p:cNvCxnSpPr>
            <p:nvPr/>
          </p:nvCxnSpPr>
          <p:spPr bwMode="auto">
            <a:xfrm flipV="1">
              <a:off x="2295" y="3956"/>
              <a:ext cx="983" cy="1"/>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a:noFill/>
                </a14:hiddenFill>
              </a:ext>
            </a:extLst>
          </p:spPr>
        </p:cxnSp>
        <p:sp>
          <p:nvSpPr>
            <p:cNvPr id="60438" name="Text Box 18"/>
            <p:cNvSpPr txBox="1">
              <a:spLocks noChangeArrowheads="1"/>
            </p:cNvSpPr>
            <p:nvPr/>
          </p:nvSpPr>
          <p:spPr bwMode="auto">
            <a:xfrm>
              <a:off x="1517" y="4050"/>
              <a:ext cx="7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HG</a:t>
              </a:r>
              <a:endParaRPr lang="en-US" sz="1600">
                <a:ea typeface="MS PGothic" charset="0"/>
                <a:cs typeface="MS PGothic" charset="0"/>
              </a:endParaRPr>
            </a:p>
          </p:txBody>
        </p:sp>
        <p:sp>
          <p:nvSpPr>
            <p:cNvPr id="60439" name="Text Box 19"/>
            <p:cNvSpPr txBox="1">
              <a:spLocks noChangeArrowheads="1"/>
            </p:cNvSpPr>
            <p:nvPr/>
          </p:nvSpPr>
          <p:spPr bwMode="auto">
            <a:xfrm>
              <a:off x="1339" y="2774"/>
              <a:ext cx="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Initial HG</a:t>
              </a:r>
              <a:endParaRPr lang="en-US" sz="1600">
                <a:ea typeface="MS PGothic" charset="0"/>
                <a:cs typeface="MS PGothic" charset="0"/>
              </a:endParaRPr>
            </a:p>
          </p:txBody>
        </p:sp>
        <p:sp>
          <p:nvSpPr>
            <p:cNvPr id="60440" name="Text Box 20"/>
            <p:cNvSpPr txBox="1">
              <a:spLocks noChangeArrowheads="1"/>
            </p:cNvSpPr>
            <p:nvPr/>
          </p:nvSpPr>
          <p:spPr bwMode="auto">
            <a:xfrm>
              <a:off x="3387" y="2774"/>
              <a:ext cx="9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Final Partition</a:t>
              </a:r>
              <a:endParaRPr lang="en-US" sz="1600">
                <a:ea typeface="MS PGothic" charset="0"/>
                <a:cs typeface="MS PGothic" charset="0"/>
              </a:endParaRPr>
            </a:p>
          </p:txBody>
        </p:sp>
        <p:sp>
          <p:nvSpPr>
            <p:cNvPr id="60441" name="Text Box 21"/>
            <p:cNvSpPr txBox="1">
              <a:spLocks noChangeArrowheads="1"/>
            </p:cNvSpPr>
            <p:nvPr/>
          </p:nvSpPr>
          <p:spPr bwMode="auto">
            <a:xfrm>
              <a:off x="3209" y="4050"/>
              <a:ext cx="11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Partition</a:t>
              </a:r>
              <a:endParaRPr lang="en-US" sz="1600">
                <a:ea typeface="MS PGothic" charset="0"/>
                <a:cs typeface="MS PGothic" charset="0"/>
              </a:endParaRPr>
            </a:p>
          </p:txBody>
        </p:sp>
        <p:sp>
          <p:nvSpPr>
            <p:cNvPr id="60442" name="Text Box 22"/>
            <p:cNvSpPr txBox="1">
              <a:spLocks noChangeArrowheads="1"/>
            </p:cNvSpPr>
            <p:nvPr/>
          </p:nvSpPr>
          <p:spPr bwMode="auto">
            <a:xfrm rot="3451302">
              <a:off x="1194" y="3417"/>
              <a:ext cx="8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Coarsening</a:t>
              </a:r>
              <a:endParaRPr lang="en-US">
                <a:ea typeface="MS PGothic" charset="0"/>
                <a:cs typeface="MS PGothic" charset="0"/>
              </a:endParaRPr>
            </a:p>
          </p:txBody>
        </p:sp>
        <p:sp>
          <p:nvSpPr>
            <p:cNvPr id="60443" name="Text Box 23"/>
            <p:cNvSpPr txBox="1">
              <a:spLocks noChangeArrowheads="1"/>
            </p:cNvSpPr>
            <p:nvPr/>
          </p:nvSpPr>
          <p:spPr bwMode="auto">
            <a:xfrm rot="-3440406">
              <a:off x="3565" y="3367"/>
              <a:ext cx="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Refinement</a:t>
              </a:r>
              <a:endParaRPr lang="en-US">
                <a:ea typeface="MS PGothic" charset="0"/>
                <a:cs typeface="MS PGothic" charset="0"/>
              </a:endParaRPr>
            </a:p>
          </p:txBody>
        </p:sp>
        <p:sp>
          <p:nvSpPr>
            <p:cNvPr id="60444" name="Text Box 24"/>
            <p:cNvSpPr txBox="1">
              <a:spLocks noChangeArrowheads="1"/>
            </p:cNvSpPr>
            <p:nvPr/>
          </p:nvSpPr>
          <p:spPr bwMode="auto">
            <a:xfrm rot="9883">
              <a:off x="2377" y="3777"/>
              <a:ext cx="82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a:t>
              </a:r>
              <a:br>
                <a:rPr lang="en-US" sz="1600" b="1" i="1">
                  <a:solidFill>
                    <a:srgbClr val="3948C5"/>
                  </a:solidFill>
                  <a:ea typeface="MS PGothic" charset="0"/>
                  <a:cs typeface="MS PGothic" charset="0"/>
                </a:rPr>
              </a:br>
              <a:r>
                <a:rPr lang="en-US" sz="1600" b="1" i="1">
                  <a:solidFill>
                    <a:srgbClr val="3948C5"/>
                  </a:solidFill>
                  <a:ea typeface="MS PGothic" charset="0"/>
                  <a:cs typeface="MS PGothic" charset="0"/>
                </a:rPr>
                <a:t>Partitioning</a:t>
              </a:r>
              <a:endParaRPr lang="en-US">
                <a:ea typeface="MS PGothic" charset="0"/>
                <a:cs typeface="MS PGothic" charset="0"/>
              </a:endParaRPr>
            </a:p>
          </p:txBody>
        </p:sp>
      </p:grpSp>
      <p:sp>
        <p:nvSpPr>
          <p:cNvPr id="19484" name="Rectangle 25"/>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Multilevel Scheme (Serial &amp; Parallel)</a:t>
            </a:r>
          </a:p>
        </p:txBody>
      </p:sp>
      <p:sp>
        <p:nvSpPr>
          <p:cNvPr id="60421" name="Rectangle 26"/>
          <p:cNvSpPr>
            <a:spLocks noGrp="1" noChangeArrowheads="1"/>
          </p:cNvSpPr>
          <p:nvPr>
            <p:ph type="body" idx="4294967295"/>
          </p:nvPr>
        </p:nvSpPr>
        <p:spPr>
          <a:xfrm>
            <a:off x="685800" y="1295400"/>
            <a:ext cx="8229600" cy="4006850"/>
          </a:xfrm>
        </p:spPr>
        <p:txBody>
          <a:bodyPr lIns="91440" tIns="45720" rIns="91440" bIns="45720"/>
          <a:lstStyle/>
          <a:p>
            <a:pPr eaLnBrk="1" hangingPunct="1"/>
            <a:r>
              <a:rPr lang="en-US">
                <a:latin typeface="Arial" charset="0"/>
              </a:rPr>
              <a:t>Multilevel hypergraph partitioning (Çatalyürek, Karypis)</a:t>
            </a:r>
          </a:p>
          <a:p>
            <a:pPr lvl="1" eaLnBrk="1" hangingPunct="1"/>
            <a:r>
              <a:rPr lang="en-US" sz="2000">
                <a:latin typeface="Arial" charset="0"/>
              </a:rPr>
              <a:t>Analogous to multilevel graph partitioning </a:t>
            </a:r>
            <a:br>
              <a:rPr lang="en-US" sz="2000">
                <a:latin typeface="Arial" charset="0"/>
              </a:rPr>
            </a:br>
            <a:r>
              <a:rPr lang="en-US" sz="2000">
                <a:latin typeface="Arial" charset="0"/>
              </a:rPr>
              <a:t>(Bui&amp;Jones, Hendrickson&amp;Leland, Karypis&amp;Kumar).</a:t>
            </a:r>
          </a:p>
          <a:p>
            <a:pPr lvl="1" eaLnBrk="1" hangingPunct="1"/>
            <a:r>
              <a:rPr lang="en-US" sz="2000">
                <a:solidFill>
                  <a:srgbClr val="00279F"/>
                </a:solidFill>
                <a:latin typeface="Arial" charset="0"/>
              </a:rPr>
              <a:t>Coarsening</a:t>
            </a:r>
            <a:r>
              <a:rPr lang="en-US" sz="2000">
                <a:latin typeface="Arial" charset="0"/>
              </a:rPr>
              <a:t>:  reduce HG to smaller representative HG.</a:t>
            </a:r>
          </a:p>
          <a:p>
            <a:pPr lvl="1" eaLnBrk="1" hangingPunct="1"/>
            <a:r>
              <a:rPr lang="en-US" sz="2000">
                <a:solidFill>
                  <a:srgbClr val="00279F"/>
                </a:solidFill>
                <a:latin typeface="Arial" charset="0"/>
              </a:rPr>
              <a:t>Coarse partitioning</a:t>
            </a:r>
            <a:r>
              <a:rPr lang="en-US" sz="2000">
                <a:latin typeface="Arial" charset="0"/>
              </a:rPr>
              <a:t>:  assign coarse vertices to partitions.</a:t>
            </a:r>
          </a:p>
          <a:p>
            <a:pPr lvl="1" eaLnBrk="1" hangingPunct="1"/>
            <a:r>
              <a:rPr lang="en-US" sz="2000">
                <a:solidFill>
                  <a:srgbClr val="00279F"/>
                </a:solidFill>
                <a:latin typeface="Arial" charset="0"/>
              </a:rPr>
              <a:t>Refinement</a:t>
            </a:r>
            <a:r>
              <a:rPr lang="en-US" sz="2000">
                <a:latin typeface="Arial" charset="0"/>
              </a:rPr>
              <a:t>: improve balance and cuts at each level.</a:t>
            </a:r>
          </a:p>
        </p:txBody>
      </p:sp>
      <p:sp>
        <p:nvSpPr>
          <p:cNvPr id="60422" name="Text Box 27"/>
          <p:cNvSpPr txBox="1">
            <a:spLocks noChangeArrowheads="1"/>
          </p:cNvSpPr>
          <p:nvPr/>
        </p:nvSpPr>
        <p:spPr bwMode="auto">
          <a:xfrm>
            <a:off x="2306638" y="6065838"/>
            <a:ext cx="449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2400" b="1">
                <a:ea typeface="MS PGothic" charset="0"/>
                <a:cs typeface="MS PGothic" charset="0"/>
              </a:rPr>
              <a:t>Multilevel Partitioning V-cycle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2"/>
          <p:cNvSpPr>
            <a:spLocks/>
          </p:cNvSpPr>
          <p:nvPr/>
        </p:nvSpPr>
        <p:spPr bwMode="auto">
          <a:xfrm>
            <a:off x="1543050" y="1908175"/>
            <a:ext cx="2297113" cy="10414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4" name="Freeform 3"/>
          <p:cNvSpPr>
            <a:spLocks/>
          </p:cNvSpPr>
          <p:nvPr/>
        </p:nvSpPr>
        <p:spPr bwMode="auto">
          <a:xfrm>
            <a:off x="1543050" y="2949575"/>
            <a:ext cx="2297113" cy="1039813"/>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 name="Freeform 4"/>
          <p:cNvSpPr>
            <a:spLocks/>
          </p:cNvSpPr>
          <p:nvPr/>
        </p:nvSpPr>
        <p:spPr bwMode="auto">
          <a:xfrm>
            <a:off x="1543050" y="3989388"/>
            <a:ext cx="2297113" cy="1039812"/>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6" name="Freeform 5"/>
          <p:cNvSpPr>
            <a:spLocks/>
          </p:cNvSpPr>
          <p:nvPr/>
        </p:nvSpPr>
        <p:spPr bwMode="auto">
          <a:xfrm>
            <a:off x="1543050" y="5029200"/>
            <a:ext cx="2297113" cy="1039813"/>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7" name="Text Box 6"/>
          <p:cNvSpPr txBox="1">
            <a:spLocks noChangeArrowheads="1"/>
          </p:cNvSpPr>
          <p:nvPr/>
        </p:nvSpPr>
        <p:spPr bwMode="auto">
          <a:xfrm>
            <a:off x="2501900" y="2206625"/>
            <a:ext cx="366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0</a:t>
            </a:r>
          </a:p>
        </p:txBody>
      </p:sp>
      <p:sp>
        <p:nvSpPr>
          <p:cNvPr id="18438" name="Freeform 7"/>
          <p:cNvSpPr>
            <a:spLocks/>
          </p:cNvSpPr>
          <p:nvPr/>
        </p:nvSpPr>
        <p:spPr bwMode="auto">
          <a:xfrm>
            <a:off x="4983163" y="1520825"/>
            <a:ext cx="1978025" cy="18288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Text Box 8"/>
          <p:cNvSpPr txBox="1">
            <a:spLocks noChangeArrowheads="1"/>
          </p:cNvSpPr>
          <p:nvPr/>
        </p:nvSpPr>
        <p:spPr bwMode="auto">
          <a:xfrm>
            <a:off x="2493963" y="3189288"/>
            <a:ext cx="314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1</a:t>
            </a:r>
          </a:p>
        </p:txBody>
      </p:sp>
      <p:sp>
        <p:nvSpPr>
          <p:cNvPr id="18440" name="Text Box 9"/>
          <p:cNvSpPr txBox="1">
            <a:spLocks noChangeArrowheads="1"/>
          </p:cNvSpPr>
          <p:nvPr/>
        </p:nvSpPr>
        <p:spPr bwMode="auto">
          <a:xfrm>
            <a:off x="2479675" y="4229100"/>
            <a:ext cx="36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2</a:t>
            </a:r>
          </a:p>
        </p:txBody>
      </p:sp>
      <p:sp>
        <p:nvSpPr>
          <p:cNvPr id="18441" name="Text Box 10"/>
          <p:cNvSpPr txBox="1">
            <a:spLocks noChangeArrowheads="1"/>
          </p:cNvSpPr>
          <p:nvPr/>
        </p:nvSpPr>
        <p:spPr bwMode="auto">
          <a:xfrm>
            <a:off x="2498725" y="5268913"/>
            <a:ext cx="35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n</a:t>
            </a:r>
          </a:p>
        </p:txBody>
      </p:sp>
      <p:pic>
        <p:nvPicPr>
          <p:cNvPr id="1844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1714500"/>
            <a:ext cx="18478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8443" name="Text Box 12"/>
          <p:cNvSpPr txBox="1">
            <a:spLocks noChangeArrowheads="1"/>
          </p:cNvSpPr>
          <p:nvPr/>
        </p:nvSpPr>
        <p:spPr bwMode="auto">
          <a:xfrm>
            <a:off x="4429125" y="4016375"/>
            <a:ext cx="42799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eaLnBrk="1" hangingPunct="1"/>
            <a:r>
              <a:rPr lang="en-US" sz="2400">
                <a:latin typeface="Arial" charset="0"/>
              </a:rPr>
              <a:t>Each processor stores:</a:t>
            </a:r>
          </a:p>
          <a:p>
            <a:pPr eaLnBrk="1" hangingPunct="1"/>
            <a:endParaRPr lang="en-US" sz="800">
              <a:latin typeface="Arial" charset="0"/>
            </a:endParaRPr>
          </a:p>
          <a:p>
            <a:pPr eaLnBrk="1" hangingPunct="1">
              <a:buFontTx/>
              <a:buChar char="•"/>
            </a:pPr>
            <a:r>
              <a:rPr lang="en-US" sz="2400">
                <a:latin typeface="Arial" charset="0"/>
              </a:rPr>
              <a:t>  # of local nonzeros</a:t>
            </a:r>
          </a:p>
          <a:p>
            <a:pPr eaLnBrk="1" hangingPunct="1">
              <a:buFontTx/>
              <a:buChar char="•"/>
            </a:pPr>
            <a:r>
              <a:rPr lang="en-US" sz="2400">
                <a:latin typeface="Arial" charset="0"/>
              </a:rPr>
              <a:t>  range of local rows</a:t>
            </a:r>
          </a:p>
          <a:p>
            <a:pPr eaLnBrk="1" hangingPunct="1">
              <a:buFontTx/>
              <a:buChar char="•"/>
            </a:pPr>
            <a:r>
              <a:rPr lang="en-US" sz="2400">
                <a:latin typeface="Arial" charset="0"/>
              </a:rPr>
              <a:t>  nonzeros in CSR form</a:t>
            </a:r>
          </a:p>
        </p:txBody>
      </p:sp>
      <p:sp>
        <p:nvSpPr>
          <p:cNvPr id="438285" name="Rectangle 13"/>
          <p:cNvSpPr>
            <a:spLocks noGrp="1" noChangeArrowheads="1"/>
          </p:cNvSpPr>
          <p:nvPr>
            <p:ph type="title"/>
          </p:nvPr>
        </p:nvSpPr>
        <p:spPr>
          <a:xfrm>
            <a:off x="238125" y="238125"/>
            <a:ext cx="8534400" cy="576263"/>
          </a:xfrm>
        </p:spPr>
        <p:txBody>
          <a:bodyPr/>
          <a:lstStyle/>
          <a:p>
            <a:pPr>
              <a:defRPr/>
            </a:pPr>
            <a:r>
              <a:rPr lang="en-US" dirty="0" smtClean="0">
                <a:effectLst>
                  <a:outerShdw blurRad="38100" dist="38100" dir="2700000" algn="tl">
                    <a:srgbClr val="DDDDDD"/>
                  </a:outerShdw>
                </a:effectLst>
                <a:latin typeface="Arial" charset="0"/>
                <a:cs typeface="+mj-cs"/>
              </a:rPr>
              <a:t>Distributed-memory sparse </a:t>
            </a:r>
            <a:r>
              <a:rPr lang="en-US" dirty="0">
                <a:effectLst>
                  <a:outerShdw blurRad="38100" dist="38100" dir="2700000" algn="tl">
                    <a:srgbClr val="DDDDDD"/>
                  </a:outerShdw>
                </a:effectLst>
                <a:latin typeface="Arial" charset="0"/>
                <a:cs typeface="+mj-cs"/>
              </a:rPr>
              <a:t>matrix data structure</a:t>
            </a:r>
          </a:p>
        </p:txBody>
      </p:sp>
      <p:sp>
        <p:nvSpPr>
          <p:cNvPr id="18445" name="Line 14"/>
          <p:cNvSpPr>
            <a:spLocks noChangeShapeType="1"/>
          </p:cNvSpPr>
          <p:nvPr/>
        </p:nvSpPr>
        <p:spPr bwMode="auto">
          <a:xfrm flipV="1">
            <a:off x="3581400" y="2438400"/>
            <a:ext cx="13716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71846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21509"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Recursive Bisection</a:t>
            </a:r>
          </a:p>
        </p:txBody>
      </p:sp>
      <p:sp>
        <p:nvSpPr>
          <p:cNvPr id="61444" name="Rectangle 3"/>
          <p:cNvSpPr>
            <a:spLocks noGrp="1" noChangeArrowheads="1"/>
          </p:cNvSpPr>
          <p:nvPr>
            <p:ph type="body" idx="4294967295"/>
          </p:nvPr>
        </p:nvSpPr>
        <p:spPr>
          <a:xfrm>
            <a:off x="304800" y="1524000"/>
            <a:ext cx="5105400" cy="4800600"/>
          </a:xfrm>
        </p:spPr>
        <p:txBody>
          <a:bodyPr lIns="91440" tIns="45720" rIns="91440" bIns="45720"/>
          <a:lstStyle/>
          <a:p>
            <a:pPr eaLnBrk="1" hangingPunct="1"/>
            <a:r>
              <a:rPr lang="en-US">
                <a:latin typeface="Arial" charset="0"/>
              </a:rPr>
              <a:t>Recursive bisection approach:</a:t>
            </a:r>
          </a:p>
          <a:p>
            <a:pPr lvl="1" eaLnBrk="1" hangingPunct="1"/>
            <a:r>
              <a:rPr lang="en-US">
                <a:latin typeface="Arial" charset="0"/>
              </a:rPr>
              <a:t>Partition data into two sets.</a:t>
            </a:r>
          </a:p>
          <a:p>
            <a:pPr lvl="1" eaLnBrk="1" hangingPunct="1"/>
            <a:r>
              <a:rPr lang="en-US">
                <a:latin typeface="Arial" charset="0"/>
              </a:rPr>
              <a:t>Recursively subdivide each set into two sets.</a:t>
            </a:r>
          </a:p>
          <a:p>
            <a:pPr lvl="1" eaLnBrk="1" hangingPunct="1"/>
            <a:r>
              <a:rPr lang="en-US">
                <a:latin typeface="Arial" charset="0"/>
              </a:rPr>
              <a:t>Only minor modifications needed to allow </a:t>
            </a:r>
            <a:r>
              <a:rPr lang="en-US" i="1">
                <a:latin typeface="Arial" charset="0"/>
              </a:rPr>
              <a:t>P</a:t>
            </a:r>
            <a:r>
              <a:rPr lang="en-US">
                <a:latin typeface="Arial" charset="0"/>
              </a:rPr>
              <a:t> ≠ 2</a:t>
            </a:r>
            <a:r>
              <a:rPr lang="en-US" i="1" baseline="30000">
                <a:latin typeface="Arial" charset="0"/>
              </a:rPr>
              <a:t>n</a:t>
            </a:r>
            <a:r>
              <a:rPr lang="en-US">
                <a:latin typeface="Arial" charset="0"/>
              </a:rPr>
              <a:t>. </a:t>
            </a:r>
          </a:p>
          <a:p>
            <a:pPr eaLnBrk="1" hangingPunct="1"/>
            <a:r>
              <a:rPr lang="en-US">
                <a:latin typeface="Arial" charset="0"/>
              </a:rPr>
              <a:t>Two split options:</a:t>
            </a:r>
          </a:p>
          <a:p>
            <a:pPr lvl="1" eaLnBrk="1" hangingPunct="1"/>
            <a:r>
              <a:rPr lang="en-US">
                <a:latin typeface="Arial" charset="0"/>
              </a:rPr>
              <a:t>Split </a:t>
            </a:r>
            <a:r>
              <a:rPr lang="en-US" i="1">
                <a:latin typeface="Arial" charset="0"/>
              </a:rPr>
              <a:t>only the data</a:t>
            </a:r>
            <a:r>
              <a:rPr lang="en-US">
                <a:latin typeface="Arial" charset="0"/>
              </a:rPr>
              <a:t> into two sets; use all processors to compute each branch.</a:t>
            </a:r>
          </a:p>
          <a:p>
            <a:pPr lvl="1" eaLnBrk="1" hangingPunct="1"/>
            <a:r>
              <a:rPr lang="en-US">
                <a:latin typeface="Arial" charset="0"/>
              </a:rPr>
              <a:t>Split </a:t>
            </a:r>
            <a:r>
              <a:rPr lang="en-US" i="1">
                <a:latin typeface="Arial" charset="0"/>
              </a:rPr>
              <a:t>both the data and processors</a:t>
            </a:r>
            <a:r>
              <a:rPr lang="en-US">
                <a:latin typeface="Arial" charset="0"/>
              </a:rPr>
              <a:t> into two sets; solve branches in parallel.</a:t>
            </a:r>
          </a:p>
        </p:txBody>
      </p:sp>
      <p:grpSp>
        <p:nvGrpSpPr>
          <p:cNvPr id="61445" name="Group 4"/>
          <p:cNvGrpSpPr>
            <a:grpSpLocks/>
          </p:cNvGrpSpPr>
          <p:nvPr/>
        </p:nvGrpSpPr>
        <p:grpSpPr bwMode="auto">
          <a:xfrm>
            <a:off x="5638800" y="1500188"/>
            <a:ext cx="3319463" cy="3986212"/>
            <a:chOff x="3320" y="765"/>
            <a:chExt cx="2359" cy="2658"/>
          </a:xfrm>
        </p:grpSpPr>
        <p:grpSp>
          <p:nvGrpSpPr>
            <p:cNvPr id="61446" name="Group 5"/>
            <p:cNvGrpSpPr>
              <a:grpSpLocks noChangeAspect="1"/>
            </p:cNvGrpSpPr>
            <p:nvPr/>
          </p:nvGrpSpPr>
          <p:grpSpPr bwMode="auto">
            <a:xfrm>
              <a:off x="3927" y="765"/>
              <a:ext cx="841" cy="890"/>
              <a:chOff x="2940" y="837"/>
              <a:chExt cx="1052" cy="1114"/>
            </a:xfrm>
          </p:grpSpPr>
          <p:sp>
            <p:nvSpPr>
              <p:cNvPr id="61482" name="Freeform 6"/>
              <p:cNvSpPr>
                <a:spLocks noChangeAspect="1"/>
              </p:cNvSpPr>
              <p:nvPr/>
            </p:nvSpPr>
            <p:spPr bwMode="auto">
              <a:xfrm>
                <a:off x="3031" y="1278"/>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3" name="Freeform 7"/>
              <p:cNvSpPr>
                <a:spLocks noChangeAspect="1"/>
              </p:cNvSpPr>
              <p:nvPr/>
            </p:nvSpPr>
            <p:spPr bwMode="auto">
              <a:xfrm>
                <a:off x="2940" y="1009"/>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4" name="Freeform 8"/>
              <p:cNvSpPr>
                <a:spLocks noChangeAspect="1"/>
              </p:cNvSpPr>
              <p:nvPr/>
            </p:nvSpPr>
            <p:spPr bwMode="auto">
              <a:xfrm>
                <a:off x="3210" y="143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5" name="Freeform 9"/>
              <p:cNvSpPr>
                <a:spLocks noChangeAspect="1"/>
              </p:cNvSpPr>
              <p:nvPr/>
            </p:nvSpPr>
            <p:spPr bwMode="auto">
              <a:xfrm>
                <a:off x="3266" y="1192"/>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6" name="Freeform 10"/>
              <p:cNvSpPr>
                <a:spLocks noChangeAspect="1"/>
              </p:cNvSpPr>
              <p:nvPr/>
            </p:nvSpPr>
            <p:spPr bwMode="auto">
              <a:xfrm>
                <a:off x="3307" y="1501"/>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7" name="Freeform 11"/>
              <p:cNvSpPr>
                <a:spLocks noChangeAspect="1"/>
              </p:cNvSpPr>
              <p:nvPr/>
            </p:nvSpPr>
            <p:spPr bwMode="auto">
              <a:xfrm>
                <a:off x="3022" y="837"/>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8" name="Freeform 12"/>
              <p:cNvSpPr>
                <a:spLocks noChangeAspect="1"/>
              </p:cNvSpPr>
              <p:nvPr/>
            </p:nvSpPr>
            <p:spPr bwMode="auto">
              <a:xfrm>
                <a:off x="3520" y="1088"/>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9" name="Freeform 13"/>
              <p:cNvSpPr>
                <a:spLocks noChangeAspect="1"/>
              </p:cNvSpPr>
              <p:nvPr/>
            </p:nvSpPr>
            <p:spPr bwMode="auto">
              <a:xfrm>
                <a:off x="3620" y="1285"/>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90" name="Freeform 14"/>
              <p:cNvSpPr>
                <a:spLocks noChangeAspect="1"/>
              </p:cNvSpPr>
              <p:nvPr/>
            </p:nvSpPr>
            <p:spPr bwMode="auto">
              <a:xfrm>
                <a:off x="2944" y="927"/>
                <a:ext cx="910" cy="1013"/>
              </a:xfrm>
              <a:custGeom>
                <a:avLst/>
                <a:gdLst>
                  <a:gd name="T0" fmla="*/ 0 w 1474"/>
                  <a:gd name="T1" fmla="*/ 0 h 1375"/>
                  <a:gd name="T2" fmla="*/ 109 w 1474"/>
                  <a:gd name="T3" fmla="*/ 201 h 1375"/>
                  <a:gd name="T4" fmla="*/ 169 w 1474"/>
                  <a:gd name="T5" fmla="*/ 230 h 1375"/>
                  <a:gd name="T6" fmla="*/ 214 w 1474"/>
                  <a:gd name="T7" fmla="*/ 405 h 1375"/>
                  <a:gd name="T8" fmla="*/ 0 60000 65536"/>
                  <a:gd name="T9" fmla="*/ 0 60000 65536"/>
                  <a:gd name="T10" fmla="*/ 0 60000 65536"/>
                  <a:gd name="T11" fmla="*/ 0 60000 65536"/>
                  <a:gd name="T12" fmla="*/ 0 w 1474"/>
                  <a:gd name="T13" fmla="*/ 0 h 1375"/>
                  <a:gd name="T14" fmla="*/ 1474 w 1474"/>
                  <a:gd name="T15" fmla="*/ 1375 h 1375"/>
                </a:gdLst>
                <a:ahLst/>
                <a:cxnLst>
                  <a:cxn ang="T8">
                    <a:pos x="T0" y="T1"/>
                  </a:cxn>
                  <a:cxn ang="T9">
                    <a:pos x="T2" y="T3"/>
                  </a:cxn>
                  <a:cxn ang="T10">
                    <a:pos x="T4" y="T5"/>
                  </a:cxn>
                  <a:cxn ang="T11">
                    <a:pos x="T6" y="T7"/>
                  </a:cxn>
                </a:cxnLst>
                <a:rect l="T12" t="T13" r="T14" b="T15"/>
                <a:pathLst>
                  <a:path w="1474" h="1375">
                    <a:moveTo>
                      <a:pt x="0" y="0"/>
                    </a:moveTo>
                    <a:lnTo>
                      <a:pt x="746" y="683"/>
                    </a:lnTo>
                    <a:lnTo>
                      <a:pt x="1159" y="782"/>
                    </a:lnTo>
                    <a:lnTo>
                      <a:pt x="1474" y="1375"/>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47" name="Group 15"/>
            <p:cNvGrpSpPr>
              <a:grpSpLocks/>
            </p:cNvGrpSpPr>
            <p:nvPr/>
          </p:nvGrpSpPr>
          <p:grpSpPr bwMode="auto">
            <a:xfrm>
              <a:off x="3459" y="1751"/>
              <a:ext cx="2133" cy="811"/>
              <a:chOff x="3459" y="1751"/>
              <a:chExt cx="2133" cy="811"/>
            </a:xfrm>
          </p:grpSpPr>
          <p:grpSp>
            <p:nvGrpSpPr>
              <p:cNvPr id="61470" name="Group 16"/>
              <p:cNvGrpSpPr>
                <a:grpSpLocks noChangeAspect="1"/>
              </p:cNvGrpSpPr>
              <p:nvPr/>
            </p:nvGrpSpPr>
            <p:grpSpPr bwMode="auto">
              <a:xfrm>
                <a:off x="3459" y="1782"/>
                <a:ext cx="691" cy="750"/>
                <a:chOff x="761" y="1473"/>
                <a:chExt cx="859" cy="933"/>
              </a:xfrm>
            </p:grpSpPr>
            <p:sp>
              <p:nvSpPr>
                <p:cNvPr id="61477" name="Freeform 17"/>
                <p:cNvSpPr>
                  <a:spLocks noChangeAspect="1"/>
                </p:cNvSpPr>
                <p:nvPr/>
              </p:nvSpPr>
              <p:spPr bwMode="auto">
                <a:xfrm>
                  <a:off x="852" y="1742"/>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8" name="Freeform 18"/>
                <p:cNvSpPr>
                  <a:spLocks noChangeAspect="1"/>
                </p:cNvSpPr>
                <p:nvPr/>
              </p:nvSpPr>
              <p:spPr bwMode="auto">
                <a:xfrm>
                  <a:off x="761" y="1473"/>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9" name="Freeform 19"/>
                <p:cNvSpPr>
                  <a:spLocks noChangeAspect="1"/>
                </p:cNvSpPr>
                <p:nvPr/>
              </p:nvSpPr>
              <p:spPr bwMode="auto">
                <a:xfrm>
                  <a:off x="1040" y="1894"/>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0" name="Freeform 20"/>
                <p:cNvSpPr>
                  <a:spLocks noChangeAspect="1"/>
                </p:cNvSpPr>
                <p:nvPr/>
              </p:nvSpPr>
              <p:spPr bwMode="auto">
                <a:xfrm>
                  <a:off x="1137" y="1956"/>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81" name="Line 21"/>
                <p:cNvSpPr>
                  <a:spLocks noChangeAspect="1" noChangeShapeType="1"/>
                </p:cNvSpPr>
                <p:nvPr/>
              </p:nvSpPr>
              <p:spPr bwMode="auto">
                <a:xfrm flipV="1">
                  <a:off x="935" y="1834"/>
                  <a:ext cx="404" cy="350"/>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71" name="Group 22"/>
              <p:cNvGrpSpPr>
                <a:grpSpLocks noChangeAspect="1"/>
              </p:cNvGrpSpPr>
              <p:nvPr/>
            </p:nvGrpSpPr>
            <p:grpSpPr bwMode="auto">
              <a:xfrm>
                <a:off x="4797" y="1751"/>
                <a:ext cx="795" cy="811"/>
                <a:chOff x="1859" y="1409"/>
                <a:chExt cx="988" cy="1008"/>
              </a:xfrm>
            </p:grpSpPr>
            <p:sp>
              <p:nvSpPr>
                <p:cNvPr id="61472" name="Freeform 23"/>
                <p:cNvSpPr>
                  <a:spLocks noChangeAspect="1"/>
                </p:cNvSpPr>
                <p:nvPr/>
              </p:nvSpPr>
              <p:spPr bwMode="auto">
                <a:xfrm>
                  <a:off x="2103" y="1764"/>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3" name="Freeform 24"/>
                <p:cNvSpPr>
                  <a:spLocks noChangeAspect="1"/>
                </p:cNvSpPr>
                <p:nvPr/>
              </p:nvSpPr>
              <p:spPr bwMode="auto">
                <a:xfrm>
                  <a:off x="1859" y="14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4" name="Freeform 25"/>
                <p:cNvSpPr>
                  <a:spLocks noChangeAspect="1"/>
                </p:cNvSpPr>
                <p:nvPr/>
              </p:nvSpPr>
              <p:spPr bwMode="auto">
                <a:xfrm>
                  <a:off x="2375" y="165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5" name="Freeform 26"/>
                <p:cNvSpPr>
                  <a:spLocks noChangeAspect="1"/>
                </p:cNvSpPr>
                <p:nvPr/>
              </p:nvSpPr>
              <p:spPr bwMode="auto">
                <a:xfrm>
                  <a:off x="2475" y="1848"/>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76" name="Freeform 27"/>
                <p:cNvSpPr>
                  <a:spLocks noChangeAspect="1"/>
                </p:cNvSpPr>
                <p:nvPr/>
              </p:nvSpPr>
              <p:spPr bwMode="auto">
                <a:xfrm>
                  <a:off x="2364" y="1528"/>
                  <a:ext cx="126" cy="719"/>
                </a:xfrm>
                <a:custGeom>
                  <a:avLst/>
                  <a:gdLst>
                    <a:gd name="T0" fmla="*/ 99 w 126"/>
                    <a:gd name="T1" fmla="*/ 0 h 719"/>
                    <a:gd name="T2" fmla="*/ 0 w 126"/>
                    <a:gd name="T3" fmla="*/ 243 h 719"/>
                    <a:gd name="T4" fmla="*/ 126 w 126"/>
                    <a:gd name="T5" fmla="*/ 719 h 719"/>
                    <a:gd name="T6" fmla="*/ 0 60000 65536"/>
                    <a:gd name="T7" fmla="*/ 0 60000 65536"/>
                    <a:gd name="T8" fmla="*/ 0 60000 65536"/>
                    <a:gd name="T9" fmla="*/ 0 w 126"/>
                    <a:gd name="T10" fmla="*/ 0 h 719"/>
                    <a:gd name="T11" fmla="*/ 126 w 126"/>
                    <a:gd name="T12" fmla="*/ 719 h 719"/>
                  </a:gdLst>
                  <a:ahLst/>
                  <a:cxnLst>
                    <a:cxn ang="T6">
                      <a:pos x="T0" y="T1"/>
                    </a:cxn>
                    <a:cxn ang="T7">
                      <a:pos x="T2" y="T3"/>
                    </a:cxn>
                    <a:cxn ang="T8">
                      <a:pos x="T4" y="T5"/>
                    </a:cxn>
                  </a:cxnLst>
                  <a:rect l="T9" t="T10" r="T11" b="T12"/>
                  <a:pathLst>
                    <a:path w="126" h="719">
                      <a:moveTo>
                        <a:pt x="99" y="0"/>
                      </a:moveTo>
                      <a:lnTo>
                        <a:pt x="0" y="243"/>
                      </a:lnTo>
                      <a:lnTo>
                        <a:pt x="126" y="719"/>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61448" name="Group 28"/>
            <p:cNvGrpSpPr>
              <a:grpSpLocks noChangeAspect="1"/>
            </p:cNvGrpSpPr>
            <p:nvPr/>
          </p:nvGrpSpPr>
          <p:grpSpPr bwMode="auto">
            <a:xfrm>
              <a:off x="3320" y="2799"/>
              <a:ext cx="380" cy="475"/>
              <a:chOff x="353" y="2522"/>
              <a:chExt cx="479" cy="600"/>
            </a:xfrm>
          </p:grpSpPr>
          <p:sp>
            <p:nvSpPr>
              <p:cNvPr id="61467" name="Freeform 29"/>
              <p:cNvSpPr>
                <a:spLocks noChangeAspect="1"/>
              </p:cNvSpPr>
              <p:nvPr/>
            </p:nvSpPr>
            <p:spPr bwMode="auto">
              <a:xfrm>
                <a:off x="444" y="2791"/>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8" name="Freeform 30"/>
              <p:cNvSpPr>
                <a:spLocks noChangeAspect="1"/>
              </p:cNvSpPr>
              <p:nvPr/>
            </p:nvSpPr>
            <p:spPr bwMode="auto">
              <a:xfrm>
                <a:off x="353" y="2522"/>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9" name="Freeform 31"/>
              <p:cNvSpPr>
                <a:spLocks noChangeAspect="1"/>
              </p:cNvSpPr>
              <p:nvPr/>
            </p:nvSpPr>
            <p:spPr bwMode="auto">
              <a:xfrm>
                <a:off x="414" y="2759"/>
                <a:ext cx="368" cy="306"/>
              </a:xfrm>
              <a:custGeom>
                <a:avLst/>
                <a:gdLst>
                  <a:gd name="T0" fmla="*/ 0 w 368"/>
                  <a:gd name="T1" fmla="*/ 306 h 306"/>
                  <a:gd name="T2" fmla="*/ 89 w 368"/>
                  <a:gd name="T3" fmla="*/ 63 h 306"/>
                  <a:gd name="T4" fmla="*/ 368 w 368"/>
                  <a:gd name="T5" fmla="*/ 0 h 306"/>
                  <a:gd name="T6" fmla="*/ 0 60000 65536"/>
                  <a:gd name="T7" fmla="*/ 0 60000 65536"/>
                  <a:gd name="T8" fmla="*/ 0 60000 65536"/>
                  <a:gd name="T9" fmla="*/ 0 w 368"/>
                  <a:gd name="T10" fmla="*/ 0 h 306"/>
                  <a:gd name="T11" fmla="*/ 368 w 368"/>
                  <a:gd name="T12" fmla="*/ 306 h 306"/>
                </a:gdLst>
                <a:ahLst/>
                <a:cxnLst>
                  <a:cxn ang="T6">
                    <a:pos x="T0" y="T1"/>
                  </a:cxn>
                  <a:cxn ang="T7">
                    <a:pos x="T2" y="T3"/>
                  </a:cxn>
                  <a:cxn ang="T8">
                    <a:pos x="T4" y="T5"/>
                  </a:cxn>
                </a:cxnLst>
                <a:rect l="T9" t="T10" r="T11" b="T12"/>
                <a:pathLst>
                  <a:path w="368" h="306">
                    <a:moveTo>
                      <a:pt x="0" y="306"/>
                    </a:moveTo>
                    <a:lnTo>
                      <a:pt x="89" y="63"/>
                    </a:lnTo>
                    <a:lnTo>
                      <a:pt x="368" y="0"/>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49" name="Group 32"/>
            <p:cNvGrpSpPr>
              <a:grpSpLocks noChangeAspect="1"/>
            </p:cNvGrpSpPr>
            <p:nvPr/>
          </p:nvGrpSpPr>
          <p:grpSpPr bwMode="auto">
            <a:xfrm>
              <a:off x="3908" y="2799"/>
              <a:ext cx="466" cy="448"/>
              <a:chOff x="1178" y="2741"/>
              <a:chExt cx="583" cy="561"/>
            </a:xfrm>
          </p:grpSpPr>
          <p:sp>
            <p:nvSpPr>
              <p:cNvPr id="61464" name="Freeform 33"/>
              <p:cNvSpPr>
                <a:spLocks noChangeAspect="1"/>
              </p:cNvSpPr>
              <p:nvPr/>
            </p:nvSpPr>
            <p:spPr bwMode="auto">
              <a:xfrm>
                <a:off x="1181" y="279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5" name="Freeform 34"/>
              <p:cNvSpPr>
                <a:spLocks noChangeAspect="1"/>
              </p:cNvSpPr>
              <p:nvPr/>
            </p:nvSpPr>
            <p:spPr bwMode="auto">
              <a:xfrm>
                <a:off x="1278" y="2852"/>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6" name="Freeform 35"/>
              <p:cNvSpPr>
                <a:spLocks noChangeAspect="1"/>
              </p:cNvSpPr>
              <p:nvPr/>
            </p:nvSpPr>
            <p:spPr bwMode="auto">
              <a:xfrm>
                <a:off x="1178" y="2741"/>
                <a:ext cx="449" cy="405"/>
              </a:xfrm>
              <a:custGeom>
                <a:avLst/>
                <a:gdLst>
                  <a:gd name="T0" fmla="*/ 0 w 449"/>
                  <a:gd name="T1" fmla="*/ 405 h 405"/>
                  <a:gd name="T2" fmla="*/ 350 w 449"/>
                  <a:gd name="T3" fmla="*/ 324 h 405"/>
                  <a:gd name="T4" fmla="*/ 449 w 449"/>
                  <a:gd name="T5" fmla="*/ 0 h 405"/>
                  <a:gd name="T6" fmla="*/ 0 60000 65536"/>
                  <a:gd name="T7" fmla="*/ 0 60000 65536"/>
                  <a:gd name="T8" fmla="*/ 0 60000 65536"/>
                  <a:gd name="T9" fmla="*/ 0 w 449"/>
                  <a:gd name="T10" fmla="*/ 0 h 405"/>
                  <a:gd name="T11" fmla="*/ 449 w 449"/>
                  <a:gd name="T12" fmla="*/ 405 h 405"/>
                </a:gdLst>
                <a:ahLst/>
                <a:cxnLst>
                  <a:cxn ang="T6">
                    <a:pos x="T0" y="T1"/>
                  </a:cxn>
                  <a:cxn ang="T7">
                    <a:pos x="T2" y="T3"/>
                  </a:cxn>
                  <a:cxn ang="T8">
                    <a:pos x="T4" y="T5"/>
                  </a:cxn>
                </a:cxnLst>
                <a:rect l="T9" t="T10" r="T11" b="T12"/>
                <a:pathLst>
                  <a:path w="449" h="405">
                    <a:moveTo>
                      <a:pt x="0" y="405"/>
                    </a:moveTo>
                    <a:lnTo>
                      <a:pt x="350" y="324"/>
                    </a:lnTo>
                    <a:lnTo>
                      <a:pt x="449" y="0"/>
                    </a:lnTo>
                  </a:path>
                </a:pathLst>
              </a:custGeom>
              <a:noFill/>
              <a:ln w="38100">
                <a:solidFill>
                  <a:schemeClr val="hlink"/>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1450" name="Group 36"/>
            <p:cNvGrpSpPr>
              <a:grpSpLocks noChangeAspect="1"/>
            </p:cNvGrpSpPr>
            <p:nvPr/>
          </p:nvGrpSpPr>
          <p:grpSpPr bwMode="auto">
            <a:xfrm>
              <a:off x="4583" y="2799"/>
              <a:ext cx="507" cy="545"/>
              <a:chOff x="2216" y="2709"/>
              <a:chExt cx="627" cy="675"/>
            </a:xfrm>
          </p:grpSpPr>
          <p:sp>
            <p:nvSpPr>
              <p:cNvPr id="61461" name="Freeform 37"/>
              <p:cNvSpPr>
                <a:spLocks noChangeAspect="1"/>
              </p:cNvSpPr>
              <p:nvPr/>
            </p:nvSpPr>
            <p:spPr bwMode="auto">
              <a:xfrm>
                <a:off x="2460" y="3073"/>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2" name="Freeform 38"/>
              <p:cNvSpPr>
                <a:spLocks noChangeAspect="1"/>
              </p:cNvSpPr>
              <p:nvPr/>
            </p:nvSpPr>
            <p:spPr bwMode="auto">
              <a:xfrm>
                <a:off x="2216" y="27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3" name="Line 39"/>
              <p:cNvSpPr>
                <a:spLocks noChangeAspect="1" noChangeShapeType="1"/>
              </p:cNvSpPr>
              <p:nvPr/>
            </p:nvSpPr>
            <p:spPr bwMode="auto">
              <a:xfrm flipV="1">
                <a:off x="2382" y="3038"/>
                <a:ext cx="450" cy="135"/>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51" name="Group 40"/>
            <p:cNvGrpSpPr>
              <a:grpSpLocks noChangeAspect="1"/>
            </p:cNvGrpSpPr>
            <p:nvPr/>
          </p:nvGrpSpPr>
          <p:grpSpPr bwMode="auto">
            <a:xfrm>
              <a:off x="5299" y="2799"/>
              <a:ext cx="380" cy="624"/>
              <a:chOff x="3217" y="2691"/>
              <a:chExt cx="472" cy="775"/>
            </a:xfrm>
          </p:grpSpPr>
          <p:sp>
            <p:nvSpPr>
              <p:cNvPr id="61458" name="Freeform 41"/>
              <p:cNvSpPr>
                <a:spLocks noChangeAspect="1"/>
              </p:cNvSpPr>
              <p:nvPr/>
            </p:nvSpPr>
            <p:spPr bwMode="auto">
              <a:xfrm>
                <a:off x="3217" y="269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59" name="Freeform 42"/>
              <p:cNvSpPr>
                <a:spLocks noChangeAspect="1"/>
              </p:cNvSpPr>
              <p:nvPr/>
            </p:nvSpPr>
            <p:spPr bwMode="auto">
              <a:xfrm>
                <a:off x="3317" y="2897"/>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w="12700">
                    <a:solidFill>
                      <a:srgbClr val="000000"/>
                    </a:solidFill>
                    <a:round/>
                    <a:headEnd type="none" w="lg" len="lg"/>
                    <a:tailEnd type="none" w="lg" len="lg"/>
                  </a14:hiddenLine>
                </a:ext>
              </a:extLst>
            </p:spPr>
            <p:txBody>
              <a:bodyPr wrap="none" anchor="ctr"/>
              <a:lstStyle/>
              <a:p>
                <a:endParaRPr lang="en-US"/>
              </a:p>
            </p:txBody>
          </p:sp>
          <p:sp>
            <p:nvSpPr>
              <p:cNvPr id="61460" name="Line 43"/>
              <p:cNvSpPr>
                <a:spLocks noChangeAspect="1" noChangeShapeType="1"/>
              </p:cNvSpPr>
              <p:nvPr/>
            </p:nvSpPr>
            <p:spPr bwMode="auto">
              <a:xfrm flipV="1">
                <a:off x="3263" y="2822"/>
                <a:ext cx="360" cy="342"/>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61452" name="Line 44"/>
            <p:cNvSpPr>
              <a:spLocks noChangeShapeType="1"/>
            </p:cNvSpPr>
            <p:nvPr/>
          </p:nvSpPr>
          <p:spPr bwMode="auto">
            <a:xfrm flipH="1">
              <a:off x="3812" y="1519"/>
              <a:ext cx="242" cy="38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45"/>
            <p:cNvSpPr>
              <a:spLocks noChangeShapeType="1"/>
            </p:cNvSpPr>
            <p:nvPr/>
          </p:nvSpPr>
          <p:spPr bwMode="auto">
            <a:xfrm>
              <a:off x="4755" y="1582"/>
              <a:ext cx="153" cy="171"/>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46"/>
            <p:cNvSpPr>
              <a:spLocks noChangeShapeType="1"/>
            </p:cNvSpPr>
            <p:nvPr/>
          </p:nvSpPr>
          <p:spPr bwMode="auto">
            <a:xfrm flipH="1">
              <a:off x="3434" y="2220"/>
              <a:ext cx="117" cy="51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47"/>
            <p:cNvSpPr>
              <a:spLocks noChangeShapeType="1"/>
            </p:cNvSpPr>
            <p:nvPr/>
          </p:nvSpPr>
          <p:spPr bwMode="auto">
            <a:xfrm>
              <a:off x="4018" y="2562"/>
              <a:ext cx="72" cy="224"/>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6" name="Line 48"/>
            <p:cNvSpPr>
              <a:spLocks noChangeShapeType="1"/>
            </p:cNvSpPr>
            <p:nvPr/>
          </p:nvSpPr>
          <p:spPr bwMode="auto">
            <a:xfrm flipH="1">
              <a:off x="4818" y="2247"/>
              <a:ext cx="180" cy="46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49"/>
            <p:cNvSpPr>
              <a:spLocks noChangeShapeType="1"/>
            </p:cNvSpPr>
            <p:nvPr/>
          </p:nvSpPr>
          <p:spPr bwMode="auto">
            <a:xfrm>
              <a:off x="5475" y="2589"/>
              <a:ext cx="36" cy="24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27416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3"/>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Arial" charset="0"/>
              </a:rPr>
              <a:t>Data Layout</a:t>
            </a:r>
          </a:p>
        </p:txBody>
      </p:sp>
      <p:sp>
        <p:nvSpPr>
          <p:cNvPr id="62468" name="Rectangle 4"/>
          <p:cNvSpPr>
            <a:spLocks noGrp="1" noChangeArrowheads="1"/>
          </p:cNvSpPr>
          <p:nvPr>
            <p:ph type="body" idx="1"/>
          </p:nvPr>
        </p:nvSpPr>
        <p:spPr>
          <a:xfrm>
            <a:off x="228600" y="1066800"/>
            <a:ext cx="8534400" cy="4960938"/>
          </a:xfrm>
        </p:spPr>
        <p:txBody>
          <a:bodyPr/>
          <a:lstStyle/>
          <a:p>
            <a:pPr eaLnBrk="1" hangingPunct="1"/>
            <a:r>
              <a:rPr lang="en-US" sz="2200">
                <a:latin typeface="Arial" charset="0"/>
              </a:rPr>
              <a:t>Matrix representation of Hypergraphs </a:t>
            </a:r>
            <a:r>
              <a:rPr lang="en-US">
                <a:latin typeface="Arial" charset="0"/>
              </a:rPr>
              <a:t>(Çatalyürek &amp; Aykanat)</a:t>
            </a:r>
          </a:p>
          <a:p>
            <a:pPr lvl="1" eaLnBrk="1" hangingPunct="1"/>
            <a:r>
              <a:rPr lang="en-US" sz="2000">
                <a:latin typeface="Arial" charset="0"/>
              </a:rPr>
              <a:t>vertices == columns</a:t>
            </a:r>
          </a:p>
          <a:p>
            <a:pPr lvl="1" eaLnBrk="1" hangingPunct="1"/>
            <a:r>
              <a:rPr lang="en-US" sz="2000">
                <a:latin typeface="Arial" charset="0"/>
              </a:rPr>
              <a:t>nets (hyperedges) == rows</a:t>
            </a:r>
          </a:p>
          <a:p>
            <a:pPr eaLnBrk="1" hangingPunct="1"/>
            <a:r>
              <a:rPr lang="en-US">
                <a:latin typeface="Arial" charset="0"/>
              </a:rPr>
              <a:t>2D data layout within partitioner</a:t>
            </a:r>
          </a:p>
          <a:p>
            <a:pPr eaLnBrk="1" hangingPunct="1"/>
            <a:r>
              <a:rPr lang="en-US">
                <a:latin typeface="Arial" charset="0"/>
              </a:rPr>
              <a:t>Vertex/hyperedge broadcasts to only </a:t>
            </a:r>
            <a:r>
              <a:rPr lang="en-US" i="1">
                <a:latin typeface="Arial" charset="0"/>
              </a:rPr>
              <a:t>sqrt</a:t>
            </a:r>
            <a:r>
              <a:rPr lang="en-US">
                <a:latin typeface="Arial" charset="0"/>
              </a:rPr>
              <a:t>(</a:t>
            </a:r>
            <a:r>
              <a:rPr lang="en-US" i="1">
                <a:latin typeface="Arial" charset="0"/>
              </a:rPr>
              <a:t>P</a:t>
            </a:r>
            <a:r>
              <a:rPr lang="en-US">
                <a:latin typeface="Arial" charset="0"/>
              </a:rPr>
              <a:t>) processors.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a:xfrm>
            <a:off x="747713" y="457200"/>
            <a:ext cx="7351712" cy="609600"/>
          </a:xfrm>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via</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Parallel Matching in 2D Data Layout</a:t>
            </a:r>
          </a:p>
        </p:txBody>
      </p:sp>
      <p:sp>
        <p:nvSpPr>
          <p:cNvPr id="63491" name="Rectangle 3"/>
          <p:cNvSpPr>
            <a:spLocks noGrp="1" noChangeArrowheads="1"/>
          </p:cNvSpPr>
          <p:nvPr>
            <p:ph type="body" idx="4294967295"/>
          </p:nvPr>
        </p:nvSpPr>
        <p:spPr>
          <a:xfrm>
            <a:off x="381000" y="1566863"/>
            <a:ext cx="6259513" cy="4529137"/>
          </a:xfrm>
        </p:spPr>
        <p:txBody>
          <a:bodyPr lIns="91440" tIns="45720" rIns="91440" bIns="45720"/>
          <a:lstStyle/>
          <a:p>
            <a:pPr marL="184150" indent="-184150" eaLnBrk="1" hangingPunct="1">
              <a:lnSpc>
                <a:spcPct val="90000"/>
              </a:lnSpc>
            </a:pPr>
            <a:r>
              <a:rPr lang="en-US">
                <a:latin typeface="Arial" charset="0"/>
              </a:rPr>
              <a:t>Greedy maximal weight matching </a:t>
            </a:r>
          </a:p>
          <a:p>
            <a:pPr marL="685800" lvl="1" indent="-228600" eaLnBrk="1" hangingPunct="1">
              <a:lnSpc>
                <a:spcPct val="90000"/>
              </a:lnSpc>
            </a:pPr>
            <a:r>
              <a:rPr lang="en-US" sz="2000">
                <a:latin typeface="Arial" charset="0"/>
              </a:rPr>
              <a:t>Heavy connectivity matching (Çatalyürek) </a:t>
            </a:r>
            <a:br>
              <a:rPr lang="en-US" sz="2000">
                <a:latin typeface="Arial" charset="0"/>
              </a:rPr>
            </a:br>
            <a:r>
              <a:rPr lang="en-US" sz="2000">
                <a:latin typeface="Arial" charset="0"/>
              </a:rPr>
              <a:t>Inner-product matching (Bisseling)</a:t>
            </a:r>
          </a:p>
          <a:p>
            <a:pPr marL="685800" lvl="1" indent="-228600" eaLnBrk="1" hangingPunct="1">
              <a:lnSpc>
                <a:spcPct val="90000"/>
              </a:lnSpc>
            </a:pPr>
            <a:r>
              <a:rPr lang="en-US" sz="2000">
                <a:latin typeface="Arial" charset="0"/>
              </a:rPr>
              <a:t>Match columns (vertices) with greatest inner product </a:t>
            </a:r>
            <a:r>
              <a:rPr lang="en-US" sz="2000">
                <a:latin typeface="Arial" charset="0"/>
                <a:sym typeface="Symbol" charset="0"/>
              </a:rPr>
              <a:t> </a:t>
            </a:r>
            <a:r>
              <a:rPr lang="en-US" sz="2000">
                <a:latin typeface="Arial" charset="0"/>
              </a:rPr>
              <a:t>greatest similarity in connectivity</a:t>
            </a:r>
          </a:p>
          <a:p>
            <a:pPr marL="184150" indent="-184150" eaLnBrk="1" hangingPunct="1">
              <a:lnSpc>
                <a:spcPct val="110000"/>
              </a:lnSpc>
            </a:pPr>
            <a:r>
              <a:rPr lang="en-US">
                <a:latin typeface="Arial" charset="0"/>
              </a:rPr>
              <a:t>Each processor, on each round: </a:t>
            </a:r>
          </a:p>
          <a:p>
            <a:pPr marL="685800" lvl="1" indent="-228600" eaLnBrk="1" hangingPunct="1">
              <a:lnSpc>
                <a:spcPct val="90000"/>
              </a:lnSpc>
            </a:pPr>
            <a:r>
              <a:rPr lang="en-US">
                <a:solidFill>
                  <a:srgbClr val="CC0000"/>
                </a:solidFill>
                <a:latin typeface="Arial" charset="0"/>
              </a:rPr>
              <a:t>Broadcast candidate vertices along processor row</a:t>
            </a:r>
            <a:endParaRPr lang="en-US">
              <a:solidFill>
                <a:schemeClr val="hlink"/>
              </a:solidFill>
              <a:latin typeface="Arial" charset="0"/>
            </a:endParaRPr>
          </a:p>
          <a:p>
            <a:pPr marL="685800" lvl="1" indent="-228600" eaLnBrk="1" hangingPunct="1">
              <a:lnSpc>
                <a:spcPct val="90000"/>
              </a:lnSpc>
            </a:pPr>
            <a:r>
              <a:rPr lang="en-US">
                <a:latin typeface="Arial" charset="0"/>
              </a:rPr>
              <a:t>Compute (partial) inner products of received candidates with local vertices</a:t>
            </a:r>
          </a:p>
          <a:p>
            <a:pPr marL="685800" lvl="1" indent="-228600" eaLnBrk="1" hangingPunct="1">
              <a:lnSpc>
                <a:spcPct val="90000"/>
              </a:lnSpc>
            </a:pPr>
            <a:r>
              <a:rPr lang="en-US">
                <a:solidFill>
                  <a:schemeClr val="accent2"/>
                </a:solidFill>
                <a:latin typeface="Arial" charset="0"/>
              </a:rPr>
              <a:t>Accrue inner products in processor column</a:t>
            </a:r>
            <a:endParaRPr lang="en-US">
              <a:latin typeface="Arial" charset="0"/>
            </a:endParaRPr>
          </a:p>
          <a:p>
            <a:pPr marL="685800" lvl="1" indent="-228600" eaLnBrk="1" hangingPunct="1">
              <a:lnSpc>
                <a:spcPct val="90000"/>
              </a:lnSpc>
            </a:pPr>
            <a:r>
              <a:rPr lang="en-US">
                <a:latin typeface="Arial" charset="0"/>
              </a:rPr>
              <a:t>Identify best local matches for received candidates</a:t>
            </a:r>
          </a:p>
          <a:p>
            <a:pPr marL="685800" lvl="1" indent="-228600" eaLnBrk="1" hangingPunct="1">
              <a:lnSpc>
                <a:spcPct val="90000"/>
              </a:lnSpc>
            </a:pPr>
            <a:r>
              <a:rPr lang="en-US">
                <a:solidFill>
                  <a:srgbClr val="CC0000"/>
                </a:solidFill>
                <a:latin typeface="Arial" charset="0"/>
              </a:rPr>
              <a:t>Send best matches to candidates</a:t>
            </a:r>
            <a:r>
              <a:rPr lang="ja-JP" altLang="en-US">
                <a:solidFill>
                  <a:srgbClr val="CC0000"/>
                </a:solidFill>
                <a:latin typeface="Arial" charset="0"/>
              </a:rPr>
              <a:t>’</a:t>
            </a:r>
            <a:r>
              <a:rPr lang="en-US">
                <a:solidFill>
                  <a:srgbClr val="CC0000"/>
                </a:solidFill>
                <a:latin typeface="Arial" charset="0"/>
              </a:rPr>
              <a:t> owners</a:t>
            </a:r>
            <a:endParaRPr lang="en-US">
              <a:solidFill>
                <a:schemeClr val="hlink"/>
              </a:solidFill>
              <a:latin typeface="Arial" charset="0"/>
            </a:endParaRPr>
          </a:p>
          <a:p>
            <a:pPr marL="685800" lvl="1" indent="-228600" eaLnBrk="1" hangingPunct="1">
              <a:lnSpc>
                <a:spcPct val="90000"/>
              </a:lnSpc>
            </a:pPr>
            <a:r>
              <a:rPr lang="en-US">
                <a:latin typeface="Arial" charset="0"/>
              </a:rPr>
              <a:t>Select best global match for each owned candidate</a:t>
            </a:r>
          </a:p>
          <a:p>
            <a:pPr marL="685800" lvl="1" indent="-228600" eaLnBrk="1" hangingPunct="1">
              <a:lnSpc>
                <a:spcPct val="90000"/>
              </a:lnSpc>
            </a:pPr>
            <a:r>
              <a:rPr lang="en-US">
                <a:solidFill>
                  <a:srgbClr val="CC0000"/>
                </a:solidFill>
                <a:latin typeface="Arial" charset="0"/>
              </a:rPr>
              <a:t>Send </a:t>
            </a:r>
            <a:r>
              <a:rPr lang="ja-JP" altLang="en-US">
                <a:solidFill>
                  <a:srgbClr val="CC0000"/>
                </a:solidFill>
                <a:latin typeface="Arial" charset="0"/>
              </a:rPr>
              <a:t>“</a:t>
            </a:r>
            <a:r>
              <a:rPr lang="en-US">
                <a:solidFill>
                  <a:srgbClr val="CC0000"/>
                </a:solidFill>
                <a:latin typeface="Arial" charset="0"/>
              </a:rPr>
              <a:t>match accepted</a:t>
            </a:r>
            <a:r>
              <a:rPr lang="ja-JP" altLang="en-US">
                <a:solidFill>
                  <a:srgbClr val="CC0000"/>
                </a:solidFill>
                <a:latin typeface="Arial" charset="0"/>
              </a:rPr>
              <a:t>”</a:t>
            </a:r>
            <a:r>
              <a:rPr lang="en-US">
                <a:solidFill>
                  <a:srgbClr val="CC0000"/>
                </a:solidFill>
                <a:latin typeface="Arial" charset="0"/>
              </a:rPr>
              <a:t> messages to processors owning matched vertices</a:t>
            </a:r>
            <a:endParaRPr lang="en-US">
              <a:latin typeface="Arial" charset="0"/>
            </a:endParaRPr>
          </a:p>
        </p:txBody>
      </p:sp>
      <p:grpSp>
        <p:nvGrpSpPr>
          <p:cNvPr id="63492" name="Group 4"/>
          <p:cNvGrpSpPr>
            <a:grpSpLocks/>
          </p:cNvGrpSpPr>
          <p:nvPr/>
        </p:nvGrpSpPr>
        <p:grpSpPr bwMode="auto">
          <a:xfrm>
            <a:off x="6705600" y="1600200"/>
            <a:ext cx="2133600" cy="4495800"/>
            <a:chOff x="4176" y="1008"/>
            <a:chExt cx="1344" cy="2832"/>
          </a:xfrm>
        </p:grpSpPr>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008"/>
              <a:ext cx="134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Line 6"/>
            <p:cNvSpPr>
              <a:spLocks noChangeShapeType="1"/>
            </p:cNvSpPr>
            <p:nvPr/>
          </p:nvSpPr>
          <p:spPr bwMode="auto">
            <a:xfrm flipH="1" flipV="1">
              <a:off x="4416" y="1248"/>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7"/>
            <p:cNvSpPr>
              <a:spLocks noChangeShapeType="1"/>
            </p:cNvSpPr>
            <p:nvPr/>
          </p:nvSpPr>
          <p:spPr bwMode="auto">
            <a:xfrm flipH="1" flipV="1">
              <a:off x="4416" y="1680"/>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8"/>
            <p:cNvSpPr>
              <a:spLocks noChangeShapeType="1"/>
            </p:cNvSpPr>
            <p:nvPr/>
          </p:nvSpPr>
          <p:spPr bwMode="auto">
            <a:xfrm flipH="1" flipV="1">
              <a:off x="4416" y="2064"/>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34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496"/>
              <a:ext cx="134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Line 10"/>
            <p:cNvSpPr>
              <a:spLocks noChangeShapeType="1"/>
            </p:cNvSpPr>
            <p:nvPr/>
          </p:nvSpPr>
          <p:spPr bwMode="auto">
            <a:xfrm rot="-5400000">
              <a:off x="4007"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1"/>
            <p:cNvSpPr>
              <a:spLocks noChangeShapeType="1"/>
            </p:cNvSpPr>
            <p:nvPr/>
          </p:nvSpPr>
          <p:spPr bwMode="auto">
            <a:xfrm rot="-5400000">
              <a:off x="4391"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2"/>
            <p:cNvSpPr>
              <a:spLocks noChangeShapeType="1"/>
            </p:cNvSpPr>
            <p:nvPr/>
          </p:nvSpPr>
          <p:spPr bwMode="auto">
            <a:xfrm rot="-5400000">
              <a:off x="4823"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(cont.)</a:t>
            </a:r>
          </a:p>
        </p:txBody>
      </p:sp>
      <p:grpSp>
        <p:nvGrpSpPr>
          <p:cNvPr id="64515" name="Group 77"/>
          <p:cNvGrpSpPr>
            <a:grpSpLocks/>
          </p:cNvGrpSpPr>
          <p:nvPr/>
        </p:nvGrpSpPr>
        <p:grpSpPr bwMode="auto">
          <a:xfrm>
            <a:off x="609600" y="1949450"/>
            <a:ext cx="8229600" cy="4527550"/>
            <a:chOff x="384" y="1228"/>
            <a:chExt cx="5184" cy="2852"/>
          </a:xfrm>
        </p:grpSpPr>
        <p:sp>
          <p:nvSpPr>
            <p:cNvPr id="64517" name="Rectangle 41"/>
            <p:cNvSpPr>
              <a:spLocks noChangeArrowheads="1"/>
            </p:cNvSpPr>
            <p:nvPr/>
          </p:nvSpPr>
          <p:spPr bwMode="auto">
            <a:xfrm>
              <a:off x="2928" y="3264"/>
              <a:ext cx="26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30000">
                  <a:solidFill>
                    <a:srgbClr val="000099"/>
                  </a:solidFill>
                </a:rPr>
                <a:t>T</a:t>
              </a:r>
              <a:r>
                <a:rPr lang="en-US" sz="2400" baseline="-25000">
                  <a:solidFill>
                    <a:srgbClr val="000099"/>
                  </a:solidFill>
                </a:rPr>
                <a:t>1i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2i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3i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4i</a:t>
              </a:r>
              <a:r>
                <a:rPr lang="en-US" sz="2400">
                  <a:solidFill>
                    <a:srgbClr val="000099"/>
                  </a:solidFill>
                </a:rPr>
                <a:t>A</a:t>
              </a:r>
              <a:r>
                <a:rPr lang="en-US" sz="2400" baseline="-25000">
                  <a:solidFill>
                    <a:srgbClr val="000099"/>
                  </a:solidFill>
                </a:rPr>
                <a:t>ij</a:t>
              </a:r>
            </a:p>
            <a:p>
              <a:pPr>
                <a:buSzPct val="70000"/>
                <a:buFont typeface="Wingdings" charset="0"/>
                <a:buNone/>
              </a:pPr>
              <a:endParaRPr lang="en-US" sz="2400" baseline="-25000">
                <a:solidFill>
                  <a:srgbClr val="000099"/>
                </a:solidFill>
              </a:endParaRPr>
            </a:p>
          </p:txBody>
        </p:sp>
        <p:grpSp>
          <p:nvGrpSpPr>
            <p:cNvPr id="64518" name="Group 16"/>
            <p:cNvGrpSpPr>
              <a:grpSpLocks/>
            </p:cNvGrpSpPr>
            <p:nvPr/>
          </p:nvGrpSpPr>
          <p:grpSpPr bwMode="auto">
            <a:xfrm>
              <a:off x="2160" y="1516"/>
              <a:ext cx="1248" cy="1248"/>
              <a:chOff x="960" y="528"/>
              <a:chExt cx="1152" cy="1104"/>
            </a:xfrm>
          </p:grpSpPr>
          <p:sp>
            <p:nvSpPr>
              <p:cNvPr id="64569" name="Rectangle 17"/>
              <p:cNvSpPr>
                <a:spLocks noChangeArrowheads="1"/>
              </p:cNvSpPr>
              <p:nvPr/>
            </p:nvSpPr>
            <p:spPr bwMode="auto">
              <a:xfrm>
                <a:off x="960" y="528"/>
                <a:ext cx="1152" cy="110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70" name="Line 18"/>
              <p:cNvSpPr>
                <a:spLocks noChangeShapeType="1"/>
              </p:cNvSpPr>
              <p:nvPr/>
            </p:nvSpPr>
            <p:spPr bwMode="auto">
              <a:xfrm>
                <a:off x="960" y="1056"/>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1" name="Line 19"/>
              <p:cNvSpPr>
                <a:spLocks noChangeShapeType="1"/>
              </p:cNvSpPr>
              <p:nvPr/>
            </p:nvSpPr>
            <p:spPr bwMode="auto">
              <a:xfrm>
                <a:off x="960" y="768"/>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2" name="Line 20"/>
              <p:cNvSpPr>
                <a:spLocks noChangeShapeType="1"/>
              </p:cNvSpPr>
              <p:nvPr/>
            </p:nvSpPr>
            <p:spPr bwMode="auto">
              <a:xfrm>
                <a:off x="960" y="1344"/>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3" name="Line 21"/>
              <p:cNvSpPr>
                <a:spLocks noChangeShapeType="1"/>
              </p:cNvSpPr>
              <p:nvPr/>
            </p:nvSpPr>
            <p:spPr bwMode="auto">
              <a:xfrm>
                <a:off x="1536"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4" name="Line 22"/>
              <p:cNvSpPr>
                <a:spLocks noChangeShapeType="1"/>
              </p:cNvSpPr>
              <p:nvPr/>
            </p:nvSpPr>
            <p:spPr bwMode="auto">
              <a:xfrm>
                <a:off x="1248"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75" name="Line 23"/>
              <p:cNvSpPr>
                <a:spLocks noChangeShapeType="1"/>
              </p:cNvSpPr>
              <p:nvPr/>
            </p:nvSpPr>
            <p:spPr bwMode="auto">
              <a:xfrm>
                <a:off x="1824"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4519" name="Text Box 24"/>
            <p:cNvSpPr txBox="1">
              <a:spLocks noChangeArrowheads="1"/>
            </p:cNvSpPr>
            <p:nvPr/>
          </p:nvSpPr>
          <p:spPr bwMode="auto">
            <a:xfrm>
              <a:off x="1872" y="1996"/>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sp>
          <p:nvSpPr>
            <p:cNvPr id="64520" name="Oval 25"/>
            <p:cNvSpPr>
              <a:spLocks noChangeArrowheads="1"/>
            </p:cNvSpPr>
            <p:nvPr/>
          </p:nvSpPr>
          <p:spPr bwMode="auto">
            <a:xfrm>
              <a:off x="2352" y="1996"/>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1" name="Line 26"/>
            <p:cNvSpPr>
              <a:spLocks noChangeShapeType="1"/>
            </p:cNvSpPr>
            <p:nvPr/>
          </p:nvSpPr>
          <p:spPr bwMode="auto">
            <a:xfrm>
              <a:off x="1104"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2" name="Line 27"/>
            <p:cNvSpPr>
              <a:spLocks noChangeShapeType="1"/>
            </p:cNvSpPr>
            <p:nvPr/>
          </p:nvSpPr>
          <p:spPr bwMode="auto">
            <a:xfrm flipH="1">
              <a:off x="2352"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3" name="Rectangle 28"/>
            <p:cNvSpPr>
              <a:spLocks noChangeArrowheads="1"/>
            </p:cNvSpPr>
            <p:nvPr/>
          </p:nvSpPr>
          <p:spPr bwMode="auto">
            <a:xfrm>
              <a:off x="1920" y="3206"/>
              <a:ext cx="768"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4" name="Text Box 29"/>
            <p:cNvSpPr txBox="1">
              <a:spLocks noChangeArrowheads="1"/>
            </p:cNvSpPr>
            <p:nvPr/>
          </p:nvSpPr>
          <p:spPr bwMode="auto">
            <a:xfrm>
              <a:off x="1680" y="339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grpSp>
          <p:nvGrpSpPr>
            <p:cNvPr id="64525" name="Group 30"/>
            <p:cNvGrpSpPr>
              <a:grpSpLocks/>
            </p:cNvGrpSpPr>
            <p:nvPr/>
          </p:nvGrpSpPr>
          <p:grpSpPr bwMode="auto">
            <a:xfrm>
              <a:off x="1104" y="3204"/>
              <a:ext cx="482" cy="770"/>
              <a:chOff x="912" y="2974"/>
              <a:chExt cx="482" cy="770"/>
            </a:xfrm>
          </p:grpSpPr>
          <p:sp>
            <p:nvSpPr>
              <p:cNvPr id="64564" name="Rectangle 31"/>
              <p:cNvSpPr>
                <a:spLocks noChangeArrowheads="1"/>
              </p:cNvSpPr>
              <p:nvPr/>
            </p:nvSpPr>
            <p:spPr bwMode="auto">
              <a:xfrm>
                <a:off x="912" y="2976"/>
                <a:ext cx="480"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65" name="Rectangle 32"/>
              <p:cNvSpPr>
                <a:spLocks noChangeArrowheads="1"/>
              </p:cNvSpPr>
              <p:nvPr/>
            </p:nvSpPr>
            <p:spPr bwMode="auto">
              <a:xfrm flipH="1">
                <a:off x="912" y="2976"/>
                <a:ext cx="115" cy="768"/>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66" name="Rectangle 33"/>
              <p:cNvSpPr>
                <a:spLocks noChangeArrowheads="1"/>
              </p:cNvSpPr>
              <p:nvPr/>
            </p:nvSpPr>
            <p:spPr bwMode="auto">
              <a:xfrm flipH="1">
                <a:off x="1034" y="2976"/>
                <a:ext cx="115" cy="768"/>
              </a:xfrm>
              <a:prstGeom prst="rect">
                <a:avLst/>
              </a:prstGeom>
              <a:solidFill>
                <a:srgbClr val="FFCC66"/>
              </a:solidFill>
              <a:ln w="12700">
                <a:solidFill>
                  <a:schemeClr val="tx1"/>
                </a:solidFill>
                <a:miter lim="800000"/>
                <a:headEnd type="none" w="sm" len="sm"/>
                <a:tailEnd type="none" w="sm" len="sm"/>
              </a:ln>
            </p:spPr>
            <p:txBody>
              <a:bodyPr wrap="none" anchor="ctr"/>
              <a:lstStyle/>
              <a:p>
                <a:endParaRPr lang="en-US"/>
              </a:p>
            </p:txBody>
          </p:sp>
          <p:sp>
            <p:nvSpPr>
              <p:cNvPr id="64567" name="Rectangle 34"/>
              <p:cNvSpPr>
                <a:spLocks noChangeArrowheads="1"/>
              </p:cNvSpPr>
              <p:nvPr/>
            </p:nvSpPr>
            <p:spPr bwMode="auto">
              <a:xfrm flipH="1">
                <a:off x="1153" y="2976"/>
                <a:ext cx="115" cy="768"/>
              </a:xfrm>
              <a:prstGeom prst="rect">
                <a:avLst/>
              </a:prstGeom>
              <a:solidFill>
                <a:srgbClr val="F2A64A"/>
              </a:solidFill>
              <a:ln w="12700">
                <a:solidFill>
                  <a:schemeClr val="tx1"/>
                </a:solidFill>
                <a:miter lim="800000"/>
                <a:headEnd type="none" w="sm" len="sm"/>
                <a:tailEnd type="none" w="sm" len="sm"/>
              </a:ln>
            </p:spPr>
            <p:txBody>
              <a:bodyPr wrap="none" anchor="ctr"/>
              <a:lstStyle/>
              <a:p>
                <a:endParaRPr lang="en-US"/>
              </a:p>
            </p:txBody>
          </p:sp>
          <p:sp>
            <p:nvSpPr>
              <p:cNvPr id="64568" name="Rectangle 35"/>
              <p:cNvSpPr>
                <a:spLocks noChangeArrowheads="1"/>
              </p:cNvSpPr>
              <p:nvPr/>
            </p:nvSpPr>
            <p:spPr bwMode="auto">
              <a:xfrm flipH="1">
                <a:off x="1279" y="2974"/>
                <a:ext cx="115" cy="768"/>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grpSp>
        <p:sp>
          <p:nvSpPr>
            <p:cNvPr id="64526" name="Text Box 36"/>
            <p:cNvSpPr txBox="1">
              <a:spLocks noChangeArrowheads="1"/>
            </p:cNvSpPr>
            <p:nvPr/>
          </p:nvSpPr>
          <p:spPr bwMode="auto">
            <a:xfrm>
              <a:off x="3504" y="1996"/>
              <a:ext cx="2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 =</a:t>
              </a:r>
            </a:p>
          </p:txBody>
        </p:sp>
        <p:sp>
          <p:nvSpPr>
            <p:cNvPr id="64527" name="Rectangle 37"/>
            <p:cNvSpPr>
              <a:spLocks noChangeArrowheads="1"/>
            </p:cNvSpPr>
            <p:nvPr/>
          </p:nvSpPr>
          <p:spPr bwMode="auto">
            <a:xfrm>
              <a:off x="2976" y="3638"/>
              <a:ext cx="244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25000">
                  <a:solidFill>
                    <a:srgbClr val="000099"/>
                  </a:solidFill>
                </a:rPr>
                <a:t>i1</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i2</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i3</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i4</a:t>
              </a:r>
              <a:r>
                <a:rPr lang="en-US" sz="2400">
                  <a:solidFill>
                    <a:srgbClr val="000099"/>
                  </a:solidFill>
                </a:rPr>
                <a:t>A</a:t>
              </a:r>
              <a:r>
                <a:rPr lang="en-US" sz="2400" baseline="-25000">
                  <a:solidFill>
                    <a:srgbClr val="000099"/>
                  </a:solidFill>
                </a:rPr>
                <a:t>ij</a:t>
              </a:r>
              <a:endParaRPr lang="en-US" sz="2400">
                <a:solidFill>
                  <a:srgbClr val="000099"/>
                </a:solidFill>
              </a:endParaRPr>
            </a:p>
            <a:p>
              <a:pPr>
                <a:buSzPct val="70000"/>
                <a:buFont typeface="Wingdings" charset="0"/>
                <a:buNone/>
              </a:pPr>
              <a:endParaRPr lang="en-US" sz="2400" baseline="-25000">
                <a:solidFill>
                  <a:srgbClr val="000099"/>
                </a:solidFill>
              </a:endParaRPr>
            </a:p>
          </p:txBody>
        </p:sp>
        <p:sp>
          <p:nvSpPr>
            <p:cNvPr id="64528" name="Text Box 38"/>
            <p:cNvSpPr txBox="1">
              <a:spLocks noChangeArrowheads="1"/>
            </p:cNvSpPr>
            <p:nvPr/>
          </p:nvSpPr>
          <p:spPr bwMode="auto">
            <a:xfrm>
              <a:off x="2544" y="1228"/>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j</a:t>
              </a:r>
            </a:p>
          </p:txBody>
        </p:sp>
        <p:sp>
          <p:nvSpPr>
            <p:cNvPr id="64529" name="Rectangle 39"/>
            <p:cNvSpPr>
              <a:spLocks noChangeArrowheads="1"/>
            </p:cNvSpPr>
            <p:nvPr/>
          </p:nvSpPr>
          <p:spPr bwMode="auto">
            <a:xfrm>
              <a:off x="816" y="28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0" name="Rectangle 40"/>
            <p:cNvSpPr>
              <a:spLocks noChangeArrowheads="1"/>
            </p:cNvSpPr>
            <p:nvPr/>
          </p:nvSpPr>
          <p:spPr bwMode="auto">
            <a:xfrm>
              <a:off x="2640" y="28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1" name="Line 42"/>
            <p:cNvSpPr>
              <a:spLocks noChangeShapeType="1"/>
            </p:cNvSpPr>
            <p:nvPr/>
          </p:nvSpPr>
          <p:spPr bwMode="auto">
            <a:xfrm flipV="1">
              <a:off x="3360" y="1660"/>
              <a:ext cx="912" cy="1594"/>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2" name="Line 43"/>
            <p:cNvSpPr>
              <a:spLocks noChangeShapeType="1"/>
            </p:cNvSpPr>
            <p:nvPr/>
          </p:nvSpPr>
          <p:spPr bwMode="auto">
            <a:xfrm flipV="1">
              <a:off x="3936" y="1948"/>
              <a:ext cx="384" cy="1306"/>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3" name="Line 44"/>
            <p:cNvSpPr>
              <a:spLocks noChangeShapeType="1"/>
            </p:cNvSpPr>
            <p:nvPr/>
          </p:nvSpPr>
          <p:spPr bwMode="auto">
            <a:xfrm flipH="1" flipV="1">
              <a:off x="4368" y="2284"/>
              <a:ext cx="192" cy="97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34" name="Line 45"/>
            <p:cNvSpPr>
              <a:spLocks noChangeShapeType="1"/>
            </p:cNvSpPr>
            <p:nvPr/>
          </p:nvSpPr>
          <p:spPr bwMode="auto">
            <a:xfrm flipH="1" flipV="1">
              <a:off x="4464" y="2572"/>
              <a:ext cx="672" cy="73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4535" name="Group 46"/>
            <p:cNvGrpSpPr>
              <a:grpSpLocks/>
            </p:cNvGrpSpPr>
            <p:nvPr/>
          </p:nvGrpSpPr>
          <p:grpSpPr bwMode="auto">
            <a:xfrm>
              <a:off x="3888" y="1516"/>
              <a:ext cx="1246" cy="1248"/>
              <a:chOff x="3888" y="1152"/>
              <a:chExt cx="1246" cy="1248"/>
            </a:xfrm>
          </p:grpSpPr>
          <p:sp>
            <p:nvSpPr>
              <p:cNvPr id="64556" name="Rectangle 47"/>
              <p:cNvSpPr>
                <a:spLocks noChangeArrowheads="1"/>
              </p:cNvSpPr>
              <p:nvPr/>
            </p:nvSpPr>
            <p:spPr bwMode="auto">
              <a:xfrm>
                <a:off x="3888" y="1152"/>
                <a:ext cx="1246" cy="123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57" name="Line 48"/>
              <p:cNvSpPr>
                <a:spLocks noChangeShapeType="1"/>
              </p:cNvSpPr>
              <p:nvPr/>
            </p:nvSpPr>
            <p:spPr bwMode="auto">
              <a:xfrm>
                <a:off x="3888" y="1755"/>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8" name="Line 49"/>
              <p:cNvSpPr>
                <a:spLocks noChangeShapeType="1"/>
              </p:cNvSpPr>
              <p:nvPr/>
            </p:nvSpPr>
            <p:spPr bwMode="auto">
              <a:xfrm>
                <a:off x="3888" y="1433"/>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9" name="Line 50"/>
              <p:cNvSpPr>
                <a:spLocks noChangeShapeType="1"/>
              </p:cNvSpPr>
              <p:nvPr/>
            </p:nvSpPr>
            <p:spPr bwMode="auto">
              <a:xfrm>
                <a:off x="3888" y="2078"/>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0" name="Line 51"/>
              <p:cNvSpPr>
                <a:spLocks noChangeShapeType="1"/>
              </p:cNvSpPr>
              <p:nvPr/>
            </p:nvSpPr>
            <p:spPr bwMode="auto">
              <a:xfrm>
                <a:off x="4511"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1" name="Line 52"/>
              <p:cNvSpPr>
                <a:spLocks noChangeShapeType="1"/>
              </p:cNvSpPr>
              <p:nvPr/>
            </p:nvSpPr>
            <p:spPr bwMode="auto">
              <a:xfrm>
                <a:off x="4199"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2" name="Line 53"/>
              <p:cNvSpPr>
                <a:spLocks noChangeShapeType="1"/>
              </p:cNvSpPr>
              <p:nvPr/>
            </p:nvSpPr>
            <p:spPr bwMode="auto">
              <a:xfrm>
                <a:off x="4822"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63" name="Rectangle 54"/>
              <p:cNvSpPr>
                <a:spLocks noChangeArrowheads="1"/>
              </p:cNvSpPr>
              <p:nvPr/>
            </p:nvSpPr>
            <p:spPr bwMode="auto">
              <a:xfrm rot="5400000">
                <a:off x="3736" y="1624"/>
                <a:ext cx="1244" cy="299"/>
              </a:xfrm>
              <a:prstGeom prst="rect">
                <a:avLst/>
              </a:prstGeom>
              <a:solidFill>
                <a:srgbClr val="FF0000">
                  <a:alpha val="20000"/>
                </a:srgbClr>
              </a:solidFill>
              <a:ln w="12700">
                <a:solidFill>
                  <a:schemeClr val="tx1"/>
                </a:solidFill>
                <a:miter lim="800000"/>
                <a:headEnd type="none" w="sm" len="sm"/>
                <a:tailEnd type="none" w="sm" len="sm"/>
              </a:ln>
            </p:spPr>
            <p:txBody>
              <a:bodyPr rot="10800000" vert="eaVert" wrap="none" anchor="ctr"/>
              <a:lstStyle/>
              <a:p>
                <a:pPr algn="ctr"/>
                <a:r>
                  <a:rPr lang="en-US"/>
                  <a:t>                                                                            </a:t>
                </a:r>
              </a:p>
            </p:txBody>
          </p:sp>
        </p:grpSp>
        <p:grpSp>
          <p:nvGrpSpPr>
            <p:cNvPr id="64536" name="Group 55"/>
            <p:cNvGrpSpPr>
              <a:grpSpLocks/>
            </p:cNvGrpSpPr>
            <p:nvPr/>
          </p:nvGrpSpPr>
          <p:grpSpPr bwMode="auto">
            <a:xfrm>
              <a:off x="384" y="1516"/>
              <a:ext cx="1447" cy="1248"/>
              <a:chOff x="384" y="1152"/>
              <a:chExt cx="1447" cy="1248"/>
            </a:xfrm>
          </p:grpSpPr>
          <p:sp>
            <p:nvSpPr>
              <p:cNvPr id="64537" name="Rectangle 56"/>
              <p:cNvSpPr>
                <a:spLocks noChangeArrowheads="1"/>
              </p:cNvSpPr>
              <p:nvPr/>
            </p:nvSpPr>
            <p:spPr bwMode="auto">
              <a:xfrm>
                <a:off x="583" y="1751"/>
                <a:ext cx="1248" cy="336"/>
              </a:xfrm>
              <a:prstGeom prst="rect">
                <a:avLst/>
              </a:prstGeom>
              <a:solidFill>
                <a:srgbClr val="FF0000">
                  <a:alpha val="20000"/>
                </a:srgbClr>
              </a:solidFill>
              <a:ln w="12700">
                <a:solidFill>
                  <a:schemeClr val="tx1"/>
                </a:solidFill>
                <a:miter lim="800000"/>
                <a:headEnd type="none" w="sm" len="sm"/>
                <a:tailEnd type="none" w="sm" len="sm"/>
              </a:ln>
            </p:spPr>
            <p:txBody>
              <a:bodyPr wrap="none" anchor="ctr"/>
              <a:lstStyle/>
              <a:p>
                <a:endParaRPr lang="en-US"/>
              </a:p>
            </p:txBody>
          </p:sp>
          <p:grpSp>
            <p:nvGrpSpPr>
              <p:cNvPr id="64538" name="Group 57"/>
              <p:cNvGrpSpPr>
                <a:grpSpLocks/>
              </p:cNvGrpSpPr>
              <p:nvPr/>
            </p:nvGrpSpPr>
            <p:grpSpPr bwMode="auto">
              <a:xfrm>
                <a:off x="576" y="1152"/>
                <a:ext cx="1248" cy="1248"/>
                <a:chOff x="960" y="528"/>
                <a:chExt cx="1152" cy="1104"/>
              </a:xfrm>
            </p:grpSpPr>
            <p:sp>
              <p:nvSpPr>
                <p:cNvPr id="64549" name="Rectangle 58"/>
                <p:cNvSpPr>
                  <a:spLocks noChangeArrowheads="1"/>
                </p:cNvSpPr>
                <p:nvPr/>
              </p:nvSpPr>
              <p:spPr bwMode="auto">
                <a:xfrm>
                  <a:off x="960" y="528"/>
                  <a:ext cx="1152" cy="1104"/>
                </a:xfrm>
                <a:prstGeom prst="rect">
                  <a:avLst/>
                </a:prstGeom>
                <a:noFill/>
                <a:ln w="1905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50" name="Line 59"/>
                <p:cNvSpPr>
                  <a:spLocks noChangeShapeType="1"/>
                </p:cNvSpPr>
                <p:nvPr/>
              </p:nvSpPr>
              <p:spPr bwMode="auto">
                <a:xfrm>
                  <a:off x="960" y="1056"/>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1" name="Line 60"/>
                <p:cNvSpPr>
                  <a:spLocks noChangeShapeType="1"/>
                </p:cNvSpPr>
                <p:nvPr/>
              </p:nvSpPr>
              <p:spPr bwMode="auto">
                <a:xfrm>
                  <a:off x="960" y="768"/>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2" name="Line 61"/>
                <p:cNvSpPr>
                  <a:spLocks noChangeShapeType="1"/>
                </p:cNvSpPr>
                <p:nvPr/>
              </p:nvSpPr>
              <p:spPr bwMode="auto">
                <a:xfrm>
                  <a:off x="960" y="1344"/>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3" name="Line 62"/>
                <p:cNvSpPr>
                  <a:spLocks noChangeShapeType="1"/>
                </p:cNvSpPr>
                <p:nvPr/>
              </p:nvSpPr>
              <p:spPr bwMode="auto">
                <a:xfrm>
                  <a:off x="1536"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4" name="Line 63"/>
                <p:cNvSpPr>
                  <a:spLocks noChangeShapeType="1"/>
                </p:cNvSpPr>
                <p:nvPr/>
              </p:nvSpPr>
              <p:spPr bwMode="auto">
                <a:xfrm>
                  <a:off x="1248"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55" name="Line 64"/>
                <p:cNvSpPr>
                  <a:spLocks noChangeShapeType="1"/>
                </p:cNvSpPr>
                <p:nvPr/>
              </p:nvSpPr>
              <p:spPr bwMode="auto">
                <a:xfrm>
                  <a:off x="1824"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4539" name="Rectangle 65"/>
              <p:cNvSpPr>
                <a:spLocks noChangeArrowheads="1"/>
              </p:cNvSpPr>
              <p:nvPr/>
            </p:nvSpPr>
            <p:spPr bwMode="auto">
              <a:xfrm flipH="1">
                <a:off x="576" y="1154"/>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0" name="Oval 66"/>
              <p:cNvSpPr>
                <a:spLocks noChangeArrowheads="1"/>
              </p:cNvSpPr>
              <p:nvPr/>
            </p:nvSpPr>
            <p:spPr bwMode="auto">
              <a:xfrm>
                <a:off x="768" y="1632"/>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1" name="Rectangle 67"/>
              <p:cNvSpPr>
                <a:spLocks noChangeArrowheads="1"/>
              </p:cNvSpPr>
              <p:nvPr/>
            </p:nvSpPr>
            <p:spPr bwMode="auto">
              <a:xfrm flipH="1">
                <a:off x="672" y="1152"/>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2" name="Rectangle 68"/>
              <p:cNvSpPr>
                <a:spLocks noChangeArrowheads="1"/>
              </p:cNvSpPr>
              <p:nvPr/>
            </p:nvSpPr>
            <p:spPr bwMode="auto">
              <a:xfrm flipH="1">
                <a:off x="960" y="1154"/>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3" name="Rectangle 69"/>
              <p:cNvSpPr>
                <a:spLocks noChangeArrowheads="1"/>
              </p:cNvSpPr>
              <p:nvPr/>
            </p:nvSpPr>
            <p:spPr bwMode="auto">
              <a:xfrm flipH="1">
                <a:off x="1056" y="1152"/>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4" name="Rectangle 70"/>
              <p:cNvSpPr>
                <a:spLocks noChangeArrowheads="1"/>
              </p:cNvSpPr>
              <p:nvPr/>
            </p:nvSpPr>
            <p:spPr bwMode="auto">
              <a:xfrm flipH="1">
                <a:off x="1296"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5" name="Rectangle 71"/>
              <p:cNvSpPr>
                <a:spLocks noChangeArrowheads="1"/>
              </p:cNvSpPr>
              <p:nvPr/>
            </p:nvSpPr>
            <p:spPr bwMode="auto">
              <a:xfrm flipH="1">
                <a:off x="1440"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6" name="Rectangle 72"/>
              <p:cNvSpPr>
                <a:spLocks noChangeArrowheads="1"/>
              </p:cNvSpPr>
              <p:nvPr/>
            </p:nvSpPr>
            <p:spPr bwMode="auto">
              <a:xfrm flipH="1">
                <a:off x="1584"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7" name="Rectangle 73"/>
              <p:cNvSpPr>
                <a:spLocks noChangeArrowheads="1"/>
              </p:cNvSpPr>
              <p:nvPr/>
            </p:nvSpPr>
            <p:spPr bwMode="auto">
              <a:xfrm flipH="1">
                <a:off x="1728"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8" name="Text Box 74"/>
              <p:cNvSpPr txBox="1">
                <a:spLocks noChangeArrowheads="1"/>
              </p:cNvSpPr>
              <p:nvPr/>
            </p:nvSpPr>
            <p:spPr bwMode="auto">
              <a:xfrm>
                <a:off x="384" y="1776"/>
                <a:ext cx="1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i</a:t>
                </a:r>
              </a:p>
            </p:txBody>
          </p:sp>
        </p:grpSp>
      </p:grpSp>
      <p:sp>
        <p:nvSpPr>
          <p:cNvPr id="64516" name="Rectangle 75"/>
          <p:cNvSpPr>
            <a:spLocks noChangeArrowheads="1"/>
          </p:cNvSpPr>
          <p:nvPr/>
        </p:nvSpPr>
        <p:spPr bwMode="auto">
          <a:xfrm>
            <a:off x="762000" y="1096963"/>
            <a:ext cx="75596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2400"/>
              <a:t>The previous loop repeats until all unmatched vertices </a:t>
            </a:r>
          </a:p>
          <a:p>
            <a:pPr>
              <a:spcBef>
                <a:spcPct val="20000"/>
              </a:spcBef>
            </a:pPr>
            <a:r>
              <a:rPr lang="en-US" sz="2400"/>
              <a:t>have been sent as candidates</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2052"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2053"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CDE88D04-B350-694E-9A9A-AA7F93353297}" type="slidenum">
              <a:rPr lang="en-US"/>
              <a:pPr/>
              <a:t>64</a:t>
            </a:fld>
            <a:endParaRPr lang="en-US"/>
          </a:p>
        </p:txBody>
      </p:sp>
      <p:sp>
        <p:nvSpPr>
          <p:cNvPr id="55302" name="Rectangle 2"/>
          <p:cNvSpPr>
            <a:spLocks noGrp="1" noChangeArrowheads="1"/>
          </p:cNvSpPr>
          <p:nvPr>
            <p:ph type="title"/>
          </p:nvPr>
        </p:nvSpPr>
        <p:spPr>
          <a:xfrm>
            <a:off x="304800" y="152400"/>
            <a:ext cx="7773988" cy="736600"/>
          </a:xfrm>
        </p:spPr>
        <p:txBody>
          <a:bodyPr/>
          <a:lstStyle/>
          <a:p>
            <a:pPr eaLnBrk="1" hangingPunct="1"/>
            <a:r>
              <a:rPr lang="en-US">
                <a:effectLst>
                  <a:outerShdw blurRad="38100" dist="38100" dir="2700000" algn="tl">
                    <a:srgbClr val="DDDDDD"/>
                  </a:outerShdw>
                </a:effectLst>
                <a:latin typeface="Arial" charset="0"/>
              </a:rPr>
              <a:t>Decomposition Quality</a:t>
            </a:r>
          </a:p>
        </p:txBody>
      </p:sp>
      <p:graphicFrame>
        <p:nvGraphicFramePr>
          <p:cNvPr id="2050" name="Object 2"/>
          <p:cNvGraphicFramePr>
            <a:graphicFrameLocks noChangeAspect="1"/>
          </p:cNvGraphicFramePr>
          <p:nvPr/>
        </p:nvGraphicFramePr>
        <p:xfrm>
          <a:off x="0" y="1887538"/>
          <a:ext cx="9144000" cy="5070475"/>
        </p:xfrm>
        <a:graphic>
          <a:graphicData uri="http://schemas.openxmlformats.org/presentationml/2006/ole">
            <mc:AlternateContent xmlns:mc="http://schemas.openxmlformats.org/markup-compatibility/2006">
              <mc:Choice xmlns:v="urn:schemas-microsoft-com:vml" Requires="v">
                <p:oleObj spid="_x0000_s2069"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7538"/>
                        <a:ext cx="9144000"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5" name="Rectangle 4"/>
          <p:cNvSpPr>
            <a:spLocks noGrp="1" noChangeArrowheads="1"/>
          </p:cNvSpPr>
          <p:nvPr>
            <p:ph type="body" idx="1"/>
          </p:nvPr>
        </p:nvSpPr>
        <p:spPr>
          <a:xfrm>
            <a:off x="609600" y="1219200"/>
            <a:ext cx="7772400" cy="914400"/>
          </a:xfrm>
        </p:spPr>
        <p:txBody>
          <a:bodyPr/>
          <a:lstStyle/>
          <a:p>
            <a:pPr marL="184150" indent="-184150" eaLnBrk="1" hangingPunct="1">
              <a:lnSpc>
                <a:spcPct val="110000"/>
              </a:lnSpc>
            </a:pPr>
            <a:r>
              <a:rPr lang="en-US" sz="1800">
                <a:latin typeface="Arial" charset="0"/>
              </a:rPr>
              <a:t>64 partitions; p = 1, 2, 4, 8, 16, 32, 64</a:t>
            </a:r>
          </a:p>
          <a:p>
            <a:pPr marL="184150" indent="-184150" eaLnBrk="1" hangingPunct="1">
              <a:lnSpc>
                <a:spcPct val="110000"/>
              </a:lnSpc>
            </a:pPr>
            <a:r>
              <a:rPr lang="en-US" sz="1800" i="1">
                <a:latin typeface="Arial" charset="0"/>
              </a:rPr>
              <a:t>Much better decomposition quality with hypergraphs.</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3076"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3077"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995929DB-EC77-5449-96B1-102BFADE3DB2}" type="slidenum">
              <a:rPr lang="en-US"/>
              <a:pPr/>
              <a:t>65</a:t>
            </a:fld>
            <a:endParaRPr lang="en-US"/>
          </a:p>
        </p:txBody>
      </p:sp>
      <p:graphicFrame>
        <p:nvGraphicFramePr>
          <p:cNvPr id="3074" name="Object 2"/>
          <p:cNvGraphicFramePr>
            <a:graphicFrameLocks noChangeAspect="1"/>
          </p:cNvGraphicFramePr>
          <p:nvPr/>
        </p:nvGraphicFramePr>
        <p:xfrm>
          <a:off x="0" y="1879600"/>
          <a:ext cx="9144000" cy="5070475"/>
        </p:xfrm>
        <a:graphic>
          <a:graphicData uri="http://schemas.openxmlformats.org/presentationml/2006/ole">
            <mc:AlternateContent xmlns:mc="http://schemas.openxmlformats.org/markup-compatibility/2006">
              <mc:Choice xmlns:v="urn:schemas-microsoft-com:vml" Requires="v">
                <p:oleObj spid="_x0000_s3093"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79600"/>
                        <a:ext cx="9144000" cy="507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50" name="Rectangle 3"/>
          <p:cNvSpPr>
            <a:spLocks noGrp="1" noChangeArrowheads="1"/>
          </p:cNvSpPr>
          <p:nvPr>
            <p:ph type="title"/>
          </p:nvPr>
        </p:nvSpPr>
        <p:spPr>
          <a:xfrm>
            <a:off x="685800" y="152400"/>
            <a:ext cx="7773988" cy="736600"/>
          </a:xfrm>
        </p:spPr>
        <p:txBody>
          <a:bodyPr/>
          <a:lstStyle/>
          <a:p>
            <a:pPr eaLnBrk="1" hangingPunct="1"/>
            <a:r>
              <a:rPr lang="en-US">
                <a:effectLst>
                  <a:outerShdw blurRad="38100" dist="38100" dir="2700000" algn="tl">
                    <a:srgbClr val="DDDDDD"/>
                  </a:outerShdw>
                </a:effectLst>
                <a:latin typeface="Arial" charset="0"/>
              </a:rPr>
              <a:t>Parallel Performance</a:t>
            </a:r>
          </a:p>
        </p:txBody>
      </p:sp>
      <p:sp>
        <p:nvSpPr>
          <p:cNvPr id="3079" name="Rectangle 4"/>
          <p:cNvSpPr>
            <a:spLocks noGrp="1" noChangeArrowheads="1"/>
          </p:cNvSpPr>
          <p:nvPr>
            <p:ph type="body" idx="1"/>
          </p:nvPr>
        </p:nvSpPr>
        <p:spPr>
          <a:xfrm>
            <a:off x="685800" y="838200"/>
            <a:ext cx="8156575" cy="1236663"/>
          </a:xfrm>
          <a:noFill/>
        </p:spPr>
        <p:txBody>
          <a:bodyPr lIns="90478" tIns="44446" rIns="90478" bIns="44446"/>
          <a:lstStyle/>
          <a:p>
            <a:pPr eaLnBrk="1" hangingPunct="1">
              <a:lnSpc>
                <a:spcPct val="110000"/>
              </a:lnSpc>
            </a:pPr>
            <a:r>
              <a:rPr lang="en-US" sz="1800">
                <a:latin typeface="Arial" charset="0"/>
              </a:rPr>
              <a:t>64 partitions; p = 1, 2, 4, 8, 16, 32, 64</a:t>
            </a:r>
          </a:p>
          <a:p>
            <a:pPr eaLnBrk="1" hangingPunct="1">
              <a:lnSpc>
                <a:spcPct val="110000"/>
              </a:lnSpc>
            </a:pPr>
            <a:r>
              <a:rPr lang="en-US" sz="1800" i="1">
                <a:latin typeface="Arial" charset="0"/>
              </a:rPr>
              <a:t>Execution time can be higher with hypergraphs, but not always.</a:t>
            </a:r>
          </a:p>
          <a:p>
            <a:pPr eaLnBrk="1" hangingPunct="1">
              <a:lnSpc>
                <a:spcPct val="110000"/>
              </a:lnSpc>
            </a:pPr>
            <a:r>
              <a:rPr lang="en-US" sz="1800" i="1">
                <a:latin typeface="Arial" charset="0"/>
              </a:rPr>
              <a:t>Zoltan PHG scales as well as or better than graph partitioner.</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4100"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4101"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9ED1EAC-4328-1F4B-AED2-A8F2081F061E}" type="slidenum">
              <a:rPr lang="en-US"/>
              <a:pPr/>
              <a:t>66</a:t>
            </a:fld>
            <a:endParaRPr lang="en-US"/>
          </a:p>
        </p:txBody>
      </p:sp>
      <p:sp>
        <p:nvSpPr>
          <p:cNvPr id="59398" name="Rectangle 2"/>
          <p:cNvSpPr>
            <a:spLocks noGrp="1" noChangeArrowheads="1"/>
          </p:cNvSpPr>
          <p:nvPr>
            <p:ph type="title"/>
          </p:nvPr>
        </p:nvSpPr>
        <p:spPr>
          <a:xfrm>
            <a:off x="0" y="304800"/>
            <a:ext cx="9144000" cy="736600"/>
          </a:xfrm>
        </p:spPr>
        <p:txBody>
          <a:bodyPr/>
          <a:lstStyle/>
          <a:p>
            <a:pPr eaLnBrk="1" hangingPunct="1"/>
            <a:r>
              <a:rPr lang="en-US" sz="3200">
                <a:effectLst>
                  <a:outerShdw blurRad="38100" dist="38100" dir="2700000" algn="tl">
                    <a:srgbClr val="DDDDDD"/>
                  </a:outerShdw>
                </a:effectLst>
                <a:latin typeface="Arial" charset="0"/>
              </a:rPr>
              <a:t>Zoltan 2D Distribution: Decomposition Quality</a:t>
            </a:r>
          </a:p>
        </p:txBody>
      </p:sp>
      <p:graphicFrame>
        <p:nvGraphicFramePr>
          <p:cNvPr id="4098" name="Object 2"/>
          <p:cNvGraphicFramePr>
            <a:graphicFrameLocks noChangeAspect="1"/>
          </p:cNvGraphicFramePr>
          <p:nvPr/>
        </p:nvGraphicFramePr>
        <p:xfrm>
          <a:off x="0" y="2000250"/>
          <a:ext cx="9144000" cy="4943475"/>
        </p:xfrm>
        <a:graphic>
          <a:graphicData uri="http://schemas.openxmlformats.org/presentationml/2006/ole">
            <mc:AlternateContent xmlns:mc="http://schemas.openxmlformats.org/markup-compatibility/2006">
              <mc:Choice xmlns:v="urn:schemas-microsoft-com:vml" Requires="v">
                <p:oleObj spid="_x0000_s4117" name="Worksheet" r:id="rId4" imgW="62445900" imgH="33756600" progId="Excel.Sheet.8">
                  <p:embed/>
                </p:oleObj>
              </mc:Choice>
              <mc:Fallback>
                <p:oleObj name="Worksheet" r:id="rId4" imgW="62445900" imgH="33756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00250"/>
                        <a:ext cx="9144000" cy="494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3" name="Rectangle 4"/>
          <p:cNvSpPr>
            <a:spLocks noGrp="1" noChangeArrowheads="1"/>
          </p:cNvSpPr>
          <p:nvPr>
            <p:ph type="body" idx="1"/>
          </p:nvPr>
        </p:nvSpPr>
        <p:spPr>
          <a:xfrm>
            <a:off x="381000" y="1219200"/>
            <a:ext cx="7772400" cy="1093788"/>
          </a:xfrm>
          <a:noFill/>
        </p:spPr>
        <p:txBody>
          <a:bodyPr lIns="90478" tIns="44446" rIns="90478" bIns="44446"/>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 has little affect on decomposition quality.</a:t>
            </a:r>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5124"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5125"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3E64D31-DA36-9B46-9806-C61907ABF411}" type="slidenum">
              <a:rPr lang="en-US"/>
              <a:pPr/>
              <a:t>67</a:t>
            </a:fld>
            <a:endParaRPr lang="en-US"/>
          </a:p>
        </p:txBody>
      </p:sp>
      <p:sp>
        <p:nvSpPr>
          <p:cNvPr id="61446" name="Rectangle 2"/>
          <p:cNvSpPr>
            <a:spLocks noGrp="1" noChangeArrowheads="1"/>
          </p:cNvSpPr>
          <p:nvPr>
            <p:ph type="title"/>
          </p:nvPr>
        </p:nvSpPr>
        <p:spPr>
          <a:xfrm>
            <a:off x="0" y="304800"/>
            <a:ext cx="8991600" cy="736600"/>
          </a:xfrm>
        </p:spPr>
        <p:txBody>
          <a:bodyPr/>
          <a:lstStyle/>
          <a:p>
            <a:pPr eaLnBrk="1" hangingPunct="1"/>
            <a:r>
              <a:rPr lang="en-US" sz="3200">
                <a:effectLst>
                  <a:outerShdw blurRad="38100" dist="38100" dir="2700000" algn="tl">
                    <a:srgbClr val="DDDDDD"/>
                  </a:outerShdw>
                </a:effectLst>
                <a:latin typeface="Arial" charset="0"/>
              </a:rPr>
              <a:t>Zoltan 2D Distribution: Parallel Performance</a:t>
            </a:r>
          </a:p>
        </p:txBody>
      </p:sp>
      <p:graphicFrame>
        <p:nvGraphicFramePr>
          <p:cNvPr id="5122" name="Object 2"/>
          <p:cNvGraphicFramePr>
            <a:graphicFrameLocks noChangeAspect="1"/>
          </p:cNvGraphicFramePr>
          <p:nvPr/>
        </p:nvGraphicFramePr>
        <p:xfrm>
          <a:off x="0" y="1949450"/>
          <a:ext cx="9144000" cy="5151438"/>
        </p:xfrm>
        <a:graphic>
          <a:graphicData uri="http://schemas.openxmlformats.org/presentationml/2006/ole">
            <mc:AlternateContent xmlns:mc="http://schemas.openxmlformats.org/markup-compatibility/2006">
              <mc:Choice xmlns:v="urn:schemas-microsoft-com:vml" Requires="v">
                <p:oleObj spid="_x0000_s5141" name="Worksheet" r:id="rId4" imgW="63284100" imgH="35661600" progId="Excel.Sheet.8">
                  <p:embed/>
                </p:oleObj>
              </mc:Choice>
              <mc:Fallback>
                <p:oleObj name="Worksheet" r:id="rId4" imgW="63284100" imgH="3566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9450"/>
                        <a:ext cx="9144000" cy="515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7" name="Rectangle 4"/>
          <p:cNvSpPr>
            <a:spLocks noGrp="1" noChangeArrowheads="1"/>
          </p:cNvSpPr>
          <p:nvPr>
            <p:ph type="body" idx="1"/>
          </p:nvPr>
        </p:nvSpPr>
        <p:spPr>
          <a:xfrm>
            <a:off x="609600" y="1219200"/>
            <a:ext cx="7772400" cy="1122363"/>
          </a:xfrm>
        </p:spPr>
        <p:txBody>
          <a:bodyPr/>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Configurations 2x32, 4x16, 8x8 are best.</a:t>
            </a:r>
            <a:endParaRPr lang="en-US" sz="2000" i="1">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a:defRPr/>
            </a:pPr>
            <a:r>
              <a:rPr lang="en-US">
                <a:effectLst>
                  <a:outerShdw blurRad="38100" dist="38100" dir="2700000" algn="tl">
                    <a:srgbClr val="DDDDDD"/>
                  </a:outerShdw>
                </a:effectLst>
                <a:latin typeface="Arial" charset="0"/>
                <a:cs typeface="+mj-cs"/>
              </a:rPr>
              <a:t>Graphs and Sparse Matrices </a:t>
            </a:r>
          </a:p>
        </p:txBody>
      </p:sp>
      <p:sp>
        <p:nvSpPr>
          <p:cNvPr id="25602" name="Rectangle 3"/>
          <p:cNvSpPr>
            <a:spLocks noChangeArrowheads="1"/>
          </p:cNvSpPr>
          <p:nvPr/>
        </p:nvSpPr>
        <p:spPr bwMode="auto">
          <a:xfrm>
            <a:off x="1616075" y="1600200"/>
            <a:ext cx="2667000" cy="2590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3" name="Text Box 4"/>
          <p:cNvSpPr txBox="1">
            <a:spLocks noChangeArrowheads="1"/>
          </p:cNvSpPr>
          <p:nvPr/>
        </p:nvSpPr>
        <p:spPr bwMode="auto">
          <a:xfrm>
            <a:off x="1371600" y="1676400"/>
            <a:ext cx="29114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1    1                            </a:t>
            </a:r>
            <a:r>
              <a:rPr lang="en-US" sz="1800" b="1">
                <a:solidFill>
                  <a:srgbClr val="FF00FF"/>
                </a:solidFill>
                <a:latin typeface="Times New Roman" charset="0"/>
              </a:rPr>
              <a:t>1</a:t>
            </a:r>
          </a:p>
          <a:p>
            <a:pPr>
              <a:spcBef>
                <a:spcPct val="50000"/>
              </a:spcBef>
            </a:pPr>
            <a:r>
              <a:rPr lang="en-US" sz="1800" b="1">
                <a:latin typeface="Times New Roman" charset="0"/>
              </a:rPr>
              <a:t>2    </a:t>
            </a:r>
            <a:r>
              <a:rPr lang="en-US" sz="1800" b="1">
                <a:solidFill>
                  <a:schemeClr val="hlink"/>
                </a:solidFill>
                <a:latin typeface="Times New Roman" charset="0"/>
              </a:rPr>
              <a:t>1</a:t>
            </a:r>
            <a:r>
              <a:rPr lang="en-US" sz="1800" b="1">
                <a:latin typeface="Times New Roman" charset="0"/>
              </a:rPr>
              <a:t>     1                              </a:t>
            </a:r>
            <a:r>
              <a:rPr lang="en-US" sz="1800" b="1">
                <a:solidFill>
                  <a:srgbClr val="00CC00"/>
                </a:solidFill>
                <a:latin typeface="Times New Roman" charset="0"/>
              </a:rPr>
              <a:t>1</a:t>
            </a:r>
          </a:p>
          <a:p>
            <a:pPr>
              <a:spcBef>
                <a:spcPct val="50000"/>
              </a:spcBef>
            </a:pPr>
            <a:r>
              <a:rPr lang="en-US" sz="1800" b="1">
                <a:latin typeface="Times New Roman" charset="0"/>
              </a:rPr>
              <a:t>3                   1     </a:t>
            </a:r>
            <a:r>
              <a:rPr lang="en-US" sz="1800" b="1">
                <a:solidFill>
                  <a:srgbClr val="9933FF"/>
                </a:solidFill>
                <a:latin typeface="Times New Roman" charset="0"/>
              </a:rPr>
              <a:t>1</a:t>
            </a:r>
            <a:r>
              <a:rPr lang="en-US" sz="1800" b="1">
                <a:latin typeface="Times New Roman" charset="0"/>
              </a:rPr>
              <a:t>               </a:t>
            </a:r>
            <a:r>
              <a:rPr lang="en-US" sz="1800" b="1">
                <a:solidFill>
                  <a:schemeClr val="accent2"/>
                </a:solidFill>
                <a:latin typeface="Times New Roman" charset="0"/>
              </a:rPr>
              <a:t>1</a:t>
            </a:r>
          </a:p>
          <a:p>
            <a:pPr>
              <a:spcBef>
                <a:spcPct val="50000"/>
              </a:spcBef>
            </a:pPr>
            <a:r>
              <a:rPr lang="en-US" sz="1800" b="1">
                <a:latin typeface="Times New Roman" charset="0"/>
              </a:rPr>
              <a:t>4          </a:t>
            </a:r>
            <a:r>
              <a:rPr lang="en-US" sz="1800" b="1">
                <a:solidFill>
                  <a:srgbClr val="CCCC00"/>
                </a:solidFill>
                <a:latin typeface="Times New Roman" charset="0"/>
              </a:rPr>
              <a:t> 1</a:t>
            </a:r>
            <a:r>
              <a:rPr lang="en-US" sz="1800" b="1">
                <a:latin typeface="Times New Roman" charset="0"/>
              </a:rPr>
              <a:t>             1         </a:t>
            </a:r>
          </a:p>
          <a:p>
            <a:pPr>
              <a:spcBef>
                <a:spcPct val="50000"/>
              </a:spcBef>
            </a:pPr>
            <a:r>
              <a:rPr lang="en-US" sz="1800" b="1">
                <a:latin typeface="Times New Roman" charset="0"/>
              </a:rPr>
              <a:t>5                          </a:t>
            </a:r>
            <a:r>
              <a:rPr lang="en-US" sz="1800" b="1">
                <a:solidFill>
                  <a:srgbClr val="FF9933"/>
                </a:solidFill>
                <a:latin typeface="Times New Roman" charset="0"/>
              </a:rPr>
              <a:t>1</a:t>
            </a:r>
            <a:r>
              <a:rPr lang="en-US" sz="1800" b="1">
                <a:latin typeface="Times New Roman" charset="0"/>
              </a:rPr>
              <a:t>       1       </a:t>
            </a:r>
          </a:p>
          <a:p>
            <a:pPr>
              <a:spcBef>
                <a:spcPct val="50000"/>
              </a:spcBef>
            </a:pPr>
            <a:r>
              <a:rPr lang="en-US" sz="1800" b="1">
                <a:latin typeface="Times New Roman" charset="0"/>
              </a:rPr>
              <a:t>6                                   </a:t>
            </a:r>
            <a:r>
              <a:rPr lang="en-US" sz="1800" b="1">
                <a:solidFill>
                  <a:srgbClr val="33CCCC"/>
                </a:solidFill>
                <a:latin typeface="Times New Roman" charset="0"/>
              </a:rPr>
              <a:t>1 </a:t>
            </a:r>
            <a:r>
              <a:rPr lang="en-US" sz="1800" b="1">
                <a:latin typeface="Times New Roman" charset="0"/>
              </a:rPr>
              <a:t>     1</a:t>
            </a:r>
          </a:p>
        </p:txBody>
      </p:sp>
      <p:sp>
        <p:nvSpPr>
          <p:cNvPr id="25604" name="Text Box 5"/>
          <p:cNvSpPr txBox="1">
            <a:spLocks noChangeArrowheads="1"/>
          </p:cNvSpPr>
          <p:nvPr/>
        </p:nvSpPr>
        <p:spPr bwMode="auto">
          <a:xfrm>
            <a:off x="1539875" y="1295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  1     2      3      4      5      6</a:t>
            </a:r>
          </a:p>
        </p:txBody>
      </p:sp>
      <p:sp>
        <p:nvSpPr>
          <p:cNvPr id="25605" name="Text Box 6"/>
          <p:cNvSpPr txBox="1">
            <a:spLocks noChangeArrowheads="1"/>
          </p:cNvSpPr>
          <p:nvPr/>
        </p:nvSpPr>
        <p:spPr bwMode="auto">
          <a:xfrm>
            <a:off x="6264275" y="1828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3</a:t>
            </a:r>
          </a:p>
        </p:txBody>
      </p:sp>
      <p:sp>
        <p:nvSpPr>
          <p:cNvPr id="25606" name="Text Box 7"/>
          <p:cNvSpPr txBox="1">
            <a:spLocks noChangeArrowheads="1"/>
          </p:cNvSpPr>
          <p:nvPr/>
        </p:nvSpPr>
        <p:spPr bwMode="auto">
          <a:xfrm>
            <a:off x="6188075" y="35814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6</a:t>
            </a:r>
          </a:p>
        </p:txBody>
      </p:sp>
      <p:sp>
        <p:nvSpPr>
          <p:cNvPr id="25607" name="Text Box 8"/>
          <p:cNvSpPr txBox="1">
            <a:spLocks noChangeArrowheads="1"/>
          </p:cNvSpPr>
          <p:nvPr/>
        </p:nvSpPr>
        <p:spPr bwMode="auto">
          <a:xfrm>
            <a:off x="5730875" y="20574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2</a:t>
            </a:r>
          </a:p>
        </p:txBody>
      </p:sp>
      <p:sp>
        <p:nvSpPr>
          <p:cNvPr id="25608" name="Text Box 9"/>
          <p:cNvSpPr txBox="1">
            <a:spLocks noChangeArrowheads="1"/>
          </p:cNvSpPr>
          <p:nvPr/>
        </p:nvSpPr>
        <p:spPr bwMode="auto">
          <a:xfrm>
            <a:off x="5654675" y="2971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1</a:t>
            </a:r>
          </a:p>
        </p:txBody>
      </p:sp>
      <p:sp>
        <p:nvSpPr>
          <p:cNvPr id="25609" name="Text Box 10"/>
          <p:cNvSpPr txBox="1">
            <a:spLocks noChangeArrowheads="1"/>
          </p:cNvSpPr>
          <p:nvPr/>
        </p:nvSpPr>
        <p:spPr bwMode="auto">
          <a:xfrm>
            <a:off x="7178675" y="35052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5</a:t>
            </a:r>
          </a:p>
        </p:txBody>
      </p:sp>
      <p:sp>
        <p:nvSpPr>
          <p:cNvPr id="25610" name="Text Box 11"/>
          <p:cNvSpPr txBox="1">
            <a:spLocks noChangeArrowheads="1"/>
          </p:cNvSpPr>
          <p:nvPr/>
        </p:nvSpPr>
        <p:spPr bwMode="auto">
          <a:xfrm>
            <a:off x="7102475" y="20574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4</a:t>
            </a:r>
          </a:p>
        </p:txBody>
      </p:sp>
      <p:sp>
        <p:nvSpPr>
          <p:cNvPr id="25611" name="Line 12"/>
          <p:cNvSpPr>
            <a:spLocks noChangeShapeType="1"/>
          </p:cNvSpPr>
          <p:nvPr/>
        </p:nvSpPr>
        <p:spPr bwMode="auto">
          <a:xfrm>
            <a:off x="5959475" y="2362200"/>
            <a:ext cx="457200" cy="1295400"/>
          </a:xfrm>
          <a:prstGeom prst="line">
            <a:avLst/>
          </a:prstGeom>
          <a:noFill/>
          <a:ln w="28575">
            <a:solidFill>
              <a:srgbClr val="00CC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2" name="Line 13"/>
          <p:cNvSpPr>
            <a:spLocks noChangeShapeType="1"/>
          </p:cNvSpPr>
          <p:nvPr/>
        </p:nvSpPr>
        <p:spPr bwMode="auto">
          <a:xfrm flipH="1">
            <a:off x="5883275" y="2362200"/>
            <a:ext cx="76200" cy="762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3" name="Line 14"/>
          <p:cNvSpPr>
            <a:spLocks noChangeShapeType="1"/>
          </p:cNvSpPr>
          <p:nvPr/>
        </p:nvSpPr>
        <p:spPr bwMode="auto">
          <a:xfrm flipV="1">
            <a:off x="5959475" y="2286000"/>
            <a:ext cx="1143000" cy="76200"/>
          </a:xfrm>
          <a:prstGeom prst="line">
            <a:avLst/>
          </a:prstGeom>
          <a:noFill/>
          <a:ln w="28575">
            <a:solidFill>
              <a:srgbClr val="CCCC00"/>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15"/>
          <p:cNvSpPr>
            <a:spLocks noChangeShapeType="1"/>
          </p:cNvSpPr>
          <p:nvPr/>
        </p:nvSpPr>
        <p:spPr bwMode="auto">
          <a:xfrm>
            <a:off x="5883275" y="3124200"/>
            <a:ext cx="1295400" cy="533400"/>
          </a:xfrm>
          <a:prstGeom prst="line">
            <a:avLst/>
          </a:prstGeom>
          <a:noFill/>
          <a:ln w="28575">
            <a:solidFill>
              <a:srgbClr val="FF00FF"/>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16"/>
          <p:cNvSpPr>
            <a:spLocks noChangeShapeType="1"/>
          </p:cNvSpPr>
          <p:nvPr/>
        </p:nvSpPr>
        <p:spPr bwMode="auto">
          <a:xfrm flipH="1" flipV="1">
            <a:off x="7102475" y="2286000"/>
            <a:ext cx="76200" cy="1371600"/>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17"/>
          <p:cNvSpPr>
            <a:spLocks noChangeShapeType="1"/>
          </p:cNvSpPr>
          <p:nvPr/>
        </p:nvSpPr>
        <p:spPr bwMode="auto">
          <a:xfrm flipH="1">
            <a:off x="6416675" y="2133600"/>
            <a:ext cx="76200" cy="15240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18"/>
          <p:cNvSpPr>
            <a:spLocks noChangeShapeType="1"/>
          </p:cNvSpPr>
          <p:nvPr/>
        </p:nvSpPr>
        <p:spPr bwMode="auto">
          <a:xfrm>
            <a:off x="6492875" y="2133600"/>
            <a:ext cx="609600" cy="152400"/>
          </a:xfrm>
          <a:prstGeom prst="line">
            <a:avLst/>
          </a:prstGeom>
          <a:noFill/>
          <a:ln w="28575">
            <a:solidFill>
              <a:srgbClr val="9933FF"/>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19"/>
          <p:cNvSpPr>
            <a:spLocks noChangeShapeType="1"/>
          </p:cNvSpPr>
          <p:nvPr/>
        </p:nvSpPr>
        <p:spPr bwMode="auto">
          <a:xfrm>
            <a:off x="6416675" y="3657600"/>
            <a:ext cx="762000" cy="1588"/>
          </a:xfrm>
          <a:prstGeom prst="line">
            <a:avLst/>
          </a:prstGeom>
          <a:noFill/>
          <a:ln w="28575">
            <a:solidFill>
              <a:srgbClr val="33CCCC"/>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9" name="Rectangle 20"/>
          <p:cNvSpPr>
            <a:spLocks noGrp="1" noChangeArrowheads="1"/>
          </p:cNvSpPr>
          <p:nvPr>
            <p:ph type="body" idx="1"/>
          </p:nvPr>
        </p:nvSpPr>
        <p:spPr>
          <a:xfrm>
            <a:off x="685800" y="914400"/>
            <a:ext cx="8229600" cy="415925"/>
          </a:xfrm>
          <a:noFill/>
        </p:spPr>
        <p:txBody>
          <a:bodyPr lIns="63500" tIns="25400" rIns="63500" bIns="25400">
            <a:spAutoFit/>
          </a:bodyPr>
          <a:lstStyle/>
          <a:p>
            <a:r>
              <a:rPr lang="en-US">
                <a:latin typeface="Arial" charset="0"/>
              </a:rPr>
              <a:t>Sparse matrix is a representation of a (sparse) graph</a:t>
            </a:r>
          </a:p>
        </p:txBody>
      </p:sp>
      <p:sp>
        <p:nvSpPr>
          <p:cNvPr id="7189" name="Rectangle 21"/>
          <p:cNvSpPr>
            <a:spLocks noChangeArrowheads="1"/>
          </p:cNvSpPr>
          <p:nvPr/>
        </p:nvSpPr>
        <p:spPr bwMode="auto">
          <a:xfrm>
            <a:off x="533400" y="3962400"/>
            <a:ext cx="8382000" cy="2267287"/>
          </a:xfrm>
          <a:prstGeom prst="rect">
            <a:avLst/>
          </a:prstGeom>
          <a:noFill/>
          <a:ln w="9525">
            <a:noFill/>
            <a:miter lim="800000"/>
            <a:headEnd/>
            <a:tailEnd/>
          </a:ln>
        </p:spPr>
        <p:txBody>
          <a:bodyPr lIns="63500" tIns="25400" rIns="63500" bIns="25400">
            <a:spAutoFit/>
          </a:bodyPr>
          <a:lstStyle/>
          <a:p>
            <a:pPr marL="342900" indent="-342900">
              <a:spcBef>
                <a:spcPct val="20000"/>
              </a:spcBef>
              <a:buClr>
                <a:srgbClr val="FF0000"/>
              </a:buClr>
              <a:buSzPct val="100000"/>
              <a:buFontTx/>
              <a:buChar char="•"/>
              <a:defRPr/>
            </a:pPr>
            <a:endParaRPr lang="en-US" sz="2400" dirty="0">
              <a:solidFill>
                <a:srgbClr val="000000"/>
              </a:solidFill>
              <a:latin typeface="Arial" charset="0"/>
              <a:ea typeface="+mn-ea"/>
              <a:cs typeface="+mn-cs"/>
            </a:endParaRPr>
          </a:p>
          <a:p>
            <a:pPr marL="342900" indent="-342900">
              <a:spcBef>
                <a:spcPct val="20000"/>
              </a:spcBef>
              <a:buClr>
                <a:srgbClr val="FF0000"/>
              </a:buClr>
              <a:buSzPct val="100000"/>
              <a:buFontTx/>
              <a:buChar char="•"/>
              <a:defRPr/>
            </a:pPr>
            <a:r>
              <a:rPr lang="en-US" sz="2400" dirty="0">
                <a:solidFill>
                  <a:srgbClr val="000000"/>
                </a:solidFill>
                <a:latin typeface="Arial" charset="0"/>
                <a:ea typeface="+mn-ea"/>
                <a:cs typeface="+mn-cs"/>
              </a:rPr>
              <a:t>Matrix entries are edge weights</a:t>
            </a:r>
          </a:p>
          <a:p>
            <a:pPr marL="342900" indent="-342900">
              <a:spcBef>
                <a:spcPct val="20000"/>
              </a:spcBef>
              <a:buClr>
                <a:srgbClr val="FF0000"/>
              </a:buClr>
              <a:buSzPct val="100000"/>
              <a:buFontTx/>
              <a:buChar char="•"/>
              <a:defRPr/>
            </a:pPr>
            <a:r>
              <a:rPr lang="en-US" sz="2400" dirty="0">
                <a:solidFill>
                  <a:srgbClr val="000000"/>
                </a:solidFill>
                <a:latin typeface="Arial" charset="0"/>
                <a:ea typeface="+mn-ea"/>
                <a:cs typeface="+mn-cs"/>
              </a:rPr>
              <a:t>Number of </a:t>
            </a:r>
            <a:r>
              <a:rPr lang="en-US" sz="2400" dirty="0" err="1">
                <a:solidFill>
                  <a:srgbClr val="000000"/>
                </a:solidFill>
                <a:latin typeface="Arial" charset="0"/>
                <a:ea typeface="+mn-ea"/>
                <a:cs typeface="+mn-cs"/>
              </a:rPr>
              <a:t>nonzeros</a:t>
            </a:r>
            <a:r>
              <a:rPr lang="en-US" sz="2400" dirty="0">
                <a:solidFill>
                  <a:srgbClr val="000000"/>
                </a:solidFill>
                <a:latin typeface="Arial" charset="0"/>
                <a:ea typeface="+mn-ea"/>
                <a:cs typeface="+mn-cs"/>
              </a:rPr>
              <a:t> per row is the vertex degree</a:t>
            </a:r>
          </a:p>
          <a:p>
            <a:pPr marL="2628900" lvl="5" indent="-342900" defTabSz="914400">
              <a:spcBef>
                <a:spcPct val="20000"/>
              </a:spcBef>
              <a:buClr>
                <a:srgbClr val="FF0000"/>
              </a:buClr>
              <a:buSzPct val="100000"/>
              <a:buFontTx/>
              <a:buChar char="•"/>
              <a:defRPr/>
            </a:pPr>
            <a:endParaRPr lang="en-US" sz="800" dirty="0">
              <a:solidFill>
                <a:srgbClr val="000000"/>
              </a:solidFill>
              <a:latin typeface="Arial" charset="0"/>
              <a:ea typeface="+mn-ea"/>
              <a:cs typeface="+mn-cs"/>
            </a:endParaRPr>
          </a:p>
          <a:p>
            <a:pPr marL="342900" indent="-342900">
              <a:spcBef>
                <a:spcPct val="20000"/>
              </a:spcBef>
              <a:buClr>
                <a:srgbClr val="FF0000"/>
              </a:buClr>
              <a:buSzPct val="100000"/>
              <a:buFontTx/>
              <a:buChar char="•"/>
              <a:defRPr/>
            </a:pPr>
            <a:r>
              <a:rPr lang="en-US" sz="2400" dirty="0">
                <a:solidFill>
                  <a:srgbClr val="FF0000"/>
                </a:solidFill>
                <a:latin typeface="Arial" charset="0"/>
                <a:ea typeface="+mn-ea"/>
                <a:cs typeface="+mn-cs"/>
              </a:rPr>
              <a:t>Edges represent data dependencies in matrix-vector multiplication</a:t>
            </a:r>
          </a:p>
        </p:txBody>
      </p:sp>
    </p:spTree>
    <p:extLst>
      <p:ext uri="{BB962C8B-B14F-4D97-AF65-F5344CB8AC3E}">
        <p14:creationId xmlns:p14="http://schemas.microsoft.com/office/powerpoint/2010/main" val="3741849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15950" y="319088"/>
            <a:ext cx="6657975" cy="422275"/>
          </a:xfrm>
        </p:spPr>
        <p:txBody>
          <a:bodyPr/>
          <a:lstStyle/>
          <a:p>
            <a:r>
              <a:rPr lang="en-US">
                <a:effectLst>
                  <a:outerShdw blurRad="38100" dist="38100" dir="2700000" algn="tl">
                    <a:srgbClr val="DDDDDD"/>
                  </a:outerShdw>
                </a:effectLst>
                <a:latin typeface="Arial" charset="0"/>
              </a:rPr>
              <a:t>Sparse Matrix Vector Multiplication</a:t>
            </a:r>
          </a:p>
        </p:txBody>
      </p:sp>
      <p:pic>
        <p:nvPicPr>
          <p:cNvPr id="11267" name="Picture 3" descr="PartitionMatrixS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25563"/>
            <a:ext cx="8001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194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9219" name="Rectangle 3"/>
          <p:cNvSpPr>
            <a:spLocks noGrp="1" noChangeArrowheads="1"/>
          </p:cNvSpPr>
          <p:nvPr>
            <p:ph type="body" idx="1"/>
          </p:nvPr>
        </p:nvSpPr>
        <p:spPr>
          <a:xfrm>
            <a:off x="228600" y="1143000"/>
            <a:ext cx="8686800" cy="5562600"/>
          </a:xfrm>
        </p:spPr>
        <p:txBody>
          <a:bodyPr/>
          <a:lstStyle/>
          <a:p>
            <a:r>
              <a:rPr lang="en-US" u="sng">
                <a:solidFill>
                  <a:schemeClr val="tx1"/>
                </a:solidFill>
                <a:latin typeface="Arial" charset="0"/>
              </a:rPr>
              <a:t>Motivation and definitions</a:t>
            </a:r>
            <a:endParaRPr lang="en-US">
              <a:solidFill>
                <a:schemeClr val="tx1"/>
              </a:solidFill>
              <a:latin typeface="Arial" charset="0"/>
            </a:endParaRPr>
          </a:p>
          <a:p>
            <a:pPr lvl="1"/>
            <a:r>
              <a:rPr lang="en-US" sz="2000">
                <a:solidFill>
                  <a:schemeClr val="tx1"/>
                </a:solidFill>
                <a:latin typeface="Arial" charset="0"/>
              </a:rPr>
              <a:t>Motivation from parallel computing</a:t>
            </a:r>
          </a:p>
          <a:p>
            <a:pPr lvl="1"/>
            <a:r>
              <a:rPr lang="en-US" sz="2000">
                <a:solidFill>
                  <a:schemeClr val="tx1"/>
                </a:solidFill>
                <a:latin typeface="Arial" charset="0"/>
              </a:rPr>
              <a:t>Theory of graph separators</a:t>
            </a:r>
          </a:p>
          <a:p>
            <a:pPr lvl="4"/>
            <a:endParaRPr lang="en-US" sz="1200">
              <a:solidFill>
                <a:srgbClr val="FF0000"/>
              </a:solidFill>
              <a:latin typeface="Arial" charset="0"/>
            </a:endParaRPr>
          </a:p>
          <a:p>
            <a:r>
              <a:rPr lang="en-US" u="sng">
                <a:solidFill>
                  <a:schemeClr val="tx1"/>
                </a:solidFill>
                <a:latin typeface="Arial" charset="0"/>
              </a:rPr>
              <a:t>Heuristics for graph partitioning</a:t>
            </a:r>
            <a:endParaRPr lang="en-US">
              <a:solidFill>
                <a:schemeClr val="tx1"/>
              </a:solidFill>
              <a:latin typeface="Arial" charset="0"/>
            </a:endParaRPr>
          </a:p>
          <a:p>
            <a:pPr lvl="1"/>
            <a:r>
              <a:rPr lang="en-US" sz="2000">
                <a:solidFill>
                  <a:schemeClr val="tx1"/>
                </a:solidFill>
                <a:latin typeface="Arial" charset="0"/>
              </a:rPr>
              <a:t>Iterative swapping</a:t>
            </a:r>
          </a:p>
          <a:p>
            <a:pPr lvl="1"/>
            <a:r>
              <a:rPr lang="en-US" sz="2000">
                <a:solidFill>
                  <a:schemeClr val="tx1"/>
                </a:solidFill>
                <a:latin typeface="Arial" charset="0"/>
              </a:rPr>
              <a:t>Spectral</a:t>
            </a:r>
          </a:p>
          <a:p>
            <a:pPr lvl="1"/>
            <a:r>
              <a:rPr lang="en-US" sz="2000">
                <a:solidFill>
                  <a:schemeClr val="tx1"/>
                </a:solidFill>
                <a:latin typeface="Arial" charset="0"/>
              </a:rPr>
              <a:t>Geometric</a:t>
            </a:r>
          </a:p>
          <a:p>
            <a:pPr lvl="1"/>
            <a:r>
              <a:rPr lang="en-US" sz="2000">
                <a:solidFill>
                  <a:schemeClr val="tx1"/>
                </a:solidFill>
                <a:latin typeface="Arial" charset="0"/>
              </a:rPr>
              <a:t>Multilevel</a:t>
            </a:r>
            <a:endParaRPr lang="en-US">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Beyond graphs</a:t>
            </a:r>
            <a:endParaRPr lang="en-US">
              <a:solidFill>
                <a:schemeClr val="tx1"/>
              </a:solidFill>
              <a:latin typeface="Arial" charset="0"/>
            </a:endParaRPr>
          </a:p>
          <a:p>
            <a:pPr lvl="1"/>
            <a:r>
              <a:rPr lang="en-US" sz="2000">
                <a:solidFill>
                  <a:schemeClr val="tx1"/>
                </a:solidFill>
                <a:latin typeface="Arial" charset="0"/>
              </a:rPr>
              <a:t>Shortcomings of the graph partitioning model</a:t>
            </a:r>
          </a:p>
          <a:p>
            <a:pPr lvl="1"/>
            <a:r>
              <a:rPr lang="en-US" sz="2000">
                <a:solidFill>
                  <a:schemeClr val="tx1"/>
                </a:solidFill>
                <a:latin typeface="Arial" charset="0"/>
              </a:rPr>
              <a:t>Hypergraph models of communication in MatVec</a:t>
            </a:r>
            <a:endParaRPr lang="en-US" sz="2400">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Parallel methods for partitioning hypergraphs</a:t>
            </a:r>
            <a:endParaRPr lang="en-US">
              <a:solidFill>
                <a:schemeClr val="tx1"/>
              </a:solidFill>
              <a:latin typeface="Arial" charset="0"/>
            </a:endParaRPr>
          </a:p>
          <a:p>
            <a:pPr lvl="1"/>
            <a:endParaRPr lang="en-US" sz="240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000000"/>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11191</TotalTime>
  <Words>4415</Words>
  <Application>Microsoft Macintosh PowerPoint</Application>
  <PresentationFormat>On-screen Show (4:3)</PresentationFormat>
  <Paragraphs>995</Paragraphs>
  <Slides>67</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Default Design</vt:lpstr>
      <vt:lpstr>Equation</vt:lpstr>
      <vt:lpstr>Worksheet</vt:lpstr>
      <vt:lpstr>Conjugate gradient iteration to solve A*x=b</vt:lpstr>
      <vt:lpstr>Vector and matrix primitives for CG</vt:lpstr>
      <vt:lpstr>Broadcast and reduction</vt:lpstr>
      <vt:lpstr>PowerPoint Presentation</vt:lpstr>
      <vt:lpstr>Data structure for sparse matrix A (stored by rows)</vt:lpstr>
      <vt:lpstr>Distributed-memory sparse matrix data structure</vt:lpstr>
      <vt:lpstr>Graphs and Sparse Matrices </vt:lpstr>
      <vt:lpstr>Sparse Matrix Vector Multiplication</vt:lpstr>
      <vt:lpstr>CS 240A:  Graph and hypergraph partitioning</vt:lpstr>
      <vt:lpstr>CS 240A:  Graph and hypergraph partitioning</vt:lpstr>
      <vt:lpstr>Sparse Matrix Vector Multiplication</vt:lpstr>
      <vt:lpstr>Definition of Graph Partitioning</vt:lpstr>
      <vt:lpstr>Applications</vt:lpstr>
      <vt:lpstr>Partitioning by Repeated Bisection</vt:lpstr>
      <vt:lpstr>Separators in theory</vt:lpstr>
      <vt:lpstr>CS 240A:  Graph and hypergraph partitioning</vt:lpstr>
      <vt:lpstr>Separators in practice</vt:lpstr>
      <vt:lpstr>Iterative swapping:  Kernighan/Lin, Fiduccia/Mattheyses</vt:lpstr>
      <vt:lpstr>Simplified Fiduccia-Mattheyses:  Example (1)</vt:lpstr>
      <vt:lpstr>Simplified Fiduccia-Mattheyses:  Example (2)</vt:lpstr>
      <vt:lpstr>Simplified Fiduccia-Mattheyses:  Example (3)</vt:lpstr>
      <vt:lpstr>Simplified Fiduccia-Mattheyses:  Example (4)</vt:lpstr>
      <vt:lpstr>Simplified Fiduccia-Mattheyses:  Example (5)</vt:lpstr>
      <vt:lpstr>Simplified Fiduccia-Mattheyses:  Example (6)</vt:lpstr>
      <vt:lpstr>Simplified Fiduccia-Mattheyses:  Example (7)</vt:lpstr>
      <vt:lpstr>Simplified Fiduccia-Mattheyses:  Example (8)</vt:lpstr>
      <vt:lpstr>Simplified Fiduccia-Mattheyses:  Example (9)</vt:lpstr>
      <vt:lpstr>Simplified Fiduccia-Mattheyses:  Example (10)</vt:lpstr>
      <vt:lpstr>Simplified Fiduccia-Mattheyses:  Example (11)</vt:lpstr>
      <vt:lpstr>Spectral Bisection</vt:lpstr>
      <vt:lpstr>Laplacian Matrix</vt:lpstr>
      <vt:lpstr>Properties of Laplacian Matrix</vt:lpstr>
      <vt:lpstr>Spectral Bisection Algorithm</vt:lpstr>
      <vt:lpstr>Motivation for Spectral Bisection</vt:lpstr>
      <vt:lpstr>2nd eigenvector of L(planar mesh)</vt:lpstr>
      <vt:lpstr>Geometric Partitioning (for meshes in space)</vt:lpstr>
      <vt:lpstr>Generalizing planar separators to higher dimensions</vt:lpstr>
      <vt:lpstr>Random Spheres: Well Shaped Graphs</vt:lpstr>
      <vt:lpstr>Stereographic Projection</vt:lpstr>
      <vt:lpstr>Choosing a Random Sphere</vt:lpstr>
      <vt:lpstr>Random Sphere Algorithm</vt:lpstr>
      <vt:lpstr>Random Sphere Algorithm</vt:lpstr>
      <vt:lpstr>Random Sphere Algorithm </vt:lpstr>
      <vt:lpstr>Random Sphere Algorithm </vt:lpstr>
      <vt:lpstr>Random Sphere Algorithm</vt:lpstr>
      <vt:lpstr>PowerPoint Presentation</vt:lpstr>
      <vt:lpstr>Multilevel Partitioning</vt:lpstr>
      <vt:lpstr>Multilevel Partitioning - High Level Algorithm</vt:lpstr>
      <vt:lpstr>Maximal Matching:  Example</vt:lpstr>
      <vt:lpstr>Example of Coarsening</vt:lpstr>
      <vt:lpstr>Expanding a partition of Gc to a partition of G</vt:lpstr>
      <vt:lpstr>CS 240A:  Graph and hypergraph partitioning</vt:lpstr>
      <vt:lpstr>Most of the following slides adapted from:  Dynamic Load Balancing for Adaptive Scientific Computations via Hypergraph Repartitioning</vt:lpstr>
      <vt:lpstr>Graph Models: Approximate Communication Metric for SpMV</vt:lpstr>
      <vt:lpstr>Graph Model for Sparse Matrices</vt:lpstr>
      <vt:lpstr>Hypergraph Model for Sparse Matrices</vt:lpstr>
      <vt:lpstr>Hypergraph Model</vt:lpstr>
      <vt:lpstr>CS 240A:  Graph and hypergraph partitioning</vt:lpstr>
      <vt:lpstr>Multilevel Scheme (Serial &amp; Parallel)</vt:lpstr>
      <vt:lpstr>Recursive Bisection</vt:lpstr>
      <vt:lpstr>Data Layout</vt:lpstr>
      <vt:lpstr>Coarsening via Parallel Matching in 2D Data Layout</vt:lpstr>
      <vt:lpstr>Coarsening (cont.)</vt:lpstr>
      <vt:lpstr>Decomposition Quality</vt:lpstr>
      <vt:lpstr>Parallel Performance</vt:lpstr>
      <vt:lpstr>Zoltan 2D Distribution: Decomposition Quality</vt:lpstr>
      <vt:lpstr>Zoltan 2D Distribution: Parallel Performance</vt:lpstr>
    </vt:vector>
  </TitlesOfParts>
  <Company>Xerox PARC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Sparse LU Factorization</dc:title>
  <dc:creator>John Gilbert</dc:creator>
  <cp:lastModifiedBy>John Gilbert</cp:lastModifiedBy>
  <cp:revision>475</cp:revision>
  <cp:lastPrinted>1999-10-20T00:13:40Z</cp:lastPrinted>
  <dcterms:created xsi:type="dcterms:W3CDTF">1998-10-05T22:15:03Z</dcterms:created>
  <dcterms:modified xsi:type="dcterms:W3CDTF">2013-05-08T20:16:38Z</dcterms:modified>
</cp:coreProperties>
</file>