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514" r:id="rId2"/>
    <p:sldId id="482" r:id="rId3"/>
    <p:sldId id="529" r:id="rId4"/>
    <p:sldId id="530" r:id="rId5"/>
    <p:sldId id="517" r:id="rId6"/>
    <p:sldId id="519" r:id="rId7"/>
    <p:sldId id="518" r:id="rId8"/>
    <p:sldId id="520" r:id="rId9"/>
    <p:sldId id="521" r:id="rId10"/>
    <p:sldId id="522" r:id="rId11"/>
    <p:sldId id="525" r:id="rId12"/>
    <p:sldId id="527" r:id="rId13"/>
    <p:sldId id="528" r:id="rId14"/>
    <p:sldId id="531" r:id="rId15"/>
    <p:sldId id="526" r:id="rId1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4" Type="http://schemas.openxmlformats.org/officeDocument/2006/relationships/slide" Target="slides/slide14.xml"/><Relationship Id="rId5" Type="http://schemas.openxmlformats.org/officeDocument/2006/relationships/slide" Target="slides/slide15.xml"/><Relationship Id="rId1" Type="http://schemas.openxmlformats.org/officeDocument/2006/relationships/slide" Target="slides/slide2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5DE53273-FDDC-764F-9E60-308CABDC4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1677F991-ADD0-F848-823F-01A339A24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4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28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802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5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17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6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8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2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33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0,  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b,    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permutations for iterative methods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Symmetric matrix permutations don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change the convergence of unpreconditioned CG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Symmetric matrix permutations affect the quality of an incomplete factorization – poorly understood, controversial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Often banded (RCM) is best for IC(0) / ILU(0)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Often min degree &amp; nested dissection are bad for no-fill incomplete factorization but good if some fill is allowed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experiments with orderings that use matrix values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minimum discarded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order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sometimes effective but expensive to compute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approximate inverses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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  explicitly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Minimize  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||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 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– I ||</a:t>
            </a:r>
            <a:r>
              <a:rPr lang="en-US" sz="2800" baseline="-25000">
                <a:solidFill>
                  <a:schemeClr val="tx1"/>
                </a:solidFill>
                <a:latin typeface="Times New Roman" charset="0"/>
                <a:sym typeface="Symbol" charset="0"/>
              </a:rPr>
              <a:t>F      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(in parallel, by columns)</a:t>
            </a:r>
            <a:endParaRPr lang="en-US" sz="1600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Variants:  factored form of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, more fill, . . 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D200"/>
                </a:solidFill>
                <a:latin typeface="Arial" charset="0"/>
                <a:sym typeface="Symbol" charset="0"/>
              </a:rPr>
              <a:t>Good: very parallel, seldom breaks down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sym typeface="Symbol" charset="0"/>
              </a:rPr>
              <a:t>Bad: effectiveness varies widely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24138" y="1266825"/>
            <a:ext cx="3841750" cy="1852613"/>
            <a:chOff x="882" y="776"/>
            <a:chExt cx="2420" cy="1167"/>
          </a:xfrm>
        </p:grpSpPr>
        <p:grpSp>
          <p:nvGrpSpPr>
            <p:cNvPr id="13317" name="Group 5"/>
            <p:cNvGrpSpPr>
              <a:grpSpLocks noChangeAspect="1"/>
            </p:cNvGrpSpPr>
            <p:nvPr/>
          </p:nvGrpSpPr>
          <p:grpSpPr bwMode="auto">
            <a:xfrm>
              <a:off x="882" y="776"/>
              <a:ext cx="864" cy="864"/>
              <a:chOff x="780" y="912"/>
              <a:chExt cx="1008" cy="1008"/>
            </a:xfrm>
          </p:grpSpPr>
          <p:sp>
            <p:nvSpPr>
              <p:cNvPr id="13348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6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3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6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8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0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18" name="Group 32"/>
            <p:cNvGrpSpPr>
              <a:grpSpLocks/>
            </p:cNvGrpSpPr>
            <p:nvPr/>
          </p:nvGrpSpPr>
          <p:grpSpPr bwMode="auto">
            <a:xfrm>
              <a:off x="2438" y="776"/>
              <a:ext cx="864" cy="864"/>
              <a:chOff x="2438" y="776"/>
              <a:chExt cx="864" cy="864"/>
            </a:xfrm>
          </p:grpSpPr>
          <p:sp>
            <p:nvSpPr>
              <p:cNvPr id="13322" name="Oval 33"/>
              <p:cNvSpPr>
                <a:spLocks noChangeAspect="1" noChangeArrowheads="1"/>
              </p:cNvSpPr>
              <p:nvPr/>
            </p:nvSpPr>
            <p:spPr bwMode="auto">
              <a:xfrm>
                <a:off x="2479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Oval 34"/>
              <p:cNvSpPr>
                <a:spLocks noChangeAspect="1" noChangeArrowheads="1"/>
              </p:cNvSpPr>
              <p:nvPr/>
            </p:nvSpPr>
            <p:spPr bwMode="auto">
              <a:xfrm>
                <a:off x="2656" y="82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Oval 35"/>
              <p:cNvSpPr>
                <a:spLocks noChangeAspect="1" noChangeArrowheads="1"/>
              </p:cNvSpPr>
              <p:nvPr/>
            </p:nvSpPr>
            <p:spPr bwMode="auto">
              <a:xfrm>
                <a:off x="2833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Oval 36"/>
              <p:cNvSpPr>
                <a:spLocks noChangeAspect="1" noChangeArrowheads="1"/>
              </p:cNvSpPr>
              <p:nvPr/>
            </p:nvSpPr>
            <p:spPr bwMode="auto">
              <a:xfrm>
                <a:off x="3010" y="827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Oval 37"/>
              <p:cNvSpPr>
                <a:spLocks noChangeAspect="1" noChangeArrowheads="1"/>
              </p:cNvSpPr>
              <p:nvPr/>
            </p:nvSpPr>
            <p:spPr bwMode="auto">
              <a:xfrm>
                <a:off x="3187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Oval 38"/>
              <p:cNvSpPr>
                <a:spLocks noChangeAspect="1" noChangeArrowheads="1"/>
              </p:cNvSpPr>
              <p:nvPr/>
            </p:nvSpPr>
            <p:spPr bwMode="auto">
              <a:xfrm>
                <a:off x="2479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Oval 39"/>
              <p:cNvSpPr>
                <a:spLocks noChangeAspect="1" noChangeArrowheads="1"/>
              </p:cNvSpPr>
              <p:nvPr/>
            </p:nvSpPr>
            <p:spPr bwMode="auto">
              <a:xfrm>
                <a:off x="2656" y="99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Oval 40"/>
              <p:cNvSpPr>
                <a:spLocks noChangeAspect="1" noChangeArrowheads="1"/>
              </p:cNvSpPr>
              <p:nvPr/>
            </p:nvSpPr>
            <p:spPr bwMode="auto">
              <a:xfrm>
                <a:off x="2833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Oval 41"/>
              <p:cNvSpPr>
                <a:spLocks noChangeAspect="1" noChangeArrowheads="1"/>
              </p:cNvSpPr>
              <p:nvPr/>
            </p:nvSpPr>
            <p:spPr bwMode="auto">
              <a:xfrm>
                <a:off x="3010" y="99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Oval 42"/>
              <p:cNvSpPr>
                <a:spLocks noChangeAspect="1" noChangeArrowheads="1"/>
              </p:cNvSpPr>
              <p:nvPr/>
            </p:nvSpPr>
            <p:spPr bwMode="auto">
              <a:xfrm>
                <a:off x="3187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Oval 43"/>
              <p:cNvSpPr>
                <a:spLocks noChangeAspect="1" noChangeArrowheads="1"/>
              </p:cNvSpPr>
              <p:nvPr/>
            </p:nvSpPr>
            <p:spPr bwMode="auto">
              <a:xfrm>
                <a:off x="2479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Oval 44"/>
              <p:cNvSpPr>
                <a:spLocks noChangeAspect="1" noChangeArrowheads="1"/>
              </p:cNvSpPr>
              <p:nvPr/>
            </p:nvSpPr>
            <p:spPr bwMode="auto">
              <a:xfrm>
                <a:off x="2656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Oval 45"/>
              <p:cNvSpPr>
                <a:spLocks noChangeAspect="1" noChangeArrowheads="1"/>
              </p:cNvSpPr>
              <p:nvPr/>
            </p:nvSpPr>
            <p:spPr bwMode="auto">
              <a:xfrm>
                <a:off x="2833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Oval 46"/>
              <p:cNvSpPr>
                <a:spLocks noChangeAspect="1" noChangeArrowheads="1"/>
              </p:cNvSpPr>
              <p:nvPr/>
            </p:nvSpPr>
            <p:spPr bwMode="auto">
              <a:xfrm>
                <a:off x="3010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Oval 47"/>
              <p:cNvSpPr>
                <a:spLocks noChangeAspect="1" noChangeArrowheads="1"/>
              </p:cNvSpPr>
              <p:nvPr/>
            </p:nvSpPr>
            <p:spPr bwMode="auto">
              <a:xfrm>
                <a:off x="3187" y="117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Oval 48"/>
              <p:cNvSpPr>
                <a:spLocks noChangeAspect="1" noChangeArrowheads="1"/>
              </p:cNvSpPr>
              <p:nvPr/>
            </p:nvSpPr>
            <p:spPr bwMode="auto">
              <a:xfrm>
                <a:off x="2479" y="134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Oval 49"/>
              <p:cNvSpPr>
                <a:spLocks noChangeAspect="1" noChangeArrowheads="1"/>
              </p:cNvSpPr>
              <p:nvPr/>
            </p:nvSpPr>
            <p:spPr bwMode="auto">
              <a:xfrm>
                <a:off x="2656" y="134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Oval 50"/>
              <p:cNvSpPr>
                <a:spLocks noChangeAspect="1" noChangeArrowheads="1"/>
              </p:cNvSpPr>
              <p:nvPr/>
            </p:nvSpPr>
            <p:spPr bwMode="auto">
              <a:xfrm>
                <a:off x="2833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Oval 51"/>
              <p:cNvSpPr>
                <a:spLocks noChangeAspect="1" noChangeArrowheads="1"/>
              </p:cNvSpPr>
              <p:nvPr/>
            </p:nvSpPr>
            <p:spPr bwMode="auto">
              <a:xfrm>
                <a:off x="3010" y="134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Oval 52"/>
              <p:cNvSpPr>
                <a:spLocks noChangeAspect="1" noChangeArrowheads="1"/>
              </p:cNvSpPr>
              <p:nvPr/>
            </p:nvSpPr>
            <p:spPr bwMode="auto">
              <a:xfrm>
                <a:off x="3187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Oval 53"/>
              <p:cNvSpPr>
                <a:spLocks noChangeAspect="1" noChangeArrowheads="1"/>
              </p:cNvSpPr>
              <p:nvPr/>
            </p:nvSpPr>
            <p:spPr bwMode="auto">
              <a:xfrm>
                <a:off x="2479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Oval 54"/>
              <p:cNvSpPr>
                <a:spLocks noChangeAspect="1" noChangeArrowheads="1"/>
              </p:cNvSpPr>
              <p:nvPr/>
            </p:nvSpPr>
            <p:spPr bwMode="auto">
              <a:xfrm>
                <a:off x="2656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Oval 55"/>
              <p:cNvSpPr>
                <a:spLocks noChangeAspect="1" noChangeArrowheads="1"/>
              </p:cNvSpPr>
              <p:nvPr/>
            </p:nvSpPr>
            <p:spPr bwMode="auto">
              <a:xfrm>
                <a:off x="2833" y="151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Oval 56"/>
              <p:cNvSpPr>
                <a:spLocks noChangeAspect="1" noChangeArrowheads="1"/>
              </p:cNvSpPr>
              <p:nvPr/>
            </p:nvSpPr>
            <p:spPr bwMode="auto">
              <a:xfrm>
                <a:off x="3010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Oval 57"/>
              <p:cNvSpPr>
                <a:spLocks noChangeAspect="1" noChangeArrowheads="1"/>
              </p:cNvSpPr>
              <p:nvPr/>
            </p:nvSpPr>
            <p:spPr bwMode="auto">
              <a:xfrm>
                <a:off x="3187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2438" y="77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9" name="Line 59"/>
            <p:cNvSpPr>
              <a:spLocks noChangeShapeType="1"/>
            </p:cNvSpPr>
            <p:nvPr/>
          </p:nvSpPr>
          <p:spPr bwMode="auto">
            <a:xfrm>
              <a:off x="1902" y="1208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Text Box 60"/>
            <p:cNvSpPr txBox="1">
              <a:spLocks noChangeArrowheads="1"/>
            </p:cNvSpPr>
            <p:nvPr/>
          </p:nvSpPr>
          <p:spPr bwMode="auto">
            <a:xfrm>
              <a:off x="1142" y="1616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3321" name="Text Box 61"/>
            <p:cNvSpPr txBox="1">
              <a:spLocks noChangeArrowheads="1"/>
            </p:cNvSpPr>
            <p:nvPr/>
          </p:nvSpPr>
          <p:spPr bwMode="auto">
            <a:xfrm>
              <a:off x="2758" y="1616"/>
              <a:ext cx="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B</a:t>
              </a:r>
              <a:r>
                <a:rPr lang="en-US" baseline="30000">
                  <a:solidFill>
                    <a:srgbClr val="FF0000"/>
                  </a:solidFill>
                </a:rPr>
                <a:t>-1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 matrix permutations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for iterative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Dynamic permutation: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ILU with row or column pivoting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ILUTP (Saad), Matlab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luinc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More robust but more expensive than ILUT</a:t>
            </a:r>
          </a:p>
          <a:p>
            <a:pPr lvl="1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Static permutation: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Try to increase diagonal dominance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bipartite weighted matching (Duff &amp; Koster)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Often effective; no theory for quality of preconditioner</a:t>
            </a:r>
          </a:p>
          <a:p>
            <a:pPr lvl="1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Field is not well understood, to say the least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Row permutation for heavy diagonal    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[Duff, Koster]</a:t>
            </a:r>
            <a:endParaRPr lang="en-US" sz="2000" b="0" i="0">
              <a:solidFill>
                <a:srgbClr val="000000"/>
              </a:solidFill>
              <a:effectLst/>
              <a:latin typeface="Times" pitchFamily="18" charset="0"/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3873500"/>
            <a:ext cx="7086600" cy="2667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Represent A as a weighted, undirected bipartite graph (one node for each row and one node for each column)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Find matching (set of independent edges) with maximum product of weights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Permute rows to place matching on diagonal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Matching algorithm also gives a row and column scaling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to make all diag elts =1 and all off-diag elts &lt;=1</a:t>
            </a:r>
          </a:p>
        </p:txBody>
      </p:sp>
      <p:sp>
        <p:nvSpPr>
          <p:cNvPr id="15364" name="Oval 4"/>
          <p:cNvSpPr>
            <a:spLocks noChangeAspect="1" noChangeArrowheads="1"/>
          </p:cNvSpPr>
          <p:nvPr/>
        </p:nvSpPr>
        <p:spPr bwMode="auto">
          <a:xfrm>
            <a:off x="1101725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spect="1" noChangeArrowheads="1"/>
          </p:cNvSpPr>
          <p:nvPr/>
        </p:nvSpPr>
        <p:spPr bwMode="auto">
          <a:xfrm>
            <a:off x="142875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spect="1" noChangeArrowheads="1"/>
          </p:cNvSpPr>
          <p:nvPr/>
        </p:nvSpPr>
        <p:spPr bwMode="auto">
          <a:xfrm>
            <a:off x="1757363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2084388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spect="1" noChangeArrowheads="1"/>
          </p:cNvSpPr>
          <p:nvPr/>
        </p:nvSpPr>
        <p:spPr bwMode="auto">
          <a:xfrm>
            <a:off x="241300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9"/>
          <p:cNvSpPr>
            <a:spLocks noChangeAspect="1" noChangeArrowheads="1"/>
          </p:cNvSpPr>
          <p:nvPr/>
        </p:nvSpPr>
        <p:spPr bwMode="auto">
          <a:xfrm>
            <a:off x="1101725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spect="1" noChangeArrowheads="1"/>
          </p:cNvSpPr>
          <p:nvPr/>
        </p:nvSpPr>
        <p:spPr bwMode="auto">
          <a:xfrm>
            <a:off x="1428750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spect="1" noChangeArrowheads="1"/>
          </p:cNvSpPr>
          <p:nvPr/>
        </p:nvSpPr>
        <p:spPr bwMode="auto">
          <a:xfrm>
            <a:off x="1757363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spect="1" noChangeArrowheads="1"/>
          </p:cNvSpPr>
          <p:nvPr/>
        </p:nvSpPr>
        <p:spPr bwMode="auto">
          <a:xfrm>
            <a:off x="2084388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3"/>
          <p:cNvSpPr>
            <a:spLocks noChangeAspect="1" noChangeArrowheads="1"/>
          </p:cNvSpPr>
          <p:nvPr/>
        </p:nvSpPr>
        <p:spPr bwMode="auto">
          <a:xfrm>
            <a:off x="2413000" y="19812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4"/>
          <p:cNvSpPr>
            <a:spLocks noChangeAspect="1" noChangeArrowheads="1"/>
          </p:cNvSpPr>
          <p:nvPr/>
        </p:nvSpPr>
        <p:spPr bwMode="auto">
          <a:xfrm>
            <a:off x="1101725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5"/>
          <p:cNvSpPr>
            <a:spLocks noChangeAspect="1" noChangeArrowheads="1"/>
          </p:cNvSpPr>
          <p:nvPr/>
        </p:nvSpPr>
        <p:spPr bwMode="auto">
          <a:xfrm>
            <a:off x="1428750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spect="1" noChangeArrowheads="1"/>
          </p:cNvSpPr>
          <p:nvPr/>
        </p:nvSpPr>
        <p:spPr bwMode="auto">
          <a:xfrm>
            <a:off x="1757363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7"/>
          <p:cNvSpPr>
            <a:spLocks noChangeAspect="1" noChangeArrowheads="1"/>
          </p:cNvSpPr>
          <p:nvPr/>
        </p:nvSpPr>
        <p:spPr bwMode="auto">
          <a:xfrm>
            <a:off x="2084388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spect="1" noChangeArrowheads="1"/>
          </p:cNvSpPr>
          <p:nvPr/>
        </p:nvSpPr>
        <p:spPr bwMode="auto">
          <a:xfrm>
            <a:off x="2413000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spect="1" noChangeArrowheads="1"/>
          </p:cNvSpPr>
          <p:nvPr/>
        </p:nvSpPr>
        <p:spPr bwMode="auto">
          <a:xfrm>
            <a:off x="1101725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20"/>
          <p:cNvSpPr>
            <a:spLocks noChangeAspect="1" noChangeArrowheads="1"/>
          </p:cNvSpPr>
          <p:nvPr/>
        </p:nvSpPr>
        <p:spPr bwMode="auto">
          <a:xfrm>
            <a:off x="1428750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21"/>
          <p:cNvSpPr>
            <a:spLocks noChangeAspect="1" noChangeArrowheads="1"/>
          </p:cNvSpPr>
          <p:nvPr/>
        </p:nvSpPr>
        <p:spPr bwMode="auto">
          <a:xfrm>
            <a:off x="1757363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22"/>
          <p:cNvSpPr>
            <a:spLocks noChangeAspect="1" noChangeArrowheads="1"/>
          </p:cNvSpPr>
          <p:nvPr/>
        </p:nvSpPr>
        <p:spPr bwMode="auto">
          <a:xfrm>
            <a:off x="2084388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3"/>
          <p:cNvSpPr>
            <a:spLocks noChangeAspect="1" noChangeArrowheads="1"/>
          </p:cNvSpPr>
          <p:nvPr/>
        </p:nvSpPr>
        <p:spPr bwMode="auto">
          <a:xfrm>
            <a:off x="2413000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>
            <a:off x="1101725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5"/>
          <p:cNvSpPr>
            <a:spLocks noChangeAspect="1" noChangeArrowheads="1"/>
          </p:cNvSpPr>
          <p:nvPr/>
        </p:nvSpPr>
        <p:spPr bwMode="auto">
          <a:xfrm>
            <a:off x="142875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spect="1" noChangeArrowheads="1"/>
          </p:cNvSpPr>
          <p:nvPr/>
        </p:nvSpPr>
        <p:spPr bwMode="auto">
          <a:xfrm>
            <a:off x="1757363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spect="1" noChangeArrowheads="1"/>
          </p:cNvSpPr>
          <p:nvPr/>
        </p:nvSpPr>
        <p:spPr bwMode="auto">
          <a:xfrm>
            <a:off x="2084388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Oval 28"/>
          <p:cNvSpPr>
            <a:spLocks noChangeAspect="1" noChangeArrowheads="1"/>
          </p:cNvSpPr>
          <p:nvPr/>
        </p:nvSpPr>
        <p:spPr bwMode="auto">
          <a:xfrm>
            <a:off x="241300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025525" y="1568450"/>
            <a:ext cx="1600200" cy="1600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006475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33521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33826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670050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01838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63588" y="15414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1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763588" y="28622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5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63588" y="1871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2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63588" y="22018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3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763588" y="25320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rgbClr val="00D200"/>
                </a:solidFill>
                <a:latin typeface="Arial" charset="0"/>
              </a:rPr>
              <a:t>4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590675" y="3294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3505200" y="1468438"/>
            <a:ext cx="1808163" cy="2051050"/>
            <a:chOff x="2208" y="1008"/>
            <a:chExt cx="1139" cy="1292"/>
          </a:xfrm>
        </p:grpSpPr>
        <p:sp>
          <p:nvSpPr>
            <p:cNvPr id="15440" name="Line 42"/>
            <p:cNvSpPr>
              <a:spLocks noChangeShapeType="1"/>
            </p:cNvSpPr>
            <p:nvPr/>
          </p:nvSpPr>
          <p:spPr bwMode="auto">
            <a:xfrm>
              <a:off x="2452" y="1090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43"/>
            <p:cNvSpPr>
              <a:spLocks noChangeShapeType="1"/>
            </p:cNvSpPr>
            <p:nvPr/>
          </p:nvSpPr>
          <p:spPr bwMode="auto">
            <a:xfrm>
              <a:off x="2452" y="1378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44"/>
            <p:cNvSpPr>
              <a:spLocks noChangeShapeType="1"/>
            </p:cNvSpPr>
            <p:nvPr/>
          </p:nvSpPr>
          <p:spPr bwMode="auto">
            <a:xfrm>
              <a:off x="2458" y="1372"/>
              <a:ext cx="660" cy="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43" name="Group 45"/>
            <p:cNvGrpSpPr>
              <a:grpSpLocks/>
            </p:cNvGrpSpPr>
            <p:nvPr/>
          </p:nvGrpSpPr>
          <p:grpSpPr bwMode="auto">
            <a:xfrm>
              <a:off x="2208" y="1008"/>
              <a:ext cx="187" cy="1292"/>
              <a:chOff x="4280" y="912"/>
              <a:chExt cx="187" cy="1292"/>
            </a:xfrm>
          </p:grpSpPr>
          <p:sp>
            <p:nvSpPr>
              <p:cNvPr id="15470" name="Text Box 46"/>
              <p:cNvSpPr txBox="1">
                <a:spLocks noChangeArrowheads="1"/>
              </p:cNvSpPr>
              <p:nvPr/>
            </p:nvSpPr>
            <p:spPr bwMode="auto">
              <a:xfrm>
                <a:off x="4280" y="9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471" name="Text Box 47"/>
              <p:cNvSpPr txBox="1">
                <a:spLocks noChangeArrowheads="1"/>
              </p:cNvSpPr>
              <p:nvPr/>
            </p:nvSpPr>
            <p:spPr bwMode="auto">
              <a:xfrm>
                <a:off x="4280" y="19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5472" name="Text Box 48"/>
              <p:cNvSpPr txBox="1">
                <a:spLocks noChangeArrowheads="1"/>
              </p:cNvSpPr>
              <p:nvPr/>
            </p:nvSpPr>
            <p:spPr bwMode="auto">
              <a:xfrm>
                <a:off x="4280" y="11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5473" name="Text Box 49"/>
              <p:cNvSpPr txBox="1">
                <a:spLocks noChangeArrowheads="1"/>
              </p:cNvSpPr>
              <p:nvPr/>
            </p:nvSpPr>
            <p:spPr bwMode="auto">
              <a:xfrm>
                <a:off x="4280" y="1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5474" name="Text Box 50"/>
              <p:cNvSpPr txBox="1">
                <a:spLocks noChangeArrowheads="1"/>
              </p:cNvSpPr>
              <p:nvPr/>
            </p:nvSpPr>
            <p:spPr bwMode="auto">
              <a:xfrm>
                <a:off x="4280" y="17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D200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5444" name="Group 51"/>
            <p:cNvGrpSpPr>
              <a:grpSpLocks/>
            </p:cNvGrpSpPr>
            <p:nvPr/>
          </p:nvGrpSpPr>
          <p:grpSpPr bwMode="auto">
            <a:xfrm>
              <a:off x="3160" y="1008"/>
              <a:ext cx="187" cy="1292"/>
              <a:chOff x="4376" y="1008"/>
              <a:chExt cx="187" cy="1292"/>
            </a:xfrm>
          </p:grpSpPr>
          <p:sp>
            <p:nvSpPr>
              <p:cNvPr id="15465" name="Text Box 52"/>
              <p:cNvSpPr txBox="1">
                <a:spLocks noChangeArrowheads="1"/>
              </p:cNvSpPr>
              <p:nvPr/>
            </p:nvSpPr>
            <p:spPr bwMode="auto">
              <a:xfrm>
                <a:off x="4376" y="10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466" name="Text Box 53"/>
              <p:cNvSpPr txBox="1">
                <a:spLocks noChangeArrowheads="1"/>
              </p:cNvSpPr>
              <p:nvPr/>
            </p:nvSpPr>
            <p:spPr bwMode="auto">
              <a:xfrm>
                <a:off x="4376" y="208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5467" name="Text Box 54"/>
              <p:cNvSpPr txBox="1">
                <a:spLocks noChangeArrowheads="1"/>
              </p:cNvSpPr>
              <p:nvPr/>
            </p:nvSpPr>
            <p:spPr bwMode="auto">
              <a:xfrm>
                <a:off x="437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5468" name="Text Box 55"/>
              <p:cNvSpPr txBox="1">
                <a:spLocks noChangeArrowheads="1"/>
              </p:cNvSpPr>
              <p:nvPr/>
            </p:nvSpPr>
            <p:spPr bwMode="auto">
              <a:xfrm>
                <a:off x="4376" y="15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5469" name="Text Box 56"/>
              <p:cNvSpPr txBox="1">
                <a:spLocks noChangeArrowheads="1"/>
              </p:cNvSpPr>
              <p:nvPr/>
            </p:nvSpPr>
            <p:spPr bwMode="auto">
              <a:xfrm>
                <a:off x="4376" y="18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15445" name="Line 57"/>
            <p:cNvSpPr>
              <a:spLocks noChangeShapeType="1"/>
            </p:cNvSpPr>
            <p:nvPr/>
          </p:nvSpPr>
          <p:spPr bwMode="auto">
            <a:xfrm>
              <a:off x="2446" y="1099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58"/>
            <p:cNvSpPr>
              <a:spLocks noChangeShapeType="1"/>
            </p:cNvSpPr>
            <p:nvPr/>
          </p:nvSpPr>
          <p:spPr bwMode="auto">
            <a:xfrm>
              <a:off x="2443" y="1660"/>
              <a:ext cx="67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59"/>
            <p:cNvSpPr>
              <a:spLocks noChangeShapeType="1"/>
            </p:cNvSpPr>
            <p:nvPr/>
          </p:nvSpPr>
          <p:spPr bwMode="auto">
            <a:xfrm>
              <a:off x="2449" y="2206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Line 60"/>
            <p:cNvSpPr>
              <a:spLocks noChangeShapeType="1"/>
            </p:cNvSpPr>
            <p:nvPr/>
          </p:nvSpPr>
          <p:spPr bwMode="auto">
            <a:xfrm>
              <a:off x="2458" y="1657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61"/>
            <p:cNvSpPr>
              <a:spLocks noChangeShapeType="1"/>
            </p:cNvSpPr>
            <p:nvPr/>
          </p:nvSpPr>
          <p:spPr bwMode="auto">
            <a:xfrm flipH="1">
              <a:off x="2449" y="1381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Line 62"/>
            <p:cNvSpPr>
              <a:spLocks noChangeShapeType="1"/>
            </p:cNvSpPr>
            <p:nvPr/>
          </p:nvSpPr>
          <p:spPr bwMode="auto">
            <a:xfrm flipH="1">
              <a:off x="2452" y="1375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Line 63"/>
            <p:cNvSpPr>
              <a:spLocks noChangeShapeType="1"/>
            </p:cNvSpPr>
            <p:nvPr/>
          </p:nvSpPr>
          <p:spPr bwMode="auto">
            <a:xfrm flipH="1">
              <a:off x="2464" y="1099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Line 64"/>
            <p:cNvSpPr>
              <a:spLocks noChangeShapeType="1"/>
            </p:cNvSpPr>
            <p:nvPr/>
          </p:nvSpPr>
          <p:spPr bwMode="auto">
            <a:xfrm>
              <a:off x="2458" y="1393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53" name="Group 65"/>
            <p:cNvGrpSpPr>
              <a:grpSpLocks/>
            </p:cNvGrpSpPr>
            <p:nvPr/>
          </p:nvGrpSpPr>
          <p:grpSpPr bwMode="auto">
            <a:xfrm>
              <a:off x="2400" y="1050"/>
              <a:ext cx="104" cy="1208"/>
              <a:chOff x="5136" y="960"/>
              <a:chExt cx="104" cy="1208"/>
            </a:xfrm>
          </p:grpSpPr>
          <p:sp>
            <p:nvSpPr>
              <p:cNvPr id="15460" name="Oval 66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1" name="Oval 67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2" name="Oval 68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3" name="Oval 69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4" name="Oval 70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54" name="Group 71"/>
            <p:cNvGrpSpPr>
              <a:grpSpLocks/>
            </p:cNvGrpSpPr>
            <p:nvPr/>
          </p:nvGrpSpPr>
          <p:grpSpPr bwMode="auto">
            <a:xfrm>
              <a:off x="3064" y="1050"/>
              <a:ext cx="104" cy="1208"/>
              <a:chOff x="5136" y="960"/>
              <a:chExt cx="104" cy="1208"/>
            </a:xfrm>
          </p:grpSpPr>
          <p:sp>
            <p:nvSpPr>
              <p:cNvPr id="15455" name="Oval 72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6" name="Oval 73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7" name="Oval 74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8" name="Oval 75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9" name="Oval 76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402" name="Group 77"/>
          <p:cNvGrpSpPr>
            <a:grpSpLocks/>
          </p:cNvGrpSpPr>
          <p:nvPr/>
        </p:nvGrpSpPr>
        <p:grpSpPr bwMode="auto">
          <a:xfrm>
            <a:off x="5973763" y="1263650"/>
            <a:ext cx="1868487" cy="2549525"/>
            <a:chOff x="3763" y="796"/>
            <a:chExt cx="1177" cy="1606"/>
          </a:xfrm>
        </p:grpSpPr>
        <p:sp>
          <p:nvSpPr>
            <p:cNvPr id="15403" name="Oval 78"/>
            <p:cNvSpPr>
              <a:spLocks noChangeAspect="1" noChangeArrowheads="1"/>
            </p:cNvSpPr>
            <p:nvPr/>
          </p:nvSpPr>
          <p:spPr bwMode="auto">
            <a:xfrm>
              <a:off x="3976" y="104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Oval 79"/>
            <p:cNvSpPr>
              <a:spLocks noChangeAspect="1" noChangeArrowheads="1"/>
            </p:cNvSpPr>
            <p:nvPr/>
          </p:nvSpPr>
          <p:spPr bwMode="auto">
            <a:xfrm>
              <a:off x="4182" y="104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Oval 80"/>
            <p:cNvSpPr>
              <a:spLocks noChangeAspect="1" noChangeArrowheads="1"/>
            </p:cNvSpPr>
            <p:nvPr/>
          </p:nvSpPr>
          <p:spPr bwMode="auto">
            <a:xfrm>
              <a:off x="4389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Oval 81"/>
            <p:cNvSpPr>
              <a:spLocks noChangeAspect="1" noChangeArrowheads="1"/>
            </p:cNvSpPr>
            <p:nvPr/>
          </p:nvSpPr>
          <p:spPr bwMode="auto">
            <a:xfrm>
              <a:off x="4595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Oval 82"/>
            <p:cNvSpPr>
              <a:spLocks noChangeAspect="1" noChangeArrowheads="1"/>
            </p:cNvSpPr>
            <p:nvPr/>
          </p:nvSpPr>
          <p:spPr bwMode="auto">
            <a:xfrm>
              <a:off x="4802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Oval 83"/>
            <p:cNvSpPr>
              <a:spLocks noChangeAspect="1" noChangeArrowheads="1"/>
            </p:cNvSpPr>
            <p:nvPr/>
          </p:nvSpPr>
          <p:spPr bwMode="auto">
            <a:xfrm>
              <a:off x="3976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Oval 84"/>
            <p:cNvSpPr>
              <a:spLocks noChangeAspect="1" noChangeArrowheads="1"/>
            </p:cNvSpPr>
            <p:nvPr/>
          </p:nvSpPr>
          <p:spPr bwMode="auto">
            <a:xfrm>
              <a:off x="4182" y="124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85"/>
            <p:cNvSpPr>
              <a:spLocks noChangeAspect="1" noChangeArrowheads="1"/>
            </p:cNvSpPr>
            <p:nvPr/>
          </p:nvSpPr>
          <p:spPr bwMode="auto">
            <a:xfrm>
              <a:off x="4389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86"/>
            <p:cNvSpPr>
              <a:spLocks noChangeAspect="1" noChangeArrowheads="1"/>
            </p:cNvSpPr>
            <p:nvPr/>
          </p:nvSpPr>
          <p:spPr bwMode="auto">
            <a:xfrm>
              <a:off x="4595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87"/>
            <p:cNvSpPr>
              <a:spLocks noChangeAspect="1" noChangeArrowheads="1"/>
            </p:cNvSpPr>
            <p:nvPr/>
          </p:nvSpPr>
          <p:spPr bwMode="auto">
            <a:xfrm>
              <a:off x="4802" y="12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88"/>
            <p:cNvSpPr>
              <a:spLocks noChangeAspect="1" noChangeArrowheads="1"/>
            </p:cNvSpPr>
            <p:nvPr/>
          </p:nvSpPr>
          <p:spPr bwMode="auto">
            <a:xfrm>
              <a:off x="397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89"/>
            <p:cNvSpPr>
              <a:spLocks noChangeAspect="1" noChangeArrowheads="1"/>
            </p:cNvSpPr>
            <p:nvPr/>
          </p:nvSpPr>
          <p:spPr bwMode="auto">
            <a:xfrm>
              <a:off x="4182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90"/>
            <p:cNvSpPr>
              <a:spLocks noChangeAspect="1" noChangeArrowheads="1"/>
            </p:cNvSpPr>
            <p:nvPr/>
          </p:nvSpPr>
          <p:spPr bwMode="auto">
            <a:xfrm>
              <a:off x="4389" y="144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91"/>
            <p:cNvSpPr>
              <a:spLocks noChangeAspect="1" noChangeArrowheads="1"/>
            </p:cNvSpPr>
            <p:nvPr/>
          </p:nvSpPr>
          <p:spPr bwMode="auto">
            <a:xfrm>
              <a:off x="459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92"/>
            <p:cNvSpPr>
              <a:spLocks noChangeAspect="1" noChangeArrowheads="1"/>
            </p:cNvSpPr>
            <p:nvPr/>
          </p:nvSpPr>
          <p:spPr bwMode="auto">
            <a:xfrm>
              <a:off x="480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93"/>
            <p:cNvSpPr>
              <a:spLocks noChangeAspect="1" noChangeArrowheads="1"/>
            </p:cNvSpPr>
            <p:nvPr/>
          </p:nvSpPr>
          <p:spPr bwMode="auto">
            <a:xfrm>
              <a:off x="3976" y="16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Oval 94"/>
            <p:cNvSpPr>
              <a:spLocks noChangeAspect="1" noChangeArrowheads="1"/>
            </p:cNvSpPr>
            <p:nvPr/>
          </p:nvSpPr>
          <p:spPr bwMode="auto">
            <a:xfrm>
              <a:off x="418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95"/>
            <p:cNvSpPr>
              <a:spLocks noChangeAspect="1" noChangeArrowheads="1"/>
            </p:cNvSpPr>
            <p:nvPr/>
          </p:nvSpPr>
          <p:spPr bwMode="auto">
            <a:xfrm>
              <a:off x="4389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96"/>
            <p:cNvSpPr>
              <a:spLocks noChangeAspect="1" noChangeArrowheads="1"/>
            </p:cNvSpPr>
            <p:nvPr/>
          </p:nvSpPr>
          <p:spPr bwMode="auto">
            <a:xfrm>
              <a:off x="4595" y="16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97"/>
            <p:cNvSpPr>
              <a:spLocks noChangeAspect="1" noChangeArrowheads="1"/>
            </p:cNvSpPr>
            <p:nvPr/>
          </p:nvSpPr>
          <p:spPr bwMode="auto">
            <a:xfrm>
              <a:off x="480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98"/>
            <p:cNvSpPr>
              <a:spLocks noChangeAspect="1" noChangeArrowheads="1"/>
            </p:cNvSpPr>
            <p:nvPr/>
          </p:nvSpPr>
          <p:spPr bwMode="auto">
            <a:xfrm>
              <a:off x="3976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99"/>
            <p:cNvSpPr>
              <a:spLocks noChangeAspect="1" noChangeArrowheads="1"/>
            </p:cNvSpPr>
            <p:nvPr/>
          </p:nvSpPr>
          <p:spPr bwMode="auto">
            <a:xfrm>
              <a:off x="4182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Oval 100"/>
            <p:cNvSpPr>
              <a:spLocks noChangeAspect="1" noChangeArrowheads="1"/>
            </p:cNvSpPr>
            <p:nvPr/>
          </p:nvSpPr>
          <p:spPr bwMode="auto">
            <a:xfrm>
              <a:off x="4389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Oval 101"/>
            <p:cNvSpPr>
              <a:spLocks noChangeAspect="1" noChangeArrowheads="1"/>
            </p:cNvSpPr>
            <p:nvPr/>
          </p:nvSpPr>
          <p:spPr bwMode="auto">
            <a:xfrm>
              <a:off x="4595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Oval 102"/>
            <p:cNvSpPr>
              <a:spLocks noChangeAspect="1" noChangeArrowheads="1"/>
            </p:cNvSpPr>
            <p:nvPr/>
          </p:nvSpPr>
          <p:spPr bwMode="auto">
            <a:xfrm>
              <a:off x="4802" y="185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103"/>
            <p:cNvSpPr>
              <a:spLocks noChangeArrowheads="1"/>
            </p:cNvSpPr>
            <p:nvPr/>
          </p:nvSpPr>
          <p:spPr bwMode="auto">
            <a:xfrm>
              <a:off x="3928" y="988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Text Box 104"/>
            <p:cNvSpPr txBox="1">
              <a:spLocks noChangeArrowheads="1"/>
            </p:cNvSpPr>
            <p:nvPr/>
          </p:nvSpPr>
          <p:spPr bwMode="auto">
            <a:xfrm>
              <a:off x="3916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30" name="Text Box 105"/>
            <p:cNvSpPr txBox="1">
              <a:spLocks noChangeArrowheads="1"/>
            </p:cNvSpPr>
            <p:nvPr/>
          </p:nvSpPr>
          <p:spPr bwMode="auto">
            <a:xfrm>
              <a:off x="475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1" name="Text Box 106"/>
            <p:cNvSpPr txBox="1">
              <a:spLocks noChangeArrowheads="1"/>
            </p:cNvSpPr>
            <p:nvPr/>
          </p:nvSpPr>
          <p:spPr bwMode="auto">
            <a:xfrm>
              <a:off x="4125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32" name="Text Box 107"/>
            <p:cNvSpPr txBox="1">
              <a:spLocks noChangeArrowheads="1"/>
            </p:cNvSpPr>
            <p:nvPr/>
          </p:nvSpPr>
          <p:spPr bwMode="auto">
            <a:xfrm>
              <a:off x="4334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33" name="Text Box 108"/>
            <p:cNvSpPr txBox="1">
              <a:spLocks noChangeArrowheads="1"/>
            </p:cNvSpPr>
            <p:nvPr/>
          </p:nvSpPr>
          <p:spPr bwMode="auto">
            <a:xfrm>
              <a:off x="454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4" name="Text Box 109"/>
            <p:cNvSpPr txBox="1">
              <a:spLocks noChangeArrowheads="1"/>
            </p:cNvSpPr>
            <p:nvPr/>
          </p:nvSpPr>
          <p:spPr bwMode="auto">
            <a:xfrm>
              <a:off x="3763" y="9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5" name="Text Box 110"/>
            <p:cNvSpPr txBox="1">
              <a:spLocks noChangeArrowheads="1"/>
            </p:cNvSpPr>
            <p:nvPr/>
          </p:nvSpPr>
          <p:spPr bwMode="auto">
            <a:xfrm>
              <a:off x="3763" y="18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36" name="Text Box 111"/>
            <p:cNvSpPr txBox="1">
              <a:spLocks noChangeArrowheads="1"/>
            </p:cNvSpPr>
            <p:nvPr/>
          </p:nvSpPr>
          <p:spPr bwMode="auto">
            <a:xfrm>
              <a:off x="3763" y="117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7" name="Text Box 112"/>
            <p:cNvSpPr txBox="1">
              <a:spLocks noChangeArrowheads="1"/>
            </p:cNvSpPr>
            <p:nvPr/>
          </p:nvSpPr>
          <p:spPr bwMode="auto">
            <a:xfrm>
              <a:off x="3763" y="138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38" name="Text Box 113"/>
            <p:cNvSpPr txBox="1">
              <a:spLocks noChangeArrowheads="1"/>
            </p:cNvSpPr>
            <p:nvPr/>
          </p:nvSpPr>
          <p:spPr bwMode="auto">
            <a:xfrm>
              <a:off x="3763" y="15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D2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39" name="Text Box 114"/>
            <p:cNvSpPr txBox="1">
              <a:spLocks noChangeArrowheads="1"/>
            </p:cNvSpPr>
            <p:nvPr/>
          </p:nvSpPr>
          <p:spPr bwMode="auto">
            <a:xfrm>
              <a:off x="4284" y="2075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PA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338831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261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18368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IC0: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21" name="Group 49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6462" name="Group 50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6465" name="Group 51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6472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3" name="Line 5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4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5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6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6" name="Group 57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6467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8" name="Line 5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9" name="Line 6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0" name="Line 6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1" name="Line 6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63" name="Text Box 63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6464" name="Line 64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22" name="Group 65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6424" name="Group 66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6427" name="Group 67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6450" name="Group 68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6457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8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9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0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61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1" name="Group 7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6452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3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4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5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56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28" name="Group 80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6440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1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2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3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4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5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6" name="Line 8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7" name="Line 8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8" name="Line 8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9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9" name="Group 91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6430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1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2" name="Line 94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3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4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5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6" name="Line 9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7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Line 10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9" name="Line 10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25" name="Text Box 102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6426" name="Line 103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3" name="Text Box 104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-1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max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min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1/2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Landscape of Sparse Ax=b Solvers</a:t>
            </a:r>
            <a:endParaRPr lang="en-US" sz="4000">
              <a:ea typeface="+mj-ea"/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2908300" y="2352675"/>
          <a:ext cx="44005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3" imgW="4430561" imgH="3756169" progId="Word.Document.8">
                  <p:embed/>
                </p:oleObj>
              </mc:Choice>
              <mc:Fallback>
                <p:oleObj name="Document" r:id="rId3" imgW="4430561" imgH="375616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52675"/>
                        <a:ext cx="4400550" cy="373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153400" cy="5943600"/>
          </a:xfrm>
        </p:spPr>
        <p:txBody>
          <a:bodyPr/>
          <a:lstStyle/>
          <a:p>
            <a:r>
              <a:rPr lang="en-US" dirty="0" err="1">
                <a:latin typeface="Arial" charset="0"/>
              </a:rPr>
              <a:t>Nonsymmetric</a:t>
            </a:r>
            <a:r>
              <a:rPr lang="en-US" dirty="0">
                <a:latin typeface="Arial" charset="0"/>
              </a:rPr>
              <a:t> linear systems: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 dirty="0">
                <a:solidFill>
                  <a:schemeClr val="hlink"/>
                </a:solidFill>
                <a:latin typeface="Arial" charset="0"/>
              </a:rPr>
            </a:br>
            <a:r>
              <a:rPr lang="en-US" sz="2400" u="sng" dirty="0">
                <a:solidFill>
                  <a:srgbClr val="021FAE"/>
                </a:solidFill>
                <a:latin typeface="Times" charset="0"/>
              </a:rPr>
              <a:t>for 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 </a:t>
            </a:r>
            <a:r>
              <a:rPr lang="en-US" sz="2400" dirty="0" err="1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 = 1, 2, 3, . . .</a:t>
            </a:r>
            <a:br>
              <a:rPr lang="en-US" sz="2400" dirty="0">
                <a:solidFill>
                  <a:srgbClr val="021FAE"/>
                </a:solidFill>
                <a:latin typeface="Times" charset="0"/>
              </a:rPr>
            </a:br>
            <a:r>
              <a:rPr lang="en-US" sz="2400" dirty="0">
                <a:solidFill>
                  <a:srgbClr val="021FAE"/>
                </a:solidFill>
                <a:latin typeface="Times" charset="0"/>
              </a:rPr>
              <a:t>    find x</a:t>
            </a:r>
            <a:r>
              <a:rPr lang="en-US" sz="24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400" dirty="0">
                <a:solidFill>
                  <a:srgbClr val="021FAE"/>
                </a:solidFill>
                <a:latin typeface="Times" charset="0"/>
                <a:sym typeface="Symbol" charset="0"/>
              </a:rPr>
              <a:t> 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4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(A, b) that minimizes |</a:t>
            </a:r>
            <a:r>
              <a:rPr lang="en-US" sz="2400" dirty="0" smtClean="0">
                <a:solidFill>
                  <a:srgbClr val="021FAE"/>
                </a:solidFill>
                <a:latin typeface="Times" charset="0"/>
              </a:rPr>
              <a:t>|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b – </a:t>
            </a:r>
            <a:r>
              <a:rPr lang="en-US" sz="2400" dirty="0" err="1" smtClean="0">
                <a:solidFill>
                  <a:srgbClr val="021FAE"/>
                </a:solidFill>
                <a:latin typeface="Times" charset="0"/>
              </a:rPr>
              <a:t>Ax</a:t>
            </a:r>
            <a:r>
              <a:rPr lang="en-US" sz="2400" b="1" baseline="-25000" dirty="0" err="1" smtClean="0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400" dirty="0" smtClean="0">
                <a:solidFill>
                  <a:srgbClr val="021FAE"/>
                </a:solidFill>
                <a:latin typeface="Times" charset="0"/>
              </a:rPr>
              <a:t>|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|</a:t>
            </a:r>
            <a:r>
              <a:rPr lang="en-US" sz="2400" baseline="-25000" dirty="0">
                <a:solidFill>
                  <a:srgbClr val="021FAE"/>
                </a:solidFill>
                <a:latin typeface="Times" charset="0"/>
              </a:rPr>
              <a:t>2</a:t>
            </a:r>
            <a:r>
              <a:rPr lang="en-US" sz="2400" dirty="0">
                <a:solidFill>
                  <a:srgbClr val="021FAE"/>
                </a:solidFill>
                <a:latin typeface="Times" charset="0"/>
              </a:rPr>
              <a:t> </a:t>
            </a:r>
            <a:r>
              <a:rPr lang="en-US" sz="2800" dirty="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800" dirty="0">
                <a:solidFill>
                  <a:srgbClr val="021FAE"/>
                </a:solidFill>
                <a:latin typeface="Times" charset="0"/>
              </a:rPr>
            </a:br>
            <a:r>
              <a:rPr lang="en-US" sz="2400" dirty="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400" dirty="0">
                <a:solidFill>
                  <a:srgbClr val="021FAE"/>
                </a:solidFill>
                <a:latin typeface="Times" charset="0"/>
              </a:rPr>
            </a:br>
            <a:r>
              <a:rPr lang="en-US" sz="2000" dirty="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(Usually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restarted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every k iterations to use less space.)</a:t>
            </a:r>
          </a:p>
          <a:p>
            <a:pPr lvl="4"/>
            <a:endParaRPr lang="en-US" sz="1600" dirty="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BiCGStab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, QMR, etc.:</a:t>
            </a:r>
            <a:br>
              <a:rPr lang="en-US" sz="2000" dirty="0">
                <a:solidFill>
                  <a:schemeClr val="hlink"/>
                </a:solidFill>
                <a:latin typeface="Arial" charset="0"/>
              </a:rPr>
            </a:br>
            <a:r>
              <a:rPr lang="en-US" sz="2000" dirty="0">
                <a:latin typeface="Arial" charset="0"/>
              </a:rPr>
              <a:t>Two spaces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(A, b)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dirty="0">
                <a:latin typeface="Arial" charset="0"/>
              </a:rPr>
              <a:t>and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</a:t>
            </a:r>
            <a:r>
              <a:rPr lang="en-US" sz="2000" baseline="30000" dirty="0">
                <a:solidFill>
                  <a:srgbClr val="021FAE"/>
                </a:solidFill>
                <a:latin typeface="Times" charset="0"/>
              </a:rPr>
              <a:t>T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, b)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dirty="0">
                <a:latin typeface="Arial" charset="0"/>
              </a:rPr>
              <a:t>w/ mutually orthogonal bases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Short recurrences =&gt; 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O(n)</a:t>
            </a:r>
            <a:r>
              <a:rPr lang="en-US" sz="2000" dirty="0">
                <a:latin typeface="Arial" charset="0"/>
              </a:rPr>
              <a:t> space, but less robust</a:t>
            </a:r>
          </a:p>
          <a:p>
            <a:pPr lvl="4"/>
            <a:endParaRPr lang="en-US" sz="16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Convergence and preconditioning more delicate than CG</a:t>
            </a:r>
          </a:p>
          <a:p>
            <a:pPr lvl="1"/>
            <a:r>
              <a:rPr lang="en-US" sz="2000" dirty="0">
                <a:latin typeface="Arial" charset="0"/>
              </a:rPr>
              <a:t>Active area of current research</a:t>
            </a:r>
          </a:p>
          <a:p>
            <a:pPr lvl="4"/>
            <a:endParaRPr lang="en-US" sz="16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Eigenvalues: 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 dirty="0">
                <a:latin typeface="Arial" charset="0"/>
              </a:rPr>
              <a:t> (symmetric),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 dirty="0">
                <a:latin typeface="Arial" charset="0"/>
              </a:rPr>
              <a:t> (</a:t>
            </a:r>
            <a:r>
              <a:rPr lang="en-US" sz="2000" dirty="0" err="1">
                <a:latin typeface="Arial" charset="0"/>
              </a:rPr>
              <a:t>nonsymmetric</a:t>
            </a:r>
            <a:r>
              <a:rPr lang="en-US" sz="2000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dirty="0">
                <a:latin typeface="Arial" charset="0"/>
              </a:rPr>
              <a:t>Suppose you had a matrix B such that: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 dirty="0" err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 dirty="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b instead of Ax =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Actually (B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-1/2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AB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1/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(B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/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x) = 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-1/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b, but never mind…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00100" lvl="1" indent="-342900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A is great for (1), not for (2)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I is great for (2), not for (1)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Domain-specific approximations sometimes work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diagonal of A sometimes works</a:t>
            </a:r>
          </a:p>
          <a:p>
            <a:pPr marL="800100" lvl="1" indent="-342900">
              <a:lnSpc>
                <a:spcPct val="90000"/>
              </a:lnSpc>
            </a:pPr>
            <a:endParaRPr lang="en-US" dirty="0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latin typeface="Arial" charset="0"/>
              </a:rPr>
              <a:t>Better:  blend in some direct-methods ideas. . 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Preconditioned conjugate gradient iteration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34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0,    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b,    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0,      </a:t>
            </a:r>
            <a:r>
              <a:rPr lang="en-US">
                <a:solidFill>
                  <a:srgbClr val="000000"/>
                </a:solidFill>
              </a:rPr>
              <a:t>y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(y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y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B</a:t>
            </a:r>
            <a:r>
              <a:rPr lang="en-US" sz="2400" b="1" baseline="50000">
                <a:latin typeface="Arial" charset="0"/>
                <a:cs typeface="Arial" charset="0"/>
              </a:rPr>
              <a:t>-1</a:t>
            </a:r>
            <a:r>
              <a:rPr lang="en-US" sz="2400" baseline="30000"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              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preconditioning solve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(y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(y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y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715000"/>
            <a:ext cx="7772400" cy="99695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One solve with preconditioner per iteration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factorization  (IC, ILU)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factors of A by Gaussian elimination,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but ignore fill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Preconditioner B = R</a:t>
            </a:r>
            <a:r>
              <a:rPr lang="en-US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R </a:t>
            </a: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 A, not formed explicitly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Compute B</a:t>
            </a:r>
            <a:r>
              <a:rPr lang="en-US" baseline="30000">
                <a:solidFill>
                  <a:schemeClr val="tx1"/>
                </a:solidFill>
                <a:latin typeface="Arial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z by triangular solves (in time nnz(A))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Total storage is O(nnz(A)), static data structure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Either symmetric (IC) or nonsymmetric (ILU)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400175" y="1231900"/>
            <a:ext cx="5861050" cy="1852613"/>
            <a:chOff x="1204" y="664"/>
            <a:chExt cx="3692" cy="1167"/>
          </a:xfrm>
        </p:grpSpPr>
        <p:grpSp>
          <p:nvGrpSpPr>
            <p:cNvPr id="9221" name="Group 5"/>
            <p:cNvGrpSpPr>
              <a:grpSpLocks noChangeAspect="1"/>
            </p:cNvGrpSpPr>
            <p:nvPr/>
          </p:nvGrpSpPr>
          <p:grpSpPr bwMode="auto">
            <a:xfrm>
              <a:off x="1204" y="664"/>
              <a:ext cx="864" cy="864"/>
              <a:chOff x="780" y="912"/>
              <a:chExt cx="1008" cy="1008"/>
            </a:xfrm>
          </p:grpSpPr>
          <p:sp>
            <p:nvSpPr>
              <p:cNvPr id="9281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8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1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2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5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6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2" name="Text Box 32"/>
            <p:cNvSpPr txBox="1">
              <a:spLocks noChangeArrowheads="1"/>
            </p:cNvSpPr>
            <p:nvPr/>
          </p:nvSpPr>
          <p:spPr bwMode="auto">
            <a:xfrm>
              <a:off x="3695" y="93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chemeClr val="accent1"/>
                  </a:solidFill>
                  <a:latin typeface="Arial" charset="0"/>
                </a:rPr>
                <a:t>x</a:t>
              </a:r>
            </a:p>
          </p:txBody>
        </p:sp>
        <p:grpSp>
          <p:nvGrpSpPr>
            <p:cNvPr id="9223" name="Group 33"/>
            <p:cNvGrpSpPr>
              <a:grpSpLocks/>
            </p:cNvGrpSpPr>
            <p:nvPr/>
          </p:nvGrpSpPr>
          <p:grpSpPr bwMode="auto">
            <a:xfrm>
              <a:off x="4032" y="664"/>
              <a:ext cx="864" cy="864"/>
              <a:chOff x="4368" y="1008"/>
              <a:chExt cx="864" cy="864"/>
            </a:xfrm>
          </p:grpSpPr>
          <p:sp>
            <p:nvSpPr>
              <p:cNvPr id="9255" name="Oval 34"/>
              <p:cNvSpPr>
                <a:spLocks noChangeAspect="1" noChangeArrowheads="1"/>
              </p:cNvSpPr>
              <p:nvPr/>
            </p:nvSpPr>
            <p:spPr bwMode="auto">
              <a:xfrm>
                <a:off x="4409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Oval 35"/>
              <p:cNvSpPr>
                <a:spLocks noChangeAspect="1" noChangeArrowheads="1"/>
              </p:cNvSpPr>
              <p:nvPr/>
            </p:nvSpPr>
            <p:spPr bwMode="auto">
              <a:xfrm>
                <a:off x="4586" y="1059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Oval 36"/>
              <p:cNvSpPr>
                <a:spLocks noChangeAspect="1" noChangeArrowheads="1"/>
              </p:cNvSpPr>
              <p:nvPr/>
            </p:nvSpPr>
            <p:spPr bwMode="auto">
              <a:xfrm>
                <a:off x="4763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Oval 37"/>
              <p:cNvSpPr>
                <a:spLocks noChangeAspect="1" noChangeArrowheads="1"/>
              </p:cNvSpPr>
              <p:nvPr/>
            </p:nvSpPr>
            <p:spPr bwMode="auto">
              <a:xfrm>
                <a:off x="4940" y="1059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Oval 38"/>
              <p:cNvSpPr>
                <a:spLocks noChangeAspect="1" noChangeArrowheads="1"/>
              </p:cNvSpPr>
              <p:nvPr/>
            </p:nvSpPr>
            <p:spPr bwMode="auto">
              <a:xfrm>
                <a:off x="5117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Oval 39"/>
              <p:cNvSpPr>
                <a:spLocks noChangeAspect="1" noChangeArrowheads="1"/>
              </p:cNvSpPr>
              <p:nvPr/>
            </p:nvSpPr>
            <p:spPr bwMode="auto">
              <a:xfrm>
                <a:off x="4409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Oval 40"/>
              <p:cNvSpPr>
                <a:spLocks noChangeAspect="1" noChangeArrowheads="1"/>
              </p:cNvSpPr>
              <p:nvPr/>
            </p:nvSpPr>
            <p:spPr bwMode="auto">
              <a:xfrm>
                <a:off x="4586" y="1231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Oval 41"/>
              <p:cNvSpPr>
                <a:spLocks noChangeAspect="1" noChangeArrowheads="1"/>
              </p:cNvSpPr>
              <p:nvPr/>
            </p:nvSpPr>
            <p:spPr bwMode="auto">
              <a:xfrm>
                <a:off x="4763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Oval 42"/>
              <p:cNvSpPr>
                <a:spLocks noChangeAspect="1" noChangeArrowheads="1"/>
              </p:cNvSpPr>
              <p:nvPr/>
            </p:nvSpPr>
            <p:spPr bwMode="auto">
              <a:xfrm>
                <a:off x="4940" y="123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43"/>
              <p:cNvSpPr>
                <a:spLocks noChangeAspect="1" noChangeArrowheads="1"/>
              </p:cNvSpPr>
              <p:nvPr/>
            </p:nvSpPr>
            <p:spPr bwMode="auto">
              <a:xfrm>
                <a:off x="5117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Oval 44"/>
              <p:cNvSpPr>
                <a:spLocks noChangeAspect="1" noChangeArrowheads="1"/>
              </p:cNvSpPr>
              <p:nvPr/>
            </p:nvSpPr>
            <p:spPr bwMode="auto">
              <a:xfrm>
                <a:off x="4409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Oval 45"/>
              <p:cNvSpPr>
                <a:spLocks noChangeAspect="1" noChangeArrowheads="1"/>
              </p:cNvSpPr>
              <p:nvPr/>
            </p:nvSpPr>
            <p:spPr bwMode="auto">
              <a:xfrm>
                <a:off x="4586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Oval 46"/>
              <p:cNvSpPr>
                <a:spLocks noChangeAspect="1" noChangeArrowheads="1"/>
              </p:cNvSpPr>
              <p:nvPr/>
            </p:nvSpPr>
            <p:spPr bwMode="auto">
              <a:xfrm>
                <a:off x="4763" y="1403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Oval 47"/>
              <p:cNvSpPr>
                <a:spLocks noChangeAspect="1" noChangeArrowheads="1"/>
              </p:cNvSpPr>
              <p:nvPr/>
            </p:nvSpPr>
            <p:spPr bwMode="auto">
              <a:xfrm>
                <a:off x="4940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Oval 48"/>
              <p:cNvSpPr>
                <a:spLocks noChangeAspect="1" noChangeArrowheads="1"/>
              </p:cNvSpPr>
              <p:nvPr/>
            </p:nvSpPr>
            <p:spPr bwMode="auto">
              <a:xfrm>
                <a:off x="5117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Oval 49"/>
              <p:cNvSpPr>
                <a:spLocks noChangeAspect="1" noChangeArrowheads="1"/>
              </p:cNvSpPr>
              <p:nvPr/>
            </p:nvSpPr>
            <p:spPr bwMode="auto">
              <a:xfrm>
                <a:off x="4409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Oval 50"/>
              <p:cNvSpPr>
                <a:spLocks noChangeAspect="1" noChangeArrowheads="1"/>
              </p:cNvSpPr>
              <p:nvPr/>
            </p:nvSpPr>
            <p:spPr bwMode="auto">
              <a:xfrm>
                <a:off x="4586" y="1575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Oval 51"/>
              <p:cNvSpPr>
                <a:spLocks noChangeAspect="1" noChangeArrowheads="1"/>
              </p:cNvSpPr>
              <p:nvPr/>
            </p:nvSpPr>
            <p:spPr bwMode="auto">
              <a:xfrm>
                <a:off x="4763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Oval 52"/>
              <p:cNvSpPr>
                <a:spLocks noChangeAspect="1" noChangeArrowheads="1"/>
              </p:cNvSpPr>
              <p:nvPr/>
            </p:nvSpPr>
            <p:spPr bwMode="auto">
              <a:xfrm>
                <a:off x="4940" y="1575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Oval 53"/>
              <p:cNvSpPr>
                <a:spLocks noChangeAspect="1" noChangeArrowheads="1"/>
              </p:cNvSpPr>
              <p:nvPr/>
            </p:nvSpPr>
            <p:spPr bwMode="auto">
              <a:xfrm>
                <a:off x="5117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Oval 54"/>
              <p:cNvSpPr>
                <a:spLocks noChangeAspect="1" noChangeArrowheads="1"/>
              </p:cNvSpPr>
              <p:nvPr/>
            </p:nvSpPr>
            <p:spPr bwMode="auto">
              <a:xfrm>
                <a:off x="4409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Oval 55"/>
              <p:cNvSpPr>
                <a:spLocks noChangeAspect="1" noChangeArrowheads="1"/>
              </p:cNvSpPr>
              <p:nvPr/>
            </p:nvSpPr>
            <p:spPr bwMode="auto">
              <a:xfrm>
                <a:off x="4586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Oval 56"/>
              <p:cNvSpPr>
                <a:spLocks noChangeAspect="1" noChangeArrowheads="1"/>
              </p:cNvSpPr>
              <p:nvPr/>
            </p:nvSpPr>
            <p:spPr bwMode="auto">
              <a:xfrm>
                <a:off x="4763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Oval 57"/>
              <p:cNvSpPr>
                <a:spLocks noChangeAspect="1" noChangeArrowheads="1"/>
              </p:cNvSpPr>
              <p:nvPr/>
            </p:nvSpPr>
            <p:spPr bwMode="auto">
              <a:xfrm>
                <a:off x="4940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Oval 58"/>
              <p:cNvSpPr>
                <a:spLocks noChangeAspect="1" noChangeArrowheads="1"/>
              </p:cNvSpPr>
              <p:nvPr/>
            </p:nvSpPr>
            <p:spPr bwMode="auto">
              <a:xfrm>
                <a:off x="5117" y="1748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368" y="1008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4" name="Group 60"/>
            <p:cNvGrpSpPr>
              <a:grpSpLocks/>
            </p:cNvGrpSpPr>
            <p:nvPr/>
          </p:nvGrpSpPr>
          <p:grpSpPr bwMode="auto">
            <a:xfrm>
              <a:off x="2760" y="664"/>
              <a:ext cx="864" cy="864"/>
              <a:chOff x="2976" y="1056"/>
              <a:chExt cx="864" cy="864"/>
            </a:xfrm>
          </p:grpSpPr>
          <p:sp>
            <p:nvSpPr>
              <p:cNvPr id="9229" name="Oval 61"/>
              <p:cNvSpPr>
                <a:spLocks noChangeAspect="1" noChangeArrowheads="1"/>
              </p:cNvSpPr>
              <p:nvPr/>
            </p:nvSpPr>
            <p:spPr bwMode="auto">
              <a:xfrm>
                <a:off x="3017" y="110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Oval 62"/>
              <p:cNvSpPr>
                <a:spLocks noChangeAspect="1" noChangeArrowheads="1"/>
              </p:cNvSpPr>
              <p:nvPr/>
            </p:nvSpPr>
            <p:spPr bwMode="auto">
              <a:xfrm>
                <a:off x="3194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Oval 63"/>
              <p:cNvSpPr>
                <a:spLocks noChangeAspect="1" noChangeArrowheads="1"/>
              </p:cNvSpPr>
              <p:nvPr/>
            </p:nvSpPr>
            <p:spPr bwMode="auto">
              <a:xfrm>
                <a:off x="3371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Oval 64"/>
              <p:cNvSpPr>
                <a:spLocks noChangeAspect="1" noChangeArrowheads="1"/>
              </p:cNvSpPr>
              <p:nvPr/>
            </p:nvSpPr>
            <p:spPr bwMode="auto">
              <a:xfrm>
                <a:off x="3548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Oval 65"/>
              <p:cNvSpPr>
                <a:spLocks noChangeAspect="1" noChangeArrowheads="1"/>
              </p:cNvSpPr>
              <p:nvPr/>
            </p:nvSpPr>
            <p:spPr bwMode="auto">
              <a:xfrm>
                <a:off x="3725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66"/>
              <p:cNvSpPr>
                <a:spLocks noChangeAspect="1" noChangeArrowheads="1"/>
              </p:cNvSpPr>
              <p:nvPr/>
            </p:nvSpPr>
            <p:spPr bwMode="auto">
              <a:xfrm>
                <a:off x="3017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Oval 67"/>
              <p:cNvSpPr>
                <a:spLocks noChangeAspect="1" noChangeArrowheads="1"/>
              </p:cNvSpPr>
              <p:nvPr/>
            </p:nvSpPr>
            <p:spPr bwMode="auto">
              <a:xfrm>
                <a:off x="3194" y="127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Oval 68"/>
              <p:cNvSpPr>
                <a:spLocks noChangeAspect="1" noChangeArrowheads="1"/>
              </p:cNvSpPr>
              <p:nvPr/>
            </p:nvSpPr>
            <p:spPr bwMode="auto">
              <a:xfrm>
                <a:off x="3371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Oval 69"/>
              <p:cNvSpPr>
                <a:spLocks noChangeAspect="1" noChangeArrowheads="1"/>
              </p:cNvSpPr>
              <p:nvPr/>
            </p:nvSpPr>
            <p:spPr bwMode="auto">
              <a:xfrm>
                <a:off x="3548" y="127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Oval 70"/>
              <p:cNvSpPr>
                <a:spLocks noChangeAspect="1" noChangeArrowheads="1"/>
              </p:cNvSpPr>
              <p:nvPr/>
            </p:nvSpPr>
            <p:spPr bwMode="auto">
              <a:xfrm>
                <a:off x="3725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Oval 71"/>
              <p:cNvSpPr>
                <a:spLocks noChangeAspect="1" noChangeArrowheads="1"/>
              </p:cNvSpPr>
              <p:nvPr/>
            </p:nvSpPr>
            <p:spPr bwMode="auto">
              <a:xfrm>
                <a:off x="3017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Oval 72"/>
              <p:cNvSpPr>
                <a:spLocks noChangeAspect="1" noChangeArrowheads="1"/>
              </p:cNvSpPr>
              <p:nvPr/>
            </p:nvSpPr>
            <p:spPr bwMode="auto">
              <a:xfrm>
                <a:off x="3194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Oval 73"/>
              <p:cNvSpPr>
                <a:spLocks noChangeAspect="1" noChangeArrowheads="1"/>
              </p:cNvSpPr>
              <p:nvPr/>
            </p:nvSpPr>
            <p:spPr bwMode="auto">
              <a:xfrm>
                <a:off x="3371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Oval 74"/>
              <p:cNvSpPr>
                <a:spLocks noChangeAspect="1" noChangeArrowheads="1"/>
              </p:cNvSpPr>
              <p:nvPr/>
            </p:nvSpPr>
            <p:spPr bwMode="auto">
              <a:xfrm>
                <a:off x="3548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Oval 75"/>
              <p:cNvSpPr>
                <a:spLocks noChangeAspect="1" noChangeArrowheads="1"/>
              </p:cNvSpPr>
              <p:nvPr/>
            </p:nvSpPr>
            <p:spPr bwMode="auto">
              <a:xfrm>
                <a:off x="3725" y="145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Oval 76"/>
              <p:cNvSpPr>
                <a:spLocks noChangeAspect="1" noChangeArrowheads="1"/>
              </p:cNvSpPr>
              <p:nvPr/>
            </p:nvSpPr>
            <p:spPr bwMode="auto">
              <a:xfrm>
                <a:off x="3017" y="162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Oval 77"/>
              <p:cNvSpPr>
                <a:spLocks noChangeAspect="1" noChangeArrowheads="1"/>
              </p:cNvSpPr>
              <p:nvPr/>
            </p:nvSpPr>
            <p:spPr bwMode="auto">
              <a:xfrm>
                <a:off x="3194" y="162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Oval 78"/>
              <p:cNvSpPr>
                <a:spLocks noChangeAspect="1" noChangeArrowheads="1"/>
              </p:cNvSpPr>
              <p:nvPr/>
            </p:nvSpPr>
            <p:spPr bwMode="auto">
              <a:xfrm>
                <a:off x="3371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Oval 79"/>
              <p:cNvSpPr>
                <a:spLocks noChangeAspect="1" noChangeArrowheads="1"/>
              </p:cNvSpPr>
              <p:nvPr/>
            </p:nvSpPr>
            <p:spPr bwMode="auto">
              <a:xfrm>
                <a:off x="3548" y="162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Oval 80"/>
              <p:cNvSpPr>
                <a:spLocks noChangeAspect="1" noChangeArrowheads="1"/>
              </p:cNvSpPr>
              <p:nvPr/>
            </p:nvSpPr>
            <p:spPr bwMode="auto">
              <a:xfrm>
                <a:off x="3725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Oval 81"/>
              <p:cNvSpPr>
                <a:spLocks noChangeAspect="1" noChangeArrowheads="1"/>
              </p:cNvSpPr>
              <p:nvPr/>
            </p:nvSpPr>
            <p:spPr bwMode="auto">
              <a:xfrm>
                <a:off x="3017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Oval 82"/>
              <p:cNvSpPr>
                <a:spLocks noChangeAspect="1" noChangeArrowheads="1"/>
              </p:cNvSpPr>
              <p:nvPr/>
            </p:nvSpPr>
            <p:spPr bwMode="auto">
              <a:xfrm>
                <a:off x="3194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Oval 83"/>
              <p:cNvSpPr>
                <a:spLocks noChangeAspect="1" noChangeArrowheads="1"/>
              </p:cNvSpPr>
              <p:nvPr/>
            </p:nvSpPr>
            <p:spPr bwMode="auto">
              <a:xfrm>
                <a:off x="3371" y="179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Oval 84"/>
              <p:cNvSpPr>
                <a:spLocks noChangeAspect="1" noChangeArrowheads="1"/>
              </p:cNvSpPr>
              <p:nvPr/>
            </p:nvSpPr>
            <p:spPr bwMode="auto">
              <a:xfrm>
                <a:off x="3548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Oval 85"/>
              <p:cNvSpPr>
                <a:spLocks noChangeAspect="1" noChangeArrowheads="1"/>
              </p:cNvSpPr>
              <p:nvPr/>
            </p:nvSpPr>
            <p:spPr bwMode="auto">
              <a:xfrm>
                <a:off x="3725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976" y="105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5" name="Line 87"/>
            <p:cNvSpPr>
              <a:spLocks noChangeShapeType="1"/>
            </p:cNvSpPr>
            <p:nvPr/>
          </p:nvSpPr>
          <p:spPr bwMode="auto">
            <a:xfrm>
              <a:off x="2224" y="1096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88"/>
            <p:cNvSpPr txBox="1">
              <a:spLocks noChangeArrowheads="1"/>
            </p:cNvSpPr>
            <p:nvPr/>
          </p:nvSpPr>
          <p:spPr bwMode="auto">
            <a:xfrm>
              <a:off x="1464" y="150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9227" name="Text Box 89"/>
            <p:cNvSpPr txBox="1">
              <a:spLocks noChangeArrowheads="1"/>
            </p:cNvSpPr>
            <p:nvPr/>
          </p:nvSpPr>
          <p:spPr bwMode="auto">
            <a:xfrm>
              <a:off x="3080" y="1504"/>
              <a:ext cx="3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R</a:t>
              </a:r>
              <a:r>
                <a:rPr lang="en-US" baseline="300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9228" name="Text Box 90"/>
            <p:cNvSpPr txBox="1">
              <a:spLocks noChangeArrowheads="1"/>
            </p:cNvSpPr>
            <p:nvPr/>
          </p:nvSpPr>
          <p:spPr bwMode="auto">
            <a:xfrm>
              <a:off x="4360" y="150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R</a:t>
              </a:r>
              <a:endParaRPr lang="en-US" baseline="300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Incomplete Cholesky and ILU:   Variants</a:t>
            </a:r>
            <a:endParaRPr lang="en-US" sz="2400" smtClean="0"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927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one or more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levels of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fill whose magnitude exceeds a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drop tolerance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may get better approximate factors than levels of fill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choice of tolerance is ad hoc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Partial pivoting (for nonsymmetric A)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Modified ILU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(MIC):  Add dropped fill to diagonal of U or R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A and R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R have same row sums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good in some PDE contexts</a:t>
            </a: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5257800" y="1295400"/>
            <a:ext cx="1422400" cy="1077913"/>
            <a:chOff x="4320" y="1179"/>
            <a:chExt cx="1237" cy="937"/>
          </a:xfrm>
        </p:grpSpPr>
        <p:sp>
          <p:nvSpPr>
            <p:cNvPr id="10260" name="Oval 5"/>
            <p:cNvSpPr>
              <a:spLocks noChangeAspect="1" noChangeArrowheads="1"/>
            </p:cNvSpPr>
            <p:nvPr/>
          </p:nvSpPr>
          <p:spPr bwMode="auto">
            <a:xfrm>
              <a:off x="520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Oval 6"/>
            <p:cNvSpPr>
              <a:spLocks noChangeAspect="1" noChangeArrowheads="1"/>
            </p:cNvSpPr>
            <p:nvPr/>
          </p:nvSpPr>
          <p:spPr bwMode="auto">
            <a:xfrm>
              <a:off x="520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7"/>
            <p:cNvSpPr>
              <a:spLocks noChangeAspect="1" noChangeShapeType="1"/>
            </p:cNvSpPr>
            <p:nvPr/>
          </p:nvSpPr>
          <p:spPr bwMode="auto">
            <a:xfrm rot="-5400000">
              <a:off x="4907" y="1501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Oval 8"/>
            <p:cNvSpPr>
              <a:spLocks noChangeAspect="1" noChangeArrowheads="1"/>
            </p:cNvSpPr>
            <p:nvPr/>
          </p:nvSpPr>
          <p:spPr bwMode="auto">
            <a:xfrm>
              <a:off x="448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9"/>
            <p:cNvSpPr>
              <a:spLocks noChangeAspect="1" noChangeArrowheads="1"/>
            </p:cNvSpPr>
            <p:nvPr/>
          </p:nvSpPr>
          <p:spPr bwMode="auto">
            <a:xfrm>
              <a:off x="448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10"/>
            <p:cNvSpPr txBox="1">
              <a:spLocks noChangeAspect="1" noChangeArrowheads="1"/>
            </p:cNvSpPr>
            <p:nvPr/>
          </p:nvSpPr>
          <p:spPr bwMode="auto">
            <a:xfrm>
              <a:off x="4342" y="1823"/>
              <a:ext cx="25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66" name="Text Box 11"/>
            <p:cNvSpPr txBox="1">
              <a:spLocks noChangeAspect="1" noChangeArrowheads="1"/>
            </p:cNvSpPr>
            <p:nvPr/>
          </p:nvSpPr>
          <p:spPr bwMode="auto">
            <a:xfrm>
              <a:off x="5274" y="1808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267" name="Text Box 12"/>
            <p:cNvSpPr txBox="1">
              <a:spLocks noChangeAspect="1" noChangeArrowheads="1"/>
            </p:cNvSpPr>
            <p:nvPr/>
          </p:nvSpPr>
          <p:spPr bwMode="auto">
            <a:xfrm>
              <a:off x="4320" y="1179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68" name="Text Box 13"/>
            <p:cNvSpPr txBox="1">
              <a:spLocks noChangeAspect="1" noChangeArrowheads="1"/>
            </p:cNvSpPr>
            <p:nvPr/>
          </p:nvSpPr>
          <p:spPr bwMode="auto">
            <a:xfrm>
              <a:off x="5299" y="1182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69" name="Line 14"/>
            <p:cNvSpPr>
              <a:spLocks noChangeAspect="1" noChangeShapeType="1"/>
            </p:cNvSpPr>
            <p:nvPr/>
          </p:nvSpPr>
          <p:spPr bwMode="auto">
            <a:xfrm>
              <a:off x="4538" y="1283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15"/>
            <p:cNvSpPr>
              <a:spLocks noChangeAspect="1" noChangeShapeType="1"/>
            </p:cNvSpPr>
            <p:nvPr/>
          </p:nvSpPr>
          <p:spPr bwMode="auto">
            <a:xfrm rot="-5400000">
              <a:off x="4915" y="923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7543800" y="1295400"/>
            <a:ext cx="1422400" cy="1077913"/>
            <a:chOff x="3744" y="864"/>
            <a:chExt cx="896" cy="679"/>
          </a:xfrm>
        </p:grpSpPr>
        <p:sp>
          <p:nvSpPr>
            <p:cNvPr id="10247" name="Line 17"/>
            <p:cNvSpPr>
              <a:spLocks noChangeShapeType="1"/>
            </p:cNvSpPr>
            <p:nvPr/>
          </p:nvSpPr>
          <p:spPr bwMode="auto">
            <a:xfrm rot="-5400000">
              <a:off x="4214" y="1150"/>
              <a:ext cx="417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18"/>
            <p:cNvSpPr>
              <a:spLocks noChangeShapeType="1"/>
            </p:cNvSpPr>
            <p:nvPr/>
          </p:nvSpPr>
          <p:spPr bwMode="auto">
            <a:xfrm rot="-5400000">
              <a:off x="3959" y="887"/>
              <a:ext cx="413" cy="51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19"/>
            <p:cNvSpPr>
              <a:spLocks noChangeAspect="1" noChangeArrowheads="1"/>
            </p:cNvSpPr>
            <p:nvPr/>
          </p:nvSpPr>
          <p:spPr bwMode="auto">
            <a:xfrm>
              <a:off x="4382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Oval 20"/>
            <p:cNvSpPr>
              <a:spLocks noChangeAspect="1" noChangeArrowheads="1"/>
            </p:cNvSpPr>
            <p:nvPr/>
          </p:nvSpPr>
          <p:spPr bwMode="auto">
            <a:xfrm>
              <a:off x="4382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21"/>
            <p:cNvSpPr>
              <a:spLocks noChangeAspect="1" noChangeShapeType="1"/>
            </p:cNvSpPr>
            <p:nvPr/>
          </p:nvSpPr>
          <p:spPr bwMode="auto">
            <a:xfrm rot="-5400000">
              <a:off x="4169" y="1098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Oval 22"/>
            <p:cNvSpPr>
              <a:spLocks noChangeAspect="1" noChangeArrowheads="1"/>
            </p:cNvSpPr>
            <p:nvPr/>
          </p:nvSpPr>
          <p:spPr bwMode="auto">
            <a:xfrm>
              <a:off x="3861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Oval 23"/>
            <p:cNvSpPr>
              <a:spLocks noChangeAspect="1" noChangeArrowheads="1"/>
            </p:cNvSpPr>
            <p:nvPr/>
          </p:nvSpPr>
          <p:spPr bwMode="auto">
            <a:xfrm>
              <a:off x="3861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24"/>
            <p:cNvSpPr txBox="1">
              <a:spLocks noChangeAspect="1" noChangeArrowheads="1"/>
            </p:cNvSpPr>
            <p:nvPr/>
          </p:nvSpPr>
          <p:spPr bwMode="auto">
            <a:xfrm>
              <a:off x="3760" y="13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55" name="Text Box 25"/>
            <p:cNvSpPr txBox="1">
              <a:spLocks noChangeAspect="1" noChangeArrowheads="1"/>
            </p:cNvSpPr>
            <p:nvPr/>
          </p:nvSpPr>
          <p:spPr bwMode="auto">
            <a:xfrm>
              <a:off x="4435" y="13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256" name="Text Box 26"/>
            <p:cNvSpPr txBox="1">
              <a:spLocks noChangeAspect="1" noChangeArrowheads="1"/>
            </p:cNvSpPr>
            <p:nvPr/>
          </p:nvSpPr>
          <p:spPr bwMode="auto">
            <a:xfrm>
              <a:off x="3744" y="8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57" name="Text Box 27"/>
            <p:cNvSpPr txBox="1">
              <a:spLocks noChangeAspect="1" noChangeArrowheads="1"/>
            </p:cNvSpPr>
            <p:nvPr/>
          </p:nvSpPr>
          <p:spPr bwMode="auto">
            <a:xfrm>
              <a:off x="4453" y="86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8" name="Line 28"/>
            <p:cNvSpPr>
              <a:spLocks noChangeAspect="1" noChangeShapeType="1"/>
            </p:cNvSpPr>
            <p:nvPr/>
          </p:nvSpPr>
          <p:spPr bwMode="auto">
            <a:xfrm>
              <a:off x="3902" y="939"/>
              <a:ext cx="1" cy="4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29"/>
            <p:cNvSpPr>
              <a:spLocks noChangeAspect="1" noChangeShapeType="1"/>
            </p:cNvSpPr>
            <p:nvPr/>
          </p:nvSpPr>
          <p:spPr bwMode="auto">
            <a:xfrm rot="-5400000">
              <a:off x="4175" y="679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Line 30"/>
          <p:cNvSpPr>
            <a:spLocks noChangeShapeType="1"/>
          </p:cNvSpPr>
          <p:nvPr/>
        </p:nvSpPr>
        <p:spPr bwMode="auto">
          <a:xfrm>
            <a:off x="6781800" y="1752600"/>
            <a:ext cx="692150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and ILU:   Issues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410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Choice of parameters</a:t>
            </a:r>
          </a:p>
          <a:p>
            <a:pPr lvl="1"/>
            <a:r>
              <a:rPr lang="en-US" sz="2000" dirty="0">
                <a:solidFill>
                  <a:srgbClr val="008200"/>
                </a:solidFill>
                <a:latin typeface="Arial" charset="0"/>
              </a:rPr>
              <a:t>good:</a:t>
            </a:r>
            <a:r>
              <a:rPr lang="en-US" sz="2000" dirty="0">
                <a:latin typeface="Arial" charset="0"/>
              </a:rPr>
              <a:t>  smooth transition from iterative to direct methods</a:t>
            </a:r>
          </a:p>
          <a:p>
            <a:pPr lvl="1"/>
            <a:r>
              <a:rPr lang="en-US" sz="2000" dirty="0">
                <a:solidFill>
                  <a:schemeClr val="hlink"/>
                </a:solidFill>
                <a:latin typeface="Arial" charset="0"/>
              </a:rPr>
              <a:t>bad:</a:t>
            </a:r>
            <a:r>
              <a:rPr lang="en-US" sz="2000" dirty="0">
                <a:latin typeface="Arial" charset="0"/>
              </a:rPr>
              <a:t> very ad hoc, problem-dependent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  <a:latin typeface="Arial" charset="0"/>
              </a:rPr>
              <a:t>tradeoff:</a:t>
            </a:r>
            <a:r>
              <a:rPr lang="en-US" sz="2000" dirty="0">
                <a:latin typeface="Arial" charset="0"/>
              </a:rPr>
              <a:t>  time per iteration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(more fill =&gt; more time)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                </a:t>
            </a:r>
            <a:r>
              <a:rPr lang="en-US" sz="2000" dirty="0" err="1">
                <a:latin typeface="Arial" charset="0"/>
              </a:rPr>
              <a:t>vs</a:t>
            </a:r>
            <a:r>
              <a:rPr lang="en-US" sz="2000" dirty="0">
                <a:latin typeface="Arial" charset="0"/>
              </a:rPr>
              <a:t> # of iterations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(more fill =&gt; fewer </a:t>
            </a:r>
            <a:r>
              <a:rPr lang="en-US" sz="2000" dirty="0" err="1">
                <a:solidFill>
                  <a:srgbClr val="021FAE"/>
                </a:solidFill>
                <a:latin typeface="Arial" charset="0"/>
              </a:rPr>
              <a:t>iters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)</a:t>
            </a:r>
          </a:p>
          <a:p>
            <a:pPr lvl="4"/>
            <a:endParaRPr lang="en-US" sz="1600" dirty="0">
              <a:solidFill>
                <a:srgbClr val="021FAE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Effectiveness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condition number usually improves (only) by constant factor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(except MIC for some problems from PDEs)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still, often good when tuned for a particular class of problems</a:t>
            </a:r>
          </a:p>
          <a:p>
            <a:pPr lvl="4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Parallelism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Triangular solves are not very parallel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  <a:latin typeface="Arial" charset="0"/>
              </a:rPr>
              <a:t>Reordering for parallel triangular solve by graph coloring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11084</TotalTime>
  <Words>924</Words>
  <Application>Microsoft Macintosh PowerPoint</Application>
  <PresentationFormat>On-screen Show (4:3)</PresentationFormat>
  <Paragraphs>230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Conjugate gradient iteration</vt:lpstr>
      <vt:lpstr>Conjugate gradient:  Convergence</vt:lpstr>
      <vt:lpstr>The Landscape of Sparse Ax=b Solvers</vt:lpstr>
      <vt:lpstr>Other Krylov subspace methods</vt:lpstr>
      <vt:lpstr>Preconditioners</vt:lpstr>
      <vt:lpstr>Preconditioned conjugate gradient iteration</vt:lpstr>
      <vt:lpstr>Incomplete Cholesky factorization  (IC, ILU)</vt:lpstr>
      <vt:lpstr>Incomplete Cholesky and ILU:   Variants</vt:lpstr>
      <vt:lpstr>Incomplete Cholesky and ILU:   Issues</vt:lpstr>
      <vt:lpstr>Matrix permutations for iterative methods</vt:lpstr>
      <vt:lpstr>Sparse approximate inverses</vt:lpstr>
      <vt:lpstr>Nonsymmetric matrix permutations  for iterative methods</vt:lpstr>
      <vt:lpstr>Row permutation for heavy diagonal        [Duff, Koster]</vt:lpstr>
      <vt:lpstr>Complexity of direct methods</vt:lpstr>
      <vt:lpstr>Complexity of linear solvers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401</cp:revision>
  <cp:lastPrinted>1999-10-20T00:13:40Z</cp:lastPrinted>
  <dcterms:created xsi:type="dcterms:W3CDTF">1998-10-05T22:15:03Z</dcterms:created>
  <dcterms:modified xsi:type="dcterms:W3CDTF">2013-05-08T20:10:40Z</dcterms:modified>
</cp:coreProperties>
</file>