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464" r:id="rId2"/>
    <p:sldId id="465" r:id="rId3"/>
    <p:sldId id="466" r:id="rId4"/>
    <p:sldId id="467" r:id="rId5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21C85A73-6296-544A-A1B3-94AA98808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80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C4B2C8DF-CF7F-5140-9A3A-BA378D301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91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5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4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0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66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7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1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90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020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943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Symmetric supernodes for Cholesky    </a:t>
            </a:r>
            <a:r>
              <a:rPr lang="en-US" sz="1800" b="0" i="0">
                <a:solidFill>
                  <a:srgbClr val="021FAE"/>
                </a:solidFill>
                <a:effectLst/>
                <a:ea typeface="+mj-ea"/>
              </a:rPr>
              <a:t>[GLN section 6.5]</a:t>
            </a:r>
            <a:endParaRPr lang="en-US">
              <a:ea typeface="+mj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0"/>
            <a:ext cx="8001000" cy="2895600"/>
          </a:xfrm>
        </p:spPr>
        <p:txBody>
          <a:bodyPr/>
          <a:lstStyle/>
          <a:p>
            <a:r>
              <a:rPr lang="en-US" sz="2000" dirty="0" err="1">
                <a:solidFill>
                  <a:srgbClr val="021FAE"/>
                </a:solidFill>
                <a:latin typeface="Arial" charset="0"/>
              </a:rPr>
              <a:t>Supernode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-column update:  k sparse vector ops become</a:t>
            </a:r>
            <a:br>
              <a:rPr lang="en-US" sz="2000" dirty="0">
                <a:solidFill>
                  <a:srgbClr val="021FAE"/>
                </a:solidFill>
                <a:latin typeface="Arial" charset="0"/>
              </a:rPr>
            </a:br>
            <a:r>
              <a:rPr lang="en-US" sz="2000" dirty="0">
                <a:solidFill>
                  <a:srgbClr val="021FAE"/>
                </a:solidFill>
                <a:latin typeface="Arial" charset="0"/>
              </a:rPr>
              <a:t>	   1 dense triangular solve</a:t>
            </a:r>
            <a:br>
              <a:rPr lang="en-US" sz="2000" dirty="0">
                <a:solidFill>
                  <a:srgbClr val="021FAE"/>
                </a:solidFill>
                <a:latin typeface="Arial" charset="0"/>
              </a:rPr>
            </a:br>
            <a:r>
              <a:rPr lang="en-US" sz="2000" dirty="0">
                <a:solidFill>
                  <a:srgbClr val="021FAE"/>
                </a:solidFill>
                <a:latin typeface="Arial" charset="0"/>
              </a:rPr>
              <a:t>	+ 1 dense matrix * vector</a:t>
            </a:r>
            <a:br>
              <a:rPr lang="en-US" sz="2000" dirty="0">
                <a:solidFill>
                  <a:srgbClr val="021FAE"/>
                </a:solidFill>
                <a:latin typeface="Arial" charset="0"/>
              </a:rPr>
            </a:br>
            <a:r>
              <a:rPr lang="en-US" sz="2000" dirty="0">
                <a:solidFill>
                  <a:srgbClr val="021FAE"/>
                </a:solidFill>
                <a:latin typeface="Arial" charset="0"/>
              </a:rPr>
              <a:t>	+ 1 sparse vector add</a:t>
            </a:r>
          </a:p>
          <a:p>
            <a:pPr marL="1828800" lvl="4" indent="0">
              <a:buNone/>
            </a:pPr>
            <a:endParaRPr lang="en-US" sz="1200" dirty="0">
              <a:solidFill>
                <a:srgbClr val="021FAE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Sparse BLAS 1 =&gt; Dense BLAS 2</a:t>
            </a:r>
          </a:p>
          <a:p>
            <a:pPr lvl="4"/>
            <a:endParaRPr lang="en-US" sz="1200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Only need row numbers for first column in each 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supernode</a:t>
            </a:r>
            <a:endParaRPr lang="en-US" sz="2000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For model problem, integer storage for L is O(n) not O(n log n)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5549900" y="1168400"/>
            <a:ext cx="2286000" cy="2689225"/>
            <a:chOff x="2496" y="1002"/>
            <a:chExt cx="1440" cy="1694"/>
          </a:xfrm>
        </p:grpSpPr>
        <p:sp>
          <p:nvSpPr>
            <p:cNvPr id="5126" name="Rectangle 5"/>
            <p:cNvSpPr>
              <a:spLocks noChangeArrowheads="1"/>
            </p:cNvSpPr>
            <p:nvPr/>
          </p:nvSpPr>
          <p:spPr bwMode="auto">
            <a:xfrm>
              <a:off x="2496" y="1008"/>
              <a:ext cx="1440" cy="144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5127" name="Line 6"/>
            <p:cNvSpPr>
              <a:spLocks noChangeShapeType="1"/>
            </p:cNvSpPr>
            <p:nvPr/>
          </p:nvSpPr>
          <p:spPr bwMode="auto">
            <a:xfrm>
              <a:off x="2496" y="1008"/>
              <a:ext cx="144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Oval 7"/>
            <p:cNvSpPr>
              <a:spLocks noChangeAspect="1" noChangeArrowheads="1"/>
            </p:cNvSpPr>
            <p:nvPr/>
          </p:nvSpPr>
          <p:spPr bwMode="auto">
            <a:xfrm>
              <a:off x="2832" y="1046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Oval 8"/>
            <p:cNvSpPr>
              <a:spLocks noChangeAspect="1" noChangeArrowheads="1"/>
            </p:cNvSpPr>
            <p:nvPr/>
          </p:nvSpPr>
          <p:spPr bwMode="auto">
            <a:xfrm>
              <a:off x="2832" y="1144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9"/>
            <p:cNvSpPr>
              <a:spLocks noChangeAspect="1" noChangeArrowheads="1"/>
            </p:cNvSpPr>
            <p:nvPr/>
          </p:nvSpPr>
          <p:spPr bwMode="auto">
            <a:xfrm>
              <a:off x="2832" y="1244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0"/>
            <p:cNvSpPr>
              <a:spLocks noChangeAspect="1" noChangeArrowheads="1"/>
            </p:cNvSpPr>
            <p:nvPr/>
          </p:nvSpPr>
          <p:spPr bwMode="auto">
            <a:xfrm>
              <a:off x="2832" y="134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11"/>
            <p:cNvSpPr>
              <a:spLocks noChangeAspect="1" noChangeArrowheads="1"/>
            </p:cNvSpPr>
            <p:nvPr/>
          </p:nvSpPr>
          <p:spPr bwMode="auto">
            <a:xfrm>
              <a:off x="2832" y="14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12"/>
            <p:cNvSpPr>
              <a:spLocks noChangeAspect="1" noChangeArrowheads="1"/>
            </p:cNvSpPr>
            <p:nvPr/>
          </p:nvSpPr>
          <p:spPr bwMode="auto">
            <a:xfrm>
              <a:off x="2832" y="15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13"/>
            <p:cNvSpPr>
              <a:spLocks noChangeAspect="1" noChangeArrowheads="1"/>
            </p:cNvSpPr>
            <p:nvPr/>
          </p:nvSpPr>
          <p:spPr bwMode="auto">
            <a:xfrm>
              <a:off x="2832" y="2038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Oval 14"/>
            <p:cNvSpPr>
              <a:spLocks noChangeAspect="1" noChangeArrowheads="1"/>
            </p:cNvSpPr>
            <p:nvPr/>
          </p:nvSpPr>
          <p:spPr bwMode="auto">
            <a:xfrm>
              <a:off x="2832" y="164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Oval 15"/>
            <p:cNvSpPr>
              <a:spLocks noChangeAspect="1" noChangeArrowheads="1"/>
            </p:cNvSpPr>
            <p:nvPr/>
          </p:nvSpPr>
          <p:spPr bwMode="auto">
            <a:xfrm>
              <a:off x="2832" y="213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Oval 16"/>
            <p:cNvSpPr>
              <a:spLocks noChangeAspect="1" noChangeArrowheads="1"/>
            </p:cNvSpPr>
            <p:nvPr/>
          </p:nvSpPr>
          <p:spPr bwMode="auto">
            <a:xfrm>
              <a:off x="2832" y="174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17"/>
            <p:cNvSpPr>
              <a:spLocks noChangeAspect="1" noChangeArrowheads="1"/>
            </p:cNvSpPr>
            <p:nvPr/>
          </p:nvSpPr>
          <p:spPr bwMode="auto">
            <a:xfrm>
              <a:off x="2832" y="2237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18"/>
            <p:cNvSpPr>
              <a:spLocks noChangeAspect="1" noChangeArrowheads="1"/>
            </p:cNvSpPr>
            <p:nvPr/>
          </p:nvSpPr>
          <p:spPr bwMode="auto">
            <a:xfrm>
              <a:off x="2832" y="1839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Oval 19"/>
            <p:cNvSpPr>
              <a:spLocks noChangeAspect="1" noChangeArrowheads="1"/>
            </p:cNvSpPr>
            <p:nvPr/>
          </p:nvSpPr>
          <p:spPr bwMode="auto">
            <a:xfrm>
              <a:off x="2832" y="2336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Oval 20"/>
            <p:cNvSpPr>
              <a:spLocks noChangeAspect="1" noChangeArrowheads="1"/>
            </p:cNvSpPr>
            <p:nvPr/>
          </p:nvSpPr>
          <p:spPr bwMode="auto">
            <a:xfrm>
              <a:off x="2832" y="1939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Oval 21"/>
            <p:cNvSpPr>
              <a:spLocks noChangeAspect="1" noChangeArrowheads="1"/>
            </p:cNvSpPr>
            <p:nvPr/>
          </p:nvSpPr>
          <p:spPr bwMode="auto">
            <a:xfrm>
              <a:off x="2937" y="1046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Oval 22"/>
            <p:cNvSpPr>
              <a:spLocks noChangeAspect="1" noChangeArrowheads="1"/>
            </p:cNvSpPr>
            <p:nvPr/>
          </p:nvSpPr>
          <p:spPr bwMode="auto">
            <a:xfrm>
              <a:off x="2937" y="1144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Oval 23"/>
            <p:cNvSpPr>
              <a:spLocks noChangeAspect="1" noChangeArrowheads="1"/>
            </p:cNvSpPr>
            <p:nvPr/>
          </p:nvSpPr>
          <p:spPr bwMode="auto">
            <a:xfrm>
              <a:off x="2937" y="1244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Oval 24"/>
            <p:cNvSpPr>
              <a:spLocks noChangeAspect="1" noChangeArrowheads="1"/>
            </p:cNvSpPr>
            <p:nvPr/>
          </p:nvSpPr>
          <p:spPr bwMode="auto">
            <a:xfrm>
              <a:off x="2937" y="134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Oval 25"/>
            <p:cNvSpPr>
              <a:spLocks noChangeAspect="1" noChangeArrowheads="1"/>
            </p:cNvSpPr>
            <p:nvPr/>
          </p:nvSpPr>
          <p:spPr bwMode="auto">
            <a:xfrm>
              <a:off x="2937" y="14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26"/>
            <p:cNvSpPr>
              <a:spLocks noChangeAspect="1" noChangeArrowheads="1"/>
            </p:cNvSpPr>
            <p:nvPr/>
          </p:nvSpPr>
          <p:spPr bwMode="auto">
            <a:xfrm>
              <a:off x="2937" y="15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27"/>
            <p:cNvSpPr>
              <a:spLocks noChangeAspect="1" noChangeArrowheads="1"/>
            </p:cNvSpPr>
            <p:nvPr/>
          </p:nvSpPr>
          <p:spPr bwMode="auto">
            <a:xfrm>
              <a:off x="2937" y="2038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28"/>
            <p:cNvSpPr>
              <a:spLocks noChangeAspect="1" noChangeArrowheads="1"/>
            </p:cNvSpPr>
            <p:nvPr/>
          </p:nvSpPr>
          <p:spPr bwMode="auto">
            <a:xfrm>
              <a:off x="2937" y="164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29"/>
            <p:cNvSpPr>
              <a:spLocks noChangeAspect="1" noChangeArrowheads="1"/>
            </p:cNvSpPr>
            <p:nvPr/>
          </p:nvSpPr>
          <p:spPr bwMode="auto">
            <a:xfrm>
              <a:off x="2937" y="213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Oval 30"/>
            <p:cNvSpPr>
              <a:spLocks noChangeAspect="1" noChangeArrowheads="1"/>
            </p:cNvSpPr>
            <p:nvPr/>
          </p:nvSpPr>
          <p:spPr bwMode="auto">
            <a:xfrm>
              <a:off x="2937" y="174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Oval 31"/>
            <p:cNvSpPr>
              <a:spLocks noChangeAspect="1" noChangeArrowheads="1"/>
            </p:cNvSpPr>
            <p:nvPr/>
          </p:nvSpPr>
          <p:spPr bwMode="auto">
            <a:xfrm>
              <a:off x="2937" y="2237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Oval 32"/>
            <p:cNvSpPr>
              <a:spLocks noChangeAspect="1" noChangeArrowheads="1"/>
            </p:cNvSpPr>
            <p:nvPr/>
          </p:nvSpPr>
          <p:spPr bwMode="auto">
            <a:xfrm>
              <a:off x="2937" y="1839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Oval 33"/>
            <p:cNvSpPr>
              <a:spLocks noChangeAspect="1" noChangeArrowheads="1"/>
            </p:cNvSpPr>
            <p:nvPr/>
          </p:nvSpPr>
          <p:spPr bwMode="auto">
            <a:xfrm>
              <a:off x="2937" y="2336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Oval 34"/>
            <p:cNvSpPr>
              <a:spLocks noChangeAspect="1" noChangeArrowheads="1"/>
            </p:cNvSpPr>
            <p:nvPr/>
          </p:nvSpPr>
          <p:spPr bwMode="auto">
            <a:xfrm>
              <a:off x="2937" y="1939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Oval 35"/>
            <p:cNvSpPr>
              <a:spLocks noChangeAspect="1" noChangeArrowheads="1"/>
            </p:cNvSpPr>
            <p:nvPr/>
          </p:nvSpPr>
          <p:spPr bwMode="auto">
            <a:xfrm>
              <a:off x="3033" y="1046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Oval 36"/>
            <p:cNvSpPr>
              <a:spLocks noChangeAspect="1" noChangeArrowheads="1"/>
            </p:cNvSpPr>
            <p:nvPr/>
          </p:nvSpPr>
          <p:spPr bwMode="auto">
            <a:xfrm>
              <a:off x="3033" y="1144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37"/>
            <p:cNvSpPr>
              <a:spLocks noChangeAspect="1" noChangeArrowheads="1"/>
            </p:cNvSpPr>
            <p:nvPr/>
          </p:nvSpPr>
          <p:spPr bwMode="auto">
            <a:xfrm>
              <a:off x="3033" y="1244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38"/>
            <p:cNvSpPr>
              <a:spLocks noChangeAspect="1" noChangeArrowheads="1"/>
            </p:cNvSpPr>
            <p:nvPr/>
          </p:nvSpPr>
          <p:spPr bwMode="auto">
            <a:xfrm>
              <a:off x="3033" y="134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Oval 39"/>
            <p:cNvSpPr>
              <a:spLocks noChangeAspect="1" noChangeArrowheads="1"/>
            </p:cNvSpPr>
            <p:nvPr/>
          </p:nvSpPr>
          <p:spPr bwMode="auto">
            <a:xfrm>
              <a:off x="3033" y="144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Oval 40"/>
            <p:cNvSpPr>
              <a:spLocks noChangeAspect="1" noChangeArrowheads="1"/>
            </p:cNvSpPr>
            <p:nvPr/>
          </p:nvSpPr>
          <p:spPr bwMode="auto">
            <a:xfrm>
              <a:off x="3033" y="154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Oval 41"/>
            <p:cNvSpPr>
              <a:spLocks noChangeAspect="1" noChangeArrowheads="1"/>
            </p:cNvSpPr>
            <p:nvPr/>
          </p:nvSpPr>
          <p:spPr bwMode="auto">
            <a:xfrm>
              <a:off x="3033" y="2038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3" name="Oval 42"/>
            <p:cNvSpPr>
              <a:spLocks noChangeAspect="1" noChangeArrowheads="1"/>
            </p:cNvSpPr>
            <p:nvPr/>
          </p:nvSpPr>
          <p:spPr bwMode="auto">
            <a:xfrm>
              <a:off x="3033" y="164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4" name="Oval 43"/>
            <p:cNvSpPr>
              <a:spLocks noChangeAspect="1" noChangeArrowheads="1"/>
            </p:cNvSpPr>
            <p:nvPr/>
          </p:nvSpPr>
          <p:spPr bwMode="auto">
            <a:xfrm>
              <a:off x="3033" y="213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5" name="Oval 44"/>
            <p:cNvSpPr>
              <a:spLocks noChangeAspect="1" noChangeArrowheads="1"/>
            </p:cNvSpPr>
            <p:nvPr/>
          </p:nvSpPr>
          <p:spPr bwMode="auto">
            <a:xfrm>
              <a:off x="3033" y="174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6" name="Oval 45"/>
            <p:cNvSpPr>
              <a:spLocks noChangeAspect="1" noChangeArrowheads="1"/>
            </p:cNvSpPr>
            <p:nvPr/>
          </p:nvSpPr>
          <p:spPr bwMode="auto">
            <a:xfrm>
              <a:off x="3033" y="2237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Oval 46"/>
            <p:cNvSpPr>
              <a:spLocks noChangeAspect="1" noChangeArrowheads="1"/>
            </p:cNvSpPr>
            <p:nvPr/>
          </p:nvSpPr>
          <p:spPr bwMode="auto">
            <a:xfrm>
              <a:off x="3033" y="1839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8" name="Oval 47"/>
            <p:cNvSpPr>
              <a:spLocks noChangeAspect="1" noChangeArrowheads="1"/>
            </p:cNvSpPr>
            <p:nvPr/>
          </p:nvSpPr>
          <p:spPr bwMode="auto">
            <a:xfrm>
              <a:off x="3033" y="2336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9" name="Oval 48"/>
            <p:cNvSpPr>
              <a:spLocks noChangeAspect="1" noChangeArrowheads="1"/>
            </p:cNvSpPr>
            <p:nvPr/>
          </p:nvSpPr>
          <p:spPr bwMode="auto">
            <a:xfrm>
              <a:off x="3033" y="1939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0" name="Oval 49"/>
            <p:cNvSpPr>
              <a:spLocks noChangeAspect="1" noChangeArrowheads="1"/>
            </p:cNvSpPr>
            <p:nvPr/>
          </p:nvSpPr>
          <p:spPr bwMode="auto">
            <a:xfrm>
              <a:off x="3423" y="1046"/>
              <a:ext cx="57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" name="Oval 50"/>
            <p:cNvSpPr>
              <a:spLocks noChangeAspect="1" noChangeArrowheads="1"/>
            </p:cNvSpPr>
            <p:nvPr/>
          </p:nvSpPr>
          <p:spPr bwMode="auto">
            <a:xfrm>
              <a:off x="3423" y="1144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" name="Oval 51"/>
            <p:cNvSpPr>
              <a:spLocks noChangeAspect="1" noChangeArrowheads="1"/>
            </p:cNvSpPr>
            <p:nvPr/>
          </p:nvSpPr>
          <p:spPr bwMode="auto">
            <a:xfrm>
              <a:off x="3423" y="1244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Oval 52"/>
            <p:cNvSpPr>
              <a:spLocks noChangeAspect="1" noChangeArrowheads="1"/>
            </p:cNvSpPr>
            <p:nvPr/>
          </p:nvSpPr>
          <p:spPr bwMode="auto">
            <a:xfrm>
              <a:off x="3423" y="1343"/>
              <a:ext cx="57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4" name="Oval 53"/>
            <p:cNvSpPr>
              <a:spLocks noChangeAspect="1" noChangeArrowheads="1"/>
            </p:cNvSpPr>
            <p:nvPr/>
          </p:nvSpPr>
          <p:spPr bwMode="auto">
            <a:xfrm>
              <a:off x="3423" y="1442"/>
              <a:ext cx="57" cy="57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Oval 54"/>
            <p:cNvSpPr>
              <a:spLocks noChangeAspect="1" noChangeArrowheads="1"/>
            </p:cNvSpPr>
            <p:nvPr/>
          </p:nvSpPr>
          <p:spPr bwMode="auto">
            <a:xfrm>
              <a:off x="3423" y="1542"/>
              <a:ext cx="57" cy="57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6" name="Oval 55"/>
            <p:cNvSpPr>
              <a:spLocks noChangeAspect="1" noChangeArrowheads="1"/>
            </p:cNvSpPr>
            <p:nvPr/>
          </p:nvSpPr>
          <p:spPr bwMode="auto">
            <a:xfrm>
              <a:off x="3423" y="2038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Oval 56"/>
            <p:cNvSpPr>
              <a:spLocks noChangeAspect="1" noChangeArrowheads="1"/>
            </p:cNvSpPr>
            <p:nvPr/>
          </p:nvSpPr>
          <p:spPr bwMode="auto">
            <a:xfrm>
              <a:off x="3423" y="164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8" name="Oval 57"/>
            <p:cNvSpPr>
              <a:spLocks noChangeAspect="1" noChangeArrowheads="1"/>
            </p:cNvSpPr>
            <p:nvPr/>
          </p:nvSpPr>
          <p:spPr bwMode="auto">
            <a:xfrm>
              <a:off x="3423" y="2138"/>
              <a:ext cx="56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9" name="Oval 58"/>
            <p:cNvSpPr>
              <a:spLocks noChangeAspect="1" noChangeArrowheads="1"/>
            </p:cNvSpPr>
            <p:nvPr/>
          </p:nvSpPr>
          <p:spPr bwMode="auto">
            <a:xfrm>
              <a:off x="3423" y="174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0" name="Oval 59"/>
            <p:cNvSpPr>
              <a:spLocks noChangeAspect="1" noChangeArrowheads="1"/>
            </p:cNvSpPr>
            <p:nvPr/>
          </p:nvSpPr>
          <p:spPr bwMode="auto">
            <a:xfrm>
              <a:off x="3423" y="2237"/>
              <a:ext cx="56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Oval 60"/>
            <p:cNvSpPr>
              <a:spLocks noChangeAspect="1" noChangeArrowheads="1"/>
            </p:cNvSpPr>
            <p:nvPr/>
          </p:nvSpPr>
          <p:spPr bwMode="auto">
            <a:xfrm>
              <a:off x="3423" y="1839"/>
              <a:ext cx="57" cy="57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2" name="Oval 61"/>
            <p:cNvSpPr>
              <a:spLocks noChangeAspect="1" noChangeArrowheads="1"/>
            </p:cNvSpPr>
            <p:nvPr/>
          </p:nvSpPr>
          <p:spPr bwMode="auto">
            <a:xfrm>
              <a:off x="3423" y="2336"/>
              <a:ext cx="56" cy="57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Oval 62"/>
            <p:cNvSpPr>
              <a:spLocks noChangeAspect="1" noChangeArrowheads="1"/>
            </p:cNvSpPr>
            <p:nvPr/>
          </p:nvSpPr>
          <p:spPr bwMode="auto">
            <a:xfrm>
              <a:off x="3423" y="1939"/>
              <a:ext cx="57" cy="56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Line 63"/>
            <p:cNvSpPr>
              <a:spLocks noChangeShapeType="1"/>
            </p:cNvSpPr>
            <p:nvPr/>
          </p:nvSpPr>
          <p:spPr bwMode="auto">
            <a:xfrm>
              <a:off x="2811" y="1002"/>
              <a:ext cx="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Line 64"/>
            <p:cNvSpPr>
              <a:spLocks noChangeShapeType="1"/>
            </p:cNvSpPr>
            <p:nvPr/>
          </p:nvSpPr>
          <p:spPr bwMode="auto">
            <a:xfrm>
              <a:off x="3105" y="1011"/>
              <a:ext cx="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Line 65"/>
            <p:cNvSpPr>
              <a:spLocks noChangeShapeType="1"/>
            </p:cNvSpPr>
            <p:nvPr/>
          </p:nvSpPr>
          <p:spPr bwMode="auto">
            <a:xfrm>
              <a:off x="3408" y="1008"/>
              <a:ext cx="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Line 66"/>
            <p:cNvSpPr>
              <a:spLocks noChangeShapeType="1"/>
            </p:cNvSpPr>
            <p:nvPr/>
          </p:nvSpPr>
          <p:spPr bwMode="auto">
            <a:xfrm>
              <a:off x="3489" y="1008"/>
              <a:ext cx="0" cy="14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88" name="Group 67"/>
            <p:cNvGrpSpPr>
              <a:grpSpLocks/>
            </p:cNvGrpSpPr>
            <p:nvPr/>
          </p:nvGrpSpPr>
          <p:grpSpPr bwMode="auto">
            <a:xfrm>
              <a:off x="2703" y="2388"/>
              <a:ext cx="751" cy="308"/>
              <a:chOff x="2703" y="2388"/>
              <a:chExt cx="751" cy="308"/>
            </a:xfrm>
          </p:grpSpPr>
          <p:sp>
            <p:nvSpPr>
              <p:cNvPr id="5189" name="Text Box 68"/>
              <p:cNvSpPr txBox="1">
                <a:spLocks noChangeArrowheads="1"/>
              </p:cNvSpPr>
              <p:nvPr/>
            </p:nvSpPr>
            <p:spPr bwMode="auto">
              <a:xfrm rot="-5400000">
                <a:off x="2789" y="2302"/>
                <a:ext cx="270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4000">
                    <a:solidFill>
                      <a:schemeClr val="hlink"/>
                    </a:solidFill>
                  </a:rPr>
                  <a:t>{</a:t>
                </a:r>
              </a:p>
            </p:txBody>
          </p:sp>
          <p:sp>
            <p:nvSpPr>
              <p:cNvPr id="5190" name="Freeform 69"/>
              <p:cNvSpPr>
                <a:spLocks/>
              </p:cNvSpPr>
              <p:nvPr/>
            </p:nvSpPr>
            <p:spPr bwMode="auto">
              <a:xfrm>
                <a:off x="2961" y="2469"/>
                <a:ext cx="493" cy="227"/>
              </a:xfrm>
              <a:custGeom>
                <a:avLst/>
                <a:gdLst>
                  <a:gd name="T0" fmla="*/ 0 w 493"/>
                  <a:gd name="T1" fmla="*/ 87 h 227"/>
                  <a:gd name="T2" fmla="*/ 78 w 493"/>
                  <a:gd name="T3" fmla="*/ 192 h 227"/>
                  <a:gd name="T4" fmla="*/ 426 w 493"/>
                  <a:gd name="T5" fmla="*/ 195 h 227"/>
                  <a:gd name="T6" fmla="*/ 483 w 493"/>
                  <a:gd name="T7" fmla="*/ 0 h 2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3"/>
                  <a:gd name="T13" fmla="*/ 0 h 227"/>
                  <a:gd name="T14" fmla="*/ 493 w 493"/>
                  <a:gd name="T15" fmla="*/ 227 h 2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3" h="227">
                    <a:moveTo>
                      <a:pt x="0" y="87"/>
                    </a:moveTo>
                    <a:cubicBezTo>
                      <a:pt x="13" y="104"/>
                      <a:pt x="7" y="174"/>
                      <a:pt x="78" y="192"/>
                    </a:cubicBezTo>
                    <a:cubicBezTo>
                      <a:pt x="149" y="210"/>
                      <a:pt x="359" y="227"/>
                      <a:pt x="426" y="195"/>
                    </a:cubicBezTo>
                    <a:cubicBezTo>
                      <a:pt x="493" y="163"/>
                      <a:pt x="471" y="41"/>
                      <a:pt x="483" y="0"/>
                    </a:cubicBezTo>
                  </a:path>
                </a:pathLst>
              </a:custGeom>
              <a:noFill/>
              <a:ln w="3810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25" name="Rectangle 70"/>
          <p:cNvSpPr>
            <a:spLocks noChangeArrowheads="1"/>
          </p:cNvSpPr>
          <p:nvPr/>
        </p:nvSpPr>
        <p:spPr bwMode="auto">
          <a:xfrm>
            <a:off x="762000" y="1219200"/>
            <a:ext cx="38100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Supernode = group of adjacent columns of L with same nonzero structure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Related to clique structure</a:t>
            </a:r>
            <a:br>
              <a:rPr lang="en-US" sz="2000">
                <a:solidFill>
                  <a:srgbClr val="000000"/>
                </a:solidFill>
                <a:latin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</a:rPr>
              <a:t>of filled graph G</a:t>
            </a:r>
            <a:r>
              <a:rPr lang="en-US" sz="2000" b="1" baseline="30000">
                <a:solidFill>
                  <a:srgbClr val="000000"/>
                </a:solidFill>
                <a:latin typeface="Arial" charset="0"/>
              </a:rPr>
              <a:t>+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(A)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24400" y="1371600"/>
            <a:ext cx="3352800" cy="3352800"/>
            <a:chOff x="2976" y="864"/>
            <a:chExt cx="2112" cy="2112"/>
          </a:xfrm>
        </p:grpSpPr>
        <p:sp>
          <p:nvSpPr>
            <p:cNvPr id="6355" name="Rectangle 3"/>
            <p:cNvSpPr>
              <a:spLocks noChangeArrowheads="1"/>
            </p:cNvSpPr>
            <p:nvPr/>
          </p:nvSpPr>
          <p:spPr bwMode="auto">
            <a:xfrm>
              <a:off x="4224" y="2112"/>
              <a:ext cx="864" cy="86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" name="Rectangle 4"/>
            <p:cNvSpPr>
              <a:spLocks noChangeArrowheads="1"/>
            </p:cNvSpPr>
            <p:nvPr/>
          </p:nvSpPr>
          <p:spPr bwMode="auto">
            <a:xfrm>
              <a:off x="3360" y="1296"/>
              <a:ext cx="240" cy="168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7" name="Rectangle 5"/>
            <p:cNvSpPr>
              <a:spLocks noChangeArrowheads="1"/>
            </p:cNvSpPr>
            <p:nvPr/>
          </p:nvSpPr>
          <p:spPr bwMode="auto">
            <a:xfrm>
              <a:off x="3600" y="1488"/>
              <a:ext cx="624" cy="1488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8" name="Rectangle 6"/>
            <p:cNvSpPr>
              <a:spLocks noChangeArrowheads="1"/>
            </p:cNvSpPr>
            <p:nvPr/>
          </p:nvSpPr>
          <p:spPr bwMode="auto">
            <a:xfrm>
              <a:off x="2976" y="864"/>
              <a:ext cx="384" cy="211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/>
              <a:endParaRPr lang="en-US"/>
            </a:p>
          </p:txBody>
        </p:sp>
      </p:grpSp>
      <p:sp>
        <p:nvSpPr>
          <p:cNvPr id="269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Nonsymmetric Supernodes</a:t>
            </a:r>
          </a:p>
        </p:txBody>
      </p: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685800" y="1371600"/>
            <a:ext cx="3352800" cy="3352800"/>
            <a:chOff x="576" y="960"/>
            <a:chExt cx="2112" cy="2112"/>
          </a:xfrm>
        </p:grpSpPr>
        <p:sp>
          <p:nvSpPr>
            <p:cNvPr id="6254" name="Rectangle 9"/>
            <p:cNvSpPr>
              <a:spLocks noChangeAspect="1" noChangeArrowheads="1"/>
            </p:cNvSpPr>
            <p:nvPr/>
          </p:nvSpPr>
          <p:spPr bwMode="auto">
            <a:xfrm>
              <a:off x="576" y="960"/>
              <a:ext cx="2112" cy="211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" name="Text Box 10"/>
            <p:cNvSpPr txBox="1">
              <a:spLocks noChangeArrowheads="1"/>
            </p:cNvSpPr>
            <p:nvPr/>
          </p:nvSpPr>
          <p:spPr bwMode="auto">
            <a:xfrm>
              <a:off x="587" y="9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>
                  <a:latin typeface="Arial" charset="0"/>
                </a:rPr>
                <a:t>1</a:t>
              </a:r>
            </a:p>
          </p:txBody>
        </p:sp>
        <p:sp>
          <p:nvSpPr>
            <p:cNvPr id="6256" name="Oval 11"/>
            <p:cNvSpPr>
              <a:spLocks noChangeAspect="1" noChangeArrowheads="1"/>
            </p:cNvSpPr>
            <p:nvPr/>
          </p:nvSpPr>
          <p:spPr bwMode="auto">
            <a:xfrm>
              <a:off x="835" y="10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" name="Oval 12"/>
            <p:cNvSpPr>
              <a:spLocks noChangeAspect="1" noChangeArrowheads="1"/>
            </p:cNvSpPr>
            <p:nvPr/>
          </p:nvSpPr>
          <p:spPr bwMode="auto">
            <a:xfrm>
              <a:off x="1044" y="10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8" name="Oval 13"/>
            <p:cNvSpPr>
              <a:spLocks noChangeAspect="1" noChangeArrowheads="1"/>
            </p:cNvSpPr>
            <p:nvPr/>
          </p:nvSpPr>
          <p:spPr bwMode="auto">
            <a:xfrm>
              <a:off x="1253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9" name="Oval 14"/>
            <p:cNvSpPr>
              <a:spLocks noChangeAspect="1" noChangeArrowheads="1"/>
            </p:cNvSpPr>
            <p:nvPr/>
          </p:nvSpPr>
          <p:spPr bwMode="auto">
            <a:xfrm>
              <a:off x="1462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0" name="Oval 15"/>
            <p:cNvSpPr>
              <a:spLocks noChangeAspect="1" noChangeArrowheads="1"/>
            </p:cNvSpPr>
            <p:nvPr/>
          </p:nvSpPr>
          <p:spPr bwMode="auto">
            <a:xfrm>
              <a:off x="1671" y="10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1" name="Oval 16"/>
            <p:cNvSpPr>
              <a:spLocks noChangeAspect="1" noChangeArrowheads="1"/>
            </p:cNvSpPr>
            <p:nvPr/>
          </p:nvSpPr>
          <p:spPr bwMode="auto">
            <a:xfrm>
              <a:off x="1880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2" name="Oval 17"/>
            <p:cNvSpPr>
              <a:spLocks noChangeAspect="1" noChangeArrowheads="1"/>
            </p:cNvSpPr>
            <p:nvPr/>
          </p:nvSpPr>
          <p:spPr bwMode="auto">
            <a:xfrm>
              <a:off x="2089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3" name="Oval 18"/>
            <p:cNvSpPr>
              <a:spLocks noChangeAspect="1" noChangeArrowheads="1"/>
            </p:cNvSpPr>
            <p:nvPr/>
          </p:nvSpPr>
          <p:spPr bwMode="auto">
            <a:xfrm>
              <a:off x="2298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4" name="Oval 19"/>
            <p:cNvSpPr>
              <a:spLocks noChangeAspect="1" noChangeArrowheads="1"/>
            </p:cNvSpPr>
            <p:nvPr/>
          </p:nvSpPr>
          <p:spPr bwMode="auto">
            <a:xfrm>
              <a:off x="2508" y="10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5" name="Text Box 20"/>
            <p:cNvSpPr txBox="1">
              <a:spLocks noChangeArrowheads="1"/>
            </p:cNvSpPr>
            <p:nvPr/>
          </p:nvSpPr>
          <p:spPr bwMode="auto">
            <a:xfrm>
              <a:off x="773" y="117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2</a:t>
              </a:r>
            </a:p>
          </p:txBody>
        </p:sp>
        <p:sp>
          <p:nvSpPr>
            <p:cNvPr id="6266" name="Oval 21"/>
            <p:cNvSpPr>
              <a:spLocks noChangeAspect="1" noChangeArrowheads="1"/>
            </p:cNvSpPr>
            <p:nvPr/>
          </p:nvSpPr>
          <p:spPr bwMode="auto">
            <a:xfrm>
              <a:off x="619" y="12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7" name="Oval 22"/>
            <p:cNvSpPr>
              <a:spLocks noChangeAspect="1" noChangeArrowheads="1"/>
            </p:cNvSpPr>
            <p:nvPr/>
          </p:nvSpPr>
          <p:spPr bwMode="auto">
            <a:xfrm>
              <a:off x="1037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8" name="Oval 23"/>
            <p:cNvSpPr>
              <a:spLocks noChangeAspect="1" noChangeArrowheads="1"/>
            </p:cNvSpPr>
            <p:nvPr/>
          </p:nvSpPr>
          <p:spPr bwMode="auto">
            <a:xfrm>
              <a:off x="1246" y="12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9" name="Oval 24"/>
            <p:cNvSpPr>
              <a:spLocks noChangeAspect="1" noChangeArrowheads="1"/>
            </p:cNvSpPr>
            <p:nvPr/>
          </p:nvSpPr>
          <p:spPr bwMode="auto">
            <a:xfrm>
              <a:off x="1455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0" name="Oval 25"/>
            <p:cNvSpPr>
              <a:spLocks noChangeAspect="1" noChangeArrowheads="1"/>
            </p:cNvSpPr>
            <p:nvPr/>
          </p:nvSpPr>
          <p:spPr bwMode="auto">
            <a:xfrm>
              <a:off x="1664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1" name="Oval 26"/>
            <p:cNvSpPr>
              <a:spLocks noChangeAspect="1" noChangeArrowheads="1"/>
            </p:cNvSpPr>
            <p:nvPr/>
          </p:nvSpPr>
          <p:spPr bwMode="auto">
            <a:xfrm>
              <a:off x="1873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2" name="Oval 27"/>
            <p:cNvSpPr>
              <a:spLocks noChangeAspect="1" noChangeArrowheads="1"/>
            </p:cNvSpPr>
            <p:nvPr/>
          </p:nvSpPr>
          <p:spPr bwMode="auto">
            <a:xfrm>
              <a:off x="2082" y="124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3" name="Oval 28"/>
            <p:cNvSpPr>
              <a:spLocks noChangeAspect="1" noChangeArrowheads="1"/>
            </p:cNvSpPr>
            <p:nvPr/>
          </p:nvSpPr>
          <p:spPr bwMode="auto">
            <a:xfrm>
              <a:off x="2291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4" name="Oval 29"/>
            <p:cNvSpPr>
              <a:spLocks noChangeAspect="1" noChangeArrowheads="1"/>
            </p:cNvSpPr>
            <p:nvPr/>
          </p:nvSpPr>
          <p:spPr bwMode="auto">
            <a:xfrm>
              <a:off x="2501" y="124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5" name="Text Box 30"/>
            <p:cNvSpPr txBox="1">
              <a:spLocks noChangeArrowheads="1"/>
            </p:cNvSpPr>
            <p:nvPr/>
          </p:nvSpPr>
          <p:spPr bwMode="auto">
            <a:xfrm>
              <a:off x="982" y="138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3</a:t>
              </a:r>
            </a:p>
          </p:txBody>
        </p:sp>
        <p:sp>
          <p:nvSpPr>
            <p:cNvPr id="6276" name="Oval 31"/>
            <p:cNvSpPr>
              <a:spLocks noChangeAspect="1" noChangeArrowheads="1"/>
            </p:cNvSpPr>
            <p:nvPr/>
          </p:nvSpPr>
          <p:spPr bwMode="auto">
            <a:xfrm>
              <a:off x="619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7" name="Oval 32"/>
            <p:cNvSpPr>
              <a:spLocks noChangeAspect="1" noChangeArrowheads="1"/>
            </p:cNvSpPr>
            <p:nvPr/>
          </p:nvSpPr>
          <p:spPr bwMode="auto">
            <a:xfrm>
              <a:off x="828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8" name="Oval 33"/>
            <p:cNvSpPr>
              <a:spLocks noChangeAspect="1" noChangeArrowheads="1"/>
            </p:cNvSpPr>
            <p:nvPr/>
          </p:nvSpPr>
          <p:spPr bwMode="auto">
            <a:xfrm>
              <a:off x="1246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9" name="Oval 34"/>
            <p:cNvSpPr>
              <a:spLocks noChangeAspect="1" noChangeArrowheads="1"/>
            </p:cNvSpPr>
            <p:nvPr/>
          </p:nvSpPr>
          <p:spPr bwMode="auto">
            <a:xfrm>
              <a:off x="1455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0" name="Oval 35"/>
            <p:cNvSpPr>
              <a:spLocks noChangeAspect="1" noChangeArrowheads="1"/>
            </p:cNvSpPr>
            <p:nvPr/>
          </p:nvSpPr>
          <p:spPr bwMode="auto">
            <a:xfrm>
              <a:off x="1664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1" name="Oval 36"/>
            <p:cNvSpPr>
              <a:spLocks noChangeAspect="1" noChangeArrowheads="1"/>
            </p:cNvSpPr>
            <p:nvPr/>
          </p:nvSpPr>
          <p:spPr bwMode="auto">
            <a:xfrm>
              <a:off x="1873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2" name="Oval 37"/>
            <p:cNvSpPr>
              <a:spLocks noChangeAspect="1" noChangeArrowheads="1"/>
            </p:cNvSpPr>
            <p:nvPr/>
          </p:nvSpPr>
          <p:spPr bwMode="auto">
            <a:xfrm>
              <a:off x="2082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3" name="Oval 38"/>
            <p:cNvSpPr>
              <a:spLocks noChangeAspect="1" noChangeArrowheads="1"/>
            </p:cNvSpPr>
            <p:nvPr/>
          </p:nvSpPr>
          <p:spPr bwMode="auto">
            <a:xfrm>
              <a:off x="2291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4" name="Oval 39"/>
            <p:cNvSpPr>
              <a:spLocks noChangeAspect="1" noChangeArrowheads="1"/>
            </p:cNvSpPr>
            <p:nvPr/>
          </p:nvSpPr>
          <p:spPr bwMode="auto">
            <a:xfrm>
              <a:off x="2501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5" name="Text Box 40"/>
            <p:cNvSpPr txBox="1">
              <a:spLocks noChangeArrowheads="1"/>
            </p:cNvSpPr>
            <p:nvPr/>
          </p:nvSpPr>
          <p:spPr bwMode="auto">
            <a:xfrm>
              <a:off x="1199" y="159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4</a:t>
              </a:r>
            </a:p>
          </p:txBody>
        </p:sp>
        <p:sp>
          <p:nvSpPr>
            <p:cNvPr id="6286" name="Oval 41"/>
            <p:cNvSpPr>
              <a:spLocks noChangeAspect="1" noChangeArrowheads="1"/>
            </p:cNvSpPr>
            <p:nvPr/>
          </p:nvSpPr>
          <p:spPr bwMode="auto">
            <a:xfrm>
              <a:off x="619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" name="Oval 42"/>
            <p:cNvSpPr>
              <a:spLocks noChangeAspect="1" noChangeArrowheads="1"/>
            </p:cNvSpPr>
            <p:nvPr/>
          </p:nvSpPr>
          <p:spPr bwMode="auto">
            <a:xfrm>
              <a:off x="828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8" name="Oval 43"/>
            <p:cNvSpPr>
              <a:spLocks noChangeAspect="1" noChangeArrowheads="1"/>
            </p:cNvSpPr>
            <p:nvPr/>
          </p:nvSpPr>
          <p:spPr bwMode="auto">
            <a:xfrm>
              <a:off x="1037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9" name="Oval 44"/>
            <p:cNvSpPr>
              <a:spLocks noChangeAspect="1" noChangeArrowheads="1"/>
            </p:cNvSpPr>
            <p:nvPr/>
          </p:nvSpPr>
          <p:spPr bwMode="auto">
            <a:xfrm>
              <a:off x="1455" y="165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0" name="Oval 45"/>
            <p:cNvSpPr>
              <a:spLocks noChangeAspect="1" noChangeArrowheads="1"/>
            </p:cNvSpPr>
            <p:nvPr/>
          </p:nvSpPr>
          <p:spPr bwMode="auto">
            <a:xfrm>
              <a:off x="1664" y="165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1" name="Oval 46"/>
            <p:cNvSpPr>
              <a:spLocks noChangeAspect="1" noChangeArrowheads="1"/>
            </p:cNvSpPr>
            <p:nvPr/>
          </p:nvSpPr>
          <p:spPr bwMode="auto">
            <a:xfrm>
              <a:off x="1873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2" name="Oval 47"/>
            <p:cNvSpPr>
              <a:spLocks noChangeAspect="1" noChangeArrowheads="1"/>
            </p:cNvSpPr>
            <p:nvPr/>
          </p:nvSpPr>
          <p:spPr bwMode="auto">
            <a:xfrm>
              <a:off x="2082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3" name="Oval 48"/>
            <p:cNvSpPr>
              <a:spLocks noChangeAspect="1" noChangeArrowheads="1"/>
            </p:cNvSpPr>
            <p:nvPr/>
          </p:nvSpPr>
          <p:spPr bwMode="auto">
            <a:xfrm>
              <a:off x="2291" y="165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4" name="Oval 49"/>
            <p:cNvSpPr>
              <a:spLocks noChangeAspect="1" noChangeArrowheads="1"/>
            </p:cNvSpPr>
            <p:nvPr/>
          </p:nvSpPr>
          <p:spPr bwMode="auto">
            <a:xfrm>
              <a:off x="2501" y="165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5" name="Text Box 50"/>
            <p:cNvSpPr txBox="1">
              <a:spLocks noChangeArrowheads="1"/>
            </p:cNvSpPr>
            <p:nvPr/>
          </p:nvSpPr>
          <p:spPr bwMode="auto">
            <a:xfrm>
              <a:off x="1411" y="180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96" name="Oval 51"/>
            <p:cNvSpPr>
              <a:spLocks noChangeAspect="1" noChangeArrowheads="1"/>
            </p:cNvSpPr>
            <p:nvPr/>
          </p:nvSpPr>
          <p:spPr bwMode="auto">
            <a:xfrm>
              <a:off x="619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7" name="Oval 52"/>
            <p:cNvSpPr>
              <a:spLocks noChangeAspect="1" noChangeArrowheads="1"/>
            </p:cNvSpPr>
            <p:nvPr/>
          </p:nvSpPr>
          <p:spPr bwMode="auto">
            <a:xfrm>
              <a:off x="828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8" name="Oval 53"/>
            <p:cNvSpPr>
              <a:spLocks noChangeAspect="1" noChangeArrowheads="1"/>
            </p:cNvSpPr>
            <p:nvPr/>
          </p:nvSpPr>
          <p:spPr bwMode="auto">
            <a:xfrm>
              <a:off x="1037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9" name="Oval 54"/>
            <p:cNvSpPr>
              <a:spLocks noChangeAspect="1" noChangeArrowheads="1"/>
            </p:cNvSpPr>
            <p:nvPr/>
          </p:nvSpPr>
          <p:spPr bwMode="auto">
            <a:xfrm>
              <a:off x="1246" y="18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0" name="Oval 55"/>
            <p:cNvSpPr>
              <a:spLocks noChangeAspect="1" noChangeArrowheads="1"/>
            </p:cNvSpPr>
            <p:nvPr/>
          </p:nvSpPr>
          <p:spPr bwMode="auto">
            <a:xfrm>
              <a:off x="1664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1" name="Oval 56"/>
            <p:cNvSpPr>
              <a:spLocks noChangeAspect="1" noChangeArrowheads="1"/>
            </p:cNvSpPr>
            <p:nvPr/>
          </p:nvSpPr>
          <p:spPr bwMode="auto">
            <a:xfrm>
              <a:off x="1873" y="186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2" name="Oval 57"/>
            <p:cNvSpPr>
              <a:spLocks noChangeAspect="1" noChangeArrowheads="1"/>
            </p:cNvSpPr>
            <p:nvPr/>
          </p:nvSpPr>
          <p:spPr bwMode="auto">
            <a:xfrm>
              <a:off x="2082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3" name="Oval 58"/>
            <p:cNvSpPr>
              <a:spLocks noChangeAspect="1" noChangeArrowheads="1"/>
            </p:cNvSpPr>
            <p:nvPr/>
          </p:nvSpPr>
          <p:spPr bwMode="auto">
            <a:xfrm>
              <a:off x="2291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4" name="Oval 59"/>
            <p:cNvSpPr>
              <a:spLocks noChangeAspect="1" noChangeArrowheads="1"/>
            </p:cNvSpPr>
            <p:nvPr/>
          </p:nvSpPr>
          <p:spPr bwMode="auto">
            <a:xfrm>
              <a:off x="2501" y="186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5" name="Oval 60"/>
            <p:cNvSpPr>
              <a:spLocks noChangeAspect="1" noChangeArrowheads="1"/>
            </p:cNvSpPr>
            <p:nvPr/>
          </p:nvSpPr>
          <p:spPr bwMode="auto">
            <a:xfrm>
              <a:off x="619" y="20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6" name="Oval 61"/>
            <p:cNvSpPr>
              <a:spLocks noChangeAspect="1" noChangeArrowheads="1"/>
            </p:cNvSpPr>
            <p:nvPr/>
          </p:nvSpPr>
          <p:spPr bwMode="auto">
            <a:xfrm>
              <a:off x="828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" name="Oval 62"/>
            <p:cNvSpPr>
              <a:spLocks noChangeAspect="1" noChangeArrowheads="1"/>
            </p:cNvSpPr>
            <p:nvPr/>
          </p:nvSpPr>
          <p:spPr bwMode="auto">
            <a:xfrm>
              <a:off x="1037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8" name="Oval 63"/>
            <p:cNvSpPr>
              <a:spLocks noChangeAspect="1" noChangeArrowheads="1"/>
            </p:cNvSpPr>
            <p:nvPr/>
          </p:nvSpPr>
          <p:spPr bwMode="auto">
            <a:xfrm>
              <a:off x="1246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9" name="Oval 64"/>
            <p:cNvSpPr>
              <a:spLocks noChangeAspect="1" noChangeArrowheads="1"/>
            </p:cNvSpPr>
            <p:nvPr/>
          </p:nvSpPr>
          <p:spPr bwMode="auto">
            <a:xfrm>
              <a:off x="1455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0" name="Oval 65"/>
            <p:cNvSpPr>
              <a:spLocks noChangeAspect="1" noChangeArrowheads="1"/>
            </p:cNvSpPr>
            <p:nvPr/>
          </p:nvSpPr>
          <p:spPr bwMode="auto">
            <a:xfrm>
              <a:off x="1873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1" name="Oval 66"/>
            <p:cNvSpPr>
              <a:spLocks noChangeAspect="1" noChangeArrowheads="1"/>
            </p:cNvSpPr>
            <p:nvPr/>
          </p:nvSpPr>
          <p:spPr bwMode="auto">
            <a:xfrm>
              <a:off x="2082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2" name="Oval 67"/>
            <p:cNvSpPr>
              <a:spLocks noChangeAspect="1" noChangeArrowheads="1"/>
            </p:cNvSpPr>
            <p:nvPr/>
          </p:nvSpPr>
          <p:spPr bwMode="auto">
            <a:xfrm>
              <a:off x="2291" y="2073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3" name="Oval 68"/>
            <p:cNvSpPr>
              <a:spLocks noChangeAspect="1" noChangeArrowheads="1"/>
            </p:cNvSpPr>
            <p:nvPr/>
          </p:nvSpPr>
          <p:spPr bwMode="auto">
            <a:xfrm>
              <a:off x="2501" y="2073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4" name="Text Box 69"/>
            <p:cNvSpPr txBox="1">
              <a:spLocks noChangeArrowheads="1"/>
            </p:cNvSpPr>
            <p:nvPr/>
          </p:nvSpPr>
          <p:spPr bwMode="auto">
            <a:xfrm>
              <a:off x="1608" y="201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6</a:t>
              </a:r>
            </a:p>
          </p:txBody>
        </p:sp>
        <p:sp>
          <p:nvSpPr>
            <p:cNvPr id="6315" name="Oval 70"/>
            <p:cNvSpPr>
              <a:spLocks noChangeAspect="1" noChangeArrowheads="1"/>
            </p:cNvSpPr>
            <p:nvPr/>
          </p:nvSpPr>
          <p:spPr bwMode="auto">
            <a:xfrm>
              <a:off x="619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6" name="Oval 71"/>
            <p:cNvSpPr>
              <a:spLocks noChangeAspect="1" noChangeArrowheads="1"/>
            </p:cNvSpPr>
            <p:nvPr/>
          </p:nvSpPr>
          <p:spPr bwMode="auto">
            <a:xfrm>
              <a:off x="828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7" name="Oval 72"/>
            <p:cNvSpPr>
              <a:spLocks noChangeAspect="1" noChangeArrowheads="1"/>
            </p:cNvSpPr>
            <p:nvPr/>
          </p:nvSpPr>
          <p:spPr bwMode="auto">
            <a:xfrm>
              <a:off x="1037" y="290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8" name="Oval 73"/>
            <p:cNvSpPr>
              <a:spLocks noChangeAspect="1" noChangeArrowheads="1"/>
            </p:cNvSpPr>
            <p:nvPr/>
          </p:nvSpPr>
          <p:spPr bwMode="auto">
            <a:xfrm>
              <a:off x="1246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19" name="Oval 74"/>
            <p:cNvSpPr>
              <a:spLocks noChangeAspect="1" noChangeArrowheads="1"/>
            </p:cNvSpPr>
            <p:nvPr/>
          </p:nvSpPr>
          <p:spPr bwMode="auto">
            <a:xfrm>
              <a:off x="1455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0" name="Oval 75"/>
            <p:cNvSpPr>
              <a:spLocks noChangeAspect="1" noChangeArrowheads="1"/>
            </p:cNvSpPr>
            <p:nvPr/>
          </p:nvSpPr>
          <p:spPr bwMode="auto">
            <a:xfrm>
              <a:off x="1664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1" name="Oval 76"/>
            <p:cNvSpPr>
              <a:spLocks noChangeAspect="1" noChangeArrowheads="1"/>
            </p:cNvSpPr>
            <p:nvPr/>
          </p:nvSpPr>
          <p:spPr bwMode="auto">
            <a:xfrm>
              <a:off x="1873" y="290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2" name="Oval 77"/>
            <p:cNvSpPr>
              <a:spLocks noChangeAspect="1" noChangeArrowheads="1"/>
            </p:cNvSpPr>
            <p:nvPr/>
          </p:nvSpPr>
          <p:spPr bwMode="auto">
            <a:xfrm>
              <a:off x="2082" y="2905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3" name="Oval 78"/>
            <p:cNvSpPr>
              <a:spLocks noChangeAspect="1" noChangeArrowheads="1"/>
            </p:cNvSpPr>
            <p:nvPr/>
          </p:nvSpPr>
          <p:spPr bwMode="auto">
            <a:xfrm>
              <a:off x="2291" y="2905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4" name="Text Box 79"/>
            <p:cNvSpPr txBox="1">
              <a:spLocks noChangeArrowheads="1"/>
            </p:cNvSpPr>
            <p:nvPr/>
          </p:nvSpPr>
          <p:spPr bwMode="auto">
            <a:xfrm>
              <a:off x="2419" y="2842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10</a:t>
              </a:r>
            </a:p>
          </p:txBody>
        </p:sp>
        <p:sp>
          <p:nvSpPr>
            <p:cNvPr id="6325" name="Oval 80"/>
            <p:cNvSpPr>
              <a:spLocks noChangeAspect="1" noChangeArrowheads="1"/>
            </p:cNvSpPr>
            <p:nvPr/>
          </p:nvSpPr>
          <p:spPr bwMode="auto">
            <a:xfrm>
              <a:off x="619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6" name="Oval 81"/>
            <p:cNvSpPr>
              <a:spLocks noChangeAspect="1" noChangeArrowheads="1"/>
            </p:cNvSpPr>
            <p:nvPr/>
          </p:nvSpPr>
          <p:spPr bwMode="auto">
            <a:xfrm>
              <a:off x="828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7" name="Oval 82"/>
            <p:cNvSpPr>
              <a:spLocks noChangeAspect="1" noChangeArrowheads="1"/>
            </p:cNvSpPr>
            <p:nvPr/>
          </p:nvSpPr>
          <p:spPr bwMode="auto">
            <a:xfrm>
              <a:off x="1037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8" name="Oval 83"/>
            <p:cNvSpPr>
              <a:spLocks noChangeAspect="1" noChangeArrowheads="1"/>
            </p:cNvSpPr>
            <p:nvPr/>
          </p:nvSpPr>
          <p:spPr bwMode="auto">
            <a:xfrm>
              <a:off x="1246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29" name="Oval 84"/>
            <p:cNvSpPr>
              <a:spLocks noChangeAspect="1" noChangeArrowheads="1"/>
            </p:cNvSpPr>
            <p:nvPr/>
          </p:nvSpPr>
          <p:spPr bwMode="auto">
            <a:xfrm>
              <a:off x="1455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0" name="Oval 85"/>
            <p:cNvSpPr>
              <a:spLocks noChangeAspect="1" noChangeArrowheads="1"/>
            </p:cNvSpPr>
            <p:nvPr/>
          </p:nvSpPr>
          <p:spPr bwMode="auto">
            <a:xfrm>
              <a:off x="1664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1" name="Oval 86"/>
            <p:cNvSpPr>
              <a:spLocks noChangeAspect="1" noChangeArrowheads="1"/>
            </p:cNvSpPr>
            <p:nvPr/>
          </p:nvSpPr>
          <p:spPr bwMode="auto">
            <a:xfrm>
              <a:off x="2082" y="228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2" name="Oval 87"/>
            <p:cNvSpPr>
              <a:spLocks noChangeAspect="1" noChangeArrowheads="1"/>
            </p:cNvSpPr>
            <p:nvPr/>
          </p:nvSpPr>
          <p:spPr bwMode="auto">
            <a:xfrm>
              <a:off x="2291" y="228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3" name="Oval 88"/>
            <p:cNvSpPr>
              <a:spLocks noChangeAspect="1" noChangeArrowheads="1"/>
            </p:cNvSpPr>
            <p:nvPr/>
          </p:nvSpPr>
          <p:spPr bwMode="auto">
            <a:xfrm>
              <a:off x="2501" y="228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4" name="Text Box 89"/>
            <p:cNvSpPr txBox="1">
              <a:spLocks noChangeArrowheads="1"/>
            </p:cNvSpPr>
            <p:nvPr/>
          </p:nvSpPr>
          <p:spPr bwMode="auto">
            <a:xfrm>
              <a:off x="1833" y="221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7</a:t>
              </a:r>
            </a:p>
          </p:txBody>
        </p:sp>
        <p:sp>
          <p:nvSpPr>
            <p:cNvPr id="6335" name="Oval 90"/>
            <p:cNvSpPr>
              <a:spLocks noChangeAspect="1" noChangeArrowheads="1"/>
            </p:cNvSpPr>
            <p:nvPr/>
          </p:nvSpPr>
          <p:spPr bwMode="auto">
            <a:xfrm>
              <a:off x="619" y="248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6" name="Oval 91"/>
            <p:cNvSpPr>
              <a:spLocks noChangeAspect="1" noChangeArrowheads="1"/>
            </p:cNvSpPr>
            <p:nvPr/>
          </p:nvSpPr>
          <p:spPr bwMode="auto">
            <a:xfrm>
              <a:off x="828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7" name="Oval 92"/>
            <p:cNvSpPr>
              <a:spLocks noChangeAspect="1" noChangeArrowheads="1"/>
            </p:cNvSpPr>
            <p:nvPr/>
          </p:nvSpPr>
          <p:spPr bwMode="auto">
            <a:xfrm>
              <a:off x="1037" y="248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8" name="Oval 93"/>
            <p:cNvSpPr>
              <a:spLocks noChangeAspect="1" noChangeArrowheads="1"/>
            </p:cNvSpPr>
            <p:nvPr/>
          </p:nvSpPr>
          <p:spPr bwMode="auto">
            <a:xfrm>
              <a:off x="1246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39" name="Oval 94"/>
            <p:cNvSpPr>
              <a:spLocks noChangeAspect="1" noChangeArrowheads="1"/>
            </p:cNvSpPr>
            <p:nvPr/>
          </p:nvSpPr>
          <p:spPr bwMode="auto">
            <a:xfrm>
              <a:off x="1455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0" name="Oval 95"/>
            <p:cNvSpPr>
              <a:spLocks noChangeAspect="1" noChangeArrowheads="1"/>
            </p:cNvSpPr>
            <p:nvPr/>
          </p:nvSpPr>
          <p:spPr bwMode="auto">
            <a:xfrm>
              <a:off x="1664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1" name="Oval 96"/>
            <p:cNvSpPr>
              <a:spLocks noChangeAspect="1" noChangeArrowheads="1"/>
            </p:cNvSpPr>
            <p:nvPr/>
          </p:nvSpPr>
          <p:spPr bwMode="auto">
            <a:xfrm>
              <a:off x="1873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2" name="Oval 97"/>
            <p:cNvSpPr>
              <a:spLocks noChangeAspect="1" noChangeArrowheads="1"/>
            </p:cNvSpPr>
            <p:nvPr/>
          </p:nvSpPr>
          <p:spPr bwMode="auto">
            <a:xfrm>
              <a:off x="2291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3" name="Oval 98"/>
            <p:cNvSpPr>
              <a:spLocks noChangeAspect="1" noChangeArrowheads="1"/>
            </p:cNvSpPr>
            <p:nvPr/>
          </p:nvSpPr>
          <p:spPr bwMode="auto">
            <a:xfrm>
              <a:off x="2501" y="248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4" name="Text Box 99"/>
            <p:cNvSpPr txBox="1">
              <a:spLocks noChangeArrowheads="1"/>
            </p:cNvSpPr>
            <p:nvPr/>
          </p:nvSpPr>
          <p:spPr bwMode="auto">
            <a:xfrm>
              <a:off x="2042" y="242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345" name="Oval 100"/>
            <p:cNvSpPr>
              <a:spLocks noChangeAspect="1" noChangeArrowheads="1"/>
            </p:cNvSpPr>
            <p:nvPr/>
          </p:nvSpPr>
          <p:spPr bwMode="auto">
            <a:xfrm>
              <a:off x="619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6" name="Oval 101"/>
            <p:cNvSpPr>
              <a:spLocks noChangeAspect="1" noChangeArrowheads="1"/>
            </p:cNvSpPr>
            <p:nvPr/>
          </p:nvSpPr>
          <p:spPr bwMode="auto">
            <a:xfrm>
              <a:off x="828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7" name="Oval 102"/>
            <p:cNvSpPr>
              <a:spLocks noChangeAspect="1" noChangeArrowheads="1"/>
            </p:cNvSpPr>
            <p:nvPr/>
          </p:nvSpPr>
          <p:spPr bwMode="auto">
            <a:xfrm>
              <a:off x="1037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8" name="Oval 103"/>
            <p:cNvSpPr>
              <a:spLocks noChangeAspect="1" noChangeArrowheads="1"/>
            </p:cNvSpPr>
            <p:nvPr/>
          </p:nvSpPr>
          <p:spPr bwMode="auto">
            <a:xfrm>
              <a:off x="1246" y="26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" name="Oval 104"/>
            <p:cNvSpPr>
              <a:spLocks noChangeAspect="1" noChangeArrowheads="1"/>
            </p:cNvSpPr>
            <p:nvPr/>
          </p:nvSpPr>
          <p:spPr bwMode="auto">
            <a:xfrm>
              <a:off x="1455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" name="Oval 105"/>
            <p:cNvSpPr>
              <a:spLocks noChangeAspect="1" noChangeArrowheads="1"/>
            </p:cNvSpPr>
            <p:nvPr/>
          </p:nvSpPr>
          <p:spPr bwMode="auto">
            <a:xfrm>
              <a:off x="1664" y="269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" name="Oval 106"/>
            <p:cNvSpPr>
              <a:spLocks noChangeAspect="1" noChangeArrowheads="1"/>
            </p:cNvSpPr>
            <p:nvPr/>
          </p:nvSpPr>
          <p:spPr bwMode="auto">
            <a:xfrm>
              <a:off x="1873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" name="Oval 107"/>
            <p:cNvSpPr>
              <a:spLocks noChangeAspect="1" noChangeArrowheads="1"/>
            </p:cNvSpPr>
            <p:nvPr/>
          </p:nvSpPr>
          <p:spPr bwMode="auto">
            <a:xfrm>
              <a:off x="2082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" name="Oval 108"/>
            <p:cNvSpPr>
              <a:spLocks noChangeAspect="1" noChangeArrowheads="1"/>
            </p:cNvSpPr>
            <p:nvPr/>
          </p:nvSpPr>
          <p:spPr bwMode="auto">
            <a:xfrm>
              <a:off x="2501" y="269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" name="Text Box 109"/>
            <p:cNvSpPr txBox="1">
              <a:spLocks noChangeArrowheads="1"/>
            </p:cNvSpPr>
            <p:nvPr/>
          </p:nvSpPr>
          <p:spPr bwMode="auto">
            <a:xfrm>
              <a:off x="2259" y="263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latin typeface="Arial" charset="0"/>
                </a:rPr>
                <a:t>9</a:t>
              </a:r>
            </a:p>
          </p:txBody>
        </p:sp>
      </p:grpSp>
      <p:sp>
        <p:nvSpPr>
          <p:cNvPr id="6149" name="Text Box 110"/>
          <p:cNvSpPr txBox="1">
            <a:spLocks noChangeArrowheads="1"/>
          </p:cNvSpPr>
          <p:nvPr/>
        </p:nvSpPr>
        <p:spPr bwMode="auto">
          <a:xfrm>
            <a:off x="996950" y="4953000"/>
            <a:ext cx="2730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Original matrix A</a:t>
            </a:r>
          </a:p>
        </p:txBody>
      </p: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4724400" y="1371600"/>
            <a:ext cx="3352800" cy="4100513"/>
            <a:chOff x="2976" y="864"/>
            <a:chExt cx="2112" cy="2583"/>
          </a:xfrm>
        </p:grpSpPr>
        <p:sp>
          <p:nvSpPr>
            <p:cNvPr id="6151" name="Text Box 112"/>
            <p:cNvSpPr txBox="1">
              <a:spLocks noChangeArrowheads="1"/>
            </p:cNvSpPr>
            <p:nvPr/>
          </p:nvSpPr>
          <p:spPr bwMode="auto">
            <a:xfrm>
              <a:off x="3404" y="3120"/>
              <a:ext cx="12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>
                  <a:solidFill>
                    <a:srgbClr val="FF0000"/>
                  </a:solidFill>
                </a:rPr>
                <a:t>Factors L+U</a:t>
              </a:r>
            </a:p>
          </p:txBody>
        </p:sp>
        <p:grpSp>
          <p:nvGrpSpPr>
            <p:cNvPr id="6152" name="Group 113"/>
            <p:cNvGrpSpPr>
              <a:grpSpLocks/>
            </p:cNvGrpSpPr>
            <p:nvPr/>
          </p:nvGrpSpPr>
          <p:grpSpPr bwMode="auto">
            <a:xfrm>
              <a:off x="2976" y="864"/>
              <a:ext cx="2112" cy="2112"/>
              <a:chOff x="2976" y="864"/>
              <a:chExt cx="2112" cy="2112"/>
            </a:xfrm>
          </p:grpSpPr>
          <p:sp>
            <p:nvSpPr>
              <p:cNvPr id="6153" name="Rectangle 114"/>
              <p:cNvSpPr>
                <a:spLocks noChangeAspect="1" noChangeArrowheads="1"/>
              </p:cNvSpPr>
              <p:nvPr/>
            </p:nvSpPr>
            <p:spPr bwMode="auto">
              <a:xfrm>
                <a:off x="2976" y="864"/>
                <a:ext cx="2112" cy="2112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Text Box 115"/>
              <p:cNvSpPr txBox="1">
                <a:spLocks noChangeArrowheads="1"/>
              </p:cNvSpPr>
              <p:nvPr/>
            </p:nvSpPr>
            <p:spPr bwMode="auto">
              <a:xfrm>
                <a:off x="2987" y="8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/>
                <a:r>
                  <a:rPr lang="en-US" sz="1600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6155" name="Oval 116"/>
              <p:cNvSpPr>
                <a:spLocks noChangeAspect="1" noChangeArrowheads="1"/>
              </p:cNvSpPr>
              <p:nvPr/>
            </p:nvSpPr>
            <p:spPr bwMode="auto">
              <a:xfrm>
                <a:off x="3235" y="9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Oval 117"/>
              <p:cNvSpPr>
                <a:spLocks noChangeAspect="1" noChangeArrowheads="1"/>
              </p:cNvSpPr>
              <p:nvPr/>
            </p:nvSpPr>
            <p:spPr bwMode="auto">
              <a:xfrm>
                <a:off x="3444" y="9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Oval 118"/>
              <p:cNvSpPr>
                <a:spLocks noChangeAspect="1" noChangeArrowheads="1"/>
              </p:cNvSpPr>
              <p:nvPr/>
            </p:nvSpPr>
            <p:spPr bwMode="auto">
              <a:xfrm>
                <a:off x="3653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Oval 119"/>
              <p:cNvSpPr>
                <a:spLocks noChangeAspect="1" noChangeArrowheads="1"/>
              </p:cNvSpPr>
              <p:nvPr/>
            </p:nvSpPr>
            <p:spPr bwMode="auto">
              <a:xfrm>
                <a:off x="3862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Oval 120"/>
              <p:cNvSpPr>
                <a:spLocks noChangeAspect="1" noChangeArrowheads="1"/>
              </p:cNvSpPr>
              <p:nvPr/>
            </p:nvSpPr>
            <p:spPr bwMode="auto">
              <a:xfrm>
                <a:off x="4071" y="9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Oval 121"/>
              <p:cNvSpPr>
                <a:spLocks noChangeAspect="1" noChangeArrowheads="1"/>
              </p:cNvSpPr>
              <p:nvPr/>
            </p:nvSpPr>
            <p:spPr bwMode="auto">
              <a:xfrm>
                <a:off x="4280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Oval 122"/>
              <p:cNvSpPr>
                <a:spLocks noChangeAspect="1" noChangeArrowheads="1"/>
              </p:cNvSpPr>
              <p:nvPr/>
            </p:nvSpPr>
            <p:spPr bwMode="auto">
              <a:xfrm>
                <a:off x="4489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Oval 123"/>
              <p:cNvSpPr>
                <a:spLocks noChangeAspect="1" noChangeArrowheads="1"/>
              </p:cNvSpPr>
              <p:nvPr/>
            </p:nvSpPr>
            <p:spPr bwMode="auto">
              <a:xfrm>
                <a:off x="4698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Oval 124"/>
              <p:cNvSpPr>
                <a:spLocks noChangeAspect="1" noChangeArrowheads="1"/>
              </p:cNvSpPr>
              <p:nvPr/>
            </p:nvSpPr>
            <p:spPr bwMode="auto">
              <a:xfrm>
                <a:off x="4908" y="9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Text Box 125"/>
              <p:cNvSpPr txBox="1">
                <a:spLocks noChangeArrowheads="1"/>
              </p:cNvSpPr>
              <p:nvPr/>
            </p:nvSpPr>
            <p:spPr bwMode="auto">
              <a:xfrm>
                <a:off x="3173" y="10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6165" name="Oval 126"/>
              <p:cNvSpPr>
                <a:spLocks noChangeAspect="1" noChangeArrowheads="1"/>
              </p:cNvSpPr>
              <p:nvPr/>
            </p:nvSpPr>
            <p:spPr bwMode="auto">
              <a:xfrm>
                <a:off x="3019" y="11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Oval 127"/>
              <p:cNvSpPr>
                <a:spLocks noChangeAspect="1" noChangeArrowheads="1"/>
              </p:cNvSpPr>
              <p:nvPr/>
            </p:nvSpPr>
            <p:spPr bwMode="auto">
              <a:xfrm>
                <a:off x="3437" y="1145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Oval 128"/>
              <p:cNvSpPr>
                <a:spLocks noChangeAspect="1" noChangeArrowheads="1"/>
              </p:cNvSpPr>
              <p:nvPr/>
            </p:nvSpPr>
            <p:spPr bwMode="auto">
              <a:xfrm>
                <a:off x="3646" y="11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Oval 129"/>
              <p:cNvSpPr>
                <a:spLocks noChangeAspect="1" noChangeArrowheads="1"/>
              </p:cNvSpPr>
              <p:nvPr/>
            </p:nvSpPr>
            <p:spPr bwMode="auto">
              <a:xfrm>
                <a:off x="3855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Oval 130"/>
              <p:cNvSpPr>
                <a:spLocks noChangeAspect="1" noChangeArrowheads="1"/>
              </p:cNvSpPr>
              <p:nvPr/>
            </p:nvSpPr>
            <p:spPr bwMode="auto">
              <a:xfrm>
                <a:off x="4064" y="1145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Oval 131"/>
              <p:cNvSpPr>
                <a:spLocks noChangeAspect="1" noChangeArrowheads="1"/>
              </p:cNvSpPr>
              <p:nvPr/>
            </p:nvSpPr>
            <p:spPr bwMode="auto">
              <a:xfrm>
                <a:off x="4273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Oval 132"/>
              <p:cNvSpPr>
                <a:spLocks noChangeAspect="1" noChangeArrowheads="1"/>
              </p:cNvSpPr>
              <p:nvPr/>
            </p:nvSpPr>
            <p:spPr bwMode="auto">
              <a:xfrm>
                <a:off x="4482" y="114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Oval 133"/>
              <p:cNvSpPr>
                <a:spLocks noChangeAspect="1" noChangeArrowheads="1"/>
              </p:cNvSpPr>
              <p:nvPr/>
            </p:nvSpPr>
            <p:spPr bwMode="auto">
              <a:xfrm>
                <a:off x="4691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Oval 134"/>
              <p:cNvSpPr>
                <a:spLocks noChangeAspect="1" noChangeArrowheads="1"/>
              </p:cNvSpPr>
              <p:nvPr/>
            </p:nvSpPr>
            <p:spPr bwMode="auto">
              <a:xfrm>
                <a:off x="4901" y="114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Text Box 135"/>
              <p:cNvSpPr txBox="1">
                <a:spLocks noChangeArrowheads="1"/>
              </p:cNvSpPr>
              <p:nvPr/>
            </p:nvSpPr>
            <p:spPr bwMode="auto">
              <a:xfrm>
                <a:off x="3382" y="129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3</a:t>
                </a:r>
              </a:p>
            </p:txBody>
          </p:sp>
          <p:sp>
            <p:nvSpPr>
              <p:cNvPr id="6175" name="Oval 136"/>
              <p:cNvSpPr>
                <a:spLocks noChangeAspect="1" noChangeArrowheads="1"/>
              </p:cNvSpPr>
              <p:nvPr/>
            </p:nvSpPr>
            <p:spPr bwMode="auto">
              <a:xfrm>
                <a:off x="3019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Oval 137"/>
              <p:cNvSpPr>
                <a:spLocks noChangeAspect="1" noChangeArrowheads="1"/>
              </p:cNvSpPr>
              <p:nvPr/>
            </p:nvSpPr>
            <p:spPr bwMode="auto">
              <a:xfrm>
                <a:off x="3228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Oval 138"/>
              <p:cNvSpPr>
                <a:spLocks noChangeAspect="1" noChangeArrowheads="1"/>
              </p:cNvSpPr>
              <p:nvPr/>
            </p:nvSpPr>
            <p:spPr bwMode="auto">
              <a:xfrm>
                <a:off x="3646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Oval 139"/>
              <p:cNvSpPr>
                <a:spLocks noChangeAspect="1" noChangeArrowheads="1"/>
              </p:cNvSpPr>
              <p:nvPr/>
            </p:nvSpPr>
            <p:spPr bwMode="auto">
              <a:xfrm>
                <a:off x="3855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Oval 140"/>
              <p:cNvSpPr>
                <a:spLocks noChangeAspect="1" noChangeArrowheads="1"/>
              </p:cNvSpPr>
              <p:nvPr/>
            </p:nvSpPr>
            <p:spPr bwMode="auto">
              <a:xfrm>
                <a:off x="4064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Oval 141"/>
              <p:cNvSpPr>
                <a:spLocks noChangeAspect="1" noChangeArrowheads="1"/>
              </p:cNvSpPr>
              <p:nvPr/>
            </p:nvSpPr>
            <p:spPr bwMode="auto">
              <a:xfrm>
                <a:off x="4273" y="135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Oval 142"/>
              <p:cNvSpPr>
                <a:spLocks noChangeAspect="1" noChangeArrowheads="1"/>
              </p:cNvSpPr>
              <p:nvPr/>
            </p:nvSpPr>
            <p:spPr bwMode="auto">
              <a:xfrm>
                <a:off x="4482" y="135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Oval 143"/>
              <p:cNvSpPr>
                <a:spLocks noChangeAspect="1" noChangeArrowheads="1"/>
              </p:cNvSpPr>
              <p:nvPr/>
            </p:nvSpPr>
            <p:spPr bwMode="auto">
              <a:xfrm>
                <a:off x="4691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Oval 144"/>
              <p:cNvSpPr>
                <a:spLocks noChangeAspect="1" noChangeArrowheads="1"/>
              </p:cNvSpPr>
              <p:nvPr/>
            </p:nvSpPr>
            <p:spPr bwMode="auto">
              <a:xfrm>
                <a:off x="4901" y="135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Text Box 145"/>
              <p:cNvSpPr txBox="1">
                <a:spLocks noChangeArrowheads="1"/>
              </p:cNvSpPr>
              <p:nvPr/>
            </p:nvSpPr>
            <p:spPr bwMode="auto">
              <a:xfrm>
                <a:off x="3599" y="149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4</a:t>
                </a:r>
              </a:p>
            </p:txBody>
          </p:sp>
          <p:sp>
            <p:nvSpPr>
              <p:cNvPr id="6185" name="Oval 146"/>
              <p:cNvSpPr>
                <a:spLocks noChangeAspect="1" noChangeArrowheads="1"/>
              </p:cNvSpPr>
              <p:nvPr/>
            </p:nvSpPr>
            <p:spPr bwMode="auto">
              <a:xfrm>
                <a:off x="3019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Oval 147"/>
              <p:cNvSpPr>
                <a:spLocks noChangeAspect="1" noChangeArrowheads="1"/>
              </p:cNvSpPr>
              <p:nvPr/>
            </p:nvSpPr>
            <p:spPr bwMode="auto">
              <a:xfrm>
                <a:off x="3228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7" name="Oval 148"/>
              <p:cNvSpPr>
                <a:spLocks noChangeAspect="1" noChangeArrowheads="1"/>
              </p:cNvSpPr>
              <p:nvPr/>
            </p:nvSpPr>
            <p:spPr bwMode="auto">
              <a:xfrm>
                <a:off x="3437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Oval 149"/>
              <p:cNvSpPr>
                <a:spLocks noChangeAspect="1" noChangeArrowheads="1"/>
              </p:cNvSpPr>
              <p:nvPr/>
            </p:nvSpPr>
            <p:spPr bwMode="auto">
              <a:xfrm>
                <a:off x="3855" y="156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Oval 150"/>
              <p:cNvSpPr>
                <a:spLocks noChangeAspect="1" noChangeArrowheads="1"/>
              </p:cNvSpPr>
              <p:nvPr/>
            </p:nvSpPr>
            <p:spPr bwMode="auto">
              <a:xfrm>
                <a:off x="4064" y="156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Oval 151"/>
              <p:cNvSpPr>
                <a:spLocks noChangeAspect="1" noChangeArrowheads="1"/>
              </p:cNvSpPr>
              <p:nvPr/>
            </p:nvSpPr>
            <p:spPr bwMode="auto">
              <a:xfrm>
                <a:off x="4273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1" name="Oval 152"/>
              <p:cNvSpPr>
                <a:spLocks noChangeAspect="1" noChangeArrowheads="1"/>
              </p:cNvSpPr>
              <p:nvPr/>
            </p:nvSpPr>
            <p:spPr bwMode="auto">
              <a:xfrm>
                <a:off x="4482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2" name="Oval 153"/>
              <p:cNvSpPr>
                <a:spLocks noChangeAspect="1" noChangeArrowheads="1"/>
              </p:cNvSpPr>
              <p:nvPr/>
            </p:nvSpPr>
            <p:spPr bwMode="auto">
              <a:xfrm>
                <a:off x="4691" y="156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3" name="Oval 154"/>
              <p:cNvSpPr>
                <a:spLocks noChangeAspect="1" noChangeArrowheads="1"/>
              </p:cNvSpPr>
              <p:nvPr/>
            </p:nvSpPr>
            <p:spPr bwMode="auto">
              <a:xfrm>
                <a:off x="4901" y="156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4" name="Text Box 155"/>
              <p:cNvSpPr txBox="1">
                <a:spLocks noChangeArrowheads="1"/>
              </p:cNvSpPr>
              <p:nvPr/>
            </p:nvSpPr>
            <p:spPr bwMode="auto">
              <a:xfrm>
                <a:off x="3811" y="1706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6195" name="Oval 156"/>
              <p:cNvSpPr>
                <a:spLocks noChangeAspect="1" noChangeArrowheads="1"/>
              </p:cNvSpPr>
              <p:nvPr/>
            </p:nvSpPr>
            <p:spPr bwMode="auto">
              <a:xfrm>
                <a:off x="3019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6" name="Oval 157"/>
              <p:cNvSpPr>
                <a:spLocks noChangeAspect="1" noChangeArrowheads="1"/>
              </p:cNvSpPr>
              <p:nvPr/>
            </p:nvSpPr>
            <p:spPr bwMode="auto">
              <a:xfrm>
                <a:off x="3228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" name="Oval 158"/>
              <p:cNvSpPr>
                <a:spLocks noChangeAspect="1" noChangeArrowheads="1"/>
              </p:cNvSpPr>
              <p:nvPr/>
            </p:nvSpPr>
            <p:spPr bwMode="auto">
              <a:xfrm>
                <a:off x="3437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8" name="Oval 159"/>
              <p:cNvSpPr>
                <a:spLocks noChangeAspect="1" noChangeArrowheads="1"/>
              </p:cNvSpPr>
              <p:nvPr/>
            </p:nvSpPr>
            <p:spPr bwMode="auto">
              <a:xfrm>
                <a:off x="3646" y="176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9" name="Oval 160"/>
              <p:cNvSpPr>
                <a:spLocks noChangeAspect="1" noChangeArrowheads="1"/>
              </p:cNvSpPr>
              <p:nvPr/>
            </p:nvSpPr>
            <p:spPr bwMode="auto">
              <a:xfrm>
                <a:off x="4064" y="1769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0" name="Oval 161"/>
              <p:cNvSpPr>
                <a:spLocks noChangeAspect="1" noChangeArrowheads="1"/>
              </p:cNvSpPr>
              <p:nvPr/>
            </p:nvSpPr>
            <p:spPr bwMode="auto">
              <a:xfrm>
                <a:off x="4273" y="176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1" name="Oval 162"/>
              <p:cNvSpPr>
                <a:spLocks noChangeAspect="1" noChangeArrowheads="1"/>
              </p:cNvSpPr>
              <p:nvPr/>
            </p:nvSpPr>
            <p:spPr bwMode="auto">
              <a:xfrm>
                <a:off x="4482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2" name="Oval 163"/>
              <p:cNvSpPr>
                <a:spLocks noChangeAspect="1" noChangeArrowheads="1"/>
              </p:cNvSpPr>
              <p:nvPr/>
            </p:nvSpPr>
            <p:spPr bwMode="auto">
              <a:xfrm>
                <a:off x="4691" y="1769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3" name="Oval 164"/>
              <p:cNvSpPr>
                <a:spLocks noChangeAspect="1" noChangeArrowheads="1"/>
              </p:cNvSpPr>
              <p:nvPr/>
            </p:nvSpPr>
            <p:spPr bwMode="auto">
              <a:xfrm>
                <a:off x="4901" y="176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4" name="Oval 165"/>
              <p:cNvSpPr>
                <a:spLocks noChangeAspect="1" noChangeArrowheads="1"/>
              </p:cNvSpPr>
              <p:nvPr/>
            </p:nvSpPr>
            <p:spPr bwMode="auto">
              <a:xfrm>
                <a:off x="3019" y="197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5" name="Oval 166"/>
              <p:cNvSpPr>
                <a:spLocks noChangeAspect="1" noChangeArrowheads="1"/>
              </p:cNvSpPr>
              <p:nvPr/>
            </p:nvSpPr>
            <p:spPr bwMode="auto">
              <a:xfrm>
                <a:off x="3228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6" name="Oval 167"/>
              <p:cNvSpPr>
                <a:spLocks noChangeAspect="1" noChangeArrowheads="1"/>
              </p:cNvSpPr>
              <p:nvPr/>
            </p:nvSpPr>
            <p:spPr bwMode="auto">
              <a:xfrm>
                <a:off x="3437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" name="Oval 168"/>
              <p:cNvSpPr>
                <a:spLocks noChangeAspect="1" noChangeArrowheads="1"/>
              </p:cNvSpPr>
              <p:nvPr/>
            </p:nvSpPr>
            <p:spPr bwMode="auto">
              <a:xfrm>
                <a:off x="3646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Oval 169"/>
              <p:cNvSpPr>
                <a:spLocks noChangeAspect="1" noChangeArrowheads="1"/>
              </p:cNvSpPr>
              <p:nvPr/>
            </p:nvSpPr>
            <p:spPr bwMode="auto">
              <a:xfrm>
                <a:off x="3855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9" name="Oval 170"/>
              <p:cNvSpPr>
                <a:spLocks noChangeAspect="1" noChangeArrowheads="1"/>
              </p:cNvSpPr>
              <p:nvPr/>
            </p:nvSpPr>
            <p:spPr bwMode="auto">
              <a:xfrm>
                <a:off x="4273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Oval 171"/>
              <p:cNvSpPr>
                <a:spLocks noChangeAspect="1" noChangeArrowheads="1"/>
              </p:cNvSpPr>
              <p:nvPr/>
            </p:nvSpPr>
            <p:spPr bwMode="auto">
              <a:xfrm>
                <a:off x="4482" y="1977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1" name="Oval 172"/>
              <p:cNvSpPr>
                <a:spLocks noChangeAspect="1" noChangeArrowheads="1"/>
              </p:cNvSpPr>
              <p:nvPr/>
            </p:nvSpPr>
            <p:spPr bwMode="auto">
              <a:xfrm>
                <a:off x="4691" y="1977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2" name="Oval 173"/>
              <p:cNvSpPr>
                <a:spLocks noChangeAspect="1" noChangeArrowheads="1"/>
              </p:cNvSpPr>
              <p:nvPr/>
            </p:nvSpPr>
            <p:spPr bwMode="auto">
              <a:xfrm>
                <a:off x="4901" y="1977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3" name="Text Box 174"/>
              <p:cNvSpPr txBox="1">
                <a:spLocks noChangeArrowheads="1"/>
              </p:cNvSpPr>
              <p:nvPr/>
            </p:nvSpPr>
            <p:spPr bwMode="auto">
              <a:xfrm>
                <a:off x="4008" y="1914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6</a:t>
                </a:r>
              </a:p>
            </p:txBody>
          </p:sp>
          <p:sp>
            <p:nvSpPr>
              <p:cNvPr id="6214" name="Oval 175"/>
              <p:cNvSpPr>
                <a:spLocks noChangeAspect="1" noChangeArrowheads="1"/>
              </p:cNvSpPr>
              <p:nvPr/>
            </p:nvSpPr>
            <p:spPr bwMode="auto">
              <a:xfrm>
                <a:off x="3019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5" name="Oval 176"/>
              <p:cNvSpPr>
                <a:spLocks noChangeAspect="1" noChangeArrowheads="1"/>
              </p:cNvSpPr>
              <p:nvPr/>
            </p:nvSpPr>
            <p:spPr bwMode="auto">
              <a:xfrm>
                <a:off x="3228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6" name="Oval 177"/>
              <p:cNvSpPr>
                <a:spLocks noChangeAspect="1" noChangeArrowheads="1"/>
              </p:cNvSpPr>
              <p:nvPr/>
            </p:nvSpPr>
            <p:spPr bwMode="auto">
              <a:xfrm>
                <a:off x="3437" y="280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7" name="Oval 178"/>
              <p:cNvSpPr>
                <a:spLocks noChangeAspect="1" noChangeArrowheads="1"/>
              </p:cNvSpPr>
              <p:nvPr/>
            </p:nvSpPr>
            <p:spPr bwMode="auto">
              <a:xfrm>
                <a:off x="3646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8" name="Oval 179"/>
              <p:cNvSpPr>
                <a:spLocks noChangeAspect="1" noChangeArrowheads="1"/>
              </p:cNvSpPr>
              <p:nvPr/>
            </p:nvSpPr>
            <p:spPr bwMode="auto">
              <a:xfrm>
                <a:off x="3855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9" name="Oval 180"/>
              <p:cNvSpPr>
                <a:spLocks noChangeAspect="1" noChangeArrowheads="1"/>
              </p:cNvSpPr>
              <p:nvPr/>
            </p:nvSpPr>
            <p:spPr bwMode="auto">
              <a:xfrm>
                <a:off x="4064" y="2809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0" name="Oval 181"/>
              <p:cNvSpPr>
                <a:spLocks noChangeAspect="1" noChangeArrowheads="1"/>
              </p:cNvSpPr>
              <p:nvPr/>
            </p:nvSpPr>
            <p:spPr bwMode="auto">
              <a:xfrm>
                <a:off x="4273" y="280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1" name="Oval 182"/>
              <p:cNvSpPr>
                <a:spLocks noChangeAspect="1" noChangeArrowheads="1"/>
              </p:cNvSpPr>
              <p:nvPr/>
            </p:nvSpPr>
            <p:spPr bwMode="auto">
              <a:xfrm>
                <a:off x="4482" y="2809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2" name="Oval 183"/>
              <p:cNvSpPr>
                <a:spLocks noChangeAspect="1" noChangeArrowheads="1"/>
              </p:cNvSpPr>
              <p:nvPr/>
            </p:nvSpPr>
            <p:spPr bwMode="auto">
              <a:xfrm>
                <a:off x="4691" y="280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3" name="Text Box 184"/>
              <p:cNvSpPr txBox="1">
                <a:spLocks noChangeArrowheads="1"/>
              </p:cNvSpPr>
              <p:nvPr/>
            </p:nvSpPr>
            <p:spPr bwMode="auto">
              <a:xfrm>
                <a:off x="4819" y="2746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10</a:t>
                </a:r>
              </a:p>
            </p:txBody>
          </p:sp>
          <p:sp>
            <p:nvSpPr>
              <p:cNvPr id="6224" name="Oval 185"/>
              <p:cNvSpPr>
                <a:spLocks noChangeAspect="1" noChangeArrowheads="1"/>
              </p:cNvSpPr>
              <p:nvPr/>
            </p:nvSpPr>
            <p:spPr bwMode="auto">
              <a:xfrm>
                <a:off x="3019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5" name="Oval 186"/>
              <p:cNvSpPr>
                <a:spLocks noChangeAspect="1" noChangeArrowheads="1"/>
              </p:cNvSpPr>
              <p:nvPr/>
            </p:nvSpPr>
            <p:spPr bwMode="auto">
              <a:xfrm>
                <a:off x="3228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6" name="Oval 187"/>
              <p:cNvSpPr>
                <a:spLocks noChangeAspect="1" noChangeArrowheads="1"/>
              </p:cNvSpPr>
              <p:nvPr/>
            </p:nvSpPr>
            <p:spPr bwMode="auto">
              <a:xfrm>
                <a:off x="3437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7" name="Oval 188"/>
              <p:cNvSpPr>
                <a:spLocks noChangeAspect="1" noChangeArrowheads="1"/>
              </p:cNvSpPr>
              <p:nvPr/>
            </p:nvSpPr>
            <p:spPr bwMode="auto">
              <a:xfrm>
                <a:off x="3646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8" name="Oval 189"/>
              <p:cNvSpPr>
                <a:spLocks noChangeAspect="1" noChangeArrowheads="1"/>
              </p:cNvSpPr>
              <p:nvPr/>
            </p:nvSpPr>
            <p:spPr bwMode="auto">
              <a:xfrm>
                <a:off x="3855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9" name="Oval 190"/>
              <p:cNvSpPr>
                <a:spLocks noChangeAspect="1" noChangeArrowheads="1"/>
              </p:cNvSpPr>
              <p:nvPr/>
            </p:nvSpPr>
            <p:spPr bwMode="auto">
              <a:xfrm>
                <a:off x="4064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0" name="Oval 191"/>
              <p:cNvSpPr>
                <a:spLocks noChangeAspect="1" noChangeArrowheads="1"/>
              </p:cNvSpPr>
              <p:nvPr/>
            </p:nvSpPr>
            <p:spPr bwMode="auto">
              <a:xfrm>
                <a:off x="4482" y="218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1" name="Oval 192"/>
              <p:cNvSpPr>
                <a:spLocks noChangeAspect="1" noChangeArrowheads="1"/>
              </p:cNvSpPr>
              <p:nvPr/>
            </p:nvSpPr>
            <p:spPr bwMode="auto">
              <a:xfrm>
                <a:off x="4691" y="218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2" name="Oval 193"/>
              <p:cNvSpPr>
                <a:spLocks noChangeAspect="1" noChangeArrowheads="1"/>
              </p:cNvSpPr>
              <p:nvPr/>
            </p:nvSpPr>
            <p:spPr bwMode="auto">
              <a:xfrm>
                <a:off x="4901" y="218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3" name="Text Box 194"/>
              <p:cNvSpPr txBox="1">
                <a:spLocks noChangeArrowheads="1"/>
              </p:cNvSpPr>
              <p:nvPr/>
            </p:nvSpPr>
            <p:spPr bwMode="auto">
              <a:xfrm>
                <a:off x="4233" y="21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7</a:t>
                </a:r>
              </a:p>
            </p:txBody>
          </p:sp>
          <p:sp>
            <p:nvSpPr>
              <p:cNvPr id="6234" name="Oval 195"/>
              <p:cNvSpPr>
                <a:spLocks noChangeAspect="1" noChangeArrowheads="1"/>
              </p:cNvSpPr>
              <p:nvPr/>
            </p:nvSpPr>
            <p:spPr bwMode="auto">
              <a:xfrm>
                <a:off x="3019" y="239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5" name="Oval 196"/>
              <p:cNvSpPr>
                <a:spLocks noChangeAspect="1" noChangeArrowheads="1"/>
              </p:cNvSpPr>
              <p:nvPr/>
            </p:nvSpPr>
            <p:spPr bwMode="auto">
              <a:xfrm>
                <a:off x="3228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6" name="Oval 197"/>
              <p:cNvSpPr>
                <a:spLocks noChangeAspect="1" noChangeArrowheads="1"/>
              </p:cNvSpPr>
              <p:nvPr/>
            </p:nvSpPr>
            <p:spPr bwMode="auto">
              <a:xfrm>
                <a:off x="3437" y="239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7" name="Oval 198"/>
              <p:cNvSpPr>
                <a:spLocks noChangeAspect="1" noChangeArrowheads="1"/>
              </p:cNvSpPr>
              <p:nvPr/>
            </p:nvSpPr>
            <p:spPr bwMode="auto">
              <a:xfrm>
                <a:off x="3646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8" name="Oval 199"/>
              <p:cNvSpPr>
                <a:spLocks noChangeAspect="1" noChangeArrowheads="1"/>
              </p:cNvSpPr>
              <p:nvPr/>
            </p:nvSpPr>
            <p:spPr bwMode="auto">
              <a:xfrm>
                <a:off x="3855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9" name="Oval 200"/>
              <p:cNvSpPr>
                <a:spLocks noChangeAspect="1" noChangeArrowheads="1"/>
              </p:cNvSpPr>
              <p:nvPr/>
            </p:nvSpPr>
            <p:spPr bwMode="auto">
              <a:xfrm>
                <a:off x="4064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0" name="Oval 201"/>
              <p:cNvSpPr>
                <a:spLocks noChangeAspect="1" noChangeArrowheads="1"/>
              </p:cNvSpPr>
              <p:nvPr/>
            </p:nvSpPr>
            <p:spPr bwMode="auto">
              <a:xfrm>
                <a:off x="4273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1" name="Oval 202"/>
              <p:cNvSpPr>
                <a:spLocks noChangeAspect="1" noChangeArrowheads="1"/>
              </p:cNvSpPr>
              <p:nvPr/>
            </p:nvSpPr>
            <p:spPr bwMode="auto">
              <a:xfrm>
                <a:off x="4691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2" name="Oval 203"/>
              <p:cNvSpPr>
                <a:spLocks noChangeAspect="1" noChangeArrowheads="1"/>
              </p:cNvSpPr>
              <p:nvPr/>
            </p:nvSpPr>
            <p:spPr bwMode="auto">
              <a:xfrm>
                <a:off x="4901" y="2393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3" name="Text Box 204"/>
              <p:cNvSpPr txBox="1">
                <a:spLocks noChangeArrowheads="1"/>
              </p:cNvSpPr>
              <p:nvPr/>
            </p:nvSpPr>
            <p:spPr bwMode="auto">
              <a:xfrm>
                <a:off x="4442" y="2330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FF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6244" name="Oval 205"/>
              <p:cNvSpPr>
                <a:spLocks noChangeAspect="1" noChangeArrowheads="1"/>
              </p:cNvSpPr>
              <p:nvPr/>
            </p:nvSpPr>
            <p:spPr bwMode="auto">
              <a:xfrm>
                <a:off x="3019" y="260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5" name="Oval 206"/>
              <p:cNvSpPr>
                <a:spLocks noChangeAspect="1" noChangeArrowheads="1"/>
              </p:cNvSpPr>
              <p:nvPr/>
            </p:nvSpPr>
            <p:spPr bwMode="auto">
              <a:xfrm>
                <a:off x="3228" y="260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6" name="Oval 207"/>
              <p:cNvSpPr>
                <a:spLocks noChangeAspect="1" noChangeArrowheads="1"/>
              </p:cNvSpPr>
              <p:nvPr/>
            </p:nvSpPr>
            <p:spPr bwMode="auto">
              <a:xfrm>
                <a:off x="3437" y="260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7" name="Oval 208"/>
              <p:cNvSpPr>
                <a:spLocks noChangeAspect="1" noChangeArrowheads="1"/>
              </p:cNvSpPr>
              <p:nvPr/>
            </p:nvSpPr>
            <p:spPr bwMode="auto">
              <a:xfrm>
                <a:off x="3646" y="260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8" name="Oval 209"/>
              <p:cNvSpPr>
                <a:spLocks noChangeAspect="1" noChangeArrowheads="1"/>
              </p:cNvSpPr>
              <p:nvPr/>
            </p:nvSpPr>
            <p:spPr bwMode="auto">
              <a:xfrm>
                <a:off x="3855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49" name="Oval 210"/>
              <p:cNvSpPr>
                <a:spLocks noChangeAspect="1" noChangeArrowheads="1"/>
              </p:cNvSpPr>
              <p:nvPr/>
            </p:nvSpPr>
            <p:spPr bwMode="auto">
              <a:xfrm>
                <a:off x="4064" y="260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0" name="Oval 211"/>
              <p:cNvSpPr>
                <a:spLocks noChangeAspect="1" noChangeArrowheads="1"/>
              </p:cNvSpPr>
              <p:nvPr/>
            </p:nvSpPr>
            <p:spPr bwMode="auto">
              <a:xfrm>
                <a:off x="4273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1" name="Oval 212"/>
              <p:cNvSpPr>
                <a:spLocks noChangeAspect="1" noChangeArrowheads="1"/>
              </p:cNvSpPr>
              <p:nvPr/>
            </p:nvSpPr>
            <p:spPr bwMode="auto">
              <a:xfrm>
                <a:off x="4482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2" name="Oval 213"/>
              <p:cNvSpPr>
                <a:spLocks noChangeAspect="1" noChangeArrowheads="1"/>
              </p:cNvSpPr>
              <p:nvPr/>
            </p:nvSpPr>
            <p:spPr bwMode="auto">
              <a:xfrm>
                <a:off x="4901" y="2601"/>
                <a:ext cx="86" cy="8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53" name="Text Box 214"/>
              <p:cNvSpPr txBox="1">
                <a:spLocks noChangeArrowheads="1"/>
              </p:cNvSpPr>
              <p:nvPr/>
            </p:nvSpPr>
            <p:spPr bwMode="auto">
              <a:xfrm>
                <a:off x="4659" y="253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latin typeface="Arial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Supernode-Panel Updates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572000" cy="3657600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2000" u="sng">
                <a:latin typeface="Times" charset="0"/>
              </a:rPr>
              <a:t>for</a:t>
            </a:r>
            <a:r>
              <a:rPr lang="en-US" sz="2000">
                <a:latin typeface="Times" charset="0"/>
              </a:rPr>
              <a:t> each panel </a:t>
            </a:r>
            <a:r>
              <a:rPr lang="en-US" sz="2000" u="sng">
                <a:latin typeface="Times" charset="0"/>
              </a:rPr>
              <a:t>do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Times" charset="0"/>
              </a:rPr>
              <a:t>Symbolic factorization:</a:t>
            </a:r>
            <a:r>
              <a:rPr lang="en-US" sz="2000">
                <a:latin typeface="Times" charset="0"/>
              </a:rPr>
              <a:t>  </a:t>
            </a:r>
            <a:br>
              <a:rPr lang="en-US" sz="2000">
                <a:latin typeface="Times" charset="0"/>
              </a:rPr>
            </a:br>
            <a:r>
              <a:rPr lang="en-US" sz="2000">
                <a:latin typeface="Times" charset="0"/>
              </a:rPr>
              <a:t>which supernodes update the panel; 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Times" charset="0"/>
              </a:rPr>
              <a:t>Supernode-panel update:</a:t>
            </a:r>
            <a:r>
              <a:rPr lang="en-US" sz="2000">
                <a:latin typeface="Times" charset="0"/>
              </a:rPr>
              <a:t> </a:t>
            </a:r>
            <a:br>
              <a:rPr lang="en-US" sz="2000">
                <a:latin typeface="Times" charset="0"/>
              </a:rPr>
            </a:br>
            <a:r>
              <a:rPr lang="en-US" sz="2000" u="sng">
                <a:latin typeface="Times" charset="0"/>
              </a:rPr>
              <a:t>for</a:t>
            </a:r>
            <a:r>
              <a:rPr lang="en-US" sz="2000">
                <a:latin typeface="Times" charset="0"/>
              </a:rPr>
              <a:t> each updating supernode </a:t>
            </a:r>
            <a:r>
              <a:rPr lang="en-US" sz="2000" u="sng">
                <a:latin typeface="Times" charset="0"/>
              </a:rPr>
              <a:t>do</a:t>
            </a:r>
          </a:p>
          <a:p>
            <a:pPr lvl="2">
              <a:buFontTx/>
              <a:buNone/>
            </a:pPr>
            <a:r>
              <a:rPr lang="en-US" u="sng">
                <a:solidFill>
                  <a:schemeClr val="tx1"/>
                </a:solidFill>
                <a:latin typeface="Times" charset="0"/>
              </a:rPr>
              <a:t>for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each panel column </a:t>
            </a:r>
            <a:r>
              <a:rPr lang="en-US" u="sng">
                <a:solidFill>
                  <a:schemeClr val="tx1"/>
                </a:solidFill>
                <a:latin typeface="Times" charset="0"/>
              </a:rPr>
              <a:t>do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</a:t>
            </a:r>
            <a:br>
              <a:rPr lang="en-US">
                <a:solidFill>
                  <a:schemeClr val="tx1"/>
                </a:solidFill>
                <a:latin typeface="Times" charset="0"/>
              </a:rPr>
            </a:br>
            <a:r>
              <a:rPr lang="en-US">
                <a:solidFill>
                  <a:schemeClr val="tx1"/>
                </a:solidFill>
                <a:latin typeface="Times" charset="0"/>
              </a:rPr>
              <a:t>supernode-column update;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Times" charset="0"/>
              </a:rPr>
              <a:t>Factorization within panel:</a:t>
            </a:r>
            <a:r>
              <a:rPr lang="en-US" sz="2000">
                <a:latin typeface="Times" charset="0"/>
              </a:rPr>
              <a:t>  </a:t>
            </a:r>
            <a:br>
              <a:rPr lang="en-US" sz="2000">
                <a:latin typeface="Times" charset="0"/>
              </a:rPr>
            </a:br>
            <a:r>
              <a:rPr lang="en-US" sz="2000">
                <a:latin typeface="Times" charset="0"/>
              </a:rPr>
              <a:t>use supernode-column algorithm</a:t>
            </a: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5257800"/>
            <a:ext cx="65532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0D200"/>
                </a:solidFill>
                <a:latin typeface="Arial" charset="0"/>
              </a:rPr>
              <a:t>+:  </a:t>
            </a:r>
            <a:r>
              <a:rPr lang="ja-JP" altLang="en-US" sz="2000">
                <a:solidFill>
                  <a:srgbClr val="00D200"/>
                </a:solidFill>
                <a:latin typeface="Arial" charset="0"/>
              </a:rPr>
              <a:t>“</a:t>
            </a:r>
            <a:r>
              <a:rPr lang="en-US" sz="2000">
                <a:solidFill>
                  <a:srgbClr val="00D200"/>
                </a:solidFill>
                <a:latin typeface="Arial" charset="0"/>
              </a:rPr>
              <a:t>BLAS-2.5</a:t>
            </a:r>
            <a:r>
              <a:rPr lang="ja-JP" altLang="en-US" sz="2000">
                <a:solidFill>
                  <a:srgbClr val="00D200"/>
                </a:solidFill>
                <a:latin typeface="Arial" charset="0"/>
              </a:rPr>
              <a:t>”</a:t>
            </a:r>
            <a:r>
              <a:rPr lang="en-US" sz="2000">
                <a:solidFill>
                  <a:srgbClr val="00D200"/>
                </a:solidFill>
                <a:latin typeface="Arial" charset="0"/>
              </a:rPr>
              <a:t> replaces BLAS-1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-:   Very big supernodes don</a:t>
            </a:r>
            <a:r>
              <a:rPr lang="ja-JP" altLang="en-US" sz="20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 fit in cache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=&gt; 2D blocking of supernode-column updates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5257800" y="838200"/>
            <a:ext cx="3398838" cy="4352925"/>
            <a:chOff x="3312" y="528"/>
            <a:chExt cx="2141" cy="2742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3312" y="816"/>
              <a:ext cx="2112" cy="2112"/>
              <a:chOff x="3312" y="816"/>
              <a:chExt cx="2112" cy="2112"/>
            </a:xfrm>
          </p:grpSpPr>
          <p:sp>
            <p:nvSpPr>
              <p:cNvPr id="7181" name="Rectangle 7"/>
              <p:cNvSpPr>
                <a:spLocks noChangeAspect="1" noChangeArrowheads="1"/>
              </p:cNvSpPr>
              <p:nvPr/>
            </p:nvSpPr>
            <p:spPr bwMode="auto">
              <a:xfrm>
                <a:off x="3312" y="816"/>
                <a:ext cx="2112" cy="2112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2" name="Line 8"/>
              <p:cNvSpPr>
                <a:spLocks noChangeShapeType="1"/>
              </p:cNvSpPr>
              <p:nvPr/>
            </p:nvSpPr>
            <p:spPr bwMode="auto">
              <a:xfrm>
                <a:off x="4848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Line 9"/>
              <p:cNvSpPr>
                <a:spLocks noChangeShapeType="1"/>
              </p:cNvSpPr>
              <p:nvPr/>
            </p:nvSpPr>
            <p:spPr bwMode="auto">
              <a:xfrm>
                <a:off x="4944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Line 10"/>
              <p:cNvSpPr>
                <a:spLocks noChangeShapeType="1"/>
              </p:cNvSpPr>
              <p:nvPr/>
            </p:nvSpPr>
            <p:spPr bwMode="auto">
              <a:xfrm>
                <a:off x="5040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11"/>
              <p:cNvSpPr>
                <a:spLocks noChangeShapeType="1"/>
              </p:cNvSpPr>
              <p:nvPr/>
            </p:nvSpPr>
            <p:spPr bwMode="auto">
              <a:xfrm>
                <a:off x="5136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Line 12"/>
              <p:cNvSpPr>
                <a:spLocks noChangeShapeType="1"/>
              </p:cNvSpPr>
              <p:nvPr/>
            </p:nvSpPr>
            <p:spPr bwMode="auto">
              <a:xfrm>
                <a:off x="4752" y="816"/>
                <a:ext cx="0" cy="211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13"/>
              <p:cNvSpPr>
                <a:spLocks noChangeShapeType="1"/>
              </p:cNvSpPr>
              <p:nvPr/>
            </p:nvSpPr>
            <p:spPr bwMode="auto">
              <a:xfrm>
                <a:off x="3312" y="816"/>
                <a:ext cx="1440" cy="144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14"/>
              <p:cNvSpPr>
                <a:spLocks noChangeShapeType="1"/>
              </p:cNvSpPr>
              <p:nvPr/>
            </p:nvSpPr>
            <p:spPr bwMode="auto">
              <a:xfrm rot="5400000">
                <a:off x="4368" y="0"/>
                <a:ext cx="0" cy="211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Line 15"/>
              <p:cNvSpPr>
                <a:spLocks noChangeShapeType="1"/>
              </p:cNvSpPr>
              <p:nvPr/>
            </p:nvSpPr>
            <p:spPr bwMode="auto">
              <a:xfrm rot="5400000">
                <a:off x="4368" y="336"/>
                <a:ext cx="0" cy="211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16"/>
              <p:cNvSpPr>
                <a:spLocks noChangeShapeType="1"/>
              </p:cNvSpPr>
              <p:nvPr/>
            </p:nvSpPr>
            <p:spPr bwMode="auto">
              <a:xfrm>
                <a:off x="3552" y="1056"/>
                <a:ext cx="0" cy="1872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17"/>
              <p:cNvSpPr>
                <a:spLocks noChangeShapeType="1"/>
              </p:cNvSpPr>
              <p:nvPr/>
            </p:nvSpPr>
            <p:spPr bwMode="auto">
              <a:xfrm>
                <a:off x="3888" y="1392"/>
                <a:ext cx="0" cy="1536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Rectangle 18" descr="Small confetti"/>
              <p:cNvSpPr>
                <a:spLocks noChangeArrowheads="1"/>
              </p:cNvSpPr>
              <p:nvPr/>
            </p:nvSpPr>
            <p:spPr bwMode="auto">
              <a:xfrm>
                <a:off x="3552" y="1920"/>
                <a:ext cx="336" cy="192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Rectangle 19" descr="Dark upward diagonal"/>
              <p:cNvSpPr>
                <a:spLocks noChangeArrowheads="1"/>
              </p:cNvSpPr>
              <p:nvPr/>
            </p:nvSpPr>
            <p:spPr bwMode="auto">
              <a:xfrm>
                <a:off x="4752" y="1920"/>
                <a:ext cx="96" cy="192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Rectangle 20" descr="Dark upward diagonal"/>
              <p:cNvSpPr>
                <a:spLocks noChangeArrowheads="1"/>
              </p:cNvSpPr>
              <p:nvPr/>
            </p:nvSpPr>
            <p:spPr bwMode="auto">
              <a:xfrm>
                <a:off x="5040" y="1920"/>
                <a:ext cx="96" cy="192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Rectangle 21" descr="Dark upward diagonal"/>
              <p:cNvSpPr>
                <a:spLocks noChangeArrowheads="1"/>
              </p:cNvSpPr>
              <p:nvPr/>
            </p:nvSpPr>
            <p:spPr bwMode="auto">
              <a:xfrm>
                <a:off x="4848" y="1920"/>
                <a:ext cx="96" cy="192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Rectangle 22" descr="Small confetti"/>
              <p:cNvSpPr>
                <a:spLocks noChangeArrowheads="1"/>
              </p:cNvSpPr>
              <p:nvPr/>
            </p:nvSpPr>
            <p:spPr bwMode="auto">
              <a:xfrm>
                <a:off x="3552" y="2400"/>
                <a:ext cx="336" cy="96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Rectangle 23" descr="Dark upward diagonal"/>
              <p:cNvSpPr>
                <a:spLocks noChangeArrowheads="1"/>
              </p:cNvSpPr>
              <p:nvPr/>
            </p:nvSpPr>
            <p:spPr bwMode="auto">
              <a:xfrm>
                <a:off x="4752" y="2400"/>
                <a:ext cx="96" cy="96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Rectangle 24" descr="Dark upward diagonal"/>
              <p:cNvSpPr>
                <a:spLocks noChangeArrowheads="1"/>
              </p:cNvSpPr>
              <p:nvPr/>
            </p:nvSpPr>
            <p:spPr bwMode="auto">
              <a:xfrm>
                <a:off x="4848" y="2400"/>
                <a:ext cx="96" cy="96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Rectangle 25" descr="Dark upward diagonal"/>
              <p:cNvSpPr>
                <a:spLocks noChangeArrowheads="1"/>
              </p:cNvSpPr>
              <p:nvPr/>
            </p:nvSpPr>
            <p:spPr bwMode="auto">
              <a:xfrm>
                <a:off x="5040" y="2400"/>
                <a:ext cx="96" cy="96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Rectangle 26" descr="Small confetti"/>
              <p:cNvSpPr>
                <a:spLocks noChangeArrowheads="1"/>
              </p:cNvSpPr>
              <p:nvPr/>
            </p:nvSpPr>
            <p:spPr bwMode="auto">
              <a:xfrm>
                <a:off x="4752" y="1776"/>
                <a:ext cx="96" cy="144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Rectangle 27" descr="Dark upward diagonal"/>
              <p:cNvSpPr>
                <a:spLocks noChangeArrowheads="1"/>
              </p:cNvSpPr>
              <p:nvPr/>
            </p:nvSpPr>
            <p:spPr bwMode="auto">
              <a:xfrm>
                <a:off x="4752" y="1248"/>
                <a:ext cx="96" cy="144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2" name="Rectangle 28" descr="Small confetti"/>
              <p:cNvSpPr>
                <a:spLocks noChangeArrowheads="1"/>
              </p:cNvSpPr>
              <p:nvPr/>
            </p:nvSpPr>
            <p:spPr bwMode="auto">
              <a:xfrm>
                <a:off x="4944" y="912"/>
                <a:ext cx="96" cy="144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Rectangle 29" descr="Small confetti"/>
              <p:cNvSpPr>
                <a:spLocks noChangeArrowheads="1"/>
              </p:cNvSpPr>
              <p:nvPr/>
            </p:nvSpPr>
            <p:spPr bwMode="auto">
              <a:xfrm>
                <a:off x="4848" y="2496"/>
                <a:ext cx="96" cy="144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Rectangle 30" descr="Dark upward diagonal"/>
              <p:cNvSpPr>
                <a:spLocks noChangeArrowheads="1"/>
              </p:cNvSpPr>
              <p:nvPr/>
            </p:nvSpPr>
            <p:spPr bwMode="auto">
              <a:xfrm>
                <a:off x="4848" y="1104"/>
                <a:ext cx="96" cy="288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Rectangle 31" descr="Small confetti"/>
              <p:cNvSpPr>
                <a:spLocks noChangeArrowheads="1"/>
              </p:cNvSpPr>
              <p:nvPr/>
            </p:nvSpPr>
            <p:spPr bwMode="auto">
              <a:xfrm>
                <a:off x="5040" y="1728"/>
                <a:ext cx="96" cy="192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Rectangle 32" descr="Small confetti"/>
              <p:cNvSpPr>
                <a:spLocks noChangeArrowheads="1"/>
              </p:cNvSpPr>
              <p:nvPr/>
            </p:nvSpPr>
            <p:spPr bwMode="auto">
              <a:xfrm>
                <a:off x="4944" y="1920"/>
                <a:ext cx="96" cy="96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Rectangle 33" descr="Small confetti"/>
              <p:cNvSpPr>
                <a:spLocks noChangeArrowheads="1"/>
              </p:cNvSpPr>
              <p:nvPr/>
            </p:nvSpPr>
            <p:spPr bwMode="auto">
              <a:xfrm>
                <a:off x="4752" y="960"/>
                <a:ext cx="96" cy="96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Rectangle 34" descr="Dark upward diagonal"/>
              <p:cNvSpPr>
                <a:spLocks noChangeArrowheads="1"/>
              </p:cNvSpPr>
              <p:nvPr/>
            </p:nvSpPr>
            <p:spPr bwMode="auto">
              <a:xfrm>
                <a:off x="5040" y="1200"/>
                <a:ext cx="96" cy="192"/>
              </a:xfrm>
              <a:prstGeom prst="rect">
                <a:avLst/>
              </a:prstGeom>
              <a:pattFill prst="dkUpDiag">
                <a:fgClr>
                  <a:schemeClr val="hlink"/>
                </a:fgClr>
                <a:bgClr>
                  <a:srgbClr val="FFFFFF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AutoShape 35" descr="Small confetti"/>
              <p:cNvSpPr>
                <a:spLocks noChangeArrowheads="1"/>
              </p:cNvSpPr>
              <p:nvPr/>
            </p:nvSpPr>
            <p:spPr bwMode="auto">
              <a:xfrm>
                <a:off x="3552" y="1056"/>
                <a:ext cx="336" cy="336"/>
              </a:xfrm>
              <a:prstGeom prst="rtTriangle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5" name="Text Box 36"/>
            <p:cNvSpPr txBox="1">
              <a:spLocks noChangeArrowheads="1"/>
            </p:cNvSpPr>
            <p:nvPr/>
          </p:nvSpPr>
          <p:spPr bwMode="auto">
            <a:xfrm>
              <a:off x="4712" y="528"/>
              <a:ext cx="15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</a:rPr>
                <a:t>j</a:t>
              </a:r>
            </a:p>
          </p:txBody>
        </p:sp>
        <p:sp>
          <p:nvSpPr>
            <p:cNvPr id="7176" name="Text Box 37"/>
            <p:cNvSpPr txBox="1">
              <a:spLocks noChangeArrowheads="1"/>
            </p:cNvSpPr>
            <p:nvPr/>
          </p:nvSpPr>
          <p:spPr bwMode="auto">
            <a:xfrm>
              <a:off x="5020" y="528"/>
              <a:ext cx="4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chemeClr val="hlink"/>
                  </a:solidFill>
                </a:rPr>
                <a:t>j+w-1</a:t>
              </a:r>
            </a:p>
          </p:txBody>
        </p:sp>
        <p:sp>
          <p:nvSpPr>
            <p:cNvPr id="7177" name="Text Box 38"/>
            <p:cNvSpPr txBox="1">
              <a:spLocks noChangeArrowheads="1"/>
            </p:cNvSpPr>
            <p:nvPr/>
          </p:nvSpPr>
          <p:spPr bwMode="auto">
            <a:xfrm>
              <a:off x="3348" y="2984"/>
              <a:ext cx="8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u="sng">
                  <a:solidFill>
                    <a:schemeClr val="hlink"/>
                  </a:solidFill>
                  <a:latin typeface="Arial" charset="0"/>
                </a:rPr>
                <a:t>supernode</a:t>
              </a:r>
            </a:p>
          </p:txBody>
        </p:sp>
        <p:sp>
          <p:nvSpPr>
            <p:cNvPr id="7178" name="Text Box 39"/>
            <p:cNvSpPr txBox="1">
              <a:spLocks noChangeArrowheads="1"/>
            </p:cNvSpPr>
            <p:nvPr/>
          </p:nvSpPr>
          <p:spPr bwMode="auto">
            <a:xfrm>
              <a:off x="4716" y="3020"/>
              <a:ext cx="5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u="sng">
                  <a:solidFill>
                    <a:schemeClr val="hlink"/>
                  </a:solidFill>
                  <a:latin typeface="Arial" charset="0"/>
                </a:rPr>
                <a:t>panel</a:t>
              </a:r>
            </a:p>
          </p:txBody>
        </p:sp>
        <p:sp>
          <p:nvSpPr>
            <p:cNvPr id="7179" name="Text Box 40"/>
            <p:cNvSpPr txBox="1">
              <a:spLocks noChangeArrowheads="1"/>
            </p:cNvSpPr>
            <p:nvPr/>
          </p:nvSpPr>
          <p:spPr bwMode="auto">
            <a:xfrm rot="5400000">
              <a:off x="3645" y="2757"/>
              <a:ext cx="23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4400">
                  <a:solidFill>
                    <a:schemeClr val="hlink"/>
                  </a:solidFill>
                  <a:latin typeface="Arial" charset="0"/>
                </a:rPr>
                <a:t>}</a:t>
              </a:r>
            </a:p>
          </p:txBody>
        </p:sp>
        <p:sp>
          <p:nvSpPr>
            <p:cNvPr id="7180" name="Text Box 41"/>
            <p:cNvSpPr txBox="1">
              <a:spLocks noChangeArrowheads="1"/>
            </p:cNvSpPr>
            <p:nvPr/>
          </p:nvSpPr>
          <p:spPr bwMode="auto">
            <a:xfrm rot="5400000">
              <a:off x="4870" y="2722"/>
              <a:ext cx="2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5400">
                  <a:solidFill>
                    <a:schemeClr val="hlink"/>
                  </a:solidFill>
                  <a:latin typeface="Arial" charset="0"/>
                </a:rPr>
                <a:t>}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Sequential SuperLU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19600"/>
          </a:xfrm>
        </p:spPr>
        <p:txBody>
          <a:bodyPr/>
          <a:lstStyle/>
          <a:p>
            <a:r>
              <a:rPr lang="en-US">
                <a:latin typeface="Arial" charset="0"/>
              </a:rPr>
              <a:t>Depth-first search, symmetric pruning</a:t>
            </a:r>
          </a:p>
          <a:p>
            <a:r>
              <a:rPr lang="en-US">
                <a:latin typeface="Arial" charset="0"/>
              </a:rPr>
              <a:t>Supernode-panel updates</a:t>
            </a:r>
          </a:p>
          <a:p>
            <a:r>
              <a:rPr lang="en-US">
                <a:latin typeface="Arial" charset="0"/>
              </a:rPr>
              <a:t>1D or 2D blocking chosen per supernode</a:t>
            </a:r>
          </a:p>
          <a:p>
            <a:r>
              <a:rPr lang="en-US">
                <a:latin typeface="Arial" charset="0"/>
              </a:rPr>
              <a:t>Blocking parameters can be tuned to cache architecture</a:t>
            </a:r>
          </a:p>
          <a:p>
            <a:r>
              <a:rPr lang="en-US">
                <a:latin typeface="Arial" charset="0"/>
              </a:rPr>
              <a:t>Condition estimation, iterative refinement, componentwise error bounds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9934</TotalTime>
  <Words>152</Words>
  <Application>Microsoft Macintosh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</vt:lpstr>
      <vt:lpstr>Arial</vt:lpstr>
      <vt:lpstr>Times New Roman</vt:lpstr>
      <vt:lpstr>Symbol</vt:lpstr>
      <vt:lpstr>Default Design</vt:lpstr>
      <vt:lpstr>Symmetric supernodes for Cholesky    [GLN section 6.5]</vt:lpstr>
      <vt:lpstr>Nonsymmetric Supernodes</vt:lpstr>
      <vt:lpstr>Supernode-Panel Updates</vt:lpstr>
      <vt:lpstr>Sequential SuperLU</vt:lpstr>
    </vt:vector>
  </TitlesOfParts>
  <Company>Xerox 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John Gilbert</cp:lastModifiedBy>
  <cp:revision>367</cp:revision>
  <cp:lastPrinted>1999-10-20T00:13:40Z</cp:lastPrinted>
  <dcterms:created xsi:type="dcterms:W3CDTF">1998-10-05T22:15:03Z</dcterms:created>
  <dcterms:modified xsi:type="dcterms:W3CDTF">2013-04-24T22:20:03Z</dcterms:modified>
</cp:coreProperties>
</file>