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  <p:sldMasterId id="2147483661" r:id="rId2"/>
  </p:sldMasterIdLst>
  <p:notesMasterIdLst>
    <p:notesMasterId r:id="rId25"/>
  </p:notesMasterIdLst>
  <p:handoutMasterIdLst>
    <p:handoutMasterId r:id="rId26"/>
  </p:handoutMasterIdLst>
  <p:sldIdLst>
    <p:sldId id="437" r:id="rId3"/>
    <p:sldId id="438" r:id="rId4"/>
    <p:sldId id="435" r:id="rId5"/>
    <p:sldId id="426" r:id="rId6"/>
    <p:sldId id="427" r:id="rId7"/>
    <p:sldId id="421" r:id="rId8"/>
    <p:sldId id="422" r:id="rId9"/>
    <p:sldId id="423" r:id="rId10"/>
    <p:sldId id="425" r:id="rId11"/>
    <p:sldId id="413" r:id="rId12"/>
    <p:sldId id="405" r:id="rId13"/>
    <p:sldId id="414" r:id="rId14"/>
    <p:sldId id="439" r:id="rId15"/>
    <p:sldId id="408" r:id="rId16"/>
    <p:sldId id="442" r:id="rId17"/>
    <p:sldId id="441" r:id="rId18"/>
    <p:sldId id="409" r:id="rId19"/>
    <p:sldId id="419" r:id="rId20"/>
    <p:sldId id="420" r:id="rId21"/>
    <p:sldId id="429" r:id="rId22"/>
    <p:sldId id="430" r:id="rId23"/>
    <p:sldId id="431" r:id="rId24"/>
  </p:sldIdLst>
  <p:sldSz cx="9144000" cy="6858000" type="screen4x3"/>
  <p:notesSz cx="6858000" cy="91805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96"/>
    <a:srgbClr val="00D200"/>
    <a:srgbClr val="021FAE"/>
    <a:srgbClr val="075DCF"/>
    <a:srgbClr val="33CC33"/>
    <a:srgbClr val="66FF66"/>
    <a:srgbClr val="6591A9"/>
    <a:srgbClr val="008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99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97" d="100"/>
        <a:sy n="197" d="100"/>
      </p:scale>
      <p:origin x="0" y="90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6.xml"/><Relationship Id="rId4" Type="http://schemas.openxmlformats.org/officeDocument/2006/relationships/slide" Target="slides/slide15.xml"/><Relationship Id="rId5" Type="http://schemas.openxmlformats.org/officeDocument/2006/relationships/slide" Target="slides/slide16.xml"/><Relationship Id="rId6" Type="http://schemas.openxmlformats.org/officeDocument/2006/relationships/slide" Target="slides/slide17.xml"/><Relationship Id="rId7" Type="http://schemas.openxmlformats.org/officeDocument/2006/relationships/slide" Target="slides/slide20.xml"/><Relationship Id="rId8" Type="http://schemas.openxmlformats.org/officeDocument/2006/relationships/slide" Target="slides/slide21.xml"/><Relationship Id="rId1" Type="http://schemas.openxmlformats.org/officeDocument/2006/relationships/slide" Target="slides/slide1.xml"/><Relationship Id="rId2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6563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89794" tIns="44897" rIns="89794" bIns="44897" numCol="1" anchor="t" anchorCtr="0" compatLnSpc="1">
            <a:prstTxWarp prst="textNoShape">
              <a:avLst/>
            </a:prstTxWarp>
          </a:bodyPr>
          <a:lstStyle>
            <a:lvl1pPr defTabSz="898525">
              <a:defRPr sz="1200"/>
            </a:lvl1pPr>
          </a:lstStyle>
          <a:p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8738" y="0"/>
            <a:ext cx="2976562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89794" tIns="44897" rIns="89794" bIns="44897" numCol="1" anchor="t" anchorCtr="0" compatLnSpc="1">
            <a:prstTxWarp prst="textNoShape">
              <a:avLst/>
            </a:prstTxWarp>
          </a:bodyPr>
          <a:lstStyle>
            <a:lvl1pPr algn="r" defTabSz="898525">
              <a:defRPr sz="1200"/>
            </a:lvl1pPr>
          </a:lstStyle>
          <a:p>
            <a:endParaRPr lang="en-US"/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16963"/>
            <a:ext cx="2976563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89794" tIns="44897" rIns="89794" bIns="44897" numCol="1" anchor="b" anchorCtr="0" compatLnSpc="1">
            <a:prstTxWarp prst="textNoShape">
              <a:avLst/>
            </a:prstTxWarp>
          </a:bodyPr>
          <a:lstStyle>
            <a:lvl1pPr defTabSz="898525">
              <a:defRPr sz="1200"/>
            </a:lvl1pPr>
          </a:lstStyle>
          <a:p>
            <a:endParaRPr lang="en-US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8738" y="8716963"/>
            <a:ext cx="2976562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89794" tIns="44897" rIns="89794" bIns="44897" numCol="1" anchor="b" anchorCtr="0" compatLnSpc="1">
            <a:prstTxWarp prst="textNoShape">
              <a:avLst/>
            </a:prstTxWarp>
          </a:bodyPr>
          <a:lstStyle>
            <a:lvl1pPr algn="r" defTabSz="898525">
              <a:defRPr sz="1200"/>
            </a:lvl1pPr>
          </a:lstStyle>
          <a:p>
            <a:fld id="{B6E645AE-69F0-C849-A52F-39995D09B7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4432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634" tIns="45817" rIns="91634" bIns="45817" numCol="1" anchor="t" anchorCtr="0" compatLnSpc="1">
            <a:prstTxWarp prst="textNoShape">
              <a:avLst/>
            </a:prstTxWarp>
          </a:bodyPr>
          <a:lstStyle>
            <a:lvl1pPr defTabSz="915988">
              <a:defRPr sz="13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634" tIns="45817" rIns="91634" bIns="45817" numCol="1" anchor="t" anchorCtr="0" compatLnSpc="1">
            <a:prstTxWarp prst="textNoShape">
              <a:avLst/>
            </a:prstTxWarp>
          </a:bodyPr>
          <a:lstStyle>
            <a:lvl1pPr algn="r" defTabSz="915988">
              <a:defRPr sz="13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5063" y="688975"/>
            <a:ext cx="4591050" cy="34432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60863"/>
            <a:ext cx="5029200" cy="413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634" tIns="45817" rIns="91634" bIns="458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21725"/>
            <a:ext cx="29718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634" tIns="45817" rIns="91634" bIns="45817" numCol="1" anchor="b" anchorCtr="0" compatLnSpc="1">
            <a:prstTxWarp prst="textNoShape">
              <a:avLst/>
            </a:prstTxWarp>
          </a:bodyPr>
          <a:lstStyle>
            <a:lvl1pPr defTabSz="915988">
              <a:defRPr sz="13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21725"/>
            <a:ext cx="29718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634" tIns="45817" rIns="91634" bIns="45817" numCol="1" anchor="b" anchorCtr="0" compatLnSpc="1">
            <a:prstTxWarp prst="textNoShape">
              <a:avLst/>
            </a:prstTxWarp>
          </a:bodyPr>
          <a:lstStyle>
            <a:lvl1pPr algn="r" defTabSz="915988">
              <a:defRPr sz="1300">
                <a:latin typeface="Times New Roman" charset="0"/>
              </a:defRPr>
            </a:lvl1pPr>
          </a:lstStyle>
          <a:p>
            <a:fld id="{FFDA6CC4-5D77-1F43-BCC4-F93E486A87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6543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638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567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304800"/>
            <a:ext cx="20764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60769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7171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8269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5796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055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94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9252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429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03474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53502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054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733811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411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304800"/>
            <a:ext cx="20764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60769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916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489825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295400"/>
            <a:ext cx="8229600" cy="48006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541612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94767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41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823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477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218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53287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9600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48982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82296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DDDDDD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>
          <a:solidFill>
            <a:srgbClr val="000000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600">
          <a:solidFill>
            <a:srgbClr val="000000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–"/>
        <a:defRPr sz="1400">
          <a:solidFill>
            <a:srgbClr val="000000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489825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8229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70741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2400">
          <a:solidFill>
            <a:srgbClr val="000000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>
          <a:solidFill>
            <a:srgbClr val="000000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600">
          <a:solidFill>
            <a:srgbClr val="000000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–"/>
        <a:defRPr sz="1400">
          <a:solidFill>
            <a:srgbClr val="000000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Complexity of direct methods</a:t>
            </a:r>
            <a:endParaRPr lang="en-US" sz="2400">
              <a:ea typeface="+mj-ea"/>
            </a:endParaRPr>
          </a:p>
        </p:txBody>
      </p:sp>
      <p:grpSp>
        <p:nvGrpSpPr>
          <p:cNvPr id="18435" name="Group 3"/>
          <p:cNvGrpSpPr>
            <a:grpSpLocks/>
          </p:cNvGrpSpPr>
          <p:nvPr/>
        </p:nvGrpSpPr>
        <p:grpSpPr bwMode="auto">
          <a:xfrm>
            <a:off x="2895600" y="1371600"/>
            <a:ext cx="2362200" cy="1524000"/>
            <a:chOff x="960" y="1104"/>
            <a:chExt cx="1488" cy="960"/>
          </a:xfrm>
        </p:grpSpPr>
        <p:grpSp>
          <p:nvGrpSpPr>
            <p:cNvPr id="18490" name="Group 4"/>
            <p:cNvGrpSpPr>
              <a:grpSpLocks/>
            </p:cNvGrpSpPr>
            <p:nvPr/>
          </p:nvGrpSpPr>
          <p:grpSpPr bwMode="auto">
            <a:xfrm>
              <a:off x="1488" y="1104"/>
              <a:ext cx="960" cy="960"/>
              <a:chOff x="436" y="1482"/>
              <a:chExt cx="960" cy="960"/>
            </a:xfrm>
          </p:grpSpPr>
          <p:grpSp>
            <p:nvGrpSpPr>
              <p:cNvPr id="18493" name="Group 5"/>
              <p:cNvGrpSpPr>
                <a:grpSpLocks/>
              </p:cNvGrpSpPr>
              <p:nvPr/>
            </p:nvGrpSpPr>
            <p:grpSpPr bwMode="auto">
              <a:xfrm>
                <a:off x="436" y="1482"/>
                <a:ext cx="960" cy="953"/>
                <a:chOff x="1440" y="1441"/>
                <a:chExt cx="960" cy="953"/>
              </a:xfrm>
            </p:grpSpPr>
            <p:sp>
              <p:nvSpPr>
                <p:cNvPr id="18500" name="Line 6"/>
                <p:cNvSpPr>
                  <a:spLocks noChangeShapeType="1"/>
                </p:cNvSpPr>
                <p:nvPr/>
              </p:nvSpPr>
              <p:spPr bwMode="auto">
                <a:xfrm>
                  <a:off x="1440" y="1441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501" name="Line 7"/>
                <p:cNvSpPr>
                  <a:spLocks noChangeShapeType="1"/>
                </p:cNvSpPr>
                <p:nvPr/>
              </p:nvSpPr>
              <p:spPr bwMode="auto">
                <a:xfrm>
                  <a:off x="1440" y="1679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502" name="Line 8"/>
                <p:cNvSpPr>
                  <a:spLocks noChangeShapeType="1"/>
                </p:cNvSpPr>
                <p:nvPr/>
              </p:nvSpPr>
              <p:spPr bwMode="auto">
                <a:xfrm>
                  <a:off x="1440" y="1917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503" name="Line 9"/>
                <p:cNvSpPr>
                  <a:spLocks noChangeShapeType="1"/>
                </p:cNvSpPr>
                <p:nvPr/>
              </p:nvSpPr>
              <p:spPr bwMode="auto">
                <a:xfrm>
                  <a:off x="1440" y="2155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504" name="Line 10"/>
                <p:cNvSpPr>
                  <a:spLocks noChangeShapeType="1"/>
                </p:cNvSpPr>
                <p:nvPr/>
              </p:nvSpPr>
              <p:spPr bwMode="auto">
                <a:xfrm>
                  <a:off x="1440" y="2394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8494" name="Group 11"/>
              <p:cNvGrpSpPr>
                <a:grpSpLocks/>
              </p:cNvGrpSpPr>
              <p:nvPr/>
            </p:nvGrpSpPr>
            <p:grpSpPr bwMode="auto">
              <a:xfrm rot="-5400000">
                <a:off x="438" y="1485"/>
                <a:ext cx="960" cy="953"/>
                <a:chOff x="1440" y="1441"/>
                <a:chExt cx="960" cy="953"/>
              </a:xfrm>
            </p:grpSpPr>
            <p:sp>
              <p:nvSpPr>
                <p:cNvPr id="18495" name="Line 12"/>
                <p:cNvSpPr>
                  <a:spLocks noChangeShapeType="1"/>
                </p:cNvSpPr>
                <p:nvPr/>
              </p:nvSpPr>
              <p:spPr bwMode="auto">
                <a:xfrm>
                  <a:off x="1440" y="1441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496" name="Line 13"/>
                <p:cNvSpPr>
                  <a:spLocks noChangeShapeType="1"/>
                </p:cNvSpPr>
                <p:nvPr/>
              </p:nvSpPr>
              <p:spPr bwMode="auto">
                <a:xfrm>
                  <a:off x="1440" y="1679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497" name="Line 14"/>
                <p:cNvSpPr>
                  <a:spLocks noChangeShapeType="1"/>
                </p:cNvSpPr>
                <p:nvPr/>
              </p:nvSpPr>
              <p:spPr bwMode="auto">
                <a:xfrm>
                  <a:off x="1440" y="1917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498" name="Line 15"/>
                <p:cNvSpPr>
                  <a:spLocks noChangeShapeType="1"/>
                </p:cNvSpPr>
                <p:nvPr/>
              </p:nvSpPr>
              <p:spPr bwMode="auto">
                <a:xfrm>
                  <a:off x="1440" y="2155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499" name="Line 16"/>
                <p:cNvSpPr>
                  <a:spLocks noChangeShapeType="1"/>
                </p:cNvSpPr>
                <p:nvPr/>
              </p:nvSpPr>
              <p:spPr bwMode="auto">
                <a:xfrm>
                  <a:off x="1440" y="2394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18491" name="Text Box 17"/>
            <p:cNvSpPr txBox="1">
              <a:spLocks noChangeArrowheads="1"/>
            </p:cNvSpPr>
            <p:nvPr/>
          </p:nvSpPr>
          <p:spPr bwMode="auto">
            <a:xfrm>
              <a:off x="960" y="1440"/>
              <a:ext cx="4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>
                  <a:solidFill>
                    <a:srgbClr val="FC0128"/>
                  </a:solidFill>
                  <a:latin typeface="Arial" charset="0"/>
                </a:rPr>
                <a:t>n</a:t>
              </a:r>
              <a:r>
                <a:rPr lang="en-US" sz="2400" b="1" baseline="30000">
                  <a:solidFill>
                    <a:srgbClr val="FC0128"/>
                  </a:solidFill>
                  <a:latin typeface="Arial" charset="0"/>
                </a:rPr>
                <a:t>1/2</a:t>
              </a:r>
            </a:p>
          </p:txBody>
        </p:sp>
        <p:sp>
          <p:nvSpPr>
            <p:cNvPr id="18492" name="Line 18"/>
            <p:cNvSpPr>
              <a:spLocks noChangeShapeType="1"/>
            </p:cNvSpPr>
            <p:nvPr/>
          </p:nvSpPr>
          <p:spPr bwMode="auto">
            <a:xfrm flipV="1">
              <a:off x="1392" y="1104"/>
              <a:ext cx="0" cy="96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18436" name="Group 19"/>
          <p:cNvGrpSpPr>
            <a:grpSpLocks/>
          </p:cNvGrpSpPr>
          <p:nvPr/>
        </p:nvGrpSpPr>
        <p:grpSpPr bwMode="auto">
          <a:xfrm>
            <a:off x="5638800" y="1066800"/>
            <a:ext cx="2598738" cy="1833563"/>
            <a:chOff x="3120" y="1008"/>
            <a:chExt cx="1637" cy="1155"/>
          </a:xfrm>
        </p:grpSpPr>
        <p:grpSp>
          <p:nvGrpSpPr>
            <p:cNvPr id="18452" name="Group 20"/>
            <p:cNvGrpSpPr>
              <a:grpSpLocks noChangeAspect="1"/>
            </p:cNvGrpSpPr>
            <p:nvPr/>
          </p:nvGrpSpPr>
          <p:grpSpPr bwMode="auto">
            <a:xfrm>
              <a:off x="3600" y="1008"/>
              <a:ext cx="1157" cy="1155"/>
              <a:chOff x="3168" y="960"/>
              <a:chExt cx="1443" cy="1440"/>
            </a:xfrm>
          </p:grpSpPr>
          <p:grpSp>
            <p:nvGrpSpPr>
              <p:cNvPr id="18455" name="Group 21"/>
              <p:cNvGrpSpPr>
                <a:grpSpLocks noChangeAspect="1"/>
              </p:cNvGrpSpPr>
              <p:nvPr/>
            </p:nvGrpSpPr>
            <p:grpSpPr bwMode="auto">
              <a:xfrm>
                <a:off x="3168" y="1440"/>
                <a:ext cx="960" cy="960"/>
                <a:chOff x="436" y="1482"/>
                <a:chExt cx="960" cy="960"/>
              </a:xfrm>
            </p:grpSpPr>
            <p:grpSp>
              <p:nvGrpSpPr>
                <p:cNvPr id="18478" name="Group 22"/>
                <p:cNvGrpSpPr>
                  <a:grpSpLocks noChangeAspect="1"/>
                </p:cNvGrpSpPr>
                <p:nvPr/>
              </p:nvGrpSpPr>
              <p:grpSpPr bwMode="auto">
                <a:xfrm>
                  <a:off x="436" y="1482"/>
                  <a:ext cx="960" cy="953"/>
                  <a:chOff x="1440" y="1441"/>
                  <a:chExt cx="960" cy="953"/>
                </a:xfrm>
              </p:grpSpPr>
              <p:sp>
                <p:nvSpPr>
                  <p:cNvPr id="18485" name="Line 2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441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 sz="28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8486" name="Line 2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679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 sz="28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8487" name="Line 2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917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 sz="28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8488" name="Line 2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2155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 sz="28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8489" name="Line 2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2394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 sz="280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8479" name="Group 28"/>
                <p:cNvGrpSpPr>
                  <a:grpSpLocks noChangeAspect="1"/>
                </p:cNvGrpSpPr>
                <p:nvPr/>
              </p:nvGrpSpPr>
              <p:grpSpPr bwMode="auto">
                <a:xfrm rot="-5400000">
                  <a:off x="438" y="1485"/>
                  <a:ext cx="960" cy="953"/>
                  <a:chOff x="1440" y="1441"/>
                  <a:chExt cx="960" cy="953"/>
                </a:xfrm>
              </p:grpSpPr>
              <p:sp>
                <p:nvSpPr>
                  <p:cNvPr id="18480" name="Line 2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441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 sz="28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8481" name="Line 3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679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 sz="28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8482" name="Line 3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917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 sz="28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8483" name="Line 32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2155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 sz="28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8484" name="Line 3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2394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 sz="2800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grpSp>
            <p:nvGrpSpPr>
              <p:cNvPr id="18456" name="Group 34"/>
              <p:cNvGrpSpPr>
                <a:grpSpLocks noChangeAspect="1"/>
              </p:cNvGrpSpPr>
              <p:nvPr/>
            </p:nvGrpSpPr>
            <p:grpSpPr bwMode="auto">
              <a:xfrm>
                <a:off x="3168" y="960"/>
                <a:ext cx="1440" cy="483"/>
                <a:chOff x="3168" y="960"/>
                <a:chExt cx="1440" cy="483"/>
              </a:xfrm>
            </p:grpSpPr>
            <p:sp>
              <p:nvSpPr>
                <p:cNvPr id="18468" name="Line 35"/>
                <p:cNvSpPr>
                  <a:spLocks noChangeAspect="1" noChangeShapeType="1"/>
                </p:cNvSpPr>
                <p:nvPr/>
              </p:nvSpPr>
              <p:spPr bwMode="auto">
                <a:xfrm>
                  <a:off x="3648" y="96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469" name="Line 36"/>
                <p:cNvSpPr>
                  <a:spLocks noChangeAspect="1" noChangeShapeType="1"/>
                </p:cNvSpPr>
                <p:nvPr/>
              </p:nvSpPr>
              <p:spPr bwMode="auto">
                <a:xfrm>
                  <a:off x="3528" y="108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470" name="Line 37"/>
                <p:cNvSpPr>
                  <a:spLocks noChangeAspect="1" noChangeShapeType="1"/>
                </p:cNvSpPr>
                <p:nvPr/>
              </p:nvSpPr>
              <p:spPr bwMode="auto">
                <a:xfrm>
                  <a:off x="3408" y="120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471" name="Line 38"/>
                <p:cNvSpPr>
                  <a:spLocks noChangeAspect="1" noChangeShapeType="1"/>
                </p:cNvSpPr>
                <p:nvPr/>
              </p:nvSpPr>
              <p:spPr bwMode="auto">
                <a:xfrm>
                  <a:off x="3288" y="132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472" name="Line 39"/>
                <p:cNvSpPr>
                  <a:spLocks noChangeAspect="1" noChangeShapeType="1"/>
                </p:cNvSpPr>
                <p:nvPr/>
              </p:nvSpPr>
              <p:spPr bwMode="auto">
                <a:xfrm>
                  <a:off x="3168" y="144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473" name="Line 40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168" y="964"/>
                  <a:ext cx="483" cy="47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474" name="Line 41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407" y="963"/>
                  <a:ext cx="483" cy="47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475" name="Line 42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646" y="962"/>
                  <a:ext cx="483" cy="48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476" name="Line 43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885" y="961"/>
                  <a:ext cx="483" cy="48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477" name="Line 44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4125" y="960"/>
                  <a:ext cx="483" cy="48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8457" name="Group 45"/>
              <p:cNvGrpSpPr>
                <a:grpSpLocks noChangeAspect="1"/>
              </p:cNvGrpSpPr>
              <p:nvPr/>
            </p:nvGrpSpPr>
            <p:grpSpPr bwMode="auto">
              <a:xfrm rot="5400000" flipV="1">
                <a:off x="3650" y="1438"/>
                <a:ext cx="1440" cy="483"/>
                <a:chOff x="3168" y="960"/>
                <a:chExt cx="1440" cy="483"/>
              </a:xfrm>
            </p:grpSpPr>
            <p:sp>
              <p:nvSpPr>
                <p:cNvPr id="18458" name="Line 46"/>
                <p:cNvSpPr>
                  <a:spLocks noChangeAspect="1" noChangeShapeType="1"/>
                </p:cNvSpPr>
                <p:nvPr/>
              </p:nvSpPr>
              <p:spPr bwMode="auto">
                <a:xfrm>
                  <a:off x="3648" y="96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459" name="Line 47"/>
                <p:cNvSpPr>
                  <a:spLocks noChangeAspect="1" noChangeShapeType="1"/>
                </p:cNvSpPr>
                <p:nvPr/>
              </p:nvSpPr>
              <p:spPr bwMode="auto">
                <a:xfrm>
                  <a:off x="3528" y="108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460" name="Line 48"/>
                <p:cNvSpPr>
                  <a:spLocks noChangeAspect="1" noChangeShapeType="1"/>
                </p:cNvSpPr>
                <p:nvPr/>
              </p:nvSpPr>
              <p:spPr bwMode="auto">
                <a:xfrm>
                  <a:off x="3408" y="120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461" name="Line 49"/>
                <p:cNvSpPr>
                  <a:spLocks noChangeAspect="1" noChangeShapeType="1"/>
                </p:cNvSpPr>
                <p:nvPr/>
              </p:nvSpPr>
              <p:spPr bwMode="auto">
                <a:xfrm>
                  <a:off x="3288" y="132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462" name="Line 50"/>
                <p:cNvSpPr>
                  <a:spLocks noChangeAspect="1" noChangeShapeType="1"/>
                </p:cNvSpPr>
                <p:nvPr/>
              </p:nvSpPr>
              <p:spPr bwMode="auto">
                <a:xfrm>
                  <a:off x="3168" y="144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463" name="Line 51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168" y="964"/>
                  <a:ext cx="483" cy="47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464" name="Line 52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407" y="963"/>
                  <a:ext cx="483" cy="47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465" name="Line 53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646" y="962"/>
                  <a:ext cx="483" cy="48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466" name="Line 54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885" y="961"/>
                  <a:ext cx="483" cy="48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467" name="Line 55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4125" y="960"/>
                  <a:ext cx="483" cy="48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18453" name="Text Box 56"/>
            <p:cNvSpPr txBox="1">
              <a:spLocks noChangeArrowheads="1"/>
            </p:cNvSpPr>
            <p:nvPr/>
          </p:nvSpPr>
          <p:spPr bwMode="auto">
            <a:xfrm>
              <a:off x="3120" y="1584"/>
              <a:ext cx="4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>
                  <a:solidFill>
                    <a:srgbClr val="FC0128"/>
                  </a:solidFill>
                  <a:latin typeface="Arial" charset="0"/>
                </a:rPr>
                <a:t>n</a:t>
              </a:r>
              <a:r>
                <a:rPr lang="en-US" sz="2400" b="1" baseline="30000">
                  <a:solidFill>
                    <a:srgbClr val="FC0128"/>
                  </a:solidFill>
                  <a:latin typeface="Arial" charset="0"/>
                </a:rPr>
                <a:t>1/3</a:t>
              </a:r>
            </a:p>
          </p:txBody>
        </p:sp>
        <p:sp>
          <p:nvSpPr>
            <p:cNvPr id="18454" name="Line 57"/>
            <p:cNvSpPr>
              <a:spLocks noChangeShapeType="1"/>
            </p:cNvSpPr>
            <p:nvPr/>
          </p:nvSpPr>
          <p:spPr bwMode="auto">
            <a:xfrm flipV="1">
              <a:off x="3504" y="1392"/>
              <a:ext cx="0" cy="768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>
                <a:solidFill>
                  <a:srgbClr val="000000"/>
                </a:solidFill>
              </a:endParaRPr>
            </a:p>
          </p:txBody>
        </p:sp>
      </p:grpSp>
      <p:graphicFrame>
        <p:nvGraphicFramePr>
          <p:cNvPr id="254010" name="Group 58"/>
          <p:cNvGraphicFramePr>
            <a:graphicFrameLocks noGrp="1"/>
          </p:cNvGraphicFramePr>
          <p:nvPr/>
        </p:nvGraphicFramePr>
        <p:xfrm>
          <a:off x="914400" y="3886200"/>
          <a:ext cx="7391400" cy="2268539"/>
        </p:xfrm>
        <a:graphic>
          <a:graphicData uri="http://schemas.openxmlformats.org/drawingml/2006/table">
            <a:tbl>
              <a:tblPr/>
              <a:tblGrid>
                <a:gridCol w="2133600"/>
                <a:gridCol w="2794000"/>
                <a:gridCol w="2463800"/>
              </a:tblGrid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2D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3D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04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Space (fill):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 log n)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 </a:t>
                      </a:r>
                      <a:r>
                        <a:rPr kumimoji="0" lang="en-US" sz="3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4/3 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Time (flops):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 </a:t>
                      </a:r>
                      <a:r>
                        <a:rPr kumimoji="0" lang="en-US" sz="3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3/2 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 </a:t>
                      </a:r>
                      <a:r>
                        <a:rPr kumimoji="0" lang="en-US" sz="3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2 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51" name="Text Box 84"/>
          <p:cNvSpPr txBox="1">
            <a:spLocks noChangeArrowheads="1"/>
          </p:cNvSpPr>
          <p:nvPr/>
        </p:nvSpPr>
        <p:spPr bwMode="auto">
          <a:xfrm>
            <a:off x="304800" y="1295400"/>
            <a:ext cx="2209800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rgbClr val="FC0128"/>
                </a:solidFill>
                <a:latin typeface="Arial" charset="0"/>
              </a:rPr>
              <a:t>Time and space to solve any problem on any well-shaped finite element mesh</a:t>
            </a:r>
          </a:p>
        </p:txBody>
      </p:sp>
    </p:spTree>
    <p:extLst>
      <p:ext uri="{BB962C8B-B14F-4D97-AF65-F5344CB8AC3E}">
        <p14:creationId xmlns:p14="http://schemas.microsoft.com/office/powerpoint/2010/main" val="767040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Line 2"/>
          <p:cNvSpPr>
            <a:spLocks noChangeShapeType="1"/>
          </p:cNvSpPr>
          <p:nvPr/>
        </p:nvSpPr>
        <p:spPr bwMode="auto">
          <a:xfrm flipV="1">
            <a:off x="5835650" y="1725613"/>
            <a:ext cx="327025" cy="547687"/>
          </a:xfrm>
          <a:prstGeom prst="line">
            <a:avLst/>
          </a:prstGeom>
          <a:noFill/>
          <a:ln w="38100">
            <a:solidFill>
              <a:schemeClr val="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315" name="Line 3"/>
          <p:cNvSpPr>
            <a:spLocks noChangeShapeType="1"/>
          </p:cNvSpPr>
          <p:nvPr/>
        </p:nvSpPr>
        <p:spPr bwMode="auto">
          <a:xfrm>
            <a:off x="5935663" y="2835275"/>
            <a:ext cx="512762" cy="0"/>
          </a:xfrm>
          <a:prstGeom prst="line">
            <a:avLst/>
          </a:prstGeom>
          <a:noFill/>
          <a:ln w="38100">
            <a:solidFill>
              <a:schemeClr val="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Spanning Tree Preconditioner     </a:t>
            </a:r>
            <a:r>
              <a:rPr lang="en-US" sz="1800" i="0">
                <a:solidFill>
                  <a:srgbClr val="075DCF"/>
                </a:solidFill>
                <a:effectLst/>
              </a:rPr>
              <a:t>[Vaidya] </a:t>
            </a:r>
          </a:p>
        </p:txBody>
      </p:sp>
      <p:sp>
        <p:nvSpPr>
          <p:cNvPr id="2693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14400" y="3581400"/>
            <a:ext cx="6858000" cy="25146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000">
                <a:cs typeface="Arial" charset="0"/>
              </a:rPr>
              <a:t>can improve congestion and dilation by adding a few strategically chosen edges to B</a:t>
            </a:r>
          </a:p>
          <a:p>
            <a:pPr>
              <a:lnSpc>
                <a:spcPct val="120000"/>
              </a:lnSpc>
            </a:pPr>
            <a:r>
              <a:rPr lang="en-US" sz="2000">
                <a:cs typeface="Arial" charset="0"/>
              </a:rPr>
              <a:t>cost of factor+solve is O(n</a:t>
            </a:r>
            <a:r>
              <a:rPr lang="en-US" sz="2000" baseline="30000">
                <a:cs typeface="Arial" charset="0"/>
              </a:rPr>
              <a:t>1.75</a:t>
            </a:r>
            <a:r>
              <a:rPr lang="en-US" sz="2000">
                <a:cs typeface="Arial" charset="0"/>
              </a:rPr>
              <a:t>), or O(n</a:t>
            </a:r>
            <a:r>
              <a:rPr lang="en-US" sz="2000" baseline="30000">
                <a:cs typeface="Arial" charset="0"/>
              </a:rPr>
              <a:t>1.2</a:t>
            </a:r>
            <a:r>
              <a:rPr lang="en-US" sz="2000">
                <a:cs typeface="Arial" charset="0"/>
              </a:rPr>
              <a:t>) if A is planar</a:t>
            </a:r>
          </a:p>
          <a:p>
            <a:pPr>
              <a:lnSpc>
                <a:spcPct val="120000"/>
              </a:lnSpc>
            </a:pPr>
            <a:r>
              <a:rPr lang="en-US" sz="2000">
                <a:cs typeface="Arial" charset="0"/>
              </a:rPr>
              <a:t>in experiments by Chen &amp; Toledo, often better than drop-tolerance MIC for 2D problems, but not for 3D.</a:t>
            </a:r>
          </a:p>
          <a:p>
            <a:pPr>
              <a:lnSpc>
                <a:spcPct val="120000"/>
              </a:lnSpc>
            </a:pPr>
            <a:endParaRPr lang="en-US" sz="2000">
              <a:cs typeface="Arial" charset="0"/>
            </a:endParaRPr>
          </a:p>
        </p:txBody>
      </p:sp>
      <p:sp>
        <p:nvSpPr>
          <p:cNvPr id="269318" name="Text Box 6"/>
          <p:cNvSpPr txBox="1">
            <a:spLocks noChangeArrowheads="1"/>
          </p:cNvSpPr>
          <p:nvPr/>
        </p:nvSpPr>
        <p:spPr bwMode="auto">
          <a:xfrm>
            <a:off x="2057400" y="2743200"/>
            <a:ext cx="1041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0000"/>
                </a:solidFill>
              </a:rPr>
              <a:t>G(A)</a:t>
            </a:r>
          </a:p>
        </p:txBody>
      </p:sp>
      <p:sp>
        <p:nvSpPr>
          <p:cNvPr id="269319" name="Text Box 7"/>
          <p:cNvSpPr txBox="1">
            <a:spLocks noChangeArrowheads="1"/>
          </p:cNvSpPr>
          <p:nvPr/>
        </p:nvSpPr>
        <p:spPr bwMode="auto">
          <a:xfrm>
            <a:off x="5715000" y="2819400"/>
            <a:ext cx="11207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0000"/>
                </a:solidFill>
              </a:rPr>
              <a:t>G(B) </a:t>
            </a:r>
          </a:p>
        </p:txBody>
      </p:sp>
      <p:grpSp>
        <p:nvGrpSpPr>
          <p:cNvPr id="269320" name="Group 8"/>
          <p:cNvGrpSpPr>
            <a:grpSpLocks/>
          </p:cNvGrpSpPr>
          <p:nvPr/>
        </p:nvGrpSpPr>
        <p:grpSpPr bwMode="auto">
          <a:xfrm>
            <a:off x="990600" y="990600"/>
            <a:ext cx="2952750" cy="1812925"/>
            <a:chOff x="624" y="624"/>
            <a:chExt cx="1860" cy="1142"/>
          </a:xfrm>
        </p:grpSpPr>
        <p:sp>
          <p:nvSpPr>
            <p:cNvPr id="269321" name="Line 9"/>
            <p:cNvSpPr>
              <a:spLocks noChangeAspect="1" noChangeShapeType="1"/>
            </p:cNvSpPr>
            <p:nvPr/>
          </p:nvSpPr>
          <p:spPr bwMode="auto">
            <a:xfrm>
              <a:off x="783" y="1378"/>
              <a:ext cx="33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9322" name="Line 10"/>
            <p:cNvSpPr>
              <a:spLocks noChangeAspect="1" noChangeShapeType="1"/>
            </p:cNvSpPr>
            <p:nvPr/>
          </p:nvSpPr>
          <p:spPr bwMode="auto">
            <a:xfrm>
              <a:off x="1183" y="1719"/>
              <a:ext cx="331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9323" name="Line 11"/>
            <p:cNvSpPr>
              <a:spLocks noChangeAspect="1" noChangeShapeType="1"/>
            </p:cNvSpPr>
            <p:nvPr/>
          </p:nvSpPr>
          <p:spPr bwMode="auto">
            <a:xfrm>
              <a:off x="1790" y="1376"/>
              <a:ext cx="332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9324" name="Line 12"/>
            <p:cNvSpPr>
              <a:spLocks noChangeAspect="1" noChangeShapeType="1"/>
            </p:cNvSpPr>
            <p:nvPr/>
          </p:nvSpPr>
          <p:spPr bwMode="auto">
            <a:xfrm flipH="1">
              <a:off x="1834" y="1376"/>
              <a:ext cx="272" cy="345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9325" name="Line 13"/>
            <p:cNvSpPr>
              <a:spLocks noChangeAspect="1" noChangeShapeType="1"/>
            </p:cNvSpPr>
            <p:nvPr/>
          </p:nvSpPr>
          <p:spPr bwMode="auto">
            <a:xfrm>
              <a:off x="2108" y="1381"/>
              <a:ext cx="60" cy="34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9326" name="Line 14"/>
            <p:cNvSpPr>
              <a:spLocks noChangeAspect="1" noChangeShapeType="1"/>
            </p:cNvSpPr>
            <p:nvPr/>
          </p:nvSpPr>
          <p:spPr bwMode="auto">
            <a:xfrm>
              <a:off x="2000" y="1017"/>
              <a:ext cx="108" cy="35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9327" name="Line 15"/>
            <p:cNvSpPr>
              <a:spLocks noChangeAspect="1" noChangeShapeType="1"/>
            </p:cNvSpPr>
            <p:nvPr/>
          </p:nvSpPr>
          <p:spPr bwMode="auto">
            <a:xfrm>
              <a:off x="2326" y="1024"/>
              <a:ext cx="109" cy="35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9328" name="Line 16"/>
            <p:cNvSpPr>
              <a:spLocks noChangeAspect="1" noChangeShapeType="1"/>
            </p:cNvSpPr>
            <p:nvPr/>
          </p:nvSpPr>
          <p:spPr bwMode="auto">
            <a:xfrm>
              <a:off x="1997" y="1020"/>
              <a:ext cx="332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9329" name="Line 17"/>
            <p:cNvSpPr>
              <a:spLocks noChangeAspect="1" noChangeShapeType="1"/>
            </p:cNvSpPr>
            <p:nvPr/>
          </p:nvSpPr>
          <p:spPr bwMode="auto">
            <a:xfrm>
              <a:off x="1013" y="1020"/>
              <a:ext cx="331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9330" name="Line 18"/>
            <p:cNvSpPr>
              <a:spLocks noChangeAspect="1" noChangeShapeType="1"/>
            </p:cNvSpPr>
            <p:nvPr/>
          </p:nvSpPr>
          <p:spPr bwMode="auto">
            <a:xfrm flipH="1">
              <a:off x="780" y="1015"/>
              <a:ext cx="221" cy="347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9331" name="Line 19"/>
            <p:cNvSpPr>
              <a:spLocks noChangeAspect="1" noChangeShapeType="1"/>
            </p:cNvSpPr>
            <p:nvPr/>
          </p:nvSpPr>
          <p:spPr bwMode="auto">
            <a:xfrm>
              <a:off x="670" y="1020"/>
              <a:ext cx="331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9332" name="Line 20"/>
            <p:cNvSpPr>
              <a:spLocks noChangeAspect="1" noChangeShapeType="1"/>
            </p:cNvSpPr>
            <p:nvPr/>
          </p:nvSpPr>
          <p:spPr bwMode="auto">
            <a:xfrm>
              <a:off x="1105" y="1378"/>
              <a:ext cx="60" cy="341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9333" name="Line 21"/>
            <p:cNvSpPr>
              <a:spLocks noChangeAspect="1" noChangeShapeType="1"/>
            </p:cNvSpPr>
            <p:nvPr/>
          </p:nvSpPr>
          <p:spPr bwMode="auto">
            <a:xfrm>
              <a:off x="1126" y="1378"/>
              <a:ext cx="331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9334" name="Line 22"/>
            <p:cNvSpPr>
              <a:spLocks noChangeAspect="1" noChangeShapeType="1"/>
            </p:cNvSpPr>
            <p:nvPr/>
          </p:nvSpPr>
          <p:spPr bwMode="auto">
            <a:xfrm>
              <a:off x="1335" y="1020"/>
              <a:ext cx="108" cy="35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9335" name="Line 23"/>
            <p:cNvSpPr>
              <a:spLocks noChangeAspect="1" noChangeShapeType="1"/>
            </p:cNvSpPr>
            <p:nvPr/>
          </p:nvSpPr>
          <p:spPr bwMode="auto">
            <a:xfrm>
              <a:off x="1678" y="1017"/>
              <a:ext cx="331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9336" name="Line 24"/>
            <p:cNvSpPr>
              <a:spLocks noChangeAspect="1" noChangeShapeType="1"/>
            </p:cNvSpPr>
            <p:nvPr/>
          </p:nvSpPr>
          <p:spPr bwMode="auto">
            <a:xfrm>
              <a:off x="1337" y="1020"/>
              <a:ext cx="331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9337" name="Line 25"/>
            <p:cNvSpPr>
              <a:spLocks noChangeAspect="1" noChangeShapeType="1"/>
            </p:cNvSpPr>
            <p:nvPr/>
          </p:nvSpPr>
          <p:spPr bwMode="auto">
            <a:xfrm flipV="1">
              <a:off x="1339" y="670"/>
              <a:ext cx="111" cy="343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9338" name="Line 26"/>
            <p:cNvSpPr>
              <a:spLocks noChangeAspect="1" noChangeShapeType="1"/>
            </p:cNvSpPr>
            <p:nvPr/>
          </p:nvSpPr>
          <p:spPr bwMode="auto">
            <a:xfrm>
              <a:off x="1114" y="672"/>
              <a:ext cx="331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9339" name="Oval 27"/>
            <p:cNvSpPr>
              <a:spLocks noChangeAspect="1" noChangeArrowheads="1"/>
            </p:cNvSpPr>
            <p:nvPr/>
          </p:nvSpPr>
          <p:spPr bwMode="auto">
            <a:xfrm>
              <a:off x="1066" y="624"/>
              <a:ext cx="93" cy="9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340" name="Oval 28"/>
            <p:cNvSpPr>
              <a:spLocks noChangeAspect="1" noChangeArrowheads="1"/>
            </p:cNvSpPr>
            <p:nvPr/>
          </p:nvSpPr>
          <p:spPr bwMode="auto">
            <a:xfrm>
              <a:off x="1397" y="624"/>
              <a:ext cx="93" cy="9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341" name="Oval 29"/>
            <p:cNvSpPr>
              <a:spLocks noChangeAspect="1" noChangeArrowheads="1"/>
            </p:cNvSpPr>
            <p:nvPr/>
          </p:nvSpPr>
          <p:spPr bwMode="auto">
            <a:xfrm>
              <a:off x="1121" y="1673"/>
              <a:ext cx="93" cy="9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342" name="Oval 30"/>
            <p:cNvSpPr>
              <a:spLocks noChangeAspect="1" noChangeArrowheads="1"/>
            </p:cNvSpPr>
            <p:nvPr/>
          </p:nvSpPr>
          <p:spPr bwMode="auto">
            <a:xfrm>
              <a:off x="1452" y="1673"/>
              <a:ext cx="93" cy="9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343" name="Oval 31"/>
            <p:cNvSpPr>
              <a:spLocks noChangeAspect="1" noChangeArrowheads="1"/>
            </p:cNvSpPr>
            <p:nvPr/>
          </p:nvSpPr>
          <p:spPr bwMode="auto">
            <a:xfrm>
              <a:off x="1783" y="1673"/>
              <a:ext cx="94" cy="9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344" name="Oval 32"/>
            <p:cNvSpPr>
              <a:spLocks noChangeAspect="1" noChangeArrowheads="1"/>
            </p:cNvSpPr>
            <p:nvPr/>
          </p:nvSpPr>
          <p:spPr bwMode="auto">
            <a:xfrm>
              <a:off x="2115" y="1673"/>
              <a:ext cx="93" cy="9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69345" name="Group 33"/>
            <p:cNvGrpSpPr>
              <a:grpSpLocks noChangeAspect="1"/>
            </p:cNvGrpSpPr>
            <p:nvPr/>
          </p:nvGrpSpPr>
          <p:grpSpPr bwMode="auto">
            <a:xfrm>
              <a:off x="624" y="974"/>
              <a:ext cx="1750" cy="93"/>
              <a:chOff x="432" y="1056"/>
              <a:chExt cx="1521" cy="81"/>
            </a:xfrm>
          </p:grpSpPr>
          <p:sp>
            <p:nvSpPr>
              <p:cNvPr id="269346" name="Oval 34"/>
              <p:cNvSpPr>
                <a:spLocks noChangeAspect="1" noChangeArrowheads="1"/>
              </p:cNvSpPr>
              <p:nvPr/>
            </p:nvSpPr>
            <p:spPr bwMode="auto">
              <a:xfrm>
                <a:off x="432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9347" name="Oval 35"/>
              <p:cNvSpPr>
                <a:spLocks noChangeAspect="1" noChangeArrowheads="1"/>
              </p:cNvSpPr>
              <p:nvPr/>
            </p:nvSpPr>
            <p:spPr bwMode="auto">
              <a:xfrm>
                <a:off x="720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9348" name="Oval 36"/>
              <p:cNvSpPr>
                <a:spLocks noChangeAspect="1" noChangeArrowheads="1"/>
              </p:cNvSpPr>
              <p:nvPr/>
            </p:nvSpPr>
            <p:spPr bwMode="auto">
              <a:xfrm>
                <a:off x="1008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9349" name="Oval 37"/>
              <p:cNvSpPr>
                <a:spLocks noChangeAspect="1" noChangeArrowheads="1"/>
              </p:cNvSpPr>
              <p:nvPr/>
            </p:nvSpPr>
            <p:spPr bwMode="auto">
              <a:xfrm>
                <a:off x="1296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9350" name="Oval 38"/>
              <p:cNvSpPr>
                <a:spLocks noChangeAspect="1" noChangeArrowheads="1"/>
              </p:cNvSpPr>
              <p:nvPr/>
            </p:nvSpPr>
            <p:spPr bwMode="auto">
              <a:xfrm>
                <a:off x="1584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9351" name="Oval 39"/>
              <p:cNvSpPr>
                <a:spLocks noChangeAspect="1" noChangeArrowheads="1"/>
              </p:cNvSpPr>
              <p:nvPr/>
            </p:nvSpPr>
            <p:spPr bwMode="auto">
              <a:xfrm>
                <a:off x="1872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69352" name="Group 40"/>
            <p:cNvGrpSpPr>
              <a:grpSpLocks noChangeAspect="1"/>
            </p:cNvGrpSpPr>
            <p:nvPr/>
          </p:nvGrpSpPr>
          <p:grpSpPr bwMode="auto">
            <a:xfrm>
              <a:off x="734" y="1323"/>
              <a:ext cx="1750" cy="93"/>
              <a:chOff x="432" y="1056"/>
              <a:chExt cx="1521" cy="81"/>
            </a:xfrm>
          </p:grpSpPr>
          <p:sp>
            <p:nvSpPr>
              <p:cNvPr id="269353" name="Oval 41"/>
              <p:cNvSpPr>
                <a:spLocks noChangeAspect="1" noChangeArrowheads="1"/>
              </p:cNvSpPr>
              <p:nvPr/>
            </p:nvSpPr>
            <p:spPr bwMode="auto">
              <a:xfrm>
                <a:off x="432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9354" name="Oval 42"/>
              <p:cNvSpPr>
                <a:spLocks noChangeAspect="1" noChangeArrowheads="1"/>
              </p:cNvSpPr>
              <p:nvPr/>
            </p:nvSpPr>
            <p:spPr bwMode="auto">
              <a:xfrm>
                <a:off x="720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9355" name="Oval 43"/>
              <p:cNvSpPr>
                <a:spLocks noChangeAspect="1" noChangeArrowheads="1"/>
              </p:cNvSpPr>
              <p:nvPr/>
            </p:nvSpPr>
            <p:spPr bwMode="auto">
              <a:xfrm>
                <a:off x="1008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9356" name="Oval 44"/>
              <p:cNvSpPr>
                <a:spLocks noChangeAspect="1" noChangeArrowheads="1"/>
              </p:cNvSpPr>
              <p:nvPr/>
            </p:nvSpPr>
            <p:spPr bwMode="auto">
              <a:xfrm>
                <a:off x="1296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9357" name="Oval 45"/>
              <p:cNvSpPr>
                <a:spLocks noChangeAspect="1" noChangeArrowheads="1"/>
              </p:cNvSpPr>
              <p:nvPr/>
            </p:nvSpPr>
            <p:spPr bwMode="auto">
              <a:xfrm>
                <a:off x="1584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9358" name="Oval 46"/>
              <p:cNvSpPr>
                <a:spLocks noChangeAspect="1" noChangeArrowheads="1"/>
              </p:cNvSpPr>
              <p:nvPr/>
            </p:nvSpPr>
            <p:spPr bwMode="auto">
              <a:xfrm>
                <a:off x="1872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69359" name="Line 47"/>
            <p:cNvSpPr>
              <a:spLocks noChangeAspect="1" noChangeShapeType="1"/>
            </p:cNvSpPr>
            <p:nvPr/>
          </p:nvSpPr>
          <p:spPr bwMode="auto">
            <a:xfrm>
              <a:off x="1450" y="1378"/>
              <a:ext cx="33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9360" name="Line 48"/>
            <p:cNvSpPr>
              <a:spLocks noChangeAspect="1" noChangeShapeType="1"/>
            </p:cNvSpPr>
            <p:nvPr/>
          </p:nvSpPr>
          <p:spPr bwMode="auto">
            <a:xfrm>
              <a:off x="2110" y="1378"/>
              <a:ext cx="33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9361" name="Line 49"/>
            <p:cNvSpPr>
              <a:spLocks noChangeAspect="1" noChangeShapeType="1"/>
            </p:cNvSpPr>
            <p:nvPr/>
          </p:nvSpPr>
          <p:spPr bwMode="auto">
            <a:xfrm>
              <a:off x="1507" y="1719"/>
              <a:ext cx="3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9362" name="Line 50"/>
            <p:cNvSpPr>
              <a:spLocks noChangeAspect="1" noChangeShapeType="1"/>
            </p:cNvSpPr>
            <p:nvPr/>
          </p:nvSpPr>
          <p:spPr bwMode="auto">
            <a:xfrm>
              <a:off x="1848" y="1717"/>
              <a:ext cx="33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9363" name="Line 51"/>
            <p:cNvSpPr>
              <a:spLocks noChangeAspect="1" noChangeShapeType="1"/>
            </p:cNvSpPr>
            <p:nvPr/>
          </p:nvSpPr>
          <p:spPr bwMode="auto">
            <a:xfrm>
              <a:off x="670" y="1017"/>
              <a:ext cx="108" cy="35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9364" name="Line 52"/>
            <p:cNvSpPr>
              <a:spLocks noChangeAspect="1" noChangeShapeType="1"/>
            </p:cNvSpPr>
            <p:nvPr/>
          </p:nvSpPr>
          <p:spPr bwMode="auto">
            <a:xfrm>
              <a:off x="1004" y="1020"/>
              <a:ext cx="108" cy="35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9365" name="Line 53"/>
            <p:cNvSpPr>
              <a:spLocks noChangeAspect="1" noChangeShapeType="1"/>
            </p:cNvSpPr>
            <p:nvPr/>
          </p:nvSpPr>
          <p:spPr bwMode="auto">
            <a:xfrm>
              <a:off x="1662" y="1015"/>
              <a:ext cx="108" cy="35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9366" name="Line 54"/>
            <p:cNvSpPr>
              <a:spLocks noChangeAspect="1" noChangeShapeType="1"/>
            </p:cNvSpPr>
            <p:nvPr/>
          </p:nvSpPr>
          <p:spPr bwMode="auto">
            <a:xfrm flipH="1">
              <a:off x="2108" y="1020"/>
              <a:ext cx="221" cy="3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9367" name="Line 55"/>
            <p:cNvSpPr>
              <a:spLocks noChangeAspect="1" noChangeShapeType="1"/>
            </p:cNvSpPr>
            <p:nvPr/>
          </p:nvSpPr>
          <p:spPr bwMode="auto">
            <a:xfrm flipH="1">
              <a:off x="1774" y="1017"/>
              <a:ext cx="221" cy="3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9368" name="Line 56"/>
            <p:cNvSpPr>
              <a:spLocks noChangeAspect="1" noChangeShapeType="1"/>
            </p:cNvSpPr>
            <p:nvPr/>
          </p:nvSpPr>
          <p:spPr bwMode="auto">
            <a:xfrm flipH="1">
              <a:off x="1448" y="1015"/>
              <a:ext cx="220" cy="3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9369" name="Line 57"/>
            <p:cNvSpPr>
              <a:spLocks noChangeAspect="1" noChangeShapeType="1"/>
            </p:cNvSpPr>
            <p:nvPr/>
          </p:nvSpPr>
          <p:spPr bwMode="auto">
            <a:xfrm flipH="1">
              <a:off x="1105" y="1022"/>
              <a:ext cx="221" cy="3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9370" name="Line 58"/>
            <p:cNvSpPr>
              <a:spLocks noChangeAspect="1" noChangeShapeType="1"/>
            </p:cNvSpPr>
            <p:nvPr/>
          </p:nvSpPr>
          <p:spPr bwMode="auto">
            <a:xfrm flipH="1">
              <a:off x="1169" y="1374"/>
              <a:ext cx="272" cy="3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9371" name="Line 59"/>
            <p:cNvSpPr>
              <a:spLocks noChangeAspect="1" noChangeShapeType="1"/>
            </p:cNvSpPr>
            <p:nvPr/>
          </p:nvSpPr>
          <p:spPr bwMode="auto">
            <a:xfrm flipH="1">
              <a:off x="1491" y="1376"/>
              <a:ext cx="272" cy="3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9372" name="Line 60"/>
            <p:cNvSpPr>
              <a:spLocks noChangeAspect="1" noChangeShapeType="1"/>
            </p:cNvSpPr>
            <p:nvPr/>
          </p:nvSpPr>
          <p:spPr bwMode="auto">
            <a:xfrm flipH="1">
              <a:off x="2168" y="1374"/>
              <a:ext cx="271" cy="3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9373" name="Line 61"/>
            <p:cNvSpPr>
              <a:spLocks noChangeAspect="1" noChangeShapeType="1"/>
            </p:cNvSpPr>
            <p:nvPr/>
          </p:nvSpPr>
          <p:spPr bwMode="auto">
            <a:xfrm>
              <a:off x="1777" y="1372"/>
              <a:ext cx="59" cy="3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9374" name="Line 62"/>
            <p:cNvSpPr>
              <a:spLocks noChangeAspect="1" noChangeShapeType="1"/>
            </p:cNvSpPr>
            <p:nvPr/>
          </p:nvSpPr>
          <p:spPr bwMode="auto">
            <a:xfrm>
              <a:off x="1438" y="1372"/>
              <a:ext cx="60" cy="3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9375" name="Line 63"/>
            <p:cNvSpPr>
              <a:spLocks noChangeAspect="1" noChangeShapeType="1"/>
            </p:cNvSpPr>
            <p:nvPr/>
          </p:nvSpPr>
          <p:spPr bwMode="auto">
            <a:xfrm>
              <a:off x="1107" y="665"/>
              <a:ext cx="221" cy="3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9376" name="Line 64"/>
            <p:cNvSpPr>
              <a:spLocks noChangeAspect="1" noChangeShapeType="1"/>
            </p:cNvSpPr>
            <p:nvPr/>
          </p:nvSpPr>
          <p:spPr bwMode="auto">
            <a:xfrm>
              <a:off x="1445" y="665"/>
              <a:ext cx="221" cy="3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9377" name="Line 65"/>
            <p:cNvSpPr>
              <a:spLocks noChangeAspect="1" noChangeShapeType="1"/>
            </p:cNvSpPr>
            <p:nvPr/>
          </p:nvSpPr>
          <p:spPr bwMode="auto">
            <a:xfrm flipV="1">
              <a:off x="1001" y="668"/>
              <a:ext cx="111" cy="34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9378" name="Line 66"/>
          <p:cNvSpPr>
            <a:spLocks noChangeAspect="1" noChangeShapeType="1"/>
          </p:cNvSpPr>
          <p:nvPr/>
        </p:nvSpPr>
        <p:spPr bwMode="auto">
          <a:xfrm>
            <a:off x="5414963" y="2830513"/>
            <a:ext cx="525462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379" name="Line 67"/>
          <p:cNvSpPr>
            <a:spLocks noChangeAspect="1" noChangeShapeType="1"/>
          </p:cNvSpPr>
          <p:nvPr/>
        </p:nvSpPr>
        <p:spPr bwMode="auto">
          <a:xfrm>
            <a:off x="6378575" y="2286000"/>
            <a:ext cx="52705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380" name="Line 68"/>
          <p:cNvSpPr>
            <a:spLocks noChangeAspect="1" noChangeShapeType="1"/>
          </p:cNvSpPr>
          <p:nvPr/>
        </p:nvSpPr>
        <p:spPr bwMode="auto">
          <a:xfrm flipH="1">
            <a:off x="6448425" y="2286000"/>
            <a:ext cx="431800" cy="547688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381" name="Line 69"/>
          <p:cNvSpPr>
            <a:spLocks noChangeAspect="1" noChangeShapeType="1"/>
          </p:cNvSpPr>
          <p:nvPr/>
        </p:nvSpPr>
        <p:spPr bwMode="auto">
          <a:xfrm>
            <a:off x="6883400" y="2293938"/>
            <a:ext cx="95250" cy="53975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382" name="Line 70"/>
          <p:cNvSpPr>
            <a:spLocks noChangeAspect="1" noChangeShapeType="1"/>
          </p:cNvSpPr>
          <p:nvPr/>
        </p:nvSpPr>
        <p:spPr bwMode="auto">
          <a:xfrm>
            <a:off x="6711950" y="1716088"/>
            <a:ext cx="171450" cy="558800"/>
          </a:xfrm>
          <a:prstGeom prst="line">
            <a:avLst/>
          </a:prstGeom>
          <a:noFill/>
          <a:ln w="38100">
            <a:solidFill>
              <a:schemeClr val="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383" name="Line 71"/>
          <p:cNvSpPr>
            <a:spLocks noChangeAspect="1" noChangeShapeType="1"/>
          </p:cNvSpPr>
          <p:nvPr/>
        </p:nvSpPr>
        <p:spPr bwMode="auto">
          <a:xfrm>
            <a:off x="7229475" y="1727200"/>
            <a:ext cx="173038" cy="5588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384" name="Line 72"/>
          <p:cNvSpPr>
            <a:spLocks noChangeAspect="1" noChangeShapeType="1"/>
          </p:cNvSpPr>
          <p:nvPr/>
        </p:nvSpPr>
        <p:spPr bwMode="auto">
          <a:xfrm>
            <a:off x="6707188" y="1720850"/>
            <a:ext cx="52705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385" name="Line 73"/>
          <p:cNvSpPr>
            <a:spLocks noChangeAspect="1" noChangeShapeType="1"/>
          </p:cNvSpPr>
          <p:nvPr/>
        </p:nvSpPr>
        <p:spPr bwMode="auto">
          <a:xfrm>
            <a:off x="5145088" y="1720850"/>
            <a:ext cx="525462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386" name="Line 74"/>
          <p:cNvSpPr>
            <a:spLocks noChangeAspect="1" noChangeShapeType="1"/>
          </p:cNvSpPr>
          <p:nvPr/>
        </p:nvSpPr>
        <p:spPr bwMode="auto">
          <a:xfrm flipH="1">
            <a:off x="4775200" y="1712913"/>
            <a:ext cx="350838" cy="550862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387" name="Line 75"/>
          <p:cNvSpPr>
            <a:spLocks noChangeAspect="1" noChangeShapeType="1"/>
          </p:cNvSpPr>
          <p:nvPr/>
        </p:nvSpPr>
        <p:spPr bwMode="auto">
          <a:xfrm>
            <a:off x="4600575" y="1720850"/>
            <a:ext cx="525463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388" name="Line 76"/>
          <p:cNvSpPr>
            <a:spLocks noChangeAspect="1" noChangeShapeType="1"/>
          </p:cNvSpPr>
          <p:nvPr/>
        </p:nvSpPr>
        <p:spPr bwMode="auto">
          <a:xfrm>
            <a:off x="5291138" y="2289175"/>
            <a:ext cx="95250" cy="541338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389" name="Line 77"/>
          <p:cNvSpPr>
            <a:spLocks noChangeAspect="1" noChangeShapeType="1"/>
          </p:cNvSpPr>
          <p:nvPr/>
        </p:nvSpPr>
        <p:spPr bwMode="auto">
          <a:xfrm>
            <a:off x="5324475" y="2289175"/>
            <a:ext cx="525463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390" name="Line 78"/>
          <p:cNvSpPr>
            <a:spLocks noChangeAspect="1" noChangeShapeType="1"/>
          </p:cNvSpPr>
          <p:nvPr/>
        </p:nvSpPr>
        <p:spPr bwMode="auto">
          <a:xfrm>
            <a:off x="5656263" y="1720850"/>
            <a:ext cx="171450" cy="558800"/>
          </a:xfrm>
          <a:prstGeom prst="line">
            <a:avLst/>
          </a:prstGeom>
          <a:noFill/>
          <a:ln w="38100">
            <a:solidFill>
              <a:schemeClr val="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391" name="Line 79"/>
          <p:cNvSpPr>
            <a:spLocks noChangeAspect="1" noChangeShapeType="1"/>
          </p:cNvSpPr>
          <p:nvPr/>
        </p:nvSpPr>
        <p:spPr bwMode="auto">
          <a:xfrm>
            <a:off x="6200775" y="1716088"/>
            <a:ext cx="525463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392" name="Line 80"/>
          <p:cNvSpPr>
            <a:spLocks noChangeAspect="1" noChangeShapeType="1"/>
          </p:cNvSpPr>
          <p:nvPr/>
        </p:nvSpPr>
        <p:spPr bwMode="auto">
          <a:xfrm>
            <a:off x="5659438" y="1720850"/>
            <a:ext cx="525462" cy="0"/>
          </a:xfrm>
          <a:prstGeom prst="line">
            <a:avLst/>
          </a:prstGeom>
          <a:noFill/>
          <a:ln w="38100">
            <a:solidFill>
              <a:schemeClr val="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393" name="Line 81"/>
          <p:cNvSpPr>
            <a:spLocks noChangeAspect="1" noChangeShapeType="1"/>
          </p:cNvSpPr>
          <p:nvPr/>
        </p:nvSpPr>
        <p:spPr bwMode="auto">
          <a:xfrm flipV="1">
            <a:off x="5662613" y="1165225"/>
            <a:ext cx="176212" cy="544513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394" name="Line 82"/>
          <p:cNvSpPr>
            <a:spLocks noChangeAspect="1" noChangeShapeType="1"/>
          </p:cNvSpPr>
          <p:nvPr/>
        </p:nvSpPr>
        <p:spPr bwMode="auto">
          <a:xfrm>
            <a:off x="5305425" y="1168400"/>
            <a:ext cx="525463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395" name="Oval 83"/>
          <p:cNvSpPr>
            <a:spLocks noChangeAspect="1" noChangeArrowheads="1"/>
          </p:cNvSpPr>
          <p:nvPr/>
        </p:nvSpPr>
        <p:spPr bwMode="auto">
          <a:xfrm>
            <a:off x="5229225" y="1092200"/>
            <a:ext cx="147638" cy="147638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9396" name="Oval 84"/>
          <p:cNvSpPr>
            <a:spLocks noChangeAspect="1" noChangeArrowheads="1"/>
          </p:cNvSpPr>
          <p:nvPr/>
        </p:nvSpPr>
        <p:spPr bwMode="auto">
          <a:xfrm>
            <a:off x="5754688" y="1092200"/>
            <a:ext cx="147637" cy="147638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9397" name="Oval 85"/>
          <p:cNvSpPr>
            <a:spLocks noChangeAspect="1" noChangeArrowheads="1"/>
          </p:cNvSpPr>
          <p:nvPr/>
        </p:nvSpPr>
        <p:spPr bwMode="auto">
          <a:xfrm>
            <a:off x="5316538" y="2757488"/>
            <a:ext cx="147637" cy="147637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9398" name="Oval 86"/>
          <p:cNvSpPr>
            <a:spLocks noChangeAspect="1" noChangeArrowheads="1"/>
          </p:cNvSpPr>
          <p:nvPr/>
        </p:nvSpPr>
        <p:spPr bwMode="auto">
          <a:xfrm>
            <a:off x="5842000" y="2757488"/>
            <a:ext cx="147638" cy="147637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9399" name="Oval 87"/>
          <p:cNvSpPr>
            <a:spLocks noChangeAspect="1" noChangeArrowheads="1"/>
          </p:cNvSpPr>
          <p:nvPr/>
        </p:nvSpPr>
        <p:spPr bwMode="auto">
          <a:xfrm>
            <a:off x="6367463" y="2757488"/>
            <a:ext cx="149225" cy="147637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9400" name="Oval 88"/>
          <p:cNvSpPr>
            <a:spLocks noChangeAspect="1" noChangeArrowheads="1"/>
          </p:cNvSpPr>
          <p:nvPr/>
        </p:nvSpPr>
        <p:spPr bwMode="auto">
          <a:xfrm>
            <a:off x="6894513" y="2757488"/>
            <a:ext cx="147637" cy="147637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69401" name="Group 89"/>
          <p:cNvGrpSpPr>
            <a:grpSpLocks noChangeAspect="1"/>
          </p:cNvGrpSpPr>
          <p:nvPr/>
        </p:nvGrpSpPr>
        <p:grpSpPr bwMode="auto">
          <a:xfrm>
            <a:off x="4527550" y="1647825"/>
            <a:ext cx="2778125" cy="147638"/>
            <a:chOff x="432" y="1056"/>
            <a:chExt cx="1521" cy="81"/>
          </a:xfrm>
        </p:grpSpPr>
        <p:sp>
          <p:nvSpPr>
            <p:cNvPr id="269402" name="Oval 90"/>
            <p:cNvSpPr>
              <a:spLocks noChangeAspect="1" noChangeArrowheads="1"/>
            </p:cNvSpPr>
            <p:nvPr/>
          </p:nvSpPr>
          <p:spPr bwMode="auto">
            <a:xfrm>
              <a:off x="432" y="1056"/>
              <a:ext cx="81" cy="8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403" name="Oval 91"/>
            <p:cNvSpPr>
              <a:spLocks noChangeAspect="1" noChangeArrowheads="1"/>
            </p:cNvSpPr>
            <p:nvPr/>
          </p:nvSpPr>
          <p:spPr bwMode="auto">
            <a:xfrm>
              <a:off x="720" y="1056"/>
              <a:ext cx="81" cy="8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404" name="Oval 92"/>
            <p:cNvSpPr>
              <a:spLocks noChangeAspect="1" noChangeArrowheads="1"/>
            </p:cNvSpPr>
            <p:nvPr/>
          </p:nvSpPr>
          <p:spPr bwMode="auto">
            <a:xfrm>
              <a:off x="1008" y="1056"/>
              <a:ext cx="81" cy="8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405" name="Oval 93"/>
            <p:cNvSpPr>
              <a:spLocks noChangeAspect="1" noChangeArrowheads="1"/>
            </p:cNvSpPr>
            <p:nvPr/>
          </p:nvSpPr>
          <p:spPr bwMode="auto">
            <a:xfrm>
              <a:off x="1296" y="1056"/>
              <a:ext cx="81" cy="8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406" name="Oval 94"/>
            <p:cNvSpPr>
              <a:spLocks noChangeAspect="1" noChangeArrowheads="1"/>
            </p:cNvSpPr>
            <p:nvPr/>
          </p:nvSpPr>
          <p:spPr bwMode="auto">
            <a:xfrm>
              <a:off x="1584" y="1056"/>
              <a:ext cx="81" cy="8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407" name="Oval 95"/>
            <p:cNvSpPr>
              <a:spLocks noChangeAspect="1" noChangeArrowheads="1"/>
            </p:cNvSpPr>
            <p:nvPr/>
          </p:nvSpPr>
          <p:spPr bwMode="auto">
            <a:xfrm>
              <a:off x="1872" y="1056"/>
              <a:ext cx="81" cy="8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9408" name="Group 96"/>
          <p:cNvGrpSpPr>
            <a:grpSpLocks noChangeAspect="1"/>
          </p:cNvGrpSpPr>
          <p:nvPr/>
        </p:nvGrpSpPr>
        <p:grpSpPr bwMode="auto">
          <a:xfrm>
            <a:off x="4702175" y="2201863"/>
            <a:ext cx="2778125" cy="147637"/>
            <a:chOff x="432" y="1056"/>
            <a:chExt cx="1521" cy="81"/>
          </a:xfrm>
        </p:grpSpPr>
        <p:sp>
          <p:nvSpPr>
            <p:cNvPr id="269409" name="Oval 97"/>
            <p:cNvSpPr>
              <a:spLocks noChangeAspect="1" noChangeArrowheads="1"/>
            </p:cNvSpPr>
            <p:nvPr/>
          </p:nvSpPr>
          <p:spPr bwMode="auto">
            <a:xfrm>
              <a:off x="432" y="1056"/>
              <a:ext cx="81" cy="8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410" name="Oval 98"/>
            <p:cNvSpPr>
              <a:spLocks noChangeAspect="1" noChangeArrowheads="1"/>
            </p:cNvSpPr>
            <p:nvPr/>
          </p:nvSpPr>
          <p:spPr bwMode="auto">
            <a:xfrm>
              <a:off x="720" y="1056"/>
              <a:ext cx="81" cy="8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411" name="Oval 99"/>
            <p:cNvSpPr>
              <a:spLocks noChangeAspect="1" noChangeArrowheads="1"/>
            </p:cNvSpPr>
            <p:nvPr/>
          </p:nvSpPr>
          <p:spPr bwMode="auto">
            <a:xfrm>
              <a:off x="1008" y="1056"/>
              <a:ext cx="81" cy="8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412" name="Oval 100"/>
            <p:cNvSpPr>
              <a:spLocks noChangeAspect="1" noChangeArrowheads="1"/>
            </p:cNvSpPr>
            <p:nvPr/>
          </p:nvSpPr>
          <p:spPr bwMode="auto">
            <a:xfrm>
              <a:off x="1296" y="1056"/>
              <a:ext cx="81" cy="8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413" name="Oval 101"/>
            <p:cNvSpPr>
              <a:spLocks noChangeAspect="1" noChangeArrowheads="1"/>
            </p:cNvSpPr>
            <p:nvPr/>
          </p:nvSpPr>
          <p:spPr bwMode="auto">
            <a:xfrm>
              <a:off x="1584" y="1056"/>
              <a:ext cx="81" cy="8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414" name="Oval 102"/>
            <p:cNvSpPr>
              <a:spLocks noChangeAspect="1" noChangeArrowheads="1"/>
            </p:cNvSpPr>
            <p:nvPr/>
          </p:nvSpPr>
          <p:spPr bwMode="auto">
            <a:xfrm>
              <a:off x="1872" y="1056"/>
              <a:ext cx="81" cy="8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9415" name="Freeform 103"/>
          <p:cNvSpPr>
            <a:spLocks/>
          </p:cNvSpPr>
          <p:nvPr/>
        </p:nvSpPr>
        <p:spPr bwMode="auto">
          <a:xfrm>
            <a:off x="4733925" y="966788"/>
            <a:ext cx="1557338" cy="1881187"/>
          </a:xfrm>
          <a:custGeom>
            <a:avLst/>
            <a:gdLst>
              <a:gd name="T0" fmla="*/ 0 w 981"/>
              <a:gd name="T1" fmla="*/ 1185 h 1185"/>
              <a:gd name="T2" fmla="*/ 81 w 981"/>
              <a:gd name="T3" fmla="*/ 1074 h 1185"/>
              <a:gd name="T4" fmla="*/ 147 w 981"/>
              <a:gd name="T5" fmla="*/ 954 h 1185"/>
              <a:gd name="T6" fmla="*/ 237 w 981"/>
              <a:gd name="T7" fmla="*/ 819 h 1185"/>
              <a:gd name="T8" fmla="*/ 540 w 981"/>
              <a:gd name="T9" fmla="*/ 621 h 1185"/>
              <a:gd name="T10" fmla="*/ 624 w 981"/>
              <a:gd name="T11" fmla="*/ 597 h 1185"/>
              <a:gd name="T12" fmla="*/ 666 w 981"/>
              <a:gd name="T13" fmla="*/ 576 h 1185"/>
              <a:gd name="T14" fmla="*/ 714 w 981"/>
              <a:gd name="T15" fmla="*/ 537 h 1185"/>
              <a:gd name="T16" fmla="*/ 816 w 981"/>
              <a:gd name="T17" fmla="*/ 363 h 1185"/>
              <a:gd name="T18" fmla="*/ 981 w 981"/>
              <a:gd name="T19" fmla="*/ 0 h 11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981" h="1185">
                <a:moveTo>
                  <a:pt x="0" y="1185"/>
                </a:moveTo>
                <a:cubicBezTo>
                  <a:pt x="28" y="1148"/>
                  <a:pt x="53" y="1111"/>
                  <a:pt x="81" y="1074"/>
                </a:cubicBezTo>
                <a:cubicBezTo>
                  <a:pt x="87" y="1049"/>
                  <a:pt x="132" y="979"/>
                  <a:pt x="147" y="954"/>
                </a:cubicBezTo>
                <a:cubicBezTo>
                  <a:pt x="175" y="907"/>
                  <a:pt x="201" y="861"/>
                  <a:pt x="237" y="819"/>
                </a:cubicBezTo>
                <a:cubicBezTo>
                  <a:pt x="316" y="727"/>
                  <a:pt x="431" y="668"/>
                  <a:pt x="540" y="621"/>
                </a:cubicBezTo>
                <a:cubicBezTo>
                  <a:pt x="566" y="610"/>
                  <a:pt x="597" y="606"/>
                  <a:pt x="624" y="597"/>
                </a:cubicBezTo>
                <a:cubicBezTo>
                  <a:pt x="640" y="592"/>
                  <a:pt x="651" y="581"/>
                  <a:pt x="666" y="576"/>
                </a:cubicBezTo>
                <a:cubicBezTo>
                  <a:pt x="682" y="564"/>
                  <a:pt x="702" y="553"/>
                  <a:pt x="714" y="537"/>
                </a:cubicBezTo>
                <a:cubicBezTo>
                  <a:pt x="756" y="484"/>
                  <a:pt x="786" y="423"/>
                  <a:pt x="816" y="363"/>
                </a:cubicBezTo>
                <a:cubicBezTo>
                  <a:pt x="875" y="244"/>
                  <a:pt x="922" y="119"/>
                  <a:pt x="981" y="0"/>
                </a:cubicBezTo>
              </a:path>
            </a:pathLst>
          </a:custGeom>
          <a:noFill/>
          <a:ln w="28575" cap="rnd" cmpd="sng">
            <a:solidFill>
              <a:schemeClr val="accent1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416" name="Freeform 104"/>
          <p:cNvSpPr>
            <a:spLocks/>
          </p:cNvSpPr>
          <p:nvPr/>
        </p:nvSpPr>
        <p:spPr bwMode="auto">
          <a:xfrm>
            <a:off x="5872163" y="1833563"/>
            <a:ext cx="371475" cy="1123950"/>
          </a:xfrm>
          <a:custGeom>
            <a:avLst/>
            <a:gdLst>
              <a:gd name="T0" fmla="*/ 0 w 234"/>
              <a:gd name="T1" fmla="*/ 0 h 708"/>
              <a:gd name="T2" fmla="*/ 51 w 234"/>
              <a:gd name="T3" fmla="*/ 48 h 708"/>
              <a:gd name="T4" fmla="*/ 81 w 234"/>
              <a:gd name="T5" fmla="*/ 84 h 708"/>
              <a:gd name="T6" fmla="*/ 111 w 234"/>
              <a:gd name="T7" fmla="*/ 126 h 708"/>
              <a:gd name="T8" fmla="*/ 141 w 234"/>
              <a:gd name="T9" fmla="*/ 174 h 708"/>
              <a:gd name="T10" fmla="*/ 168 w 234"/>
              <a:gd name="T11" fmla="*/ 225 h 708"/>
              <a:gd name="T12" fmla="*/ 234 w 234"/>
              <a:gd name="T13" fmla="*/ 489 h 708"/>
              <a:gd name="T14" fmla="*/ 231 w 234"/>
              <a:gd name="T15" fmla="*/ 516 h 708"/>
              <a:gd name="T16" fmla="*/ 228 w 234"/>
              <a:gd name="T17" fmla="*/ 597 h 708"/>
              <a:gd name="T18" fmla="*/ 210 w 234"/>
              <a:gd name="T19" fmla="*/ 708 h 7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34" h="708">
                <a:moveTo>
                  <a:pt x="0" y="0"/>
                </a:moveTo>
                <a:cubicBezTo>
                  <a:pt x="13" y="13"/>
                  <a:pt x="41" y="33"/>
                  <a:pt x="51" y="48"/>
                </a:cubicBezTo>
                <a:cubicBezTo>
                  <a:pt x="60" y="61"/>
                  <a:pt x="70" y="73"/>
                  <a:pt x="81" y="84"/>
                </a:cubicBezTo>
                <a:cubicBezTo>
                  <a:pt x="86" y="99"/>
                  <a:pt x="100" y="115"/>
                  <a:pt x="111" y="126"/>
                </a:cubicBezTo>
                <a:cubicBezTo>
                  <a:pt x="117" y="143"/>
                  <a:pt x="128" y="161"/>
                  <a:pt x="141" y="174"/>
                </a:cubicBezTo>
                <a:cubicBezTo>
                  <a:pt x="147" y="192"/>
                  <a:pt x="160" y="208"/>
                  <a:pt x="168" y="225"/>
                </a:cubicBezTo>
                <a:cubicBezTo>
                  <a:pt x="205" y="309"/>
                  <a:pt x="226" y="398"/>
                  <a:pt x="234" y="489"/>
                </a:cubicBezTo>
                <a:cubicBezTo>
                  <a:pt x="233" y="498"/>
                  <a:pt x="232" y="507"/>
                  <a:pt x="231" y="516"/>
                </a:cubicBezTo>
                <a:cubicBezTo>
                  <a:pt x="230" y="543"/>
                  <a:pt x="230" y="570"/>
                  <a:pt x="228" y="597"/>
                </a:cubicBezTo>
                <a:cubicBezTo>
                  <a:pt x="225" y="633"/>
                  <a:pt x="210" y="672"/>
                  <a:pt x="210" y="708"/>
                </a:cubicBezTo>
              </a:path>
            </a:pathLst>
          </a:custGeom>
          <a:noFill/>
          <a:ln w="28575" cap="rnd" cmpd="sng">
            <a:solidFill>
              <a:schemeClr val="accent1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417" name="Freeform 105"/>
          <p:cNvSpPr>
            <a:spLocks/>
          </p:cNvSpPr>
          <p:nvPr/>
        </p:nvSpPr>
        <p:spPr bwMode="auto">
          <a:xfrm>
            <a:off x="6086475" y="2005013"/>
            <a:ext cx="1538288" cy="842962"/>
          </a:xfrm>
          <a:custGeom>
            <a:avLst/>
            <a:gdLst>
              <a:gd name="T0" fmla="*/ 0 w 969"/>
              <a:gd name="T1" fmla="*/ 54 h 531"/>
              <a:gd name="T2" fmla="*/ 339 w 969"/>
              <a:gd name="T3" fmla="*/ 0 h 531"/>
              <a:gd name="T4" fmla="*/ 483 w 969"/>
              <a:gd name="T5" fmla="*/ 12 h 531"/>
              <a:gd name="T6" fmla="*/ 525 w 969"/>
              <a:gd name="T7" fmla="*/ 27 h 531"/>
              <a:gd name="T8" fmla="*/ 561 w 969"/>
              <a:gd name="T9" fmla="*/ 45 h 531"/>
              <a:gd name="T10" fmla="*/ 612 w 969"/>
              <a:gd name="T11" fmla="*/ 78 h 531"/>
              <a:gd name="T12" fmla="*/ 642 w 969"/>
              <a:gd name="T13" fmla="*/ 105 h 531"/>
              <a:gd name="T14" fmla="*/ 708 w 969"/>
              <a:gd name="T15" fmla="*/ 201 h 531"/>
              <a:gd name="T16" fmla="*/ 738 w 969"/>
              <a:gd name="T17" fmla="*/ 261 h 531"/>
              <a:gd name="T18" fmla="*/ 810 w 969"/>
              <a:gd name="T19" fmla="*/ 372 h 531"/>
              <a:gd name="T20" fmla="*/ 891 w 969"/>
              <a:gd name="T21" fmla="*/ 459 h 531"/>
              <a:gd name="T22" fmla="*/ 942 w 969"/>
              <a:gd name="T23" fmla="*/ 507 h 531"/>
              <a:gd name="T24" fmla="*/ 960 w 969"/>
              <a:gd name="T25" fmla="*/ 525 h 531"/>
              <a:gd name="T26" fmla="*/ 969 w 969"/>
              <a:gd name="T27" fmla="*/ 531 h 5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969" h="531">
                <a:moveTo>
                  <a:pt x="0" y="54"/>
                </a:moveTo>
                <a:cubicBezTo>
                  <a:pt x="109" y="18"/>
                  <a:pt x="225" y="5"/>
                  <a:pt x="339" y="0"/>
                </a:cubicBezTo>
                <a:cubicBezTo>
                  <a:pt x="394" y="3"/>
                  <a:pt x="433" y="4"/>
                  <a:pt x="483" y="12"/>
                </a:cubicBezTo>
                <a:cubicBezTo>
                  <a:pt x="496" y="17"/>
                  <a:pt x="514" y="20"/>
                  <a:pt x="525" y="27"/>
                </a:cubicBezTo>
                <a:cubicBezTo>
                  <a:pt x="536" y="34"/>
                  <a:pt x="549" y="41"/>
                  <a:pt x="561" y="45"/>
                </a:cubicBezTo>
                <a:cubicBezTo>
                  <a:pt x="577" y="57"/>
                  <a:pt x="597" y="65"/>
                  <a:pt x="612" y="78"/>
                </a:cubicBezTo>
                <a:cubicBezTo>
                  <a:pt x="644" y="107"/>
                  <a:pt x="622" y="91"/>
                  <a:pt x="642" y="105"/>
                </a:cubicBezTo>
                <a:cubicBezTo>
                  <a:pt x="663" y="137"/>
                  <a:pt x="685" y="170"/>
                  <a:pt x="708" y="201"/>
                </a:cubicBezTo>
                <a:cubicBezTo>
                  <a:pt x="714" y="219"/>
                  <a:pt x="729" y="243"/>
                  <a:pt x="738" y="261"/>
                </a:cubicBezTo>
                <a:cubicBezTo>
                  <a:pt x="757" y="299"/>
                  <a:pt x="774" y="348"/>
                  <a:pt x="810" y="372"/>
                </a:cubicBezTo>
                <a:cubicBezTo>
                  <a:pt x="831" y="403"/>
                  <a:pt x="860" y="438"/>
                  <a:pt x="891" y="459"/>
                </a:cubicBezTo>
                <a:cubicBezTo>
                  <a:pt x="904" y="479"/>
                  <a:pt x="925" y="492"/>
                  <a:pt x="942" y="507"/>
                </a:cubicBezTo>
                <a:cubicBezTo>
                  <a:pt x="948" y="513"/>
                  <a:pt x="954" y="519"/>
                  <a:pt x="960" y="525"/>
                </a:cubicBezTo>
                <a:cubicBezTo>
                  <a:pt x="963" y="528"/>
                  <a:pt x="969" y="531"/>
                  <a:pt x="969" y="531"/>
                </a:cubicBezTo>
              </a:path>
            </a:pathLst>
          </a:custGeom>
          <a:noFill/>
          <a:ln w="28575" cap="rnd" cmpd="sng">
            <a:solidFill>
              <a:schemeClr val="accent1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001000" cy="609600"/>
          </a:xfrm>
        </p:spPr>
        <p:txBody>
          <a:bodyPr/>
          <a:lstStyle/>
          <a:p>
            <a:r>
              <a:rPr lang="en-US" sz="3200"/>
              <a:t>Numerical analysis:  </a:t>
            </a:r>
            <a:r>
              <a:rPr lang="en-US"/>
              <a:t>Support numbers</a:t>
            </a:r>
            <a:endParaRPr lang="en-US" i="0">
              <a:solidFill>
                <a:srgbClr val="075DCF"/>
              </a:solidFill>
              <a:effectLst/>
            </a:endParaRPr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534400" cy="5638800"/>
          </a:xfrm>
        </p:spPr>
        <p:txBody>
          <a:bodyPr/>
          <a:lstStyle/>
          <a:p>
            <a:pPr algn="ctr">
              <a:lnSpc>
                <a:spcPct val="120000"/>
              </a:lnSpc>
              <a:buFontTx/>
              <a:buNone/>
            </a:pPr>
            <a:r>
              <a:rPr lang="en-US" u="sng">
                <a:solidFill>
                  <a:schemeClr val="tx1"/>
                </a:solidFill>
                <a:cs typeface="Times New Roman" charset="0"/>
              </a:rPr>
              <a:t>Intuition from networks of electrical resistors:</a:t>
            </a:r>
            <a:r>
              <a:rPr lang="en-US">
                <a:solidFill>
                  <a:schemeClr val="tx1"/>
                </a:solidFill>
                <a:cs typeface="Times New Roman" charset="0"/>
              </a:rPr>
              <a:t>  </a:t>
            </a:r>
          </a:p>
          <a:p>
            <a:pPr algn="ctr">
              <a:lnSpc>
                <a:spcPct val="120000"/>
              </a:lnSpc>
              <a:buFontTx/>
              <a:buNone/>
            </a:pPr>
            <a:endParaRPr lang="en-US" sz="800">
              <a:solidFill>
                <a:schemeClr val="tx1"/>
              </a:solidFill>
              <a:cs typeface="Times New Roman" charset="0"/>
            </a:endParaRPr>
          </a:p>
          <a:p>
            <a:pPr>
              <a:lnSpc>
                <a:spcPct val="120000"/>
              </a:lnSpc>
            </a:pPr>
            <a:r>
              <a:rPr lang="en-US" sz="2000">
                <a:solidFill>
                  <a:schemeClr val="hlink"/>
                </a:solidFill>
                <a:cs typeface="Times New Roman" charset="0"/>
              </a:rPr>
              <a:t>graph = circuit;   edge = resistor;   weight = 1/resistance = conductance</a:t>
            </a:r>
          </a:p>
          <a:p>
            <a:pPr>
              <a:lnSpc>
                <a:spcPct val="120000"/>
              </a:lnSpc>
            </a:pPr>
            <a:r>
              <a:rPr lang="en-US" sz="2000">
                <a:solidFill>
                  <a:schemeClr val="tx1"/>
                </a:solidFill>
                <a:cs typeface="Times New Roman" charset="0"/>
              </a:rPr>
              <a:t>How much must you amplify</a:t>
            </a:r>
            <a:r>
              <a:rPr lang="en-US" sz="2000">
                <a:solidFill>
                  <a:schemeClr val="tx1"/>
                </a:solidFill>
                <a:cs typeface="Arial" charset="0"/>
              </a:rPr>
              <a:t> B to provide as much conductance as A?</a:t>
            </a:r>
          </a:p>
          <a:p>
            <a:pPr>
              <a:lnSpc>
                <a:spcPct val="120000"/>
              </a:lnSpc>
            </a:pPr>
            <a:r>
              <a:rPr lang="en-US" sz="2000">
                <a:solidFill>
                  <a:schemeClr val="tx1"/>
                </a:solidFill>
                <a:cs typeface="Arial" charset="0"/>
              </a:rPr>
              <a:t>How big does t need to be for tB </a:t>
            </a:r>
            <a:r>
              <a:rPr lang="en-US" sz="2000">
                <a:solidFill>
                  <a:schemeClr val="tx1"/>
                </a:solidFill>
                <a:cs typeface="Times New Roman" charset="0"/>
              </a:rPr>
              <a:t>– </a:t>
            </a:r>
            <a:r>
              <a:rPr lang="en-US" sz="2000">
                <a:solidFill>
                  <a:schemeClr val="tx1"/>
                </a:solidFill>
                <a:cs typeface="Arial" charset="0"/>
              </a:rPr>
              <a:t>A to be positive semidefinite?</a:t>
            </a:r>
          </a:p>
          <a:p>
            <a:pPr>
              <a:lnSpc>
                <a:spcPct val="120000"/>
              </a:lnSpc>
            </a:pPr>
            <a:r>
              <a:rPr lang="en-US" sz="2000">
                <a:solidFill>
                  <a:schemeClr val="tx1"/>
                </a:solidFill>
                <a:cs typeface="Arial" charset="0"/>
              </a:rPr>
              <a:t>What is the largest eigenvalue of B</a:t>
            </a:r>
            <a:r>
              <a:rPr lang="en-US" sz="2000" b="1" baseline="30000">
                <a:solidFill>
                  <a:schemeClr val="tx1"/>
                </a:solidFill>
                <a:cs typeface="Arial" charset="0"/>
              </a:rPr>
              <a:t>-1</a:t>
            </a:r>
            <a:r>
              <a:rPr lang="en-US" sz="2000">
                <a:solidFill>
                  <a:schemeClr val="tx1"/>
                </a:solidFill>
                <a:cs typeface="Arial" charset="0"/>
              </a:rPr>
              <a:t>A ? </a:t>
            </a:r>
          </a:p>
          <a:p>
            <a:pPr>
              <a:lnSpc>
                <a:spcPct val="120000"/>
              </a:lnSpc>
            </a:pPr>
            <a:endParaRPr lang="en-US" sz="800">
              <a:solidFill>
                <a:schemeClr val="tx1"/>
              </a:solidFill>
              <a:cs typeface="Arial" charset="0"/>
            </a:endParaRPr>
          </a:p>
          <a:p>
            <a:pPr algn="ctr">
              <a:lnSpc>
                <a:spcPct val="120000"/>
              </a:lnSpc>
              <a:buFontTx/>
              <a:buNone/>
            </a:pPr>
            <a:r>
              <a:rPr lang="en-US">
                <a:cs typeface="Arial" charset="0"/>
              </a:rPr>
              <a:t>The </a:t>
            </a:r>
            <a:r>
              <a:rPr lang="en-US" i="1" u="sng">
                <a:solidFill>
                  <a:schemeClr val="hlink"/>
                </a:solidFill>
                <a:cs typeface="Arial" charset="0"/>
              </a:rPr>
              <a:t>support of B for A</a:t>
            </a:r>
            <a:r>
              <a:rPr lang="en-US">
                <a:cs typeface="Arial" charset="0"/>
              </a:rPr>
              <a:t>  is</a:t>
            </a:r>
            <a:endParaRPr lang="en-US" sz="800">
              <a:cs typeface="Arial" charset="0"/>
            </a:endParaRPr>
          </a:p>
          <a:p>
            <a:pPr>
              <a:lnSpc>
                <a:spcPct val="120000"/>
              </a:lnSpc>
              <a:buFontTx/>
              <a:buNone/>
            </a:pPr>
            <a:r>
              <a:rPr lang="en-US">
                <a:cs typeface="Arial" charset="0"/>
              </a:rPr>
              <a:t>          </a:t>
            </a:r>
            <a:r>
              <a:rPr lang="en-US" sz="2000">
                <a:solidFill>
                  <a:schemeClr val="hlink"/>
                </a:solidFill>
                <a:cs typeface="Arial" charset="0"/>
              </a:rPr>
              <a:t>σ(A, B)</a:t>
            </a:r>
            <a:r>
              <a:rPr lang="en-US" sz="2000">
                <a:cs typeface="Arial" charset="0"/>
              </a:rPr>
              <a:t>  =  min { </a:t>
            </a:r>
            <a:r>
              <a:rPr lang="en-US">
                <a:latin typeface="Times New Roman" charset="0"/>
                <a:cs typeface="Times New Roman" charset="0"/>
              </a:rPr>
              <a:t>τ</a:t>
            </a:r>
            <a:r>
              <a:rPr lang="en-US" sz="2000">
                <a:latin typeface="Times New Roman" charset="0"/>
                <a:cs typeface="Times New Roman" charset="0"/>
              </a:rPr>
              <a:t>  :   </a:t>
            </a:r>
            <a:r>
              <a:rPr lang="en-US" sz="2000">
                <a:cs typeface="Times New Roman" charset="0"/>
              </a:rPr>
              <a:t>x</a:t>
            </a:r>
            <a:r>
              <a:rPr lang="en-US" sz="2000" baseline="30000">
                <a:cs typeface="Times New Roman" charset="0"/>
              </a:rPr>
              <a:t>T</a:t>
            </a:r>
            <a:r>
              <a:rPr lang="en-US" sz="2000">
                <a:cs typeface="Times New Roman" charset="0"/>
              </a:rPr>
              <a:t>(tB</a:t>
            </a:r>
            <a:r>
              <a:rPr lang="en-US" sz="2000">
                <a:latin typeface="Times New Roman" charset="0"/>
                <a:cs typeface="Times New Roman" charset="0"/>
              </a:rPr>
              <a:t> </a:t>
            </a:r>
            <a:r>
              <a:rPr lang="en-US" sz="2000">
                <a:cs typeface="Times New Roman" charset="0"/>
              </a:rPr>
              <a:t>– A)x </a:t>
            </a:r>
            <a:r>
              <a:rPr lang="en-US" sz="2000" b="1">
                <a:cs typeface="Times New Roman" charset="0"/>
                <a:sym typeface="Symbol" charset="0"/>
              </a:rPr>
              <a:t></a:t>
            </a:r>
            <a:r>
              <a:rPr lang="en-US" sz="2000">
                <a:cs typeface="Times New Roman" charset="0"/>
              </a:rPr>
              <a:t> 0  for all x and all t </a:t>
            </a:r>
            <a:r>
              <a:rPr lang="en-US" sz="2000" b="1">
                <a:cs typeface="Times New Roman" charset="0"/>
                <a:sym typeface="Symbol" charset="0"/>
              </a:rPr>
              <a:t> </a:t>
            </a:r>
            <a:r>
              <a:rPr lang="en-US">
                <a:latin typeface="Times New Roman" charset="0"/>
                <a:cs typeface="Times New Roman" charset="0"/>
              </a:rPr>
              <a:t>τ </a:t>
            </a:r>
            <a:r>
              <a:rPr lang="en-US" sz="2000">
                <a:cs typeface="Times New Roman" charset="0"/>
              </a:rPr>
              <a:t>}</a:t>
            </a:r>
          </a:p>
          <a:p>
            <a:pPr>
              <a:lnSpc>
                <a:spcPct val="120000"/>
              </a:lnSpc>
              <a:buFontTx/>
              <a:buNone/>
            </a:pPr>
            <a:endParaRPr lang="en-US" sz="2000">
              <a:cs typeface="Times New Roman" charset="0"/>
            </a:endParaRPr>
          </a:p>
          <a:p>
            <a:pPr>
              <a:lnSpc>
                <a:spcPct val="120000"/>
              </a:lnSpc>
            </a:pPr>
            <a:r>
              <a:rPr lang="en-US" sz="2000">
                <a:cs typeface="Times New Roman" charset="0"/>
              </a:rPr>
              <a:t>If A and B are SPD then  </a:t>
            </a:r>
            <a:r>
              <a:rPr lang="en-US" sz="2000">
                <a:cs typeface="Arial" charset="0"/>
              </a:rPr>
              <a:t>σ(A, B)  =  max{</a:t>
            </a:r>
            <a:r>
              <a:rPr lang="en-US" b="1">
                <a:cs typeface="Times New Roman" charset="0"/>
              </a:rPr>
              <a:t>λ </a:t>
            </a:r>
            <a:r>
              <a:rPr lang="en-US" sz="2000">
                <a:cs typeface="Times New Roman" charset="0"/>
              </a:rPr>
              <a:t>: Ax = </a:t>
            </a:r>
            <a:r>
              <a:rPr lang="en-US" b="1">
                <a:cs typeface="Times New Roman" charset="0"/>
              </a:rPr>
              <a:t>λ</a:t>
            </a:r>
            <a:r>
              <a:rPr lang="en-US" sz="2000">
                <a:cs typeface="Times New Roman" charset="0"/>
              </a:rPr>
              <a:t>Bx}  =  </a:t>
            </a:r>
            <a:r>
              <a:rPr lang="en-US" b="1">
                <a:cs typeface="Times New Roman" charset="0"/>
              </a:rPr>
              <a:t>λ</a:t>
            </a:r>
            <a:r>
              <a:rPr lang="en-US" sz="1800" b="1" baseline="-25000">
                <a:cs typeface="Times New Roman" charset="0"/>
              </a:rPr>
              <a:t>max</a:t>
            </a:r>
            <a:r>
              <a:rPr lang="en-US" sz="2000">
                <a:cs typeface="Arial" charset="0"/>
              </a:rPr>
              <a:t>(A, B)</a:t>
            </a:r>
            <a:endParaRPr lang="en-US" sz="3600">
              <a:cs typeface="Times New Roman" charset="0"/>
            </a:endParaRPr>
          </a:p>
          <a:p>
            <a:pPr>
              <a:lnSpc>
                <a:spcPct val="120000"/>
              </a:lnSpc>
            </a:pPr>
            <a:r>
              <a:rPr lang="en-US" sz="2000">
                <a:solidFill>
                  <a:schemeClr val="hlink"/>
                </a:solidFill>
                <a:cs typeface="Times New Roman" charset="0"/>
              </a:rPr>
              <a:t>Theorem:   </a:t>
            </a:r>
            <a:r>
              <a:rPr lang="en-US" sz="2000">
                <a:cs typeface="Times New Roman" charset="0"/>
              </a:rPr>
              <a:t>If A and B are SPD then </a:t>
            </a:r>
            <a:r>
              <a:rPr lang="en-US">
                <a:latin typeface="Times New Roman" charset="0"/>
                <a:cs typeface="Times New Roman" charset="0"/>
              </a:rPr>
              <a:t> κ</a:t>
            </a:r>
            <a:r>
              <a:rPr lang="en-US" sz="2000">
                <a:cs typeface="Arial" charset="0"/>
              </a:rPr>
              <a:t>(B</a:t>
            </a:r>
            <a:r>
              <a:rPr lang="en-US" sz="2000" b="1" baseline="30000">
                <a:cs typeface="Arial" charset="0"/>
              </a:rPr>
              <a:t>-1</a:t>
            </a:r>
            <a:r>
              <a:rPr lang="en-US" sz="2000">
                <a:cs typeface="Arial" charset="0"/>
              </a:rPr>
              <a:t>A) = σ(A, B) · σ(B, A)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848600" cy="609600"/>
          </a:xfrm>
        </p:spPr>
        <p:txBody>
          <a:bodyPr/>
          <a:lstStyle/>
          <a:p>
            <a:r>
              <a:rPr lang="en-US"/>
              <a:t>Old analysis, splitting into paths and edges</a:t>
            </a:r>
            <a:endParaRPr lang="en-US" i="0">
              <a:solidFill>
                <a:srgbClr val="075DCF"/>
              </a:solidFill>
              <a:effectLst/>
            </a:endParaRPr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391400" cy="54864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000">
                <a:cs typeface="Arial" charset="0"/>
              </a:rPr>
              <a:t>Split   A = A</a:t>
            </a:r>
            <a:r>
              <a:rPr lang="en-US" sz="2000" baseline="-25000">
                <a:cs typeface="Arial" charset="0"/>
              </a:rPr>
              <a:t>1</a:t>
            </a:r>
            <a:r>
              <a:rPr lang="en-US" sz="2000">
                <a:cs typeface="Arial" charset="0"/>
              </a:rPr>
              <a:t>+ A</a:t>
            </a:r>
            <a:r>
              <a:rPr lang="en-US" sz="2000" baseline="-25000">
                <a:cs typeface="Arial" charset="0"/>
              </a:rPr>
              <a:t>2 </a:t>
            </a:r>
            <a:r>
              <a:rPr lang="en-US" sz="2000">
                <a:cs typeface="Arial" charset="0"/>
              </a:rPr>
              <a:t>+ ··· + A</a:t>
            </a:r>
            <a:r>
              <a:rPr lang="en-US" sz="2000" baseline="-25000">
                <a:cs typeface="Arial" charset="0"/>
              </a:rPr>
              <a:t>k </a:t>
            </a:r>
            <a:r>
              <a:rPr lang="en-US" sz="2000">
                <a:cs typeface="Arial" charset="0"/>
              </a:rPr>
              <a:t> and  B = B</a:t>
            </a:r>
            <a:r>
              <a:rPr lang="en-US" sz="2000" baseline="-25000">
                <a:cs typeface="Arial" charset="0"/>
              </a:rPr>
              <a:t>1</a:t>
            </a:r>
            <a:r>
              <a:rPr lang="en-US" sz="2000">
                <a:cs typeface="Arial" charset="0"/>
              </a:rPr>
              <a:t>+ B</a:t>
            </a:r>
            <a:r>
              <a:rPr lang="en-US" sz="2000" baseline="-25000">
                <a:cs typeface="Arial" charset="0"/>
              </a:rPr>
              <a:t>2 </a:t>
            </a:r>
            <a:r>
              <a:rPr lang="en-US" sz="2000">
                <a:cs typeface="Arial" charset="0"/>
              </a:rPr>
              <a:t>+ ··· + B</a:t>
            </a:r>
            <a:r>
              <a:rPr lang="en-US" sz="2000" baseline="-25000">
                <a:cs typeface="Arial" charset="0"/>
              </a:rPr>
              <a:t>k </a:t>
            </a:r>
          </a:p>
          <a:p>
            <a:pPr lvl="1">
              <a:lnSpc>
                <a:spcPct val="120000"/>
              </a:lnSpc>
            </a:pPr>
            <a:r>
              <a:rPr lang="en-US">
                <a:cs typeface="Arial" charset="0"/>
              </a:rPr>
              <a:t>such that A</a:t>
            </a:r>
            <a:r>
              <a:rPr lang="en-US" sz="2000" b="1" baseline="-25000">
                <a:cs typeface="Arial" charset="0"/>
              </a:rPr>
              <a:t>i</a:t>
            </a:r>
            <a:r>
              <a:rPr lang="en-US">
                <a:cs typeface="Arial" charset="0"/>
              </a:rPr>
              <a:t> and B</a:t>
            </a:r>
            <a:r>
              <a:rPr lang="en-US" sz="2000" b="1" baseline="-25000">
                <a:cs typeface="Arial" charset="0"/>
              </a:rPr>
              <a:t>i</a:t>
            </a:r>
            <a:r>
              <a:rPr lang="en-US">
                <a:cs typeface="Arial" charset="0"/>
              </a:rPr>
              <a:t> are positive semidefinite</a:t>
            </a:r>
          </a:p>
          <a:p>
            <a:pPr lvl="1">
              <a:lnSpc>
                <a:spcPct val="120000"/>
              </a:lnSpc>
            </a:pPr>
            <a:r>
              <a:rPr lang="en-US">
                <a:cs typeface="Arial" charset="0"/>
              </a:rPr>
              <a:t>Typically they correspond to pieces of the graphs of A and B (edge, path, small subgraph)</a:t>
            </a:r>
          </a:p>
          <a:p>
            <a:pPr lvl="1">
              <a:lnSpc>
                <a:spcPct val="120000"/>
              </a:lnSpc>
            </a:pPr>
            <a:endParaRPr lang="en-US" sz="1400">
              <a:cs typeface="Arial" charset="0"/>
            </a:endParaRPr>
          </a:p>
          <a:p>
            <a:pPr>
              <a:lnSpc>
                <a:spcPct val="120000"/>
              </a:lnSpc>
            </a:pPr>
            <a:r>
              <a:rPr lang="en-US" sz="2000" u="sng">
                <a:cs typeface="Arial" charset="0"/>
              </a:rPr>
              <a:t>Theorem:</a:t>
            </a:r>
            <a:r>
              <a:rPr lang="en-US" sz="2000">
                <a:cs typeface="Arial" charset="0"/>
              </a:rPr>
              <a:t>   σ(A, B) </a:t>
            </a:r>
            <a:r>
              <a:rPr lang="en-US" sz="2000" b="1">
                <a:sym typeface="Symbol" charset="0"/>
              </a:rPr>
              <a:t></a:t>
            </a:r>
            <a:r>
              <a:rPr lang="en-US" sz="2000">
                <a:cs typeface="Arial" charset="0"/>
              </a:rPr>
              <a:t> max</a:t>
            </a:r>
            <a:r>
              <a:rPr lang="en-US" sz="2000" baseline="-25000">
                <a:cs typeface="Arial" charset="0"/>
              </a:rPr>
              <a:t>i</a:t>
            </a:r>
            <a:r>
              <a:rPr lang="en-US" sz="2000">
                <a:cs typeface="Arial" charset="0"/>
              </a:rPr>
              <a:t> {σ(A</a:t>
            </a:r>
            <a:r>
              <a:rPr lang="en-US" sz="2000" baseline="-25000">
                <a:cs typeface="Arial" charset="0"/>
              </a:rPr>
              <a:t>i </a:t>
            </a:r>
            <a:r>
              <a:rPr lang="en-US" sz="2000">
                <a:cs typeface="Arial" charset="0"/>
              </a:rPr>
              <a:t>, B</a:t>
            </a:r>
            <a:r>
              <a:rPr lang="en-US" sz="2000" baseline="-25000">
                <a:cs typeface="Arial" charset="0"/>
              </a:rPr>
              <a:t>i</a:t>
            </a:r>
            <a:r>
              <a:rPr lang="en-US" sz="2000">
                <a:cs typeface="Arial" charset="0"/>
              </a:rPr>
              <a:t>)}</a:t>
            </a:r>
          </a:p>
          <a:p>
            <a:pPr lvl="4">
              <a:lnSpc>
                <a:spcPct val="120000"/>
              </a:lnSpc>
            </a:pPr>
            <a:endParaRPr lang="en-US" sz="1200">
              <a:cs typeface="Arial" charset="0"/>
            </a:endParaRPr>
          </a:p>
          <a:p>
            <a:pPr>
              <a:lnSpc>
                <a:spcPct val="120000"/>
              </a:lnSpc>
            </a:pPr>
            <a:r>
              <a:rPr lang="en-US" sz="2000" u="sng">
                <a:cs typeface="Arial" charset="0"/>
              </a:rPr>
              <a:t>Lemma:</a:t>
            </a:r>
            <a:r>
              <a:rPr lang="en-US" sz="2000">
                <a:cs typeface="Arial" charset="0"/>
              </a:rPr>
              <a:t>   σ(edge, path) </a:t>
            </a:r>
            <a:r>
              <a:rPr lang="en-US" sz="2000" b="1">
                <a:sym typeface="Symbol" charset="0"/>
              </a:rPr>
              <a:t></a:t>
            </a:r>
            <a:r>
              <a:rPr lang="en-US" sz="2000">
                <a:cs typeface="Arial" charset="0"/>
              </a:rPr>
              <a:t> (worst weight ratio) </a:t>
            </a:r>
            <a:r>
              <a:rPr lang="en-US">
                <a:cs typeface="Arial" charset="0"/>
              </a:rPr>
              <a:t>· </a:t>
            </a:r>
            <a:r>
              <a:rPr lang="en-US" sz="2000">
                <a:cs typeface="Arial" charset="0"/>
              </a:rPr>
              <a:t>(path length)</a:t>
            </a:r>
          </a:p>
          <a:p>
            <a:pPr>
              <a:lnSpc>
                <a:spcPct val="120000"/>
              </a:lnSpc>
            </a:pPr>
            <a:endParaRPr lang="en-US" sz="1600">
              <a:cs typeface="Arial" charset="0"/>
            </a:endParaRPr>
          </a:p>
          <a:p>
            <a:pPr>
              <a:lnSpc>
                <a:spcPct val="120000"/>
              </a:lnSpc>
            </a:pPr>
            <a:r>
              <a:rPr lang="en-US" sz="2000">
                <a:cs typeface="Arial" charset="0"/>
              </a:rPr>
              <a:t>In the MST case: </a:t>
            </a:r>
          </a:p>
          <a:p>
            <a:pPr lvl="1">
              <a:lnSpc>
                <a:spcPct val="120000"/>
              </a:lnSpc>
            </a:pPr>
            <a:r>
              <a:rPr lang="en-US">
                <a:cs typeface="Arial" charset="0"/>
              </a:rPr>
              <a:t>A</a:t>
            </a:r>
            <a:r>
              <a:rPr lang="en-US" sz="2000" b="1" baseline="-25000">
                <a:cs typeface="Arial" charset="0"/>
              </a:rPr>
              <a:t>i</a:t>
            </a:r>
            <a:r>
              <a:rPr lang="en-US">
                <a:cs typeface="Arial" charset="0"/>
              </a:rPr>
              <a:t> is an edge and B</a:t>
            </a:r>
            <a:r>
              <a:rPr lang="en-US" sz="2000" b="1" baseline="-25000">
                <a:cs typeface="Arial" charset="0"/>
              </a:rPr>
              <a:t>i</a:t>
            </a:r>
            <a:r>
              <a:rPr lang="en-US">
                <a:cs typeface="Arial" charset="0"/>
              </a:rPr>
              <a:t> is a path, to give σ(A, B) </a:t>
            </a:r>
            <a:r>
              <a:rPr lang="en-US" sz="1600" b="1">
                <a:sym typeface="Symbol" charset="0"/>
              </a:rPr>
              <a:t></a:t>
            </a:r>
            <a:r>
              <a:rPr lang="en-US">
                <a:cs typeface="Arial" charset="0"/>
              </a:rPr>
              <a:t> p·q</a:t>
            </a:r>
          </a:p>
          <a:p>
            <a:pPr lvl="1">
              <a:lnSpc>
                <a:spcPct val="120000"/>
              </a:lnSpc>
            </a:pPr>
            <a:r>
              <a:rPr lang="en-US">
                <a:cs typeface="Arial" charset="0"/>
              </a:rPr>
              <a:t>B</a:t>
            </a:r>
            <a:r>
              <a:rPr lang="en-US" sz="2000" b="1" baseline="-25000">
                <a:cs typeface="Arial" charset="0"/>
              </a:rPr>
              <a:t>i</a:t>
            </a:r>
            <a:r>
              <a:rPr lang="en-US">
                <a:cs typeface="Arial" charset="0"/>
              </a:rPr>
              <a:t> is an edge and A</a:t>
            </a:r>
            <a:r>
              <a:rPr lang="en-US" sz="2000" b="1" baseline="-25000">
                <a:cs typeface="Arial" charset="0"/>
              </a:rPr>
              <a:t>i</a:t>
            </a:r>
            <a:r>
              <a:rPr lang="en-US">
                <a:cs typeface="Arial" charset="0"/>
              </a:rPr>
              <a:t> is the same edge, to give σ(B, A) </a:t>
            </a:r>
            <a:r>
              <a:rPr lang="en-US" sz="1600" b="1">
                <a:sym typeface="Symbol" charset="0"/>
              </a:rPr>
              <a:t></a:t>
            </a:r>
            <a:r>
              <a:rPr lang="en-US">
                <a:cs typeface="Arial" charset="0"/>
              </a:rPr>
              <a:t> 1</a:t>
            </a:r>
            <a:endParaRPr lang="en-US" baseline="-25000">
              <a:cs typeface="Arial" charset="0"/>
            </a:endParaRPr>
          </a:p>
          <a:p>
            <a:pPr>
              <a:lnSpc>
                <a:spcPct val="120000"/>
              </a:lnSpc>
            </a:pPr>
            <a:endParaRPr lang="en-US" sz="1800" baseline="-25000">
              <a:cs typeface="Arial" charset="0"/>
            </a:endParaRPr>
          </a:p>
          <a:p>
            <a:pPr>
              <a:lnSpc>
                <a:spcPct val="120000"/>
              </a:lnSpc>
            </a:pPr>
            <a:endParaRPr lang="en-US" sz="1800" baseline="-25000"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924800" cy="609600"/>
          </a:xfrm>
        </p:spPr>
        <p:txBody>
          <a:bodyPr/>
          <a:lstStyle/>
          <a:p>
            <a:r>
              <a:rPr lang="en-US" sz="2400"/>
              <a:t>Edge-vertex factorization of generalized Laplacians</a:t>
            </a:r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924800" cy="2057400"/>
          </a:xfrm>
        </p:spPr>
        <p:txBody>
          <a:bodyPr/>
          <a:lstStyle/>
          <a:p>
            <a:r>
              <a:rPr lang="en-US" dirty="0"/>
              <a:t>A generalized </a:t>
            </a:r>
            <a:r>
              <a:rPr lang="en-US" dirty="0" err="1"/>
              <a:t>Laplacian</a:t>
            </a:r>
            <a:r>
              <a:rPr lang="en-US" dirty="0"/>
              <a:t> matrix </a:t>
            </a:r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dirty="0"/>
              <a:t> can be factored </a:t>
            </a:r>
            <a:br>
              <a:rPr lang="en-US" dirty="0"/>
            </a:br>
            <a:r>
              <a:rPr lang="en-US" dirty="0"/>
              <a:t>as   </a:t>
            </a:r>
            <a:r>
              <a:rPr lang="en-US" dirty="0">
                <a:solidFill>
                  <a:schemeClr val="hlink"/>
                </a:solidFill>
              </a:rPr>
              <a:t>A = </a:t>
            </a:r>
            <a:r>
              <a:rPr lang="en-US" dirty="0" smtClean="0">
                <a:solidFill>
                  <a:srgbClr val="0000FF"/>
                </a:solidFill>
              </a:rPr>
              <a:t>UU</a:t>
            </a:r>
            <a:r>
              <a:rPr lang="en-US" b="1" baseline="30000" dirty="0" smtClean="0">
                <a:solidFill>
                  <a:srgbClr val="0000FF"/>
                </a:solidFill>
              </a:rPr>
              <a:t>T</a:t>
            </a:r>
            <a:r>
              <a:rPr lang="en-US" dirty="0" smtClean="0"/>
              <a:t>, where </a:t>
            </a:r>
            <a:r>
              <a:rPr lang="en-US" dirty="0">
                <a:solidFill>
                  <a:srgbClr val="0000FF"/>
                </a:solidFill>
              </a:rPr>
              <a:t>U</a:t>
            </a:r>
            <a:r>
              <a:rPr lang="en-US" dirty="0"/>
              <a:t> has:</a:t>
            </a:r>
          </a:p>
          <a:p>
            <a:pPr lvl="1"/>
            <a:r>
              <a:rPr lang="en-US" sz="2000" dirty="0"/>
              <a:t>a row for each vertex</a:t>
            </a:r>
          </a:p>
          <a:p>
            <a:pPr lvl="1"/>
            <a:r>
              <a:rPr lang="en-US" sz="2000" dirty="0"/>
              <a:t>a column for each edge, with two </a:t>
            </a:r>
            <a:r>
              <a:rPr lang="en-US" sz="2000" dirty="0" err="1"/>
              <a:t>nonzeros</a:t>
            </a:r>
            <a:r>
              <a:rPr lang="en-US" sz="2000" dirty="0"/>
              <a:t> of </a:t>
            </a:r>
            <a:r>
              <a:rPr lang="en-US" sz="2000" dirty="0" smtClean="0"/>
              <a:t>equal magnitude and opposite sign</a:t>
            </a:r>
            <a:endParaRPr lang="en-US" sz="2000" dirty="0"/>
          </a:p>
          <a:p>
            <a:pPr lvl="1"/>
            <a:r>
              <a:rPr lang="en-US" sz="2000" dirty="0"/>
              <a:t>a column for each excess-weight vertex, with one nonzero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838200" y="3657600"/>
            <a:ext cx="1600200" cy="16002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581400" y="3657600"/>
            <a:ext cx="2514600" cy="1600200"/>
            <a:chOff x="3048000" y="3733800"/>
            <a:chExt cx="2514600" cy="1600200"/>
          </a:xfrm>
        </p:grpSpPr>
        <p:sp>
          <p:nvSpPr>
            <p:cNvPr id="5" name="Rectangle 4"/>
            <p:cNvSpPr/>
            <p:nvPr/>
          </p:nvSpPr>
          <p:spPr bwMode="auto">
            <a:xfrm>
              <a:off x="3048000" y="3733800"/>
              <a:ext cx="2514600" cy="1600200"/>
            </a:xfrm>
            <a:prstGeom prst="rect">
              <a:avLst/>
            </a:prstGeom>
            <a:noFill/>
            <a:ln w="38100" cap="flat" cmpd="sng" algn="ctr">
              <a:solidFill>
                <a:srgbClr val="021FAE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cxnSp>
          <p:nvCxnSpPr>
            <p:cNvPr id="4" name="Straight Connector 3"/>
            <p:cNvCxnSpPr/>
            <p:nvPr/>
          </p:nvCxnSpPr>
          <p:spPr bwMode="auto">
            <a:xfrm>
              <a:off x="4876800" y="3733800"/>
              <a:ext cx="0" cy="16002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21FAE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9" name="Group 8"/>
          <p:cNvGrpSpPr/>
          <p:nvPr/>
        </p:nvGrpSpPr>
        <p:grpSpPr>
          <a:xfrm rot="5400000">
            <a:off x="6324600" y="4114800"/>
            <a:ext cx="2514600" cy="1600200"/>
            <a:chOff x="3048000" y="3733800"/>
            <a:chExt cx="2514600" cy="1600200"/>
          </a:xfrm>
        </p:grpSpPr>
        <p:sp>
          <p:nvSpPr>
            <p:cNvPr id="10" name="Rectangle 9"/>
            <p:cNvSpPr/>
            <p:nvPr/>
          </p:nvSpPr>
          <p:spPr bwMode="auto">
            <a:xfrm>
              <a:off x="3048000" y="3733800"/>
              <a:ext cx="2514600" cy="1600200"/>
            </a:xfrm>
            <a:prstGeom prst="rect">
              <a:avLst/>
            </a:prstGeom>
            <a:noFill/>
            <a:ln w="38100" cap="flat" cmpd="sng" algn="ctr">
              <a:solidFill>
                <a:srgbClr val="021FAE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 bwMode="auto">
            <a:xfrm>
              <a:off x="4876800" y="3733800"/>
              <a:ext cx="0" cy="16002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21FAE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7" name="TextBox 6"/>
          <p:cNvSpPr txBox="1"/>
          <p:nvPr/>
        </p:nvSpPr>
        <p:spPr>
          <a:xfrm>
            <a:off x="1371600" y="4191000"/>
            <a:ext cx="45397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A</a:t>
            </a:r>
            <a:endParaRPr lang="en-US" sz="32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0" y="4191000"/>
            <a:ext cx="48102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  <a:latin typeface="+mn-lt"/>
              </a:rPr>
              <a:t>U</a:t>
            </a:r>
            <a:endParaRPr lang="en-US" sz="3200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15200" y="4191000"/>
            <a:ext cx="64319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  <a:latin typeface="+mn-lt"/>
              </a:rPr>
              <a:t>U</a:t>
            </a:r>
            <a:r>
              <a:rPr lang="en-US" sz="3200" baseline="30000" dirty="0" smtClean="0">
                <a:solidFill>
                  <a:srgbClr val="0000FF"/>
                </a:solidFill>
                <a:latin typeface="+mn-lt"/>
              </a:rPr>
              <a:t>T</a:t>
            </a:r>
            <a:endParaRPr lang="en-US" sz="3200" baseline="30000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90800" y="4191000"/>
            <a:ext cx="42431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+mn-lt"/>
              </a:rPr>
              <a:t>=</a:t>
            </a:r>
            <a:endParaRPr lang="en-US" sz="3200" dirty="0"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48400" y="4191000"/>
            <a:ext cx="42431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+mn-lt"/>
              </a:rPr>
              <a:t>×</a:t>
            </a:r>
            <a:endParaRPr lang="en-US" sz="3200" dirty="0">
              <a:latin typeface="+mn-lt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838200" y="5334000"/>
            <a:ext cx="1600200" cy="490954"/>
            <a:chOff x="838200" y="5410200"/>
            <a:chExt cx="1600200" cy="490954"/>
          </a:xfrm>
        </p:grpSpPr>
        <p:sp>
          <p:nvSpPr>
            <p:cNvPr id="12" name="TextBox 11"/>
            <p:cNvSpPr txBox="1"/>
            <p:nvPr/>
          </p:nvSpPr>
          <p:spPr>
            <a:xfrm>
              <a:off x="1219200" y="5562600"/>
              <a:ext cx="9044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+mn-lt"/>
                </a:rPr>
                <a:t>vertices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15" name="Left Brace 14"/>
            <p:cNvSpPr/>
            <p:nvPr/>
          </p:nvSpPr>
          <p:spPr bwMode="auto">
            <a:xfrm rot="16200000">
              <a:off x="1524000" y="4724400"/>
              <a:ext cx="228600" cy="1600200"/>
            </a:xfrm>
            <a:prstGeom prst="lef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 rot="5400000">
            <a:off x="2417177" y="4212223"/>
            <a:ext cx="1600200" cy="490954"/>
            <a:chOff x="838200" y="5410200"/>
            <a:chExt cx="1600200" cy="490954"/>
          </a:xfrm>
        </p:grpSpPr>
        <p:sp>
          <p:nvSpPr>
            <p:cNvPr id="23" name="TextBox 22"/>
            <p:cNvSpPr txBox="1"/>
            <p:nvPr/>
          </p:nvSpPr>
          <p:spPr>
            <a:xfrm>
              <a:off x="1219200" y="5562600"/>
              <a:ext cx="9044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+mn-lt"/>
                </a:rPr>
                <a:t>vertices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24" name="Left Brace 23"/>
            <p:cNvSpPr/>
            <p:nvPr/>
          </p:nvSpPr>
          <p:spPr bwMode="auto">
            <a:xfrm rot="16200000">
              <a:off x="1524000" y="4724400"/>
              <a:ext cx="228600" cy="1600200"/>
            </a:xfrm>
            <a:prstGeom prst="lef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 rot="5400000">
            <a:off x="-326023" y="4212223"/>
            <a:ext cx="1600200" cy="490954"/>
            <a:chOff x="838200" y="5410200"/>
            <a:chExt cx="1600200" cy="490954"/>
          </a:xfrm>
        </p:grpSpPr>
        <p:sp>
          <p:nvSpPr>
            <p:cNvPr id="26" name="TextBox 25"/>
            <p:cNvSpPr txBox="1"/>
            <p:nvPr/>
          </p:nvSpPr>
          <p:spPr>
            <a:xfrm>
              <a:off x="1219200" y="5562600"/>
              <a:ext cx="9044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+mn-lt"/>
                </a:rPr>
                <a:t>vertices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27" name="Left Brace 26"/>
            <p:cNvSpPr/>
            <p:nvPr/>
          </p:nvSpPr>
          <p:spPr bwMode="auto">
            <a:xfrm rot="16200000">
              <a:off x="1524000" y="4724400"/>
              <a:ext cx="228600" cy="1600200"/>
            </a:xfrm>
            <a:prstGeom prst="lef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581400" y="5334000"/>
            <a:ext cx="1828799" cy="737176"/>
            <a:chOff x="838200" y="5410200"/>
            <a:chExt cx="1600200" cy="737176"/>
          </a:xfrm>
        </p:grpSpPr>
        <p:sp>
          <p:nvSpPr>
            <p:cNvPr id="33" name="TextBox 32"/>
            <p:cNvSpPr txBox="1"/>
            <p:nvPr/>
          </p:nvSpPr>
          <p:spPr>
            <a:xfrm>
              <a:off x="1219200" y="5562600"/>
              <a:ext cx="893623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edges</a:t>
              </a:r>
              <a:br>
                <a:rPr lang="en-US" sz="1600" dirty="0" smtClean="0">
                  <a:latin typeface="+mn-lt"/>
                </a:rPr>
              </a:br>
              <a:r>
                <a:rPr lang="en-US" sz="1600" dirty="0" smtClean="0">
                  <a:latin typeface="+mn-lt"/>
                </a:rPr>
                <a:t>(</a:t>
              </a:r>
              <a:r>
                <a:rPr lang="en-US" sz="1400" dirty="0" smtClean="0">
                  <a:latin typeface="+mn-lt"/>
                </a:rPr>
                <a:t>2 </a:t>
              </a:r>
              <a:r>
                <a:rPr lang="en-US" sz="1400" dirty="0" err="1" smtClean="0">
                  <a:latin typeface="+mn-lt"/>
                </a:rPr>
                <a:t>nzs</a:t>
              </a:r>
              <a:r>
                <a:rPr lang="en-US" sz="1400" dirty="0" smtClean="0">
                  <a:latin typeface="+mn-lt"/>
                </a:rPr>
                <a:t>/col)</a:t>
              </a:r>
              <a:endParaRPr lang="en-US" sz="1400" dirty="0">
                <a:latin typeface="+mn-lt"/>
              </a:endParaRPr>
            </a:p>
          </p:txBody>
        </p:sp>
        <p:sp>
          <p:nvSpPr>
            <p:cNvPr id="34" name="Left Brace 33"/>
            <p:cNvSpPr/>
            <p:nvPr/>
          </p:nvSpPr>
          <p:spPr bwMode="auto">
            <a:xfrm rot="16200000">
              <a:off x="1524000" y="4724400"/>
              <a:ext cx="228600" cy="1600200"/>
            </a:xfrm>
            <a:prstGeom prst="lef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298140" y="5334000"/>
            <a:ext cx="931515" cy="1229618"/>
            <a:chOff x="470569" y="5410200"/>
            <a:chExt cx="2390887" cy="1229618"/>
          </a:xfrm>
        </p:grpSpPr>
        <p:sp>
          <p:nvSpPr>
            <p:cNvPr id="36" name="TextBox 35"/>
            <p:cNvSpPr txBox="1"/>
            <p:nvPr/>
          </p:nvSpPr>
          <p:spPr>
            <a:xfrm>
              <a:off x="470569" y="5562600"/>
              <a:ext cx="2390887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excess-</a:t>
              </a:r>
              <a:br>
                <a:rPr lang="en-US" sz="1600" dirty="0" smtClean="0">
                  <a:latin typeface="+mn-lt"/>
                </a:rPr>
              </a:br>
              <a:r>
                <a:rPr lang="en-US" sz="1600" dirty="0" smtClean="0">
                  <a:latin typeface="+mn-lt"/>
                </a:rPr>
                <a:t>weight</a:t>
              </a:r>
              <a:br>
                <a:rPr lang="en-US" sz="1600" dirty="0" smtClean="0">
                  <a:latin typeface="+mn-lt"/>
                </a:rPr>
              </a:br>
              <a:r>
                <a:rPr lang="en-US" sz="1600" dirty="0" smtClean="0">
                  <a:latin typeface="+mn-lt"/>
                </a:rPr>
                <a:t>vertices</a:t>
              </a:r>
              <a:br>
                <a:rPr lang="en-US" sz="1600" dirty="0" smtClean="0">
                  <a:latin typeface="+mn-lt"/>
                </a:rPr>
              </a:br>
              <a:r>
                <a:rPr lang="en-US" sz="1600" dirty="0" smtClean="0">
                  <a:latin typeface="+mn-lt"/>
                </a:rPr>
                <a:t>(</a:t>
              </a:r>
              <a:r>
                <a:rPr lang="en-US" sz="1400" dirty="0">
                  <a:latin typeface="+mn-lt"/>
                </a:rPr>
                <a:t>1</a:t>
              </a:r>
              <a:r>
                <a:rPr lang="en-US" sz="1400" dirty="0" smtClean="0">
                  <a:latin typeface="+mn-lt"/>
                </a:rPr>
                <a:t> </a:t>
              </a:r>
              <a:r>
                <a:rPr lang="en-US" sz="1400" dirty="0" err="1" smtClean="0">
                  <a:latin typeface="+mn-lt"/>
                </a:rPr>
                <a:t>nz</a:t>
              </a:r>
              <a:r>
                <a:rPr lang="en-US" sz="1400" dirty="0" smtClean="0">
                  <a:latin typeface="+mn-lt"/>
                </a:rPr>
                <a:t>/col)</a:t>
              </a:r>
              <a:endParaRPr lang="en-US" sz="1400" dirty="0">
                <a:latin typeface="+mn-lt"/>
              </a:endParaRPr>
            </a:p>
          </p:txBody>
        </p:sp>
        <p:sp>
          <p:nvSpPr>
            <p:cNvPr id="37" name="Left Brace 36"/>
            <p:cNvSpPr/>
            <p:nvPr/>
          </p:nvSpPr>
          <p:spPr bwMode="auto">
            <a:xfrm rot="16200000">
              <a:off x="1524000" y="4724400"/>
              <a:ext cx="228600" cy="1600200"/>
            </a:xfrm>
            <a:prstGeom prst="lef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781800" y="6248400"/>
            <a:ext cx="1600200" cy="490954"/>
            <a:chOff x="838200" y="5410200"/>
            <a:chExt cx="1600200" cy="490954"/>
          </a:xfrm>
        </p:grpSpPr>
        <p:sp>
          <p:nvSpPr>
            <p:cNvPr id="39" name="TextBox 38"/>
            <p:cNvSpPr txBox="1"/>
            <p:nvPr/>
          </p:nvSpPr>
          <p:spPr>
            <a:xfrm>
              <a:off x="1219200" y="5562600"/>
              <a:ext cx="9044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+mn-lt"/>
                </a:rPr>
                <a:t>vertices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40" name="Left Brace 39"/>
            <p:cNvSpPr/>
            <p:nvPr/>
          </p:nvSpPr>
          <p:spPr bwMode="auto">
            <a:xfrm rot="16200000">
              <a:off x="1524000" y="4724400"/>
              <a:ext cx="228600" cy="1600200"/>
            </a:xfrm>
            <a:prstGeom prst="lef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82757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305800" cy="990600"/>
          </a:xfrm>
        </p:spPr>
        <p:txBody>
          <a:bodyPr/>
          <a:lstStyle/>
          <a:p>
            <a:pPr algn="r"/>
            <a:r>
              <a:rPr lang="en-US"/>
              <a:t>New analysis:  Algebraic Embedding Lemma </a:t>
            </a:r>
            <a:r>
              <a:rPr lang="en-US">
                <a:solidFill>
                  <a:schemeClr val="bg1"/>
                </a:solidFill>
                <a:effectLst/>
              </a:rPr>
              <a:t>vv</a:t>
            </a:r>
            <a:r>
              <a:rPr lang="en-US"/>
              <a:t/>
            </a:r>
            <a:br>
              <a:rPr lang="en-US"/>
            </a:br>
            <a:r>
              <a:rPr lang="en-US" sz="1800" i="0">
                <a:solidFill>
                  <a:srgbClr val="075DCF"/>
                </a:solidFill>
                <a:effectLst/>
              </a:rPr>
              <a:t>[Boman/Hendrickson] </a:t>
            </a:r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229600" cy="4876800"/>
          </a:xfrm>
        </p:spPr>
        <p:txBody>
          <a:bodyPr/>
          <a:lstStyle/>
          <a:p>
            <a:pPr>
              <a:lnSpc>
                <a:spcPct val="120000"/>
              </a:lnSpc>
              <a:buFontTx/>
              <a:buNone/>
            </a:pPr>
            <a:r>
              <a:rPr lang="en-US" u="sng">
                <a:solidFill>
                  <a:schemeClr val="hlink"/>
                </a:solidFill>
                <a:cs typeface="Arial" charset="0"/>
              </a:rPr>
              <a:t>Lemma:</a:t>
            </a:r>
            <a:r>
              <a:rPr lang="en-US">
                <a:cs typeface="Arial" charset="0"/>
              </a:rPr>
              <a:t>   If   V·W=U,   then   σ(U·U</a:t>
            </a:r>
            <a:r>
              <a:rPr lang="en-US" baseline="30000">
                <a:cs typeface="Arial" charset="0"/>
              </a:rPr>
              <a:t>T</a:t>
            </a:r>
            <a:r>
              <a:rPr lang="en-US">
                <a:cs typeface="Arial" charset="0"/>
              </a:rPr>
              <a:t>, V·V</a:t>
            </a:r>
            <a:r>
              <a:rPr lang="en-US" baseline="30000">
                <a:cs typeface="Arial" charset="0"/>
              </a:rPr>
              <a:t>T</a:t>
            </a:r>
            <a:r>
              <a:rPr lang="en-US">
                <a:cs typeface="Arial" charset="0"/>
              </a:rPr>
              <a:t>)  </a:t>
            </a:r>
            <a:r>
              <a:rPr lang="en-US" b="1">
                <a:sym typeface="Symbol" charset="0"/>
              </a:rPr>
              <a:t> </a:t>
            </a:r>
            <a:r>
              <a:rPr lang="en-US">
                <a:cs typeface="Arial" charset="0"/>
              </a:rPr>
              <a:t> ||W||</a:t>
            </a:r>
            <a:r>
              <a:rPr lang="en-US" baseline="-25000">
                <a:cs typeface="Arial" charset="0"/>
              </a:rPr>
              <a:t>2</a:t>
            </a:r>
            <a:r>
              <a:rPr lang="en-US" baseline="30000">
                <a:cs typeface="Arial" charset="0"/>
              </a:rPr>
              <a:t>2 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sz="2000">
                <a:cs typeface="Arial" charset="0"/>
              </a:rPr>
              <a:t>                         (with equality for some choice of W)</a:t>
            </a:r>
          </a:p>
          <a:p>
            <a:pPr>
              <a:lnSpc>
                <a:spcPct val="120000"/>
              </a:lnSpc>
              <a:buFontTx/>
              <a:buNone/>
            </a:pPr>
            <a:endParaRPr lang="en-US" sz="800" u="sng">
              <a:solidFill>
                <a:schemeClr val="hlink"/>
              </a:solidFill>
              <a:cs typeface="Arial" charset="0"/>
            </a:endParaRPr>
          </a:p>
          <a:p>
            <a:pPr>
              <a:lnSpc>
                <a:spcPct val="120000"/>
              </a:lnSpc>
              <a:buFontTx/>
              <a:buNone/>
            </a:pPr>
            <a:r>
              <a:rPr lang="en-US" u="sng">
                <a:solidFill>
                  <a:schemeClr val="hlink"/>
                </a:solidFill>
                <a:cs typeface="Arial" charset="0"/>
              </a:rPr>
              <a:t>Proof:</a:t>
            </a:r>
            <a:r>
              <a:rPr lang="en-US" sz="2000">
                <a:cs typeface="Arial" charset="0"/>
              </a:rPr>
              <a:t>  </a:t>
            </a:r>
          </a:p>
          <a:p>
            <a:pPr>
              <a:lnSpc>
                <a:spcPct val="150000"/>
              </a:lnSpc>
            </a:pPr>
            <a:r>
              <a:rPr lang="en-US" sz="2000">
                <a:cs typeface="Arial" charset="0"/>
              </a:rPr>
              <a:t>take    t   </a:t>
            </a:r>
            <a:r>
              <a:rPr lang="en-US" sz="2000" b="1">
                <a:cs typeface="Times New Roman" charset="0"/>
                <a:sym typeface="Symbol" charset="0"/>
              </a:rPr>
              <a:t>   </a:t>
            </a:r>
            <a:r>
              <a:rPr lang="en-US" sz="2000">
                <a:cs typeface="Arial" charset="0"/>
              </a:rPr>
              <a:t>||W||</a:t>
            </a:r>
            <a:r>
              <a:rPr lang="en-US" sz="2000" baseline="-25000">
                <a:cs typeface="Arial" charset="0"/>
              </a:rPr>
              <a:t>2</a:t>
            </a:r>
            <a:r>
              <a:rPr lang="en-US" sz="2000" baseline="30000">
                <a:cs typeface="Arial" charset="0"/>
              </a:rPr>
              <a:t>2    </a:t>
            </a:r>
            <a:r>
              <a:rPr lang="en-US" sz="2000">
                <a:cs typeface="Arial" charset="0"/>
              </a:rPr>
              <a:t>=   </a:t>
            </a:r>
            <a:r>
              <a:rPr lang="en-US" sz="2800" b="1">
                <a:cs typeface="Times New Roman" charset="0"/>
              </a:rPr>
              <a:t>λ</a:t>
            </a:r>
            <a:r>
              <a:rPr lang="en-US" sz="2000" b="1" baseline="-25000">
                <a:cs typeface="Times New Roman" charset="0"/>
              </a:rPr>
              <a:t>max</a:t>
            </a:r>
            <a:r>
              <a:rPr lang="en-US">
                <a:cs typeface="Arial" charset="0"/>
              </a:rPr>
              <a:t>(</a:t>
            </a:r>
            <a:r>
              <a:rPr lang="en-US" sz="2000">
                <a:cs typeface="Arial" charset="0"/>
              </a:rPr>
              <a:t>W·W</a:t>
            </a:r>
            <a:r>
              <a:rPr lang="en-US" sz="2000" baseline="30000">
                <a:cs typeface="Arial" charset="0"/>
              </a:rPr>
              <a:t>T</a:t>
            </a:r>
            <a:r>
              <a:rPr lang="en-US" sz="2000">
                <a:cs typeface="Arial" charset="0"/>
              </a:rPr>
              <a:t>)   =   max </a:t>
            </a:r>
            <a:r>
              <a:rPr lang="en-US" sz="2800" baseline="-25000">
                <a:cs typeface="Arial" charset="0"/>
              </a:rPr>
              <a:t>y</a:t>
            </a:r>
            <a:r>
              <a:rPr lang="en-US" sz="2800" baseline="-25000">
                <a:cs typeface="Arial" charset="0"/>
                <a:sym typeface="Symbol" charset="0"/>
              </a:rPr>
              <a:t>0</a:t>
            </a:r>
            <a:r>
              <a:rPr lang="en-US" sz="2000">
                <a:cs typeface="Arial" charset="0"/>
              </a:rPr>
              <a:t> { y</a:t>
            </a:r>
            <a:r>
              <a:rPr lang="en-US" sz="2000" baseline="30000">
                <a:cs typeface="Arial" charset="0"/>
              </a:rPr>
              <a:t>T</a:t>
            </a:r>
            <a:r>
              <a:rPr lang="en-US" sz="2000">
                <a:cs typeface="Arial" charset="0"/>
              </a:rPr>
              <a:t>W·W</a:t>
            </a:r>
            <a:r>
              <a:rPr lang="en-US" sz="2000" baseline="30000">
                <a:cs typeface="Arial" charset="0"/>
              </a:rPr>
              <a:t>T</a:t>
            </a:r>
            <a:r>
              <a:rPr lang="en-US" sz="2000">
                <a:cs typeface="Arial" charset="0"/>
              </a:rPr>
              <a:t>y / y</a:t>
            </a:r>
            <a:r>
              <a:rPr lang="en-US" sz="2000" baseline="30000">
                <a:cs typeface="Arial" charset="0"/>
              </a:rPr>
              <a:t>T</a:t>
            </a:r>
            <a:r>
              <a:rPr lang="en-US" sz="2000">
                <a:cs typeface="Arial" charset="0"/>
              </a:rPr>
              <a:t>y }</a:t>
            </a:r>
          </a:p>
          <a:p>
            <a:pPr>
              <a:lnSpc>
                <a:spcPct val="150000"/>
              </a:lnSpc>
            </a:pPr>
            <a:r>
              <a:rPr lang="en-US" sz="2000">
                <a:cs typeface="Arial" charset="0"/>
              </a:rPr>
              <a:t>then    y</a:t>
            </a:r>
            <a:r>
              <a:rPr lang="en-US" sz="2000" baseline="30000">
                <a:cs typeface="Arial" charset="0"/>
              </a:rPr>
              <a:t>T </a:t>
            </a:r>
            <a:r>
              <a:rPr lang="en-US" sz="2000">
                <a:cs typeface="Arial" charset="0"/>
              </a:rPr>
              <a:t>(tI - W·W</a:t>
            </a:r>
            <a:r>
              <a:rPr lang="en-US" sz="2000" baseline="30000">
                <a:cs typeface="Arial" charset="0"/>
              </a:rPr>
              <a:t>T</a:t>
            </a:r>
            <a:r>
              <a:rPr lang="en-US" sz="2000">
                <a:cs typeface="Arial" charset="0"/>
              </a:rPr>
              <a:t>) y  </a:t>
            </a:r>
            <a:r>
              <a:rPr lang="en-US" sz="2000" b="1">
                <a:cs typeface="Times New Roman" charset="0"/>
                <a:sym typeface="Symbol" charset="0"/>
              </a:rPr>
              <a:t></a:t>
            </a:r>
            <a:r>
              <a:rPr lang="en-US" sz="2000">
                <a:cs typeface="Times New Roman" charset="0"/>
              </a:rPr>
              <a:t>  0     for all y</a:t>
            </a:r>
          </a:p>
          <a:p>
            <a:pPr>
              <a:lnSpc>
                <a:spcPct val="150000"/>
              </a:lnSpc>
            </a:pPr>
            <a:r>
              <a:rPr lang="en-US" sz="2000">
                <a:cs typeface="Times New Roman" charset="0"/>
              </a:rPr>
              <a:t>letting  y = </a:t>
            </a:r>
            <a:r>
              <a:rPr lang="en-US" sz="2000">
                <a:cs typeface="Arial" charset="0"/>
              </a:rPr>
              <a:t>V</a:t>
            </a:r>
            <a:r>
              <a:rPr lang="en-US" sz="2000" baseline="30000">
                <a:cs typeface="Arial" charset="0"/>
              </a:rPr>
              <a:t>T</a:t>
            </a:r>
            <a:r>
              <a:rPr lang="en-US" sz="2000">
                <a:cs typeface="Arial" charset="0"/>
              </a:rPr>
              <a:t>x    gives    x</a:t>
            </a:r>
            <a:r>
              <a:rPr lang="en-US" sz="2000" baseline="30000">
                <a:cs typeface="Arial" charset="0"/>
              </a:rPr>
              <a:t>T </a:t>
            </a:r>
            <a:r>
              <a:rPr lang="en-US" sz="2000">
                <a:cs typeface="Arial" charset="0"/>
              </a:rPr>
              <a:t>(tV·V</a:t>
            </a:r>
            <a:r>
              <a:rPr lang="en-US" sz="2000" baseline="30000">
                <a:cs typeface="Arial" charset="0"/>
              </a:rPr>
              <a:t>T</a:t>
            </a:r>
            <a:r>
              <a:rPr lang="en-US" sz="2000">
                <a:cs typeface="Arial" charset="0"/>
              </a:rPr>
              <a:t> - U·U</a:t>
            </a:r>
            <a:r>
              <a:rPr lang="en-US" sz="2000" baseline="30000">
                <a:cs typeface="Arial" charset="0"/>
              </a:rPr>
              <a:t>T</a:t>
            </a:r>
            <a:r>
              <a:rPr lang="en-US" sz="2000">
                <a:cs typeface="Arial" charset="0"/>
              </a:rPr>
              <a:t>) x  </a:t>
            </a:r>
            <a:r>
              <a:rPr lang="en-US" sz="2000" b="1">
                <a:cs typeface="Times New Roman" charset="0"/>
                <a:sym typeface="Symbol" charset="0"/>
              </a:rPr>
              <a:t></a:t>
            </a:r>
            <a:r>
              <a:rPr lang="en-US" sz="2000">
                <a:cs typeface="Times New Roman" charset="0"/>
              </a:rPr>
              <a:t>  0   for all x</a:t>
            </a:r>
          </a:p>
          <a:p>
            <a:pPr>
              <a:lnSpc>
                <a:spcPct val="120000"/>
              </a:lnSpc>
            </a:pPr>
            <a:r>
              <a:rPr lang="en-US" sz="2000">
                <a:solidFill>
                  <a:schemeClr val="tx1"/>
                </a:solidFill>
                <a:cs typeface="Arial" charset="0"/>
              </a:rPr>
              <a:t>recall   σ(A, B)</a:t>
            </a:r>
            <a:r>
              <a:rPr lang="en-US" sz="2000">
                <a:cs typeface="Arial" charset="0"/>
              </a:rPr>
              <a:t>  =  min{</a:t>
            </a:r>
            <a:r>
              <a:rPr lang="en-US">
                <a:latin typeface="Times New Roman" charset="0"/>
                <a:cs typeface="Times New Roman" charset="0"/>
              </a:rPr>
              <a:t>τ</a:t>
            </a:r>
            <a:r>
              <a:rPr lang="en-US" sz="2000">
                <a:latin typeface="Times New Roman" charset="0"/>
                <a:cs typeface="Times New Roman" charset="0"/>
              </a:rPr>
              <a:t> :  </a:t>
            </a:r>
            <a:r>
              <a:rPr lang="en-US" sz="2000">
                <a:cs typeface="Times New Roman" charset="0"/>
              </a:rPr>
              <a:t>x</a:t>
            </a:r>
            <a:r>
              <a:rPr lang="en-US" sz="2000" baseline="30000">
                <a:cs typeface="Times New Roman" charset="0"/>
              </a:rPr>
              <a:t>T</a:t>
            </a:r>
            <a:r>
              <a:rPr lang="en-US" sz="2000">
                <a:cs typeface="Times New Roman" charset="0"/>
              </a:rPr>
              <a:t>(tB</a:t>
            </a:r>
            <a:r>
              <a:rPr lang="en-US" sz="2000">
                <a:latin typeface="Times New Roman" charset="0"/>
                <a:cs typeface="Times New Roman" charset="0"/>
              </a:rPr>
              <a:t> </a:t>
            </a:r>
            <a:r>
              <a:rPr lang="en-US" sz="2000">
                <a:cs typeface="Times New Roman" charset="0"/>
              </a:rPr>
              <a:t>– A)x </a:t>
            </a:r>
            <a:r>
              <a:rPr lang="en-US" sz="2000" b="1">
                <a:cs typeface="Times New Roman" charset="0"/>
                <a:sym typeface="Symbol" charset="0"/>
              </a:rPr>
              <a:t></a:t>
            </a:r>
            <a:r>
              <a:rPr lang="en-US" sz="2000">
                <a:cs typeface="Times New Roman" charset="0"/>
              </a:rPr>
              <a:t> 0 for all x, all t </a:t>
            </a:r>
            <a:r>
              <a:rPr lang="en-US" sz="2000" b="1">
                <a:cs typeface="Times New Roman" charset="0"/>
                <a:sym typeface="Symbol" charset="0"/>
              </a:rPr>
              <a:t> </a:t>
            </a:r>
            <a:r>
              <a:rPr lang="en-US">
                <a:latin typeface="Times New Roman" charset="0"/>
                <a:cs typeface="Times New Roman" charset="0"/>
              </a:rPr>
              <a:t>τ</a:t>
            </a:r>
            <a:r>
              <a:rPr lang="en-US" sz="2000">
                <a:cs typeface="Times New Roman" charset="0"/>
              </a:rPr>
              <a:t>}</a:t>
            </a:r>
            <a:endParaRPr lang="en-US" sz="1800">
              <a:cs typeface="Times New Roman" charset="0"/>
            </a:endParaRPr>
          </a:p>
          <a:p>
            <a:pPr>
              <a:lnSpc>
                <a:spcPct val="150000"/>
              </a:lnSpc>
            </a:pPr>
            <a:r>
              <a:rPr lang="en-US" sz="2000">
                <a:cs typeface="Times New Roman" charset="0"/>
              </a:rPr>
              <a:t>thus     </a:t>
            </a:r>
            <a:r>
              <a:rPr lang="en-US" sz="2000">
                <a:cs typeface="Arial" charset="0"/>
              </a:rPr>
              <a:t>σ(U·U</a:t>
            </a:r>
            <a:r>
              <a:rPr lang="en-US" sz="2000" baseline="30000">
                <a:cs typeface="Arial" charset="0"/>
              </a:rPr>
              <a:t>T</a:t>
            </a:r>
            <a:r>
              <a:rPr lang="en-US" sz="2000">
                <a:cs typeface="Arial" charset="0"/>
              </a:rPr>
              <a:t>, V·V</a:t>
            </a:r>
            <a:r>
              <a:rPr lang="en-US" sz="2000" baseline="30000">
                <a:cs typeface="Arial" charset="0"/>
              </a:rPr>
              <a:t>T</a:t>
            </a:r>
            <a:r>
              <a:rPr lang="en-US" sz="2000">
                <a:cs typeface="Arial" charset="0"/>
              </a:rPr>
              <a:t>)  </a:t>
            </a:r>
            <a:r>
              <a:rPr lang="en-US" sz="2000" b="1">
                <a:sym typeface="Symbol" charset="0"/>
              </a:rPr>
              <a:t>  </a:t>
            </a:r>
            <a:r>
              <a:rPr lang="en-US" sz="2000">
                <a:cs typeface="Arial" charset="0"/>
              </a:rPr>
              <a:t>||W||</a:t>
            </a:r>
            <a:r>
              <a:rPr lang="en-US" sz="2000" baseline="-25000">
                <a:cs typeface="Arial" charset="0"/>
              </a:rPr>
              <a:t>2</a:t>
            </a:r>
            <a:r>
              <a:rPr lang="en-US" sz="2000" baseline="30000">
                <a:cs typeface="Arial" charset="0"/>
              </a:rPr>
              <a:t>2</a:t>
            </a:r>
            <a:endParaRPr lang="en-US" sz="2000">
              <a:cs typeface="Arial" charset="0"/>
            </a:endParaRPr>
          </a:p>
          <a:p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5218" name="Group 2"/>
          <p:cNvGrpSpPr>
            <a:grpSpLocks/>
          </p:cNvGrpSpPr>
          <p:nvPr/>
        </p:nvGrpSpPr>
        <p:grpSpPr bwMode="auto">
          <a:xfrm>
            <a:off x="914400" y="304800"/>
            <a:ext cx="7058025" cy="3219450"/>
            <a:chOff x="562" y="174"/>
            <a:chExt cx="4446" cy="2028"/>
          </a:xfrm>
        </p:grpSpPr>
        <p:sp>
          <p:nvSpPr>
            <p:cNvPr id="265219" name="Text Box 3"/>
            <p:cNvSpPr txBox="1">
              <a:spLocks noChangeArrowheads="1"/>
            </p:cNvSpPr>
            <p:nvPr/>
          </p:nvSpPr>
          <p:spPr bwMode="auto">
            <a:xfrm>
              <a:off x="1064" y="1837"/>
              <a:ext cx="30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200">
                  <a:solidFill>
                    <a:srgbClr val="FF0000"/>
                  </a:solidFill>
                </a:rPr>
                <a:t>A</a:t>
              </a:r>
              <a:endParaRPr lang="en-US" sz="3200" baseline="30000">
                <a:solidFill>
                  <a:srgbClr val="FF0000"/>
                </a:solidFill>
                <a:latin typeface="Arial Unicode MS" charset="0"/>
              </a:endParaRPr>
            </a:p>
          </p:txBody>
        </p:sp>
        <p:sp>
          <p:nvSpPr>
            <p:cNvPr id="265220" name="Text Box 4"/>
            <p:cNvSpPr txBox="1">
              <a:spLocks noChangeArrowheads="1"/>
            </p:cNvSpPr>
            <p:nvPr/>
          </p:nvSpPr>
          <p:spPr bwMode="auto">
            <a:xfrm>
              <a:off x="3754" y="1811"/>
              <a:ext cx="35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200">
                  <a:solidFill>
                    <a:srgbClr val="FF0000"/>
                  </a:solidFill>
                </a:rPr>
                <a:t>B </a:t>
              </a:r>
            </a:p>
          </p:txBody>
        </p:sp>
        <p:grpSp>
          <p:nvGrpSpPr>
            <p:cNvPr id="265221" name="Group 5"/>
            <p:cNvGrpSpPr>
              <a:grpSpLocks/>
            </p:cNvGrpSpPr>
            <p:nvPr/>
          </p:nvGrpSpPr>
          <p:grpSpPr bwMode="auto">
            <a:xfrm>
              <a:off x="3628" y="174"/>
              <a:ext cx="873" cy="773"/>
              <a:chOff x="1858" y="3192"/>
              <a:chExt cx="873" cy="773"/>
            </a:xfrm>
          </p:grpSpPr>
          <p:sp>
            <p:nvSpPr>
              <p:cNvPr id="265222" name="Text Box 6"/>
              <p:cNvSpPr txBox="1">
                <a:spLocks noChangeArrowheads="1"/>
              </p:cNvSpPr>
              <p:nvPr/>
            </p:nvSpPr>
            <p:spPr bwMode="auto">
              <a:xfrm>
                <a:off x="1858" y="3192"/>
                <a:ext cx="425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3200" b="1">
                    <a:solidFill>
                      <a:srgbClr val="021FAE"/>
                    </a:solidFill>
                    <a:latin typeface="Times New Roman" charset="0"/>
                  </a:rPr>
                  <a:t> -</a:t>
                </a:r>
                <a:r>
                  <a:rPr lang="en-US" b="1">
                    <a:solidFill>
                      <a:srgbClr val="021FAE"/>
                    </a:solidFill>
                    <a:latin typeface="Times New Roman" charset="0"/>
                  </a:rPr>
                  <a:t>a</a:t>
                </a:r>
                <a:r>
                  <a:rPr lang="en-US" b="1" baseline="30000">
                    <a:solidFill>
                      <a:srgbClr val="021FAE"/>
                    </a:solidFill>
                    <a:latin typeface="Times New Roman" charset="0"/>
                  </a:rPr>
                  <a:t>2</a:t>
                </a:r>
              </a:p>
            </p:txBody>
          </p:sp>
          <p:sp>
            <p:nvSpPr>
              <p:cNvPr id="265223" name="Oval 7"/>
              <p:cNvSpPr>
                <a:spLocks noChangeAspect="1" noChangeArrowheads="1"/>
              </p:cNvSpPr>
              <p:nvPr/>
            </p:nvSpPr>
            <p:spPr bwMode="auto">
              <a:xfrm>
                <a:off x="2064" y="3612"/>
                <a:ext cx="115" cy="115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5224" name="Oval 8"/>
              <p:cNvSpPr>
                <a:spLocks noChangeAspect="1" noChangeArrowheads="1"/>
              </p:cNvSpPr>
              <p:nvPr/>
            </p:nvSpPr>
            <p:spPr bwMode="auto">
              <a:xfrm>
                <a:off x="2616" y="3612"/>
                <a:ext cx="115" cy="115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5225" name="Oval 9"/>
              <p:cNvSpPr>
                <a:spLocks noChangeAspect="1" noChangeArrowheads="1"/>
              </p:cNvSpPr>
              <p:nvPr/>
            </p:nvSpPr>
            <p:spPr bwMode="auto">
              <a:xfrm>
                <a:off x="2310" y="3216"/>
                <a:ext cx="115" cy="115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5226" name="Line 10"/>
              <p:cNvSpPr>
                <a:spLocks noChangeShapeType="1"/>
              </p:cNvSpPr>
              <p:nvPr/>
            </p:nvSpPr>
            <p:spPr bwMode="auto">
              <a:xfrm flipH="1">
                <a:off x="2116" y="3269"/>
                <a:ext cx="257" cy="39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5227" name="Line 11"/>
              <p:cNvSpPr>
                <a:spLocks noChangeShapeType="1"/>
              </p:cNvSpPr>
              <p:nvPr/>
            </p:nvSpPr>
            <p:spPr bwMode="auto">
              <a:xfrm flipV="1">
                <a:off x="2124" y="3665"/>
                <a:ext cx="541" cy="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5228" name="Text Box 12"/>
              <p:cNvSpPr txBox="1">
                <a:spLocks noChangeArrowheads="1"/>
              </p:cNvSpPr>
              <p:nvPr/>
            </p:nvSpPr>
            <p:spPr bwMode="auto">
              <a:xfrm>
                <a:off x="2178" y="3600"/>
                <a:ext cx="436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3200" b="1">
                    <a:solidFill>
                      <a:srgbClr val="021FAE"/>
                    </a:solidFill>
                    <a:latin typeface="Times New Roman" charset="0"/>
                  </a:rPr>
                  <a:t> -</a:t>
                </a:r>
                <a:r>
                  <a:rPr lang="en-US" b="1">
                    <a:solidFill>
                      <a:srgbClr val="021FAE"/>
                    </a:solidFill>
                    <a:latin typeface="Times New Roman" charset="0"/>
                  </a:rPr>
                  <a:t>b</a:t>
                </a:r>
                <a:r>
                  <a:rPr lang="en-US" b="1" baseline="30000">
                    <a:solidFill>
                      <a:srgbClr val="021FAE"/>
                    </a:solidFill>
                    <a:latin typeface="Times New Roman" charset="0"/>
                  </a:rPr>
                  <a:t>2</a:t>
                </a:r>
              </a:p>
            </p:txBody>
          </p:sp>
        </p:grpSp>
        <p:grpSp>
          <p:nvGrpSpPr>
            <p:cNvPr id="265229" name="Group 13"/>
            <p:cNvGrpSpPr>
              <a:grpSpLocks/>
            </p:cNvGrpSpPr>
            <p:nvPr/>
          </p:nvGrpSpPr>
          <p:grpSpPr bwMode="auto">
            <a:xfrm>
              <a:off x="956" y="237"/>
              <a:ext cx="967" cy="734"/>
              <a:chOff x="1954" y="3312"/>
              <a:chExt cx="967" cy="734"/>
            </a:xfrm>
          </p:grpSpPr>
          <p:sp>
            <p:nvSpPr>
              <p:cNvPr id="265230" name="Text Box 14"/>
              <p:cNvSpPr txBox="1">
                <a:spLocks noChangeArrowheads="1"/>
              </p:cNvSpPr>
              <p:nvPr/>
            </p:nvSpPr>
            <p:spPr bwMode="auto">
              <a:xfrm>
                <a:off x="1954" y="3350"/>
                <a:ext cx="34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rgbClr val="021FAE"/>
                    </a:solidFill>
                    <a:latin typeface="Times New Roman" charset="0"/>
                  </a:rPr>
                  <a:t>-a</a:t>
                </a:r>
                <a:r>
                  <a:rPr lang="en-US" b="1" baseline="30000">
                    <a:solidFill>
                      <a:srgbClr val="021FAE"/>
                    </a:solidFill>
                    <a:latin typeface="Times New Roman" charset="0"/>
                  </a:rPr>
                  <a:t>2</a:t>
                </a:r>
              </a:p>
            </p:txBody>
          </p:sp>
          <p:sp>
            <p:nvSpPr>
              <p:cNvPr id="265231" name="Oval 15"/>
              <p:cNvSpPr>
                <a:spLocks noChangeAspect="1" noChangeArrowheads="1"/>
              </p:cNvSpPr>
              <p:nvPr/>
            </p:nvSpPr>
            <p:spPr bwMode="auto">
              <a:xfrm>
                <a:off x="2160" y="3708"/>
                <a:ext cx="115" cy="115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5232" name="Oval 16"/>
              <p:cNvSpPr>
                <a:spLocks noChangeAspect="1" noChangeArrowheads="1"/>
              </p:cNvSpPr>
              <p:nvPr/>
            </p:nvSpPr>
            <p:spPr bwMode="auto">
              <a:xfrm>
                <a:off x="2712" y="3708"/>
                <a:ext cx="115" cy="115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5233" name="Oval 17"/>
              <p:cNvSpPr>
                <a:spLocks noChangeAspect="1" noChangeArrowheads="1"/>
              </p:cNvSpPr>
              <p:nvPr/>
            </p:nvSpPr>
            <p:spPr bwMode="auto">
              <a:xfrm>
                <a:off x="2406" y="3312"/>
                <a:ext cx="115" cy="115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5234" name="Line 18"/>
              <p:cNvSpPr>
                <a:spLocks noChangeShapeType="1"/>
              </p:cNvSpPr>
              <p:nvPr/>
            </p:nvSpPr>
            <p:spPr bwMode="auto">
              <a:xfrm flipH="1">
                <a:off x="2212" y="3365"/>
                <a:ext cx="257" cy="39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5235" name="Line 19"/>
              <p:cNvSpPr>
                <a:spLocks noChangeShapeType="1"/>
              </p:cNvSpPr>
              <p:nvPr/>
            </p:nvSpPr>
            <p:spPr bwMode="auto">
              <a:xfrm>
                <a:off x="2463" y="3365"/>
                <a:ext cx="304" cy="39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5236" name="Line 20"/>
              <p:cNvSpPr>
                <a:spLocks noChangeShapeType="1"/>
              </p:cNvSpPr>
              <p:nvPr/>
            </p:nvSpPr>
            <p:spPr bwMode="auto">
              <a:xfrm flipV="1">
                <a:off x="2220" y="3761"/>
                <a:ext cx="541" cy="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5237" name="Text Box 21"/>
              <p:cNvSpPr txBox="1">
                <a:spLocks noChangeArrowheads="1"/>
              </p:cNvSpPr>
              <p:nvPr/>
            </p:nvSpPr>
            <p:spPr bwMode="auto">
              <a:xfrm>
                <a:off x="2544" y="3326"/>
                <a:ext cx="37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rgbClr val="021FAE"/>
                    </a:solidFill>
                    <a:latin typeface="Times New Roman" charset="0"/>
                  </a:rPr>
                  <a:t> -c</a:t>
                </a:r>
                <a:r>
                  <a:rPr lang="en-US" b="1" baseline="30000">
                    <a:solidFill>
                      <a:srgbClr val="021FAE"/>
                    </a:solidFill>
                    <a:latin typeface="Times New Roman" charset="0"/>
                  </a:rPr>
                  <a:t>2</a:t>
                </a:r>
              </a:p>
            </p:txBody>
          </p:sp>
          <p:sp>
            <p:nvSpPr>
              <p:cNvPr id="265238" name="Text Box 22"/>
              <p:cNvSpPr txBox="1">
                <a:spLocks noChangeArrowheads="1"/>
              </p:cNvSpPr>
              <p:nvPr/>
            </p:nvSpPr>
            <p:spPr bwMode="auto">
              <a:xfrm>
                <a:off x="2274" y="3758"/>
                <a:ext cx="39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rgbClr val="021FAE"/>
                    </a:solidFill>
                    <a:latin typeface="Times New Roman" charset="0"/>
                  </a:rPr>
                  <a:t> -b</a:t>
                </a:r>
                <a:r>
                  <a:rPr lang="en-US" b="1" baseline="30000">
                    <a:solidFill>
                      <a:srgbClr val="021FAE"/>
                    </a:solidFill>
                    <a:latin typeface="Times New Roman" charset="0"/>
                  </a:rPr>
                  <a:t>2</a:t>
                </a:r>
              </a:p>
            </p:txBody>
          </p:sp>
        </p:grpSp>
        <p:grpSp>
          <p:nvGrpSpPr>
            <p:cNvPr id="265239" name="Group 23"/>
            <p:cNvGrpSpPr>
              <a:grpSpLocks/>
            </p:cNvGrpSpPr>
            <p:nvPr/>
          </p:nvGrpSpPr>
          <p:grpSpPr bwMode="auto">
            <a:xfrm>
              <a:off x="562" y="764"/>
              <a:ext cx="1836" cy="1002"/>
              <a:chOff x="1377" y="487"/>
              <a:chExt cx="1836" cy="1002"/>
            </a:xfrm>
          </p:grpSpPr>
          <p:sp>
            <p:nvSpPr>
              <p:cNvPr id="265240" name="Text Box 24"/>
              <p:cNvSpPr txBox="1">
                <a:spLocks noChangeArrowheads="1"/>
              </p:cNvSpPr>
              <p:nvPr/>
            </p:nvSpPr>
            <p:spPr bwMode="auto">
              <a:xfrm>
                <a:off x="1377" y="487"/>
                <a:ext cx="372" cy="9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9600">
                    <a:solidFill>
                      <a:srgbClr val="021FAE"/>
                    </a:solidFill>
                    <a:latin typeface="Times New Roman" charset="0"/>
                  </a:rPr>
                  <a:t>[</a:t>
                </a:r>
              </a:p>
            </p:txBody>
          </p:sp>
          <p:sp>
            <p:nvSpPr>
              <p:cNvPr id="265241" name="Text Box 25"/>
              <p:cNvSpPr txBox="1">
                <a:spLocks noChangeArrowheads="1"/>
              </p:cNvSpPr>
              <p:nvPr/>
            </p:nvSpPr>
            <p:spPr bwMode="auto">
              <a:xfrm>
                <a:off x="2841" y="495"/>
                <a:ext cx="372" cy="9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9600">
                    <a:solidFill>
                      <a:srgbClr val="021FAE"/>
                    </a:solidFill>
                    <a:latin typeface="Times New Roman" charset="0"/>
                  </a:rPr>
                  <a:t>]</a:t>
                </a:r>
              </a:p>
            </p:txBody>
          </p:sp>
          <p:sp>
            <p:nvSpPr>
              <p:cNvPr id="265242" name="Text Box 26"/>
              <p:cNvSpPr txBox="1">
                <a:spLocks noChangeArrowheads="1"/>
              </p:cNvSpPr>
              <p:nvPr/>
            </p:nvSpPr>
            <p:spPr bwMode="auto">
              <a:xfrm>
                <a:off x="1584" y="624"/>
                <a:ext cx="1405" cy="8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a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2 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+b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2</a:t>
                </a:r>
                <a:r>
                  <a:rPr lang="en-US" sz="2800">
                    <a:solidFill>
                      <a:srgbClr val="FF0000"/>
                    </a:solidFill>
                  </a:rPr>
                  <a:t>  </a:t>
                </a:r>
                <a:r>
                  <a:rPr lang="en-US" sz="2800" b="1">
                    <a:solidFill>
                      <a:srgbClr val="021FAE"/>
                    </a:solidFill>
                    <a:latin typeface="Times New Roman" charset="0"/>
                  </a:rPr>
                  <a:t>-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a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2        </a:t>
                </a:r>
                <a:r>
                  <a:rPr lang="en-US" sz="2800" b="1">
                    <a:solidFill>
                      <a:srgbClr val="021FAE"/>
                    </a:solidFill>
                    <a:latin typeface="Times New Roman" charset="0"/>
                  </a:rPr>
                  <a:t>-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b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2 </a:t>
                </a:r>
                <a:b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</a:b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   </a:t>
                </a:r>
                <a:r>
                  <a:rPr lang="en-US" sz="2800" b="1">
                    <a:solidFill>
                      <a:srgbClr val="021FAE"/>
                    </a:solidFill>
                    <a:latin typeface="Times New Roman" charset="0"/>
                  </a:rPr>
                  <a:t>-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a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2 </a:t>
                </a:r>
                <a:r>
                  <a:rPr lang="en-US" sz="2800" b="1">
                    <a:solidFill>
                      <a:srgbClr val="021FAE"/>
                    </a:solidFill>
                    <a:latin typeface="Times New Roman" charset="0"/>
                  </a:rPr>
                  <a:t>  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a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2 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+c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2     </a:t>
                </a:r>
                <a:r>
                  <a:rPr lang="en-US" sz="2800" b="1">
                    <a:solidFill>
                      <a:srgbClr val="021FAE"/>
                    </a:solidFill>
                    <a:latin typeface="Times New Roman" charset="0"/>
                  </a:rPr>
                  <a:t>-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c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2</a:t>
                </a:r>
                <a:b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</a:b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   </a:t>
                </a:r>
                <a:r>
                  <a:rPr lang="en-US" sz="2800" b="1">
                    <a:solidFill>
                      <a:srgbClr val="021FAE"/>
                    </a:solidFill>
                    <a:latin typeface="Times New Roman" charset="0"/>
                  </a:rPr>
                  <a:t>-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b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2        </a:t>
                </a:r>
                <a:r>
                  <a:rPr lang="en-US" sz="2800" b="1">
                    <a:solidFill>
                      <a:srgbClr val="021FAE"/>
                    </a:solidFill>
                    <a:latin typeface="Times New Roman" charset="0"/>
                  </a:rPr>
                  <a:t>-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c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2       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b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2 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+c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2 </a:t>
                </a:r>
              </a:p>
            </p:txBody>
          </p:sp>
        </p:grpSp>
        <p:grpSp>
          <p:nvGrpSpPr>
            <p:cNvPr id="265243" name="Group 27"/>
            <p:cNvGrpSpPr>
              <a:grpSpLocks/>
            </p:cNvGrpSpPr>
            <p:nvPr/>
          </p:nvGrpSpPr>
          <p:grpSpPr bwMode="auto">
            <a:xfrm>
              <a:off x="3172" y="785"/>
              <a:ext cx="1836" cy="1002"/>
              <a:chOff x="3172" y="785"/>
              <a:chExt cx="1836" cy="1002"/>
            </a:xfrm>
          </p:grpSpPr>
          <p:sp>
            <p:nvSpPr>
              <p:cNvPr id="265244" name="Text Box 28"/>
              <p:cNvSpPr txBox="1">
                <a:spLocks noChangeArrowheads="1"/>
              </p:cNvSpPr>
              <p:nvPr/>
            </p:nvSpPr>
            <p:spPr bwMode="auto">
              <a:xfrm>
                <a:off x="3172" y="785"/>
                <a:ext cx="372" cy="9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9600">
                    <a:solidFill>
                      <a:srgbClr val="021FAE"/>
                    </a:solidFill>
                    <a:latin typeface="Times New Roman" charset="0"/>
                  </a:rPr>
                  <a:t>[</a:t>
                </a:r>
              </a:p>
            </p:txBody>
          </p:sp>
          <p:sp>
            <p:nvSpPr>
              <p:cNvPr id="265245" name="Text Box 29"/>
              <p:cNvSpPr txBox="1">
                <a:spLocks noChangeArrowheads="1"/>
              </p:cNvSpPr>
              <p:nvPr/>
            </p:nvSpPr>
            <p:spPr bwMode="auto">
              <a:xfrm>
                <a:off x="4636" y="793"/>
                <a:ext cx="372" cy="9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9600">
                    <a:solidFill>
                      <a:srgbClr val="021FAE"/>
                    </a:solidFill>
                    <a:latin typeface="Times New Roman" charset="0"/>
                  </a:rPr>
                  <a:t>]</a:t>
                </a:r>
              </a:p>
            </p:txBody>
          </p:sp>
          <p:sp>
            <p:nvSpPr>
              <p:cNvPr id="265246" name="Text Box 30"/>
              <p:cNvSpPr txBox="1">
                <a:spLocks noChangeArrowheads="1"/>
              </p:cNvSpPr>
              <p:nvPr/>
            </p:nvSpPr>
            <p:spPr bwMode="auto">
              <a:xfrm>
                <a:off x="3379" y="922"/>
                <a:ext cx="1293" cy="8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a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2 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+b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2</a:t>
                </a:r>
                <a:r>
                  <a:rPr lang="en-US" sz="2800">
                    <a:solidFill>
                      <a:srgbClr val="FF0000"/>
                    </a:solidFill>
                  </a:rPr>
                  <a:t>  </a:t>
                </a:r>
                <a:r>
                  <a:rPr lang="en-US" sz="2800" b="1">
                    <a:solidFill>
                      <a:srgbClr val="021FAE"/>
                    </a:solidFill>
                    <a:latin typeface="Times New Roman" charset="0"/>
                  </a:rPr>
                  <a:t>-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a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2        </a:t>
                </a:r>
                <a:r>
                  <a:rPr lang="en-US" sz="2800" b="1">
                    <a:solidFill>
                      <a:srgbClr val="021FAE"/>
                    </a:solidFill>
                    <a:latin typeface="Times New Roman" charset="0"/>
                  </a:rPr>
                  <a:t>-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b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2 </a:t>
                </a:r>
                <a:b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</a:b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   </a:t>
                </a:r>
                <a:r>
                  <a:rPr lang="en-US" sz="2800" b="1">
                    <a:solidFill>
                      <a:srgbClr val="021FAE"/>
                    </a:solidFill>
                    <a:latin typeface="Times New Roman" charset="0"/>
                  </a:rPr>
                  <a:t>-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a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2 </a:t>
                </a:r>
                <a:r>
                  <a:rPr lang="en-US" sz="2800" b="1">
                    <a:solidFill>
                      <a:srgbClr val="021FAE"/>
                    </a:solidFill>
                    <a:latin typeface="Times New Roman" charset="0"/>
                  </a:rPr>
                  <a:t>    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a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2        </a:t>
                </a:r>
                <a:r>
                  <a:rPr lang="en-US" sz="2800" b="1">
                    <a:solidFill>
                      <a:srgbClr val="021FAE"/>
                    </a:solidFill>
                    <a:latin typeface="Times New Roman" charset="0"/>
                  </a:rPr>
                  <a:t> </a:t>
                </a:r>
                <a:r>
                  <a:rPr lang="en-US" b="1">
                    <a:solidFill>
                      <a:srgbClr val="021FAE"/>
                    </a:solidFill>
                    <a:latin typeface="Times New Roman" charset="0"/>
                  </a:rPr>
                  <a:t> </a:t>
                </a:r>
                <a:br>
                  <a:rPr lang="en-US" b="1">
                    <a:solidFill>
                      <a:srgbClr val="021FAE"/>
                    </a:solidFill>
                    <a:latin typeface="Times New Roman" charset="0"/>
                  </a:rPr>
                </a:b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   </a:t>
                </a:r>
                <a:r>
                  <a:rPr lang="en-US" sz="2800" b="1">
                    <a:solidFill>
                      <a:srgbClr val="021FAE"/>
                    </a:solidFill>
                    <a:latin typeface="Times New Roman" charset="0"/>
                  </a:rPr>
                  <a:t>-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b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2        </a:t>
                </a:r>
                <a:r>
                  <a:rPr lang="en-US" sz="2800" b="1">
                    <a:solidFill>
                      <a:srgbClr val="021FAE"/>
                    </a:solidFill>
                    <a:latin typeface="Times New Roman" charset="0"/>
                  </a:rPr>
                  <a:t> </a:t>
                </a:r>
                <a:r>
                  <a:rPr lang="en-US" b="1">
                    <a:solidFill>
                      <a:srgbClr val="021FAE"/>
                    </a:solidFill>
                    <a:latin typeface="Times New Roman" charset="0"/>
                  </a:rPr>
                  <a:t>    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          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b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2 </a:t>
                </a:r>
              </a:p>
            </p:txBody>
          </p:sp>
        </p:grpSp>
      </p:grpSp>
      <p:grpSp>
        <p:nvGrpSpPr>
          <p:cNvPr id="265247" name="Group 31"/>
          <p:cNvGrpSpPr>
            <a:grpSpLocks/>
          </p:cNvGrpSpPr>
          <p:nvPr/>
        </p:nvGrpSpPr>
        <p:grpSpPr bwMode="auto">
          <a:xfrm>
            <a:off x="977900" y="2901950"/>
            <a:ext cx="6484938" cy="2554288"/>
            <a:chOff x="616" y="1828"/>
            <a:chExt cx="4085" cy="1609"/>
          </a:xfrm>
        </p:grpSpPr>
        <p:grpSp>
          <p:nvGrpSpPr>
            <p:cNvPr id="265248" name="Group 32"/>
            <p:cNvGrpSpPr>
              <a:grpSpLocks/>
            </p:cNvGrpSpPr>
            <p:nvPr/>
          </p:nvGrpSpPr>
          <p:grpSpPr bwMode="auto">
            <a:xfrm>
              <a:off x="616" y="2106"/>
              <a:ext cx="1468" cy="1002"/>
              <a:chOff x="601" y="2218"/>
              <a:chExt cx="1468" cy="1002"/>
            </a:xfrm>
          </p:grpSpPr>
          <p:sp>
            <p:nvSpPr>
              <p:cNvPr id="265249" name="Text Box 33"/>
              <p:cNvSpPr txBox="1">
                <a:spLocks noChangeArrowheads="1"/>
              </p:cNvSpPr>
              <p:nvPr/>
            </p:nvSpPr>
            <p:spPr bwMode="auto">
              <a:xfrm>
                <a:off x="601" y="2226"/>
                <a:ext cx="372" cy="9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9600">
                    <a:solidFill>
                      <a:srgbClr val="021FAE"/>
                    </a:solidFill>
                    <a:latin typeface="Times New Roman" charset="0"/>
                  </a:rPr>
                  <a:t>[</a:t>
                </a:r>
              </a:p>
            </p:txBody>
          </p:sp>
          <p:sp>
            <p:nvSpPr>
              <p:cNvPr id="265250" name="Text Box 34"/>
              <p:cNvSpPr txBox="1">
                <a:spLocks noChangeArrowheads="1"/>
              </p:cNvSpPr>
              <p:nvPr/>
            </p:nvSpPr>
            <p:spPr bwMode="auto">
              <a:xfrm>
                <a:off x="1697" y="2218"/>
                <a:ext cx="372" cy="9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9600">
                    <a:solidFill>
                      <a:srgbClr val="021FAE"/>
                    </a:solidFill>
                    <a:latin typeface="Times New Roman" charset="0"/>
                  </a:rPr>
                  <a:t>]</a:t>
                </a:r>
              </a:p>
            </p:txBody>
          </p:sp>
          <p:sp>
            <p:nvSpPr>
              <p:cNvPr id="265251" name="Text Box 35"/>
              <p:cNvSpPr txBox="1">
                <a:spLocks noChangeArrowheads="1"/>
              </p:cNvSpPr>
              <p:nvPr/>
            </p:nvSpPr>
            <p:spPr bwMode="auto">
              <a:xfrm>
                <a:off x="725" y="2355"/>
                <a:ext cx="1018" cy="8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     a</a:t>
                </a:r>
                <a:r>
                  <a:rPr lang="en-US" sz="2800">
                    <a:solidFill>
                      <a:srgbClr val="FF0000"/>
                    </a:solidFill>
                  </a:rPr>
                  <a:t>   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b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       </a:t>
                </a:r>
                <a:b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</a:b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    </a:t>
                </a:r>
                <a:r>
                  <a:rPr lang="en-US" sz="2800" b="1">
                    <a:solidFill>
                      <a:srgbClr val="021FAE"/>
                    </a:solidFill>
                    <a:latin typeface="Times New Roman" charset="0"/>
                  </a:rPr>
                  <a:t>-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a              c</a:t>
                </a:r>
                <a:r>
                  <a:rPr lang="en-US" sz="2000" b="1" baseline="30000">
                    <a:solidFill>
                      <a:schemeClr val="bg1"/>
                    </a:solidFill>
                    <a:latin typeface="Times New Roman" charset="0"/>
                  </a:rPr>
                  <a:t/>
                </a:r>
                <a:br>
                  <a:rPr lang="en-US" sz="2000" b="1" baseline="30000">
                    <a:solidFill>
                      <a:schemeClr val="bg1"/>
                    </a:solidFill>
                    <a:latin typeface="Times New Roman" charset="0"/>
                  </a:rPr>
                </a:br>
                <a:r>
                  <a:rPr lang="en-US" sz="2000" b="1" baseline="30000">
                    <a:solidFill>
                      <a:schemeClr val="bg1"/>
                    </a:solidFill>
                    <a:latin typeface="Times New Roman" charset="0"/>
                  </a:rPr>
                  <a:t>  </a:t>
                </a:r>
                <a:r>
                  <a:rPr lang="en-US" sz="2000" b="1">
                    <a:solidFill>
                      <a:schemeClr val="bg1"/>
                    </a:solidFill>
                    <a:latin typeface="Times New Roman" charset="0"/>
                  </a:rPr>
                  <a:t>       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  </a:t>
                </a:r>
                <a:r>
                  <a:rPr lang="en-US" sz="2800" b="1">
                    <a:solidFill>
                      <a:srgbClr val="021FAE"/>
                    </a:solidFill>
                    <a:latin typeface="Times New Roman" charset="0"/>
                  </a:rPr>
                  <a:t>-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b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       </a:t>
                </a:r>
                <a:r>
                  <a:rPr lang="en-US" sz="2800" b="1">
                    <a:solidFill>
                      <a:srgbClr val="021FAE"/>
                    </a:solidFill>
                    <a:latin typeface="Times New Roman" charset="0"/>
                  </a:rPr>
                  <a:t>-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c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 </a:t>
                </a:r>
              </a:p>
            </p:txBody>
          </p:sp>
        </p:grpSp>
        <p:grpSp>
          <p:nvGrpSpPr>
            <p:cNvPr id="265252" name="Group 36"/>
            <p:cNvGrpSpPr>
              <a:grpSpLocks/>
            </p:cNvGrpSpPr>
            <p:nvPr/>
          </p:nvGrpSpPr>
          <p:grpSpPr bwMode="auto">
            <a:xfrm>
              <a:off x="2267" y="2114"/>
              <a:ext cx="1087" cy="1003"/>
              <a:chOff x="2289" y="2182"/>
              <a:chExt cx="1087" cy="1003"/>
            </a:xfrm>
          </p:grpSpPr>
          <p:sp>
            <p:nvSpPr>
              <p:cNvPr id="265253" name="Text Box 37"/>
              <p:cNvSpPr txBox="1">
                <a:spLocks noChangeArrowheads="1"/>
              </p:cNvSpPr>
              <p:nvPr/>
            </p:nvSpPr>
            <p:spPr bwMode="auto">
              <a:xfrm>
                <a:off x="2289" y="2183"/>
                <a:ext cx="372" cy="9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9600">
                    <a:solidFill>
                      <a:srgbClr val="021FAE"/>
                    </a:solidFill>
                    <a:latin typeface="Times New Roman" charset="0"/>
                  </a:rPr>
                  <a:t>[</a:t>
                </a:r>
              </a:p>
            </p:txBody>
          </p:sp>
          <p:sp>
            <p:nvSpPr>
              <p:cNvPr id="265254" name="Text Box 38"/>
              <p:cNvSpPr txBox="1">
                <a:spLocks noChangeArrowheads="1"/>
              </p:cNvSpPr>
              <p:nvPr/>
            </p:nvSpPr>
            <p:spPr bwMode="auto">
              <a:xfrm>
                <a:off x="3004" y="2182"/>
                <a:ext cx="372" cy="9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9600">
                    <a:solidFill>
                      <a:srgbClr val="021FAE"/>
                    </a:solidFill>
                    <a:latin typeface="Times New Roman" charset="0"/>
                  </a:rPr>
                  <a:t>]</a:t>
                </a:r>
              </a:p>
            </p:txBody>
          </p:sp>
          <p:sp>
            <p:nvSpPr>
              <p:cNvPr id="265255" name="Text Box 39"/>
              <p:cNvSpPr txBox="1">
                <a:spLocks noChangeArrowheads="1"/>
              </p:cNvSpPr>
              <p:nvPr/>
            </p:nvSpPr>
            <p:spPr bwMode="auto">
              <a:xfrm>
                <a:off x="2406" y="2320"/>
                <a:ext cx="835" cy="8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     a</a:t>
                </a:r>
                <a:r>
                  <a:rPr lang="en-US" sz="2800">
                    <a:solidFill>
                      <a:srgbClr val="FF0000"/>
                    </a:solidFill>
                  </a:rPr>
                  <a:t>   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b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       </a:t>
                </a:r>
                <a:b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</a:b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    </a:t>
                </a:r>
                <a:r>
                  <a:rPr lang="en-US" sz="2800" b="1">
                    <a:solidFill>
                      <a:srgbClr val="021FAE"/>
                    </a:solidFill>
                    <a:latin typeface="Times New Roman" charset="0"/>
                  </a:rPr>
                  <a:t>-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a      </a:t>
                </a:r>
                <a:r>
                  <a:rPr lang="en-US" sz="2000" b="1">
                    <a:solidFill>
                      <a:schemeClr val="bg1"/>
                    </a:solidFill>
                    <a:latin typeface="Times New Roman" charset="0"/>
                  </a:rPr>
                  <a:t>c</a:t>
                </a:r>
                <a:r>
                  <a:rPr lang="en-US" sz="2000" b="1" baseline="30000">
                    <a:solidFill>
                      <a:schemeClr val="bg1"/>
                    </a:solidFill>
                    <a:latin typeface="Times New Roman" charset="0"/>
                  </a:rPr>
                  <a:t/>
                </a:r>
                <a:br>
                  <a:rPr lang="en-US" sz="2000" b="1" baseline="30000">
                    <a:solidFill>
                      <a:schemeClr val="bg1"/>
                    </a:solidFill>
                    <a:latin typeface="Times New Roman" charset="0"/>
                  </a:rPr>
                </a:br>
                <a:r>
                  <a:rPr lang="en-US" sz="2000" b="1" baseline="30000">
                    <a:solidFill>
                      <a:schemeClr val="bg1"/>
                    </a:solidFill>
                    <a:latin typeface="Times New Roman" charset="0"/>
                  </a:rPr>
                  <a:t>  </a:t>
                </a:r>
                <a:r>
                  <a:rPr lang="en-US" sz="2000" b="1">
                    <a:solidFill>
                      <a:schemeClr val="bg1"/>
                    </a:solidFill>
                    <a:latin typeface="Times New Roman" charset="0"/>
                  </a:rPr>
                  <a:t>       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   </a:t>
                </a:r>
                <a:r>
                  <a:rPr lang="en-US" sz="2800" b="1">
                    <a:solidFill>
                      <a:srgbClr val="021FAE"/>
                    </a:solidFill>
                    <a:latin typeface="Times New Roman" charset="0"/>
                  </a:rPr>
                  <a:t>-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b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   </a:t>
                </a:r>
              </a:p>
            </p:txBody>
          </p:sp>
        </p:grpSp>
        <p:sp>
          <p:nvSpPr>
            <p:cNvPr id="265256" name="Text Box 40"/>
            <p:cNvSpPr txBox="1">
              <a:spLocks noChangeArrowheads="1"/>
            </p:cNvSpPr>
            <p:nvPr/>
          </p:nvSpPr>
          <p:spPr bwMode="auto">
            <a:xfrm>
              <a:off x="1139" y="3063"/>
              <a:ext cx="28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>
                  <a:solidFill>
                    <a:schemeClr val="hlink"/>
                  </a:solidFill>
                </a:rPr>
                <a:t>U</a:t>
              </a:r>
            </a:p>
          </p:txBody>
        </p:sp>
        <p:sp>
          <p:nvSpPr>
            <p:cNvPr id="265257" name="Text Box 41"/>
            <p:cNvSpPr txBox="1">
              <a:spLocks noChangeArrowheads="1"/>
            </p:cNvSpPr>
            <p:nvPr/>
          </p:nvSpPr>
          <p:spPr bwMode="auto">
            <a:xfrm>
              <a:off x="2592" y="3072"/>
              <a:ext cx="28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>
                  <a:solidFill>
                    <a:schemeClr val="hlink"/>
                  </a:solidFill>
                </a:rPr>
                <a:t>V</a:t>
              </a:r>
            </a:p>
          </p:txBody>
        </p:sp>
        <p:sp>
          <p:nvSpPr>
            <p:cNvPr id="265258" name="Rectangle 42"/>
            <p:cNvSpPr>
              <a:spLocks noChangeArrowheads="1"/>
            </p:cNvSpPr>
            <p:nvPr/>
          </p:nvSpPr>
          <p:spPr bwMode="auto">
            <a:xfrm>
              <a:off x="3966" y="1828"/>
              <a:ext cx="735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200" b="1">
                  <a:solidFill>
                    <a:srgbClr val="FF0000"/>
                  </a:solidFill>
                </a:rPr>
                <a:t>=</a:t>
              </a:r>
              <a:r>
                <a:rPr lang="en-US" sz="3200">
                  <a:solidFill>
                    <a:srgbClr val="FF0000"/>
                  </a:solidFill>
                </a:rPr>
                <a:t>VV</a:t>
              </a:r>
              <a:r>
                <a:rPr lang="en-US" sz="3200" baseline="30000">
                  <a:solidFill>
                    <a:srgbClr val="FF0000"/>
                  </a:solidFill>
                  <a:latin typeface="Arial Unicode MS" charset="0"/>
                </a:rPr>
                <a:t>T</a:t>
              </a:r>
            </a:p>
          </p:txBody>
        </p:sp>
        <p:sp>
          <p:nvSpPr>
            <p:cNvPr id="265259" name="Rectangle 43"/>
            <p:cNvSpPr>
              <a:spLocks noChangeArrowheads="1"/>
            </p:cNvSpPr>
            <p:nvPr/>
          </p:nvSpPr>
          <p:spPr bwMode="auto">
            <a:xfrm>
              <a:off x="1283" y="1865"/>
              <a:ext cx="735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200" b="1">
                  <a:solidFill>
                    <a:srgbClr val="FF0000"/>
                  </a:solidFill>
                </a:rPr>
                <a:t>=</a:t>
              </a:r>
              <a:r>
                <a:rPr lang="en-US" sz="3200">
                  <a:solidFill>
                    <a:srgbClr val="FF0000"/>
                  </a:solidFill>
                </a:rPr>
                <a:t>UU</a:t>
              </a:r>
              <a:r>
                <a:rPr lang="en-US" sz="3200" baseline="30000">
                  <a:solidFill>
                    <a:srgbClr val="FF0000"/>
                  </a:solidFill>
                  <a:latin typeface="Arial Unicode MS" charset="0"/>
                </a:rPr>
                <a:t>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54380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5218" name="Group 2"/>
          <p:cNvGrpSpPr>
            <a:grpSpLocks/>
          </p:cNvGrpSpPr>
          <p:nvPr/>
        </p:nvGrpSpPr>
        <p:grpSpPr bwMode="auto">
          <a:xfrm>
            <a:off x="914400" y="304800"/>
            <a:ext cx="7058025" cy="3219450"/>
            <a:chOff x="562" y="174"/>
            <a:chExt cx="4446" cy="2028"/>
          </a:xfrm>
        </p:grpSpPr>
        <p:sp>
          <p:nvSpPr>
            <p:cNvPr id="265219" name="Text Box 3"/>
            <p:cNvSpPr txBox="1">
              <a:spLocks noChangeArrowheads="1"/>
            </p:cNvSpPr>
            <p:nvPr/>
          </p:nvSpPr>
          <p:spPr bwMode="auto">
            <a:xfrm>
              <a:off x="1064" y="1837"/>
              <a:ext cx="30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200">
                  <a:solidFill>
                    <a:srgbClr val="FF0000"/>
                  </a:solidFill>
                </a:rPr>
                <a:t>A</a:t>
              </a:r>
              <a:endParaRPr lang="en-US" sz="3200" baseline="30000">
                <a:solidFill>
                  <a:srgbClr val="FF0000"/>
                </a:solidFill>
                <a:latin typeface="Arial Unicode MS" charset="0"/>
              </a:endParaRPr>
            </a:p>
          </p:txBody>
        </p:sp>
        <p:sp>
          <p:nvSpPr>
            <p:cNvPr id="265220" name="Text Box 4"/>
            <p:cNvSpPr txBox="1">
              <a:spLocks noChangeArrowheads="1"/>
            </p:cNvSpPr>
            <p:nvPr/>
          </p:nvSpPr>
          <p:spPr bwMode="auto">
            <a:xfrm>
              <a:off x="3754" y="1811"/>
              <a:ext cx="35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200">
                  <a:solidFill>
                    <a:srgbClr val="FF0000"/>
                  </a:solidFill>
                </a:rPr>
                <a:t>B </a:t>
              </a:r>
            </a:p>
          </p:txBody>
        </p:sp>
        <p:grpSp>
          <p:nvGrpSpPr>
            <p:cNvPr id="265221" name="Group 5"/>
            <p:cNvGrpSpPr>
              <a:grpSpLocks/>
            </p:cNvGrpSpPr>
            <p:nvPr/>
          </p:nvGrpSpPr>
          <p:grpSpPr bwMode="auto">
            <a:xfrm>
              <a:off x="3628" y="174"/>
              <a:ext cx="873" cy="773"/>
              <a:chOff x="1858" y="3192"/>
              <a:chExt cx="873" cy="773"/>
            </a:xfrm>
          </p:grpSpPr>
          <p:sp>
            <p:nvSpPr>
              <p:cNvPr id="265222" name="Text Box 6"/>
              <p:cNvSpPr txBox="1">
                <a:spLocks noChangeArrowheads="1"/>
              </p:cNvSpPr>
              <p:nvPr/>
            </p:nvSpPr>
            <p:spPr bwMode="auto">
              <a:xfrm>
                <a:off x="1858" y="3192"/>
                <a:ext cx="425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3200" b="1">
                    <a:solidFill>
                      <a:srgbClr val="021FAE"/>
                    </a:solidFill>
                    <a:latin typeface="Times New Roman" charset="0"/>
                  </a:rPr>
                  <a:t> -</a:t>
                </a:r>
                <a:r>
                  <a:rPr lang="en-US" b="1">
                    <a:solidFill>
                      <a:srgbClr val="021FAE"/>
                    </a:solidFill>
                    <a:latin typeface="Times New Roman" charset="0"/>
                  </a:rPr>
                  <a:t>a</a:t>
                </a:r>
                <a:r>
                  <a:rPr lang="en-US" b="1" baseline="30000">
                    <a:solidFill>
                      <a:srgbClr val="021FAE"/>
                    </a:solidFill>
                    <a:latin typeface="Times New Roman" charset="0"/>
                  </a:rPr>
                  <a:t>2</a:t>
                </a:r>
              </a:p>
            </p:txBody>
          </p:sp>
          <p:sp>
            <p:nvSpPr>
              <p:cNvPr id="265223" name="Oval 7"/>
              <p:cNvSpPr>
                <a:spLocks noChangeAspect="1" noChangeArrowheads="1"/>
              </p:cNvSpPr>
              <p:nvPr/>
            </p:nvSpPr>
            <p:spPr bwMode="auto">
              <a:xfrm>
                <a:off x="2064" y="3612"/>
                <a:ext cx="115" cy="115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5224" name="Oval 8"/>
              <p:cNvSpPr>
                <a:spLocks noChangeAspect="1" noChangeArrowheads="1"/>
              </p:cNvSpPr>
              <p:nvPr/>
            </p:nvSpPr>
            <p:spPr bwMode="auto">
              <a:xfrm>
                <a:off x="2616" y="3612"/>
                <a:ext cx="115" cy="115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5225" name="Oval 9"/>
              <p:cNvSpPr>
                <a:spLocks noChangeAspect="1" noChangeArrowheads="1"/>
              </p:cNvSpPr>
              <p:nvPr/>
            </p:nvSpPr>
            <p:spPr bwMode="auto">
              <a:xfrm>
                <a:off x="2310" y="3216"/>
                <a:ext cx="115" cy="115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5226" name="Line 10"/>
              <p:cNvSpPr>
                <a:spLocks noChangeShapeType="1"/>
              </p:cNvSpPr>
              <p:nvPr/>
            </p:nvSpPr>
            <p:spPr bwMode="auto">
              <a:xfrm flipH="1">
                <a:off x="2116" y="3269"/>
                <a:ext cx="257" cy="39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5227" name="Line 11"/>
              <p:cNvSpPr>
                <a:spLocks noChangeShapeType="1"/>
              </p:cNvSpPr>
              <p:nvPr/>
            </p:nvSpPr>
            <p:spPr bwMode="auto">
              <a:xfrm flipV="1">
                <a:off x="2124" y="3665"/>
                <a:ext cx="541" cy="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5228" name="Text Box 12"/>
              <p:cNvSpPr txBox="1">
                <a:spLocks noChangeArrowheads="1"/>
              </p:cNvSpPr>
              <p:nvPr/>
            </p:nvSpPr>
            <p:spPr bwMode="auto">
              <a:xfrm>
                <a:off x="2178" y="3600"/>
                <a:ext cx="436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3200" b="1">
                    <a:solidFill>
                      <a:srgbClr val="021FAE"/>
                    </a:solidFill>
                    <a:latin typeface="Times New Roman" charset="0"/>
                  </a:rPr>
                  <a:t> -</a:t>
                </a:r>
                <a:r>
                  <a:rPr lang="en-US" b="1">
                    <a:solidFill>
                      <a:srgbClr val="021FAE"/>
                    </a:solidFill>
                    <a:latin typeface="Times New Roman" charset="0"/>
                  </a:rPr>
                  <a:t>b</a:t>
                </a:r>
                <a:r>
                  <a:rPr lang="en-US" b="1" baseline="30000">
                    <a:solidFill>
                      <a:srgbClr val="021FAE"/>
                    </a:solidFill>
                    <a:latin typeface="Times New Roman" charset="0"/>
                  </a:rPr>
                  <a:t>2</a:t>
                </a:r>
              </a:p>
            </p:txBody>
          </p:sp>
        </p:grpSp>
        <p:grpSp>
          <p:nvGrpSpPr>
            <p:cNvPr id="265229" name="Group 13"/>
            <p:cNvGrpSpPr>
              <a:grpSpLocks/>
            </p:cNvGrpSpPr>
            <p:nvPr/>
          </p:nvGrpSpPr>
          <p:grpSpPr bwMode="auto">
            <a:xfrm>
              <a:off x="956" y="237"/>
              <a:ext cx="967" cy="734"/>
              <a:chOff x="1954" y="3312"/>
              <a:chExt cx="967" cy="734"/>
            </a:xfrm>
          </p:grpSpPr>
          <p:sp>
            <p:nvSpPr>
              <p:cNvPr id="265230" name="Text Box 14"/>
              <p:cNvSpPr txBox="1">
                <a:spLocks noChangeArrowheads="1"/>
              </p:cNvSpPr>
              <p:nvPr/>
            </p:nvSpPr>
            <p:spPr bwMode="auto">
              <a:xfrm>
                <a:off x="1954" y="3350"/>
                <a:ext cx="34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rgbClr val="021FAE"/>
                    </a:solidFill>
                    <a:latin typeface="Times New Roman" charset="0"/>
                  </a:rPr>
                  <a:t>-a</a:t>
                </a:r>
                <a:r>
                  <a:rPr lang="en-US" b="1" baseline="30000">
                    <a:solidFill>
                      <a:srgbClr val="021FAE"/>
                    </a:solidFill>
                    <a:latin typeface="Times New Roman" charset="0"/>
                  </a:rPr>
                  <a:t>2</a:t>
                </a:r>
              </a:p>
            </p:txBody>
          </p:sp>
          <p:sp>
            <p:nvSpPr>
              <p:cNvPr id="265231" name="Oval 15"/>
              <p:cNvSpPr>
                <a:spLocks noChangeAspect="1" noChangeArrowheads="1"/>
              </p:cNvSpPr>
              <p:nvPr/>
            </p:nvSpPr>
            <p:spPr bwMode="auto">
              <a:xfrm>
                <a:off x="2160" y="3708"/>
                <a:ext cx="115" cy="115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5232" name="Oval 16"/>
              <p:cNvSpPr>
                <a:spLocks noChangeAspect="1" noChangeArrowheads="1"/>
              </p:cNvSpPr>
              <p:nvPr/>
            </p:nvSpPr>
            <p:spPr bwMode="auto">
              <a:xfrm>
                <a:off x="2712" y="3708"/>
                <a:ext cx="115" cy="115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5233" name="Oval 17"/>
              <p:cNvSpPr>
                <a:spLocks noChangeAspect="1" noChangeArrowheads="1"/>
              </p:cNvSpPr>
              <p:nvPr/>
            </p:nvSpPr>
            <p:spPr bwMode="auto">
              <a:xfrm>
                <a:off x="2406" y="3312"/>
                <a:ext cx="115" cy="115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5234" name="Line 18"/>
              <p:cNvSpPr>
                <a:spLocks noChangeShapeType="1"/>
              </p:cNvSpPr>
              <p:nvPr/>
            </p:nvSpPr>
            <p:spPr bwMode="auto">
              <a:xfrm flipH="1">
                <a:off x="2212" y="3365"/>
                <a:ext cx="257" cy="39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5235" name="Line 19"/>
              <p:cNvSpPr>
                <a:spLocks noChangeShapeType="1"/>
              </p:cNvSpPr>
              <p:nvPr/>
            </p:nvSpPr>
            <p:spPr bwMode="auto">
              <a:xfrm>
                <a:off x="2463" y="3365"/>
                <a:ext cx="304" cy="39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5236" name="Line 20"/>
              <p:cNvSpPr>
                <a:spLocks noChangeShapeType="1"/>
              </p:cNvSpPr>
              <p:nvPr/>
            </p:nvSpPr>
            <p:spPr bwMode="auto">
              <a:xfrm flipV="1">
                <a:off x="2220" y="3761"/>
                <a:ext cx="541" cy="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5237" name="Text Box 21"/>
              <p:cNvSpPr txBox="1">
                <a:spLocks noChangeArrowheads="1"/>
              </p:cNvSpPr>
              <p:nvPr/>
            </p:nvSpPr>
            <p:spPr bwMode="auto">
              <a:xfrm>
                <a:off x="2544" y="3326"/>
                <a:ext cx="37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rgbClr val="021FAE"/>
                    </a:solidFill>
                    <a:latin typeface="Times New Roman" charset="0"/>
                  </a:rPr>
                  <a:t> -c</a:t>
                </a:r>
                <a:r>
                  <a:rPr lang="en-US" b="1" baseline="30000">
                    <a:solidFill>
                      <a:srgbClr val="021FAE"/>
                    </a:solidFill>
                    <a:latin typeface="Times New Roman" charset="0"/>
                  </a:rPr>
                  <a:t>2</a:t>
                </a:r>
              </a:p>
            </p:txBody>
          </p:sp>
          <p:sp>
            <p:nvSpPr>
              <p:cNvPr id="265238" name="Text Box 22"/>
              <p:cNvSpPr txBox="1">
                <a:spLocks noChangeArrowheads="1"/>
              </p:cNvSpPr>
              <p:nvPr/>
            </p:nvSpPr>
            <p:spPr bwMode="auto">
              <a:xfrm>
                <a:off x="2274" y="3758"/>
                <a:ext cx="39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rgbClr val="021FAE"/>
                    </a:solidFill>
                    <a:latin typeface="Times New Roman" charset="0"/>
                  </a:rPr>
                  <a:t> -b</a:t>
                </a:r>
                <a:r>
                  <a:rPr lang="en-US" b="1" baseline="30000">
                    <a:solidFill>
                      <a:srgbClr val="021FAE"/>
                    </a:solidFill>
                    <a:latin typeface="Times New Roman" charset="0"/>
                  </a:rPr>
                  <a:t>2</a:t>
                </a:r>
              </a:p>
            </p:txBody>
          </p:sp>
        </p:grpSp>
        <p:grpSp>
          <p:nvGrpSpPr>
            <p:cNvPr id="265239" name="Group 23"/>
            <p:cNvGrpSpPr>
              <a:grpSpLocks/>
            </p:cNvGrpSpPr>
            <p:nvPr/>
          </p:nvGrpSpPr>
          <p:grpSpPr bwMode="auto">
            <a:xfrm>
              <a:off x="562" y="764"/>
              <a:ext cx="1836" cy="1002"/>
              <a:chOff x="1377" y="487"/>
              <a:chExt cx="1836" cy="1002"/>
            </a:xfrm>
          </p:grpSpPr>
          <p:sp>
            <p:nvSpPr>
              <p:cNvPr id="265240" name="Text Box 24"/>
              <p:cNvSpPr txBox="1">
                <a:spLocks noChangeArrowheads="1"/>
              </p:cNvSpPr>
              <p:nvPr/>
            </p:nvSpPr>
            <p:spPr bwMode="auto">
              <a:xfrm>
                <a:off x="1377" y="487"/>
                <a:ext cx="372" cy="9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9600">
                    <a:solidFill>
                      <a:srgbClr val="021FAE"/>
                    </a:solidFill>
                    <a:latin typeface="Times New Roman" charset="0"/>
                  </a:rPr>
                  <a:t>[</a:t>
                </a:r>
              </a:p>
            </p:txBody>
          </p:sp>
          <p:sp>
            <p:nvSpPr>
              <p:cNvPr id="265241" name="Text Box 25"/>
              <p:cNvSpPr txBox="1">
                <a:spLocks noChangeArrowheads="1"/>
              </p:cNvSpPr>
              <p:nvPr/>
            </p:nvSpPr>
            <p:spPr bwMode="auto">
              <a:xfrm>
                <a:off x="2841" y="495"/>
                <a:ext cx="372" cy="9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9600">
                    <a:solidFill>
                      <a:srgbClr val="021FAE"/>
                    </a:solidFill>
                    <a:latin typeface="Times New Roman" charset="0"/>
                  </a:rPr>
                  <a:t>]</a:t>
                </a:r>
              </a:p>
            </p:txBody>
          </p:sp>
          <p:sp>
            <p:nvSpPr>
              <p:cNvPr id="265242" name="Text Box 26"/>
              <p:cNvSpPr txBox="1">
                <a:spLocks noChangeArrowheads="1"/>
              </p:cNvSpPr>
              <p:nvPr/>
            </p:nvSpPr>
            <p:spPr bwMode="auto">
              <a:xfrm>
                <a:off x="1584" y="624"/>
                <a:ext cx="1405" cy="8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a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2 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+b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2</a:t>
                </a:r>
                <a:r>
                  <a:rPr lang="en-US" sz="2800">
                    <a:solidFill>
                      <a:srgbClr val="FF0000"/>
                    </a:solidFill>
                  </a:rPr>
                  <a:t>  </a:t>
                </a:r>
                <a:r>
                  <a:rPr lang="en-US" sz="2800" b="1">
                    <a:solidFill>
                      <a:srgbClr val="021FAE"/>
                    </a:solidFill>
                    <a:latin typeface="Times New Roman" charset="0"/>
                  </a:rPr>
                  <a:t>-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a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2        </a:t>
                </a:r>
                <a:r>
                  <a:rPr lang="en-US" sz="2800" b="1">
                    <a:solidFill>
                      <a:srgbClr val="021FAE"/>
                    </a:solidFill>
                    <a:latin typeface="Times New Roman" charset="0"/>
                  </a:rPr>
                  <a:t>-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b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2 </a:t>
                </a:r>
                <a:b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</a:b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   </a:t>
                </a:r>
                <a:r>
                  <a:rPr lang="en-US" sz="2800" b="1">
                    <a:solidFill>
                      <a:srgbClr val="021FAE"/>
                    </a:solidFill>
                    <a:latin typeface="Times New Roman" charset="0"/>
                  </a:rPr>
                  <a:t>-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a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2 </a:t>
                </a:r>
                <a:r>
                  <a:rPr lang="en-US" sz="2800" b="1">
                    <a:solidFill>
                      <a:srgbClr val="021FAE"/>
                    </a:solidFill>
                    <a:latin typeface="Times New Roman" charset="0"/>
                  </a:rPr>
                  <a:t>  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a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2 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+c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2     </a:t>
                </a:r>
                <a:r>
                  <a:rPr lang="en-US" sz="2800" b="1">
                    <a:solidFill>
                      <a:srgbClr val="021FAE"/>
                    </a:solidFill>
                    <a:latin typeface="Times New Roman" charset="0"/>
                  </a:rPr>
                  <a:t>-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c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2</a:t>
                </a:r>
                <a:b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</a:b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   </a:t>
                </a:r>
                <a:r>
                  <a:rPr lang="en-US" sz="2800" b="1">
                    <a:solidFill>
                      <a:srgbClr val="021FAE"/>
                    </a:solidFill>
                    <a:latin typeface="Times New Roman" charset="0"/>
                  </a:rPr>
                  <a:t>-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b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2        </a:t>
                </a:r>
                <a:r>
                  <a:rPr lang="en-US" sz="2800" b="1">
                    <a:solidFill>
                      <a:srgbClr val="021FAE"/>
                    </a:solidFill>
                    <a:latin typeface="Times New Roman" charset="0"/>
                  </a:rPr>
                  <a:t>-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c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2       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b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2 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+c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2 </a:t>
                </a:r>
              </a:p>
            </p:txBody>
          </p:sp>
        </p:grpSp>
        <p:grpSp>
          <p:nvGrpSpPr>
            <p:cNvPr id="265243" name="Group 27"/>
            <p:cNvGrpSpPr>
              <a:grpSpLocks/>
            </p:cNvGrpSpPr>
            <p:nvPr/>
          </p:nvGrpSpPr>
          <p:grpSpPr bwMode="auto">
            <a:xfrm>
              <a:off x="3172" y="785"/>
              <a:ext cx="1836" cy="1002"/>
              <a:chOff x="3172" y="785"/>
              <a:chExt cx="1836" cy="1002"/>
            </a:xfrm>
          </p:grpSpPr>
          <p:sp>
            <p:nvSpPr>
              <p:cNvPr id="265244" name="Text Box 28"/>
              <p:cNvSpPr txBox="1">
                <a:spLocks noChangeArrowheads="1"/>
              </p:cNvSpPr>
              <p:nvPr/>
            </p:nvSpPr>
            <p:spPr bwMode="auto">
              <a:xfrm>
                <a:off x="3172" y="785"/>
                <a:ext cx="372" cy="9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9600">
                    <a:solidFill>
                      <a:srgbClr val="021FAE"/>
                    </a:solidFill>
                    <a:latin typeface="Times New Roman" charset="0"/>
                  </a:rPr>
                  <a:t>[</a:t>
                </a:r>
              </a:p>
            </p:txBody>
          </p:sp>
          <p:sp>
            <p:nvSpPr>
              <p:cNvPr id="265245" name="Text Box 29"/>
              <p:cNvSpPr txBox="1">
                <a:spLocks noChangeArrowheads="1"/>
              </p:cNvSpPr>
              <p:nvPr/>
            </p:nvSpPr>
            <p:spPr bwMode="auto">
              <a:xfrm>
                <a:off x="4636" y="793"/>
                <a:ext cx="372" cy="9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9600">
                    <a:solidFill>
                      <a:srgbClr val="021FAE"/>
                    </a:solidFill>
                    <a:latin typeface="Times New Roman" charset="0"/>
                  </a:rPr>
                  <a:t>]</a:t>
                </a:r>
              </a:p>
            </p:txBody>
          </p:sp>
          <p:sp>
            <p:nvSpPr>
              <p:cNvPr id="265246" name="Text Box 30"/>
              <p:cNvSpPr txBox="1">
                <a:spLocks noChangeArrowheads="1"/>
              </p:cNvSpPr>
              <p:nvPr/>
            </p:nvSpPr>
            <p:spPr bwMode="auto">
              <a:xfrm>
                <a:off x="3379" y="922"/>
                <a:ext cx="1293" cy="8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a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2 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+b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2</a:t>
                </a:r>
                <a:r>
                  <a:rPr lang="en-US" sz="2800">
                    <a:solidFill>
                      <a:srgbClr val="FF0000"/>
                    </a:solidFill>
                  </a:rPr>
                  <a:t>  </a:t>
                </a:r>
                <a:r>
                  <a:rPr lang="en-US" sz="2800" b="1">
                    <a:solidFill>
                      <a:srgbClr val="021FAE"/>
                    </a:solidFill>
                    <a:latin typeface="Times New Roman" charset="0"/>
                  </a:rPr>
                  <a:t>-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a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2        </a:t>
                </a:r>
                <a:r>
                  <a:rPr lang="en-US" sz="2800" b="1">
                    <a:solidFill>
                      <a:srgbClr val="021FAE"/>
                    </a:solidFill>
                    <a:latin typeface="Times New Roman" charset="0"/>
                  </a:rPr>
                  <a:t>-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b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2 </a:t>
                </a:r>
                <a:b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</a:b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   </a:t>
                </a:r>
                <a:r>
                  <a:rPr lang="en-US" sz="2800" b="1">
                    <a:solidFill>
                      <a:srgbClr val="021FAE"/>
                    </a:solidFill>
                    <a:latin typeface="Times New Roman" charset="0"/>
                  </a:rPr>
                  <a:t>-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a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2 </a:t>
                </a:r>
                <a:r>
                  <a:rPr lang="en-US" sz="2800" b="1">
                    <a:solidFill>
                      <a:srgbClr val="021FAE"/>
                    </a:solidFill>
                    <a:latin typeface="Times New Roman" charset="0"/>
                  </a:rPr>
                  <a:t>    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a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2        </a:t>
                </a:r>
                <a:r>
                  <a:rPr lang="en-US" sz="2800" b="1">
                    <a:solidFill>
                      <a:srgbClr val="021FAE"/>
                    </a:solidFill>
                    <a:latin typeface="Times New Roman" charset="0"/>
                  </a:rPr>
                  <a:t> </a:t>
                </a:r>
                <a:r>
                  <a:rPr lang="en-US" b="1">
                    <a:solidFill>
                      <a:srgbClr val="021FAE"/>
                    </a:solidFill>
                    <a:latin typeface="Times New Roman" charset="0"/>
                  </a:rPr>
                  <a:t> </a:t>
                </a:r>
                <a:br>
                  <a:rPr lang="en-US" b="1">
                    <a:solidFill>
                      <a:srgbClr val="021FAE"/>
                    </a:solidFill>
                    <a:latin typeface="Times New Roman" charset="0"/>
                  </a:rPr>
                </a:b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   </a:t>
                </a:r>
                <a:r>
                  <a:rPr lang="en-US" sz="2800" b="1">
                    <a:solidFill>
                      <a:srgbClr val="021FAE"/>
                    </a:solidFill>
                    <a:latin typeface="Times New Roman" charset="0"/>
                  </a:rPr>
                  <a:t>-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b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2        </a:t>
                </a:r>
                <a:r>
                  <a:rPr lang="en-US" sz="2800" b="1">
                    <a:solidFill>
                      <a:srgbClr val="021FAE"/>
                    </a:solidFill>
                    <a:latin typeface="Times New Roman" charset="0"/>
                  </a:rPr>
                  <a:t> </a:t>
                </a:r>
                <a:r>
                  <a:rPr lang="en-US" b="1">
                    <a:solidFill>
                      <a:srgbClr val="021FAE"/>
                    </a:solidFill>
                    <a:latin typeface="Times New Roman" charset="0"/>
                  </a:rPr>
                  <a:t>    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          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b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2 </a:t>
                </a:r>
              </a:p>
            </p:txBody>
          </p:sp>
        </p:grpSp>
      </p:grpSp>
      <p:grpSp>
        <p:nvGrpSpPr>
          <p:cNvPr id="265247" name="Group 31"/>
          <p:cNvGrpSpPr>
            <a:grpSpLocks/>
          </p:cNvGrpSpPr>
          <p:nvPr/>
        </p:nvGrpSpPr>
        <p:grpSpPr bwMode="auto">
          <a:xfrm>
            <a:off x="977900" y="2901950"/>
            <a:ext cx="6484938" cy="2554288"/>
            <a:chOff x="616" y="1828"/>
            <a:chExt cx="4085" cy="1609"/>
          </a:xfrm>
        </p:grpSpPr>
        <p:grpSp>
          <p:nvGrpSpPr>
            <p:cNvPr id="265248" name="Group 32"/>
            <p:cNvGrpSpPr>
              <a:grpSpLocks/>
            </p:cNvGrpSpPr>
            <p:nvPr/>
          </p:nvGrpSpPr>
          <p:grpSpPr bwMode="auto">
            <a:xfrm>
              <a:off x="616" y="2106"/>
              <a:ext cx="1468" cy="1002"/>
              <a:chOff x="601" y="2218"/>
              <a:chExt cx="1468" cy="1002"/>
            </a:xfrm>
          </p:grpSpPr>
          <p:sp>
            <p:nvSpPr>
              <p:cNvPr id="265249" name="Text Box 33"/>
              <p:cNvSpPr txBox="1">
                <a:spLocks noChangeArrowheads="1"/>
              </p:cNvSpPr>
              <p:nvPr/>
            </p:nvSpPr>
            <p:spPr bwMode="auto">
              <a:xfrm>
                <a:off x="601" y="2226"/>
                <a:ext cx="372" cy="9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9600">
                    <a:solidFill>
                      <a:srgbClr val="021FAE"/>
                    </a:solidFill>
                    <a:latin typeface="Times New Roman" charset="0"/>
                  </a:rPr>
                  <a:t>[</a:t>
                </a:r>
              </a:p>
            </p:txBody>
          </p:sp>
          <p:sp>
            <p:nvSpPr>
              <p:cNvPr id="265250" name="Text Box 34"/>
              <p:cNvSpPr txBox="1">
                <a:spLocks noChangeArrowheads="1"/>
              </p:cNvSpPr>
              <p:nvPr/>
            </p:nvSpPr>
            <p:spPr bwMode="auto">
              <a:xfrm>
                <a:off x="1697" y="2218"/>
                <a:ext cx="372" cy="9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9600">
                    <a:solidFill>
                      <a:srgbClr val="021FAE"/>
                    </a:solidFill>
                    <a:latin typeface="Times New Roman" charset="0"/>
                  </a:rPr>
                  <a:t>]</a:t>
                </a:r>
              </a:p>
            </p:txBody>
          </p:sp>
          <p:sp>
            <p:nvSpPr>
              <p:cNvPr id="265251" name="Text Box 35"/>
              <p:cNvSpPr txBox="1">
                <a:spLocks noChangeArrowheads="1"/>
              </p:cNvSpPr>
              <p:nvPr/>
            </p:nvSpPr>
            <p:spPr bwMode="auto">
              <a:xfrm>
                <a:off x="725" y="2355"/>
                <a:ext cx="1018" cy="8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     a</a:t>
                </a:r>
                <a:r>
                  <a:rPr lang="en-US" sz="2800">
                    <a:solidFill>
                      <a:srgbClr val="FF0000"/>
                    </a:solidFill>
                  </a:rPr>
                  <a:t>   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b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       </a:t>
                </a:r>
                <a:b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</a:b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    </a:t>
                </a:r>
                <a:r>
                  <a:rPr lang="en-US" sz="2800" b="1">
                    <a:solidFill>
                      <a:srgbClr val="021FAE"/>
                    </a:solidFill>
                    <a:latin typeface="Times New Roman" charset="0"/>
                  </a:rPr>
                  <a:t>-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a              c</a:t>
                </a:r>
                <a:r>
                  <a:rPr lang="en-US" sz="2000" b="1" baseline="30000">
                    <a:solidFill>
                      <a:schemeClr val="bg1"/>
                    </a:solidFill>
                    <a:latin typeface="Times New Roman" charset="0"/>
                  </a:rPr>
                  <a:t/>
                </a:r>
                <a:br>
                  <a:rPr lang="en-US" sz="2000" b="1" baseline="30000">
                    <a:solidFill>
                      <a:schemeClr val="bg1"/>
                    </a:solidFill>
                    <a:latin typeface="Times New Roman" charset="0"/>
                  </a:rPr>
                </a:br>
                <a:r>
                  <a:rPr lang="en-US" sz="2000" b="1" baseline="30000">
                    <a:solidFill>
                      <a:schemeClr val="bg1"/>
                    </a:solidFill>
                    <a:latin typeface="Times New Roman" charset="0"/>
                  </a:rPr>
                  <a:t>  </a:t>
                </a:r>
                <a:r>
                  <a:rPr lang="en-US" sz="2000" b="1">
                    <a:solidFill>
                      <a:schemeClr val="bg1"/>
                    </a:solidFill>
                    <a:latin typeface="Times New Roman" charset="0"/>
                  </a:rPr>
                  <a:t>       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  </a:t>
                </a:r>
                <a:r>
                  <a:rPr lang="en-US" sz="2800" b="1">
                    <a:solidFill>
                      <a:srgbClr val="021FAE"/>
                    </a:solidFill>
                    <a:latin typeface="Times New Roman" charset="0"/>
                  </a:rPr>
                  <a:t>-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b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       </a:t>
                </a:r>
                <a:r>
                  <a:rPr lang="en-US" sz="2800" b="1">
                    <a:solidFill>
                      <a:srgbClr val="021FAE"/>
                    </a:solidFill>
                    <a:latin typeface="Times New Roman" charset="0"/>
                  </a:rPr>
                  <a:t>-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c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 </a:t>
                </a:r>
              </a:p>
            </p:txBody>
          </p:sp>
        </p:grpSp>
        <p:grpSp>
          <p:nvGrpSpPr>
            <p:cNvPr id="265252" name="Group 36"/>
            <p:cNvGrpSpPr>
              <a:grpSpLocks/>
            </p:cNvGrpSpPr>
            <p:nvPr/>
          </p:nvGrpSpPr>
          <p:grpSpPr bwMode="auto">
            <a:xfrm>
              <a:off x="2267" y="2114"/>
              <a:ext cx="1087" cy="1003"/>
              <a:chOff x="2289" y="2182"/>
              <a:chExt cx="1087" cy="1003"/>
            </a:xfrm>
          </p:grpSpPr>
          <p:sp>
            <p:nvSpPr>
              <p:cNvPr id="265253" name="Text Box 37"/>
              <p:cNvSpPr txBox="1">
                <a:spLocks noChangeArrowheads="1"/>
              </p:cNvSpPr>
              <p:nvPr/>
            </p:nvSpPr>
            <p:spPr bwMode="auto">
              <a:xfrm>
                <a:off x="2289" y="2183"/>
                <a:ext cx="372" cy="9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9600">
                    <a:solidFill>
                      <a:srgbClr val="021FAE"/>
                    </a:solidFill>
                    <a:latin typeface="Times New Roman" charset="0"/>
                  </a:rPr>
                  <a:t>[</a:t>
                </a:r>
              </a:p>
            </p:txBody>
          </p:sp>
          <p:sp>
            <p:nvSpPr>
              <p:cNvPr id="265254" name="Text Box 38"/>
              <p:cNvSpPr txBox="1">
                <a:spLocks noChangeArrowheads="1"/>
              </p:cNvSpPr>
              <p:nvPr/>
            </p:nvSpPr>
            <p:spPr bwMode="auto">
              <a:xfrm>
                <a:off x="3004" y="2182"/>
                <a:ext cx="372" cy="9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9600">
                    <a:solidFill>
                      <a:srgbClr val="021FAE"/>
                    </a:solidFill>
                    <a:latin typeface="Times New Roman" charset="0"/>
                  </a:rPr>
                  <a:t>]</a:t>
                </a:r>
              </a:p>
            </p:txBody>
          </p:sp>
          <p:sp>
            <p:nvSpPr>
              <p:cNvPr id="265255" name="Text Box 39"/>
              <p:cNvSpPr txBox="1">
                <a:spLocks noChangeArrowheads="1"/>
              </p:cNvSpPr>
              <p:nvPr/>
            </p:nvSpPr>
            <p:spPr bwMode="auto">
              <a:xfrm>
                <a:off x="2406" y="2320"/>
                <a:ext cx="835" cy="8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     a</a:t>
                </a:r>
                <a:r>
                  <a:rPr lang="en-US" sz="2800">
                    <a:solidFill>
                      <a:srgbClr val="FF0000"/>
                    </a:solidFill>
                  </a:rPr>
                  <a:t>   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b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       </a:t>
                </a:r>
                <a:b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</a:b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    </a:t>
                </a:r>
                <a:r>
                  <a:rPr lang="en-US" sz="2800" b="1">
                    <a:solidFill>
                      <a:srgbClr val="021FAE"/>
                    </a:solidFill>
                    <a:latin typeface="Times New Roman" charset="0"/>
                  </a:rPr>
                  <a:t>-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a      </a:t>
                </a:r>
                <a:r>
                  <a:rPr lang="en-US" sz="2000" b="1">
                    <a:solidFill>
                      <a:schemeClr val="bg1"/>
                    </a:solidFill>
                    <a:latin typeface="Times New Roman" charset="0"/>
                  </a:rPr>
                  <a:t>c</a:t>
                </a:r>
                <a:r>
                  <a:rPr lang="en-US" sz="2000" b="1" baseline="30000">
                    <a:solidFill>
                      <a:schemeClr val="bg1"/>
                    </a:solidFill>
                    <a:latin typeface="Times New Roman" charset="0"/>
                  </a:rPr>
                  <a:t/>
                </a:r>
                <a:br>
                  <a:rPr lang="en-US" sz="2000" b="1" baseline="30000">
                    <a:solidFill>
                      <a:schemeClr val="bg1"/>
                    </a:solidFill>
                    <a:latin typeface="Times New Roman" charset="0"/>
                  </a:rPr>
                </a:br>
                <a:r>
                  <a:rPr lang="en-US" sz="2000" b="1" baseline="30000">
                    <a:solidFill>
                      <a:schemeClr val="bg1"/>
                    </a:solidFill>
                    <a:latin typeface="Times New Roman" charset="0"/>
                  </a:rPr>
                  <a:t>  </a:t>
                </a:r>
                <a:r>
                  <a:rPr lang="en-US" sz="2000" b="1">
                    <a:solidFill>
                      <a:schemeClr val="bg1"/>
                    </a:solidFill>
                    <a:latin typeface="Times New Roman" charset="0"/>
                  </a:rPr>
                  <a:t>       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   </a:t>
                </a:r>
                <a:r>
                  <a:rPr lang="en-US" sz="2800" b="1">
                    <a:solidFill>
                      <a:srgbClr val="021FAE"/>
                    </a:solidFill>
                    <a:latin typeface="Times New Roman" charset="0"/>
                  </a:rPr>
                  <a:t>-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b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   </a:t>
                </a:r>
              </a:p>
            </p:txBody>
          </p:sp>
        </p:grpSp>
        <p:sp>
          <p:nvSpPr>
            <p:cNvPr id="265256" name="Text Box 40"/>
            <p:cNvSpPr txBox="1">
              <a:spLocks noChangeArrowheads="1"/>
            </p:cNvSpPr>
            <p:nvPr/>
          </p:nvSpPr>
          <p:spPr bwMode="auto">
            <a:xfrm>
              <a:off x="1139" y="3063"/>
              <a:ext cx="28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>
                  <a:solidFill>
                    <a:schemeClr val="hlink"/>
                  </a:solidFill>
                </a:rPr>
                <a:t>U</a:t>
              </a:r>
            </a:p>
          </p:txBody>
        </p:sp>
        <p:sp>
          <p:nvSpPr>
            <p:cNvPr id="265257" name="Text Box 41"/>
            <p:cNvSpPr txBox="1">
              <a:spLocks noChangeArrowheads="1"/>
            </p:cNvSpPr>
            <p:nvPr/>
          </p:nvSpPr>
          <p:spPr bwMode="auto">
            <a:xfrm>
              <a:off x="2592" y="3072"/>
              <a:ext cx="28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>
                  <a:solidFill>
                    <a:schemeClr val="hlink"/>
                  </a:solidFill>
                </a:rPr>
                <a:t>V</a:t>
              </a:r>
            </a:p>
          </p:txBody>
        </p:sp>
        <p:sp>
          <p:nvSpPr>
            <p:cNvPr id="265258" name="Rectangle 42"/>
            <p:cNvSpPr>
              <a:spLocks noChangeArrowheads="1"/>
            </p:cNvSpPr>
            <p:nvPr/>
          </p:nvSpPr>
          <p:spPr bwMode="auto">
            <a:xfrm>
              <a:off x="3966" y="1828"/>
              <a:ext cx="735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200" b="1">
                  <a:solidFill>
                    <a:srgbClr val="FF0000"/>
                  </a:solidFill>
                </a:rPr>
                <a:t>=</a:t>
              </a:r>
              <a:r>
                <a:rPr lang="en-US" sz="3200">
                  <a:solidFill>
                    <a:srgbClr val="FF0000"/>
                  </a:solidFill>
                </a:rPr>
                <a:t>VV</a:t>
              </a:r>
              <a:r>
                <a:rPr lang="en-US" sz="3200" baseline="30000">
                  <a:solidFill>
                    <a:srgbClr val="FF0000"/>
                  </a:solidFill>
                  <a:latin typeface="Arial Unicode MS" charset="0"/>
                </a:rPr>
                <a:t>T</a:t>
              </a:r>
            </a:p>
          </p:txBody>
        </p:sp>
        <p:sp>
          <p:nvSpPr>
            <p:cNvPr id="265259" name="Rectangle 43"/>
            <p:cNvSpPr>
              <a:spLocks noChangeArrowheads="1"/>
            </p:cNvSpPr>
            <p:nvPr/>
          </p:nvSpPr>
          <p:spPr bwMode="auto">
            <a:xfrm>
              <a:off x="1283" y="1865"/>
              <a:ext cx="735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200" b="1">
                  <a:solidFill>
                    <a:srgbClr val="FF0000"/>
                  </a:solidFill>
                </a:rPr>
                <a:t>=</a:t>
              </a:r>
              <a:r>
                <a:rPr lang="en-US" sz="3200">
                  <a:solidFill>
                    <a:srgbClr val="FF0000"/>
                  </a:solidFill>
                </a:rPr>
                <a:t>UU</a:t>
              </a:r>
              <a:r>
                <a:rPr lang="en-US" sz="3200" baseline="30000">
                  <a:solidFill>
                    <a:srgbClr val="FF0000"/>
                  </a:solidFill>
                  <a:latin typeface="Arial Unicode MS" charset="0"/>
                </a:rPr>
                <a:t>T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3298825" y="3495675"/>
            <a:ext cx="5542124" cy="1960563"/>
            <a:chOff x="3298825" y="3495675"/>
            <a:chExt cx="5542124" cy="1960563"/>
          </a:xfrm>
        </p:grpSpPr>
        <p:grpSp>
          <p:nvGrpSpPr>
            <p:cNvPr id="265260" name="Group 44"/>
            <p:cNvGrpSpPr>
              <a:grpSpLocks/>
            </p:cNvGrpSpPr>
            <p:nvPr/>
          </p:nvGrpSpPr>
          <p:grpSpPr bwMode="auto">
            <a:xfrm>
              <a:off x="3298825" y="3495675"/>
              <a:ext cx="4929188" cy="1960563"/>
              <a:chOff x="2078" y="2202"/>
              <a:chExt cx="3105" cy="1235"/>
            </a:xfrm>
          </p:grpSpPr>
          <p:grpSp>
            <p:nvGrpSpPr>
              <p:cNvPr id="265261" name="Group 45"/>
              <p:cNvGrpSpPr>
                <a:grpSpLocks/>
              </p:cNvGrpSpPr>
              <p:nvPr/>
            </p:nvGrpSpPr>
            <p:grpSpPr bwMode="auto">
              <a:xfrm>
                <a:off x="3584" y="2202"/>
                <a:ext cx="1599" cy="693"/>
                <a:chOff x="3614" y="2217"/>
                <a:chExt cx="1599" cy="693"/>
              </a:xfrm>
            </p:grpSpPr>
            <p:sp>
              <p:nvSpPr>
                <p:cNvPr id="265262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3614" y="2218"/>
                  <a:ext cx="292" cy="69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6600">
                      <a:solidFill>
                        <a:srgbClr val="021FAE"/>
                      </a:solidFill>
                      <a:latin typeface="Times New Roman" charset="0"/>
                    </a:rPr>
                    <a:t>[</a:t>
                  </a:r>
                </a:p>
              </p:txBody>
            </p:sp>
            <p:sp>
              <p:nvSpPr>
                <p:cNvPr id="265263" name="Text Box 47"/>
                <p:cNvSpPr txBox="1">
                  <a:spLocks noChangeArrowheads="1"/>
                </p:cNvSpPr>
                <p:nvPr/>
              </p:nvSpPr>
              <p:spPr bwMode="auto">
                <a:xfrm>
                  <a:off x="4921" y="2217"/>
                  <a:ext cx="292" cy="69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6600">
                      <a:solidFill>
                        <a:srgbClr val="021FAE"/>
                      </a:solidFill>
                      <a:latin typeface="Times New Roman" charset="0"/>
                    </a:rPr>
                    <a:t>]</a:t>
                  </a:r>
                </a:p>
              </p:txBody>
            </p:sp>
            <p:sp>
              <p:nvSpPr>
                <p:cNvPr id="265264" name="Text Box 48"/>
                <p:cNvSpPr txBox="1">
                  <a:spLocks noChangeArrowheads="1"/>
                </p:cNvSpPr>
                <p:nvPr/>
              </p:nvSpPr>
              <p:spPr bwMode="auto">
                <a:xfrm>
                  <a:off x="3693" y="2294"/>
                  <a:ext cx="1395" cy="55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US" sz="2000" b="1" dirty="0">
                      <a:solidFill>
                        <a:srgbClr val="021FAE"/>
                      </a:solidFill>
                      <a:latin typeface="Times New Roman" charset="0"/>
                    </a:rPr>
                    <a:t>     </a:t>
                  </a:r>
                  <a:r>
                    <a:rPr lang="en-US" b="1" dirty="0">
                      <a:solidFill>
                        <a:srgbClr val="021FAE"/>
                      </a:solidFill>
                      <a:latin typeface="Times New Roman" charset="0"/>
                    </a:rPr>
                    <a:t>1</a:t>
                  </a:r>
                  <a:r>
                    <a:rPr lang="en-US" sz="2800" dirty="0">
                      <a:solidFill>
                        <a:srgbClr val="FF0000"/>
                      </a:solidFill>
                    </a:rPr>
                    <a:t>           </a:t>
                  </a:r>
                  <a:r>
                    <a:rPr lang="en-US" b="1" dirty="0">
                      <a:solidFill>
                        <a:srgbClr val="021FAE"/>
                      </a:solidFill>
                      <a:latin typeface="Times New Roman" charset="0"/>
                    </a:rPr>
                    <a:t>-</a:t>
                  </a:r>
                  <a:r>
                    <a:rPr lang="en-US" sz="2000" b="1" dirty="0">
                      <a:solidFill>
                        <a:srgbClr val="021FAE"/>
                      </a:solidFill>
                      <a:latin typeface="Times New Roman" charset="0"/>
                    </a:rPr>
                    <a:t>c</a:t>
                  </a:r>
                  <a:r>
                    <a:rPr lang="en-US" b="1" dirty="0">
                      <a:solidFill>
                        <a:srgbClr val="021FAE"/>
                      </a:solidFill>
                      <a:latin typeface="Times New Roman" charset="0"/>
                    </a:rPr>
                    <a:t>/</a:t>
                  </a:r>
                  <a:r>
                    <a:rPr lang="en-US" sz="2000" b="1" dirty="0">
                      <a:solidFill>
                        <a:srgbClr val="021FAE"/>
                      </a:solidFill>
                      <a:latin typeface="Times New Roman" charset="0"/>
                    </a:rPr>
                    <a:t>a</a:t>
                  </a:r>
                  <a:r>
                    <a:rPr lang="en-US" sz="2000" b="1" baseline="30000" dirty="0">
                      <a:solidFill>
                        <a:srgbClr val="021FAE"/>
                      </a:solidFill>
                      <a:latin typeface="Times New Roman" charset="0"/>
                    </a:rPr>
                    <a:t>       </a:t>
                  </a:r>
                  <a:br>
                    <a:rPr lang="en-US" sz="2000" b="1" baseline="30000" dirty="0">
                      <a:solidFill>
                        <a:srgbClr val="021FAE"/>
                      </a:solidFill>
                      <a:latin typeface="Times New Roman" charset="0"/>
                    </a:rPr>
                  </a:br>
                  <a:r>
                    <a:rPr lang="en-US" sz="2000" b="1" baseline="30000" dirty="0">
                      <a:solidFill>
                        <a:srgbClr val="021FAE"/>
                      </a:solidFill>
                      <a:latin typeface="Times New Roman" charset="0"/>
                    </a:rPr>
                    <a:t>                    </a:t>
                  </a:r>
                  <a:r>
                    <a:rPr lang="en-US" b="1" dirty="0">
                      <a:solidFill>
                        <a:srgbClr val="021FAE"/>
                      </a:solidFill>
                      <a:latin typeface="Times New Roman" charset="0"/>
                    </a:rPr>
                    <a:t>1</a:t>
                  </a:r>
                  <a:r>
                    <a:rPr lang="en-US" sz="2000" b="1" dirty="0">
                      <a:solidFill>
                        <a:srgbClr val="021FAE"/>
                      </a:solidFill>
                      <a:latin typeface="Times New Roman" charset="0"/>
                    </a:rPr>
                    <a:t>        c</a:t>
                  </a:r>
                  <a:r>
                    <a:rPr lang="en-US" b="1" dirty="0">
                      <a:solidFill>
                        <a:srgbClr val="021FAE"/>
                      </a:solidFill>
                      <a:latin typeface="Times New Roman" charset="0"/>
                    </a:rPr>
                    <a:t>/</a:t>
                  </a:r>
                  <a:r>
                    <a:rPr lang="en-US" sz="2000" b="1" dirty="0">
                      <a:solidFill>
                        <a:srgbClr val="021FAE"/>
                      </a:solidFill>
                      <a:latin typeface="Times New Roman" charset="0"/>
                    </a:rPr>
                    <a:t>b</a:t>
                  </a:r>
                  <a:r>
                    <a:rPr lang="en-US" sz="2000" b="1" baseline="30000" dirty="0">
                      <a:solidFill>
                        <a:schemeClr val="bg1"/>
                      </a:solidFill>
                      <a:latin typeface="Times New Roman" charset="0"/>
                    </a:rPr>
                    <a:t>/b</a:t>
                  </a:r>
                  <a:endParaRPr lang="en-US" sz="2000" b="1" baseline="30000" dirty="0">
                    <a:solidFill>
                      <a:srgbClr val="021FAE"/>
                    </a:solidFill>
                    <a:latin typeface="Times New Roman" charset="0"/>
                  </a:endParaRPr>
                </a:p>
              </p:txBody>
            </p:sp>
          </p:grpSp>
          <p:sp>
            <p:nvSpPr>
              <p:cNvPr id="265265" name="Text Box 49"/>
              <p:cNvSpPr txBox="1">
                <a:spLocks noChangeArrowheads="1"/>
              </p:cNvSpPr>
              <p:nvPr/>
            </p:nvSpPr>
            <p:spPr bwMode="auto">
              <a:xfrm>
                <a:off x="4080" y="3072"/>
                <a:ext cx="375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 dirty="0">
                    <a:solidFill>
                      <a:schemeClr val="hlink"/>
                    </a:solidFill>
                  </a:rPr>
                  <a:t>W</a:t>
                </a:r>
              </a:p>
            </p:txBody>
          </p:sp>
          <p:sp>
            <p:nvSpPr>
              <p:cNvPr id="265266" name="Text Box 50"/>
              <p:cNvSpPr txBox="1">
                <a:spLocks noChangeArrowheads="1"/>
              </p:cNvSpPr>
              <p:nvPr/>
            </p:nvSpPr>
            <p:spPr bwMode="auto">
              <a:xfrm>
                <a:off x="2078" y="2405"/>
                <a:ext cx="375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 b="1">
                    <a:solidFill>
                      <a:schemeClr val="hlink"/>
                    </a:solidFill>
                  </a:rPr>
                  <a:t>=</a:t>
                </a:r>
              </a:p>
            </p:txBody>
          </p:sp>
          <p:sp>
            <p:nvSpPr>
              <p:cNvPr id="265267" name="Text Box 51"/>
              <p:cNvSpPr txBox="1">
                <a:spLocks noChangeArrowheads="1"/>
              </p:cNvSpPr>
              <p:nvPr/>
            </p:nvSpPr>
            <p:spPr bwMode="auto">
              <a:xfrm>
                <a:off x="3327" y="2449"/>
                <a:ext cx="375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>
                    <a:solidFill>
                      <a:schemeClr val="hlink"/>
                    </a:solidFill>
                    <a:latin typeface="Arial Unicode MS" charset="0"/>
                  </a:rPr>
                  <a:t>x</a:t>
                </a:r>
              </a:p>
            </p:txBody>
          </p:sp>
        </p:grpSp>
        <p:grpSp>
          <p:nvGrpSpPr>
            <p:cNvPr id="53" name="Group 52"/>
            <p:cNvGrpSpPr/>
            <p:nvPr/>
          </p:nvGrpSpPr>
          <p:grpSpPr>
            <a:xfrm>
              <a:off x="6019800" y="4572002"/>
              <a:ext cx="1828799" cy="457201"/>
              <a:chOff x="971550" y="5333999"/>
              <a:chExt cx="1600200" cy="782599"/>
            </a:xfrm>
          </p:grpSpPr>
          <p:sp>
            <p:nvSpPr>
              <p:cNvPr id="54" name="TextBox 53"/>
              <p:cNvSpPr txBox="1"/>
              <p:nvPr/>
            </p:nvSpPr>
            <p:spPr>
              <a:xfrm>
                <a:off x="1260774" y="5562600"/>
                <a:ext cx="810474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600" dirty="0" smtClean="0">
                    <a:latin typeface="+mn-lt"/>
                  </a:rPr>
                  <a:t>A edges</a:t>
                </a:r>
                <a:br>
                  <a:rPr lang="en-US" sz="1600" dirty="0" smtClean="0">
                    <a:latin typeface="+mn-lt"/>
                  </a:rPr>
                </a:br>
                <a:endParaRPr lang="en-US" sz="1400" dirty="0">
                  <a:latin typeface="+mn-lt"/>
                </a:endParaRPr>
              </a:p>
            </p:txBody>
          </p:sp>
          <p:sp>
            <p:nvSpPr>
              <p:cNvPr id="55" name="Left Brace 54"/>
              <p:cNvSpPr/>
              <p:nvPr/>
            </p:nvSpPr>
            <p:spPr bwMode="auto">
              <a:xfrm rot="16200000">
                <a:off x="1657350" y="4648199"/>
                <a:ext cx="228600" cy="1600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 rot="16200000">
              <a:off x="8116175" y="3847225"/>
              <a:ext cx="762000" cy="687549"/>
              <a:chOff x="971550" y="5333999"/>
              <a:chExt cx="1600200" cy="1176890"/>
            </a:xfrm>
          </p:grpSpPr>
          <p:sp>
            <p:nvSpPr>
              <p:cNvPr id="60" name="TextBox 59"/>
              <p:cNvSpPr txBox="1"/>
              <p:nvPr/>
            </p:nvSpPr>
            <p:spPr>
              <a:xfrm>
                <a:off x="1255821" y="5562601"/>
                <a:ext cx="820379" cy="9482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600" dirty="0">
                    <a:latin typeface="+mn-lt"/>
                  </a:rPr>
                  <a:t>B</a:t>
                </a:r>
                <a:r>
                  <a:rPr lang="en-US" sz="1600" dirty="0" smtClean="0">
                    <a:latin typeface="+mn-lt"/>
                  </a:rPr>
                  <a:t> edges</a:t>
                </a:r>
                <a:br>
                  <a:rPr lang="en-US" sz="1600" dirty="0" smtClean="0">
                    <a:latin typeface="+mn-lt"/>
                  </a:rPr>
                </a:br>
                <a:endParaRPr lang="en-US" sz="1400" dirty="0">
                  <a:latin typeface="+mn-lt"/>
                </a:endParaRPr>
              </a:p>
            </p:txBody>
          </p:sp>
          <p:sp>
            <p:nvSpPr>
              <p:cNvPr id="61" name="Left Brace 60"/>
              <p:cNvSpPr/>
              <p:nvPr/>
            </p:nvSpPr>
            <p:spPr bwMode="auto">
              <a:xfrm rot="16200000">
                <a:off x="1657350" y="4648199"/>
                <a:ext cx="228600" cy="1600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36111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5218" name="Group 2"/>
          <p:cNvGrpSpPr>
            <a:grpSpLocks/>
          </p:cNvGrpSpPr>
          <p:nvPr/>
        </p:nvGrpSpPr>
        <p:grpSpPr bwMode="auto">
          <a:xfrm>
            <a:off x="914400" y="304800"/>
            <a:ext cx="7058025" cy="3219450"/>
            <a:chOff x="562" y="174"/>
            <a:chExt cx="4446" cy="2028"/>
          </a:xfrm>
        </p:grpSpPr>
        <p:sp>
          <p:nvSpPr>
            <p:cNvPr id="265219" name="Text Box 3"/>
            <p:cNvSpPr txBox="1">
              <a:spLocks noChangeArrowheads="1"/>
            </p:cNvSpPr>
            <p:nvPr/>
          </p:nvSpPr>
          <p:spPr bwMode="auto">
            <a:xfrm>
              <a:off x="1064" y="1837"/>
              <a:ext cx="30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200">
                  <a:solidFill>
                    <a:srgbClr val="FF0000"/>
                  </a:solidFill>
                </a:rPr>
                <a:t>A</a:t>
              </a:r>
              <a:endParaRPr lang="en-US" sz="3200" baseline="30000">
                <a:solidFill>
                  <a:srgbClr val="FF0000"/>
                </a:solidFill>
                <a:latin typeface="Arial Unicode MS" charset="0"/>
              </a:endParaRPr>
            </a:p>
          </p:txBody>
        </p:sp>
        <p:sp>
          <p:nvSpPr>
            <p:cNvPr id="265220" name="Text Box 4"/>
            <p:cNvSpPr txBox="1">
              <a:spLocks noChangeArrowheads="1"/>
            </p:cNvSpPr>
            <p:nvPr/>
          </p:nvSpPr>
          <p:spPr bwMode="auto">
            <a:xfrm>
              <a:off x="3754" y="1811"/>
              <a:ext cx="35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200">
                  <a:solidFill>
                    <a:srgbClr val="FF0000"/>
                  </a:solidFill>
                </a:rPr>
                <a:t>B </a:t>
              </a:r>
            </a:p>
          </p:txBody>
        </p:sp>
        <p:grpSp>
          <p:nvGrpSpPr>
            <p:cNvPr id="265221" name="Group 5"/>
            <p:cNvGrpSpPr>
              <a:grpSpLocks/>
            </p:cNvGrpSpPr>
            <p:nvPr/>
          </p:nvGrpSpPr>
          <p:grpSpPr bwMode="auto">
            <a:xfrm>
              <a:off x="3628" y="174"/>
              <a:ext cx="873" cy="773"/>
              <a:chOff x="1858" y="3192"/>
              <a:chExt cx="873" cy="773"/>
            </a:xfrm>
          </p:grpSpPr>
          <p:sp>
            <p:nvSpPr>
              <p:cNvPr id="265222" name="Text Box 6"/>
              <p:cNvSpPr txBox="1">
                <a:spLocks noChangeArrowheads="1"/>
              </p:cNvSpPr>
              <p:nvPr/>
            </p:nvSpPr>
            <p:spPr bwMode="auto">
              <a:xfrm>
                <a:off x="1858" y="3192"/>
                <a:ext cx="425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3200" b="1">
                    <a:solidFill>
                      <a:srgbClr val="021FAE"/>
                    </a:solidFill>
                    <a:latin typeface="Times New Roman" charset="0"/>
                  </a:rPr>
                  <a:t> -</a:t>
                </a:r>
                <a:r>
                  <a:rPr lang="en-US" b="1">
                    <a:solidFill>
                      <a:srgbClr val="021FAE"/>
                    </a:solidFill>
                    <a:latin typeface="Times New Roman" charset="0"/>
                  </a:rPr>
                  <a:t>a</a:t>
                </a:r>
                <a:r>
                  <a:rPr lang="en-US" b="1" baseline="30000">
                    <a:solidFill>
                      <a:srgbClr val="021FAE"/>
                    </a:solidFill>
                    <a:latin typeface="Times New Roman" charset="0"/>
                  </a:rPr>
                  <a:t>2</a:t>
                </a:r>
              </a:p>
            </p:txBody>
          </p:sp>
          <p:sp>
            <p:nvSpPr>
              <p:cNvPr id="265223" name="Oval 7"/>
              <p:cNvSpPr>
                <a:spLocks noChangeAspect="1" noChangeArrowheads="1"/>
              </p:cNvSpPr>
              <p:nvPr/>
            </p:nvSpPr>
            <p:spPr bwMode="auto">
              <a:xfrm>
                <a:off x="2064" y="3612"/>
                <a:ext cx="115" cy="115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5224" name="Oval 8"/>
              <p:cNvSpPr>
                <a:spLocks noChangeAspect="1" noChangeArrowheads="1"/>
              </p:cNvSpPr>
              <p:nvPr/>
            </p:nvSpPr>
            <p:spPr bwMode="auto">
              <a:xfrm>
                <a:off x="2616" y="3612"/>
                <a:ext cx="115" cy="115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5225" name="Oval 9"/>
              <p:cNvSpPr>
                <a:spLocks noChangeAspect="1" noChangeArrowheads="1"/>
              </p:cNvSpPr>
              <p:nvPr/>
            </p:nvSpPr>
            <p:spPr bwMode="auto">
              <a:xfrm>
                <a:off x="2310" y="3216"/>
                <a:ext cx="115" cy="115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5226" name="Line 10"/>
              <p:cNvSpPr>
                <a:spLocks noChangeShapeType="1"/>
              </p:cNvSpPr>
              <p:nvPr/>
            </p:nvSpPr>
            <p:spPr bwMode="auto">
              <a:xfrm flipH="1">
                <a:off x="2116" y="3269"/>
                <a:ext cx="257" cy="39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5227" name="Line 11"/>
              <p:cNvSpPr>
                <a:spLocks noChangeShapeType="1"/>
              </p:cNvSpPr>
              <p:nvPr/>
            </p:nvSpPr>
            <p:spPr bwMode="auto">
              <a:xfrm flipV="1">
                <a:off x="2124" y="3665"/>
                <a:ext cx="541" cy="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5228" name="Text Box 12"/>
              <p:cNvSpPr txBox="1">
                <a:spLocks noChangeArrowheads="1"/>
              </p:cNvSpPr>
              <p:nvPr/>
            </p:nvSpPr>
            <p:spPr bwMode="auto">
              <a:xfrm>
                <a:off x="2178" y="3600"/>
                <a:ext cx="436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3200" b="1">
                    <a:solidFill>
                      <a:srgbClr val="021FAE"/>
                    </a:solidFill>
                    <a:latin typeface="Times New Roman" charset="0"/>
                  </a:rPr>
                  <a:t> -</a:t>
                </a:r>
                <a:r>
                  <a:rPr lang="en-US" b="1">
                    <a:solidFill>
                      <a:srgbClr val="021FAE"/>
                    </a:solidFill>
                    <a:latin typeface="Times New Roman" charset="0"/>
                  </a:rPr>
                  <a:t>b</a:t>
                </a:r>
                <a:r>
                  <a:rPr lang="en-US" b="1" baseline="30000">
                    <a:solidFill>
                      <a:srgbClr val="021FAE"/>
                    </a:solidFill>
                    <a:latin typeface="Times New Roman" charset="0"/>
                  </a:rPr>
                  <a:t>2</a:t>
                </a:r>
              </a:p>
            </p:txBody>
          </p:sp>
        </p:grpSp>
        <p:grpSp>
          <p:nvGrpSpPr>
            <p:cNvPr id="265229" name="Group 13"/>
            <p:cNvGrpSpPr>
              <a:grpSpLocks/>
            </p:cNvGrpSpPr>
            <p:nvPr/>
          </p:nvGrpSpPr>
          <p:grpSpPr bwMode="auto">
            <a:xfrm>
              <a:off x="956" y="237"/>
              <a:ext cx="967" cy="734"/>
              <a:chOff x="1954" y="3312"/>
              <a:chExt cx="967" cy="734"/>
            </a:xfrm>
          </p:grpSpPr>
          <p:sp>
            <p:nvSpPr>
              <p:cNvPr id="265230" name="Text Box 14"/>
              <p:cNvSpPr txBox="1">
                <a:spLocks noChangeArrowheads="1"/>
              </p:cNvSpPr>
              <p:nvPr/>
            </p:nvSpPr>
            <p:spPr bwMode="auto">
              <a:xfrm>
                <a:off x="1954" y="3350"/>
                <a:ext cx="34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rgbClr val="021FAE"/>
                    </a:solidFill>
                    <a:latin typeface="Times New Roman" charset="0"/>
                  </a:rPr>
                  <a:t>-a</a:t>
                </a:r>
                <a:r>
                  <a:rPr lang="en-US" b="1" baseline="30000">
                    <a:solidFill>
                      <a:srgbClr val="021FAE"/>
                    </a:solidFill>
                    <a:latin typeface="Times New Roman" charset="0"/>
                  </a:rPr>
                  <a:t>2</a:t>
                </a:r>
              </a:p>
            </p:txBody>
          </p:sp>
          <p:sp>
            <p:nvSpPr>
              <p:cNvPr id="265231" name="Oval 15"/>
              <p:cNvSpPr>
                <a:spLocks noChangeAspect="1" noChangeArrowheads="1"/>
              </p:cNvSpPr>
              <p:nvPr/>
            </p:nvSpPr>
            <p:spPr bwMode="auto">
              <a:xfrm>
                <a:off x="2160" y="3708"/>
                <a:ext cx="115" cy="115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5232" name="Oval 16"/>
              <p:cNvSpPr>
                <a:spLocks noChangeAspect="1" noChangeArrowheads="1"/>
              </p:cNvSpPr>
              <p:nvPr/>
            </p:nvSpPr>
            <p:spPr bwMode="auto">
              <a:xfrm>
                <a:off x="2712" y="3708"/>
                <a:ext cx="115" cy="115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5233" name="Oval 17"/>
              <p:cNvSpPr>
                <a:spLocks noChangeAspect="1" noChangeArrowheads="1"/>
              </p:cNvSpPr>
              <p:nvPr/>
            </p:nvSpPr>
            <p:spPr bwMode="auto">
              <a:xfrm>
                <a:off x="2406" y="3312"/>
                <a:ext cx="115" cy="115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5234" name="Line 18"/>
              <p:cNvSpPr>
                <a:spLocks noChangeShapeType="1"/>
              </p:cNvSpPr>
              <p:nvPr/>
            </p:nvSpPr>
            <p:spPr bwMode="auto">
              <a:xfrm flipH="1">
                <a:off x="2212" y="3365"/>
                <a:ext cx="257" cy="39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5235" name="Line 19"/>
              <p:cNvSpPr>
                <a:spLocks noChangeShapeType="1"/>
              </p:cNvSpPr>
              <p:nvPr/>
            </p:nvSpPr>
            <p:spPr bwMode="auto">
              <a:xfrm>
                <a:off x="2463" y="3365"/>
                <a:ext cx="304" cy="39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5236" name="Line 20"/>
              <p:cNvSpPr>
                <a:spLocks noChangeShapeType="1"/>
              </p:cNvSpPr>
              <p:nvPr/>
            </p:nvSpPr>
            <p:spPr bwMode="auto">
              <a:xfrm flipV="1">
                <a:off x="2220" y="3761"/>
                <a:ext cx="541" cy="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5237" name="Text Box 21"/>
              <p:cNvSpPr txBox="1">
                <a:spLocks noChangeArrowheads="1"/>
              </p:cNvSpPr>
              <p:nvPr/>
            </p:nvSpPr>
            <p:spPr bwMode="auto">
              <a:xfrm>
                <a:off x="2544" y="3326"/>
                <a:ext cx="37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rgbClr val="021FAE"/>
                    </a:solidFill>
                    <a:latin typeface="Times New Roman" charset="0"/>
                  </a:rPr>
                  <a:t> -c</a:t>
                </a:r>
                <a:r>
                  <a:rPr lang="en-US" b="1" baseline="30000">
                    <a:solidFill>
                      <a:srgbClr val="021FAE"/>
                    </a:solidFill>
                    <a:latin typeface="Times New Roman" charset="0"/>
                  </a:rPr>
                  <a:t>2</a:t>
                </a:r>
              </a:p>
            </p:txBody>
          </p:sp>
          <p:sp>
            <p:nvSpPr>
              <p:cNvPr id="265238" name="Text Box 22"/>
              <p:cNvSpPr txBox="1">
                <a:spLocks noChangeArrowheads="1"/>
              </p:cNvSpPr>
              <p:nvPr/>
            </p:nvSpPr>
            <p:spPr bwMode="auto">
              <a:xfrm>
                <a:off x="2274" y="3758"/>
                <a:ext cx="39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rgbClr val="021FAE"/>
                    </a:solidFill>
                    <a:latin typeface="Times New Roman" charset="0"/>
                  </a:rPr>
                  <a:t> -b</a:t>
                </a:r>
                <a:r>
                  <a:rPr lang="en-US" b="1" baseline="30000">
                    <a:solidFill>
                      <a:srgbClr val="021FAE"/>
                    </a:solidFill>
                    <a:latin typeface="Times New Roman" charset="0"/>
                  </a:rPr>
                  <a:t>2</a:t>
                </a:r>
              </a:p>
            </p:txBody>
          </p:sp>
        </p:grpSp>
        <p:grpSp>
          <p:nvGrpSpPr>
            <p:cNvPr id="265239" name="Group 23"/>
            <p:cNvGrpSpPr>
              <a:grpSpLocks/>
            </p:cNvGrpSpPr>
            <p:nvPr/>
          </p:nvGrpSpPr>
          <p:grpSpPr bwMode="auto">
            <a:xfrm>
              <a:off x="562" y="764"/>
              <a:ext cx="1836" cy="1002"/>
              <a:chOff x="1377" y="487"/>
              <a:chExt cx="1836" cy="1002"/>
            </a:xfrm>
          </p:grpSpPr>
          <p:sp>
            <p:nvSpPr>
              <p:cNvPr id="265240" name="Text Box 24"/>
              <p:cNvSpPr txBox="1">
                <a:spLocks noChangeArrowheads="1"/>
              </p:cNvSpPr>
              <p:nvPr/>
            </p:nvSpPr>
            <p:spPr bwMode="auto">
              <a:xfrm>
                <a:off x="1377" y="487"/>
                <a:ext cx="372" cy="9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9600">
                    <a:solidFill>
                      <a:srgbClr val="021FAE"/>
                    </a:solidFill>
                    <a:latin typeface="Times New Roman" charset="0"/>
                  </a:rPr>
                  <a:t>[</a:t>
                </a:r>
              </a:p>
            </p:txBody>
          </p:sp>
          <p:sp>
            <p:nvSpPr>
              <p:cNvPr id="265241" name="Text Box 25"/>
              <p:cNvSpPr txBox="1">
                <a:spLocks noChangeArrowheads="1"/>
              </p:cNvSpPr>
              <p:nvPr/>
            </p:nvSpPr>
            <p:spPr bwMode="auto">
              <a:xfrm>
                <a:off x="2841" y="495"/>
                <a:ext cx="372" cy="9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9600">
                    <a:solidFill>
                      <a:srgbClr val="021FAE"/>
                    </a:solidFill>
                    <a:latin typeface="Times New Roman" charset="0"/>
                  </a:rPr>
                  <a:t>]</a:t>
                </a:r>
              </a:p>
            </p:txBody>
          </p:sp>
          <p:sp>
            <p:nvSpPr>
              <p:cNvPr id="265242" name="Text Box 26"/>
              <p:cNvSpPr txBox="1">
                <a:spLocks noChangeArrowheads="1"/>
              </p:cNvSpPr>
              <p:nvPr/>
            </p:nvSpPr>
            <p:spPr bwMode="auto">
              <a:xfrm>
                <a:off x="1584" y="624"/>
                <a:ext cx="1405" cy="8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a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2 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+b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2</a:t>
                </a:r>
                <a:r>
                  <a:rPr lang="en-US" sz="2800">
                    <a:solidFill>
                      <a:srgbClr val="FF0000"/>
                    </a:solidFill>
                  </a:rPr>
                  <a:t>  </a:t>
                </a:r>
                <a:r>
                  <a:rPr lang="en-US" sz="2800" b="1">
                    <a:solidFill>
                      <a:srgbClr val="021FAE"/>
                    </a:solidFill>
                    <a:latin typeface="Times New Roman" charset="0"/>
                  </a:rPr>
                  <a:t>-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a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2        </a:t>
                </a:r>
                <a:r>
                  <a:rPr lang="en-US" sz="2800" b="1">
                    <a:solidFill>
                      <a:srgbClr val="021FAE"/>
                    </a:solidFill>
                    <a:latin typeface="Times New Roman" charset="0"/>
                  </a:rPr>
                  <a:t>-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b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2 </a:t>
                </a:r>
                <a:b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</a:b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   </a:t>
                </a:r>
                <a:r>
                  <a:rPr lang="en-US" sz="2800" b="1">
                    <a:solidFill>
                      <a:srgbClr val="021FAE"/>
                    </a:solidFill>
                    <a:latin typeface="Times New Roman" charset="0"/>
                  </a:rPr>
                  <a:t>-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a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2 </a:t>
                </a:r>
                <a:r>
                  <a:rPr lang="en-US" sz="2800" b="1">
                    <a:solidFill>
                      <a:srgbClr val="021FAE"/>
                    </a:solidFill>
                    <a:latin typeface="Times New Roman" charset="0"/>
                  </a:rPr>
                  <a:t>  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a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2 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+c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2     </a:t>
                </a:r>
                <a:r>
                  <a:rPr lang="en-US" sz="2800" b="1">
                    <a:solidFill>
                      <a:srgbClr val="021FAE"/>
                    </a:solidFill>
                    <a:latin typeface="Times New Roman" charset="0"/>
                  </a:rPr>
                  <a:t>-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c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2</a:t>
                </a:r>
                <a:b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</a:b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   </a:t>
                </a:r>
                <a:r>
                  <a:rPr lang="en-US" sz="2800" b="1">
                    <a:solidFill>
                      <a:srgbClr val="021FAE"/>
                    </a:solidFill>
                    <a:latin typeface="Times New Roman" charset="0"/>
                  </a:rPr>
                  <a:t>-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b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2        </a:t>
                </a:r>
                <a:r>
                  <a:rPr lang="en-US" sz="2800" b="1">
                    <a:solidFill>
                      <a:srgbClr val="021FAE"/>
                    </a:solidFill>
                    <a:latin typeface="Times New Roman" charset="0"/>
                  </a:rPr>
                  <a:t>-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c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2       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b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2 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+c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2 </a:t>
                </a:r>
              </a:p>
            </p:txBody>
          </p:sp>
        </p:grpSp>
        <p:grpSp>
          <p:nvGrpSpPr>
            <p:cNvPr id="265243" name="Group 27"/>
            <p:cNvGrpSpPr>
              <a:grpSpLocks/>
            </p:cNvGrpSpPr>
            <p:nvPr/>
          </p:nvGrpSpPr>
          <p:grpSpPr bwMode="auto">
            <a:xfrm>
              <a:off x="3172" y="785"/>
              <a:ext cx="1836" cy="1002"/>
              <a:chOff x="3172" y="785"/>
              <a:chExt cx="1836" cy="1002"/>
            </a:xfrm>
          </p:grpSpPr>
          <p:sp>
            <p:nvSpPr>
              <p:cNvPr id="265244" name="Text Box 28"/>
              <p:cNvSpPr txBox="1">
                <a:spLocks noChangeArrowheads="1"/>
              </p:cNvSpPr>
              <p:nvPr/>
            </p:nvSpPr>
            <p:spPr bwMode="auto">
              <a:xfrm>
                <a:off x="3172" y="785"/>
                <a:ext cx="372" cy="9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9600">
                    <a:solidFill>
                      <a:srgbClr val="021FAE"/>
                    </a:solidFill>
                    <a:latin typeface="Times New Roman" charset="0"/>
                  </a:rPr>
                  <a:t>[</a:t>
                </a:r>
              </a:p>
            </p:txBody>
          </p:sp>
          <p:sp>
            <p:nvSpPr>
              <p:cNvPr id="265245" name="Text Box 29"/>
              <p:cNvSpPr txBox="1">
                <a:spLocks noChangeArrowheads="1"/>
              </p:cNvSpPr>
              <p:nvPr/>
            </p:nvSpPr>
            <p:spPr bwMode="auto">
              <a:xfrm>
                <a:off x="4636" y="793"/>
                <a:ext cx="372" cy="9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9600">
                    <a:solidFill>
                      <a:srgbClr val="021FAE"/>
                    </a:solidFill>
                    <a:latin typeface="Times New Roman" charset="0"/>
                  </a:rPr>
                  <a:t>]</a:t>
                </a:r>
              </a:p>
            </p:txBody>
          </p:sp>
          <p:sp>
            <p:nvSpPr>
              <p:cNvPr id="265246" name="Text Box 30"/>
              <p:cNvSpPr txBox="1">
                <a:spLocks noChangeArrowheads="1"/>
              </p:cNvSpPr>
              <p:nvPr/>
            </p:nvSpPr>
            <p:spPr bwMode="auto">
              <a:xfrm>
                <a:off x="3379" y="922"/>
                <a:ext cx="1293" cy="8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a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2 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+b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2</a:t>
                </a:r>
                <a:r>
                  <a:rPr lang="en-US" sz="2800">
                    <a:solidFill>
                      <a:srgbClr val="FF0000"/>
                    </a:solidFill>
                  </a:rPr>
                  <a:t>  </a:t>
                </a:r>
                <a:r>
                  <a:rPr lang="en-US" sz="2800" b="1">
                    <a:solidFill>
                      <a:srgbClr val="021FAE"/>
                    </a:solidFill>
                    <a:latin typeface="Times New Roman" charset="0"/>
                  </a:rPr>
                  <a:t>-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a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2        </a:t>
                </a:r>
                <a:r>
                  <a:rPr lang="en-US" sz="2800" b="1">
                    <a:solidFill>
                      <a:srgbClr val="021FAE"/>
                    </a:solidFill>
                    <a:latin typeface="Times New Roman" charset="0"/>
                  </a:rPr>
                  <a:t>-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b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2 </a:t>
                </a:r>
                <a:b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</a:b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   </a:t>
                </a:r>
                <a:r>
                  <a:rPr lang="en-US" sz="2800" b="1">
                    <a:solidFill>
                      <a:srgbClr val="021FAE"/>
                    </a:solidFill>
                    <a:latin typeface="Times New Roman" charset="0"/>
                  </a:rPr>
                  <a:t>-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a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2 </a:t>
                </a:r>
                <a:r>
                  <a:rPr lang="en-US" sz="2800" b="1">
                    <a:solidFill>
                      <a:srgbClr val="021FAE"/>
                    </a:solidFill>
                    <a:latin typeface="Times New Roman" charset="0"/>
                  </a:rPr>
                  <a:t>    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a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2        </a:t>
                </a:r>
                <a:r>
                  <a:rPr lang="en-US" sz="2800" b="1">
                    <a:solidFill>
                      <a:srgbClr val="021FAE"/>
                    </a:solidFill>
                    <a:latin typeface="Times New Roman" charset="0"/>
                  </a:rPr>
                  <a:t> </a:t>
                </a:r>
                <a:r>
                  <a:rPr lang="en-US" b="1">
                    <a:solidFill>
                      <a:srgbClr val="021FAE"/>
                    </a:solidFill>
                    <a:latin typeface="Times New Roman" charset="0"/>
                  </a:rPr>
                  <a:t> </a:t>
                </a:r>
                <a:br>
                  <a:rPr lang="en-US" b="1">
                    <a:solidFill>
                      <a:srgbClr val="021FAE"/>
                    </a:solidFill>
                    <a:latin typeface="Times New Roman" charset="0"/>
                  </a:rPr>
                </a:b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   </a:t>
                </a:r>
                <a:r>
                  <a:rPr lang="en-US" sz="2800" b="1">
                    <a:solidFill>
                      <a:srgbClr val="021FAE"/>
                    </a:solidFill>
                    <a:latin typeface="Times New Roman" charset="0"/>
                  </a:rPr>
                  <a:t>-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b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2        </a:t>
                </a:r>
                <a:r>
                  <a:rPr lang="en-US" sz="2800" b="1">
                    <a:solidFill>
                      <a:srgbClr val="021FAE"/>
                    </a:solidFill>
                    <a:latin typeface="Times New Roman" charset="0"/>
                  </a:rPr>
                  <a:t> </a:t>
                </a:r>
                <a:r>
                  <a:rPr lang="en-US" b="1">
                    <a:solidFill>
                      <a:srgbClr val="021FAE"/>
                    </a:solidFill>
                    <a:latin typeface="Times New Roman" charset="0"/>
                  </a:rPr>
                  <a:t>    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          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b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2 </a:t>
                </a:r>
              </a:p>
            </p:txBody>
          </p:sp>
        </p:grpSp>
      </p:grpSp>
      <p:grpSp>
        <p:nvGrpSpPr>
          <p:cNvPr id="265247" name="Group 31"/>
          <p:cNvGrpSpPr>
            <a:grpSpLocks/>
          </p:cNvGrpSpPr>
          <p:nvPr/>
        </p:nvGrpSpPr>
        <p:grpSpPr bwMode="auto">
          <a:xfrm>
            <a:off x="977900" y="2901950"/>
            <a:ext cx="6484938" cy="2554288"/>
            <a:chOff x="616" y="1828"/>
            <a:chExt cx="4085" cy="1609"/>
          </a:xfrm>
        </p:grpSpPr>
        <p:grpSp>
          <p:nvGrpSpPr>
            <p:cNvPr id="265248" name="Group 32"/>
            <p:cNvGrpSpPr>
              <a:grpSpLocks/>
            </p:cNvGrpSpPr>
            <p:nvPr/>
          </p:nvGrpSpPr>
          <p:grpSpPr bwMode="auto">
            <a:xfrm>
              <a:off x="616" y="2106"/>
              <a:ext cx="1468" cy="1002"/>
              <a:chOff x="601" y="2218"/>
              <a:chExt cx="1468" cy="1002"/>
            </a:xfrm>
          </p:grpSpPr>
          <p:sp>
            <p:nvSpPr>
              <p:cNvPr id="265249" name="Text Box 33"/>
              <p:cNvSpPr txBox="1">
                <a:spLocks noChangeArrowheads="1"/>
              </p:cNvSpPr>
              <p:nvPr/>
            </p:nvSpPr>
            <p:spPr bwMode="auto">
              <a:xfrm>
                <a:off x="601" y="2226"/>
                <a:ext cx="372" cy="9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9600">
                    <a:solidFill>
                      <a:srgbClr val="021FAE"/>
                    </a:solidFill>
                    <a:latin typeface="Times New Roman" charset="0"/>
                  </a:rPr>
                  <a:t>[</a:t>
                </a:r>
              </a:p>
            </p:txBody>
          </p:sp>
          <p:sp>
            <p:nvSpPr>
              <p:cNvPr id="265250" name="Text Box 34"/>
              <p:cNvSpPr txBox="1">
                <a:spLocks noChangeArrowheads="1"/>
              </p:cNvSpPr>
              <p:nvPr/>
            </p:nvSpPr>
            <p:spPr bwMode="auto">
              <a:xfrm>
                <a:off x="1697" y="2218"/>
                <a:ext cx="372" cy="9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9600">
                    <a:solidFill>
                      <a:srgbClr val="021FAE"/>
                    </a:solidFill>
                    <a:latin typeface="Times New Roman" charset="0"/>
                  </a:rPr>
                  <a:t>]</a:t>
                </a:r>
              </a:p>
            </p:txBody>
          </p:sp>
          <p:sp>
            <p:nvSpPr>
              <p:cNvPr id="265251" name="Text Box 35"/>
              <p:cNvSpPr txBox="1">
                <a:spLocks noChangeArrowheads="1"/>
              </p:cNvSpPr>
              <p:nvPr/>
            </p:nvSpPr>
            <p:spPr bwMode="auto">
              <a:xfrm>
                <a:off x="725" y="2355"/>
                <a:ext cx="1018" cy="8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     a</a:t>
                </a:r>
                <a:r>
                  <a:rPr lang="en-US" sz="2800">
                    <a:solidFill>
                      <a:srgbClr val="FF0000"/>
                    </a:solidFill>
                  </a:rPr>
                  <a:t>   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b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       </a:t>
                </a:r>
                <a:b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</a:b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    </a:t>
                </a:r>
                <a:r>
                  <a:rPr lang="en-US" sz="2800" b="1">
                    <a:solidFill>
                      <a:srgbClr val="021FAE"/>
                    </a:solidFill>
                    <a:latin typeface="Times New Roman" charset="0"/>
                  </a:rPr>
                  <a:t>-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a              c</a:t>
                </a:r>
                <a:r>
                  <a:rPr lang="en-US" sz="2000" b="1" baseline="30000">
                    <a:solidFill>
                      <a:schemeClr val="bg1"/>
                    </a:solidFill>
                    <a:latin typeface="Times New Roman" charset="0"/>
                  </a:rPr>
                  <a:t/>
                </a:r>
                <a:br>
                  <a:rPr lang="en-US" sz="2000" b="1" baseline="30000">
                    <a:solidFill>
                      <a:schemeClr val="bg1"/>
                    </a:solidFill>
                    <a:latin typeface="Times New Roman" charset="0"/>
                  </a:rPr>
                </a:br>
                <a:r>
                  <a:rPr lang="en-US" sz="2000" b="1" baseline="30000">
                    <a:solidFill>
                      <a:schemeClr val="bg1"/>
                    </a:solidFill>
                    <a:latin typeface="Times New Roman" charset="0"/>
                  </a:rPr>
                  <a:t>  </a:t>
                </a:r>
                <a:r>
                  <a:rPr lang="en-US" sz="2000" b="1">
                    <a:solidFill>
                      <a:schemeClr val="bg1"/>
                    </a:solidFill>
                    <a:latin typeface="Times New Roman" charset="0"/>
                  </a:rPr>
                  <a:t>       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  </a:t>
                </a:r>
                <a:r>
                  <a:rPr lang="en-US" sz="2800" b="1">
                    <a:solidFill>
                      <a:srgbClr val="021FAE"/>
                    </a:solidFill>
                    <a:latin typeface="Times New Roman" charset="0"/>
                  </a:rPr>
                  <a:t>-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b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       </a:t>
                </a:r>
                <a:r>
                  <a:rPr lang="en-US" sz="2800" b="1">
                    <a:solidFill>
                      <a:srgbClr val="021FAE"/>
                    </a:solidFill>
                    <a:latin typeface="Times New Roman" charset="0"/>
                  </a:rPr>
                  <a:t>-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c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 </a:t>
                </a:r>
              </a:p>
            </p:txBody>
          </p:sp>
        </p:grpSp>
        <p:grpSp>
          <p:nvGrpSpPr>
            <p:cNvPr id="265252" name="Group 36"/>
            <p:cNvGrpSpPr>
              <a:grpSpLocks/>
            </p:cNvGrpSpPr>
            <p:nvPr/>
          </p:nvGrpSpPr>
          <p:grpSpPr bwMode="auto">
            <a:xfrm>
              <a:off x="2267" y="2114"/>
              <a:ext cx="1087" cy="1003"/>
              <a:chOff x="2289" y="2182"/>
              <a:chExt cx="1087" cy="1003"/>
            </a:xfrm>
          </p:grpSpPr>
          <p:sp>
            <p:nvSpPr>
              <p:cNvPr id="265253" name="Text Box 37"/>
              <p:cNvSpPr txBox="1">
                <a:spLocks noChangeArrowheads="1"/>
              </p:cNvSpPr>
              <p:nvPr/>
            </p:nvSpPr>
            <p:spPr bwMode="auto">
              <a:xfrm>
                <a:off x="2289" y="2183"/>
                <a:ext cx="372" cy="9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9600">
                    <a:solidFill>
                      <a:srgbClr val="021FAE"/>
                    </a:solidFill>
                    <a:latin typeface="Times New Roman" charset="0"/>
                  </a:rPr>
                  <a:t>[</a:t>
                </a:r>
              </a:p>
            </p:txBody>
          </p:sp>
          <p:sp>
            <p:nvSpPr>
              <p:cNvPr id="265254" name="Text Box 38"/>
              <p:cNvSpPr txBox="1">
                <a:spLocks noChangeArrowheads="1"/>
              </p:cNvSpPr>
              <p:nvPr/>
            </p:nvSpPr>
            <p:spPr bwMode="auto">
              <a:xfrm>
                <a:off x="3004" y="2182"/>
                <a:ext cx="372" cy="9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9600">
                    <a:solidFill>
                      <a:srgbClr val="021FAE"/>
                    </a:solidFill>
                    <a:latin typeface="Times New Roman" charset="0"/>
                  </a:rPr>
                  <a:t>]</a:t>
                </a:r>
              </a:p>
            </p:txBody>
          </p:sp>
          <p:sp>
            <p:nvSpPr>
              <p:cNvPr id="265255" name="Text Box 39"/>
              <p:cNvSpPr txBox="1">
                <a:spLocks noChangeArrowheads="1"/>
              </p:cNvSpPr>
              <p:nvPr/>
            </p:nvSpPr>
            <p:spPr bwMode="auto">
              <a:xfrm>
                <a:off x="2406" y="2320"/>
                <a:ext cx="835" cy="8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     a</a:t>
                </a:r>
                <a:r>
                  <a:rPr lang="en-US" sz="2800">
                    <a:solidFill>
                      <a:srgbClr val="FF0000"/>
                    </a:solidFill>
                  </a:rPr>
                  <a:t>   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b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       </a:t>
                </a:r>
                <a:b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</a:b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    </a:t>
                </a:r>
                <a:r>
                  <a:rPr lang="en-US" sz="2800" b="1">
                    <a:solidFill>
                      <a:srgbClr val="021FAE"/>
                    </a:solidFill>
                    <a:latin typeface="Times New Roman" charset="0"/>
                  </a:rPr>
                  <a:t>-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a      </a:t>
                </a:r>
                <a:r>
                  <a:rPr lang="en-US" sz="2000" b="1">
                    <a:solidFill>
                      <a:schemeClr val="bg1"/>
                    </a:solidFill>
                    <a:latin typeface="Times New Roman" charset="0"/>
                  </a:rPr>
                  <a:t>c</a:t>
                </a:r>
                <a:r>
                  <a:rPr lang="en-US" sz="2000" b="1" baseline="30000">
                    <a:solidFill>
                      <a:schemeClr val="bg1"/>
                    </a:solidFill>
                    <a:latin typeface="Times New Roman" charset="0"/>
                  </a:rPr>
                  <a:t/>
                </a:r>
                <a:br>
                  <a:rPr lang="en-US" sz="2000" b="1" baseline="30000">
                    <a:solidFill>
                      <a:schemeClr val="bg1"/>
                    </a:solidFill>
                    <a:latin typeface="Times New Roman" charset="0"/>
                  </a:rPr>
                </a:br>
                <a:r>
                  <a:rPr lang="en-US" sz="2000" b="1" baseline="30000">
                    <a:solidFill>
                      <a:schemeClr val="bg1"/>
                    </a:solidFill>
                    <a:latin typeface="Times New Roman" charset="0"/>
                  </a:rPr>
                  <a:t>  </a:t>
                </a:r>
                <a:r>
                  <a:rPr lang="en-US" sz="2000" b="1">
                    <a:solidFill>
                      <a:schemeClr val="bg1"/>
                    </a:solidFill>
                    <a:latin typeface="Times New Roman" charset="0"/>
                  </a:rPr>
                  <a:t>       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   </a:t>
                </a:r>
                <a:r>
                  <a:rPr lang="en-US" sz="2800" b="1">
                    <a:solidFill>
                      <a:srgbClr val="021FAE"/>
                    </a:solidFill>
                    <a:latin typeface="Times New Roman" charset="0"/>
                  </a:rPr>
                  <a:t>-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b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   </a:t>
                </a:r>
              </a:p>
            </p:txBody>
          </p:sp>
        </p:grpSp>
        <p:sp>
          <p:nvSpPr>
            <p:cNvPr id="265256" name="Text Box 40"/>
            <p:cNvSpPr txBox="1">
              <a:spLocks noChangeArrowheads="1"/>
            </p:cNvSpPr>
            <p:nvPr/>
          </p:nvSpPr>
          <p:spPr bwMode="auto">
            <a:xfrm>
              <a:off x="1139" y="3063"/>
              <a:ext cx="28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>
                  <a:solidFill>
                    <a:schemeClr val="hlink"/>
                  </a:solidFill>
                </a:rPr>
                <a:t>U</a:t>
              </a:r>
            </a:p>
          </p:txBody>
        </p:sp>
        <p:sp>
          <p:nvSpPr>
            <p:cNvPr id="265257" name="Text Box 41"/>
            <p:cNvSpPr txBox="1">
              <a:spLocks noChangeArrowheads="1"/>
            </p:cNvSpPr>
            <p:nvPr/>
          </p:nvSpPr>
          <p:spPr bwMode="auto">
            <a:xfrm>
              <a:off x="2592" y="3072"/>
              <a:ext cx="28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>
                  <a:solidFill>
                    <a:schemeClr val="hlink"/>
                  </a:solidFill>
                </a:rPr>
                <a:t>V</a:t>
              </a:r>
            </a:p>
          </p:txBody>
        </p:sp>
        <p:sp>
          <p:nvSpPr>
            <p:cNvPr id="265258" name="Rectangle 42"/>
            <p:cNvSpPr>
              <a:spLocks noChangeArrowheads="1"/>
            </p:cNvSpPr>
            <p:nvPr/>
          </p:nvSpPr>
          <p:spPr bwMode="auto">
            <a:xfrm>
              <a:off x="3966" y="1828"/>
              <a:ext cx="735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200" b="1">
                  <a:solidFill>
                    <a:srgbClr val="FF0000"/>
                  </a:solidFill>
                </a:rPr>
                <a:t>=</a:t>
              </a:r>
              <a:r>
                <a:rPr lang="en-US" sz="3200">
                  <a:solidFill>
                    <a:srgbClr val="FF0000"/>
                  </a:solidFill>
                </a:rPr>
                <a:t>VV</a:t>
              </a:r>
              <a:r>
                <a:rPr lang="en-US" sz="3200" baseline="30000">
                  <a:solidFill>
                    <a:srgbClr val="FF0000"/>
                  </a:solidFill>
                  <a:latin typeface="Arial Unicode MS" charset="0"/>
                </a:rPr>
                <a:t>T</a:t>
              </a:r>
            </a:p>
          </p:txBody>
        </p:sp>
        <p:sp>
          <p:nvSpPr>
            <p:cNvPr id="265259" name="Rectangle 43"/>
            <p:cNvSpPr>
              <a:spLocks noChangeArrowheads="1"/>
            </p:cNvSpPr>
            <p:nvPr/>
          </p:nvSpPr>
          <p:spPr bwMode="auto">
            <a:xfrm>
              <a:off x="1283" y="1865"/>
              <a:ext cx="735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200" b="1">
                  <a:solidFill>
                    <a:srgbClr val="FF0000"/>
                  </a:solidFill>
                </a:rPr>
                <a:t>=</a:t>
              </a:r>
              <a:r>
                <a:rPr lang="en-US" sz="3200">
                  <a:solidFill>
                    <a:srgbClr val="FF0000"/>
                  </a:solidFill>
                </a:rPr>
                <a:t>UU</a:t>
              </a:r>
              <a:r>
                <a:rPr lang="en-US" sz="3200" baseline="30000">
                  <a:solidFill>
                    <a:srgbClr val="FF0000"/>
                  </a:solidFill>
                  <a:latin typeface="Arial Unicode MS" charset="0"/>
                </a:rPr>
                <a:t>T</a:t>
              </a:r>
            </a:p>
          </p:txBody>
        </p:sp>
      </p:grpSp>
      <p:sp>
        <p:nvSpPr>
          <p:cNvPr id="265268" name="Text Box 52"/>
          <p:cNvSpPr txBox="1">
            <a:spLocks noChangeArrowheads="1"/>
          </p:cNvSpPr>
          <p:nvPr/>
        </p:nvSpPr>
        <p:spPr bwMode="auto">
          <a:xfrm>
            <a:off x="1981200" y="5486400"/>
            <a:ext cx="5715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sz="2000" dirty="0" err="1">
                <a:solidFill>
                  <a:srgbClr val="000000"/>
                </a:solidFill>
                <a:latin typeface="Arial" charset="0"/>
                <a:cs typeface="Arial" charset="0"/>
              </a:rPr>
              <a:t>σ</a:t>
            </a:r>
            <a:r>
              <a:rPr lang="en-US" sz="2000" dirty="0">
                <a:solidFill>
                  <a:srgbClr val="000000"/>
                </a:solidFill>
                <a:latin typeface="Arial" charset="0"/>
                <a:cs typeface="Arial" charset="0"/>
              </a:rPr>
              <a:t>(A, B)  </a:t>
            </a:r>
            <a:r>
              <a:rPr lang="en-US" sz="2000" b="1" dirty="0">
                <a:solidFill>
                  <a:srgbClr val="000000"/>
                </a:solidFill>
                <a:latin typeface="Arial" charset="0"/>
                <a:sym typeface="Symbol" charset="0"/>
              </a:rPr>
              <a:t> </a:t>
            </a:r>
            <a:r>
              <a:rPr lang="en-US" sz="2000" dirty="0">
                <a:solidFill>
                  <a:srgbClr val="000000"/>
                </a:solidFill>
                <a:latin typeface="Arial" charset="0"/>
                <a:cs typeface="Arial" charset="0"/>
              </a:rPr>
              <a:t>  ||W||</a:t>
            </a:r>
            <a:r>
              <a:rPr lang="en-US" sz="2000" b="1" baseline="-25000" dirty="0">
                <a:solidFill>
                  <a:srgbClr val="000000"/>
                </a:solidFill>
                <a:latin typeface="Arial" charset="0"/>
                <a:cs typeface="Arial" charset="0"/>
              </a:rPr>
              <a:t>2</a:t>
            </a:r>
            <a:r>
              <a:rPr lang="en-US" sz="2000" b="1" baseline="30000" dirty="0">
                <a:solidFill>
                  <a:srgbClr val="000000"/>
                </a:solidFill>
                <a:latin typeface="Arial" charset="0"/>
                <a:cs typeface="Arial" charset="0"/>
              </a:rPr>
              <a:t>2</a:t>
            </a:r>
            <a:r>
              <a:rPr lang="en-US" sz="1800" dirty="0">
                <a:latin typeface="Arial Unicode MS" charset="0"/>
              </a:rPr>
              <a:t>  </a:t>
            </a:r>
            <a:r>
              <a:rPr lang="en-US" sz="2000" b="1" dirty="0">
                <a:solidFill>
                  <a:srgbClr val="000000"/>
                </a:solidFill>
                <a:latin typeface="Arial" charset="0"/>
                <a:sym typeface="Symbol" charset="0"/>
              </a:rPr>
              <a:t> </a:t>
            </a:r>
            <a:r>
              <a:rPr lang="en-US" sz="2000" dirty="0">
                <a:solidFill>
                  <a:srgbClr val="000000"/>
                </a:solidFill>
                <a:latin typeface="Arial" charset="0"/>
                <a:cs typeface="Arial" charset="0"/>
              </a:rPr>
              <a:t>   ||W||</a:t>
            </a:r>
            <a:r>
              <a:rPr lang="en-US" sz="2800" b="1" baseline="-25000" dirty="0">
                <a:solidFill>
                  <a:srgbClr val="000000"/>
                </a:solidFill>
                <a:latin typeface="Arial" charset="0"/>
                <a:cs typeface="Arial" charset="0"/>
                <a:sym typeface="Symbol" charset="0"/>
              </a:rPr>
              <a:t></a:t>
            </a:r>
            <a:r>
              <a:rPr lang="en-US" sz="2000" baseline="-25000" dirty="0">
                <a:solidFill>
                  <a:srgbClr val="000000"/>
                </a:solidFill>
                <a:latin typeface="Arial" charset="0"/>
                <a:cs typeface="Arial" charset="0"/>
              </a:rPr>
              <a:t>   </a:t>
            </a:r>
            <a:r>
              <a:rPr lang="en-US" sz="2000" dirty="0">
                <a:latin typeface="Arial Unicode MS" charset="0"/>
              </a:rPr>
              <a:t>x  </a:t>
            </a:r>
            <a:r>
              <a:rPr lang="en-US" sz="2000" baseline="-250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Arial" charset="0"/>
                <a:cs typeface="Arial" charset="0"/>
              </a:rPr>
              <a:t>||W||</a:t>
            </a:r>
            <a:r>
              <a:rPr lang="en-US" sz="2000" b="1" baseline="-25000" dirty="0">
                <a:solidFill>
                  <a:srgbClr val="000000"/>
                </a:solidFill>
                <a:latin typeface="Arial" charset="0"/>
                <a:cs typeface="Arial" charset="0"/>
              </a:rPr>
              <a:t>1</a:t>
            </a:r>
            <a:br>
              <a:rPr lang="en-US" sz="2000" b="1" baseline="-25000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sz="2000" b="1" baseline="-250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Arial" charset="0"/>
                <a:cs typeface="Arial" charset="0"/>
              </a:rPr>
              <a:t>   = (max 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row sum) </a:t>
            </a:r>
            <a:r>
              <a:rPr lang="en-US" sz="2000" dirty="0">
                <a:latin typeface="Arial Unicode MS" charset="0"/>
              </a:rPr>
              <a:t>x (max </a:t>
            </a:r>
            <a:r>
              <a:rPr lang="en-US" sz="2000" dirty="0" smtClean="0">
                <a:latin typeface="Arial Unicode MS" charset="0"/>
              </a:rPr>
              <a:t>col </a:t>
            </a:r>
            <a:r>
              <a:rPr lang="en-US" sz="2000" dirty="0">
                <a:latin typeface="Arial Unicode MS" charset="0"/>
              </a:rPr>
              <a:t>sum)</a:t>
            </a:r>
            <a:r>
              <a:rPr lang="en-US" sz="2000" b="1" dirty="0">
                <a:latin typeface="Arial Unicode MS" charset="0"/>
              </a:rPr>
              <a:t/>
            </a:r>
            <a:br>
              <a:rPr lang="en-US" sz="2000" b="1" dirty="0">
                <a:latin typeface="Arial Unicode MS" charset="0"/>
              </a:rPr>
            </a:br>
            <a:r>
              <a:rPr lang="en-US" sz="2000" b="1" baseline="-25000" dirty="0">
                <a:solidFill>
                  <a:srgbClr val="000000"/>
                </a:solidFill>
                <a:latin typeface="Arial" charset="0"/>
                <a:cs typeface="Arial" charset="0"/>
              </a:rPr>
              <a:t>     </a:t>
            </a:r>
            <a:r>
              <a:rPr lang="en-US" sz="2000" b="1" dirty="0">
                <a:solidFill>
                  <a:srgbClr val="000000"/>
                </a:solidFill>
                <a:latin typeface="Arial" charset="0"/>
                <a:sym typeface="Symbol" charset="0"/>
              </a:rPr>
              <a:t></a:t>
            </a:r>
            <a:r>
              <a:rPr lang="en-US" sz="2000" dirty="0">
                <a:solidFill>
                  <a:srgbClr val="000000"/>
                </a:solidFill>
                <a:latin typeface="Arial" charset="0"/>
                <a:cs typeface="Arial" charset="0"/>
              </a:rPr>
              <a:t> (max congestion) </a:t>
            </a:r>
            <a:r>
              <a:rPr lang="en-US" sz="2000" dirty="0">
                <a:latin typeface="Arial Unicode MS" charset="0"/>
              </a:rPr>
              <a:t>x (max dilation)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298825" y="3495675"/>
            <a:ext cx="5542124" cy="1960563"/>
            <a:chOff x="3298825" y="3495675"/>
            <a:chExt cx="5542124" cy="1960563"/>
          </a:xfrm>
        </p:grpSpPr>
        <p:grpSp>
          <p:nvGrpSpPr>
            <p:cNvPr id="265260" name="Group 44"/>
            <p:cNvGrpSpPr>
              <a:grpSpLocks/>
            </p:cNvGrpSpPr>
            <p:nvPr/>
          </p:nvGrpSpPr>
          <p:grpSpPr bwMode="auto">
            <a:xfrm>
              <a:off x="3298825" y="3495675"/>
              <a:ext cx="4929188" cy="1960563"/>
              <a:chOff x="2078" y="2202"/>
              <a:chExt cx="3105" cy="1235"/>
            </a:xfrm>
          </p:grpSpPr>
          <p:grpSp>
            <p:nvGrpSpPr>
              <p:cNvPr id="265261" name="Group 45"/>
              <p:cNvGrpSpPr>
                <a:grpSpLocks/>
              </p:cNvGrpSpPr>
              <p:nvPr/>
            </p:nvGrpSpPr>
            <p:grpSpPr bwMode="auto">
              <a:xfrm>
                <a:off x="3584" y="2202"/>
                <a:ext cx="1599" cy="693"/>
                <a:chOff x="3614" y="2217"/>
                <a:chExt cx="1599" cy="693"/>
              </a:xfrm>
            </p:grpSpPr>
            <p:sp>
              <p:nvSpPr>
                <p:cNvPr id="265262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3614" y="2218"/>
                  <a:ext cx="292" cy="69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6600">
                      <a:solidFill>
                        <a:srgbClr val="021FAE"/>
                      </a:solidFill>
                      <a:latin typeface="Times New Roman" charset="0"/>
                    </a:rPr>
                    <a:t>[</a:t>
                  </a:r>
                </a:p>
              </p:txBody>
            </p:sp>
            <p:sp>
              <p:nvSpPr>
                <p:cNvPr id="265263" name="Text Box 47"/>
                <p:cNvSpPr txBox="1">
                  <a:spLocks noChangeArrowheads="1"/>
                </p:cNvSpPr>
                <p:nvPr/>
              </p:nvSpPr>
              <p:spPr bwMode="auto">
                <a:xfrm>
                  <a:off x="4921" y="2217"/>
                  <a:ext cx="292" cy="69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6600">
                      <a:solidFill>
                        <a:srgbClr val="021FAE"/>
                      </a:solidFill>
                      <a:latin typeface="Times New Roman" charset="0"/>
                    </a:rPr>
                    <a:t>]</a:t>
                  </a:r>
                </a:p>
              </p:txBody>
            </p:sp>
            <p:sp>
              <p:nvSpPr>
                <p:cNvPr id="265264" name="Text Box 48"/>
                <p:cNvSpPr txBox="1">
                  <a:spLocks noChangeArrowheads="1"/>
                </p:cNvSpPr>
                <p:nvPr/>
              </p:nvSpPr>
              <p:spPr bwMode="auto">
                <a:xfrm>
                  <a:off x="3693" y="2294"/>
                  <a:ext cx="1395" cy="55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US" sz="2000" b="1" dirty="0">
                      <a:solidFill>
                        <a:srgbClr val="021FAE"/>
                      </a:solidFill>
                      <a:latin typeface="Times New Roman" charset="0"/>
                    </a:rPr>
                    <a:t>     </a:t>
                  </a:r>
                  <a:r>
                    <a:rPr lang="en-US" b="1" dirty="0">
                      <a:solidFill>
                        <a:srgbClr val="021FAE"/>
                      </a:solidFill>
                      <a:latin typeface="Times New Roman" charset="0"/>
                    </a:rPr>
                    <a:t>1</a:t>
                  </a:r>
                  <a:r>
                    <a:rPr lang="en-US" sz="2800" dirty="0">
                      <a:solidFill>
                        <a:srgbClr val="FF0000"/>
                      </a:solidFill>
                    </a:rPr>
                    <a:t>           </a:t>
                  </a:r>
                  <a:r>
                    <a:rPr lang="en-US" b="1" dirty="0">
                      <a:solidFill>
                        <a:srgbClr val="021FAE"/>
                      </a:solidFill>
                      <a:latin typeface="Times New Roman" charset="0"/>
                    </a:rPr>
                    <a:t>-</a:t>
                  </a:r>
                  <a:r>
                    <a:rPr lang="en-US" sz="2000" b="1" dirty="0">
                      <a:solidFill>
                        <a:srgbClr val="021FAE"/>
                      </a:solidFill>
                      <a:latin typeface="Times New Roman" charset="0"/>
                    </a:rPr>
                    <a:t>c</a:t>
                  </a:r>
                  <a:r>
                    <a:rPr lang="en-US" b="1" dirty="0">
                      <a:solidFill>
                        <a:srgbClr val="021FAE"/>
                      </a:solidFill>
                      <a:latin typeface="Times New Roman" charset="0"/>
                    </a:rPr>
                    <a:t>/</a:t>
                  </a:r>
                  <a:r>
                    <a:rPr lang="en-US" sz="2000" b="1" dirty="0">
                      <a:solidFill>
                        <a:srgbClr val="021FAE"/>
                      </a:solidFill>
                      <a:latin typeface="Times New Roman" charset="0"/>
                    </a:rPr>
                    <a:t>a</a:t>
                  </a:r>
                  <a:r>
                    <a:rPr lang="en-US" sz="2000" b="1" baseline="30000" dirty="0">
                      <a:solidFill>
                        <a:srgbClr val="021FAE"/>
                      </a:solidFill>
                      <a:latin typeface="Times New Roman" charset="0"/>
                    </a:rPr>
                    <a:t>       </a:t>
                  </a:r>
                  <a:br>
                    <a:rPr lang="en-US" sz="2000" b="1" baseline="30000" dirty="0">
                      <a:solidFill>
                        <a:srgbClr val="021FAE"/>
                      </a:solidFill>
                      <a:latin typeface="Times New Roman" charset="0"/>
                    </a:rPr>
                  </a:br>
                  <a:r>
                    <a:rPr lang="en-US" sz="2000" b="1" baseline="30000" dirty="0">
                      <a:solidFill>
                        <a:srgbClr val="021FAE"/>
                      </a:solidFill>
                      <a:latin typeface="Times New Roman" charset="0"/>
                    </a:rPr>
                    <a:t>                    </a:t>
                  </a:r>
                  <a:r>
                    <a:rPr lang="en-US" b="1" dirty="0">
                      <a:solidFill>
                        <a:srgbClr val="021FAE"/>
                      </a:solidFill>
                      <a:latin typeface="Times New Roman" charset="0"/>
                    </a:rPr>
                    <a:t>1</a:t>
                  </a:r>
                  <a:r>
                    <a:rPr lang="en-US" sz="2000" b="1" dirty="0">
                      <a:solidFill>
                        <a:srgbClr val="021FAE"/>
                      </a:solidFill>
                      <a:latin typeface="Times New Roman" charset="0"/>
                    </a:rPr>
                    <a:t>        c</a:t>
                  </a:r>
                  <a:r>
                    <a:rPr lang="en-US" b="1" dirty="0">
                      <a:solidFill>
                        <a:srgbClr val="021FAE"/>
                      </a:solidFill>
                      <a:latin typeface="Times New Roman" charset="0"/>
                    </a:rPr>
                    <a:t>/</a:t>
                  </a:r>
                  <a:r>
                    <a:rPr lang="en-US" sz="2000" b="1" dirty="0">
                      <a:solidFill>
                        <a:srgbClr val="021FAE"/>
                      </a:solidFill>
                      <a:latin typeface="Times New Roman" charset="0"/>
                    </a:rPr>
                    <a:t>b</a:t>
                  </a:r>
                  <a:r>
                    <a:rPr lang="en-US" sz="2000" b="1" baseline="30000" dirty="0">
                      <a:solidFill>
                        <a:schemeClr val="bg1"/>
                      </a:solidFill>
                      <a:latin typeface="Times New Roman" charset="0"/>
                    </a:rPr>
                    <a:t>/b</a:t>
                  </a:r>
                  <a:endParaRPr lang="en-US" sz="2000" b="1" baseline="30000" dirty="0">
                    <a:solidFill>
                      <a:srgbClr val="021FAE"/>
                    </a:solidFill>
                    <a:latin typeface="Times New Roman" charset="0"/>
                  </a:endParaRPr>
                </a:p>
              </p:txBody>
            </p:sp>
          </p:grpSp>
          <p:sp>
            <p:nvSpPr>
              <p:cNvPr id="265265" name="Text Box 49"/>
              <p:cNvSpPr txBox="1">
                <a:spLocks noChangeArrowheads="1"/>
              </p:cNvSpPr>
              <p:nvPr/>
            </p:nvSpPr>
            <p:spPr bwMode="auto">
              <a:xfrm>
                <a:off x="4080" y="3072"/>
                <a:ext cx="375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 dirty="0">
                    <a:solidFill>
                      <a:schemeClr val="hlink"/>
                    </a:solidFill>
                  </a:rPr>
                  <a:t>W</a:t>
                </a:r>
              </a:p>
            </p:txBody>
          </p:sp>
          <p:sp>
            <p:nvSpPr>
              <p:cNvPr id="265266" name="Text Box 50"/>
              <p:cNvSpPr txBox="1">
                <a:spLocks noChangeArrowheads="1"/>
              </p:cNvSpPr>
              <p:nvPr/>
            </p:nvSpPr>
            <p:spPr bwMode="auto">
              <a:xfrm>
                <a:off x="2078" y="2405"/>
                <a:ext cx="375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 b="1">
                    <a:solidFill>
                      <a:schemeClr val="hlink"/>
                    </a:solidFill>
                  </a:rPr>
                  <a:t>=</a:t>
                </a:r>
              </a:p>
            </p:txBody>
          </p:sp>
          <p:sp>
            <p:nvSpPr>
              <p:cNvPr id="265267" name="Text Box 51"/>
              <p:cNvSpPr txBox="1">
                <a:spLocks noChangeArrowheads="1"/>
              </p:cNvSpPr>
              <p:nvPr/>
            </p:nvSpPr>
            <p:spPr bwMode="auto">
              <a:xfrm>
                <a:off x="3327" y="2449"/>
                <a:ext cx="375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>
                    <a:solidFill>
                      <a:schemeClr val="hlink"/>
                    </a:solidFill>
                    <a:latin typeface="Arial Unicode MS" charset="0"/>
                  </a:rPr>
                  <a:t>x</a:t>
                </a:r>
              </a:p>
            </p:txBody>
          </p:sp>
        </p:grpSp>
        <p:grpSp>
          <p:nvGrpSpPr>
            <p:cNvPr id="53" name="Group 52"/>
            <p:cNvGrpSpPr/>
            <p:nvPr/>
          </p:nvGrpSpPr>
          <p:grpSpPr>
            <a:xfrm>
              <a:off x="6019800" y="4572002"/>
              <a:ext cx="1828799" cy="457201"/>
              <a:chOff x="971550" y="5333999"/>
              <a:chExt cx="1600200" cy="782599"/>
            </a:xfrm>
          </p:grpSpPr>
          <p:sp>
            <p:nvSpPr>
              <p:cNvPr id="54" name="TextBox 53"/>
              <p:cNvSpPr txBox="1"/>
              <p:nvPr/>
            </p:nvSpPr>
            <p:spPr>
              <a:xfrm>
                <a:off x="1260774" y="5562600"/>
                <a:ext cx="810474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600" dirty="0" smtClean="0">
                    <a:latin typeface="+mn-lt"/>
                  </a:rPr>
                  <a:t>A edges</a:t>
                </a:r>
                <a:br>
                  <a:rPr lang="en-US" sz="1600" dirty="0" smtClean="0">
                    <a:latin typeface="+mn-lt"/>
                  </a:rPr>
                </a:br>
                <a:endParaRPr lang="en-US" sz="1400" dirty="0">
                  <a:latin typeface="+mn-lt"/>
                </a:endParaRPr>
              </a:p>
            </p:txBody>
          </p:sp>
          <p:sp>
            <p:nvSpPr>
              <p:cNvPr id="55" name="Left Brace 54"/>
              <p:cNvSpPr/>
              <p:nvPr/>
            </p:nvSpPr>
            <p:spPr bwMode="auto">
              <a:xfrm rot="16200000">
                <a:off x="1657350" y="4648199"/>
                <a:ext cx="228600" cy="1600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 rot="16200000">
              <a:off x="8116175" y="3847225"/>
              <a:ext cx="762000" cy="687549"/>
              <a:chOff x="971550" y="5333999"/>
              <a:chExt cx="1600200" cy="1176890"/>
            </a:xfrm>
          </p:grpSpPr>
          <p:sp>
            <p:nvSpPr>
              <p:cNvPr id="60" name="TextBox 59"/>
              <p:cNvSpPr txBox="1"/>
              <p:nvPr/>
            </p:nvSpPr>
            <p:spPr>
              <a:xfrm>
                <a:off x="1255821" y="5562601"/>
                <a:ext cx="820379" cy="9482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600" dirty="0">
                    <a:latin typeface="+mn-lt"/>
                  </a:rPr>
                  <a:t>B</a:t>
                </a:r>
                <a:r>
                  <a:rPr lang="en-US" sz="1600" dirty="0" smtClean="0">
                    <a:latin typeface="+mn-lt"/>
                  </a:rPr>
                  <a:t> edges</a:t>
                </a:r>
                <a:br>
                  <a:rPr lang="en-US" sz="1600" dirty="0" smtClean="0">
                    <a:latin typeface="+mn-lt"/>
                  </a:rPr>
                </a:br>
                <a:endParaRPr lang="en-US" sz="1400" dirty="0">
                  <a:latin typeface="+mn-lt"/>
                </a:endParaRPr>
              </a:p>
            </p:txBody>
          </p:sp>
          <p:sp>
            <p:nvSpPr>
              <p:cNvPr id="61" name="Left Brace 60"/>
              <p:cNvSpPr/>
              <p:nvPr/>
            </p:nvSpPr>
            <p:spPr bwMode="auto">
              <a:xfrm rot="16200000">
                <a:off x="1657350" y="4648199"/>
                <a:ext cx="228600" cy="1600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8001000" cy="55626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2000" dirty="0" smtClean="0">
                <a:solidFill>
                  <a:schemeClr val="tx1"/>
                </a:solidFill>
              </a:rPr>
              <a:t>Using another matrix norm inequality </a:t>
            </a:r>
            <a:r>
              <a:rPr lang="en-US" sz="2000" dirty="0" smtClean="0">
                <a:solidFill>
                  <a:srgbClr val="021FAE"/>
                </a:solidFill>
              </a:rPr>
              <a:t>[</a:t>
            </a:r>
            <a:r>
              <a:rPr lang="en-US" sz="2000" dirty="0" err="1">
                <a:solidFill>
                  <a:srgbClr val="021FAE"/>
                </a:solidFill>
              </a:rPr>
              <a:t>Boman</a:t>
            </a:r>
            <a:r>
              <a:rPr lang="en-US" sz="2000" dirty="0" smtClean="0">
                <a:solidFill>
                  <a:srgbClr val="021FAE"/>
                </a:solidFill>
              </a:rPr>
              <a:t>]</a:t>
            </a:r>
            <a:r>
              <a:rPr lang="en-US" sz="2000" dirty="0" smtClean="0">
                <a:solidFill>
                  <a:schemeClr val="tx1"/>
                </a:solidFill>
              </a:rPr>
              <a:t>:</a:t>
            </a:r>
          </a:p>
          <a:p>
            <a:pPr lvl="8">
              <a:lnSpc>
                <a:spcPct val="110000"/>
              </a:lnSpc>
            </a:pPr>
            <a:endParaRPr lang="en-US" sz="1000" dirty="0">
              <a:solidFill>
                <a:schemeClr val="tx1"/>
              </a:solidFill>
            </a:endParaRPr>
          </a:p>
          <a:p>
            <a:pPr>
              <a:lnSpc>
                <a:spcPct val="110000"/>
              </a:lnSpc>
              <a:buFontTx/>
              <a:buNone/>
            </a:pPr>
            <a:r>
              <a:rPr lang="en-US" sz="2000" dirty="0">
                <a:cs typeface="Arial" charset="0"/>
              </a:rPr>
              <a:t> </a:t>
            </a:r>
            <a:r>
              <a:rPr lang="en-US" sz="2000" dirty="0" smtClean="0">
                <a:cs typeface="Arial" charset="0"/>
              </a:rPr>
              <a:t>	    |</a:t>
            </a:r>
            <a:r>
              <a:rPr lang="en-US" sz="2000" dirty="0">
                <a:cs typeface="Arial" charset="0"/>
              </a:rPr>
              <a:t>|W||</a:t>
            </a:r>
            <a:r>
              <a:rPr lang="en-US" sz="2000" b="1" baseline="-25000" dirty="0">
                <a:cs typeface="Arial" charset="0"/>
              </a:rPr>
              <a:t>2</a:t>
            </a:r>
            <a:r>
              <a:rPr lang="en-US" sz="2000" b="1" baseline="30000" dirty="0">
                <a:cs typeface="Arial" charset="0"/>
              </a:rPr>
              <a:t>2</a:t>
            </a:r>
            <a:r>
              <a:rPr lang="en-US" sz="1800" dirty="0">
                <a:solidFill>
                  <a:schemeClr val="tx1"/>
                </a:solidFill>
                <a:latin typeface="Arial Unicode MS" charset="0"/>
              </a:rPr>
              <a:t>   </a:t>
            </a:r>
            <a:r>
              <a:rPr lang="en-US" sz="2000" b="1" dirty="0">
                <a:sym typeface="Symbol" charset="0"/>
              </a:rPr>
              <a:t> </a:t>
            </a:r>
            <a:r>
              <a:rPr lang="en-US" sz="2000" dirty="0">
                <a:cs typeface="Arial" charset="0"/>
              </a:rPr>
              <a:t>  ||W||</a:t>
            </a:r>
            <a:r>
              <a:rPr lang="en-US" b="1" baseline="-32000" dirty="0">
                <a:cs typeface="Arial" charset="0"/>
                <a:sym typeface="Symbol" charset="0"/>
              </a:rPr>
              <a:t>F</a:t>
            </a:r>
            <a:r>
              <a:rPr lang="en-US" sz="2000" b="1" baseline="30000" dirty="0">
                <a:cs typeface="Arial" charset="0"/>
              </a:rPr>
              <a:t>2</a:t>
            </a:r>
            <a:r>
              <a:rPr lang="en-US" sz="1800" dirty="0">
                <a:solidFill>
                  <a:schemeClr val="tx1"/>
                </a:solidFill>
                <a:latin typeface="Arial Unicode MS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Arial Unicode MS" charset="0"/>
              </a:rPr>
              <a:t>  </a:t>
            </a:r>
            <a:r>
              <a:rPr lang="en-US" sz="2000" dirty="0">
                <a:cs typeface="Arial" charset="0"/>
              </a:rPr>
              <a:t>= </a:t>
            </a:r>
            <a:r>
              <a:rPr lang="en-US" sz="2000" dirty="0" smtClean="0">
                <a:cs typeface="Arial" charset="0"/>
              </a:rPr>
              <a:t> sum</a:t>
            </a:r>
            <a:r>
              <a:rPr lang="en-US" sz="2000" dirty="0">
                <a:cs typeface="Arial" charset="0"/>
              </a:rPr>
              <a:t>(w</a:t>
            </a:r>
            <a:r>
              <a:rPr lang="en-US" b="1" baseline="-25000" dirty="0">
                <a:cs typeface="Arial" charset="0"/>
              </a:rPr>
              <a:t>ij</a:t>
            </a:r>
            <a:r>
              <a:rPr lang="en-US" sz="2000" b="1" baseline="30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) </a:t>
            </a:r>
            <a:r>
              <a:rPr lang="en-US" sz="2000" dirty="0" smtClean="0">
                <a:cs typeface="Arial" charset="0"/>
              </a:rPr>
              <a:t> =  </a:t>
            </a:r>
            <a:r>
              <a:rPr lang="en-US" sz="2000" dirty="0">
                <a:cs typeface="Arial" charset="0"/>
              </a:rPr>
              <a:t>sum of (weighted) dilations,</a:t>
            </a:r>
          </a:p>
          <a:p>
            <a:pPr>
              <a:lnSpc>
                <a:spcPct val="110000"/>
              </a:lnSpc>
              <a:buFontTx/>
              <a:buNone/>
            </a:pPr>
            <a:endParaRPr lang="en-US" sz="1000" dirty="0">
              <a:cs typeface="Arial" charset="0"/>
            </a:endParaRPr>
          </a:p>
          <a:p>
            <a:pPr>
              <a:lnSpc>
                <a:spcPct val="110000"/>
              </a:lnSpc>
              <a:buFontTx/>
              <a:buNone/>
            </a:pPr>
            <a:r>
              <a:rPr lang="en-US" sz="2000" dirty="0" smtClean="0">
                <a:cs typeface="Arial" charset="0"/>
              </a:rPr>
              <a:t>	and </a:t>
            </a:r>
            <a:r>
              <a:rPr lang="en-US" sz="2000" dirty="0" smtClean="0">
                <a:solidFill>
                  <a:srgbClr val="021FAE"/>
                </a:solidFill>
              </a:rPr>
              <a:t>[</a:t>
            </a:r>
            <a:r>
              <a:rPr lang="en-US" sz="2000" dirty="0" err="1">
                <a:solidFill>
                  <a:srgbClr val="021FAE"/>
                </a:solidFill>
              </a:rPr>
              <a:t>Alon</a:t>
            </a:r>
            <a:r>
              <a:rPr lang="en-US" sz="2000" dirty="0">
                <a:solidFill>
                  <a:srgbClr val="021FAE"/>
                </a:solidFill>
              </a:rPr>
              <a:t>, Karp, </a:t>
            </a:r>
            <a:r>
              <a:rPr lang="en-US" sz="2000" dirty="0" err="1">
                <a:solidFill>
                  <a:srgbClr val="021FAE"/>
                </a:solidFill>
              </a:rPr>
              <a:t>Peleg</a:t>
            </a:r>
            <a:r>
              <a:rPr lang="en-US" sz="2000" dirty="0">
                <a:solidFill>
                  <a:srgbClr val="021FAE"/>
                </a:solidFill>
              </a:rPr>
              <a:t>, West]</a:t>
            </a:r>
            <a:r>
              <a:rPr lang="en-US" sz="2000" dirty="0">
                <a:solidFill>
                  <a:srgbClr val="075DCF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construct spanning trees </a:t>
            </a:r>
            <a:r>
              <a:rPr lang="en-US" sz="2000" dirty="0">
                <a:solidFill>
                  <a:schemeClr val="tx1"/>
                </a:solidFill>
              </a:rPr>
              <a:t>with </a:t>
            </a: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average weighted </a:t>
            </a:r>
            <a:r>
              <a:rPr lang="en-US" sz="2000" dirty="0">
                <a:solidFill>
                  <a:schemeClr val="tx1"/>
                </a:solidFill>
              </a:rPr>
              <a:t>dilation </a:t>
            </a:r>
            <a:r>
              <a:rPr lang="en-US" sz="2000" dirty="0" err="1">
                <a:solidFill>
                  <a:schemeClr val="tx1"/>
                </a:solidFill>
              </a:rPr>
              <a:t>exp</a:t>
            </a:r>
            <a:r>
              <a:rPr lang="en-US" sz="2000" dirty="0">
                <a:solidFill>
                  <a:schemeClr val="tx1"/>
                </a:solidFill>
              </a:rPr>
              <a:t>(O((log n </a:t>
            </a:r>
            <a:r>
              <a:rPr lang="en-US" sz="2000" dirty="0" err="1">
                <a:solidFill>
                  <a:schemeClr val="tx1"/>
                </a:solidFill>
              </a:rPr>
              <a:t>loglog</a:t>
            </a:r>
            <a:r>
              <a:rPr lang="en-US" sz="2000" dirty="0">
                <a:solidFill>
                  <a:schemeClr val="tx1"/>
                </a:solidFill>
              </a:rPr>
              <a:t> n)</a:t>
            </a:r>
            <a:r>
              <a:rPr lang="en-US" sz="2000" b="1" baseline="30000" dirty="0">
                <a:solidFill>
                  <a:schemeClr val="tx1"/>
                </a:solidFill>
              </a:rPr>
              <a:t>1/2</a:t>
            </a:r>
            <a:r>
              <a:rPr lang="en-US" sz="2000" dirty="0">
                <a:solidFill>
                  <a:schemeClr val="tx1"/>
                </a:solidFill>
              </a:rPr>
              <a:t>)) = o(n</a:t>
            </a:r>
            <a:r>
              <a:rPr lang="en-US" b="1" baseline="30000" dirty="0">
                <a:solidFill>
                  <a:schemeClr val="tx1"/>
                </a:solidFill>
                <a:sym typeface="Symbol" charset="0"/>
              </a:rPr>
              <a:t> </a:t>
            </a:r>
            <a:r>
              <a:rPr lang="en-US" sz="2000" dirty="0" smtClean="0">
                <a:solidFill>
                  <a:schemeClr val="tx1"/>
                </a:solidFill>
              </a:rPr>
              <a:t>).</a:t>
            </a:r>
          </a:p>
          <a:p>
            <a:pPr>
              <a:lnSpc>
                <a:spcPct val="110000"/>
              </a:lnSpc>
              <a:buFontTx/>
              <a:buNone/>
            </a:pPr>
            <a:endParaRPr lang="en-US" sz="600" dirty="0" smtClean="0">
              <a:solidFill>
                <a:schemeClr val="tx1"/>
              </a:solidFill>
            </a:endParaRPr>
          </a:p>
          <a:p>
            <a:pPr>
              <a:lnSpc>
                <a:spcPct val="110000"/>
              </a:lnSpc>
              <a:buFontTx/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	This </a:t>
            </a:r>
            <a:r>
              <a:rPr lang="en-US" sz="2000" dirty="0">
                <a:solidFill>
                  <a:schemeClr val="tx1"/>
                </a:solidFill>
              </a:rPr>
              <a:t>gives </a:t>
            </a:r>
            <a:r>
              <a:rPr lang="en-US" sz="2000" dirty="0"/>
              <a:t>condition number O(n</a:t>
            </a:r>
            <a:r>
              <a:rPr lang="en-US" sz="2000" b="1" baseline="30000" dirty="0"/>
              <a:t>1</a:t>
            </a:r>
            <a:r>
              <a:rPr lang="en-US" sz="2000" baseline="30000" dirty="0"/>
              <a:t>+</a:t>
            </a:r>
            <a:r>
              <a:rPr lang="en-US" b="1" baseline="30000" dirty="0">
                <a:solidFill>
                  <a:schemeClr val="tx1"/>
                </a:solidFill>
                <a:sym typeface="Symbol" charset="0"/>
              </a:rPr>
              <a:t></a:t>
            </a:r>
            <a:r>
              <a:rPr lang="en-US" sz="2000" dirty="0"/>
              <a:t>) and solution time O(n</a:t>
            </a:r>
            <a:r>
              <a:rPr lang="en-US" sz="2000" b="1" baseline="30000" dirty="0"/>
              <a:t>1.5</a:t>
            </a:r>
            <a:r>
              <a:rPr lang="en-US" sz="2000" baseline="30000" dirty="0"/>
              <a:t>+</a:t>
            </a:r>
            <a:r>
              <a:rPr lang="en-US" b="1" baseline="30000" dirty="0">
                <a:solidFill>
                  <a:schemeClr val="tx1"/>
                </a:solidFill>
                <a:sym typeface="Symbol" charset="0"/>
              </a:rPr>
              <a:t></a:t>
            </a:r>
            <a:r>
              <a:rPr lang="en-US" sz="2000" dirty="0"/>
              <a:t>)</a:t>
            </a:r>
            <a:r>
              <a:rPr lang="en-US" sz="2000" dirty="0" smtClean="0"/>
              <a:t>,</a:t>
            </a:r>
            <a:br>
              <a:rPr lang="en-US" sz="2000" dirty="0" smtClean="0"/>
            </a:br>
            <a:r>
              <a:rPr lang="en-US" sz="2000" dirty="0" smtClean="0">
                <a:solidFill>
                  <a:schemeClr val="tx1"/>
                </a:solidFill>
              </a:rPr>
              <a:t>compared </a:t>
            </a:r>
            <a:r>
              <a:rPr lang="en-US" sz="2000" dirty="0">
                <a:solidFill>
                  <a:schemeClr val="tx1"/>
                </a:solidFill>
              </a:rPr>
              <a:t>to </a:t>
            </a:r>
            <a:r>
              <a:rPr lang="en-US" sz="2000" dirty="0" err="1" smtClean="0">
                <a:solidFill>
                  <a:schemeClr val="tx1"/>
                </a:solidFill>
              </a:rPr>
              <a:t>Vaidya’s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>
                <a:cs typeface="Arial" charset="0"/>
              </a:rPr>
              <a:t>O(n</a:t>
            </a:r>
            <a:r>
              <a:rPr lang="en-US" sz="2000" b="1" baseline="30000" dirty="0">
                <a:cs typeface="Arial" charset="0"/>
              </a:rPr>
              <a:t>1.75</a:t>
            </a:r>
            <a:r>
              <a:rPr lang="en-US" sz="2000" dirty="0">
                <a:cs typeface="Arial" charset="0"/>
              </a:rPr>
              <a:t>) with augmented </a:t>
            </a:r>
            <a:r>
              <a:rPr lang="en-US" sz="2000" dirty="0" smtClean="0">
                <a:cs typeface="Arial" charset="0"/>
              </a:rPr>
              <a:t>MST.</a:t>
            </a:r>
            <a:endParaRPr lang="en-US" sz="2000" dirty="0">
              <a:cs typeface="Arial" charset="0"/>
            </a:endParaRPr>
          </a:p>
          <a:p>
            <a:pPr algn="ctr">
              <a:lnSpc>
                <a:spcPct val="110000"/>
              </a:lnSpc>
              <a:buFontTx/>
              <a:buNone/>
            </a:pPr>
            <a:endParaRPr lang="en-US" sz="1000" dirty="0">
              <a:solidFill>
                <a:schemeClr val="tx1"/>
              </a:solidFill>
              <a:latin typeface="Arial Unicode MS" charset="0"/>
            </a:endParaRPr>
          </a:p>
          <a:p>
            <a:pPr>
              <a:lnSpc>
                <a:spcPct val="110000"/>
              </a:lnSpc>
            </a:pPr>
            <a:r>
              <a:rPr lang="en-US" sz="2000" dirty="0">
                <a:solidFill>
                  <a:schemeClr val="tx1"/>
                </a:solidFill>
              </a:rPr>
              <a:t>Is there a graph construction that minimizes  </a:t>
            </a:r>
            <a:r>
              <a:rPr lang="en-US" sz="2000" dirty="0">
                <a:cs typeface="Arial" charset="0"/>
              </a:rPr>
              <a:t>||W||</a:t>
            </a:r>
            <a:r>
              <a:rPr lang="en-US" sz="2000" b="1" baseline="-25000" dirty="0">
                <a:cs typeface="Arial" charset="0"/>
              </a:rPr>
              <a:t>2</a:t>
            </a:r>
            <a:r>
              <a:rPr lang="en-US" sz="2000" b="1" baseline="30000" dirty="0">
                <a:cs typeface="Arial" charset="0"/>
              </a:rPr>
              <a:t>2</a:t>
            </a:r>
            <a:r>
              <a:rPr lang="en-US" sz="1800" dirty="0">
                <a:solidFill>
                  <a:schemeClr val="tx1"/>
                </a:solidFill>
                <a:latin typeface="Arial Unicode MS" charset="0"/>
              </a:rPr>
              <a:t>  </a:t>
            </a:r>
            <a:r>
              <a:rPr lang="en-US" sz="2000" dirty="0">
                <a:solidFill>
                  <a:schemeClr val="tx1"/>
                </a:solidFill>
                <a:latin typeface="Arial Unicode MS" charset="0"/>
              </a:rPr>
              <a:t>directly</a:t>
            </a:r>
            <a:r>
              <a:rPr lang="en-US" sz="2000" dirty="0" smtClean="0">
                <a:solidFill>
                  <a:schemeClr val="tx1"/>
                </a:solidFill>
                <a:latin typeface="Arial Unicode MS" charset="0"/>
              </a:rPr>
              <a:t>?</a:t>
            </a:r>
          </a:p>
          <a:p>
            <a:pPr lvl="8">
              <a:lnSpc>
                <a:spcPct val="110000"/>
              </a:lnSpc>
            </a:pPr>
            <a:endParaRPr lang="en-US" sz="1000" dirty="0">
              <a:solidFill>
                <a:schemeClr val="tx1"/>
              </a:solidFill>
              <a:latin typeface="Arial Unicode MS" charset="0"/>
            </a:endParaRPr>
          </a:p>
          <a:p>
            <a:pPr>
              <a:lnSpc>
                <a:spcPct val="110000"/>
              </a:lnSpc>
            </a:pPr>
            <a:r>
              <a:rPr lang="en-US" sz="2000" dirty="0" smtClean="0">
                <a:solidFill>
                  <a:srgbClr val="021FAE"/>
                </a:solidFill>
                <a:cs typeface="Arial" charset="0"/>
              </a:rPr>
              <a:t>[</a:t>
            </a:r>
            <a:r>
              <a:rPr lang="en-US" sz="2000" dirty="0" err="1">
                <a:solidFill>
                  <a:srgbClr val="021FAE"/>
                </a:solidFill>
                <a:cs typeface="Arial" charset="0"/>
              </a:rPr>
              <a:t>Spielman</a:t>
            </a:r>
            <a:r>
              <a:rPr lang="en-US" sz="2000" dirty="0">
                <a:solidFill>
                  <a:srgbClr val="021FAE"/>
                </a:solidFill>
                <a:cs typeface="Arial" charset="0"/>
              </a:rPr>
              <a:t>, </a:t>
            </a:r>
            <a:r>
              <a:rPr lang="en-US" sz="2000" dirty="0" err="1">
                <a:solidFill>
                  <a:srgbClr val="021FAE"/>
                </a:solidFill>
                <a:cs typeface="Arial" charset="0"/>
              </a:rPr>
              <a:t>Teng</a:t>
            </a:r>
            <a:r>
              <a:rPr lang="en-US" sz="2000" dirty="0" smtClean="0">
                <a:solidFill>
                  <a:srgbClr val="021FAE"/>
                </a:solidFill>
                <a:cs typeface="Arial" charset="0"/>
              </a:rPr>
              <a:t>]:</a:t>
            </a:r>
            <a:r>
              <a:rPr lang="en-US" sz="2000" dirty="0" smtClean="0">
                <a:cs typeface="Arial" charset="0"/>
              </a:rPr>
              <a:t> complicated recursive </a:t>
            </a:r>
            <a:r>
              <a:rPr lang="en-US" sz="2000" dirty="0">
                <a:cs typeface="Arial" charset="0"/>
              </a:rPr>
              <a:t>partitioning construction </a:t>
            </a:r>
            <a:r>
              <a:rPr lang="en-US" sz="2000" dirty="0" smtClean="0">
                <a:cs typeface="Arial" charset="0"/>
              </a:rPr>
              <a:t>with </a:t>
            </a:r>
            <a:r>
              <a:rPr lang="en-US" sz="2000" dirty="0" smtClean="0"/>
              <a:t>solution </a:t>
            </a:r>
            <a:r>
              <a:rPr lang="en-US" sz="2000" dirty="0"/>
              <a:t>time O(n</a:t>
            </a:r>
            <a:r>
              <a:rPr lang="en-US" sz="2000" b="1" baseline="30000" dirty="0"/>
              <a:t>1</a:t>
            </a:r>
            <a:r>
              <a:rPr lang="en-US" sz="2000" baseline="30000" dirty="0"/>
              <a:t>+</a:t>
            </a:r>
            <a:r>
              <a:rPr lang="en-US" b="1" baseline="30000" dirty="0">
                <a:solidFill>
                  <a:schemeClr val="tx1"/>
                </a:solidFill>
                <a:sym typeface="Symbol" charset="0"/>
              </a:rPr>
              <a:t></a:t>
            </a:r>
            <a:r>
              <a:rPr lang="en-US" sz="2000" dirty="0"/>
              <a:t>) for all generalized </a:t>
            </a:r>
            <a:r>
              <a:rPr lang="en-US" sz="2000" dirty="0" err="1"/>
              <a:t>Laplacians</a:t>
            </a:r>
            <a:r>
              <a:rPr lang="en-US" sz="2000" dirty="0"/>
              <a:t>!  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1800" dirty="0" smtClean="0"/>
              <a:t>(</a:t>
            </a:r>
            <a:r>
              <a:rPr lang="en-US" sz="1800" dirty="0"/>
              <a:t>Uses yet another matrix norm inequality.)</a:t>
            </a:r>
            <a:endParaRPr lang="en-US" sz="2000" dirty="0"/>
          </a:p>
          <a:p>
            <a:pPr algn="ctr">
              <a:lnSpc>
                <a:spcPct val="110000"/>
              </a:lnSpc>
              <a:buFontTx/>
              <a:buNone/>
            </a:pPr>
            <a:endParaRPr lang="en-US" sz="1000" dirty="0">
              <a:solidFill>
                <a:schemeClr val="tx1"/>
              </a:solidFill>
              <a:latin typeface="Arial Unicode MS" charset="0"/>
            </a:endParaRPr>
          </a:p>
          <a:p>
            <a:pPr>
              <a:lnSpc>
                <a:spcPct val="110000"/>
              </a:lnSpc>
            </a:pPr>
            <a:endParaRPr lang="en-US" sz="200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489825" cy="609600"/>
          </a:xfrm>
        </p:spPr>
        <p:txBody>
          <a:bodyPr/>
          <a:lstStyle/>
          <a:p>
            <a:r>
              <a:rPr lang="en-US" dirty="0" smtClean="0"/>
              <a:t>Extensions, remarks, open problems I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489825" cy="609600"/>
          </a:xfrm>
        </p:spPr>
        <p:txBody>
          <a:bodyPr/>
          <a:lstStyle/>
          <a:p>
            <a:r>
              <a:rPr lang="en-US" dirty="0" smtClean="0"/>
              <a:t>Extensions, remarks, open problems II</a:t>
            </a:r>
            <a:endParaRPr lang="en-US" dirty="0"/>
          </a:p>
        </p:txBody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924800" cy="5562600"/>
          </a:xfrm>
        </p:spPr>
        <p:txBody>
          <a:bodyPr/>
          <a:lstStyle/>
          <a:p>
            <a:r>
              <a:rPr lang="en-US" dirty="0"/>
              <a:t>Make spanning tree methods more effective in 3D?</a:t>
            </a:r>
          </a:p>
          <a:p>
            <a:pPr lvl="1"/>
            <a:r>
              <a:rPr lang="en-US" sz="2000" dirty="0" err="1"/>
              <a:t>Vaidya</a:t>
            </a:r>
            <a:r>
              <a:rPr lang="en-US" sz="2000" dirty="0"/>
              <a:t> gives </a:t>
            </a:r>
            <a:r>
              <a:rPr lang="en-US" sz="2000" dirty="0">
                <a:cs typeface="Arial" charset="0"/>
              </a:rPr>
              <a:t>O(n</a:t>
            </a:r>
            <a:r>
              <a:rPr lang="en-US" sz="2000" baseline="30000" dirty="0">
                <a:cs typeface="Arial" charset="0"/>
              </a:rPr>
              <a:t>1.75</a:t>
            </a:r>
            <a:r>
              <a:rPr lang="en-US" sz="2000" dirty="0">
                <a:cs typeface="Arial" charset="0"/>
              </a:rPr>
              <a:t>) in general, O(n</a:t>
            </a:r>
            <a:r>
              <a:rPr lang="en-US" sz="2000" baseline="30000" dirty="0">
                <a:cs typeface="Arial" charset="0"/>
              </a:rPr>
              <a:t>1.2</a:t>
            </a:r>
            <a:r>
              <a:rPr lang="en-US" sz="2000" dirty="0">
                <a:cs typeface="Arial" charset="0"/>
              </a:rPr>
              <a:t>) in </a:t>
            </a:r>
            <a:r>
              <a:rPr lang="en-US" sz="2000" dirty="0" smtClean="0">
                <a:cs typeface="Arial" charset="0"/>
              </a:rPr>
              <a:t>2D.</a:t>
            </a:r>
            <a:endParaRPr lang="en-US" sz="2000" dirty="0"/>
          </a:p>
          <a:p>
            <a:pPr lvl="1"/>
            <a:r>
              <a:rPr lang="en-US" sz="2000" dirty="0"/>
              <a:t>Issue: 2D uses bounded excluded minors, not just </a:t>
            </a:r>
            <a:r>
              <a:rPr lang="en-US" sz="2000" dirty="0" smtClean="0"/>
              <a:t>separators.</a:t>
            </a:r>
            <a:endParaRPr lang="en-US" sz="2000" dirty="0"/>
          </a:p>
          <a:p>
            <a:pPr lvl="1"/>
            <a:endParaRPr lang="en-US" sz="1100" dirty="0"/>
          </a:p>
          <a:p>
            <a:r>
              <a:rPr lang="en-US" dirty="0"/>
              <a:t>Support </a:t>
            </a:r>
            <a:r>
              <a:rPr lang="en-US" dirty="0" smtClean="0"/>
              <a:t>theory methods </a:t>
            </a:r>
            <a:r>
              <a:rPr lang="en-US" dirty="0"/>
              <a:t>for more general matrices</a:t>
            </a:r>
            <a:r>
              <a:rPr lang="en-US" dirty="0" smtClean="0"/>
              <a:t>?</a:t>
            </a:r>
            <a:endParaRPr lang="en-US" sz="2000" dirty="0" smtClean="0"/>
          </a:p>
          <a:p>
            <a:pPr lvl="1"/>
            <a:r>
              <a:rPr lang="en-US" sz="2000" dirty="0" smtClean="0">
                <a:solidFill>
                  <a:srgbClr val="021FAE"/>
                </a:solidFill>
              </a:rPr>
              <a:t>[</a:t>
            </a:r>
            <a:r>
              <a:rPr lang="en-US" sz="2000" dirty="0" err="1">
                <a:solidFill>
                  <a:srgbClr val="021FAE"/>
                </a:solidFill>
              </a:rPr>
              <a:t>Boman</a:t>
            </a:r>
            <a:r>
              <a:rPr lang="en-US" sz="2000" dirty="0">
                <a:solidFill>
                  <a:srgbClr val="021FAE"/>
                </a:solidFill>
              </a:rPr>
              <a:t>, Chen, Hendrickson, Toledo]: </a:t>
            </a:r>
            <a:r>
              <a:rPr lang="en-US" sz="2000" dirty="0"/>
              <a:t>different </a:t>
            </a:r>
            <a:r>
              <a:rPr lang="en-US" sz="2000" dirty="0" err="1"/>
              <a:t>matroid</a:t>
            </a:r>
            <a:r>
              <a:rPr lang="en-US" sz="2000" dirty="0"/>
              <a:t> for all </a:t>
            </a:r>
            <a:r>
              <a:rPr lang="en-US" sz="2000" dirty="0" smtClean="0"/>
              <a:t>symmetric diagonally dominant matrices (= factor width 2).</a:t>
            </a:r>
            <a:endParaRPr lang="en-US" sz="800" dirty="0">
              <a:solidFill>
                <a:schemeClr val="tx1"/>
              </a:solidFill>
            </a:endParaRP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Matrices </a:t>
            </a:r>
            <a:r>
              <a:rPr lang="en-US" sz="2000" dirty="0" smtClean="0">
                <a:solidFill>
                  <a:schemeClr val="tx1"/>
                </a:solidFill>
              </a:rPr>
              <a:t>of bounded </a:t>
            </a:r>
            <a:r>
              <a:rPr lang="en-US" sz="2000" dirty="0">
                <a:solidFill>
                  <a:schemeClr val="tx1"/>
                </a:solidFill>
              </a:rPr>
              <a:t>factor width</a:t>
            </a:r>
            <a:r>
              <a:rPr lang="en-US" sz="2000" dirty="0" smtClean="0">
                <a:solidFill>
                  <a:schemeClr val="tx1"/>
                </a:solidFill>
              </a:rPr>
              <a:t>?  Factor width 3?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All SPD matrices?</a:t>
            </a:r>
            <a:endParaRPr lang="en-US" sz="2000" dirty="0">
              <a:solidFill>
                <a:schemeClr val="tx1"/>
              </a:solidFill>
            </a:endParaRPr>
          </a:p>
          <a:p>
            <a:pPr lvl="2">
              <a:buFontTx/>
              <a:buNone/>
            </a:pPr>
            <a:endParaRPr lang="en-US" sz="1400" dirty="0">
              <a:solidFill>
                <a:schemeClr val="tx1"/>
              </a:solidFill>
            </a:endParaRPr>
          </a:p>
          <a:p>
            <a:pPr lvl="0"/>
            <a:r>
              <a:rPr lang="en-US" dirty="0" smtClean="0"/>
              <a:t>Is there a version that’s useful in practice?</a:t>
            </a:r>
            <a:endParaRPr lang="en-US" sz="700" dirty="0" smtClean="0"/>
          </a:p>
          <a:p>
            <a:pPr lvl="1"/>
            <a:r>
              <a:rPr lang="en-US" sz="2000" dirty="0" smtClean="0"/>
              <a:t>Maybe for non-geometric graph </a:t>
            </a:r>
            <a:r>
              <a:rPr lang="en-US" sz="2000" dirty="0" err="1" smtClean="0"/>
              <a:t>Laplacians</a:t>
            </a:r>
            <a:r>
              <a:rPr lang="en-US" sz="2000" dirty="0"/>
              <a:t>?</a:t>
            </a:r>
            <a:endParaRPr lang="en-US" sz="2000" dirty="0" smtClean="0"/>
          </a:p>
          <a:p>
            <a:pPr lvl="1"/>
            <a:r>
              <a:rPr lang="en-US" sz="2000" dirty="0" smtClean="0">
                <a:solidFill>
                  <a:srgbClr val="021FAE"/>
                </a:solidFill>
              </a:rPr>
              <a:t>[</a:t>
            </a:r>
            <a:r>
              <a:rPr lang="en-US" sz="2000" dirty="0" err="1" smtClean="0">
                <a:solidFill>
                  <a:srgbClr val="021FAE"/>
                </a:solidFill>
              </a:rPr>
              <a:t>Koutis</a:t>
            </a:r>
            <a:r>
              <a:rPr lang="en-US" sz="2000" dirty="0" smtClean="0">
                <a:solidFill>
                  <a:srgbClr val="021FAE"/>
                </a:solidFill>
              </a:rPr>
              <a:t>, Miller, </a:t>
            </a:r>
            <a:r>
              <a:rPr lang="en-US" sz="2000" dirty="0" err="1" smtClean="0">
                <a:solidFill>
                  <a:srgbClr val="021FAE"/>
                </a:solidFill>
              </a:rPr>
              <a:t>Peng</a:t>
            </a:r>
            <a:r>
              <a:rPr lang="en-US" sz="2000" dirty="0" smtClean="0">
                <a:solidFill>
                  <a:srgbClr val="021FAE"/>
                </a:solidFill>
              </a:rPr>
              <a:t> 2010] </a:t>
            </a:r>
            <a:r>
              <a:rPr lang="en-US" sz="2000" dirty="0" smtClean="0">
                <a:solidFill>
                  <a:schemeClr val="tx1"/>
                </a:solidFill>
              </a:rPr>
              <a:t>simplifies </a:t>
            </a:r>
            <a:r>
              <a:rPr lang="en-US" sz="2000" dirty="0" err="1" smtClean="0">
                <a:solidFill>
                  <a:schemeClr val="tx1"/>
                </a:solidFill>
              </a:rPr>
              <a:t>Spielman</a:t>
            </a:r>
            <a:r>
              <a:rPr lang="en-US" sz="2000" dirty="0" smtClean="0">
                <a:solidFill>
                  <a:schemeClr val="tx1"/>
                </a:solidFill>
              </a:rPr>
              <a:t>/</a:t>
            </a:r>
            <a:r>
              <a:rPr lang="en-US" sz="2000" dirty="0" err="1" smtClean="0">
                <a:solidFill>
                  <a:schemeClr val="tx1"/>
                </a:solidFill>
              </a:rPr>
              <a:t>Teng</a:t>
            </a:r>
            <a:r>
              <a:rPr lang="en-US" sz="2000" dirty="0" smtClean="0">
                <a:solidFill>
                  <a:schemeClr val="tx1"/>
                </a:solidFill>
              </a:rPr>
              <a:t> a lot.</a:t>
            </a:r>
          </a:p>
          <a:p>
            <a:pPr lvl="1"/>
            <a:r>
              <a:rPr lang="en-US" sz="2000" dirty="0" smtClean="0">
                <a:solidFill>
                  <a:srgbClr val="021FAE"/>
                </a:solidFill>
              </a:rPr>
              <a:t>[</a:t>
            </a:r>
            <a:r>
              <a:rPr lang="en-US" sz="2000" dirty="0" err="1" smtClean="0">
                <a:solidFill>
                  <a:srgbClr val="021FAE"/>
                </a:solidFill>
              </a:rPr>
              <a:t>Kelner</a:t>
            </a:r>
            <a:r>
              <a:rPr lang="en-US" sz="2000" dirty="0" smtClean="0">
                <a:solidFill>
                  <a:srgbClr val="021FAE"/>
                </a:solidFill>
              </a:rPr>
              <a:t> et al. 2013]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: random </a:t>
            </a:r>
            <a:r>
              <a:rPr lang="en-US" sz="2000" dirty="0" err="1" smtClean="0">
                <a:solidFill>
                  <a:schemeClr val="tx1"/>
                </a:solidFill>
              </a:rPr>
              <a:t>Kaczmarz</a:t>
            </a:r>
            <a:r>
              <a:rPr lang="en-US" sz="2000" dirty="0" smtClean="0">
                <a:solidFill>
                  <a:schemeClr val="tx1"/>
                </a:solidFill>
              </a:rPr>
              <a:t> projections in the 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dual space – even simpler, good O() theorems, but not yet fast enough in practice.</a:t>
            </a:r>
            <a:endParaRPr lang="en-US" sz="2000" dirty="0"/>
          </a:p>
          <a:p>
            <a:endParaRPr lang="en-US" sz="2000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534400" cy="609600"/>
          </a:xfrm>
        </p:spPr>
        <p:txBody>
          <a:bodyPr/>
          <a:lstStyle/>
          <a:p>
            <a:pPr>
              <a:defRPr/>
            </a:pPr>
            <a:r>
              <a:rPr lang="en-US" smtClean="0">
                <a:ea typeface="+mj-ea"/>
              </a:rPr>
              <a:t>Complexity of linear solvers</a:t>
            </a:r>
            <a:endParaRPr lang="en-US" sz="2400" smtClean="0">
              <a:ea typeface="+mj-ea"/>
            </a:endParaRPr>
          </a:p>
        </p:txBody>
      </p:sp>
      <p:graphicFrame>
        <p:nvGraphicFramePr>
          <p:cNvPr id="261123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363054"/>
              </p:ext>
            </p:extLst>
          </p:nvPr>
        </p:nvGraphicFramePr>
        <p:xfrm>
          <a:off x="369888" y="2638425"/>
          <a:ext cx="8382000" cy="4006851"/>
        </p:xfrm>
        <a:graphic>
          <a:graphicData uri="http://schemas.openxmlformats.org/drawingml/2006/table">
            <a:tbl>
              <a:tblPr/>
              <a:tblGrid>
                <a:gridCol w="2873375"/>
                <a:gridCol w="2613025"/>
                <a:gridCol w="2895600"/>
              </a:tblGrid>
              <a:tr h="57916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2D</a:t>
                      </a:r>
                    </a:p>
                  </a:txBody>
                  <a:tcPr marT="45724" marB="45724"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3D</a:t>
                      </a:r>
                    </a:p>
                  </a:txBody>
                  <a:tcPr marT="45724" marB="45724" anchor="ctr" anchorCtr="1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422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Dense Cholesky:</a:t>
                      </a:r>
                    </a:p>
                  </a:txBody>
                  <a:tcPr marT="45724" marB="45724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3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3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422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Sparse Cholesky:</a:t>
                      </a:r>
                    </a:p>
                  </a:txBody>
                  <a:tcPr marT="45724" marB="45724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1.5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2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20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CG,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exact arithmetic:</a:t>
                      </a:r>
                    </a:p>
                  </a:txBody>
                  <a:tcPr marT="45724" marB="45724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2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2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CG,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no precond:</a:t>
                      </a:r>
                    </a:p>
                  </a:txBody>
                  <a:tcPr marT="45724" marB="45724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1.5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1.33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5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CG,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modified IC0:</a:t>
                      </a:r>
                    </a:p>
                  </a:txBody>
                  <a:tcPr marT="45724" marB="45724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1.25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1.17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CG,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support trees:</a:t>
                      </a:r>
                    </a:p>
                  </a:txBody>
                  <a:tcPr marT="45724" marB="45724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1.20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 -&gt; O(n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1+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1.75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 -&gt; O(n</a:t>
                      </a:r>
                      <a:r>
                        <a:rPr kumimoji="0" lang="en-US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1+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  <a:r>
                        <a:rPr kumimoji="0" lang="en-US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5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Multigrid:</a:t>
                      </a:r>
                    </a:p>
                  </a:txBody>
                  <a:tcPr marT="45724" marB="45724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O(n)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O(n)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6421" name="Group 49"/>
          <p:cNvGrpSpPr>
            <a:grpSpLocks/>
          </p:cNvGrpSpPr>
          <p:nvPr/>
        </p:nvGrpSpPr>
        <p:grpSpPr bwMode="auto">
          <a:xfrm>
            <a:off x="2895600" y="990600"/>
            <a:ext cx="2362200" cy="1524000"/>
            <a:chOff x="960" y="1104"/>
            <a:chExt cx="1488" cy="960"/>
          </a:xfrm>
        </p:grpSpPr>
        <p:grpSp>
          <p:nvGrpSpPr>
            <p:cNvPr id="16462" name="Group 50"/>
            <p:cNvGrpSpPr>
              <a:grpSpLocks/>
            </p:cNvGrpSpPr>
            <p:nvPr/>
          </p:nvGrpSpPr>
          <p:grpSpPr bwMode="auto">
            <a:xfrm>
              <a:off x="1488" y="1104"/>
              <a:ext cx="960" cy="960"/>
              <a:chOff x="436" y="1482"/>
              <a:chExt cx="960" cy="960"/>
            </a:xfrm>
          </p:grpSpPr>
          <p:grpSp>
            <p:nvGrpSpPr>
              <p:cNvPr id="16465" name="Group 51"/>
              <p:cNvGrpSpPr>
                <a:grpSpLocks/>
              </p:cNvGrpSpPr>
              <p:nvPr/>
            </p:nvGrpSpPr>
            <p:grpSpPr bwMode="auto">
              <a:xfrm>
                <a:off x="436" y="1482"/>
                <a:ext cx="960" cy="953"/>
                <a:chOff x="1440" y="1441"/>
                <a:chExt cx="960" cy="953"/>
              </a:xfrm>
            </p:grpSpPr>
            <p:sp>
              <p:nvSpPr>
                <p:cNvPr id="16472" name="Line 52"/>
                <p:cNvSpPr>
                  <a:spLocks noChangeShapeType="1"/>
                </p:cNvSpPr>
                <p:nvPr/>
              </p:nvSpPr>
              <p:spPr bwMode="auto">
                <a:xfrm>
                  <a:off x="1440" y="1441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73" name="Line 53"/>
                <p:cNvSpPr>
                  <a:spLocks noChangeShapeType="1"/>
                </p:cNvSpPr>
                <p:nvPr/>
              </p:nvSpPr>
              <p:spPr bwMode="auto">
                <a:xfrm>
                  <a:off x="1440" y="1679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74" name="Line 54"/>
                <p:cNvSpPr>
                  <a:spLocks noChangeShapeType="1"/>
                </p:cNvSpPr>
                <p:nvPr/>
              </p:nvSpPr>
              <p:spPr bwMode="auto">
                <a:xfrm>
                  <a:off x="1440" y="1917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75" name="Line 55"/>
                <p:cNvSpPr>
                  <a:spLocks noChangeShapeType="1"/>
                </p:cNvSpPr>
                <p:nvPr/>
              </p:nvSpPr>
              <p:spPr bwMode="auto">
                <a:xfrm>
                  <a:off x="1440" y="2155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76" name="Line 56"/>
                <p:cNvSpPr>
                  <a:spLocks noChangeShapeType="1"/>
                </p:cNvSpPr>
                <p:nvPr/>
              </p:nvSpPr>
              <p:spPr bwMode="auto">
                <a:xfrm>
                  <a:off x="1440" y="2394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6466" name="Group 57"/>
              <p:cNvGrpSpPr>
                <a:grpSpLocks/>
              </p:cNvGrpSpPr>
              <p:nvPr/>
            </p:nvGrpSpPr>
            <p:grpSpPr bwMode="auto">
              <a:xfrm rot="-5400000">
                <a:off x="438" y="1485"/>
                <a:ext cx="960" cy="953"/>
                <a:chOff x="1440" y="1441"/>
                <a:chExt cx="960" cy="953"/>
              </a:xfrm>
            </p:grpSpPr>
            <p:sp>
              <p:nvSpPr>
                <p:cNvPr id="16467" name="Line 58"/>
                <p:cNvSpPr>
                  <a:spLocks noChangeShapeType="1"/>
                </p:cNvSpPr>
                <p:nvPr/>
              </p:nvSpPr>
              <p:spPr bwMode="auto">
                <a:xfrm>
                  <a:off x="1440" y="1441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68" name="Line 59"/>
                <p:cNvSpPr>
                  <a:spLocks noChangeShapeType="1"/>
                </p:cNvSpPr>
                <p:nvPr/>
              </p:nvSpPr>
              <p:spPr bwMode="auto">
                <a:xfrm>
                  <a:off x="1440" y="1679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69" name="Line 60"/>
                <p:cNvSpPr>
                  <a:spLocks noChangeShapeType="1"/>
                </p:cNvSpPr>
                <p:nvPr/>
              </p:nvSpPr>
              <p:spPr bwMode="auto">
                <a:xfrm>
                  <a:off x="1440" y="1917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70" name="Line 61"/>
                <p:cNvSpPr>
                  <a:spLocks noChangeShapeType="1"/>
                </p:cNvSpPr>
                <p:nvPr/>
              </p:nvSpPr>
              <p:spPr bwMode="auto">
                <a:xfrm>
                  <a:off x="1440" y="2155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71" name="Line 62"/>
                <p:cNvSpPr>
                  <a:spLocks noChangeShapeType="1"/>
                </p:cNvSpPr>
                <p:nvPr/>
              </p:nvSpPr>
              <p:spPr bwMode="auto">
                <a:xfrm>
                  <a:off x="1440" y="2394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16463" name="Text Box 63"/>
            <p:cNvSpPr txBox="1">
              <a:spLocks noChangeArrowheads="1"/>
            </p:cNvSpPr>
            <p:nvPr/>
          </p:nvSpPr>
          <p:spPr bwMode="auto">
            <a:xfrm>
              <a:off x="960" y="1440"/>
              <a:ext cx="4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>
                  <a:solidFill>
                    <a:srgbClr val="FC0128"/>
                  </a:solidFill>
                  <a:latin typeface="Arial" charset="0"/>
                </a:rPr>
                <a:t>n</a:t>
              </a:r>
              <a:r>
                <a:rPr lang="en-US" sz="2400" b="1" baseline="30000">
                  <a:solidFill>
                    <a:srgbClr val="FC0128"/>
                  </a:solidFill>
                  <a:latin typeface="Arial" charset="0"/>
                </a:rPr>
                <a:t>1/2</a:t>
              </a:r>
            </a:p>
          </p:txBody>
        </p:sp>
        <p:sp>
          <p:nvSpPr>
            <p:cNvPr id="16464" name="Line 64"/>
            <p:cNvSpPr>
              <a:spLocks noChangeShapeType="1"/>
            </p:cNvSpPr>
            <p:nvPr/>
          </p:nvSpPr>
          <p:spPr bwMode="auto">
            <a:xfrm flipV="1">
              <a:off x="1392" y="1104"/>
              <a:ext cx="0" cy="96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16422" name="Group 65"/>
          <p:cNvGrpSpPr>
            <a:grpSpLocks/>
          </p:cNvGrpSpPr>
          <p:nvPr/>
        </p:nvGrpSpPr>
        <p:grpSpPr bwMode="auto">
          <a:xfrm>
            <a:off x="5638800" y="762000"/>
            <a:ext cx="2598738" cy="1833563"/>
            <a:chOff x="3120" y="1008"/>
            <a:chExt cx="1637" cy="1155"/>
          </a:xfrm>
        </p:grpSpPr>
        <p:grpSp>
          <p:nvGrpSpPr>
            <p:cNvPr id="16424" name="Group 66"/>
            <p:cNvGrpSpPr>
              <a:grpSpLocks noChangeAspect="1"/>
            </p:cNvGrpSpPr>
            <p:nvPr/>
          </p:nvGrpSpPr>
          <p:grpSpPr bwMode="auto">
            <a:xfrm>
              <a:off x="3600" y="1008"/>
              <a:ext cx="1157" cy="1155"/>
              <a:chOff x="3168" y="960"/>
              <a:chExt cx="1443" cy="1440"/>
            </a:xfrm>
          </p:grpSpPr>
          <p:grpSp>
            <p:nvGrpSpPr>
              <p:cNvPr id="16427" name="Group 67"/>
              <p:cNvGrpSpPr>
                <a:grpSpLocks noChangeAspect="1"/>
              </p:cNvGrpSpPr>
              <p:nvPr/>
            </p:nvGrpSpPr>
            <p:grpSpPr bwMode="auto">
              <a:xfrm>
                <a:off x="3168" y="1440"/>
                <a:ext cx="960" cy="960"/>
                <a:chOff x="436" y="1482"/>
                <a:chExt cx="960" cy="960"/>
              </a:xfrm>
            </p:grpSpPr>
            <p:grpSp>
              <p:nvGrpSpPr>
                <p:cNvPr id="16450" name="Group 68"/>
                <p:cNvGrpSpPr>
                  <a:grpSpLocks noChangeAspect="1"/>
                </p:cNvGrpSpPr>
                <p:nvPr/>
              </p:nvGrpSpPr>
              <p:grpSpPr bwMode="auto">
                <a:xfrm>
                  <a:off x="436" y="1482"/>
                  <a:ext cx="960" cy="953"/>
                  <a:chOff x="1440" y="1441"/>
                  <a:chExt cx="960" cy="953"/>
                </a:xfrm>
              </p:grpSpPr>
              <p:sp>
                <p:nvSpPr>
                  <p:cNvPr id="16457" name="Line 6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441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 sz="28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458" name="Line 7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679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 sz="28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459" name="Line 7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917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 sz="28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460" name="Line 72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2155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 sz="28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461" name="Line 7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2394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 sz="280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6451" name="Group 74"/>
                <p:cNvGrpSpPr>
                  <a:grpSpLocks noChangeAspect="1"/>
                </p:cNvGrpSpPr>
                <p:nvPr/>
              </p:nvGrpSpPr>
              <p:grpSpPr bwMode="auto">
                <a:xfrm rot="-5400000">
                  <a:off x="438" y="1485"/>
                  <a:ext cx="960" cy="953"/>
                  <a:chOff x="1440" y="1441"/>
                  <a:chExt cx="960" cy="953"/>
                </a:xfrm>
              </p:grpSpPr>
              <p:sp>
                <p:nvSpPr>
                  <p:cNvPr id="16452" name="Line 7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441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 sz="28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453" name="Line 7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679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 sz="28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454" name="Line 7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917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 sz="28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455" name="Line 7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2155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 sz="28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456" name="Line 7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2394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 sz="2800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grpSp>
            <p:nvGrpSpPr>
              <p:cNvPr id="16428" name="Group 80"/>
              <p:cNvGrpSpPr>
                <a:grpSpLocks noChangeAspect="1"/>
              </p:cNvGrpSpPr>
              <p:nvPr/>
            </p:nvGrpSpPr>
            <p:grpSpPr bwMode="auto">
              <a:xfrm>
                <a:off x="3168" y="960"/>
                <a:ext cx="1440" cy="483"/>
                <a:chOff x="3168" y="960"/>
                <a:chExt cx="1440" cy="483"/>
              </a:xfrm>
            </p:grpSpPr>
            <p:sp>
              <p:nvSpPr>
                <p:cNvPr id="16440" name="Line 81"/>
                <p:cNvSpPr>
                  <a:spLocks noChangeAspect="1" noChangeShapeType="1"/>
                </p:cNvSpPr>
                <p:nvPr/>
              </p:nvSpPr>
              <p:spPr bwMode="auto">
                <a:xfrm>
                  <a:off x="3648" y="96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41" name="Line 82"/>
                <p:cNvSpPr>
                  <a:spLocks noChangeAspect="1" noChangeShapeType="1"/>
                </p:cNvSpPr>
                <p:nvPr/>
              </p:nvSpPr>
              <p:spPr bwMode="auto">
                <a:xfrm>
                  <a:off x="3528" y="108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42" name="Line 83"/>
                <p:cNvSpPr>
                  <a:spLocks noChangeAspect="1" noChangeShapeType="1"/>
                </p:cNvSpPr>
                <p:nvPr/>
              </p:nvSpPr>
              <p:spPr bwMode="auto">
                <a:xfrm>
                  <a:off x="3408" y="120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43" name="Line 84"/>
                <p:cNvSpPr>
                  <a:spLocks noChangeAspect="1" noChangeShapeType="1"/>
                </p:cNvSpPr>
                <p:nvPr/>
              </p:nvSpPr>
              <p:spPr bwMode="auto">
                <a:xfrm>
                  <a:off x="3288" y="132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44" name="Line 85"/>
                <p:cNvSpPr>
                  <a:spLocks noChangeAspect="1" noChangeShapeType="1"/>
                </p:cNvSpPr>
                <p:nvPr/>
              </p:nvSpPr>
              <p:spPr bwMode="auto">
                <a:xfrm>
                  <a:off x="3168" y="144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45" name="Line 86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168" y="964"/>
                  <a:ext cx="483" cy="47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46" name="Line 87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407" y="963"/>
                  <a:ext cx="483" cy="47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47" name="Line 88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646" y="962"/>
                  <a:ext cx="483" cy="48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48" name="Line 89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885" y="961"/>
                  <a:ext cx="483" cy="48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49" name="Line 90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4125" y="960"/>
                  <a:ext cx="483" cy="48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6429" name="Group 91"/>
              <p:cNvGrpSpPr>
                <a:grpSpLocks noChangeAspect="1"/>
              </p:cNvGrpSpPr>
              <p:nvPr/>
            </p:nvGrpSpPr>
            <p:grpSpPr bwMode="auto">
              <a:xfrm rot="5400000" flipV="1">
                <a:off x="3650" y="1438"/>
                <a:ext cx="1440" cy="483"/>
                <a:chOff x="3168" y="960"/>
                <a:chExt cx="1440" cy="483"/>
              </a:xfrm>
            </p:grpSpPr>
            <p:sp>
              <p:nvSpPr>
                <p:cNvPr id="16430" name="Line 92"/>
                <p:cNvSpPr>
                  <a:spLocks noChangeAspect="1" noChangeShapeType="1"/>
                </p:cNvSpPr>
                <p:nvPr/>
              </p:nvSpPr>
              <p:spPr bwMode="auto">
                <a:xfrm>
                  <a:off x="3648" y="96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31" name="Line 93"/>
                <p:cNvSpPr>
                  <a:spLocks noChangeAspect="1" noChangeShapeType="1"/>
                </p:cNvSpPr>
                <p:nvPr/>
              </p:nvSpPr>
              <p:spPr bwMode="auto">
                <a:xfrm>
                  <a:off x="3528" y="108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32" name="Line 94"/>
                <p:cNvSpPr>
                  <a:spLocks noChangeAspect="1" noChangeShapeType="1"/>
                </p:cNvSpPr>
                <p:nvPr/>
              </p:nvSpPr>
              <p:spPr bwMode="auto">
                <a:xfrm>
                  <a:off x="3408" y="120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33" name="Line 95"/>
                <p:cNvSpPr>
                  <a:spLocks noChangeAspect="1" noChangeShapeType="1"/>
                </p:cNvSpPr>
                <p:nvPr/>
              </p:nvSpPr>
              <p:spPr bwMode="auto">
                <a:xfrm>
                  <a:off x="3288" y="132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34" name="Line 96"/>
                <p:cNvSpPr>
                  <a:spLocks noChangeAspect="1" noChangeShapeType="1"/>
                </p:cNvSpPr>
                <p:nvPr/>
              </p:nvSpPr>
              <p:spPr bwMode="auto">
                <a:xfrm>
                  <a:off x="3168" y="144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35" name="Line 97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168" y="964"/>
                  <a:ext cx="483" cy="47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36" name="Line 98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407" y="963"/>
                  <a:ext cx="483" cy="47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37" name="Line 99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646" y="962"/>
                  <a:ext cx="483" cy="48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38" name="Line 100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885" y="961"/>
                  <a:ext cx="483" cy="48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39" name="Line 101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4125" y="960"/>
                  <a:ext cx="483" cy="48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16425" name="Text Box 102"/>
            <p:cNvSpPr txBox="1">
              <a:spLocks noChangeArrowheads="1"/>
            </p:cNvSpPr>
            <p:nvPr/>
          </p:nvSpPr>
          <p:spPr bwMode="auto">
            <a:xfrm>
              <a:off x="3120" y="1584"/>
              <a:ext cx="4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>
                  <a:solidFill>
                    <a:srgbClr val="FC0128"/>
                  </a:solidFill>
                  <a:latin typeface="Arial" charset="0"/>
                </a:rPr>
                <a:t>n</a:t>
              </a:r>
              <a:r>
                <a:rPr lang="en-US" sz="2400" b="1" baseline="30000">
                  <a:solidFill>
                    <a:srgbClr val="FC0128"/>
                  </a:solidFill>
                  <a:latin typeface="Arial" charset="0"/>
                </a:rPr>
                <a:t>1/3</a:t>
              </a:r>
            </a:p>
          </p:txBody>
        </p:sp>
        <p:sp>
          <p:nvSpPr>
            <p:cNvPr id="16426" name="Line 103"/>
            <p:cNvSpPr>
              <a:spLocks noChangeShapeType="1"/>
            </p:cNvSpPr>
            <p:nvPr/>
          </p:nvSpPr>
          <p:spPr bwMode="auto">
            <a:xfrm flipV="1">
              <a:off x="3504" y="1392"/>
              <a:ext cx="0" cy="768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>
                <a:solidFill>
                  <a:srgbClr val="000000"/>
                </a:solidFill>
              </a:endParaRPr>
            </a:p>
          </p:txBody>
        </p:sp>
      </p:grpSp>
      <p:sp>
        <p:nvSpPr>
          <p:cNvPr id="16423" name="Text Box 104"/>
          <p:cNvSpPr txBox="1">
            <a:spLocks noChangeArrowheads="1"/>
          </p:cNvSpPr>
          <p:nvPr/>
        </p:nvSpPr>
        <p:spPr bwMode="auto">
          <a:xfrm>
            <a:off x="381000" y="914400"/>
            <a:ext cx="22098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rgbClr val="FC0128"/>
                </a:solidFill>
                <a:latin typeface="Arial" charset="0"/>
              </a:rPr>
              <a:t>Time to solve model problem (Poisson</a:t>
            </a:r>
            <a:r>
              <a:rPr lang="ja-JP" altLang="en-US" sz="2400">
                <a:solidFill>
                  <a:srgbClr val="FC0128"/>
                </a:solidFill>
                <a:latin typeface="Arial" charset="0"/>
              </a:rPr>
              <a:t>’</a:t>
            </a:r>
            <a:r>
              <a:rPr lang="en-US" sz="2400">
                <a:solidFill>
                  <a:srgbClr val="FC0128"/>
                </a:solidFill>
                <a:latin typeface="Arial" charset="0"/>
              </a:rPr>
              <a:t>s equation) on regular mesh</a:t>
            </a:r>
          </a:p>
        </p:txBody>
      </p:sp>
    </p:spTree>
    <p:extLst>
      <p:ext uri="{BB962C8B-B14F-4D97-AF65-F5344CB8AC3E}">
        <p14:creationId xmlns:p14="http://schemas.microsoft.com/office/powerpoint/2010/main" val="449259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86800" cy="457200"/>
          </a:xfrm>
        </p:spPr>
        <p:txBody>
          <a:bodyPr/>
          <a:lstStyle/>
          <a:p>
            <a:r>
              <a:rPr lang="en-US" sz="2400"/>
              <a:t>Support-graph analysis of modified incomplete Cholesky</a:t>
            </a:r>
          </a:p>
        </p:txBody>
      </p:sp>
      <p:sp>
        <p:nvSpPr>
          <p:cNvPr id="286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4495800"/>
            <a:ext cx="8077200" cy="175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B has positive (dotted) edges that cancel fill</a:t>
            </a:r>
          </a:p>
          <a:p>
            <a:pPr>
              <a:lnSpc>
                <a:spcPct val="90000"/>
              </a:lnSpc>
            </a:pPr>
            <a:r>
              <a:rPr lang="en-US" sz="2000"/>
              <a:t>B has same row sums as A</a:t>
            </a:r>
          </a:p>
          <a:p>
            <a:pPr>
              <a:lnSpc>
                <a:spcPct val="90000"/>
              </a:lnSpc>
            </a:pPr>
            <a:endParaRPr lang="en-US" sz="2000"/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>
                <a:solidFill>
                  <a:schemeClr val="hlink"/>
                </a:solidFill>
              </a:rPr>
              <a:t>Strategy:</a:t>
            </a:r>
            <a:r>
              <a:rPr lang="en-US" sz="2000"/>
              <a:t>  Use the negative edges of B to support both the negative edges of A and the positive edges of B.</a:t>
            </a:r>
          </a:p>
        </p:txBody>
      </p:sp>
      <p:grpSp>
        <p:nvGrpSpPr>
          <p:cNvPr id="286724" name="Group 4"/>
          <p:cNvGrpSpPr>
            <a:grpSpLocks/>
          </p:cNvGrpSpPr>
          <p:nvPr/>
        </p:nvGrpSpPr>
        <p:grpSpPr bwMode="auto">
          <a:xfrm>
            <a:off x="517525" y="749300"/>
            <a:ext cx="3798888" cy="3441700"/>
            <a:chOff x="326" y="472"/>
            <a:chExt cx="2393" cy="2168"/>
          </a:xfrm>
        </p:grpSpPr>
        <p:grpSp>
          <p:nvGrpSpPr>
            <p:cNvPr id="286725" name="Group 5"/>
            <p:cNvGrpSpPr>
              <a:grpSpLocks/>
            </p:cNvGrpSpPr>
            <p:nvPr/>
          </p:nvGrpSpPr>
          <p:grpSpPr bwMode="auto">
            <a:xfrm>
              <a:off x="326" y="472"/>
              <a:ext cx="2393" cy="1812"/>
              <a:chOff x="400" y="472"/>
              <a:chExt cx="2393" cy="1812"/>
            </a:xfrm>
          </p:grpSpPr>
          <p:grpSp>
            <p:nvGrpSpPr>
              <p:cNvPr id="286726" name="Group 6"/>
              <p:cNvGrpSpPr>
                <a:grpSpLocks/>
              </p:cNvGrpSpPr>
              <p:nvPr/>
            </p:nvGrpSpPr>
            <p:grpSpPr bwMode="auto">
              <a:xfrm>
                <a:off x="1008" y="472"/>
                <a:ext cx="1785" cy="1812"/>
                <a:chOff x="528" y="576"/>
                <a:chExt cx="1785" cy="1812"/>
              </a:xfrm>
            </p:grpSpPr>
            <p:sp>
              <p:nvSpPr>
                <p:cNvPr id="286727" name="Oval 7"/>
                <p:cNvSpPr>
                  <a:spLocks noChangeAspect="1" noChangeArrowheads="1"/>
                </p:cNvSpPr>
                <p:nvPr/>
              </p:nvSpPr>
              <p:spPr bwMode="auto">
                <a:xfrm>
                  <a:off x="1032" y="765"/>
                  <a:ext cx="93" cy="93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6728" name="Oval 8"/>
                <p:cNvSpPr>
                  <a:spLocks noChangeAspect="1" noChangeArrowheads="1"/>
                </p:cNvSpPr>
                <p:nvPr/>
              </p:nvSpPr>
              <p:spPr bwMode="auto">
                <a:xfrm>
                  <a:off x="1536" y="765"/>
                  <a:ext cx="94" cy="93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6729" name="Oval 9"/>
                <p:cNvSpPr>
                  <a:spLocks noChangeAspect="1" noChangeArrowheads="1"/>
                </p:cNvSpPr>
                <p:nvPr/>
              </p:nvSpPr>
              <p:spPr bwMode="auto">
                <a:xfrm>
                  <a:off x="2041" y="765"/>
                  <a:ext cx="93" cy="93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6730" name="Line 10"/>
                <p:cNvSpPr>
                  <a:spLocks noChangeShapeType="1"/>
                </p:cNvSpPr>
                <p:nvPr/>
              </p:nvSpPr>
              <p:spPr bwMode="auto">
                <a:xfrm flipV="1">
                  <a:off x="576" y="807"/>
                  <a:ext cx="1510" cy="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86731" name="Group 11"/>
                <p:cNvGrpSpPr>
                  <a:grpSpLocks/>
                </p:cNvGrpSpPr>
                <p:nvPr/>
              </p:nvGrpSpPr>
              <p:grpSpPr bwMode="auto">
                <a:xfrm>
                  <a:off x="528" y="1273"/>
                  <a:ext cx="1606" cy="93"/>
                  <a:chOff x="3648" y="1032"/>
                  <a:chExt cx="1606" cy="93"/>
                </a:xfrm>
              </p:grpSpPr>
              <p:sp>
                <p:nvSpPr>
                  <p:cNvPr id="286732" name="Oval 1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648" y="1032"/>
                    <a:ext cx="93" cy="93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86733" name="Oval 1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152" y="1032"/>
                    <a:ext cx="93" cy="93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86734" name="Oval 1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656" y="1032"/>
                    <a:ext cx="94" cy="93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86735" name="Oval 1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161" y="1032"/>
                    <a:ext cx="93" cy="93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86736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576" y="1315"/>
                  <a:ext cx="1510" cy="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86737" name="Group 17"/>
                <p:cNvGrpSpPr>
                  <a:grpSpLocks/>
                </p:cNvGrpSpPr>
                <p:nvPr/>
              </p:nvGrpSpPr>
              <p:grpSpPr bwMode="auto">
                <a:xfrm>
                  <a:off x="528" y="1781"/>
                  <a:ext cx="1606" cy="93"/>
                  <a:chOff x="3648" y="1032"/>
                  <a:chExt cx="1606" cy="93"/>
                </a:xfrm>
              </p:grpSpPr>
              <p:sp>
                <p:nvSpPr>
                  <p:cNvPr id="286738" name="Oval 1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648" y="1032"/>
                    <a:ext cx="93" cy="93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86739" name="Oval 1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152" y="1032"/>
                    <a:ext cx="93" cy="93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86740" name="Oval 2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656" y="1032"/>
                    <a:ext cx="94" cy="93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86741" name="Oval 2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161" y="1032"/>
                    <a:ext cx="93" cy="93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86742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576" y="1823"/>
                  <a:ext cx="1510" cy="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86743" name="Group 23"/>
                <p:cNvGrpSpPr>
                  <a:grpSpLocks/>
                </p:cNvGrpSpPr>
                <p:nvPr/>
              </p:nvGrpSpPr>
              <p:grpSpPr bwMode="auto">
                <a:xfrm>
                  <a:off x="528" y="2289"/>
                  <a:ext cx="1606" cy="93"/>
                  <a:chOff x="3648" y="1032"/>
                  <a:chExt cx="1606" cy="93"/>
                </a:xfrm>
              </p:grpSpPr>
              <p:sp>
                <p:nvSpPr>
                  <p:cNvPr id="286744" name="Oval 2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648" y="1032"/>
                    <a:ext cx="93" cy="93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86745" name="Oval 2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152" y="1032"/>
                    <a:ext cx="93" cy="93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86746" name="Oval 2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656" y="1032"/>
                    <a:ext cx="94" cy="93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86747" name="Oval 2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161" y="1032"/>
                    <a:ext cx="93" cy="93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86748" name="Line 28"/>
                <p:cNvSpPr>
                  <a:spLocks noChangeShapeType="1"/>
                </p:cNvSpPr>
                <p:nvPr/>
              </p:nvSpPr>
              <p:spPr bwMode="auto">
                <a:xfrm flipV="1">
                  <a:off x="576" y="2331"/>
                  <a:ext cx="1510" cy="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6749" name="Line 29"/>
                <p:cNvSpPr>
                  <a:spLocks noChangeShapeType="1"/>
                </p:cNvSpPr>
                <p:nvPr/>
              </p:nvSpPr>
              <p:spPr bwMode="auto">
                <a:xfrm rot="16200000" flipV="1">
                  <a:off x="-180" y="1553"/>
                  <a:ext cx="1510" cy="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6750" name="Line 30"/>
                <p:cNvSpPr>
                  <a:spLocks noChangeShapeType="1"/>
                </p:cNvSpPr>
                <p:nvPr/>
              </p:nvSpPr>
              <p:spPr bwMode="auto">
                <a:xfrm rot="16200000" flipV="1">
                  <a:off x="324" y="1553"/>
                  <a:ext cx="1510" cy="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6751" name="Line 31"/>
                <p:cNvSpPr>
                  <a:spLocks noChangeShapeType="1"/>
                </p:cNvSpPr>
                <p:nvPr/>
              </p:nvSpPr>
              <p:spPr bwMode="auto">
                <a:xfrm rot="16200000" flipV="1">
                  <a:off x="828" y="1553"/>
                  <a:ext cx="1510" cy="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6752" name="Line 32"/>
                <p:cNvSpPr>
                  <a:spLocks noChangeShapeType="1"/>
                </p:cNvSpPr>
                <p:nvPr/>
              </p:nvSpPr>
              <p:spPr bwMode="auto">
                <a:xfrm rot="16200000" flipV="1">
                  <a:off x="1332" y="1553"/>
                  <a:ext cx="1510" cy="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6753" name="Oval 33"/>
                <p:cNvSpPr>
                  <a:spLocks noChangeAspect="1" noChangeArrowheads="1"/>
                </p:cNvSpPr>
                <p:nvPr/>
              </p:nvSpPr>
              <p:spPr bwMode="auto">
                <a:xfrm>
                  <a:off x="528" y="765"/>
                  <a:ext cx="93" cy="93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286754" name="Group 34"/>
                <p:cNvGrpSpPr>
                  <a:grpSpLocks/>
                </p:cNvGrpSpPr>
                <p:nvPr/>
              </p:nvGrpSpPr>
              <p:grpSpPr bwMode="auto">
                <a:xfrm>
                  <a:off x="690" y="576"/>
                  <a:ext cx="1281" cy="1812"/>
                  <a:chOff x="3771" y="795"/>
                  <a:chExt cx="1281" cy="1812"/>
                </a:xfrm>
              </p:grpSpPr>
              <p:grpSp>
                <p:nvGrpSpPr>
                  <p:cNvPr id="286755" name="Group 35"/>
                  <p:cNvGrpSpPr>
                    <a:grpSpLocks/>
                  </p:cNvGrpSpPr>
                  <p:nvPr/>
                </p:nvGrpSpPr>
                <p:grpSpPr bwMode="auto">
                  <a:xfrm>
                    <a:off x="3771" y="795"/>
                    <a:ext cx="1281" cy="288"/>
                    <a:chOff x="3771" y="795"/>
                    <a:chExt cx="1281" cy="288"/>
                  </a:xfrm>
                </p:grpSpPr>
                <p:sp>
                  <p:nvSpPr>
                    <p:cNvPr id="286756" name="Text Box 3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771" y="795"/>
                      <a:ext cx="252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b="1">
                          <a:solidFill>
                            <a:srgbClr val="021FAE"/>
                          </a:solidFill>
                          <a:latin typeface="Times New Roman" charset="0"/>
                        </a:rPr>
                        <a:t>-</a:t>
                      </a:r>
                      <a:r>
                        <a:rPr lang="en-US" sz="1800" b="1">
                          <a:solidFill>
                            <a:srgbClr val="021FAE"/>
                          </a:solidFill>
                          <a:latin typeface="Times New Roman" charset="0"/>
                        </a:rPr>
                        <a:t>1</a:t>
                      </a:r>
                    </a:p>
                  </p:txBody>
                </p:sp>
                <p:sp>
                  <p:nvSpPr>
                    <p:cNvPr id="286757" name="Text Box 3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285" y="795"/>
                      <a:ext cx="252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b="1">
                          <a:solidFill>
                            <a:srgbClr val="021FAE"/>
                          </a:solidFill>
                          <a:latin typeface="Times New Roman" charset="0"/>
                        </a:rPr>
                        <a:t>-</a:t>
                      </a:r>
                      <a:r>
                        <a:rPr lang="en-US" sz="1800" b="1">
                          <a:solidFill>
                            <a:srgbClr val="021FAE"/>
                          </a:solidFill>
                          <a:latin typeface="Times New Roman" charset="0"/>
                        </a:rPr>
                        <a:t>1</a:t>
                      </a:r>
                    </a:p>
                  </p:txBody>
                </p:sp>
                <p:sp>
                  <p:nvSpPr>
                    <p:cNvPr id="286758" name="Text Box 3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800" y="795"/>
                      <a:ext cx="252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b="1">
                          <a:solidFill>
                            <a:srgbClr val="021FAE"/>
                          </a:solidFill>
                          <a:latin typeface="Times New Roman" charset="0"/>
                        </a:rPr>
                        <a:t>-</a:t>
                      </a:r>
                      <a:r>
                        <a:rPr lang="en-US" sz="1800" b="1">
                          <a:solidFill>
                            <a:srgbClr val="021FAE"/>
                          </a:solidFill>
                          <a:latin typeface="Times New Roman" charset="0"/>
                        </a:rPr>
                        <a:t>1</a:t>
                      </a:r>
                    </a:p>
                  </p:txBody>
                </p:sp>
              </p:grpSp>
              <p:grpSp>
                <p:nvGrpSpPr>
                  <p:cNvPr id="286759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3771" y="1303"/>
                    <a:ext cx="1281" cy="288"/>
                    <a:chOff x="3771" y="795"/>
                    <a:chExt cx="1281" cy="288"/>
                  </a:xfrm>
                </p:grpSpPr>
                <p:sp>
                  <p:nvSpPr>
                    <p:cNvPr id="286760" name="Text Box 4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771" y="795"/>
                      <a:ext cx="252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b="1">
                          <a:solidFill>
                            <a:srgbClr val="021FAE"/>
                          </a:solidFill>
                          <a:latin typeface="Times New Roman" charset="0"/>
                        </a:rPr>
                        <a:t>-</a:t>
                      </a:r>
                      <a:r>
                        <a:rPr lang="en-US" sz="1800" b="1">
                          <a:solidFill>
                            <a:srgbClr val="021FAE"/>
                          </a:solidFill>
                          <a:latin typeface="Times New Roman" charset="0"/>
                        </a:rPr>
                        <a:t>1</a:t>
                      </a:r>
                    </a:p>
                  </p:txBody>
                </p:sp>
                <p:sp>
                  <p:nvSpPr>
                    <p:cNvPr id="286761" name="Text Box 4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285" y="795"/>
                      <a:ext cx="252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b="1">
                          <a:solidFill>
                            <a:srgbClr val="021FAE"/>
                          </a:solidFill>
                          <a:latin typeface="Times New Roman" charset="0"/>
                        </a:rPr>
                        <a:t>-</a:t>
                      </a:r>
                      <a:r>
                        <a:rPr lang="en-US" sz="1800" b="1">
                          <a:solidFill>
                            <a:srgbClr val="021FAE"/>
                          </a:solidFill>
                          <a:latin typeface="Times New Roman" charset="0"/>
                        </a:rPr>
                        <a:t>1</a:t>
                      </a:r>
                    </a:p>
                  </p:txBody>
                </p:sp>
                <p:sp>
                  <p:nvSpPr>
                    <p:cNvPr id="286762" name="Text Box 4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800" y="795"/>
                      <a:ext cx="252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b="1">
                          <a:solidFill>
                            <a:srgbClr val="021FAE"/>
                          </a:solidFill>
                          <a:latin typeface="Times New Roman" charset="0"/>
                        </a:rPr>
                        <a:t>-</a:t>
                      </a:r>
                      <a:r>
                        <a:rPr lang="en-US" sz="1800" b="1">
                          <a:solidFill>
                            <a:srgbClr val="021FAE"/>
                          </a:solidFill>
                          <a:latin typeface="Times New Roman" charset="0"/>
                        </a:rPr>
                        <a:t>1</a:t>
                      </a:r>
                    </a:p>
                  </p:txBody>
                </p:sp>
              </p:grpSp>
              <p:grpSp>
                <p:nvGrpSpPr>
                  <p:cNvPr id="286763" name="Group 43"/>
                  <p:cNvGrpSpPr>
                    <a:grpSpLocks/>
                  </p:cNvGrpSpPr>
                  <p:nvPr/>
                </p:nvGrpSpPr>
                <p:grpSpPr bwMode="auto">
                  <a:xfrm>
                    <a:off x="3771" y="1811"/>
                    <a:ext cx="1281" cy="288"/>
                    <a:chOff x="3771" y="795"/>
                    <a:chExt cx="1281" cy="288"/>
                  </a:xfrm>
                </p:grpSpPr>
                <p:sp>
                  <p:nvSpPr>
                    <p:cNvPr id="286764" name="Text Box 4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771" y="795"/>
                      <a:ext cx="252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b="1">
                          <a:solidFill>
                            <a:srgbClr val="021FAE"/>
                          </a:solidFill>
                          <a:latin typeface="Times New Roman" charset="0"/>
                        </a:rPr>
                        <a:t>-</a:t>
                      </a:r>
                      <a:r>
                        <a:rPr lang="en-US" sz="1800" b="1">
                          <a:solidFill>
                            <a:srgbClr val="021FAE"/>
                          </a:solidFill>
                          <a:latin typeface="Times New Roman" charset="0"/>
                        </a:rPr>
                        <a:t>1</a:t>
                      </a:r>
                    </a:p>
                  </p:txBody>
                </p:sp>
                <p:sp>
                  <p:nvSpPr>
                    <p:cNvPr id="286765" name="Text Box 4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285" y="795"/>
                      <a:ext cx="252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b="1">
                          <a:solidFill>
                            <a:srgbClr val="021FAE"/>
                          </a:solidFill>
                          <a:latin typeface="Times New Roman" charset="0"/>
                        </a:rPr>
                        <a:t>-</a:t>
                      </a:r>
                      <a:r>
                        <a:rPr lang="en-US" sz="1800" b="1">
                          <a:solidFill>
                            <a:srgbClr val="021FAE"/>
                          </a:solidFill>
                          <a:latin typeface="Times New Roman" charset="0"/>
                        </a:rPr>
                        <a:t>1</a:t>
                      </a:r>
                    </a:p>
                  </p:txBody>
                </p:sp>
                <p:sp>
                  <p:nvSpPr>
                    <p:cNvPr id="286766" name="Text Box 4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800" y="795"/>
                      <a:ext cx="252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b="1">
                          <a:solidFill>
                            <a:srgbClr val="021FAE"/>
                          </a:solidFill>
                          <a:latin typeface="Times New Roman" charset="0"/>
                        </a:rPr>
                        <a:t>-</a:t>
                      </a:r>
                      <a:r>
                        <a:rPr lang="en-US" sz="1800" b="1">
                          <a:solidFill>
                            <a:srgbClr val="021FAE"/>
                          </a:solidFill>
                          <a:latin typeface="Times New Roman" charset="0"/>
                        </a:rPr>
                        <a:t>1</a:t>
                      </a:r>
                    </a:p>
                  </p:txBody>
                </p:sp>
              </p:grpSp>
              <p:grpSp>
                <p:nvGrpSpPr>
                  <p:cNvPr id="286767" name="Group 47"/>
                  <p:cNvGrpSpPr>
                    <a:grpSpLocks/>
                  </p:cNvGrpSpPr>
                  <p:nvPr/>
                </p:nvGrpSpPr>
                <p:grpSpPr bwMode="auto">
                  <a:xfrm>
                    <a:off x="3771" y="2319"/>
                    <a:ext cx="1281" cy="288"/>
                    <a:chOff x="3771" y="795"/>
                    <a:chExt cx="1281" cy="288"/>
                  </a:xfrm>
                </p:grpSpPr>
                <p:sp>
                  <p:nvSpPr>
                    <p:cNvPr id="286768" name="Text Box 4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771" y="795"/>
                      <a:ext cx="252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b="1">
                          <a:solidFill>
                            <a:srgbClr val="021FAE"/>
                          </a:solidFill>
                          <a:latin typeface="Times New Roman" charset="0"/>
                        </a:rPr>
                        <a:t>-</a:t>
                      </a:r>
                      <a:r>
                        <a:rPr lang="en-US" sz="1800" b="1">
                          <a:solidFill>
                            <a:srgbClr val="021FAE"/>
                          </a:solidFill>
                          <a:latin typeface="Times New Roman" charset="0"/>
                        </a:rPr>
                        <a:t>1</a:t>
                      </a:r>
                    </a:p>
                  </p:txBody>
                </p:sp>
                <p:sp>
                  <p:nvSpPr>
                    <p:cNvPr id="286769" name="Text Box 4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285" y="795"/>
                      <a:ext cx="252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b="1">
                          <a:solidFill>
                            <a:srgbClr val="021FAE"/>
                          </a:solidFill>
                          <a:latin typeface="Times New Roman" charset="0"/>
                        </a:rPr>
                        <a:t>-</a:t>
                      </a:r>
                      <a:r>
                        <a:rPr lang="en-US" sz="1800" b="1">
                          <a:solidFill>
                            <a:srgbClr val="021FAE"/>
                          </a:solidFill>
                          <a:latin typeface="Times New Roman" charset="0"/>
                        </a:rPr>
                        <a:t>1</a:t>
                      </a:r>
                    </a:p>
                  </p:txBody>
                </p:sp>
                <p:sp>
                  <p:nvSpPr>
                    <p:cNvPr id="286770" name="Text Box 5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800" y="795"/>
                      <a:ext cx="252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b="1">
                          <a:solidFill>
                            <a:srgbClr val="021FAE"/>
                          </a:solidFill>
                          <a:latin typeface="Times New Roman" charset="0"/>
                        </a:rPr>
                        <a:t>-</a:t>
                      </a:r>
                      <a:r>
                        <a:rPr lang="en-US" sz="1800" b="1">
                          <a:solidFill>
                            <a:srgbClr val="021FAE"/>
                          </a:solidFill>
                          <a:latin typeface="Times New Roman" charset="0"/>
                        </a:rPr>
                        <a:t>1</a:t>
                      </a:r>
                    </a:p>
                  </p:txBody>
                </p:sp>
              </p:grpSp>
            </p:grpSp>
            <p:grpSp>
              <p:nvGrpSpPr>
                <p:cNvPr id="286771" name="Group 51"/>
                <p:cNvGrpSpPr>
                  <a:grpSpLocks/>
                </p:cNvGrpSpPr>
                <p:nvPr/>
              </p:nvGrpSpPr>
              <p:grpSpPr bwMode="auto">
                <a:xfrm>
                  <a:off x="543" y="822"/>
                  <a:ext cx="1770" cy="1365"/>
                  <a:chOff x="3624" y="1041"/>
                  <a:chExt cx="1770" cy="1365"/>
                </a:xfrm>
              </p:grpSpPr>
              <p:grpSp>
                <p:nvGrpSpPr>
                  <p:cNvPr id="286772" name="Group 52"/>
                  <p:cNvGrpSpPr>
                    <a:grpSpLocks/>
                  </p:cNvGrpSpPr>
                  <p:nvPr/>
                </p:nvGrpSpPr>
                <p:grpSpPr bwMode="auto">
                  <a:xfrm>
                    <a:off x="3624" y="1041"/>
                    <a:ext cx="1770" cy="288"/>
                    <a:chOff x="3624" y="1086"/>
                    <a:chExt cx="1770" cy="288"/>
                  </a:xfrm>
                </p:grpSpPr>
                <p:sp>
                  <p:nvSpPr>
                    <p:cNvPr id="286773" name="Text Box 5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142" y="1086"/>
                      <a:ext cx="252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b="1">
                          <a:solidFill>
                            <a:srgbClr val="021FAE"/>
                          </a:solidFill>
                          <a:latin typeface="Times New Roman" charset="0"/>
                        </a:rPr>
                        <a:t>-</a:t>
                      </a:r>
                      <a:r>
                        <a:rPr lang="en-US" sz="1800" b="1">
                          <a:solidFill>
                            <a:srgbClr val="021FAE"/>
                          </a:solidFill>
                          <a:latin typeface="Times New Roman" charset="0"/>
                        </a:rPr>
                        <a:t>1</a:t>
                      </a:r>
                    </a:p>
                  </p:txBody>
                </p:sp>
                <p:sp>
                  <p:nvSpPr>
                    <p:cNvPr id="286774" name="Text Box 5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624" y="1086"/>
                      <a:ext cx="252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b="1">
                          <a:solidFill>
                            <a:srgbClr val="021FAE"/>
                          </a:solidFill>
                          <a:latin typeface="Times New Roman" charset="0"/>
                        </a:rPr>
                        <a:t>-</a:t>
                      </a:r>
                      <a:r>
                        <a:rPr lang="en-US" sz="1800" b="1">
                          <a:solidFill>
                            <a:srgbClr val="021FAE"/>
                          </a:solidFill>
                          <a:latin typeface="Times New Roman" charset="0"/>
                        </a:rPr>
                        <a:t>1</a:t>
                      </a:r>
                    </a:p>
                  </p:txBody>
                </p:sp>
                <p:sp>
                  <p:nvSpPr>
                    <p:cNvPr id="286775" name="Text Box 5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636" y="1086"/>
                      <a:ext cx="252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b="1">
                          <a:solidFill>
                            <a:srgbClr val="021FAE"/>
                          </a:solidFill>
                          <a:latin typeface="Times New Roman" charset="0"/>
                        </a:rPr>
                        <a:t>-</a:t>
                      </a:r>
                      <a:r>
                        <a:rPr lang="en-US" sz="1800" b="1">
                          <a:solidFill>
                            <a:srgbClr val="021FAE"/>
                          </a:solidFill>
                          <a:latin typeface="Times New Roman" charset="0"/>
                        </a:rPr>
                        <a:t>1</a:t>
                      </a:r>
                    </a:p>
                  </p:txBody>
                </p:sp>
                <p:sp>
                  <p:nvSpPr>
                    <p:cNvPr id="286776" name="Text Box 5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130" y="1086"/>
                      <a:ext cx="252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b="1">
                          <a:solidFill>
                            <a:srgbClr val="021FAE"/>
                          </a:solidFill>
                          <a:latin typeface="Times New Roman" charset="0"/>
                        </a:rPr>
                        <a:t>-</a:t>
                      </a:r>
                      <a:r>
                        <a:rPr lang="en-US" sz="1800" b="1">
                          <a:solidFill>
                            <a:srgbClr val="021FAE"/>
                          </a:solidFill>
                          <a:latin typeface="Times New Roman" charset="0"/>
                        </a:rPr>
                        <a:t>1</a:t>
                      </a:r>
                    </a:p>
                  </p:txBody>
                </p:sp>
              </p:grpSp>
              <p:grpSp>
                <p:nvGrpSpPr>
                  <p:cNvPr id="286777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3624" y="1579"/>
                    <a:ext cx="1770" cy="288"/>
                    <a:chOff x="3624" y="1086"/>
                    <a:chExt cx="1770" cy="288"/>
                  </a:xfrm>
                </p:grpSpPr>
                <p:sp>
                  <p:nvSpPr>
                    <p:cNvPr id="286778" name="Text Box 5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142" y="1086"/>
                      <a:ext cx="252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b="1">
                          <a:solidFill>
                            <a:srgbClr val="021FAE"/>
                          </a:solidFill>
                          <a:latin typeface="Times New Roman" charset="0"/>
                        </a:rPr>
                        <a:t>-</a:t>
                      </a:r>
                      <a:r>
                        <a:rPr lang="en-US" sz="1800" b="1">
                          <a:solidFill>
                            <a:srgbClr val="021FAE"/>
                          </a:solidFill>
                          <a:latin typeface="Times New Roman" charset="0"/>
                        </a:rPr>
                        <a:t>1</a:t>
                      </a:r>
                    </a:p>
                  </p:txBody>
                </p:sp>
                <p:sp>
                  <p:nvSpPr>
                    <p:cNvPr id="286779" name="Text Box 5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624" y="1086"/>
                      <a:ext cx="252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b="1">
                          <a:solidFill>
                            <a:srgbClr val="021FAE"/>
                          </a:solidFill>
                          <a:latin typeface="Times New Roman" charset="0"/>
                        </a:rPr>
                        <a:t>-</a:t>
                      </a:r>
                      <a:r>
                        <a:rPr lang="en-US" sz="1800" b="1">
                          <a:solidFill>
                            <a:srgbClr val="021FAE"/>
                          </a:solidFill>
                          <a:latin typeface="Times New Roman" charset="0"/>
                        </a:rPr>
                        <a:t>1</a:t>
                      </a:r>
                    </a:p>
                  </p:txBody>
                </p:sp>
                <p:sp>
                  <p:nvSpPr>
                    <p:cNvPr id="286780" name="Text Box 6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636" y="1086"/>
                      <a:ext cx="252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b="1">
                          <a:solidFill>
                            <a:srgbClr val="021FAE"/>
                          </a:solidFill>
                          <a:latin typeface="Times New Roman" charset="0"/>
                        </a:rPr>
                        <a:t>-</a:t>
                      </a:r>
                      <a:r>
                        <a:rPr lang="en-US" sz="1800" b="1">
                          <a:solidFill>
                            <a:srgbClr val="021FAE"/>
                          </a:solidFill>
                          <a:latin typeface="Times New Roman" charset="0"/>
                        </a:rPr>
                        <a:t>1</a:t>
                      </a:r>
                    </a:p>
                  </p:txBody>
                </p:sp>
                <p:sp>
                  <p:nvSpPr>
                    <p:cNvPr id="286781" name="Text Box 6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130" y="1086"/>
                      <a:ext cx="252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b="1">
                          <a:solidFill>
                            <a:srgbClr val="021FAE"/>
                          </a:solidFill>
                          <a:latin typeface="Times New Roman" charset="0"/>
                        </a:rPr>
                        <a:t>-</a:t>
                      </a:r>
                      <a:r>
                        <a:rPr lang="en-US" sz="1800" b="1">
                          <a:solidFill>
                            <a:srgbClr val="021FAE"/>
                          </a:solidFill>
                          <a:latin typeface="Times New Roman" charset="0"/>
                        </a:rPr>
                        <a:t>1</a:t>
                      </a:r>
                    </a:p>
                  </p:txBody>
                </p:sp>
              </p:grpSp>
              <p:grpSp>
                <p:nvGrpSpPr>
                  <p:cNvPr id="286782" name="Group 62"/>
                  <p:cNvGrpSpPr>
                    <a:grpSpLocks/>
                  </p:cNvGrpSpPr>
                  <p:nvPr/>
                </p:nvGrpSpPr>
                <p:grpSpPr bwMode="auto">
                  <a:xfrm>
                    <a:off x="3624" y="2118"/>
                    <a:ext cx="1770" cy="288"/>
                    <a:chOff x="3624" y="1086"/>
                    <a:chExt cx="1770" cy="288"/>
                  </a:xfrm>
                </p:grpSpPr>
                <p:sp>
                  <p:nvSpPr>
                    <p:cNvPr id="286783" name="Text Box 6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142" y="1086"/>
                      <a:ext cx="252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b="1">
                          <a:solidFill>
                            <a:srgbClr val="021FAE"/>
                          </a:solidFill>
                          <a:latin typeface="Times New Roman" charset="0"/>
                        </a:rPr>
                        <a:t>-</a:t>
                      </a:r>
                      <a:r>
                        <a:rPr lang="en-US" sz="1800" b="1">
                          <a:solidFill>
                            <a:srgbClr val="021FAE"/>
                          </a:solidFill>
                          <a:latin typeface="Times New Roman" charset="0"/>
                        </a:rPr>
                        <a:t>1</a:t>
                      </a:r>
                    </a:p>
                  </p:txBody>
                </p:sp>
                <p:sp>
                  <p:nvSpPr>
                    <p:cNvPr id="286784" name="Text Box 6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624" y="1086"/>
                      <a:ext cx="252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b="1">
                          <a:solidFill>
                            <a:srgbClr val="021FAE"/>
                          </a:solidFill>
                          <a:latin typeface="Times New Roman" charset="0"/>
                        </a:rPr>
                        <a:t>-</a:t>
                      </a:r>
                      <a:r>
                        <a:rPr lang="en-US" sz="1800" b="1">
                          <a:solidFill>
                            <a:srgbClr val="021FAE"/>
                          </a:solidFill>
                          <a:latin typeface="Times New Roman" charset="0"/>
                        </a:rPr>
                        <a:t>1</a:t>
                      </a:r>
                    </a:p>
                  </p:txBody>
                </p:sp>
                <p:sp>
                  <p:nvSpPr>
                    <p:cNvPr id="286785" name="Text Box 6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636" y="1086"/>
                      <a:ext cx="252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b="1">
                          <a:solidFill>
                            <a:srgbClr val="021FAE"/>
                          </a:solidFill>
                          <a:latin typeface="Times New Roman" charset="0"/>
                        </a:rPr>
                        <a:t>-</a:t>
                      </a:r>
                      <a:r>
                        <a:rPr lang="en-US" sz="1800" b="1">
                          <a:solidFill>
                            <a:srgbClr val="021FAE"/>
                          </a:solidFill>
                          <a:latin typeface="Times New Roman" charset="0"/>
                        </a:rPr>
                        <a:t>1</a:t>
                      </a:r>
                    </a:p>
                  </p:txBody>
                </p:sp>
                <p:sp>
                  <p:nvSpPr>
                    <p:cNvPr id="286786" name="Text Box 6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130" y="1086"/>
                      <a:ext cx="252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b="1">
                          <a:solidFill>
                            <a:srgbClr val="021FAE"/>
                          </a:solidFill>
                          <a:latin typeface="Times New Roman" charset="0"/>
                        </a:rPr>
                        <a:t>-</a:t>
                      </a:r>
                      <a:r>
                        <a:rPr lang="en-US" sz="1800" b="1">
                          <a:solidFill>
                            <a:srgbClr val="021FAE"/>
                          </a:solidFill>
                          <a:latin typeface="Times New Roman" charset="0"/>
                        </a:rPr>
                        <a:t>1</a:t>
                      </a:r>
                    </a:p>
                  </p:txBody>
                </p:sp>
              </p:grpSp>
            </p:grpSp>
          </p:grpSp>
          <p:sp>
            <p:nvSpPr>
              <p:cNvPr id="286787" name="Text Box 67"/>
              <p:cNvSpPr txBox="1">
                <a:spLocks noChangeArrowheads="1"/>
              </p:cNvSpPr>
              <p:nvPr/>
            </p:nvSpPr>
            <p:spPr bwMode="auto">
              <a:xfrm>
                <a:off x="400" y="1168"/>
                <a:ext cx="27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800">
                    <a:solidFill>
                      <a:srgbClr val="FF0000"/>
                    </a:solidFill>
                  </a:rPr>
                  <a:t>A</a:t>
                </a:r>
              </a:p>
            </p:txBody>
          </p:sp>
        </p:grpSp>
        <p:sp>
          <p:nvSpPr>
            <p:cNvPr id="286788" name="Rectangle 68"/>
            <p:cNvSpPr>
              <a:spLocks noChangeArrowheads="1"/>
            </p:cNvSpPr>
            <p:nvPr/>
          </p:nvSpPr>
          <p:spPr bwMode="auto">
            <a:xfrm>
              <a:off x="346" y="2352"/>
              <a:ext cx="235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7" tIns="44450" rIns="90487" bIns="44450"/>
            <a:lstStyle/>
            <a:p>
              <a:pPr marL="342900" indent="-342900">
                <a:spcBef>
                  <a:spcPct val="20000"/>
                </a:spcBef>
                <a:buClr>
                  <a:srgbClr val="FF0000"/>
                </a:buClr>
                <a:buSzPct val="100000"/>
              </a:pPr>
              <a:r>
                <a:rPr lang="en-US" sz="2000">
                  <a:solidFill>
                    <a:schemeClr val="hlink"/>
                  </a:solidFill>
                  <a:latin typeface="Arial" charset="0"/>
                </a:rPr>
                <a:t>A = 2D model Poisson problem</a:t>
              </a:r>
            </a:p>
          </p:txBody>
        </p:sp>
      </p:grpSp>
      <p:grpSp>
        <p:nvGrpSpPr>
          <p:cNvPr id="286789" name="Group 69"/>
          <p:cNvGrpSpPr>
            <a:grpSpLocks/>
          </p:cNvGrpSpPr>
          <p:nvPr/>
        </p:nvGrpSpPr>
        <p:grpSpPr bwMode="auto">
          <a:xfrm>
            <a:off x="4648200" y="749300"/>
            <a:ext cx="4116388" cy="3441700"/>
            <a:chOff x="2928" y="472"/>
            <a:chExt cx="2593" cy="2168"/>
          </a:xfrm>
        </p:grpSpPr>
        <p:grpSp>
          <p:nvGrpSpPr>
            <p:cNvPr id="286790" name="Group 70"/>
            <p:cNvGrpSpPr>
              <a:grpSpLocks/>
            </p:cNvGrpSpPr>
            <p:nvPr/>
          </p:nvGrpSpPr>
          <p:grpSpPr bwMode="auto">
            <a:xfrm>
              <a:off x="3168" y="472"/>
              <a:ext cx="2353" cy="1812"/>
              <a:chOff x="3168" y="472"/>
              <a:chExt cx="2353" cy="1812"/>
            </a:xfrm>
          </p:grpSpPr>
          <p:sp>
            <p:nvSpPr>
              <p:cNvPr id="286791" name="Line 71"/>
              <p:cNvSpPr>
                <a:spLocks noChangeShapeType="1"/>
              </p:cNvSpPr>
              <p:nvPr/>
            </p:nvSpPr>
            <p:spPr bwMode="auto">
              <a:xfrm flipV="1">
                <a:off x="3228" y="707"/>
                <a:ext cx="499" cy="491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792" name="Oval 72"/>
              <p:cNvSpPr>
                <a:spLocks noChangeAspect="1" noChangeArrowheads="1"/>
              </p:cNvSpPr>
              <p:nvPr/>
            </p:nvSpPr>
            <p:spPr bwMode="auto">
              <a:xfrm>
                <a:off x="3672" y="661"/>
                <a:ext cx="93" cy="9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793" name="Oval 73"/>
              <p:cNvSpPr>
                <a:spLocks noChangeAspect="1" noChangeArrowheads="1"/>
              </p:cNvSpPr>
              <p:nvPr/>
            </p:nvSpPr>
            <p:spPr bwMode="auto">
              <a:xfrm>
                <a:off x="4176" y="661"/>
                <a:ext cx="94" cy="9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794" name="Oval 74"/>
              <p:cNvSpPr>
                <a:spLocks noChangeAspect="1" noChangeArrowheads="1"/>
              </p:cNvSpPr>
              <p:nvPr/>
            </p:nvSpPr>
            <p:spPr bwMode="auto">
              <a:xfrm>
                <a:off x="4681" y="661"/>
                <a:ext cx="93" cy="9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795" name="Line 75"/>
              <p:cNvSpPr>
                <a:spLocks noChangeShapeType="1"/>
              </p:cNvSpPr>
              <p:nvPr/>
            </p:nvSpPr>
            <p:spPr bwMode="auto">
              <a:xfrm flipV="1">
                <a:off x="3216" y="703"/>
                <a:ext cx="1510" cy="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86796" name="Group 76"/>
              <p:cNvGrpSpPr>
                <a:grpSpLocks/>
              </p:cNvGrpSpPr>
              <p:nvPr/>
            </p:nvGrpSpPr>
            <p:grpSpPr bwMode="auto">
              <a:xfrm>
                <a:off x="3168" y="1169"/>
                <a:ext cx="1606" cy="93"/>
                <a:chOff x="3648" y="1032"/>
                <a:chExt cx="1606" cy="93"/>
              </a:xfrm>
            </p:grpSpPr>
            <p:sp>
              <p:nvSpPr>
                <p:cNvPr id="286797" name="Oval 77"/>
                <p:cNvSpPr>
                  <a:spLocks noChangeAspect="1" noChangeArrowheads="1"/>
                </p:cNvSpPr>
                <p:nvPr/>
              </p:nvSpPr>
              <p:spPr bwMode="auto">
                <a:xfrm>
                  <a:off x="3648" y="1032"/>
                  <a:ext cx="93" cy="93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6798" name="Oval 78"/>
                <p:cNvSpPr>
                  <a:spLocks noChangeAspect="1" noChangeArrowheads="1"/>
                </p:cNvSpPr>
                <p:nvPr/>
              </p:nvSpPr>
              <p:spPr bwMode="auto">
                <a:xfrm>
                  <a:off x="4152" y="1032"/>
                  <a:ext cx="93" cy="93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6799" name="Oval 79"/>
                <p:cNvSpPr>
                  <a:spLocks noChangeAspect="1" noChangeArrowheads="1"/>
                </p:cNvSpPr>
                <p:nvPr/>
              </p:nvSpPr>
              <p:spPr bwMode="auto">
                <a:xfrm>
                  <a:off x="4656" y="1032"/>
                  <a:ext cx="94" cy="93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6800" name="Oval 80"/>
                <p:cNvSpPr>
                  <a:spLocks noChangeAspect="1" noChangeArrowheads="1"/>
                </p:cNvSpPr>
                <p:nvPr/>
              </p:nvSpPr>
              <p:spPr bwMode="auto">
                <a:xfrm>
                  <a:off x="5161" y="1032"/>
                  <a:ext cx="93" cy="93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86801" name="Line 81"/>
              <p:cNvSpPr>
                <a:spLocks noChangeShapeType="1"/>
              </p:cNvSpPr>
              <p:nvPr/>
            </p:nvSpPr>
            <p:spPr bwMode="auto">
              <a:xfrm flipV="1">
                <a:off x="3216" y="1211"/>
                <a:ext cx="1510" cy="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86802" name="Group 82"/>
              <p:cNvGrpSpPr>
                <a:grpSpLocks/>
              </p:cNvGrpSpPr>
              <p:nvPr/>
            </p:nvGrpSpPr>
            <p:grpSpPr bwMode="auto">
              <a:xfrm>
                <a:off x="3168" y="1677"/>
                <a:ext cx="1606" cy="93"/>
                <a:chOff x="3648" y="1032"/>
                <a:chExt cx="1606" cy="93"/>
              </a:xfrm>
            </p:grpSpPr>
            <p:sp>
              <p:nvSpPr>
                <p:cNvPr id="286803" name="Oval 83"/>
                <p:cNvSpPr>
                  <a:spLocks noChangeAspect="1" noChangeArrowheads="1"/>
                </p:cNvSpPr>
                <p:nvPr/>
              </p:nvSpPr>
              <p:spPr bwMode="auto">
                <a:xfrm>
                  <a:off x="3648" y="1032"/>
                  <a:ext cx="93" cy="93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6804" name="Oval 84"/>
                <p:cNvSpPr>
                  <a:spLocks noChangeAspect="1" noChangeArrowheads="1"/>
                </p:cNvSpPr>
                <p:nvPr/>
              </p:nvSpPr>
              <p:spPr bwMode="auto">
                <a:xfrm>
                  <a:off x="4152" y="1032"/>
                  <a:ext cx="93" cy="93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6805" name="Oval 85"/>
                <p:cNvSpPr>
                  <a:spLocks noChangeAspect="1" noChangeArrowheads="1"/>
                </p:cNvSpPr>
                <p:nvPr/>
              </p:nvSpPr>
              <p:spPr bwMode="auto">
                <a:xfrm>
                  <a:off x="4656" y="1032"/>
                  <a:ext cx="94" cy="93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6806" name="Oval 86"/>
                <p:cNvSpPr>
                  <a:spLocks noChangeAspect="1" noChangeArrowheads="1"/>
                </p:cNvSpPr>
                <p:nvPr/>
              </p:nvSpPr>
              <p:spPr bwMode="auto">
                <a:xfrm>
                  <a:off x="5161" y="1032"/>
                  <a:ext cx="93" cy="93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86807" name="Line 87"/>
              <p:cNvSpPr>
                <a:spLocks noChangeShapeType="1"/>
              </p:cNvSpPr>
              <p:nvPr/>
            </p:nvSpPr>
            <p:spPr bwMode="auto">
              <a:xfrm flipV="1">
                <a:off x="3216" y="1719"/>
                <a:ext cx="1510" cy="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86808" name="Group 88"/>
              <p:cNvGrpSpPr>
                <a:grpSpLocks/>
              </p:cNvGrpSpPr>
              <p:nvPr/>
            </p:nvGrpSpPr>
            <p:grpSpPr bwMode="auto">
              <a:xfrm>
                <a:off x="3168" y="2185"/>
                <a:ext cx="1606" cy="93"/>
                <a:chOff x="3648" y="1032"/>
                <a:chExt cx="1606" cy="93"/>
              </a:xfrm>
            </p:grpSpPr>
            <p:sp>
              <p:nvSpPr>
                <p:cNvPr id="286809" name="Oval 89"/>
                <p:cNvSpPr>
                  <a:spLocks noChangeAspect="1" noChangeArrowheads="1"/>
                </p:cNvSpPr>
                <p:nvPr/>
              </p:nvSpPr>
              <p:spPr bwMode="auto">
                <a:xfrm>
                  <a:off x="3648" y="1032"/>
                  <a:ext cx="93" cy="93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6810" name="Oval 90"/>
                <p:cNvSpPr>
                  <a:spLocks noChangeAspect="1" noChangeArrowheads="1"/>
                </p:cNvSpPr>
                <p:nvPr/>
              </p:nvSpPr>
              <p:spPr bwMode="auto">
                <a:xfrm>
                  <a:off x="4152" y="1032"/>
                  <a:ext cx="93" cy="93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6811" name="Oval 91"/>
                <p:cNvSpPr>
                  <a:spLocks noChangeAspect="1" noChangeArrowheads="1"/>
                </p:cNvSpPr>
                <p:nvPr/>
              </p:nvSpPr>
              <p:spPr bwMode="auto">
                <a:xfrm>
                  <a:off x="4656" y="1032"/>
                  <a:ext cx="94" cy="93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6812" name="Oval 92"/>
                <p:cNvSpPr>
                  <a:spLocks noChangeAspect="1" noChangeArrowheads="1"/>
                </p:cNvSpPr>
                <p:nvPr/>
              </p:nvSpPr>
              <p:spPr bwMode="auto">
                <a:xfrm>
                  <a:off x="5161" y="1032"/>
                  <a:ext cx="93" cy="93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86813" name="Line 93"/>
              <p:cNvSpPr>
                <a:spLocks noChangeShapeType="1"/>
              </p:cNvSpPr>
              <p:nvPr/>
            </p:nvSpPr>
            <p:spPr bwMode="auto">
              <a:xfrm flipV="1">
                <a:off x="3216" y="2227"/>
                <a:ext cx="1510" cy="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14" name="Line 94"/>
              <p:cNvSpPr>
                <a:spLocks noChangeShapeType="1"/>
              </p:cNvSpPr>
              <p:nvPr/>
            </p:nvSpPr>
            <p:spPr bwMode="auto">
              <a:xfrm rot="16200000" flipV="1">
                <a:off x="2460" y="1449"/>
                <a:ext cx="1510" cy="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15" name="Line 95"/>
              <p:cNvSpPr>
                <a:spLocks noChangeShapeType="1"/>
              </p:cNvSpPr>
              <p:nvPr/>
            </p:nvSpPr>
            <p:spPr bwMode="auto">
              <a:xfrm rot="16200000" flipV="1">
                <a:off x="2964" y="1449"/>
                <a:ext cx="1510" cy="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16" name="Line 96"/>
              <p:cNvSpPr>
                <a:spLocks noChangeShapeType="1"/>
              </p:cNvSpPr>
              <p:nvPr/>
            </p:nvSpPr>
            <p:spPr bwMode="auto">
              <a:xfrm rot="16200000" flipV="1">
                <a:off x="3468" y="1449"/>
                <a:ext cx="1510" cy="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17" name="Line 97"/>
              <p:cNvSpPr>
                <a:spLocks noChangeShapeType="1"/>
              </p:cNvSpPr>
              <p:nvPr/>
            </p:nvSpPr>
            <p:spPr bwMode="auto">
              <a:xfrm rot="16200000" flipV="1">
                <a:off x="3972" y="1449"/>
                <a:ext cx="1510" cy="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18" name="Line 98"/>
              <p:cNvSpPr>
                <a:spLocks noChangeShapeType="1"/>
              </p:cNvSpPr>
              <p:nvPr/>
            </p:nvSpPr>
            <p:spPr bwMode="auto">
              <a:xfrm flipV="1">
                <a:off x="3213" y="704"/>
                <a:ext cx="1009" cy="101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19" name="Line 99"/>
              <p:cNvSpPr>
                <a:spLocks noChangeShapeType="1"/>
              </p:cNvSpPr>
              <p:nvPr/>
            </p:nvSpPr>
            <p:spPr bwMode="auto">
              <a:xfrm flipV="1">
                <a:off x="3720" y="1211"/>
                <a:ext cx="1009" cy="101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20" name="Line 100"/>
              <p:cNvSpPr>
                <a:spLocks noChangeShapeType="1"/>
              </p:cNvSpPr>
              <p:nvPr/>
            </p:nvSpPr>
            <p:spPr bwMode="auto">
              <a:xfrm flipV="1">
                <a:off x="4227" y="1727"/>
                <a:ext cx="499" cy="49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21" name="Oval 101"/>
              <p:cNvSpPr>
                <a:spLocks noChangeAspect="1" noChangeArrowheads="1"/>
              </p:cNvSpPr>
              <p:nvPr/>
            </p:nvSpPr>
            <p:spPr bwMode="auto">
              <a:xfrm>
                <a:off x="3168" y="661"/>
                <a:ext cx="93" cy="9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822" name="Line 102"/>
              <p:cNvSpPr>
                <a:spLocks noChangeShapeType="1"/>
              </p:cNvSpPr>
              <p:nvPr/>
            </p:nvSpPr>
            <p:spPr bwMode="auto">
              <a:xfrm flipV="1">
                <a:off x="3222" y="707"/>
                <a:ext cx="1498" cy="151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23" name="Line 103"/>
              <p:cNvSpPr>
                <a:spLocks noChangeShapeType="1"/>
              </p:cNvSpPr>
              <p:nvPr/>
            </p:nvSpPr>
            <p:spPr bwMode="auto">
              <a:xfrm flipV="1">
                <a:off x="3213" y="704"/>
                <a:ext cx="1009" cy="101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86824" name="Group 104"/>
              <p:cNvGrpSpPr>
                <a:grpSpLocks/>
              </p:cNvGrpSpPr>
              <p:nvPr/>
            </p:nvGrpSpPr>
            <p:grpSpPr bwMode="auto">
              <a:xfrm>
                <a:off x="3453" y="850"/>
                <a:ext cx="1220" cy="231"/>
                <a:chOff x="3903" y="1173"/>
                <a:chExt cx="1220" cy="231"/>
              </a:xfrm>
            </p:grpSpPr>
            <p:sp>
              <p:nvSpPr>
                <p:cNvPr id="286825" name="Text Box 105"/>
                <p:cNvSpPr txBox="1">
                  <a:spLocks noChangeArrowheads="1"/>
                </p:cNvSpPr>
                <p:nvPr/>
              </p:nvSpPr>
              <p:spPr bwMode="auto">
                <a:xfrm>
                  <a:off x="3903" y="1173"/>
                  <a:ext cx="224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r"/>
                  <a:r>
                    <a:rPr lang="en-US" sz="1800" b="1">
                      <a:solidFill>
                        <a:srgbClr val="021FAE"/>
                      </a:solidFill>
                      <a:latin typeface="Times New Roman" charset="0"/>
                    </a:rPr>
                    <a:t>.5</a:t>
                  </a:r>
                </a:p>
              </p:txBody>
            </p:sp>
            <p:sp>
              <p:nvSpPr>
                <p:cNvPr id="286826" name="Text Box 106"/>
                <p:cNvSpPr txBox="1">
                  <a:spLocks noChangeArrowheads="1"/>
                </p:cNvSpPr>
                <p:nvPr/>
              </p:nvSpPr>
              <p:spPr bwMode="auto">
                <a:xfrm>
                  <a:off x="4401" y="1173"/>
                  <a:ext cx="224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r"/>
                  <a:r>
                    <a:rPr lang="en-US" sz="1800" b="1">
                      <a:solidFill>
                        <a:srgbClr val="021FAE"/>
                      </a:solidFill>
                      <a:latin typeface="Times New Roman" charset="0"/>
                    </a:rPr>
                    <a:t>.5</a:t>
                  </a:r>
                </a:p>
              </p:txBody>
            </p:sp>
            <p:sp>
              <p:nvSpPr>
                <p:cNvPr id="286827" name="Text Box 107"/>
                <p:cNvSpPr txBox="1">
                  <a:spLocks noChangeArrowheads="1"/>
                </p:cNvSpPr>
                <p:nvPr/>
              </p:nvSpPr>
              <p:spPr bwMode="auto">
                <a:xfrm>
                  <a:off x="4899" y="1173"/>
                  <a:ext cx="224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r"/>
                  <a:r>
                    <a:rPr lang="en-US" sz="1800" b="1">
                      <a:solidFill>
                        <a:srgbClr val="021FAE"/>
                      </a:solidFill>
                      <a:latin typeface="Times New Roman" charset="0"/>
                    </a:rPr>
                    <a:t>.5</a:t>
                  </a:r>
                </a:p>
              </p:txBody>
            </p:sp>
          </p:grpSp>
          <p:grpSp>
            <p:nvGrpSpPr>
              <p:cNvPr id="286828" name="Group 108"/>
              <p:cNvGrpSpPr>
                <a:grpSpLocks/>
              </p:cNvGrpSpPr>
              <p:nvPr/>
            </p:nvGrpSpPr>
            <p:grpSpPr bwMode="auto">
              <a:xfrm>
                <a:off x="3453" y="1358"/>
                <a:ext cx="1220" cy="231"/>
                <a:chOff x="3903" y="1173"/>
                <a:chExt cx="1220" cy="231"/>
              </a:xfrm>
            </p:grpSpPr>
            <p:sp>
              <p:nvSpPr>
                <p:cNvPr id="286829" name="Text Box 109"/>
                <p:cNvSpPr txBox="1">
                  <a:spLocks noChangeArrowheads="1"/>
                </p:cNvSpPr>
                <p:nvPr/>
              </p:nvSpPr>
              <p:spPr bwMode="auto">
                <a:xfrm>
                  <a:off x="3903" y="1173"/>
                  <a:ext cx="224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r"/>
                  <a:r>
                    <a:rPr lang="en-US" sz="1800" b="1">
                      <a:solidFill>
                        <a:srgbClr val="021FAE"/>
                      </a:solidFill>
                      <a:latin typeface="Times New Roman" charset="0"/>
                    </a:rPr>
                    <a:t>.5</a:t>
                  </a:r>
                </a:p>
              </p:txBody>
            </p:sp>
            <p:sp>
              <p:nvSpPr>
                <p:cNvPr id="286830" name="Text Box 110"/>
                <p:cNvSpPr txBox="1">
                  <a:spLocks noChangeArrowheads="1"/>
                </p:cNvSpPr>
                <p:nvPr/>
              </p:nvSpPr>
              <p:spPr bwMode="auto">
                <a:xfrm>
                  <a:off x="4401" y="1173"/>
                  <a:ext cx="224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r"/>
                  <a:r>
                    <a:rPr lang="en-US" sz="1800" b="1">
                      <a:solidFill>
                        <a:srgbClr val="021FAE"/>
                      </a:solidFill>
                      <a:latin typeface="Times New Roman" charset="0"/>
                    </a:rPr>
                    <a:t>.5</a:t>
                  </a:r>
                </a:p>
              </p:txBody>
            </p:sp>
            <p:sp>
              <p:nvSpPr>
                <p:cNvPr id="286831" name="Text Box 111"/>
                <p:cNvSpPr txBox="1">
                  <a:spLocks noChangeArrowheads="1"/>
                </p:cNvSpPr>
                <p:nvPr/>
              </p:nvSpPr>
              <p:spPr bwMode="auto">
                <a:xfrm>
                  <a:off x="4899" y="1173"/>
                  <a:ext cx="224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r"/>
                  <a:r>
                    <a:rPr lang="en-US" sz="1800" b="1">
                      <a:solidFill>
                        <a:srgbClr val="021FAE"/>
                      </a:solidFill>
                      <a:latin typeface="Times New Roman" charset="0"/>
                    </a:rPr>
                    <a:t>.5</a:t>
                  </a:r>
                </a:p>
              </p:txBody>
            </p:sp>
          </p:grpSp>
          <p:grpSp>
            <p:nvGrpSpPr>
              <p:cNvPr id="286832" name="Group 112"/>
              <p:cNvGrpSpPr>
                <a:grpSpLocks/>
              </p:cNvGrpSpPr>
              <p:nvPr/>
            </p:nvGrpSpPr>
            <p:grpSpPr bwMode="auto">
              <a:xfrm>
                <a:off x="3453" y="1867"/>
                <a:ext cx="1220" cy="231"/>
                <a:chOff x="3903" y="1173"/>
                <a:chExt cx="1220" cy="231"/>
              </a:xfrm>
            </p:grpSpPr>
            <p:sp>
              <p:nvSpPr>
                <p:cNvPr id="286833" name="Text Box 113"/>
                <p:cNvSpPr txBox="1">
                  <a:spLocks noChangeArrowheads="1"/>
                </p:cNvSpPr>
                <p:nvPr/>
              </p:nvSpPr>
              <p:spPr bwMode="auto">
                <a:xfrm>
                  <a:off x="3903" y="1173"/>
                  <a:ext cx="224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r"/>
                  <a:r>
                    <a:rPr lang="en-US" sz="1800" b="1">
                      <a:solidFill>
                        <a:srgbClr val="021FAE"/>
                      </a:solidFill>
                      <a:latin typeface="Times New Roman" charset="0"/>
                    </a:rPr>
                    <a:t>.5</a:t>
                  </a:r>
                </a:p>
              </p:txBody>
            </p:sp>
            <p:sp>
              <p:nvSpPr>
                <p:cNvPr id="286834" name="Text Box 114"/>
                <p:cNvSpPr txBox="1">
                  <a:spLocks noChangeArrowheads="1"/>
                </p:cNvSpPr>
                <p:nvPr/>
              </p:nvSpPr>
              <p:spPr bwMode="auto">
                <a:xfrm>
                  <a:off x="4401" y="1173"/>
                  <a:ext cx="224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r"/>
                  <a:r>
                    <a:rPr lang="en-US" sz="1800" b="1">
                      <a:solidFill>
                        <a:srgbClr val="021FAE"/>
                      </a:solidFill>
                      <a:latin typeface="Times New Roman" charset="0"/>
                    </a:rPr>
                    <a:t>.5</a:t>
                  </a:r>
                </a:p>
              </p:txBody>
            </p:sp>
            <p:sp>
              <p:nvSpPr>
                <p:cNvPr id="286835" name="Text Box 115"/>
                <p:cNvSpPr txBox="1">
                  <a:spLocks noChangeArrowheads="1"/>
                </p:cNvSpPr>
                <p:nvPr/>
              </p:nvSpPr>
              <p:spPr bwMode="auto">
                <a:xfrm>
                  <a:off x="4899" y="1173"/>
                  <a:ext cx="224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r"/>
                  <a:r>
                    <a:rPr lang="en-US" sz="1800" b="1">
                      <a:solidFill>
                        <a:srgbClr val="021FAE"/>
                      </a:solidFill>
                      <a:latin typeface="Times New Roman" charset="0"/>
                    </a:rPr>
                    <a:t>.5</a:t>
                  </a:r>
                </a:p>
              </p:txBody>
            </p:sp>
          </p:grpSp>
          <p:grpSp>
            <p:nvGrpSpPr>
              <p:cNvPr id="286836" name="Group 116"/>
              <p:cNvGrpSpPr>
                <a:grpSpLocks/>
              </p:cNvGrpSpPr>
              <p:nvPr/>
            </p:nvGrpSpPr>
            <p:grpSpPr bwMode="auto">
              <a:xfrm>
                <a:off x="3330" y="472"/>
                <a:ext cx="1281" cy="288"/>
                <a:chOff x="3771" y="795"/>
                <a:chExt cx="1281" cy="288"/>
              </a:xfrm>
            </p:grpSpPr>
            <p:sp>
              <p:nvSpPr>
                <p:cNvPr id="286837" name="Text Box 117"/>
                <p:cNvSpPr txBox="1">
                  <a:spLocks noChangeArrowheads="1"/>
                </p:cNvSpPr>
                <p:nvPr/>
              </p:nvSpPr>
              <p:spPr bwMode="auto">
                <a:xfrm>
                  <a:off x="3771" y="795"/>
                  <a:ext cx="25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r"/>
                  <a:r>
                    <a:rPr lang="en-US" b="1">
                      <a:solidFill>
                        <a:srgbClr val="021FAE"/>
                      </a:solidFill>
                      <a:latin typeface="Times New Roman" charset="0"/>
                    </a:rPr>
                    <a:t>-</a:t>
                  </a:r>
                  <a:r>
                    <a:rPr lang="en-US" sz="1800" b="1">
                      <a:solidFill>
                        <a:srgbClr val="021FAE"/>
                      </a:solidFill>
                      <a:latin typeface="Times New Roman" charset="0"/>
                    </a:rPr>
                    <a:t>1</a:t>
                  </a:r>
                </a:p>
              </p:txBody>
            </p:sp>
            <p:sp>
              <p:nvSpPr>
                <p:cNvPr id="286838" name="Text Box 118"/>
                <p:cNvSpPr txBox="1">
                  <a:spLocks noChangeArrowheads="1"/>
                </p:cNvSpPr>
                <p:nvPr/>
              </p:nvSpPr>
              <p:spPr bwMode="auto">
                <a:xfrm>
                  <a:off x="4285" y="795"/>
                  <a:ext cx="25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r"/>
                  <a:r>
                    <a:rPr lang="en-US" b="1">
                      <a:solidFill>
                        <a:srgbClr val="021FAE"/>
                      </a:solidFill>
                      <a:latin typeface="Times New Roman" charset="0"/>
                    </a:rPr>
                    <a:t>-</a:t>
                  </a:r>
                  <a:r>
                    <a:rPr lang="en-US" sz="1800" b="1">
                      <a:solidFill>
                        <a:srgbClr val="021FAE"/>
                      </a:solidFill>
                      <a:latin typeface="Times New Roman" charset="0"/>
                    </a:rPr>
                    <a:t>1</a:t>
                  </a:r>
                </a:p>
              </p:txBody>
            </p:sp>
            <p:sp>
              <p:nvSpPr>
                <p:cNvPr id="286839" name="Text Box 119"/>
                <p:cNvSpPr txBox="1">
                  <a:spLocks noChangeArrowheads="1"/>
                </p:cNvSpPr>
                <p:nvPr/>
              </p:nvSpPr>
              <p:spPr bwMode="auto">
                <a:xfrm>
                  <a:off x="4800" y="795"/>
                  <a:ext cx="25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r"/>
                  <a:r>
                    <a:rPr lang="en-US" b="1">
                      <a:solidFill>
                        <a:srgbClr val="021FAE"/>
                      </a:solidFill>
                      <a:latin typeface="Times New Roman" charset="0"/>
                    </a:rPr>
                    <a:t>-</a:t>
                  </a:r>
                  <a:r>
                    <a:rPr lang="en-US" sz="1800" b="1">
                      <a:solidFill>
                        <a:srgbClr val="021FAE"/>
                      </a:solidFill>
                      <a:latin typeface="Times New Roman" charset="0"/>
                    </a:rPr>
                    <a:t>1</a:t>
                  </a:r>
                </a:p>
              </p:txBody>
            </p:sp>
          </p:grpSp>
          <p:grpSp>
            <p:nvGrpSpPr>
              <p:cNvPr id="286840" name="Group 120"/>
              <p:cNvGrpSpPr>
                <a:grpSpLocks/>
              </p:cNvGrpSpPr>
              <p:nvPr/>
            </p:nvGrpSpPr>
            <p:grpSpPr bwMode="auto">
              <a:xfrm>
                <a:off x="3330" y="980"/>
                <a:ext cx="1281" cy="288"/>
                <a:chOff x="3771" y="795"/>
                <a:chExt cx="1281" cy="288"/>
              </a:xfrm>
            </p:grpSpPr>
            <p:sp>
              <p:nvSpPr>
                <p:cNvPr id="286841" name="Text Box 121"/>
                <p:cNvSpPr txBox="1">
                  <a:spLocks noChangeArrowheads="1"/>
                </p:cNvSpPr>
                <p:nvPr/>
              </p:nvSpPr>
              <p:spPr bwMode="auto">
                <a:xfrm>
                  <a:off x="3771" y="795"/>
                  <a:ext cx="25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r"/>
                  <a:r>
                    <a:rPr lang="en-US" b="1">
                      <a:solidFill>
                        <a:srgbClr val="021FAE"/>
                      </a:solidFill>
                      <a:latin typeface="Times New Roman" charset="0"/>
                    </a:rPr>
                    <a:t>-</a:t>
                  </a:r>
                  <a:r>
                    <a:rPr lang="en-US" sz="1800" b="1">
                      <a:solidFill>
                        <a:srgbClr val="021FAE"/>
                      </a:solidFill>
                      <a:latin typeface="Times New Roman" charset="0"/>
                    </a:rPr>
                    <a:t>1</a:t>
                  </a:r>
                </a:p>
              </p:txBody>
            </p:sp>
            <p:sp>
              <p:nvSpPr>
                <p:cNvPr id="286842" name="Text Box 122"/>
                <p:cNvSpPr txBox="1">
                  <a:spLocks noChangeArrowheads="1"/>
                </p:cNvSpPr>
                <p:nvPr/>
              </p:nvSpPr>
              <p:spPr bwMode="auto">
                <a:xfrm>
                  <a:off x="4285" y="795"/>
                  <a:ext cx="25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r"/>
                  <a:r>
                    <a:rPr lang="en-US" b="1">
                      <a:solidFill>
                        <a:srgbClr val="021FAE"/>
                      </a:solidFill>
                      <a:latin typeface="Times New Roman" charset="0"/>
                    </a:rPr>
                    <a:t>-</a:t>
                  </a:r>
                  <a:r>
                    <a:rPr lang="en-US" sz="1800" b="1">
                      <a:solidFill>
                        <a:srgbClr val="021FAE"/>
                      </a:solidFill>
                      <a:latin typeface="Times New Roman" charset="0"/>
                    </a:rPr>
                    <a:t>1</a:t>
                  </a:r>
                </a:p>
              </p:txBody>
            </p:sp>
            <p:sp>
              <p:nvSpPr>
                <p:cNvPr id="286843" name="Text Box 123"/>
                <p:cNvSpPr txBox="1">
                  <a:spLocks noChangeArrowheads="1"/>
                </p:cNvSpPr>
                <p:nvPr/>
              </p:nvSpPr>
              <p:spPr bwMode="auto">
                <a:xfrm>
                  <a:off x="4800" y="795"/>
                  <a:ext cx="25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r"/>
                  <a:r>
                    <a:rPr lang="en-US" b="1">
                      <a:solidFill>
                        <a:srgbClr val="021FAE"/>
                      </a:solidFill>
                      <a:latin typeface="Times New Roman" charset="0"/>
                    </a:rPr>
                    <a:t>-</a:t>
                  </a:r>
                  <a:r>
                    <a:rPr lang="en-US" sz="1800" b="1">
                      <a:solidFill>
                        <a:srgbClr val="021FAE"/>
                      </a:solidFill>
                      <a:latin typeface="Times New Roman" charset="0"/>
                    </a:rPr>
                    <a:t>1</a:t>
                  </a:r>
                </a:p>
              </p:txBody>
            </p:sp>
          </p:grpSp>
          <p:grpSp>
            <p:nvGrpSpPr>
              <p:cNvPr id="286844" name="Group 124"/>
              <p:cNvGrpSpPr>
                <a:grpSpLocks/>
              </p:cNvGrpSpPr>
              <p:nvPr/>
            </p:nvGrpSpPr>
            <p:grpSpPr bwMode="auto">
              <a:xfrm>
                <a:off x="3330" y="1488"/>
                <a:ext cx="1281" cy="288"/>
                <a:chOff x="3771" y="795"/>
                <a:chExt cx="1281" cy="288"/>
              </a:xfrm>
            </p:grpSpPr>
            <p:sp>
              <p:nvSpPr>
                <p:cNvPr id="286845" name="Text Box 125"/>
                <p:cNvSpPr txBox="1">
                  <a:spLocks noChangeArrowheads="1"/>
                </p:cNvSpPr>
                <p:nvPr/>
              </p:nvSpPr>
              <p:spPr bwMode="auto">
                <a:xfrm>
                  <a:off x="3771" y="795"/>
                  <a:ext cx="25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r"/>
                  <a:r>
                    <a:rPr lang="en-US" b="1">
                      <a:solidFill>
                        <a:srgbClr val="021FAE"/>
                      </a:solidFill>
                      <a:latin typeface="Times New Roman" charset="0"/>
                    </a:rPr>
                    <a:t>-</a:t>
                  </a:r>
                  <a:r>
                    <a:rPr lang="en-US" sz="1800" b="1">
                      <a:solidFill>
                        <a:srgbClr val="021FAE"/>
                      </a:solidFill>
                      <a:latin typeface="Times New Roman" charset="0"/>
                    </a:rPr>
                    <a:t>1</a:t>
                  </a:r>
                </a:p>
              </p:txBody>
            </p:sp>
            <p:sp>
              <p:nvSpPr>
                <p:cNvPr id="286846" name="Text Box 126"/>
                <p:cNvSpPr txBox="1">
                  <a:spLocks noChangeArrowheads="1"/>
                </p:cNvSpPr>
                <p:nvPr/>
              </p:nvSpPr>
              <p:spPr bwMode="auto">
                <a:xfrm>
                  <a:off x="4285" y="795"/>
                  <a:ext cx="25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r"/>
                  <a:r>
                    <a:rPr lang="en-US" b="1">
                      <a:solidFill>
                        <a:srgbClr val="021FAE"/>
                      </a:solidFill>
                      <a:latin typeface="Times New Roman" charset="0"/>
                    </a:rPr>
                    <a:t>-</a:t>
                  </a:r>
                  <a:r>
                    <a:rPr lang="en-US" sz="1800" b="1">
                      <a:solidFill>
                        <a:srgbClr val="021FAE"/>
                      </a:solidFill>
                      <a:latin typeface="Times New Roman" charset="0"/>
                    </a:rPr>
                    <a:t>1</a:t>
                  </a:r>
                </a:p>
              </p:txBody>
            </p:sp>
            <p:sp>
              <p:nvSpPr>
                <p:cNvPr id="286847" name="Text Box 127"/>
                <p:cNvSpPr txBox="1">
                  <a:spLocks noChangeArrowheads="1"/>
                </p:cNvSpPr>
                <p:nvPr/>
              </p:nvSpPr>
              <p:spPr bwMode="auto">
                <a:xfrm>
                  <a:off x="4800" y="795"/>
                  <a:ext cx="25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r"/>
                  <a:r>
                    <a:rPr lang="en-US" b="1">
                      <a:solidFill>
                        <a:srgbClr val="021FAE"/>
                      </a:solidFill>
                      <a:latin typeface="Times New Roman" charset="0"/>
                    </a:rPr>
                    <a:t>-</a:t>
                  </a:r>
                  <a:r>
                    <a:rPr lang="en-US" sz="1800" b="1">
                      <a:solidFill>
                        <a:srgbClr val="021FAE"/>
                      </a:solidFill>
                      <a:latin typeface="Times New Roman" charset="0"/>
                    </a:rPr>
                    <a:t>1</a:t>
                  </a:r>
                </a:p>
              </p:txBody>
            </p:sp>
          </p:grpSp>
          <p:grpSp>
            <p:nvGrpSpPr>
              <p:cNvPr id="286848" name="Group 128"/>
              <p:cNvGrpSpPr>
                <a:grpSpLocks/>
              </p:cNvGrpSpPr>
              <p:nvPr/>
            </p:nvGrpSpPr>
            <p:grpSpPr bwMode="auto">
              <a:xfrm>
                <a:off x="3330" y="1996"/>
                <a:ext cx="1281" cy="288"/>
                <a:chOff x="3771" y="795"/>
                <a:chExt cx="1281" cy="288"/>
              </a:xfrm>
            </p:grpSpPr>
            <p:sp>
              <p:nvSpPr>
                <p:cNvPr id="286849" name="Text Box 129"/>
                <p:cNvSpPr txBox="1">
                  <a:spLocks noChangeArrowheads="1"/>
                </p:cNvSpPr>
                <p:nvPr/>
              </p:nvSpPr>
              <p:spPr bwMode="auto">
                <a:xfrm>
                  <a:off x="3771" y="795"/>
                  <a:ext cx="25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r"/>
                  <a:r>
                    <a:rPr lang="en-US" b="1">
                      <a:solidFill>
                        <a:srgbClr val="021FAE"/>
                      </a:solidFill>
                      <a:latin typeface="Times New Roman" charset="0"/>
                    </a:rPr>
                    <a:t>-</a:t>
                  </a:r>
                  <a:r>
                    <a:rPr lang="en-US" sz="1800" b="1">
                      <a:solidFill>
                        <a:srgbClr val="021FAE"/>
                      </a:solidFill>
                      <a:latin typeface="Times New Roman" charset="0"/>
                    </a:rPr>
                    <a:t>1</a:t>
                  </a:r>
                </a:p>
              </p:txBody>
            </p:sp>
            <p:sp>
              <p:nvSpPr>
                <p:cNvPr id="286850" name="Text Box 130"/>
                <p:cNvSpPr txBox="1">
                  <a:spLocks noChangeArrowheads="1"/>
                </p:cNvSpPr>
                <p:nvPr/>
              </p:nvSpPr>
              <p:spPr bwMode="auto">
                <a:xfrm>
                  <a:off x="4285" y="795"/>
                  <a:ext cx="25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r"/>
                  <a:r>
                    <a:rPr lang="en-US" b="1">
                      <a:solidFill>
                        <a:srgbClr val="021FAE"/>
                      </a:solidFill>
                      <a:latin typeface="Times New Roman" charset="0"/>
                    </a:rPr>
                    <a:t>-</a:t>
                  </a:r>
                  <a:r>
                    <a:rPr lang="en-US" sz="1800" b="1">
                      <a:solidFill>
                        <a:srgbClr val="021FAE"/>
                      </a:solidFill>
                      <a:latin typeface="Times New Roman" charset="0"/>
                    </a:rPr>
                    <a:t>1</a:t>
                  </a:r>
                </a:p>
              </p:txBody>
            </p:sp>
            <p:sp>
              <p:nvSpPr>
                <p:cNvPr id="286851" name="Text Box 131"/>
                <p:cNvSpPr txBox="1">
                  <a:spLocks noChangeArrowheads="1"/>
                </p:cNvSpPr>
                <p:nvPr/>
              </p:nvSpPr>
              <p:spPr bwMode="auto">
                <a:xfrm>
                  <a:off x="4800" y="795"/>
                  <a:ext cx="25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r"/>
                  <a:r>
                    <a:rPr lang="en-US" b="1">
                      <a:solidFill>
                        <a:srgbClr val="021FAE"/>
                      </a:solidFill>
                      <a:latin typeface="Times New Roman" charset="0"/>
                    </a:rPr>
                    <a:t>-</a:t>
                  </a:r>
                  <a:r>
                    <a:rPr lang="en-US" sz="1800" b="1">
                      <a:solidFill>
                        <a:srgbClr val="021FAE"/>
                      </a:solidFill>
                      <a:latin typeface="Times New Roman" charset="0"/>
                    </a:rPr>
                    <a:t>1</a:t>
                  </a:r>
                </a:p>
              </p:txBody>
            </p:sp>
          </p:grpSp>
          <p:grpSp>
            <p:nvGrpSpPr>
              <p:cNvPr id="286852" name="Group 132"/>
              <p:cNvGrpSpPr>
                <a:grpSpLocks/>
              </p:cNvGrpSpPr>
              <p:nvPr/>
            </p:nvGrpSpPr>
            <p:grpSpPr bwMode="auto">
              <a:xfrm>
                <a:off x="3183" y="718"/>
                <a:ext cx="1770" cy="288"/>
                <a:chOff x="3624" y="1086"/>
                <a:chExt cx="1770" cy="288"/>
              </a:xfrm>
            </p:grpSpPr>
            <p:sp>
              <p:nvSpPr>
                <p:cNvPr id="286853" name="Text Box 133"/>
                <p:cNvSpPr txBox="1">
                  <a:spLocks noChangeArrowheads="1"/>
                </p:cNvSpPr>
                <p:nvPr/>
              </p:nvSpPr>
              <p:spPr bwMode="auto">
                <a:xfrm>
                  <a:off x="5142" y="1086"/>
                  <a:ext cx="25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r"/>
                  <a:r>
                    <a:rPr lang="en-US" b="1">
                      <a:solidFill>
                        <a:srgbClr val="021FAE"/>
                      </a:solidFill>
                      <a:latin typeface="Times New Roman" charset="0"/>
                    </a:rPr>
                    <a:t>-</a:t>
                  </a:r>
                  <a:r>
                    <a:rPr lang="en-US" sz="1800" b="1">
                      <a:solidFill>
                        <a:srgbClr val="021FAE"/>
                      </a:solidFill>
                      <a:latin typeface="Times New Roman" charset="0"/>
                    </a:rPr>
                    <a:t>1</a:t>
                  </a:r>
                </a:p>
              </p:txBody>
            </p:sp>
            <p:sp>
              <p:nvSpPr>
                <p:cNvPr id="286854" name="Text Box 134"/>
                <p:cNvSpPr txBox="1">
                  <a:spLocks noChangeArrowheads="1"/>
                </p:cNvSpPr>
                <p:nvPr/>
              </p:nvSpPr>
              <p:spPr bwMode="auto">
                <a:xfrm>
                  <a:off x="3624" y="1086"/>
                  <a:ext cx="25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r"/>
                  <a:r>
                    <a:rPr lang="en-US" b="1">
                      <a:solidFill>
                        <a:srgbClr val="021FAE"/>
                      </a:solidFill>
                      <a:latin typeface="Times New Roman" charset="0"/>
                    </a:rPr>
                    <a:t>-</a:t>
                  </a:r>
                  <a:r>
                    <a:rPr lang="en-US" sz="1800" b="1">
                      <a:solidFill>
                        <a:srgbClr val="021FAE"/>
                      </a:solidFill>
                      <a:latin typeface="Times New Roman" charset="0"/>
                    </a:rPr>
                    <a:t>1</a:t>
                  </a:r>
                </a:p>
              </p:txBody>
            </p:sp>
            <p:sp>
              <p:nvSpPr>
                <p:cNvPr id="286855" name="Text Box 135"/>
                <p:cNvSpPr txBox="1">
                  <a:spLocks noChangeArrowheads="1"/>
                </p:cNvSpPr>
                <p:nvPr/>
              </p:nvSpPr>
              <p:spPr bwMode="auto">
                <a:xfrm>
                  <a:off x="4636" y="1086"/>
                  <a:ext cx="25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r"/>
                  <a:r>
                    <a:rPr lang="en-US" b="1">
                      <a:solidFill>
                        <a:srgbClr val="021FAE"/>
                      </a:solidFill>
                      <a:latin typeface="Times New Roman" charset="0"/>
                    </a:rPr>
                    <a:t>-</a:t>
                  </a:r>
                  <a:r>
                    <a:rPr lang="en-US" sz="1800" b="1">
                      <a:solidFill>
                        <a:srgbClr val="021FAE"/>
                      </a:solidFill>
                      <a:latin typeface="Times New Roman" charset="0"/>
                    </a:rPr>
                    <a:t>1</a:t>
                  </a:r>
                </a:p>
              </p:txBody>
            </p:sp>
            <p:sp>
              <p:nvSpPr>
                <p:cNvPr id="286856" name="Text Box 136"/>
                <p:cNvSpPr txBox="1">
                  <a:spLocks noChangeArrowheads="1"/>
                </p:cNvSpPr>
                <p:nvPr/>
              </p:nvSpPr>
              <p:spPr bwMode="auto">
                <a:xfrm>
                  <a:off x="4130" y="1086"/>
                  <a:ext cx="25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r"/>
                  <a:r>
                    <a:rPr lang="en-US" b="1">
                      <a:solidFill>
                        <a:srgbClr val="021FAE"/>
                      </a:solidFill>
                      <a:latin typeface="Times New Roman" charset="0"/>
                    </a:rPr>
                    <a:t>-</a:t>
                  </a:r>
                  <a:r>
                    <a:rPr lang="en-US" sz="1800" b="1">
                      <a:solidFill>
                        <a:srgbClr val="021FAE"/>
                      </a:solidFill>
                      <a:latin typeface="Times New Roman" charset="0"/>
                    </a:rPr>
                    <a:t>1</a:t>
                  </a:r>
                </a:p>
              </p:txBody>
            </p:sp>
          </p:grpSp>
          <p:grpSp>
            <p:nvGrpSpPr>
              <p:cNvPr id="286857" name="Group 137"/>
              <p:cNvGrpSpPr>
                <a:grpSpLocks/>
              </p:cNvGrpSpPr>
              <p:nvPr/>
            </p:nvGrpSpPr>
            <p:grpSpPr bwMode="auto">
              <a:xfrm>
                <a:off x="3183" y="1256"/>
                <a:ext cx="1770" cy="288"/>
                <a:chOff x="3624" y="1086"/>
                <a:chExt cx="1770" cy="288"/>
              </a:xfrm>
            </p:grpSpPr>
            <p:sp>
              <p:nvSpPr>
                <p:cNvPr id="286858" name="Text Box 138"/>
                <p:cNvSpPr txBox="1">
                  <a:spLocks noChangeArrowheads="1"/>
                </p:cNvSpPr>
                <p:nvPr/>
              </p:nvSpPr>
              <p:spPr bwMode="auto">
                <a:xfrm>
                  <a:off x="5142" y="1086"/>
                  <a:ext cx="25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r"/>
                  <a:r>
                    <a:rPr lang="en-US" b="1">
                      <a:solidFill>
                        <a:srgbClr val="021FAE"/>
                      </a:solidFill>
                      <a:latin typeface="Times New Roman" charset="0"/>
                    </a:rPr>
                    <a:t>-</a:t>
                  </a:r>
                  <a:r>
                    <a:rPr lang="en-US" sz="1800" b="1">
                      <a:solidFill>
                        <a:srgbClr val="021FAE"/>
                      </a:solidFill>
                      <a:latin typeface="Times New Roman" charset="0"/>
                    </a:rPr>
                    <a:t>1</a:t>
                  </a:r>
                </a:p>
              </p:txBody>
            </p:sp>
            <p:sp>
              <p:nvSpPr>
                <p:cNvPr id="286859" name="Text Box 139"/>
                <p:cNvSpPr txBox="1">
                  <a:spLocks noChangeArrowheads="1"/>
                </p:cNvSpPr>
                <p:nvPr/>
              </p:nvSpPr>
              <p:spPr bwMode="auto">
                <a:xfrm>
                  <a:off x="3624" y="1086"/>
                  <a:ext cx="25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r"/>
                  <a:r>
                    <a:rPr lang="en-US" b="1">
                      <a:solidFill>
                        <a:srgbClr val="021FAE"/>
                      </a:solidFill>
                      <a:latin typeface="Times New Roman" charset="0"/>
                    </a:rPr>
                    <a:t>-</a:t>
                  </a:r>
                  <a:r>
                    <a:rPr lang="en-US" sz="1800" b="1">
                      <a:solidFill>
                        <a:srgbClr val="021FAE"/>
                      </a:solidFill>
                      <a:latin typeface="Times New Roman" charset="0"/>
                    </a:rPr>
                    <a:t>1</a:t>
                  </a:r>
                </a:p>
              </p:txBody>
            </p:sp>
            <p:sp>
              <p:nvSpPr>
                <p:cNvPr id="286860" name="Text Box 140"/>
                <p:cNvSpPr txBox="1">
                  <a:spLocks noChangeArrowheads="1"/>
                </p:cNvSpPr>
                <p:nvPr/>
              </p:nvSpPr>
              <p:spPr bwMode="auto">
                <a:xfrm>
                  <a:off x="4636" y="1086"/>
                  <a:ext cx="25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r"/>
                  <a:r>
                    <a:rPr lang="en-US" b="1">
                      <a:solidFill>
                        <a:srgbClr val="021FAE"/>
                      </a:solidFill>
                      <a:latin typeface="Times New Roman" charset="0"/>
                    </a:rPr>
                    <a:t>-</a:t>
                  </a:r>
                  <a:r>
                    <a:rPr lang="en-US" sz="1800" b="1">
                      <a:solidFill>
                        <a:srgbClr val="021FAE"/>
                      </a:solidFill>
                      <a:latin typeface="Times New Roman" charset="0"/>
                    </a:rPr>
                    <a:t>1</a:t>
                  </a:r>
                </a:p>
              </p:txBody>
            </p:sp>
            <p:sp>
              <p:nvSpPr>
                <p:cNvPr id="286861" name="Text Box 141"/>
                <p:cNvSpPr txBox="1">
                  <a:spLocks noChangeArrowheads="1"/>
                </p:cNvSpPr>
                <p:nvPr/>
              </p:nvSpPr>
              <p:spPr bwMode="auto">
                <a:xfrm>
                  <a:off x="4130" y="1086"/>
                  <a:ext cx="25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r"/>
                  <a:r>
                    <a:rPr lang="en-US" b="1">
                      <a:solidFill>
                        <a:srgbClr val="021FAE"/>
                      </a:solidFill>
                      <a:latin typeface="Times New Roman" charset="0"/>
                    </a:rPr>
                    <a:t>-</a:t>
                  </a:r>
                  <a:r>
                    <a:rPr lang="en-US" sz="1800" b="1">
                      <a:solidFill>
                        <a:srgbClr val="021FAE"/>
                      </a:solidFill>
                      <a:latin typeface="Times New Roman" charset="0"/>
                    </a:rPr>
                    <a:t>1</a:t>
                  </a:r>
                </a:p>
              </p:txBody>
            </p:sp>
          </p:grpSp>
          <p:grpSp>
            <p:nvGrpSpPr>
              <p:cNvPr id="286862" name="Group 142"/>
              <p:cNvGrpSpPr>
                <a:grpSpLocks/>
              </p:cNvGrpSpPr>
              <p:nvPr/>
            </p:nvGrpSpPr>
            <p:grpSpPr bwMode="auto">
              <a:xfrm>
                <a:off x="3183" y="1795"/>
                <a:ext cx="1770" cy="288"/>
                <a:chOff x="3624" y="1086"/>
                <a:chExt cx="1770" cy="288"/>
              </a:xfrm>
            </p:grpSpPr>
            <p:sp>
              <p:nvSpPr>
                <p:cNvPr id="286863" name="Text Box 143"/>
                <p:cNvSpPr txBox="1">
                  <a:spLocks noChangeArrowheads="1"/>
                </p:cNvSpPr>
                <p:nvPr/>
              </p:nvSpPr>
              <p:spPr bwMode="auto">
                <a:xfrm>
                  <a:off x="5142" y="1086"/>
                  <a:ext cx="25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r"/>
                  <a:r>
                    <a:rPr lang="en-US" b="1">
                      <a:solidFill>
                        <a:srgbClr val="021FAE"/>
                      </a:solidFill>
                      <a:latin typeface="Times New Roman" charset="0"/>
                    </a:rPr>
                    <a:t>-</a:t>
                  </a:r>
                  <a:r>
                    <a:rPr lang="en-US" sz="1800" b="1">
                      <a:solidFill>
                        <a:srgbClr val="021FAE"/>
                      </a:solidFill>
                      <a:latin typeface="Times New Roman" charset="0"/>
                    </a:rPr>
                    <a:t>1</a:t>
                  </a:r>
                </a:p>
              </p:txBody>
            </p:sp>
            <p:sp>
              <p:nvSpPr>
                <p:cNvPr id="286864" name="Text Box 144"/>
                <p:cNvSpPr txBox="1">
                  <a:spLocks noChangeArrowheads="1"/>
                </p:cNvSpPr>
                <p:nvPr/>
              </p:nvSpPr>
              <p:spPr bwMode="auto">
                <a:xfrm>
                  <a:off x="3624" y="1086"/>
                  <a:ext cx="25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r"/>
                  <a:r>
                    <a:rPr lang="en-US" b="1">
                      <a:solidFill>
                        <a:srgbClr val="021FAE"/>
                      </a:solidFill>
                      <a:latin typeface="Times New Roman" charset="0"/>
                    </a:rPr>
                    <a:t>-</a:t>
                  </a:r>
                  <a:r>
                    <a:rPr lang="en-US" sz="1800" b="1">
                      <a:solidFill>
                        <a:srgbClr val="021FAE"/>
                      </a:solidFill>
                      <a:latin typeface="Times New Roman" charset="0"/>
                    </a:rPr>
                    <a:t>1</a:t>
                  </a:r>
                </a:p>
              </p:txBody>
            </p:sp>
            <p:sp>
              <p:nvSpPr>
                <p:cNvPr id="286865" name="Text Box 145"/>
                <p:cNvSpPr txBox="1">
                  <a:spLocks noChangeArrowheads="1"/>
                </p:cNvSpPr>
                <p:nvPr/>
              </p:nvSpPr>
              <p:spPr bwMode="auto">
                <a:xfrm>
                  <a:off x="4636" y="1086"/>
                  <a:ext cx="25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r"/>
                  <a:r>
                    <a:rPr lang="en-US" b="1">
                      <a:solidFill>
                        <a:srgbClr val="021FAE"/>
                      </a:solidFill>
                      <a:latin typeface="Times New Roman" charset="0"/>
                    </a:rPr>
                    <a:t>-</a:t>
                  </a:r>
                  <a:r>
                    <a:rPr lang="en-US" sz="1800" b="1">
                      <a:solidFill>
                        <a:srgbClr val="021FAE"/>
                      </a:solidFill>
                      <a:latin typeface="Times New Roman" charset="0"/>
                    </a:rPr>
                    <a:t>1</a:t>
                  </a:r>
                </a:p>
              </p:txBody>
            </p:sp>
            <p:sp>
              <p:nvSpPr>
                <p:cNvPr id="286866" name="Text Box 146"/>
                <p:cNvSpPr txBox="1">
                  <a:spLocks noChangeArrowheads="1"/>
                </p:cNvSpPr>
                <p:nvPr/>
              </p:nvSpPr>
              <p:spPr bwMode="auto">
                <a:xfrm>
                  <a:off x="4130" y="1086"/>
                  <a:ext cx="25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r"/>
                  <a:r>
                    <a:rPr lang="en-US" b="1">
                      <a:solidFill>
                        <a:srgbClr val="021FAE"/>
                      </a:solidFill>
                      <a:latin typeface="Times New Roman" charset="0"/>
                    </a:rPr>
                    <a:t>-</a:t>
                  </a:r>
                  <a:r>
                    <a:rPr lang="en-US" sz="1800" b="1">
                      <a:solidFill>
                        <a:srgbClr val="021FAE"/>
                      </a:solidFill>
                      <a:latin typeface="Times New Roman" charset="0"/>
                    </a:rPr>
                    <a:t>1</a:t>
                  </a:r>
                </a:p>
              </p:txBody>
            </p:sp>
          </p:grpSp>
          <p:sp>
            <p:nvSpPr>
              <p:cNvPr id="286867" name="Text Box 147"/>
              <p:cNvSpPr txBox="1">
                <a:spLocks noChangeArrowheads="1"/>
              </p:cNvSpPr>
              <p:nvPr/>
            </p:nvSpPr>
            <p:spPr bwMode="auto">
              <a:xfrm>
                <a:off x="5256" y="1160"/>
                <a:ext cx="265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sz="2800">
                    <a:solidFill>
                      <a:srgbClr val="FF0000"/>
                    </a:solidFill>
                  </a:rPr>
                  <a:t>B</a:t>
                </a:r>
              </a:p>
            </p:txBody>
          </p:sp>
        </p:grpSp>
        <p:sp>
          <p:nvSpPr>
            <p:cNvPr id="286868" name="Rectangle 148"/>
            <p:cNvSpPr>
              <a:spLocks noChangeArrowheads="1"/>
            </p:cNvSpPr>
            <p:nvPr/>
          </p:nvSpPr>
          <p:spPr bwMode="auto">
            <a:xfrm>
              <a:off x="2928" y="2352"/>
              <a:ext cx="216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7" tIns="44450" rIns="90487" bIns="44450"/>
            <a:lstStyle/>
            <a:p>
              <a:pPr marL="342900" indent="-342900">
                <a:spcBef>
                  <a:spcPct val="20000"/>
                </a:spcBef>
                <a:buClr>
                  <a:srgbClr val="FF0000"/>
                </a:buClr>
                <a:buSzPct val="100000"/>
              </a:pPr>
              <a:r>
                <a:rPr lang="en-US" sz="2000">
                  <a:solidFill>
                    <a:schemeClr val="hlink"/>
                  </a:solidFill>
                  <a:latin typeface="Arial" charset="0"/>
                </a:rPr>
                <a:t>B = MIC preconditioner for A 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6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86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6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23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86800" cy="457200"/>
          </a:xfrm>
        </p:spPr>
        <p:txBody>
          <a:bodyPr/>
          <a:lstStyle/>
          <a:p>
            <a:r>
              <a:rPr lang="en-US"/>
              <a:t>Supporting positive edges of B</a:t>
            </a:r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4267200" cy="4953000"/>
          </a:xfrm>
        </p:spPr>
        <p:txBody>
          <a:bodyPr/>
          <a:lstStyle/>
          <a:p>
            <a:r>
              <a:rPr lang="en-US" sz="2000"/>
              <a:t>Every dotted (positive) edge in B is supported by two paths in B</a:t>
            </a:r>
          </a:p>
          <a:p>
            <a:endParaRPr lang="en-US" sz="2000"/>
          </a:p>
          <a:p>
            <a:r>
              <a:rPr lang="en-US" sz="2000"/>
              <a:t>Each solid edge of B supports one or two dotted edges</a:t>
            </a:r>
          </a:p>
          <a:p>
            <a:endParaRPr lang="en-US" sz="2000"/>
          </a:p>
          <a:p>
            <a:r>
              <a:rPr lang="en-US" sz="2000"/>
              <a:t>Tune fractions to support each dotted edge exactly</a:t>
            </a:r>
          </a:p>
          <a:p>
            <a:endParaRPr lang="en-US" sz="2000"/>
          </a:p>
          <a:p>
            <a:r>
              <a:rPr lang="en-US" sz="2000"/>
              <a:t>1/(2</a:t>
            </a:r>
            <a:r>
              <a:rPr lang="en-US" sz="2000" b="1">
                <a:sym typeface="Symbol" charset="0"/>
              </a:rPr>
              <a:t></a:t>
            </a:r>
            <a:r>
              <a:rPr lang="en-US" sz="2000">
                <a:sym typeface="Symbol" charset="0"/>
              </a:rPr>
              <a:t>n – 2) of each solid edge is left over to support an edge of A</a:t>
            </a:r>
            <a:endParaRPr lang="en-US" sz="2000"/>
          </a:p>
          <a:p>
            <a:endParaRPr lang="en-US" sz="2000"/>
          </a:p>
          <a:p>
            <a:endParaRPr lang="en-US" sz="2000"/>
          </a:p>
        </p:txBody>
      </p:sp>
      <p:grpSp>
        <p:nvGrpSpPr>
          <p:cNvPr id="287748" name="Group 4"/>
          <p:cNvGrpSpPr>
            <a:grpSpLocks/>
          </p:cNvGrpSpPr>
          <p:nvPr/>
        </p:nvGrpSpPr>
        <p:grpSpPr bwMode="auto">
          <a:xfrm>
            <a:off x="5105400" y="1676400"/>
            <a:ext cx="3390900" cy="3414713"/>
            <a:chOff x="3216" y="1056"/>
            <a:chExt cx="2136" cy="2151"/>
          </a:xfrm>
        </p:grpSpPr>
        <p:sp>
          <p:nvSpPr>
            <p:cNvPr id="287749" name="Line 5"/>
            <p:cNvSpPr>
              <a:spLocks noChangeAspect="1" noChangeShapeType="1"/>
            </p:cNvSpPr>
            <p:nvPr/>
          </p:nvSpPr>
          <p:spPr bwMode="auto">
            <a:xfrm flipV="1">
              <a:off x="3948" y="1121"/>
              <a:ext cx="649" cy="652"/>
            </a:xfrm>
            <a:prstGeom prst="line">
              <a:avLst/>
            </a:prstGeom>
            <a:noFill/>
            <a:ln w="38100">
              <a:solidFill>
                <a:srgbClr val="021FAE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750" name="Line 6"/>
            <p:cNvSpPr>
              <a:spLocks noChangeAspect="1" noChangeShapeType="1"/>
            </p:cNvSpPr>
            <p:nvPr/>
          </p:nvSpPr>
          <p:spPr bwMode="auto">
            <a:xfrm flipV="1">
              <a:off x="3280" y="1797"/>
              <a:ext cx="657" cy="66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751" name="Line 7"/>
            <p:cNvSpPr>
              <a:spLocks noChangeAspect="1" noChangeShapeType="1"/>
            </p:cNvSpPr>
            <p:nvPr/>
          </p:nvSpPr>
          <p:spPr bwMode="auto">
            <a:xfrm flipV="1">
              <a:off x="3296" y="1117"/>
              <a:ext cx="663" cy="653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752" name="Oval 8"/>
            <p:cNvSpPr>
              <a:spLocks noChangeAspect="1" noChangeArrowheads="1"/>
            </p:cNvSpPr>
            <p:nvPr/>
          </p:nvSpPr>
          <p:spPr bwMode="auto">
            <a:xfrm>
              <a:off x="3886" y="1056"/>
              <a:ext cx="124" cy="12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753" name="Oval 9"/>
            <p:cNvSpPr>
              <a:spLocks noChangeAspect="1" noChangeArrowheads="1"/>
            </p:cNvSpPr>
            <p:nvPr/>
          </p:nvSpPr>
          <p:spPr bwMode="auto">
            <a:xfrm>
              <a:off x="4557" y="1056"/>
              <a:ext cx="125" cy="12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754" name="Oval 10"/>
            <p:cNvSpPr>
              <a:spLocks noChangeAspect="1" noChangeArrowheads="1"/>
            </p:cNvSpPr>
            <p:nvPr/>
          </p:nvSpPr>
          <p:spPr bwMode="auto">
            <a:xfrm>
              <a:off x="5228" y="1056"/>
              <a:ext cx="124" cy="12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755" name="Line 11"/>
            <p:cNvSpPr>
              <a:spLocks noChangeAspect="1" noChangeShapeType="1"/>
            </p:cNvSpPr>
            <p:nvPr/>
          </p:nvSpPr>
          <p:spPr bwMode="auto">
            <a:xfrm flipV="1">
              <a:off x="3280" y="1112"/>
              <a:ext cx="2008" cy="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87756" name="Group 12"/>
            <p:cNvGrpSpPr>
              <a:grpSpLocks noChangeAspect="1"/>
            </p:cNvGrpSpPr>
            <p:nvPr/>
          </p:nvGrpSpPr>
          <p:grpSpPr bwMode="auto">
            <a:xfrm>
              <a:off x="3216" y="1732"/>
              <a:ext cx="2136" cy="123"/>
              <a:chOff x="3648" y="1032"/>
              <a:chExt cx="1606" cy="93"/>
            </a:xfrm>
          </p:grpSpPr>
          <p:sp>
            <p:nvSpPr>
              <p:cNvPr id="287757" name="Oval 13"/>
              <p:cNvSpPr>
                <a:spLocks noChangeAspect="1" noChangeArrowheads="1"/>
              </p:cNvSpPr>
              <p:nvPr/>
            </p:nvSpPr>
            <p:spPr bwMode="auto">
              <a:xfrm>
                <a:off x="3648" y="1032"/>
                <a:ext cx="93" cy="9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758" name="Oval 14"/>
              <p:cNvSpPr>
                <a:spLocks noChangeAspect="1" noChangeArrowheads="1"/>
              </p:cNvSpPr>
              <p:nvPr/>
            </p:nvSpPr>
            <p:spPr bwMode="auto">
              <a:xfrm>
                <a:off x="4152" y="1032"/>
                <a:ext cx="93" cy="9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759" name="Oval 15"/>
              <p:cNvSpPr>
                <a:spLocks noChangeAspect="1" noChangeArrowheads="1"/>
              </p:cNvSpPr>
              <p:nvPr/>
            </p:nvSpPr>
            <p:spPr bwMode="auto">
              <a:xfrm>
                <a:off x="4656" y="1032"/>
                <a:ext cx="94" cy="9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760" name="Oval 16"/>
              <p:cNvSpPr>
                <a:spLocks noChangeAspect="1" noChangeArrowheads="1"/>
              </p:cNvSpPr>
              <p:nvPr/>
            </p:nvSpPr>
            <p:spPr bwMode="auto">
              <a:xfrm>
                <a:off x="5161" y="1032"/>
                <a:ext cx="93" cy="9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87761" name="Line 17"/>
            <p:cNvSpPr>
              <a:spLocks noChangeAspect="1" noChangeShapeType="1"/>
            </p:cNvSpPr>
            <p:nvPr/>
          </p:nvSpPr>
          <p:spPr bwMode="auto">
            <a:xfrm flipV="1">
              <a:off x="3280" y="1788"/>
              <a:ext cx="2008" cy="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87762" name="Group 18"/>
            <p:cNvGrpSpPr>
              <a:grpSpLocks noChangeAspect="1"/>
            </p:cNvGrpSpPr>
            <p:nvPr/>
          </p:nvGrpSpPr>
          <p:grpSpPr bwMode="auto">
            <a:xfrm>
              <a:off x="3216" y="2408"/>
              <a:ext cx="2136" cy="123"/>
              <a:chOff x="3648" y="1032"/>
              <a:chExt cx="1606" cy="93"/>
            </a:xfrm>
          </p:grpSpPr>
          <p:sp>
            <p:nvSpPr>
              <p:cNvPr id="287763" name="Oval 19"/>
              <p:cNvSpPr>
                <a:spLocks noChangeAspect="1" noChangeArrowheads="1"/>
              </p:cNvSpPr>
              <p:nvPr/>
            </p:nvSpPr>
            <p:spPr bwMode="auto">
              <a:xfrm>
                <a:off x="3648" y="1032"/>
                <a:ext cx="93" cy="9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764" name="Oval 20"/>
              <p:cNvSpPr>
                <a:spLocks noChangeAspect="1" noChangeArrowheads="1"/>
              </p:cNvSpPr>
              <p:nvPr/>
            </p:nvSpPr>
            <p:spPr bwMode="auto">
              <a:xfrm>
                <a:off x="4152" y="1032"/>
                <a:ext cx="93" cy="9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765" name="Oval 21"/>
              <p:cNvSpPr>
                <a:spLocks noChangeAspect="1" noChangeArrowheads="1"/>
              </p:cNvSpPr>
              <p:nvPr/>
            </p:nvSpPr>
            <p:spPr bwMode="auto">
              <a:xfrm>
                <a:off x="4656" y="1032"/>
                <a:ext cx="94" cy="9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766" name="Oval 22"/>
              <p:cNvSpPr>
                <a:spLocks noChangeAspect="1" noChangeArrowheads="1"/>
              </p:cNvSpPr>
              <p:nvPr/>
            </p:nvSpPr>
            <p:spPr bwMode="auto">
              <a:xfrm>
                <a:off x="5161" y="1032"/>
                <a:ext cx="93" cy="9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87767" name="Line 23"/>
            <p:cNvSpPr>
              <a:spLocks noChangeAspect="1" noChangeShapeType="1"/>
            </p:cNvSpPr>
            <p:nvPr/>
          </p:nvSpPr>
          <p:spPr bwMode="auto">
            <a:xfrm flipV="1">
              <a:off x="3280" y="2463"/>
              <a:ext cx="2008" cy="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87768" name="Group 24"/>
            <p:cNvGrpSpPr>
              <a:grpSpLocks noChangeAspect="1"/>
            </p:cNvGrpSpPr>
            <p:nvPr/>
          </p:nvGrpSpPr>
          <p:grpSpPr bwMode="auto">
            <a:xfrm>
              <a:off x="3216" y="3083"/>
              <a:ext cx="2136" cy="124"/>
              <a:chOff x="3648" y="1032"/>
              <a:chExt cx="1606" cy="93"/>
            </a:xfrm>
          </p:grpSpPr>
          <p:sp>
            <p:nvSpPr>
              <p:cNvPr id="287769" name="Oval 25"/>
              <p:cNvSpPr>
                <a:spLocks noChangeAspect="1" noChangeArrowheads="1"/>
              </p:cNvSpPr>
              <p:nvPr/>
            </p:nvSpPr>
            <p:spPr bwMode="auto">
              <a:xfrm>
                <a:off x="3648" y="1032"/>
                <a:ext cx="93" cy="9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770" name="Oval 26"/>
              <p:cNvSpPr>
                <a:spLocks noChangeAspect="1" noChangeArrowheads="1"/>
              </p:cNvSpPr>
              <p:nvPr/>
            </p:nvSpPr>
            <p:spPr bwMode="auto">
              <a:xfrm>
                <a:off x="4152" y="1032"/>
                <a:ext cx="93" cy="9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771" name="Oval 27"/>
              <p:cNvSpPr>
                <a:spLocks noChangeAspect="1" noChangeArrowheads="1"/>
              </p:cNvSpPr>
              <p:nvPr/>
            </p:nvSpPr>
            <p:spPr bwMode="auto">
              <a:xfrm>
                <a:off x="4656" y="1032"/>
                <a:ext cx="94" cy="9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772" name="Oval 28"/>
              <p:cNvSpPr>
                <a:spLocks noChangeAspect="1" noChangeArrowheads="1"/>
              </p:cNvSpPr>
              <p:nvPr/>
            </p:nvSpPr>
            <p:spPr bwMode="auto">
              <a:xfrm>
                <a:off x="5161" y="1032"/>
                <a:ext cx="93" cy="9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87773" name="Line 29"/>
            <p:cNvSpPr>
              <a:spLocks noChangeAspect="1" noChangeShapeType="1"/>
            </p:cNvSpPr>
            <p:nvPr/>
          </p:nvSpPr>
          <p:spPr bwMode="auto">
            <a:xfrm flipV="1">
              <a:off x="3280" y="3139"/>
              <a:ext cx="2008" cy="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774" name="Line 30"/>
            <p:cNvSpPr>
              <a:spLocks noChangeAspect="1" noChangeShapeType="1"/>
            </p:cNvSpPr>
            <p:nvPr/>
          </p:nvSpPr>
          <p:spPr bwMode="auto">
            <a:xfrm rot="16200000" flipV="1">
              <a:off x="2274" y="2104"/>
              <a:ext cx="2009" cy="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775" name="Line 31"/>
            <p:cNvSpPr>
              <a:spLocks noChangeAspect="1" noChangeShapeType="1"/>
            </p:cNvSpPr>
            <p:nvPr/>
          </p:nvSpPr>
          <p:spPr bwMode="auto">
            <a:xfrm rot="16200000" flipV="1">
              <a:off x="2944" y="2105"/>
              <a:ext cx="2009" cy="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776" name="Line 32"/>
            <p:cNvSpPr>
              <a:spLocks noChangeAspect="1" noChangeShapeType="1"/>
            </p:cNvSpPr>
            <p:nvPr/>
          </p:nvSpPr>
          <p:spPr bwMode="auto">
            <a:xfrm rot="16200000" flipV="1">
              <a:off x="3614" y="2105"/>
              <a:ext cx="2009" cy="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777" name="Line 33"/>
            <p:cNvSpPr>
              <a:spLocks noChangeAspect="1" noChangeShapeType="1"/>
            </p:cNvSpPr>
            <p:nvPr/>
          </p:nvSpPr>
          <p:spPr bwMode="auto">
            <a:xfrm rot="16200000" flipV="1">
              <a:off x="4285" y="2104"/>
              <a:ext cx="2009" cy="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778" name="Line 34"/>
            <p:cNvSpPr>
              <a:spLocks noChangeAspect="1" noChangeShapeType="1"/>
            </p:cNvSpPr>
            <p:nvPr/>
          </p:nvSpPr>
          <p:spPr bwMode="auto">
            <a:xfrm flipV="1">
              <a:off x="3950" y="1788"/>
              <a:ext cx="1342" cy="13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779" name="Line 35"/>
            <p:cNvSpPr>
              <a:spLocks noChangeAspect="1" noChangeShapeType="1"/>
            </p:cNvSpPr>
            <p:nvPr/>
          </p:nvSpPr>
          <p:spPr bwMode="auto">
            <a:xfrm flipV="1">
              <a:off x="4624" y="2474"/>
              <a:ext cx="664" cy="65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780" name="Oval 36"/>
            <p:cNvSpPr>
              <a:spLocks noChangeAspect="1" noChangeArrowheads="1"/>
            </p:cNvSpPr>
            <p:nvPr/>
          </p:nvSpPr>
          <p:spPr bwMode="auto">
            <a:xfrm>
              <a:off x="3216" y="1056"/>
              <a:ext cx="124" cy="124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781" name="Line 37"/>
            <p:cNvSpPr>
              <a:spLocks noChangeAspect="1" noChangeShapeType="1"/>
            </p:cNvSpPr>
            <p:nvPr/>
          </p:nvSpPr>
          <p:spPr bwMode="auto">
            <a:xfrm flipV="1">
              <a:off x="3288" y="1117"/>
              <a:ext cx="1992" cy="201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87782" name="Group 38"/>
            <p:cNvGrpSpPr>
              <a:grpSpLocks/>
            </p:cNvGrpSpPr>
            <p:nvPr/>
          </p:nvGrpSpPr>
          <p:grpSpPr bwMode="auto">
            <a:xfrm>
              <a:off x="3318" y="1174"/>
              <a:ext cx="586" cy="562"/>
              <a:chOff x="3318" y="1174"/>
              <a:chExt cx="586" cy="562"/>
            </a:xfrm>
          </p:grpSpPr>
          <p:sp>
            <p:nvSpPr>
              <p:cNvPr id="287783" name="Freeform 39"/>
              <p:cNvSpPr>
                <a:spLocks/>
              </p:cNvSpPr>
              <p:nvPr/>
            </p:nvSpPr>
            <p:spPr bwMode="auto">
              <a:xfrm>
                <a:off x="3318" y="1174"/>
                <a:ext cx="494" cy="498"/>
              </a:xfrm>
              <a:custGeom>
                <a:avLst/>
                <a:gdLst>
                  <a:gd name="T0" fmla="*/ 0 w 506"/>
                  <a:gd name="T1" fmla="*/ 516 h 516"/>
                  <a:gd name="T2" fmla="*/ 4 w 506"/>
                  <a:gd name="T3" fmla="*/ 502 h 516"/>
                  <a:gd name="T4" fmla="*/ 12 w 506"/>
                  <a:gd name="T5" fmla="*/ 182 h 516"/>
                  <a:gd name="T6" fmla="*/ 56 w 506"/>
                  <a:gd name="T7" fmla="*/ 50 h 516"/>
                  <a:gd name="T8" fmla="*/ 280 w 506"/>
                  <a:gd name="T9" fmla="*/ 8 h 516"/>
                  <a:gd name="T10" fmla="*/ 506 w 506"/>
                  <a:gd name="T11" fmla="*/ 0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06" h="516">
                    <a:moveTo>
                      <a:pt x="0" y="516"/>
                    </a:moveTo>
                    <a:lnTo>
                      <a:pt x="4" y="502"/>
                    </a:lnTo>
                    <a:cubicBezTo>
                      <a:pt x="6" y="446"/>
                      <a:pt x="3" y="257"/>
                      <a:pt x="12" y="182"/>
                    </a:cubicBezTo>
                    <a:cubicBezTo>
                      <a:pt x="21" y="107"/>
                      <a:pt x="11" y="79"/>
                      <a:pt x="56" y="50"/>
                    </a:cubicBezTo>
                    <a:cubicBezTo>
                      <a:pt x="101" y="21"/>
                      <a:pt x="205" y="16"/>
                      <a:pt x="280" y="8"/>
                    </a:cubicBezTo>
                    <a:cubicBezTo>
                      <a:pt x="355" y="0"/>
                      <a:pt x="430" y="0"/>
                      <a:pt x="506" y="0"/>
                    </a:cubicBezTo>
                  </a:path>
                </a:pathLst>
              </a:custGeom>
              <a:noFill/>
              <a:ln w="25400" cap="flat" cmpd="sng">
                <a:solidFill>
                  <a:schemeClr val="hlink"/>
                </a:solidFill>
                <a:prstDash val="solid"/>
                <a:round/>
                <a:headEnd type="triangle" w="sm" len="med"/>
                <a:tailEnd type="triangle" w="sm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784" name="Freeform 40"/>
              <p:cNvSpPr>
                <a:spLocks/>
              </p:cNvSpPr>
              <p:nvPr/>
            </p:nvSpPr>
            <p:spPr bwMode="auto">
              <a:xfrm flipH="1" flipV="1">
                <a:off x="3410" y="1238"/>
                <a:ext cx="494" cy="498"/>
              </a:xfrm>
              <a:custGeom>
                <a:avLst/>
                <a:gdLst>
                  <a:gd name="T0" fmla="*/ 0 w 506"/>
                  <a:gd name="T1" fmla="*/ 516 h 516"/>
                  <a:gd name="T2" fmla="*/ 4 w 506"/>
                  <a:gd name="T3" fmla="*/ 502 h 516"/>
                  <a:gd name="T4" fmla="*/ 12 w 506"/>
                  <a:gd name="T5" fmla="*/ 182 h 516"/>
                  <a:gd name="T6" fmla="*/ 56 w 506"/>
                  <a:gd name="T7" fmla="*/ 50 h 516"/>
                  <a:gd name="T8" fmla="*/ 280 w 506"/>
                  <a:gd name="T9" fmla="*/ 8 h 516"/>
                  <a:gd name="T10" fmla="*/ 506 w 506"/>
                  <a:gd name="T11" fmla="*/ 0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06" h="516">
                    <a:moveTo>
                      <a:pt x="0" y="516"/>
                    </a:moveTo>
                    <a:lnTo>
                      <a:pt x="4" y="502"/>
                    </a:lnTo>
                    <a:cubicBezTo>
                      <a:pt x="6" y="446"/>
                      <a:pt x="3" y="257"/>
                      <a:pt x="12" y="182"/>
                    </a:cubicBezTo>
                    <a:cubicBezTo>
                      <a:pt x="21" y="107"/>
                      <a:pt x="11" y="79"/>
                      <a:pt x="56" y="50"/>
                    </a:cubicBezTo>
                    <a:cubicBezTo>
                      <a:pt x="101" y="21"/>
                      <a:pt x="205" y="16"/>
                      <a:pt x="280" y="8"/>
                    </a:cubicBezTo>
                    <a:cubicBezTo>
                      <a:pt x="355" y="0"/>
                      <a:pt x="430" y="0"/>
                      <a:pt x="506" y="0"/>
                    </a:cubicBezTo>
                  </a:path>
                </a:pathLst>
              </a:custGeom>
              <a:noFill/>
              <a:ln w="25400" cap="flat" cmpd="sng">
                <a:solidFill>
                  <a:schemeClr val="hlink"/>
                </a:solidFill>
                <a:prstDash val="solid"/>
                <a:round/>
                <a:headEnd type="triangle" w="sm" len="med"/>
                <a:tailEnd type="triangle" w="sm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87785" name="Group 41"/>
            <p:cNvGrpSpPr>
              <a:grpSpLocks/>
            </p:cNvGrpSpPr>
            <p:nvPr/>
          </p:nvGrpSpPr>
          <p:grpSpPr bwMode="auto">
            <a:xfrm>
              <a:off x="3318" y="1850"/>
              <a:ext cx="586" cy="562"/>
              <a:chOff x="3318" y="1174"/>
              <a:chExt cx="586" cy="562"/>
            </a:xfrm>
          </p:grpSpPr>
          <p:sp>
            <p:nvSpPr>
              <p:cNvPr id="287786" name="Freeform 42"/>
              <p:cNvSpPr>
                <a:spLocks/>
              </p:cNvSpPr>
              <p:nvPr/>
            </p:nvSpPr>
            <p:spPr bwMode="auto">
              <a:xfrm>
                <a:off x="3318" y="1174"/>
                <a:ext cx="494" cy="498"/>
              </a:xfrm>
              <a:custGeom>
                <a:avLst/>
                <a:gdLst>
                  <a:gd name="T0" fmla="*/ 0 w 506"/>
                  <a:gd name="T1" fmla="*/ 516 h 516"/>
                  <a:gd name="T2" fmla="*/ 4 w 506"/>
                  <a:gd name="T3" fmla="*/ 502 h 516"/>
                  <a:gd name="T4" fmla="*/ 12 w 506"/>
                  <a:gd name="T5" fmla="*/ 182 h 516"/>
                  <a:gd name="T6" fmla="*/ 56 w 506"/>
                  <a:gd name="T7" fmla="*/ 50 h 516"/>
                  <a:gd name="T8" fmla="*/ 280 w 506"/>
                  <a:gd name="T9" fmla="*/ 8 h 516"/>
                  <a:gd name="T10" fmla="*/ 506 w 506"/>
                  <a:gd name="T11" fmla="*/ 0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06" h="516">
                    <a:moveTo>
                      <a:pt x="0" y="516"/>
                    </a:moveTo>
                    <a:lnTo>
                      <a:pt x="4" y="502"/>
                    </a:lnTo>
                    <a:cubicBezTo>
                      <a:pt x="6" y="446"/>
                      <a:pt x="3" y="257"/>
                      <a:pt x="12" y="182"/>
                    </a:cubicBezTo>
                    <a:cubicBezTo>
                      <a:pt x="21" y="107"/>
                      <a:pt x="11" y="79"/>
                      <a:pt x="56" y="50"/>
                    </a:cubicBezTo>
                    <a:cubicBezTo>
                      <a:pt x="101" y="21"/>
                      <a:pt x="205" y="16"/>
                      <a:pt x="280" y="8"/>
                    </a:cubicBezTo>
                    <a:cubicBezTo>
                      <a:pt x="355" y="0"/>
                      <a:pt x="430" y="0"/>
                      <a:pt x="506" y="0"/>
                    </a:cubicBez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round/>
                <a:headEnd type="triangle" w="sm" len="med"/>
                <a:tailEnd type="triangle" w="sm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787" name="Freeform 43"/>
              <p:cNvSpPr>
                <a:spLocks/>
              </p:cNvSpPr>
              <p:nvPr/>
            </p:nvSpPr>
            <p:spPr bwMode="auto">
              <a:xfrm flipH="1" flipV="1">
                <a:off x="3410" y="1238"/>
                <a:ext cx="494" cy="498"/>
              </a:xfrm>
              <a:custGeom>
                <a:avLst/>
                <a:gdLst>
                  <a:gd name="T0" fmla="*/ 0 w 506"/>
                  <a:gd name="T1" fmla="*/ 516 h 516"/>
                  <a:gd name="T2" fmla="*/ 4 w 506"/>
                  <a:gd name="T3" fmla="*/ 502 h 516"/>
                  <a:gd name="T4" fmla="*/ 12 w 506"/>
                  <a:gd name="T5" fmla="*/ 182 h 516"/>
                  <a:gd name="T6" fmla="*/ 56 w 506"/>
                  <a:gd name="T7" fmla="*/ 50 h 516"/>
                  <a:gd name="T8" fmla="*/ 280 w 506"/>
                  <a:gd name="T9" fmla="*/ 8 h 516"/>
                  <a:gd name="T10" fmla="*/ 506 w 506"/>
                  <a:gd name="T11" fmla="*/ 0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06" h="516">
                    <a:moveTo>
                      <a:pt x="0" y="516"/>
                    </a:moveTo>
                    <a:lnTo>
                      <a:pt x="4" y="502"/>
                    </a:lnTo>
                    <a:cubicBezTo>
                      <a:pt x="6" y="446"/>
                      <a:pt x="3" y="257"/>
                      <a:pt x="12" y="182"/>
                    </a:cubicBezTo>
                    <a:cubicBezTo>
                      <a:pt x="21" y="107"/>
                      <a:pt x="11" y="79"/>
                      <a:pt x="56" y="50"/>
                    </a:cubicBezTo>
                    <a:cubicBezTo>
                      <a:pt x="101" y="21"/>
                      <a:pt x="205" y="16"/>
                      <a:pt x="280" y="8"/>
                    </a:cubicBezTo>
                    <a:cubicBezTo>
                      <a:pt x="355" y="0"/>
                      <a:pt x="430" y="0"/>
                      <a:pt x="506" y="0"/>
                    </a:cubicBez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round/>
                <a:headEnd type="triangle" w="sm" len="med"/>
                <a:tailEnd type="triangle" w="sm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87788" name="Group 44"/>
            <p:cNvGrpSpPr>
              <a:grpSpLocks/>
            </p:cNvGrpSpPr>
            <p:nvPr/>
          </p:nvGrpSpPr>
          <p:grpSpPr bwMode="auto">
            <a:xfrm>
              <a:off x="3990" y="1174"/>
              <a:ext cx="586" cy="562"/>
              <a:chOff x="3318" y="1174"/>
              <a:chExt cx="586" cy="562"/>
            </a:xfrm>
          </p:grpSpPr>
          <p:sp>
            <p:nvSpPr>
              <p:cNvPr id="287789" name="Freeform 45"/>
              <p:cNvSpPr>
                <a:spLocks/>
              </p:cNvSpPr>
              <p:nvPr/>
            </p:nvSpPr>
            <p:spPr bwMode="auto">
              <a:xfrm>
                <a:off x="3318" y="1174"/>
                <a:ext cx="494" cy="498"/>
              </a:xfrm>
              <a:custGeom>
                <a:avLst/>
                <a:gdLst>
                  <a:gd name="T0" fmla="*/ 0 w 506"/>
                  <a:gd name="T1" fmla="*/ 516 h 516"/>
                  <a:gd name="T2" fmla="*/ 4 w 506"/>
                  <a:gd name="T3" fmla="*/ 502 h 516"/>
                  <a:gd name="T4" fmla="*/ 12 w 506"/>
                  <a:gd name="T5" fmla="*/ 182 h 516"/>
                  <a:gd name="T6" fmla="*/ 56 w 506"/>
                  <a:gd name="T7" fmla="*/ 50 h 516"/>
                  <a:gd name="T8" fmla="*/ 280 w 506"/>
                  <a:gd name="T9" fmla="*/ 8 h 516"/>
                  <a:gd name="T10" fmla="*/ 506 w 506"/>
                  <a:gd name="T11" fmla="*/ 0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06" h="516">
                    <a:moveTo>
                      <a:pt x="0" y="516"/>
                    </a:moveTo>
                    <a:lnTo>
                      <a:pt x="4" y="502"/>
                    </a:lnTo>
                    <a:cubicBezTo>
                      <a:pt x="6" y="446"/>
                      <a:pt x="3" y="257"/>
                      <a:pt x="12" y="182"/>
                    </a:cubicBezTo>
                    <a:cubicBezTo>
                      <a:pt x="21" y="107"/>
                      <a:pt x="11" y="79"/>
                      <a:pt x="56" y="50"/>
                    </a:cubicBezTo>
                    <a:cubicBezTo>
                      <a:pt x="101" y="21"/>
                      <a:pt x="205" y="16"/>
                      <a:pt x="280" y="8"/>
                    </a:cubicBezTo>
                    <a:cubicBezTo>
                      <a:pt x="355" y="0"/>
                      <a:pt x="430" y="0"/>
                      <a:pt x="506" y="0"/>
                    </a:cubicBezTo>
                  </a:path>
                </a:pathLst>
              </a:custGeom>
              <a:noFill/>
              <a:ln w="25400" cap="flat" cmpd="sng">
                <a:solidFill>
                  <a:srgbClr val="021FAE"/>
                </a:solidFill>
                <a:prstDash val="solid"/>
                <a:round/>
                <a:headEnd type="triangle" w="sm" len="med"/>
                <a:tailEnd type="triangle" w="sm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790" name="Freeform 46"/>
              <p:cNvSpPr>
                <a:spLocks/>
              </p:cNvSpPr>
              <p:nvPr/>
            </p:nvSpPr>
            <p:spPr bwMode="auto">
              <a:xfrm flipH="1" flipV="1">
                <a:off x="3410" y="1238"/>
                <a:ext cx="494" cy="498"/>
              </a:xfrm>
              <a:custGeom>
                <a:avLst/>
                <a:gdLst>
                  <a:gd name="T0" fmla="*/ 0 w 506"/>
                  <a:gd name="T1" fmla="*/ 516 h 516"/>
                  <a:gd name="T2" fmla="*/ 4 w 506"/>
                  <a:gd name="T3" fmla="*/ 502 h 516"/>
                  <a:gd name="T4" fmla="*/ 12 w 506"/>
                  <a:gd name="T5" fmla="*/ 182 h 516"/>
                  <a:gd name="T6" fmla="*/ 56 w 506"/>
                  <a:gd name="T7" fmla="*/ 50 h 516"/>
                  <a:gd name="T8" fmla="*/ 280 w 506"/>
                  <a:gd name="T9" fmla="*/ 8 h 516"/>
                  <a:gd name="T10" fmla="*/ 506 w 506"/>
                  <a:gd name="T11" fmla="*/ 0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06" h="516">
                    <a:moveTo>
                      <a:pt x="0" y="516"/>
                    </a:moveTo>
                    <a:lnTo>
                      <a:pt x="4" y="502"/>
                    </a:lnTo>
                    <a:cubicBezTo>
                      <a:pt x="6" y="446"/>
                      <a:pt x="3" y="257"/>
                      <a:pt x="12" y="182"/>
                    </a:cubicBezTo>
                    <a:cubicBezTo>
                      <a:pt x="21" y="107"/>
                      <a:pt x="11" y="79"/>
                      <a:pt x="56" y="50"/>
                    </a:cubicBezTo>
                    <a:cubicBezTo>
                      <a:pt x="101" y="21"/>
                      <a:pt x="205" y="16"/>
                      <a:pt x="280" y="8"/>
                    </a:cubicBezTo>
                    <a:cubicBezTo>
                      <a:pt x="355" y="0"/>
                      <a:pt x="430" y="0"/>
                      <a:pt x="506" y="0"/>
                    </a:cubicBezTo>
                  </a:path>
                </a:pathLst>
              </a:custGeom>
              <a:noFill/>
              <a:ln w="25400" cap="flat" cmpd="sng">
                <a:solidFill>
                  <a:srgbClr val="021FAE"/>
                </a:solidFill>
                <a:prstDash val="solid"/>
                <a:round/>
                <a:headEnd type="triangle" w="sm" len="med"/>
                <a:tailEnd type="triangle" w="sm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Analysis of MIC: Summary</a:t>
            </a:r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/>
              <a:t>Each edge of A is supported by the leftover 1/(2</a:t>
            </a:r>
            <a:r>
              <a:rPr lang="en-US" sz="2000" b="1">
                <a:sym typeface="Symbol" charset="0"/>
              </a:rPr>
              <a:t></a:t>
            </a:r>
            <a:r>
              <a:rPr lang="en-US" sz="2000">
                <a:sym typeface="Symbol" charset="0"/>
              </a:rPr>
              <a:t>n – 2) fraction of the same edge of B.</a:t>
            </a:r>
          </a:p>
          <a:p>
            <a:pPr lvl="2"/>
            <a:endParaRPr lang="en-US" sz="1400">
              <a:sym typeface="Symbol" charset="0"/>
            </a:endParaRPr>
          </a:p>
          <a:p>
            <a:r>
              <a:rPr lang="en-US" sz="2000">
                <a:sym typeface="Symbol" charset="0"/>
              </a:rPr>
              <a:t>Therefore </a:t>
            </a:r>
            <a:r>
              <a:rPr lang="en-US" sz="2000">
                <a:cs typeface="Arial" charset="0"/>
              </a:rPr>
              <a:t>σ(A, B) </a:t>
            </a:r>
            <a:r>
              <a:rPr lang="en-US" sz="2000" b="1">
                <a:sym typeface="Symbol" charset="0"/>
              </a:rPr>
              <a:t> </a:t>
            </a:r>
            <a:r>
              <a:rPr lang="en-US" sz="2000"/>
              <a:t>2</a:t>
            </a:r>
            <a:r>
              <a:rPr lang="en-US" sz="2000" b="1">
                <a:sym typeface="Symbol" charset="0"/>
              </a:rPr>
              <a:t></a:t>
            </a:r>
            <a:r>
              <a:rPr lang="en-US" sz="2000">
                <a:sym typeface="Symbol" charset="0"/>
              </a:rPr>
              <a:t>n – 2</a:t>
            </a:r>
          </a:p>
          <a:p>
            <a:pPr lvl="2"/>
            <a:endParaRPr lang="en-US" sz="1400">
              <a:sym typeface="Symbol" charset="0"/>
            </a:endParaRPr>
          </a:p>
          <a:p>
            <a:r>
              <a:rPr lang="en-US" sz="2000">
                <a:cs typeface="Arial" charset="0"/>
              </a:rPr>
              <a:t>Easy to show σ(B, A) </a:t>
            </a:r>
            <a:r>
              <a:rPr lang="en-US" sz="2000" b="1">
                <a:sym typeface="Symbol" charset="0"/>
              </a:rPr>
              <a:t> </a:t>
            </a:r>
            <a:r>
              <a:rPr lang="en-US" sz="2000"/>
              <a:t>1</a:t>
            </a:r>
          </a:p>
          <a:p>
            <a:pPr lvl="2"/>
            <a:endParaRPr lang="en-US" sz="1400"/>
          </a:p>
          <a:p>
            <a:r>
              <a:rPr lang="en-US" sz="2000"/>
              <a:t>For this 2D model problem, condition number is O(n</a:t>
            </a:r>
            <a:r>
              <a:rPr lang="en-US" sz="2000" baseline="30000"/>
              <a:t>1/2</a:t>
            </a:r>
            <a:r>
              <a:rPr lang="en-US" sz="2000"/>
              <a:t>)</a:t>
            </a:r>
          </a:p>
          <a:p>
            <a:endParaRPr lang="en-US" sz="2000"/>
          </a:p>
          <a:p>
            <a:r>
              <a:rPr lang="en-US" sz="2000"/>
              <a:t>Similar argument in 3D gives condition number O(n</a:t>
            </a:r>
            <a:r>
              <a:rPr lang="en-US" sz="2000" baseline="30000"/>
              <a:t>1/3</a:t>
            </a:r>
            <a:r>
              <a:rPr lang="en-US" sz="2000"/>
              <a:t>) or O(n</a:t>
            </a:r>
            <a:r>
              <a:rPr lang="en-US" sz="2000" baseline="30000"/>
              <a:t>2/3</a:t>
            </a:r>
            <a:r>
              <a:rPr lang="en-US" sz="2000"/>
              <a:t>) (depending on boundary conditions)</a:t>
            </a:r>
          </a:p>
          <a:p>
            <a:endParaRPr lang="en-US" sz="2000"/>
          </a:p>
          <a:p>
            <a:endParaRPr lang="en-US" sz="2000">
              <a:sym typeface="Symbol" charset="0"/>
            </a:endParaRPr>
          </a:p>
          <a:p>
            <a:endParaRPr lang="en-US">
              <a:sym typeface="Symbo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Hierarchy of matrix classes (all real)</a:t>
            </a:r>
          </a:p>
        </p:txBody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066800"/>
            <a:ext cx="8153400" cy="54102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000" dirty="0"/>
              <a:t>General </a:t>
            </a:r>
            <a:r>
              <a:rPr lang="en-US" sz="2000" dirty="0" err="1"/>
              <a:t>nonsymmetric</a:t>
            </a:r>
            <a:endParaRPr lang="en-US" sz="2000" dirty="0"/>
          </a:p>
          <a:p>
            <a:pPr>
              <a:lnSpc>
                <a:spcPct val="120000"/>
              </a:lnSpc>
            </a:pPr>
            <a:r>
              <a:rPr lang="en-US" sz="2000" dirty="0"/>
              <a:t>Diagonalizable</a:t>
            </a:r>
          </a:p>
          <a:p>
            <a:pPr>
              <a:lnSpc>
                <a:spcPct val="120000"/>
              </a:lnSpc>
            </a:pPr>
            <a:r>
              <a:rPr lang="en-US" sz="2000" dirty="0"/>
              <a:t>Normal</a:t>
            </a:r>
          </a:p>
          <a:p>
            <a:pPr>
              <a:lnSpc>
                <a:spcPct val="120000"/>
              </a:lnSpc>
            </a:pPr>
            <a:r>
              <a:rPr lang="en-US" sz="2000" dirty="0"/>
              <a:t>Symmetric indefinite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en-US" sz="2000" dirty="0"/>
              <a:t>Symmetric positive (semi)definite = Factor width n</a:t>
            </a:r>
          </a:p>
          <a:p>
            <a:pPr lvl="1">
              <a:lnSpc>
                <a:spcPct val="120000"/>
              </a:lnSpc>
            </a:pPr>
            <a:r>
              <a:rPr lang="en-US" sz="2000" dirty="0"/>
              <a:t>Factor width k</a:t>
            </a:r>
          </a:p>
          <a:p>
            <a:pPr lvl="1">
              <a:lnSpc>
                <a:spcPct val="120000"/>
              </a:lnSpc>
              <a:buFontTx/>
              <a:buNone/>
            </a:pPr>
            <a:r>
              <a:rPr lang="en-US" sz="2000" b="1" dirty="0"/>
              <a:t>           . . .</a:t>
            </a:r>
          </a:p>
          <a:p>
            <a:pPr lvl="1">
              <a:lnSpc>
                <a:spcPct val="120000"/>
              </a:lnSpc>
            </a:pPr>
            <a:r>
              <a:rPr lang="en-US" sz="2000" dirty="0"/>
              <a:t>Factor width 4</a:t>
            </a:r>
          </a:p>
          <a:p>
            <a:pPr lvl="1">
              <a:lnSpc>
                <a:spcPct val="120000"/>
              </a:lnSpc>
            </a:pPr>
            <a:r>
              <a:rPr lang="en-US" sz="2000" dirty="0"/>
              <a:t>Factor width 3</a:t>
            </a:r>
          </a:p>
          <a:p>
            <a:pPr>
              <a:lnSpc>
                <a:spcPct val="120000"/>
              </a:lnSpc>
            </a:pPr>
            <a:r>
              <a:rPr lang="en-US" sz="2000" dirty="0" smtClean="0"/>
              <a:t>Symmetric diagonally dominant </a:t>
            </a:r>
            <a:r>
              <a:rPr lang="en-US" sz="2000" dirty="0"/>
              <a:t>= Factor width 2</a:t>
            </a:r>
          </a:p>
          <a:p>
            <a:pPr>
              <a:lnSpc>
                <a:spcPct val="120000"/>
              </a:lnSpc>
            </a:pPr>
            <a:r>
              <a:rPr lang="en-US" sz="2000" dirty="0"/>
              <a:t>Generalized </a:t>
            </a:r>
            <a:r>
              <a:rPr lang="en-US" sz="2000" dirty="0" err="1"/>
              <a:t>Laplacian</a:t>
            </a:r>
            <a:r>
              <a:rPr lang="en-US" sz="2000" dirty="0"/>
              <a:t> = </a:t>
            </a:r>
            <a:r>
              <a:rPr lang="en-US" sz="2000" dirty="0" smtClean="0"/>
              <a:t>Symmetric diagonally </a:t>
            </a:r>
            <a:r>
              <a:rPr lang="en-US" sz="2000" dirty="0"/>
              <a:t>dominant M-matrix</a:t>
            </a:r>
          </a:p>
          <a:p>
            <a:pPr>
              <a:lnSpc>
                <a:spcPct val="120000"/>
              </a:lnSpc>
            </a:pPr>
            <a:r>
              <a:rPr lang="en-US" sz="2000" dirty="0"/>
              <a:t>Graph </a:t>
            </a:r>
            <a:r>
              <a:rPr lang="en-US" sz="2000" dirty="0" err="1"/>
              <a:t>Laplacian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Definitions</a:t>
            </a: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066800"/>
            <a:ext cx="7696200" cy="5562600"/>
          </a:xfrm>
        </p:spPr>
        <p:txBody>
          <a:bodyPr/>
          <a:lstStyle/>
          <a:p>
            <a:r>
              <a:rPr lang="en-US" sz="2000"/>
              <a:t>The </a:t>
            </a:r>
            <a:r>
              <a:rPr lang="en-US" sz="2000" u="sng">
                <a:solidFill>
                  <a:schemeClr val="hlink"/>
                </a:solidFill>
              </a:rPr>
              <a:t>Laplacian matrix</a:t>
            </a:r>
            <a:r>
              <a:rPr lang="en-US" sz="2000"/>
              <a:t> of an n-vertex undirected graph G is the n-by-n symmetric matrix A with </a:t>
            </a:r>
          </a:p>
          <a:p>
            <a:pPr lvl="1"/>
            <a:r>
              <a:rPr lang="en-US" sz="2000"/>
              <a:t>a</a:t>
            </a:r>
            <a:r>
              <a:rPr lang="en-US" sz="2400" b="1" baseline="-25000"/>
              <a:t>ij</a:t>
            </a:r>
            <a:r>
              <a:rPr lang="en-US" sz="2000"/>
              <a:t>  =  -1      if i </a:t>
            </a:r>
            <a:r>
              <a:rPr lang="en-US" sz="2000">
                <a:cs typeface="Arial" charset="0"/>
              </a:rPr>
              <a:t>≠</a:t>
            </a:r>
            <a:r>
              <a:rPr lang="en-US" sz="2000"/>
              <a:t> j and (i, j) is an edge of G</a:t>
            </a:r>
          </a:p>
          <a:p>
            <a:pPr lvl="1"/>
            <a:r>
              <a:rPr lang="en-US" sz="2000"/>
              <a:t>a</a:t>
            </a:r>
            <a:r>
              <a:rPr lang="en-US" sz="2400" b="1" baseline="-25000"/>
              <a:t>ij</a:t>
            </a:r>
            <a:r>
              <a:rPr lang="en-US" sz="2000"/>
              <a:t>  =  0       if i </a:t>
            </a:r>
            <a:r>
              <a:rPr lang="en-US" sz="2000">
                <a:cs typeface="Arial" charset="0"/>
              </a:rPr>
              <a:t>≠</a:t>
            </a:r>
            <a:r>
              <a:rPr lang="en-US" sz="2000"/>
              <a:t> j and (i, j) is not an edge of G</a:t>
            </a:r>
          </a:p>
          <a:p>
            <a:pPr lvl="1"/>
            <a:r>
              <a:rPr lang="en-US" sz="2000"/>
              <a:t>a</a:t>
            </a:r>
            <a:r>
              <a:rPr lang="en-US" sz="2400" b="1" baseline="-25000"/>
              <a:t>ii</a:t>
            </a:r>
            <a:r>
              <a:rPr lang="en-US" sz="2000"/>
              <a:t>  =  the number of edges incident on vertex i</a:t>
            </a:r>
          </a:p>
          <a:p>
            <a:pPr lvl="1"/>
            <a:endParaRPr lang="en-US" sz="800">
              <a:solidFill>
                <a:schemeClr val="hlink"/>
              </a:solidFill>
            </a:endParaRPr>
          </a:p>
          <a:p>
            <a:r>
              <a:rPr lang="en-US" sz="2000" u="sng">
                <a:solidFill>
                  <a:schemeClr val="hlink"/>
                </a:solidFill>
              </a:rPr>
              <a:t>Theorem</a:t>
            </a:r>
            <a:r>
              <a:rPr lang="en-US" sz="2000">
                <a:solidFill>
                  <a:schemeClr val="hlink"/>
                </a:solidFill>
              </a:rPr>
              <a:t>:</a:t>
            </a:r>
            <a:r>
              <a:rPr lang="en-US" sz="2000"/>
              <a:t>  The Laplacian matrix of G is symmetric, singular, and positive semidefinite.  The multiplicity of 0 as an eigenvalue is equal to the number of connected components of G.</a:t>
            </a:r>
          </a:p>
          <a:p>
            <a:pPr lvl="1"/>
            <a:endParaRPr lang="en-US" sz="800"/>
          </a:p>
          <a:p>
            <a:r>
              <a:rPr lang="en-US" sz="2000"/>
              <a:t>A </a:t>
            </a:r>
            <a:r>
              <a:rPr lang="en-US" sz="2000" u="sng">
                <a:solidFill>
                  <a:schemeClr val="hlink"/>
                </a:solidFill>
              </a:rPr>
              <a:t>generalized Laplacian matrix</a:t>
            </a:r>
            <a:r>
              <a:rPr lang="en-US" sz="2000"/>
              <a:t> (more accurately, a symmetric weakly diagonally dominant M-matrix) is an n-by-n symmetric matrix A with</a:t>
            </a:r>
          </a:p>
          <a:p>
            <a:pPr lvl="1"/>
            <a:r>
              <a:rPr lang="en-US" sz="2000"/>
              <a:t>a</a:t>
            </a:r>
            <a:r>
              <a:rPr lang="en-US" sz="2400" b="1" baseline="-25000"/>
              <a:t>ij</a:t>
            </a:r>
            <a:r>
              <a:rPr lang="en-US" sz="2000"/>
              <a:t>  </a:t>
            </a:r>
            <a:r>
              <a:rPr lang="en-US" sz="2000">
                <a:cs typeface="Arial" charset="0"/>
              </a:rPr>
              <a:t>≤</a:t>
            </a:r>
            <a:r>
              <a:rPr lang="en-US" sz="2000"/>
              <a:t>  0            if i </a:t>
            </a:r>
            <a:r>
              <a:rPr lang="en-US" sz="2000">
                <a:cs typeface="Arial" charset="0"/>
              </a:rPr>
              <a:t>≠</a:t>
            </a:r>
            <a:r>
              <a:rPr lang="en-US" sz="2000"/>
              <a:t> j </a:t>
            </a:r>
          </a:p>
          <a:p>
            <a:pPr lvl="1"/>
            <a:r>
              <a:rPr lang="en-US" sz="2000"/>
              <a:t>a</a:t>
            </a:r>
            <a:r>
              <a:rPr lang="en-US" sz="2400" b="1" baseline="-25000"/>
              <a:t>ii</a:t>
            </a:r>
            <a:r>
              <a:rPr lang="en-US" sz="2000"/>
              <a:t>  </a:t>
            </a:r>
            <a:r>
              <a:rPr lang="en-US" sz="2000">
                <a:cs typeface="Arial" charset="0"/>
              </a:rPr>
              <a:t>≥</a:t>
            </a:r>
            <a:r>
              <a:rPr lang="en-US" sz="2000"/>
              <a:t>  </a:t>
            </a:r>
            <a:r>
              <a:rPr lang="el-GR" sz="4000" baseline="-10000">
                <a:cs typeface="Arial" charset="0"/>
              </a:rPr>
              <a:t>Σ</a:t>
            </a:r>
            <a:r>
              <a:rPr lang="en-US" sz="2000"/>
              <a:t> |a</a:t>
            </a:r>
            <a:r>
              <a:rPr lang="en-US" sz="2400" b="1" baseline="-25000"/>
              <a:t>ij</a:t>
            </a:r>
            <a:r>
              <a:rPr lang="en-US" sz="2000">
                <a:cs typeface="Arial" charset="0"/>
              </a:rPr>
              <a:t>|    where the sum is over </a:t>
            </a:r>
            <a:r>
              <a:rPr lang="en-US" sz="2000"/>
              <a:t>j </a:t>
            </a:r>
            <a:r>
              <a:rPr lang="en-US" sz="2000">
                <a:cs typeface="Arial" charset="0"/>
              </a:rPr>
              <a:t>≠</a:t>
            </a:r>
            <a:r>
              <a:rPr lang="en-US" sz="2000"/>
              <a:t> i </a:t>
            </a:r>
          </a:p>
          <a:p>
            <a:endParaRPr lang="en-US" sz="20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924800" cy="609600"/>
          </a:xfrm>
        </p:spPr>
        <p:txBody>
          <a:bodyPr/>
          <a:lstStyle/>
          <a:p>
            <a:r>
              <a:rPr lang="en-US" sz="2400"/>
              <a:t>Edge-vertex factorization of generalized Laplacians</a:t>
            </a:r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924800" cy="2057400"/>
          </a:xfrm>
        </p:spPr>
        <p:txBody>
          <a:bodyPr/>
          <a:lstStyle/>
          <a:p>
            <a:r>
              <a:rPr lang="en-US" dirty="0"/>
              <a:t>A generalized </a:t>
            </a:r>
            <a:r>
              <a:rPr lang="en-US" dirty="0" err="1"/>
              <a:t>Laplacian</a:t>
            </a:r>
            <a:r>
              <a:rPr lang="en-US" dirty="0"/>
              <a:t> matrix </a:t>
            </a:r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dirty="0"/>
              <a:t> can be factored </a:t>
            </a:r>
            <a:br>
              <a:rPr lang="en-US" dirty="0"/>
            </a:br>
            <a:r>
              <a:rPr lang="en-US" dirty="0"/>
              <a:t>as   </a:t>
            </a:r>
            <a:r>
              <a:rPr lang="en-US" dirty="0">
                <a:solidFill>
                  <a:schemeClr val="hlink"/>
                </a:solidFill>
              </a:rPr>
              <a:t>A = </a:t>
            </a:r>
            <a:r>
              <a:rPr lang="en-US" dirty="0" smtClean="0">
                <a:solidFill>
                  <a:srgbClr val="0000FF"/>
                </a:solidFill>
              </a:rPr>
              <a:t>UU</a:t>
            </a:r>
            <a:r>
              <a:rPr lang="en-US" b="1" baseline="30000" dirty="0" smtClean="0">
                <a:solidFill>
                  <a:srgbClr val="0000FF"/>
                </a:solidFill>
              </a:rPr>
              <a:t>T</a:t>
            </a:r>
            <a:r>
              <a:rPr lang="en-US" dirty="0" smtClean="0"/>
              <a:t>, where </a:t>
            </a:r>
            <a:r>
              <a:rPr lang="en-US" dirty="0">
                <a:solidFill>
                  <a:srgbClr val="0000FF"/>
                </a:solidFill>
              </a:rPr>
              <a:t>U</a:t>
            </a:r>
            <a:r>
              <a:rPr lang="en-US" dirty="0"/>
              <a:t> has:</a:t>
            </a:r>
          </a:p>
          <a:p>
            <a:pPr lvl="1"/>
            <a:r>
              <a:rPr lang="en-US" sz="2000" dirty="0"/>
              <a:t>a row for each vertex</a:t>
            </a:r>
          </a:p>
          <a:p>
            <a:pPr lvl="1"/>
            <a:r>
              <a:rPr lang="en-US" sz="2000" dirty="0"/>
              <a:t>a column for each edge, with two </a:t>
            </a:r>
            <a:r>
              <a:rPr lang="en-US" sz="2000" dirty="0" err="1"/>
              <a:t>nonzeros</a:t>
            </a:r>
            <a:r>
              <a:rPr lang="en-US" sz="2000" dirty="0"/>
              <a:t> of </a:t>
            </a:r>
            <a:r>
              <a:rPr lang="en-US" sz="2000" dirty="0" smtClean="0"/>
              <a:t>equal magnitude and opposite sign</a:t>
            </a:r>
            <a:endParaRPr lang="en-US" sz="2000" dirty="0"/>
          </a:p>
          <a:p>
            <a:pPr lvl="1"/>
            <a:r>
              <a:rPr lang="en-US" sz="2000" dirty="0"/>
              <a:t>a column for each excess-weight vertex, with one nonzero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838200" y="3657600"/>
            <a:ext cx="1600200" cy="16002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581400" y="3657600"/>
            <a:ext cx="2514600" cy="1600200"/>
            <a:chOff x="3048000" y="3733800"/>
            <a:chExt cx="2514600" cy="1600200"/>
          </a:xfrm>
        </p:grpSpPr>
        <p:sp>
          <p:nvSpPr>
            <p:cNvPr id="5" name="Rectangle 4"/>
            <p:cNvSpPr/>
            <p:nvPr/>
          </p:nvSpPr>
          <p:spPr bwMode="auto">
            <a:xfrm>
              <a:off x="3048000" y="3733800"/>
              <a:ext cx="2514600" cy="1600200"/>
            </a:xfrm>
            <a:prstGeom prst="rect">
              <a:avLst/>
            </a:prstGeom>
            <a:noFill/>
            <a:ln w="38100" cap="flat" cmpd="sng" algn="ctr">
              <a:solidFill>
                <a:srgbClr val="021FAE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cxnSp>
          <p:nvCxnSpPr>
            <p:cNvPr id="4" name="Straight Connector 3"/>
            <p:cNvCxnSpPr/>
            <p:nvPr/>
          </p:nvCxnSpPr>
          <p:spPr bwMode="auto">
            <a:xfrm>
              <a:off x="4876800" y="3733800"/>
              <a:ext cx="0" cy="16002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21FAE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9" name="Group 8"/>
          <p:cNvGrpSpPr/>
          <p:nvPr/>
        </p:nvGrpSpPr>
        <p:grpSpPr>
          <a:xfrm rot="5400000">
            <a:off x="6324600" y="4114800"/>
            <a:ext cx="2514600" cy="1600200"/>
            <a:chOff x="3048000" y="3733800"/>
            <a:chExt cx="2514600" cy="1600200"/>
          </a:xfrm>
        </p:grpSpPr>
        <p:sp>
          <p:nvSpPr>
            <p:cNvPr id="10" name="Rectangle 9"/>
            <p:cNvSpPr/>
            <p:nvPr/>
          </p:nvSpPr>
          <p:spPr bwMode="auto">
            <a:xfrm>
              <a:off x="3048000" y="3733800"/>
              <a:ext cx="2514600" cy="1600200"/>
            </a:xfrm>
            <a:prstGeom prst="rect">
              <a:avLst/>
            </a:prstGeom>
            <a:noFill/>
            <a:ln w="38100" cap="flat" cmpd="sng" algn="ctr">
              <a:solidFill>
                <a:srgbClr val="021FAE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 bwMode="auto">
            <a:xfrm>
              <a:off x="4876800" y="3733800"/>
              <a:ext cx="0" cy="16002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21FAE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7" name="TextBox 6"/>
          <p:cNvSpPr txBox="1"/>
          <p:nvPr/>
        </p:nvSpPr>
        <p:spPr>
          <a:xfrm>
            <a:off x="1371600" y="4191000"/>
            <a:ext cx="45397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A</a:t>
            </a:r>
            <a:endParaRPr lang="en-US" sz="32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0" y="4191000"/>
            <a:ext cx="48102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  <a:latin typeface="+mn-lt"/>
              </a:rPr>
              <a:t>U</a:t>
            </a:r>
            <a:endParaRPr lang="en-US" sz="3200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15200" y="4191000"/>
            <a:ext cx="64319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  <a:latin typeface="+mn-lt"/>
              </a:rPr>
              <a:t>U</a:t>
            </a:r>
            <a:r>
              <a:rPr lang="en-US" sz="3200" baseline="30000" dirty="0" smtClean="0">
                <a:solidFill>
                  <a:srgbClr val="0000FF"/>
                </a:solidFill>
                <a:latin typeface="+mn-lt"/>
              </a:rPr>
              <a:t>T</a:t>
            </a:r>
            <a:endParaRPr lang="en-US" sz="3200" baseline="30000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90800" y="4191000"/>
            <a:ext cx="42431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+mn-lt"/>
              </a:rPr>
              <a:t>=</a:t>
            </a:r>
            <a:endParaRPr lang="en-US" sz="3200" dirty="0"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48400" y="4191000"/>
            <a:ext cx="42431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+mn-lt"/>
              </a:rPr>
              <a:t>×</a:t>
            </a:r>
            <a:endParaRPr lang="en-US" sz="3200" dirty="0">
              <a:latin typeface="+mn-lt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838200" y="5334000"/>
            <a:ext cx="1600200" cy="490954"/>
            <a:chOff x="838200" y="5410200"/>
            <a:chExt cx="1600200" cy="490954"/>
          </a:xfrm>
        </p:grpSpPr>
        <p:sp>
          <p:nvSpPr>
            <p:cNvPr id="12" name="TextBox 11"/>
            <p:cNvSpPr txBox="1"/>
            <p:nvPr/>
          </p:nvSpPr>
          <p:spPr>
            <a:xfrm>
              <a:off x="1219200" y="5562600"/>
              <a:ext cx="9044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+mn-lt"/>
                </a:rPr>
                <a:t>vertices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15" name="Left Brace 14"/>
            <p:cNvSpPr/>
            <p:nvPr/>
          </p:nvSpPr>
          <p:spPr bwMode="auto">
            <a:xfrm rot="16200000">
              <a:off x="1524000" y="4724400"/>
              <a:ext cx="228600" cy="1600200"/>
            </a:xfrm>
            <a:prstGeom prst="lef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 rot="5400000">
            <a:off x="2417177" y="4212223"/>
            <a:ext cx="1600200" cy="490954"/>
            <a:chOff x="838200" y="5410200"/>
            <a:chExt cx="1600200" cy="490954"/>
          </a:xfrm>
        </p:grpSpPr>
        <p:sp>
          <p:nvSpPr>
            <p:cNvPr id="23" name="TextBox 22"/>
            <p:cNvSpPr txBox="1"/>
            <p:nvPr/>
          </p:nvSpPr>
          <p:spPr>
            <a:xfrm>
              <a:off x="1219200" y="5562600"/>
              <a:ext cx="9044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+mn-lt"/>
                </a:rPr>
                <a:t>vertices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24" name="Left Brace 23"/>
            <p:cNvSpPr/>
            <p:nvPr/>
          </p:nvSpPr>
          <p:spPr bwMode="auto">
            <a:xfrm rot="16200000">
              <a:off x="1524000" y="4724400"/>
              <a:ext cx="228600" cy="1600200"/>
            </a:xfrm>
            <a:prstGeom prst="lef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 rot="5400000">
            <a:off x="-326023" y="4212223"/>
            <a:ext cx="1600200" cy="490954"/>
            <a:chOff x="838200" y="5410200"/>
            <a:chExt cx="1600200" cy="490954"/>
          </a:xfrm>
        </p:grpSpPr>
        <p:sp>
          <p:nvSpPr>
            <p:cNvPr id="26" name="TextBox 25"/>
            <p:cNvSpPr txBox="1"/>
            <p:nvPr/>
          </p:nvSpPr>
          <p:spPr>
            <a:xfrm>
              <a:off x="1219200" y="5562600"/>
              <a:ext cx="9044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+mn-lt"/>
                </a:rPr>
                <a:t>vertices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27" name="Left Brace 26"/>
            <p:cNvSpPr/>
            <p:nvPr/>
          </p:nvSpPr>
          <p:spPr bwMode="auto">
            <a:xfrm rot="16200000">
              <a:off x="1524000" y="4724400"/>
              <a:ext cx="228600" cy="1600200"/>
            </a:xfrm>
            <a:prstGeom prst="lef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581400" y="5334000"/>
            <a:ext cx="1828799" cy="737176"/>
            <a:chOff x="838200" y="5410200"/>
            <a:chExt cx="1600200" cy="737176"/>
          </a:xfrm>
        </p:grpSpPr>
        <p:sp>
          <p:nvSpPr>
            <p:cNvPr id="33" name="TextBox 32"/>
            <p:cNvSpPr txBox="1"/>
            <p:nvPr/>
          </p:nvSpPr>
          <p:spPr>
            <a:xfrm>
              <a:off x="1219200" y="5562600"/>
              <a:ext cx="893623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edges</a:t>
              </a:r>
              <a:br>
                <a:rPr lang="en-US" sz="1600" dirty="0" smtClean="0">
                  <a:latin typeface="+mn-lt"/>
                </a:rPr>
              </a:br>
              <a:r>
                <a:rPr lang="en-US" sz="1600" dirty="0" smtClean="0">
                  <a:latin typeface="+mn-lt"/>
                </a:rPr>
                <a:t>(</a:t>
              </a:r>
              <a:r>
                <a:rPr lang="en-US" sz="1400" dirty="0" smtClean="0">
                  <a:latin typeface="+mn-lt"/>
                </a:rPr>
                <a:t>2 </a:t>
              </a:r>
              <a:r>
                <a:rPr lang="en-US" sz="1400" dirty="0" err="1" smtClean="0">
                  <a:latin typeface="+mn-lt"/>
                </a:rPr>
                <a:t>nzs</a:t>
              </a:r>
              <a:r>
                <a:rPr lang="en-US" sz="1400" dirty="0" smtClean="0">
                  <a:latin typeface="+mn-lt"/>
                </a:rPr>
                <a:t>/col)</a:t>
              </a:r>
              <a:endParaRPr lang="en-US" sz="1400" dirty="0">
                <a:latin typeface="+mn-lt"/>
              </a:endParaRPr>
            </a:p>
          </p:txBody>
        </p:sp>
        <p:sp>
          <p:nvSpPr>
            <p:cNvPr id="34" name="Left Brace 33"/>
            <p:cNvSpPr/>
            <p:nvPr/>
          </p:nvSpPr>
          <p:spPr bwMode="auto">
            <a:xfrm rot="16200000">
              <a:off x="1524000" y="4724400"/>
              <a:ext cx="228600" cy="1600200"/>
            </a:xfrm>
            <a:prstGeom prst="lef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298140" y="5334000"/>
            <a:ext cx="931515" cy="1229618"/>
            <a:chOff x="470569" y="5410200"/>
            <a:chExt cx="2390887" cy="1229618"/>
          </a:xfrm>
        </p:grpSpPr>
        <p:sp>
          <p:nvSpPr>
            <p:cNvPr id="36" name="TextBox 35"/>
            <p:cNvSpPr txBox="1"/>
            <p:nvPr/>
          </p:nvSpPr>
          <p:spPr>
            <a:xfrm>
              <a:off x="470569" y="5562600"/>
              <a:ext cx="2390887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smtClean="0">
                  <a:latin typeface="+mn-lt"/>
                </a:rPr>
                <a:t>excess-</a:t>
              </a:r>
              <a:br>
                <a:rPr lang="en-US" sz="1600" dirty="0" smtClean="0">
                  <a:latin typeface="+mn-lt"/>
                </a:rPr>
              </a:br>
              <a:r>
                <a:rPr lang="en-US" sz="1600" dirty="0" smtClean="0">
                  <a:latin typeface="+mn-lt"/>
                </a:rPr>
                <a:t>weight</a:t>
              </a:r>
              <a:br>
                <a:rPr lang="en-US" sz="1600" dirty="0" smtClean="0">
                  <a:latin typeface="+mn-lt"/>
                </a:rPr>
              </a:br>
              <a:r>
                <a:rPr lang="en-US" sz="1600" dirty="0" smtClean="0">
                  <a:latin typeface="+mn-lt"/>
                </a:rPr>
                <a:t>vertices</a:t>
              </a:r>
              <a:br>
                <a:rPr lang="en-US" sz="1600" dirty="0" smtClean="0">
                  <a:latin typeface="+mn-lt"/>
                </a:rPr>
              </a:br>
              <a:r>
                <a:rPr lang="en-US" sz="1600" dirty="0" smtClean="0">
                  <a:latin typeface="+mn-lt"/>
                </a:rPr>
                <a:t>(</a:t>
              </a:r>
              <a:r>
                <a:rPr lang="en-US" sz="1400" dirty="0">
                  <a:latin typeface="+mn-lt"/>
                </a:rPr>
                <a:t>1</a:t>
              </a:r>
              <a:r>
                <a:rPr lang="en-US" sz="1400" dirty="0" smtClean="0">
                  <a:latin typeface="+mn-lt"/>
                </a:rPr>
                <a:t> </a:t>
              </a:r>
              <a:r>
                <a:rPr lang="en-US" sz="1400" dirty="0" err="1" smtClean="0">
                  <a:latin typeface="+mn-lt"/>
                </a:rPr>
                <a:t>nz</a:t>
              </a:r>
              <a:r>
                <a:rPr lang="en-US" sz="1400" dirty="0" smtClean="0">
                  <a:latin typeface="+mn-lt"/>
                </a:rPr>
                <a:t>/col)</a:t>
              </a:r>
              <a:endParaRPr lang="en-US" sz="1400" dirty="0">
                <a:latin typeface="+mn-lt"/>
              </a:endParaRPr>
            </a:p>
          </p:txBody>
        </p:sp>
        <p:sp>
          <p:nvSpPr>
            <p:cNvPr id="37" name="Left Brace 36"/>
            <p:cNvSpPr/>
            <p:nvPr/>
          </p:nvSpPr>
          <p:spPr bwMode="auto">
            <a:xfrm rot="16200000">
              <a:off x="1524000" y="4724400"/>
              <a:ext cx="228600" cy="1600200"/>
            </a:xfrm>
            <a:prstGeom prst="lef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781800" y="6248400"/>
            <a:ext cx="1600200" cy="490954"/>
            <a:chOff x="838200" y="5410200"/>
            <a:chExt cx="1600200" cy="490954"/>
          </a:xfrm>
        </p:grpSpPr>
        <p:sp>
          <p:nvSpPr>
            <p:cNvPr id="39" name="TextBox 38"/>
            <p:cNvSpPr txBox="1"/>
            <p:nvPr/>
          </p:nvSpPr>
          <p:spPr>
            <a:xfrm>
              <a:off x="1219200" y="5562600"/>
              <a:ext cx="9044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+mn-lt"/>
                </a:rPr>
                <a:t>vertices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40" name="Left Brace 39"/>
            <p:cNvSpPr/>
            <p:nvPr/>
          </p:nvSpPr>
          <p:spPr bwMode="auto">
            <a:xfrm rot="16200000">
              <a:off x="1524000" y="4724400"/>
              <a:ext cx="228600" cy="1600200"/>
            </a:xfrm>
            <a:prstGeom prst="lef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001000" cy="609600"/>
          </a:xfrm>
        </p:spPr>
        <p:txBody>
          <a:bodyPr/>
          <a:lstStyle/>
          <a:p>
            <a:r>
              <a:rPr lang="en-US"/>
              <a:t>Support Graph Preconditioning</a:t>
            </a:r>
            <a:endParaRPr lang="en-US" sz="1800" i="0">
              <a:solidFill>
                <a:srgbClr val="075DCF"/>
              </a:solidFill>
              <a:effectLst/>
            </a:endParaRPr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5105400"/>
            <a:ext cx="7010400" cy="1447800"/>
          </a:xfrm>
        </p:spPr>
        <p:txBody>
          <a:bodyPr/>
          <a:lstStyle/>
          <a:p>
            <a:pPr>
              <a:lnSpc>
                <a:spcPct val="120000"/>
              </a:lnSpc>
              <a:buFontTx/>
              <a:buNone/>
            </a:pPr>
            <a:r>
              <a:rPr lang="en-US" sz="2000">
                <a:solidFill>
                  <a:schemeClr val="accent2"/>
                </a:solidFill>
              </a:rPr>
              <a:t>+:  New analytic tools, some new preconditioners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sz="2000">
                <a:solidFill>
                  <a:schemeClr val="accent2"/>
                </a:solidFill>
              </a:rPr>
              <a:t>+:  Can use existing direct-methods software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>
                <a:solidFill>
                  <a:schemeClr val="hlink"/>
                </a:solidFill>
              </a:rPr>
              <a:t>-:  </a:t>
            </a:r>
            <a:r>
              <a:rPr lang="en-US" sz="2000">
                <a:solidFill>
                  <a:schemeClr val="hlink"/>
                </a:solidFill>
              </a:rPr>
              <a:t>Current theory and techniques limited</a:t>
            </a:r>
          </a:p>
        </p:txBody>
      </p:sp>
      <p:sp>
        <p:nvSpPr>
          <p:cNvPr id="277508" name="Rectangle 4"/>
          <p:cNvSpPr>
            <a:spLocks noChangeArrowheads="1"/>
          </p:cNvSpPr>
          <p:nvPr/>
        </p:nvSpPr>
        <p:spPr bwMode="auto">
          <a:xfrm>
            <a:off x="762000" y="1066800"/>
            <a:ext cx="701040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sz="2000" b="1" u="sng">
                <a:solidFill>
                  <a:schemeClr val="hlink"/>
                </a:solidFill>
                <a:latin typeface="Arial" charset="0"/>
              </a:rPr>
              <a:t>CFIM:  Complete factorization of incomplete matrix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endParaRPr lang="en-US" sz="2000" b="1" u="sng">
              <a:solidFill>
                <a:schemeClr val="hlink"/>
              </a:solidFill>
              <a:latin typeface="Arial" charset="0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Define a preconditioner B for matrix A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Explicitly compute the factorization B = LU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Choose nonzero structure of B to make factoring cheap </a:t>
            </a:r>
            <a:br>
              <a:rPr lang="en-US" sz="2000">
                <a:solidFill>
                  <a:srgbClr val="000000"/>
                </a:solidFill>
                <a:latin typeface="Arial" charset="0"/>
              </a:rPr>
            </a:br>
            <a:r>
              <a:rPr lang="en-US" sz="2000">
                <a:solidFill>
                  <a:srgbClr val="000000"/>
                </a:solidFill>
                <a:latin typeface="Arial" charset="0"/>
              </a:rPr>
              <a:t>(using combinatorial tools from direct methods)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Prove bounds on condition number using both </a:t>
            </a:r>
            <a:br>
              <a:rPr lang="en-US" sz="2000">
                <a:solidFill>
                  <a:srgbClr val="000000"/>
                </a:solidFill>
                <a:latin typeface="Arial" charset="0"/>
              </a:rPr>
            </a:br>
            <a:r>
              <a:rPr lang="en-US" sz="2000">
                <a:solidFill>
                  <a:srgbClr val="000000"/>
                </a:solidFill>
                <a:latin typeface="Arial" charset="0"/>
              </a:rPr>
              <a:t>algebraic and combinatorial tools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endParaRPr lang="en-US" sz="20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Spanning Tree Preconditioner     </a:t>
            </a:r>
            <a:r>
              <a:rPr lang="en-US" sz="1800" i="0">
                <a:solidFill>
                  <a:srgbClr val="075DCF"/>
                </a:solidFill>
                <a:effectLst/>
              </a:rPr>
              <a:t>[Vaidya] </a:t>
            </a:r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276600"/>
            <a:ext cx="8763000" cy="35814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000" dirty="0"/>
              <a:t>A is </a:t>
            </a:r>
            <a:r>
              <a:rPr lang="en-US" sz="2000" dirty="0">
                <a:solidFill>
                  <a:schemeClr val="hlink"/>
                </a:solidFill>
              </a:rPr>
              <a:t>generalized </a:t>
            </a:r>
            <a:r>
              <a:rPr lang="en-US" sz="2000" dirty="0" err="1">
                <a:solidFill>
                  <a:schemeClr val="hlink"/>
                </a:solidFill>
              </a:rPr>
              <a:t>Laplacian</a:t>
            </a:r>
            <a:r>
              <a:rPr lang="en-US" sz="2000" dirty="0"/>
              <a:t> </a:t>
            </a:r>
            <a:br>
              <a:rPr lang="en-US" sz="2000" dirty="0"/>
            </a:br>
            <a:r>
              <a:rPr lang="en-US" sz="1800" dirty="0"/>
              <a:t>(symmetric </a:t>
            </a:r>
            <a:r>
              <a:rPr lang="en-US" sz="1800" dirty="0" smtClean="0"/>
              <a:t>diagonally dominant with </a:t>
            </a:r>
            <a:r>
              <a:rPr lang="en-US" sz="1800" dirty="0"/>
              <a:t>negative off-diagonal </a:t>
            </a:r>
            <a:r>
              <a:rPr lang="en-US" sz="1800" dirty="0" err="1"/>
              <a:t>nzs</a:t>
            </a:r>
            <a:r>
              <a:rPr lang="en-US" sz="1800" dirty="0"/>
              <a:t>)</a:t>
            </a:r>
          </a:p>
          <a:p>
            <a:pPr>
              <a:lnSpc>
                <a:spcPct val="120000"/>
              </a:lnSpc>
            </a:pPr>
            <a:endParaRPr lang="en-US" sz="800" dirty="0"/>
          </a:p>
          <a:p>
            <a:pPr>
              <a:lnSpc>
                <a:spcPct val="120000"/>
              </a:lnSpc>
            </a:pPr>
            <a:r>
              <a:rPr lang="en-US" sz="2000" dirty="0"/>
              <a:t>B is the gen </a:t>
            </a:r>
            <a:r>
              <a:rPr lang="en-US" sz="2000" dirty="0" err="1"/>
              <a:t>Laplacian</a:t>
            </a:r>
            <a:r>
              <a:rPr lang="en-US" sz="2000" dirty="0"/>
              <a:t> of a </a:t>
            </a:r>
            <a:r>
              <a:rPr lang="en-US" sz="2000" dirty="0">
                <a:solidFill>
                  <a:schemeClr val="hlink"/>
                </a:solidFill>
              </a:rPr>
              <a:t>maximum-weight spanning tree</a:t>
            </a:r>
            <a:r>
              <a:rPr lang="en-US" sz="2000" dirty="0"/>
              <a:t> for A </a:t>
            </a:r>
            <a:br>
              <a:rPr lang="en-US" sz="2000" dirty="0"/>
            </a:br>
            <a:r>
              <a:rPr lang="en-US" sz="1800" dirty="0"/>
              <a:t>(with diagonal modified to preserve row sums)</a:t>
            </a:r>
          </a:p>
          <a:p>
            <a:pPr>
              <a:lnSpc>
                <a:spcPct val="120000"/>
              </a:lnSpc>
            </a:pPr>
            <a:endParaRPr lang="en-US" sz="1800" dirty="0"/>
          </a:p>
          <a:p>
            <a:pPr>
              <a:lnSpc>
                <a:spcPct val="120000"/>
              </a:lnSpc>
              <a:buFontTx/>
              <a:buNone/>
            </a:pPr>
            <a:r>
              <a:rPr lang="en-US" sz="2000" dirty="0">
                <a:solidFill>
                  <a:schemeClr val="bg1"/>
                </a:solidFill>
              </a:rPr>
              <a:t>Form B:  costs O(n log n) or less time   (graph algorithms for MST)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sz="2000" dirty="0">
                <a:solidFill>
                  <a:schemeClr val="bg1"/>
                </a:solidFill>
              </a:rPr>
              <a:t>Factorize B = R</a:t>
            </a:r>
            <a:r>
              <a:rPr lang="en-US" sz="2000" b="1" baseline="30000" dirty="0">
                <a:solidFill>
                  <a:schemeClr val="bg1"/>
                </a:solidFill>
              </a:rPr>
              <a:t>T</a:t>
            </a:r>
            <a:r>
              <a:rPr lang="en-US" sz="2000" dirty="0">
                <a:solidFill>
                  <a:schemeClr val="bg1"/>
                </a:solidFill>
              </a:rPr>
              <a:t>R:   costs O(n) space and O(n) time   (sparse </a:t>
            </a:r>
            <a:r>
              <a:rPr lang="en-US" sz="2000" dirty="0" err="1">
                <a:solidFill>
                  <a:schemeClr val="bg1"/>
                </a:solidFill>
              </a:rPr>
              <a:t>Cholesky</a:t>
            </a:r>
            <a:r>
              <a:rPr lang="en-US" sz="2000" dirty="0">
                <a:solidFill>
                  <a:schemeClr val="bg1"/>
                </a:solidFill>
              </a:rPr>
              <a:t>)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sz="2000" dirty="0">
                <a:solidFill>
                  <a:schemeClr val="bg1"/>
                </a:solidFill>
              </a:rPr>
              <a:t>Apply B</a:t>
            </a:r>
            <a:r>
              <a:rPr lang="en-US" sz="2000" b="1" baseline="30000" dirty="0">
                <a:solidFill>
                  <a:schemeClr val="bg1"/>
                </a:solidFill>
              </a:rPr>
              <a:t>-1</a:t>
            </a:r>
            <a:r>
              <a:rPr lang="en-US" sz="2000" dirty="0">
                <a:solidFill>
                  <a:schemeClr val="bg1"/>
                </a:solidFill>
              </a:rPr>
              <a:t>:   costs O(n) time per iteration</a:t>
            </a:r>
          </a:p>
        </p:txBody>
      </p:sp>
      <p:sp>
        <p:nvSpPr>
          <p:cNvPr id="278532" name="Text Box 4"/>
          <p:cNvSpPr txBox="1">
            <a:spLocks noChangeArrowheads="1"/>
          </p:cNvSpPr>
          <p:nvPr/>
        </p:nvSpPr>
        <p:spPr bwMode="auto">
          <a:xfrm>
            <a:off x="2057400" y="2743200"/>
            <a:ext cx="1041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0000"/>
                </a:solidFill>
              </a:rPr>
              <a:t>G(A)</a:t>
            </a:r>
          </a:p>
        </p:txBody>
      </p:sp>
      <p:sp>
        <p:nvSpPr>
          <p:cNvPr id="278533" name="Text Box 5"/>
          <p:cNvSpPr txBox="1">
            <a:spLocks noChangeArrowheads="1"/>
          </p:cNvSpPr>
          <p:nvPr/>
        </p:nvSpPr>
        <p:spPr bwMode="auto">
          <a:xfrm>
            <a:off x="5715000" y="2819400"/>
            <a:ext cx="11207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0000"/>
                </a:solidFill>
              </a:rPr>
              <a:t>G(B) </a:t>
            </a:r>
          </a:p>
        </p:txBody>
      </p:sp>
      <p:grpSp>
        <p:nvGrpSpPr>
          <p:cNvPr id="278534" name="Group 6"/>
          <p:cNvGrpSpPr>
            <a:grpSpLocks/>
          </p:cNvGrpSpPr>
          <p:nvPr/>
        </p:nvGrpSpPr>
        <p:grpSpPr bwMode="auto">
          <a:xfrm>
            <a:off x="990600" y="990600"/>
            <a:ext cx="2952750" cy="1812925"/>
            <a:chOff x="624" y="624"/>
            <a:chExt cx="1860" cy="1142"/>
          </a:xfrm>
        </p:grpSpPr>
        <p:sp>
          <p:nvSpPr>
            <p:cNvPr id="278535" name="Line 7"/>
            <p:cNvSpPr>
              <a:spLocks noChangeAspect="1" noChangeShapeType="1"/>
            </p:cNvSpPr>
            <p:nvPr/>
          </p:nvSpPr>
          <p:spPr bwMode="auto">
            <a:xfrm>
              <a:off x="1183" y="1719"/>
              <a:ext cx="331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536" name="Line 8"/>
            <p:cNvSpPr>
              <a:spLocks noChangeAspect="1" noChangeShapeType="1"/>
            </p:cNvSpPr>
            <p:nvPr/>
          </p:nvSpPr>
          <p:spPr bwMode="auto">
            <a:xfrm>
              <a:off x="1790" y="1376"/>
              <a:ext cx="332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537" name="Line 9"/>
            <p:cNvSpPr>
              <a:spLocks noChangeAspect="1" noChangeShapeType="1"/>
            </p:cNvSpPr>
            <p:nvPr/>
          </p:nvSpPr>
          <p:spPr bwMode="auto">
            <a:xfrm flipH="1">
              <a:off x="1834" y="1376"/>
              <a:ext cx="272" cy="345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538" name="Line 10"/>
            <p:cNvSpPr>
              <a:spLocks noChangeAspect="1" noChangeShapeType="1"/>
            </p:cNvSpPr>
            <p:nvPr/>
          </p:nvSpPr>
          <p:spPr bwMode="auto">
            <a:xfrm>
              <a:off x="2108" y="1381"/>
              <a:ext cx="60" cy="34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539" name="Line 11"/>
            <p:cNvSpPr>
              <a:spLocks noChangeAspect="1" noChangeShapeType="1"/>
            </p:cNvSpPr>
            <p:nvPr/>
          </p:nvSpPr>
          <p:spPr bwMode="auto">
            <a:xfrm>
              <a:off x="2000" y="1017"/>
              <a:ext cx="108" cy="35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540" name="Line 12"/>
            <p:cNvSpPr>
              <a:spLocks noChangeAspect="1" noChangeShapeType="1"/>
            </p:cNvSpPr>
            <p:nvPr/>
          </p:nvSpPr>
          <p:spPr bwMode="auto">
            <a:xfrm>
              <a:off x="2326" y="1024"/>
              <a:ext cx="109" cy="35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541" name="Line 13"/>
            <p:cNvSpPr>
              <a:spLocks noChangeAspect="1" noChangeShapeType="1"/>
            </p:cNvSpPr>
            <p:nvPr/>
          </p:nvSpPr>
          <p:spPr bwMode="auto">
            <a:xfrm>
              <a:off x="1997" y="1020"/>
              <a:ext cx="332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542" name="Line 14"/>
            <p:cNvSpPr>
              <a:spLocks noChangeAspect="1" noChangeShapeType="1"/>
            </p:cNvSpPr>
            <p:nvPr/>
          </p:nvSpPr>
          <p:spPr bwMode="auto">
            <a:xfrm>
              <a:off x="1013" y="1020"/>
              <a:ext cx="331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543" name="Line 15"/>
            <p:cNvSpPr>
              <a:spLocks noChangeAspect="1" noChangeShapeType="1"/>
            </p:cNvSpPr>
            <p:nvPr/>
          </p:nvSpPr>
          <p:spPr bwMode="auto">
            <a:xfrm flipH="1">
              <a:off x="780" y="1015"/>
              <a:ext cx="221" cy="347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544" name="Line 16"/>
            <p:cNvSpPr>
              <a:spLocks noChangeAspect="1" noChangeShapeType="1"/>
            </p:cNvSpPr>
            <p:nvPr/>
          </p:nvSpPr>
          <p:spPr bwMode="auto">
            <a:xfrm>
              <a:off x="670" y="1020"/>
              <a:ext cx="331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545" name="Line 17"/>
            <p:cNvSpPr>
              <a:spLocks noChangeAspect="1" noChangeShapeType="1"/>
            </p:cNvSpPr>
            <p:nvPr/>
          </p:nvSpPr>
          <p:spPr bwMode="auto">
            <a:xfrm>
              <a:off x="1105" y="1378"/>
              <a:ext cx="60" cy="341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546" name="Line 18"/>
            <p:cNvSpPr>
              <a:spLocks noChangeAspect="1" noChangeShapeType="1"/>
            </p:cNvSpPr>
            <p:nvPr/>
          </p:nvSpPr>
          <p:spPr bwMode="auto">
            <a:xfrm>
              <a:off x="1126" y="1378"/>
              <a:ext cx="331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547" name="Line 19"/>
            <p:cNvSpPr>
              <a:spLocks noChangeAspect="1" noChangeShapeType="1"/>
            </p:cNvSpPr>
            <p:nvPr/>
          </p:nvSpPr>
          <p:spPr bwMode="auto">
            <a:xfrm>
              <a:off x="1335" y="1020"/>
              <a:ext cx="108" cy="35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548" name="Line 20"/>
            <p:cNvSpPr>
              <a:spLocks noChangeAspect="1" noChangeShapeType="1"/>
            </p:cNvSpPr>
            <p:nvPr/>
          </p:nvSpPr>
          <p:spPr bwMode="auto">
            <a:xfrm>
              <a:off x="1678" y="1017"/>
              <a:ext cx="331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549" name="Line 21"/>
            <p:cNvSpPr>
              <a:spLocks noChangeAspect="1" noChangeShapeType="1"/>
            </p:cNvSpPr>
            <p:nvPr/>
          </p:nvSpPr>
          <p:spPr bwMode="auto">
            <a:xfrm>
              <a:off x="1337" y="1020"/>
              <a:ext cx="331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550" name="Line 22"/>
            <p:cNvSpPr>
              <a:spLocks noChangeAspect="1" noChangeShapeType="1"/>
            </p:cNvSpPr>
            <p:nvPr/>
          </p:nvSpPr>
          <p:spPr bwMode="auto">
            <a:xfrm flipV="1">
              <a:off x="1339" y="670"/>
              <a:ext cx="111" cy="343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551" name="Line 23"/>
            <p:cNvSpPr>
              <a:spLocks noChangeAspect="1" noChangeShapeType="1"/>
            </p:cNvSpPr>
            <p:nvPr/>
          </p:nvSpPr>
          <p:spPr bwMode="auto">
            <a:xfrm>
              <a:off x="1114" y="672"/>
              <a:ext cx="331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552" name="Oval 24"/>
            <p:cNvSpPr>
              <a:spLocks noChangeAspect="1" noChangeArrowheads="1"/>
            </p:cNvSpPr>
            <p:nvPr/>
          </p:nvSpPr>
          <p:spPr bwMode="auto">
            <a:xfrm>
              <a:off x="1066" y="624"/>
              <a:ext cx="93" cy="9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8553" name="Oval 25"/>
            <p:cNvSpPr>
              <a:spLocks noChangeAspect="1" noChangeArrowheads="1"/>
            </p:cNvSpPr>
            <p:nvPr/>
          </p:nvSpPr>
          <p:spPr bwMode="auto">
            <a:xfrm>
              <a:off x="1397" y="624"/>
              <a:ext cx="93" cy="9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8554" name="Oval 26"/>
            <p:cNvSpPr>
              <a:spLocks noChangeAspect="1" noChangeArrowheads="1"/>
            </p:cNvSpPr>
            <p:nvPr/>
          </p:nvSpPr>
          <p:spPr bwMode="auto">
            <a:xfrm>
              <a:off x="1121" y="1673"/>
              <a:ext cx="93" cy="9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8555" name="Oval 27"/>
            <p:cNvSpPr>
              <a:spLocks noChangeAspect="1" noChangeArrowheads="1"/>
            </p:cNvSpPr>
            <p:nvPr/>
          </p:nvSpPr>
          <p:spPr bwMode="auto">
            <a:xfrm>
              <a:off x="1452" y="1673"/>
              <a:ext cx="93" cy="9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8556" name="Oval 28"/>
            <p:cNvSpPr>
              <a:spLocks noChangeAspect="1" noChangeArrowheads="1"/>
            </p:cNvSpPr>
            <p:nvPr/>
          </p:nvSpPr>
          <p:spPr bwMode="auto">
            <a:xfrm>
              <a:off x="1783" y="1673"/>
              <a:ext cx="94" cy="9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8557" name="Oval 29"/>
            <p:cNvSpPr>
              <a:spLocks noChangeAspect="1" noChangeArrowheads="1"/>
            </p:cNvSpPr>
            <p:nvPr/>
          </p:nvSpPr>
          <p:spPr bwMode="auto">
            <a:xfrm>
              <a:off x="2115" y="1673"/>
              <a:ext cx="93" cy="9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78558" name="Group 30"/>
            <p:cNvGrpSpPr>
              <a:grpSpLocks noChangeAspect="1"/>
            </p:cNvGrpSpPr>
            <p:nvPr/>
          </p:nvGrpSpPr>
          <p:grpSpPr bwMode="auto">
            <a:xfrm>
              <a:off x="624" y="974"/>
              <a:ext cx="1750" cy="93"/>
              <a:chOff x="432" y="1056"/>
              <a:chExt cx="1521" cy="81"/>
            </a:xfrm>
          </p:grpSpPr>
          <p:sp>
            <p:nvSpPr>
              <p:cNvPr id="278559" name="Oval 31"/>
              <p:cNvSpPr>
                <a:spLocks noChangeAspect="1" noChangeArrowheads="1"/>
              </p:cNvSpPr>
              <p:nvPr/>
            </p:nvSpPr>
            <p:spPr bwMode="auto">
              <a:xfrm>
                <a:off x="432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8560" name="Oval 32"/>
              <p:cNvSpPr>
                <a:spLocks noChangeAspect="1" noChangeArrowheads="1"/>
              </p:cNvSpPr>
              <p:nvPr/>
            </p:nvSpPr>
            <p:spPr bwMode="auto">
              <a:xfrm>
                <a:off x="720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8561" name="Oval 33"/>
              <p:cNvSpPr>
                <a:spLocks noChangeAspect="1" noChangeArrowheads="1"/>
              </p:cNvSpPr>
              <p:nvPr/>
            </p:nvSpPr>
            <p:spPr bwMode="auto">
              <a:xfrm>
                <a:off x="1008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8562" name="Oval 34"/>
              <p:cNvSpPr>
                <a:spLocks noChangeAspect="1" noChangeArrowheads="1"/>
              </p:cNvSpPr>
              <p:nvPr/>
            </p:nvSpPr>
            <p:spPr bwMode="auto">
              <a:xfrm>
                <a:off x="1296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8563" name="Oval 35"/>
              <p:cNvSpPr>
                <a:spLocks noChangeAspect="1" noChangeArrowheads="1"/>
              </p:cNvSpPr>
              <p:nvPr/>
            </p:nvSpPr>
            <p:spPr bwMode="auto">
              <a:xfrm>
                <a:off x="1584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8564" name="Oval 36"/>
              <p:cNvSpPr>
                <a:spLocks noChangeAspect="1" noChangeArrowheads="1"/>
              </p:cNvSpPr>
              <p:nvPr/>
            </p:nvSpPr>
            <p:spPr bwMode="auto">
              <a:xfrm>
                <a:off x="1872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78565" name="Group 37"/>
            <p:cNvGrpSpPr>
              <a:grpSpLocks noChangeAspect="1"/>
            </p:cNvGrpSpPr>
            <p:nvPr/>
          </p:nvGrpSpPr>
          <p:grpSpPr bwMode="auto">
            <a:xfrm>
              <a:off x="734" y="1323"/>
              <a:ext cx="1750" cy="93"/>
              <a:chOff x="432" y="1056"/>
              <a:chExt cx="1521" cy="81"/>
            </a:xfrm>
          </p:grpSpPr>
          <p:sp>
            <p:nvSpPr>
              <p:cNvPr id="278566" name="Oval 38"/>
              <p:cNvSpPr>
                <a:spLocks noChangeAspect="1" noChangeArrowheads="1"/>
              </p:cNvSpPr>
              <p:nvPr/>
            </p:nvSpPr>
            <p:spPr bwMode="auto">
              <a:xfrm>
                <a:off x="432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8567" name="Oval 39"/>
              <p:cNvSpPr>
                <a:spLocks noChangeAspect="1" noChangeArrowheads="1"/>
              </p:cNvSpPr>
              <p:nvPr/>
            </p:nvSpPr>
            <p:spPr bwMode="auto">
              <a:xfrm>
                <a:off x="720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8568" name="Oval 40"/>
              <p:cNvSpPr>
                <a:spLocks noChangeAspect="1" noChangeArrowheads="1"/>
              </p:cNvSpPr>
              <p:nvPr/>
            </p:nvSpPr>
            <p:spPr bwMode="auto">
              <a:xfrm>
                <a:off x="1008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8569" name="Oval 41"/>
              <p:cNvSpPr>
                <a:spLocks noChangeAspect="1" noChangeArrowheads="1"/>
              </p:cNvSpPr>
              <p:nvPr/>
            </p:nvSpPr>
            <p:spPr bwMode="auto">
              <a:xfrm>
                <a:off x="1296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8570" name="Oval 42"/>
              <p:cNvSpPr>
                <a:spLocks noChangeAspect="1" noChangeArrowheads="1"/>
              </p:cNvSpPr>
              <p:nvPr/>
            </p:nvSpPr>
            <p:spPr bwMode="auto">
              <a:xfrm>
                <a:off x="1584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8571" name="Oval 43"/>
              <p:cNvSpPr>
                <a:spLocks noChangeAspect="1" noChangeArrowheads="1"/>
              </p:cNvSpPr>
              <p:nvPr/>
            </p:nvSpPr>
            <p:spPr bwMode="auto">
              <a:xfrm>
                <a:off x="1872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78572" name="Line 44"/>
            <p:cNvSpPr>
              <a:spLocks noChangeAspect="1" noChangeShapeType="1"/>
            </p:cNvSpPr>
            <p:nvPr/>
          </p:nvSpPr>
          <p:spPr bwMode="auto">
            <a:xfrm>
              <a:off x="783" y="1378"/>
              <a:ext cx="33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573" name="Line 45"/>
            <p:cNvSpPr>
              <a:spLocks noChangeAspect="1" noChangeShapeType="1"/>
            </p:cNvSpPr>
            <p:nvPr/>
          </p:nvSpPr>
          <p:spPr bwMode="auto">
            <a:xfrm>
              <a:off x="1450" y="1378"/>
              <a:ext cx="33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574" name="Line 46"/>
            <p:cNvSpPr>
              <a:spLocks noChangeAspect="1" noChangeShapeType="1"/>
            </p:cNvSpPr>
            <p:nvPr/>
          </p:nvSpPr>
          <p:spPr bwMode="auto">
            <a:xfrm>
              <a:off x="2110" y="1378"/>
              <a:ext cx="33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575" name="Line 47"/>
            <p:cNvSpPr>
              <a:spLocks noChangeAspect="1" noChangeShapeType="1"/>
            </p:cNvSpPr>
            <p:nvPr/>
          </p:nvSpPr>
          <p:spPr bwMode="auto">
            <a:xfrm>
              <a:off x="1507" y="1719"/>
              <a:ext cx="3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576" name="Line 48"/>
            <p:cNvSpPr>
              <a:spLocks noChangeAspect="1" noChangeShapeType="1"/>
            </p:cNvSpPr>
            <p:nvPr/>
          </p:nvSpPr>
          <p:spPr bwMode="auto">
            <a:xfrm>
              <a:off x="1848" y="1717"/>
              <a:ext cx="33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577" name="Line 49"/>
            <p:cNvSpPr>
              <a:spLocks noChangeAspect="1" noChangeShapeType="1"/>
            </p:cNvSpPr>
            <p:nvPr/>
          </p:nvSpPr>
          <p:spPr bwMode="auto">
            <a:xfrm>
              <a:off x="670" y="1017"/>
              <a:ext cx="108" cy="35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578" name="Line 50"/>
            <p:cNvSpPr>
              <a:spLocks noChangeAspect="1" noChangeShapeType="1"/>
            </p:cNvSpPr>
            <p:nvPr/>
          </p:nvSpPr>
          <p:spPr bwMode="auto">
            <a:xfrm>
              <a:off x="1004" y="1020"/>
              <a:ext cx="108" cy="35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579" name="Line 51"/>
            <p:cNvSpPr>
              <a:spLocks noChangeAspect="1" noChangeShapeType="1"/>
            </p:cNvSpPr>
            <p:nvPr/>
          </p:nvSpPr>
          <p:spPr bwMode="auto">
            <a:xfrm>
              <a:off x="1662" y="1015"/>
              <a:ext cx="108" cy="35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580" name="Line 52"/>
            <p:cNvSpPr>
              <a:spLocks noChangeAspect="1" noChangeShapeType="1"/>
            </p:cNvSpPr>
            <p:nvPr/>
          </p:nvSpPr>
          <p:spPr bwMode="auto">
            <a:xfrm flipH="1">
              <a:off x="2108" y="1020"/>
              <a:ext cx="221" cy="3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581" name="Line 53"/>
            <p:cNvSpPr>
              <a:spLocks noChangeAspect="1" noChangeShapeType="1"/>
            </p:cNvSpPr>
            <p:nvPr/>
          </p:nvSpPr>
          <p:spPr bwMode="auto">
            <a:xfrm flipH="1">
              <a:off x="1774" y="1017"/>
              <a:ext cx="221" cy="3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582" name="Line 54"/>
            <p:cNvSpPr>
              <a:spLocks noChangeAspect="1" noChangeShapeType="1"/>
            </p:cNvSpPr>
            <p:nvPr/>
          </p:nvSpPr>
          <p:spPr bwMode="auto">
            <a:xfrm flipH="1">
              <a:off x="1448" y="1015"/>
              <a:ext cx="220" cy="3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583" name="Line 55"/>
            <p:cNvSpPr>
              <a:spLocks noChangeAspect="1" noChangeShapeType="1"/>
            </p:cNvSpPr>
            <p:nvPr/>
          </p:nvSpPr>
          <p:spPr bwMode="auto">
            <a:xfrm flipH="1">
              <a:off x="1105" y="1022"/>
              <a:ext cx="221" cy="3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584" name="Line 56"/>
            <p:cNvSpPr>
              <a:spLocks noChangeAspect="1" noChangeShapeType="1"/>
            </p:cNvSpPr>
            <p:nvPr/>
          </p:nvSpPr>
          <p:spPr bwMode="auto">
            <a:xfrm flipH="1">
              <a:off x="1169" y="1374"/>
              <a:ext cx="272" cy="3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585" name="Line 57"/>
            <p:cNvSpPr>
              <a:spLocks noChangeAspect="1" noChangeShapeType="1"/>
            </p:cNvSpPr>
            <p:nvPr/>
          </p:nvSpPr>
          <p:spPr bwMode="auto">
            <a:xfrm flipH="1">
              <a:off x="1491" y="1376"/>
              <a:ext cx="272" cy="3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586" name="Line 58"/>
            <p:cNvSpPr>
              <a:spLocks noChangeAspect="1" noChangeShapeType="1"/>
            </p:cNvSpPr>
            <p:nvPr/>
          </p:nvSpPr>
          <p:spPr bwMode="auto">
            <a:xfrm flipH="1">
              <a:off x="2168" y="1374"/>
              <a:ext cx="271" cy="3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587" name="Line 59"/>
            <p:cNvSpPr>
              <a:spLocks noChangeAspect="1" noChangeShapeType="1"/>
            </p:cNvSpPr>
            <p:nvPr/>
          </p:nvSpPr>
          <p:spPr bwMode="auto">
            <a:xfrm>
              <a:off x="1777" y="1372"/>
              <a:ext cx="59" cy="3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588" name="Line 60"/>
            <p:cNvSpPr>
              <a:spLocks noChangeAspect="1" noChangeShapeType="1"/>
            </p:cNvSpPr>
            <p:nvPr/>
          </p:nvSpPr>
          <p:spPr bwMode="auto">
            <a:xfrm>
              <a:off x="1438" y="1372"/>
              <a:ext cx="60" cy="3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589" name="Line 61"/>
            <p:cNvSpPr>
              <a:spLocks noChangeAspect="1" noChangeShapeType="1"/>
            </p:cNvSpPr>
            <p:nvPr/>
          </p:nvSpPr>
          <p:spPr bwMode="auto">
            <a:xfrm>
              <a:off x="1107" y="665"/>
              <a:ext cx="221" cy="3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590" name="Line 62"/>
            <p:cNvSpPr>
              <a:spLocks noChangeAspect="1" noChangeShapeType="1"/>
            </p:cNvSpPr>
            <p:nvPr/>
          </p:nvSpPr>
          <p:spPr bwMode="auto">
            <a:xfrm>
              <a:off x="1445" y="665"/>
              <a:ext cx="221" cy="3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591" name="Line 63"/>
            <p:cNvSpPr>
              <a:spLocks noChangeAspect="1" noChangeShapeType="1"/>
            </p:cNvSpPr>
            <p:nvPr/>
          </p:nvSpPr>
          <p:spPr bwMode="auto">
            <a:xfrm flipV="1">
              <a:off x="1001" y="668"/>
              <a:ext cx="111" cy="34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8592" name="Group 64"/>
          <p:cNvGrpSpPr>
            <a:grpSpLocks/>
          </p:cNvGrpSpPr>
          <p:nvPr/>
        </p:nvGrpSpPr>
        <p:grpSpPr bwMode="auto">
          <a:xfrm>
            <a:off x="4527550" y="1092200"/>
            <a:ext cx="2952750" cy="1812925"/>
            <a:chOff x="2852" y="688"/>
            <a:chExt cx="1860" cy="1142"/>
          </a:xfrm>
        </p:grpSpPr>
        <p:sp>
          <p:nvSpPr>
            <p:cNvPr id="278593" name="Line 65"/>
            <p:cNvSpPr>
              <a:spLocks noChangeAspect="1" noChangeShapeType="1"/>
            </p:cNvSpPr>
            <p:nvPr/>
          </p:nvSpPr>
          <p:spPr bwMode="auto">
            <a:xfrm>
              <a:off x="3411" y="1783"/>
              <a:ext cx="331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594" name="Line 66"/>
            <p:cNvSpPr>
              <a:spLocks noChangeAspect="1" noChangeShapeType="1"/>
            </p:cNvSpPr>
            <p:nvPr/>
          </p:nvSpPr>
          <p:spPr bwMode="auto">
            <a:xfrm>
              <a:off x="4018" y="1440"/>
              <a:ext cx="332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595" name="Line 67"/>
            <p:cNvSpPr>
              <a:spLocks noChangeAspect="1" noChangeShapeType="1"/>
            </p:cNvSpPr>
            <p:nvPr/>
          </p:nvSpPr>
          <p:spPr bwMode="auto">
            <a:xfrm flipH="1">
              <a:off x="4062" y="1440"/>
              <a:ext cx="272" cy="345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596" name="Line 68"/>
            <p:cNvSpPr>
              <a:spLocks noChangeAspect="1" noChangeShapeType="1"/>
            </p:cNvSpPr>
            <p:nvPr/>
          </p:nvSpPr>
          <p:spPr bwMode="auto">
            <a:xfrm>
              <a:off x="4336" y="1445"/>
              <a:ext cx="60" cy="34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597" name="Line 69"/>
            <p:cNvSpPr>
              <a:spLocks noChangeAspect="1" noChangeShapeType="1"/>
            </p:cNvSpPr>
            <p:nvPr/>
          </p:nvSpPr>
          <p:spPr bwMode="auto">
            <a:xfrm>
              <a:off x="4228" y="1081"/>
              <a:ext cx="108" cy="35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598" name="Line 70"/>
            <p:cNvSpPr>
              <a:spLocks noChangeAspect="1" noChangeShapeType="1"/>
            </p:cNvSpPr>
            <p:nvPr/>
          </p:nvSpPr>
          <p:spPr bwMode="auto">
            <a:xfrm>
              <a:off x="4554" y="1088"/>
              <a:ext cx="109" cy="35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599" name="Line 71"/>
            <p:cNvSpPr>
              <a:spLocks noChangeAspect="1" noChangeShapeType="1"/>
            </p:cNvSpPr>
            <p:nvPr/>
          </p:nvSpPr>
          <p:spPr bwMode="auto">
            <a:xfrm>
              <a:off x="4225" y="1084"/>
              <a:ext cx="332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600" name="Line 72"/>
            <p:cNvSpPr>
              <a:spLocks noChangeAspect="1" noChangeShapeType="1"/>
            </p:cNvSpPr>
            <p:nvPr/>
          </p:nvSpPr>
          <p:spPr bwMode="auto">
            <a:xfrm>
              <a:off x="3241" y="1084"/>
              <a:ext cx="331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601" name="Line 73"/>
            <p:cNvSpPr>
              <a:spLocks noChangeAspect="1" noChangeShapeType="1"/>
            </p:cNvSpPr>
            <p:nvPr/>
          </p:nvSpPr>
          <p:spPr bwMode="auto">
            <a:xfrm flipH="1">
              <a:off x="3008" y="1079"/>
              <a:ext cx="221" cy="347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602" name="Line 74"/>
            <p:cNvSpPr>
              <a:spLocks noChangeAspect="1" noChangeShapeType="1"/>
            </p:cNvSpPr>
            <p:nvPr/>
          </p:nvSpPr>
          <p:spPr bwMode="auto">
            <a:xfrm>
              <a:off x="2898" y="1084"/>
              <a:ext cx="331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603" name="Line 75"/>
            <p:cNvSpPr>
              <a:spLocks noChangeAspect="1" noChangeShapeType="1"/>
            </p:cNvSpPr>
            <p:nvPr/>
          </p:nvSpPr>
          <p:spPr bwMode="auto">
            <a:xfrm>
              <a:off x="3333" y="1442"/>
              <a:ext cx="60" cy="341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604" name="Line 76"/>
            <p:cNvSpPr>
              <a:spLocks noChangeAspect="1" noChangeShapeType="1"/>
            </p:cNvSpPr>
            <p:nvPr/>
          </p:nvSpPr>
          <p:spPr bwMode="auto">
            <a:xfrm>
              <a:off x="3354" y="1442"/>
              <a:ext cx="331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605" name="Line 77"/>
            <p:cNvSpPr>
              <a:spLocks noChangeAspect="1" noChangeShapeType="1"/>
            </p:cNvSpPr>
            <p:nvPr/>
          </p:nvSpPr>
          <p:spPr bwMode="auto">
            <a:xfrm>
              <a:off x="3563" y="1084"/>
              <a:ext cx="108" cy="35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606" name="Line 78"/>
            <p:cNvSpPr>
              <a:spLocks noChangeAspect="1" noChangeShapeType="1"/>
            </p:cNvSpPr>
            <p:nvPr/>
          </p:nvSpPr>
          <p:spPr bwMode="auto">
            <a:xfrm>
              <a:off x="3906" y="1081"/>
              <a:ext cx="331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607" name="Line 79"/>
            <p:cNvSpPr>
              <a:spLocks noChangeAspect="1" noChangeShapeType="1"/>
            </p:cNvSpPr>
            <p:nvPr/>
          </p:nvSpPr>
          <p:spPr bwMode="auto">
            <a:xfrm>
              <a:off x="3565" y="1084"/>
              <a:ext cx="331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608" name="Line 80"/>
            <p:cNvSpPr>
              <a:spLocks noChangeAspect="1" noChangeShapeType="1"/>
            </p:cNvSpPr>
            <p:nvPr/>
          </p:nvSpPr>
          <p:spPr bwMode="auto">
            <a:xfrm flipV="1">
              <a:off x="3567" y="734"/>
              <a:ext cx="111" cy="343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609" name="Line 81"/>
            <p:cNvSpPr>
              <a:spLocks noChangeAspect="1" noChangeShapeType="1"/>
            </p:cNvSpPr>
            <p:nvPr/>
          </p:nvSpPr>
          <p:spPr bwMode="auto">
            <a:xfrm>
              <a:off x="3342" y="736"/>
              <a:ext cx="331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610" name="Oval 82"/>
            <p:cNvSpPr>
              <a:spLocks noChangeAspect="1" noChangeArrowheads="1"/>
            </p:cNvSpPr>
            <p:nvPr/>
          </p:nvSpPr>
          <p:spPr bwMode="auto">
            <a:xfrm>
              <a:off x="3294" y="688"/>
              <a:ext cx="93" cy="9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8611" name="Oval 83"/>
            <p:cNvSpPr>
              <a:spLocks noChangeAspect="1" noChangeArrowheads="1"/>
            </p:cNvSpPr>
            <p:nvPr/>
          </p:nvSpPr>
          <p:spPr bwMode="auto">
            <a:xfrm>
              <a:off x="3625" y="688"/>
              <a:ext cx="93" cy="9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8612" name="Oval 84"/>
            <p:cNvSpPr>
              <a:spLocks noChangeAspect="1" noChangeArrowheads="1"/>
            </p:cNvSpPr>
            <p:nvPr/>
          </p:nvSpPr>
          <p:spPr bwMode="auto">
            <a:xfrm>
              <a:off x="3349" y="1737"/>
              <a:ext cx="93" cy="9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8613" name="Oval 85"/>
            <p:cNvSpPr>
              <a:spLocks noChangeAspect="1" noChangeArrowheads="1"/>
            </p:cNvSpPr>
            <p:nvPr/>
          </p:nvSpPr>
          <p:spPr bwMode="auto">
            <a:xfrm>
              <a:off x="3680" y="1737"/>
              <a:ext cx="93" cy="9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8614" name="Oval 86"/>
            <p:cNvSpPr>
              <a:spLocks noChangeAspect="1" noChangeArrowheads="1"/>
            </p:cNvSpPr>
            <p:nvPr/>
          </p:nvSpPr>
          <p:spPr bwMode="auto">
            <a:xfrm>
              <a:off x="4011" y="1737"/>
              <a:ext cx="94" cy="9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8615" name="Oval 87"/>
            <p:cNvSpPr>
              <a:spLocks noChangeAspect="1" noChangeArrowheads="1"/>
            </p:cNvSpPr>
            <p:nvPr/>
          </p:nvSpPr>
          <p:spPr bwMode="auto">
            <a:xfrm>
              <a:off x="4343" y="1737"/>
              <a:ext cx="93" cy="9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78616" name="Group 88"/>
            <p:cNvGrpSpPr>
              <a:grpSpLocks noChangeAspect="1"/>
            </p:cNvGrpSpPr>
            <p:nvPr/>
          </p:nvGrpSpPr>
          <p:grpSpPr bwMode="auto">
            <a:xfrm>
              <a:off x="2852" y="1038"/>
              <a:ext cx="1750" cy="93"/>
              <a:chOff x="432" y="1056"/>
              <a:chExt cx="1521" cy="81"/>
            </a:xfrm>
          </p:grpSpPr>
          <p:sp>
            <p:nvSpPr>
              <p:cNvPr id="278617" name="Oval 89"/>
              <p:cNvSpPr>
                <a:spLocks noChangeAspect="1" noChangeArrowheads="1"/>
              </p:cNvSpPr>
              <p:nvPr/>
            </p:nvSpPr>
            <p:spPr bwMode="auto">
              <a:xfrm>
                <a:off x="432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8618" name="Oval 90"/>
              <p:cNvSpPr>
                <a:spLocks noChangeAspect="1" noChangeArrowheads="1"/>
              </p:cNvSpPr>
              <p:nvPr/>
            </p:nvSpPr>
            <p:spPr bwMode="auto">
              <a:xfrm>
                <a:off x="720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8619" name="Oval 91"/>
              <p:cNvSpPr>
                <a:spLocks noChangeAspect="1" noChangeArrowheads="1"/>
              </p:cNvSpPr>
              <p:nvPr/>
            </p:nvSpPr>
            <p:spPr bwMode="auto">
              <a:xfrm>
                <a:off x="1008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8620" name="Oval 92"/>
              <p:cNvSpPr>
                <a:spLocks noChangeAspect="1" noChangeArrowheads="1"/>
              </p:cNvSpPr>
              <p:nvPr/>
            </p:nvSpPr>
            <p:spPr bwMode="auto">
              <a:xfrm>
                <a:off x="1296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8621" name="Oval 93"/>
              <p:cNvSpPr>
                <a:spLocks noChangeAspect="1" noChangeArrowheads="1"/>
              </p:cNvSpPr>
              <p:nvPr/>
            </p:nvSpPr>
            <p:spPr bwMode="auto">
              <a:xfrm>
                <a:off x="1584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8622" name="Oval 94"/>
              <p:cNvSpPr>
                <a:spLocks noChangeAspect="1" noChangeArrowheads="1"/>
              </p:cNvSpPr>
              <p:nvPr/>
            </p:nvSpPr>
            <p:spPr bwMode="auto">
              <a:xfrm>
                <a:off x="1872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78623" name="Group 95"/>
            <p:cNvGrpSpPr>
              <a:grpSpLocks noChangeAspect="1"/>
            </p:cNvGrpSpPr>
            <p:nvPr/>
          </p:nvGrpSpPr>
          <p:grpSpPr bwMode="auto">
            <a:xfrm>
              <a:off x="2962" y="1387"/>
              <a:ext cx="1750" cy="93"/>
              <a:chOff x="432" y="1056"/>
              <a:chExt cx="1521" cy="81"/>
            </a:xfrm>
          </p:grpSpPr>
          <p:sp>
            <p:nvSpPr>
              <p:cNvPr id="278624" name="Oval 96"/>
              <p:cNvSpPr>
                <a:spLocks noChangeAspect="1" noChangeArrowheads="1"/>
              </p:cNvSpPr>
              <p:nvPr/>
            </p:nvSpPr>
            <p:spPr bwMode="auto">
              <a:xfrm>
                <a:off x="432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8625" name="Oval 97"/>
              <p:cNvSpPr>
                <a:spLocks noChangeAspect="1" noChangeArrowheads="1"/>
              </p:cNvSpPr>
              <p:nvPr/>
            </p:nvSpPr>
            <p:spPr bwMode="auto">
              <a:xfrm>
                <a:off x="720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8626" name="Oval 98"/>
              <p:cNvSpPr>
                <a:spLocks noChangeAspect="1" noChangeArrowheads="1"/>
              </p:cNvSpPr>
              <p:nvPr/>
            </p:nvSpPr>
            <p:spPr bwMode="auto">
              <a:xfrm>
                <a:off x="1008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8627" name="Oval 99"/>
              <p:cNvSpPr>
                <a:spLocks noChangeAspect="1" noChangeArrowheads="1"/>
              </p:cNvSpPr>
              <p:nvPr/>
            </p:nvSpPr>
            <p:spPr bwMode="auto">
              <a:xfrm>
                <a:off x="1296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8628" name="Oval 100"/>
              <p:cNvSpPr>
                <a:spLocks noChangeAspect="1" noChangeArrowheads="1"/>
              </p:cNvSpPr>
              <p:nvPr/>
            </p:nvSpPr>
            <p:spPr bwMode="auto">
              <a:xfrm>
                <a:off x="1584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8629" name="Oval 101"/>
              <p:cNvSpPr>
                <a:spLocks noChangeAspect="1" noChangeArrowheads="1"/>
              </p:cNvSpPr>
              <p:nvPr/>
            </p:nvSpPr>
            <p:spPr bwMode="auto">
              <a:xfrm>
                <a:off x="1872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305800" cy="609600"/>
          </a:xfrm>
        </p:spPr>
        <p:txBody>
          <a:bodyPr/>
          <a:lstStyle/>
          <a:p>
            <a:r>
              <a:rPr lang="en-US"/>
              <a:t>Combinatorial analysis:</a:t>
            </a:r>
            <a:r>
              <a:rPr lang="en-US" sz="2400"/>
              <a:t>  cost of preconditioning</a:t>
            </a:r>
            <a:endParaRPr lang="en-US" sz="1600" i="0">
              <a:solidFill>
                <a:srgbClr val="075DCF"/>
              </a:solidFill>
              <a:effectLst/>
            </a:endParaRPr>
          </a:p>
        </p:txBody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276600"/>
            <a:ext cx="8763000" cy="35814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000" dirty="0"/>
              <a:t>A is </a:t>
            </a:r>
            <a:r>
              <a:rPr lang="en-US" sz="2000" dirty="0">
                <a:solidFill>
                  <a:schemeClr val="hlink"/>
                </a:solidFill>
              </a:rPr>
              <a:t>generalized </a:t>
            </a:r>
            <a:r>
              <a:rPr lang="en-US" sz="2000" dirty="0" err="1">
                <a:solidFill>
                  <a:schemeClr val="hlink"/>
                </a:solidFill>
              </a:rPr>
              <a:t>Laplacian</a:t>
            </a:r>
            <a:r>
              <a:rPr lang="en-US" sz="2000" dirty="0"/>
              <a:t> </a:t>
            </a:r>
            <a:br>
              <a:rPr lang="en-US" sz="2000" dirty="0"/>
            </a:br>
            <a:r>
              <a:rPr lang="en-US" sz="1800" dirty="0"/>
              <a:t>(symmetric </a:t>
            </a:r>
            <a:r>
              <a:rPr lang="en-US" sz="1800" dirty="0" smtClean="0"/>
              <a:t>diagonally dominant with </a:t>
            </a:r>
            <a:r>
              <a:rPr lang="en-US" sz="1800" dirty="0"/>
              <a:t>negative off-diagonal </a:t>
            </a:r>
            <a:r>
              <a:rPr lang="en-US" sz="1800" dirty="0" err="1"/>
              <a:t>nzs</a:t>
            </a:r>
            <a:r>
              <a:rPr lang="en-US" sz="1800" dirty="0"/>
              <a:t>)</a:t>
            </a:r>
          </a:p>
          <a:p>
            <a:pPr>
              <a:lnSpc>
                <a:spcPct val="120000"/>
              </a:lnSpc>
            </a:pPr>
            <a:endParaRPr lang="en-US" sz="800" dirty="0"/>
          </a:p>
          <a:p>
            <a:pPr>
              <a:lnSpc>
                <a:spcPct val="120000"/>
              </a:lnSpc>
            </a:pPr>
            <a:r>
              <a:rPr lang="en-US" sz="2000" dirty="0"/>
              <a:t>B is the gen </a:t>
            </a:r>
            <a:r>
              <a:rPr lang="en-US" sz="2000" dirty="0" err="1"/>
              <a:t>Laplacian</a:t>
            </a:r>
            <a:r>
              <a:rPr lang="en-US" sz="2000" dirty="0"/>
              <a:t> of a </a:t>
            </a:r>
            <a:r>
              <a:rPr lang="en-US" sz="2000" dirty="0">
                <a:solidFill>
                  <a:schemeClr val="hlink"/>
                </a:solidFill>
              </a:rPr>
              <a:t>maximum-weight spanning tree</a:t>
            </a:r>
            <a:r>
              <a:rPr lang="en-US" sz="2000" dirty="0"/>
              <a:t> for A </a:t>
            </a:r>
            <a:br>
              <a:rPr lang="en-US" sz="2000" dirty="0"/>
            </a:br>
            <a:r>
              <a:rPr lang="en-US" sz="1800" dirty="0"/>
              <a:t>(with diagonal modified to preserve row sums)</a:t>
            </a:r>
          </a:p>
          <a:p>
            <a:pPr>
              <a:lnSpc>
                <a:spcPct val="120000"/>
              </a:lnSpc>
            </a:pPr>
            <a:endParaRPr lang="en-US" sz="1800" dirty="0"/>
          </a:p>
          <a:p>
            <a:pPr>
              <a:lnSpc>
                <a:spcPct val="120000"/>
              </a:lnSpc>
            </a:pPr>
            <a:r>
              <a:rPr lang="en-US" sz="2000" dirty="0"/>
              <a:t>Form </a:t>
            </a:r>
            <a:r>
              <a:rPr lang="en-US" sz="2000" dirty="0">
                <a:solidFill>
                  <a:schemeClr val="hlink"/>
                </a:solidFill>
              </a:rPr>
              <a:t>B</a:t>
            </a:r>
            <a:r>
              <a:rPr lang="en-US" sz="2000" dirty="0">
                <a:solidFill>
                  <a:schemeClr val="tx1"/>
                </a:solidFill>
              </a:rPr>
              <a:t>:  costs</a:t>
            </a:r>
            <a:r>
              <a:rPr lang="en-US" sz="2000" dirty="0">
                <a:solidFill>
                  <a:schemeClr val="hlink"/>
                </a:solidFill>
              </a:rPr>
              <a:t> </a:t>
            </a:r>
            <a:r>
              <a:rPr lang="en-US" sz="2000" dirty="0"/>
              <a:t>O(n log n) time or less   </a:t>
            </a:r>
            <a:r>
              <a:rPr lang="en-US" sz="2000" dirty="0">
                <a:solidFill>
                  <a:srgbClr val="021FAE"/>
                </a:solidFill>
              </a:rPr>
              <a:t>(graph algorithms for MST)</a:t>
            </a:r>
          </a:p>
          <a:p>
            <a:pPr>
              <a:lnSpc>
                <a:spcPct val="120000"/>
              </a:lnSpc>
            </a:pPr>
            <a:r>
              <a:rPr lang="en-US" sz="2000" dirty="0"/>
              <a:t>Factorize </a:t>
            </a:r>
            <a:r>
              <a:rPr lang="en-US" sz="2000" dirty="0">
                <a:solidFill>
                  <a:schemeClr val="hlink"/>
                </a:solidFill>
              </a:rPr>
              <a:t>B = R</a:t>
            </a:r>
            <a:r>
              <a:rPr lang="en-US" sz="2000" b="1" baseline="30000" dirty="0">
                <a:solidFill>
                  <a:schemeClr val="hlink"/>
                </a:solidFill>
              </a:rPr>
              <a:t>T</a:t>
            </a:r>
            <a:r>
              <a:rPr lang="en-US" sz="2000" dirty="0">
                <a:solidFill>
                  <a:schemeClr val="hlink"/>
                </a:solidFill>
              </a:rPr>
              <a:t>R</a:t>
            </a:r>
            <a:r>
              <a:rPr lang="en-US" sz="2000" dirty="0"/>
              <a:t>:   costs O(n) space and O(n) time   </a:t>
            </a:r>
            <a:r>
              <a:rPr lang="en-US" sz="2000" dirty="0">
                <a:solidFill>
                  <a:srgbClr val="021FAE"/>
                </a:solidFill>
              </a:rPr>
              <a:t>(sparse </a:t>
            </a:r>
            <a:r>
              <a:rPr lang="en-US" sz="2000" dirty="0" err="1">
                <a:solidFill>
                  <a:srgbClr val="021FAE"/>
                </a:solidFill>
              </a:rPr>
              <a:t>Cholesky</a:t>
            </a:r>
            <a:r>
              <a:rPr lang="en-US" sz="2000" dirty="0">
                <a:solidFill>
                  <a:srgbClr val="021FAE"/>
                </a:solidFill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en-US" sz="2000" dirty="0"/>
              <a:t>Apply </a:t>
            </a:r>
            <a:r>
              <a:rPr lang="en-US" sz="2000" dirty="0">
                <a:solidFill>
                  <a:schemeClr val="hlink"/>
                </a:solidFill>
              </a:rPr>
              <a:t>B</a:t>
            </a:r>
            <a:r>
              <a:rPr lang="en-US" sz="2000" b="1" baseline="30000" dirty="0">
                <a:solidFill>
                  <a:schemeClr val="hlink"/>
                </a:solidFill>
              </a:rPr>
              <a:t>-1</a:t>
            </a:r>
            <a:r>
              <a:rPr lang="en-US" sz="2000" dirty="0"/>
              <a:t>:   costs O(n) time per iteration    </a:t>
            </a:r>
            <a:r>
              <a:rPr lang="en-US" sz="2000" dirty="0">
                <a:solidFill>
                  <a:srgbClr val="021FAE"/>
                </a:solidFill>
              </a:rPr>
              <a:t>(two triangular solves)</a:t>
            </a:r>
          </a:p>
        </p:txBody>
      </p:sp>
      <p:sp>
        <p:nvSpPr>
          <p:cNvPr id="279556" name="Text Box 4"/>
          <p:cNvSpPr txBox="1">
            <a:spLocks noChangeArrowheads="1"/>
          </p:cNvSpPr>
          <p:nvPr/>
        </p:nvSpPr>
        <p:spPr bwMode="auto">
          <a:xfrm>
            <a:off x="2057400" y="2743200"/>
            <a:ext cx="1041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0000"/>
                </a:solidFill>
              </a:rPr>
              <a:t>G(A)</a:t>
            </a:r>
          </a:p>
        </p:txBody>
      </p:sp>
      <p:sp>
        <p:nvSpPr>
          <p:cNvPr id="279557" name="Text Box 5"/>
          <p:cNvSpPr txBox="1">
            <a:spLocks noChangeArrowheads="1"/>
          </p:cNvSpPr>
          <p:nvPr/>
        </p:nvSpPr>
        <p:spPr bwMode="auto">
          <a:xfrm>
            <a:off x="5715000" y="2819400"/>
            <a:ext cx="11207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0000"/>
                </a:solidFill>
              </a:rPr>
              <a:t>G(B) </a:t>
            </a:r>
          </a:p>
        </p:txBody>
      </p:sp>
      <p:grpSp>
        <p:nvGrpSpPr>
          <p:cNvPr id="279558" name="Group 6"/>
          <p:cNvGrpSpPr>
            <a:grpSpLocks/>
          </p:cNvGrpSpPr>
          <p:nvPr/>
        </p:nvGrpSpPr>
        <p:grpSpPr bwMode="auto">
          <a:xfrm>
            <a:off x="990600" y="990600"/>
            <a:ext cx="2952750" cy="1812925"/>
            <a:chOff x="624" y="624"/>
            <a:chExt cx="1860" cy="1142"/>
          </a:xfrm>
        </p:grpSpPr>
        <p:sp>
          <p:nvSpPr>
            <p:cNvPr id="279559" name="Line 7"/>
            <p:cNvSpPr>
              <a:spLocks noChangeAspect="1" noChangeShapeType="1"/>
            </p:cNvSpPr>
            <p:nvPr/>
          </p:nvSpPr>
          <p:spPr bwMode="auto">
            <a:xfrm>
              <a:off x="1183" y="1719"/>
              <a:ext cx="331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9560" name="Line 8"/>
            <p:cNvSpPr>
              <a:spLocks noChangeAspect="1" noChangeShapeType="1"/>
            </p:cNvSpPr>
            <p:nvPr/>
          </p:nvSpPr>
          <p:spPr bwMode="auto">
            <a:xfrm>
              <a:off x="1790" y="1376"/>
              <a:ext cx="332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9561" name="Line 9"/>
            <p:cNvSpPr>
              <a:spLocks noChangeAspect="1" noChangeShapeType="1"/>
            </p:cNvSpPr>
            <p:nvPr/>
          </p:nvSpPr>
          <p:spPr bwMode="auto">
            <a:xfrm flipH="1">
              <a:off x="1834" y="1376"/>
              <a:ext cx="272" cy="345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9562" name="Line 10"/>
            <p:cNvSpPr>
              <a:spLocks noChangeAspect="1" noChangeShapeType="1"/>
            </p:cNvSpPr>
            <p:nvPr/>
          </p:nvSpPr>
          <p:spPr bwMode="auto">
            <a:xfrm>
              <a:off x="2108" y="1381"/>
              <a:ext cx="60" cy="34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9563" name="Line 11"/>
            <p:cNvSpPr>
              <a:spLocks noChangeAspect="1" noChangeShapeType="1"/>
            </p:cNvSpPr>
            <p:nvPr/>
          </p:nvSpPr>
          <p:spPr bwMode="auto">
            <a:xfrm>
              <a:off x="2000" y="1017"/>
              <a:ext cx="108" cy="35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9564" name="Line 12"/>
            <p:cNvSpPr>
              <a:spLocks noChangeAspect="1" noChangeShapeType="1"/>
            </p:cNvSpPr>
            <p:nvPr/>
          </p:nvSpPr>
          <p:spPr bwMode="auto">
            <a:xfrm>
              <a:off x="2326" y="1024"/>
              <a:ext cx="109" cy="35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9565" name="Line 13"/>
            <p:cNvSpPr>
              <a:spLocks noChangeAspect="1" noChangeShapeType="1"/>
            </p:cNvSpPr>
            <p:nvPr/>
          </p:nvSpPr>
          <p:spPr bwMode="auto">
            <a:xfrm>
              <a:off x="1997" y="1020"/>
              <a:ext cx="332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9566" name="Line 14"/>
            <p:cNvSpPr>
              <a:spLocks noChangeAspect="1" noChangeShapeType="1"/>
            </p:cNvSpPr>
            <p:nvPr/>
          </p:nvSpPr>
          <p:spPr bwMode="auto">
            <a:xfrm>
              <a:off x="1013" y="1020"/>
              <a:ext cx="331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9567" name="Line 15"/>
            <p:cNvSpPr>
              <a:spLocks noChangeAspect="1" noChangeShapeType="1"/>
            </p:cNvSpPr>
            <p:nvPr/>
          </p:nvSpPr>
          <p:spPr bwMode="auto">
            <a:xfrm flipH="1">
              <a:off x="780" y="1015"/>
              <a:ext cx="221" cy="347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9568" name="Line 16"/>
            <p:cNvSpPr>
              <a:spLocks noChangeAspect="1" noChangeShapeType="1"/>
            </p:cNvSpPr>
            <p:nvPr/>
          </p:nvSpPr>
          <p:spPr bwMode="auto">
            <a:xfrm>
              <a:off x="670" y="1020"/>
              <a:ext cx="331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9569" name="Line 17"/>
            <p:cNvSpPr>
              <a:spLocks noChangeAspect="1" noChangeShapeType="1"/>
            </p:cNvSpPr>
            <p:nvPr/>
          </p:nvSpPr>
          <p:spPr bwMode="auto">
            <a:xfrm>
              <a:off x="1105" y="1378"/>
              <a:ext cx="60" cy="341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9570" name="Line 18"/>
            <p:cNvSpPr>
              <a:spLocks noChangeAspect="1" noChangeShapeType="1"/>
            </p:cNvSpPr>
            <p:nvPr/>
          </p:nvSpPr>
          <p:spPr bwMode="auto">
            <a:xfrm>
              <a:off x="1126" y="1378"/>
              <a:ext cx="331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9571" name="Line 19"/>
            <p:cNvSpPr>
              <a:spLocks noChangeAspect="1" noChangeShapeType="1"/>
            </p:cNvSpPr>
            <p:nvPr/>
          </p:nvSpPr>
          <p:spPr bwMode="auto">
            <a:xfrm>
              <a:off x="1335" y="1020"/>
              <a:ext cx="108" cy="35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9572" name="Line 20"/>
            <p:cNvSpPr>
              <a:spLocks noChangeAspect="1" noChangeShapeType="1"/>
            </p:cNvSpPr>
            <p:nvPr/>
          </p:nvSpPr>
          <p:spPr bwMode="auto">
            <a:xfrm>
              <a:off x="1678" y="1017"/>
              <a:ext cx="331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9573" name="Line 21"/>
            <p:cNvSpPr>
              <a:spLocks noChangeAspect="1" noChangeShapeType="1"/>
            </p:cNvSpPr>
            <p:nvPr/>
          </p:nvSpPr>
          <p:spPr bwMode="auto">
            <a:xfrm>
              <a:off x="1337" y="1020"/>
              <a:ext cx="331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9574" name="Line 22"/>
            <p:cNvSpPr>
              <a:spLocks noChangeAspect="1" noChangeShapeType="1"/>
            </p:cNvSpPr>
            <p:nvPr/>
          </p:nvSpPr>
          <p:spPr bwMode="auto">
            <a:xfrm flipV="1">
              <a:off x="1339" y="670"/>
              <a:ext cx="111" cy="343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9575" name="Line 23"/>
            <p:cNvSpPr>
              <a:spLocks noChangeAspect="1" noChangeShapeType="1"/>
            </p:cNvSpPr>
            <p:nvPr/>
          </p:nvSpPr>
          <p:spPr bwMode="auto">
            <a:xfrm>
              <a:off x="1114" y="672"/>
              <a:ext cx="331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9576" name="Oval 24"/>
            <p:cNvSpPr>
              <a:spLocks noChangeAspect="1" noChangeArrowheads="1"/>
            </p:cNvSpPr>
            <p:nvPr/>
          </p:nvSpPr>
          <p:spPr bwMode="auto">
            <a:xfrm>
              <a:off x="1066" y="624"/>
              <a:ext cx="93" cy="9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9577" name="Oval 25"/>
            <p:cNvSpPr>
              <a:spLocks noChangeAspect="1" noChangeArrowheads="1"/>
            </p:cNvSpPr>
            <p:nvPr/>
          </p:nvSpPr>
          <p:spPr bwMode="auto">
            <a:xfrm>
              <a:off x="1397" y="624"/>
              <a:ext cx="93" cy="9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9578" name="Oval 26"/>
            <p:cNvSpPr>
              <a:spLocks noChangeAspect="1" noChangeArrowheads="1"/>
            </p:cNvSpPr>
            <p:nvPr/>
          </p:nvSpPr>
          <p:spPr bwMode="auto">
            <a:xfrm>
              <a:off x="1121" y="1673"/>
              <a:ext cx="93" cy="9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9579" name="Oval 27"/>
            <p:cNvSpPr>
              <a:spLocks noChangeAspect="1" noChangeArrowheads="1"/>
            </p:cNvSpPr>
            <p:nvPr/>
          </p:nvSpPr>
          <p:spPr bwMode="auto">
            <a:xfrm>
              <a:off x="1452" y="1673"/>
              <a:ext cx="93" cy="9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9580" name="Oval 28"/>
            <p:cNvSpPr>
              <a:spLocks noChangeAspect="1" noChangeArrowheads="1"/>
            </p:cNvSpPr>
            <p:nvPr/>
          </p:nvSpPr>
          <p:spPr bwMode="auto">
            <a:xfrm>
              <a:off x="1783" y="1673"/>
              <a:ext cx="94" cy="9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9581" name="Oval 29"/>
            <p:cNvSpPr>
              <a:spLocks noChangeAspect="1" noChangeArrowheads="1"/>
            </p:cNvSpPr>
            <p:nvPr/>
          </p:nvSpPr>
          <p:spPr bwMode="auto">
            <a:xfrm>
              <a:off x="2115" y="1673"/>
              <a:ext cx="93" cy="9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79582" name="Group 30"/>
            <p:cNvGrpSpPr>
              <a:grpSpLocks noChangeAspect="1"/>
            </p:cNvGrpSpPr>
            <p:nvPr/>
          </p:nvGrpSpPr>
          <p:grpSpPr bwMode="auto">
            <a:xfrm>
              <a:off x="624" y="974"/>
              <a:ext cx="1750" cy="93"/>
              <a:chOff x="432" y="1056"/>
              <a:chExt cx="1521" cy="81"/>
            </a:xfrm>
          </p:grpSpPr>
          <p:sp>
            <p:nvSpPr>
              <p:cNvPr id="279583" name="Oval 31"/>
              <p:cNvSpPr>
                <a:spLocks noChangeAspect="1" noChangeArrowheads="1"/>
              </p:cNvSpPr>
              <p:nvPr/>
            </p:nvSpPr>
            <p:spPr bwMode="auto">
              <a:xfrm>
                <a:off x="432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9584" name="Oval 32"/>
              <p:cNvSpPr>
                <a:spLocks noChangeAspect="1" noChangeArrowheads="1"/>
              </p:cNvSpPr>
              <p:nvPr/>
            </p:nvSpPr>
            <p:spPr bwMode="auto">
              <a:xfrm>
                <a:off x="720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9585" name="Oval 33"/>
              <p:cNvSpPr>
                <a:spLocks noChangeAspect="1" noChangeArrowheads="1"/>
              </p:cNvSpPr>
              <p:nvPr/>
            </p:nvSpPr>
            <p:spPr bwMode="auto">
              <a:xfrm>
                <a:off x="1008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9586" name="Oval 34"/>
              <p:cNvSpPr>
                <a:spLocks noChangeAspect="1" noChangeArrowheads="1"/>
              </p:cNvSpPr>
              <p:nvPr/>
            </p:nvSpPr>
            <p:spPr bwMode="auto">
              <a:xfrm>
                <a:off x="1296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9587" name="Oval 35"/>
              <p:cNvSpPr>
                <a:spLocks noChangeAspect="1" noChangeArrowheads="1"/>
              </p:cNvSpPr>
              <p:nvPr/>
            </p:nvSpPr>
            <p:spPr bwMode="auto">
              <a:xfrm>
                <a:off x="1584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9588" name="Oval 36"/>
              <p:cNvSpPr>
                <a:spLocks noChangeAspect="1" noChangeArrowheads="1"/>
              </p:cNvSpPr>
              <p:nvPr/>
            </p:nvSpPr>
            <p:spPr bwMode="auto">
              <a:xfrm>
                <a:off x="1872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79589" name="Group 37"/>
            <p:cNvGrpSpPr>
              <a:grpSpLocks noChangeAspect="1"/>
            </p:cNvGrpSpPr>
            <p:nvPr/>
          </p:nvGrpSpPr>
          <p:grpSpPr bwMode="auto">
            <a:xfrm>
              <a:off x="734" y="1323"/>
              <a:ext cx="1750" cy="93"/>
              <a:chOff x="432" y="1056"/>
              <a:chExt cx="1521" cy="81"/>
            </a:xfrm>
          </p:grpSpPr>
          <p:sp>
            <p:nvSpPr>
              <p:cNvPr id="279590" name="Oval 38"/>
              <p:cNvSpPr>
                <a:spLocks noChangeAspect="1" noChangeArrowheads="1"/>
              </p:cNvSpPr>
              <p:nvPr/>
            </p:nvSpPr>
            <p:spPr bwMode="auto">
              <a:xfrm>
                <a:off x="432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9591" name="Oval 39"/>
              <p:cNvSpPr>
                <a:spLocks noChangeAspect="1" noChangeArrowheads="1"/>
              </p:cNvSpPr>
              <p:nvPr/>
            </p:nvSpPr>
            <p:spPr bwMode="auto">
              <a:xfrm>
                <a:off x="720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9592" name="Oval 40"/>
              <p:cNvSpPr>
                <a:spLocks noChangeAspect="1" noChangeArrowheads="1"/>
              </p:cNvSpPr>
              <p:nvPr/>
            </p:nvSpPr>
            <p:spPr bwMode="auto">
              <a:xfrm>
                <a:off x="1008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9593" name="Oval 41"/>
              <p:cNvSpPr>
                <a:spLocks noChangeAspect="1" noChangeArrowheads="1"/>
              </p:cNvSpPr>
              <p:nvPr/>
            </p:nvSpPr>
            <p:spPr bwMode="auto">
              <a:xfrm>
                <a:off x="1296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9594" name="Oval 42"/>
              <p:cNvSpPr>
                <a:spLocks noChangeAspect="1" noChangeArrowheads="1"/>
              </p:cNvSpPr>
              <p:nvPr/>
            </p:nvSpPr>
            <p:spPr bwMode="auto">
              <a:xfrm>
                <a:off x="1584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9595" name="Oval 43"/>
              <p:cNvSpPr>
                <a:spLocks noChangeAspect="1" noChangeArrowheads="1"/>
              </p:cNvSpPr>
              <p:nvPr/>
            </p:nvSpPr>
            <p:spPr bwMode="auto">
              <a:xfrm>
                <a:off x="1872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79596" name="Line 44"/>
            <p:cNvSpPr>
              <a:spLocks noChangeAspect="1" noChangeShapeType="1"/>
            </p:cNvSpPr>
            <p:nvPr/>
          </p:nvSpPr>
          <p:spPr bwMode="auto">
            <a:xfrm>
              <a:off x="783" y="1378"/>
              <a:ext cx="33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9597" name="Line 45"/>
            <p:cNvSpPr>
              <a:spLocks noChangeAspect="1" noChangeShapeType="1"/>
            </p:cNvSpPr>
            <p:nvPr/>
          </p:nvSpPr>
          <p:spPr bwMode="auto">
            <a:xfrm>
              <a:off x="1450" y="1378"/>
              <a:ext cx="33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9598" name="Line 46"/>
            <p:cNvSpPr>
              <a:spLocks noChangeAspect="1" noChangeShapeType="1"/>
            </p:cNvSpPr>
            <p:nvPr/>
          </p:nvSpPr>
          <p:spPr bwMode="auto">
            <a:xfrm>
              <a:off x="2110" y="1378"/>
              <a:ext cx="33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9599" name="Line 47"/>
            <p:cNvSpPr>
              <a:spLocks noChangeAspect="1" noChangeShapeType="1"/>
            </p:cNvSpPr>
            <p:nvPr/>
          </p:nvSpPr>
          <p:spPr bwMode="auto">
            <a:xfrm>
              <a:off x="1507" y="1719"/>
              <a:ext cx="3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9600" name="Line 48"/>
            <p:cNvSpPr>
              <a:spLocks noChangeAspect="1" noChangeShapeType="1"/>
            </p:cNvSpPr>
            <p:nvPr/>
          </p:nvSpPr>
          <p:spPr bwMode="auto">
            <a:xfrm>
              <a:off x="1848" y="1717"/>
              <a:ext cx="33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9601" name="Line 49"/>
            <p:cNvSpPr>
              <a:spLocks noChangeAspect="1" noChangeShapeType="1"/>
            </p:cNvSpPr>
            <p:nvPr/>
          </p:nvSpPr>
          <p:spPr bwMode="auto">
            <a:xfrm>
              <a:off x="670" y="1017"/>
              <a:ext cx="108" cy="35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9602" name="Line 50"/>
            <p:cNvSpPr>
              <a:spLocks noChangeAspect="1" noChangeShapeType="1"/>
            </p:cNvSpPr>
            <p:nvPr/>
          </p:nvSpPr>
          <p:spPr bwMode="auto">
            <a:xfrm>
              <a:off x="1004" y="1020"/>
              <a:ext cx="108" cy="35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9603" name="Line 51"/>
            <p:cNvSpPr>
              <a:spLocks noChangeAspect="1" noChangeShapeType="1"/>
            </p:cNvSpPr>
            <p:nvPr/>
          </p:nvSpPr>
          <p:spPr bwMode="auto">
            <a:xfrm>
              <a:off x="1662" y="1015"/>
              <a:ext cx="108" cy="35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9604" name="Line 52"/>
            <p:cNvSpPr>
              <a:spLocks noChangeAspect="1" noChangeShapeType="1"/>
            </p:cNvSpPr>
            <p:nvPr/>
          </p:nvSpPr>
          <p:spPr bwMode="auto">
            <a:xfrm flipH="1">
              <a:off x="2108" y="1020"/>
              <a:ext cx="221" cy="3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9605" name="Line 53"/>
            <p:cNvSpPr>
              <a:spLocks noChangeAspect="1" noChangeShapeType="1"/>
            </p:cNvSpPr>
            <p:nvPr/>
          </p:nvSpPr>
          <p:spPr bwMode="auto">
            <a:xfrm flipH="1">
              <a:off x="1774" y="1017"/>
              <a:ext cx="221" cy="3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9606" name="Line 54"/>
            <p:cNvSpPr>
              <a:spLocks noChangeAspect="1" noChangeShapeType="1"/>
            </p:cNvSpPr>
            <p:nvPr/>
          </p:nvSpPr>
          <p:spPr bwMode="auto">
            <a:xfrm flipH="1">
              <a:off x="1448" y="1015"/>
              <a:ext cx="220" cy="3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9607" name="Line 55"/>
            <p:cNvSpPr>
              <a:spLocks noChangeAspect="1" noChangeShapeType="1"/>
            </p:cNvSpPr>
            <p:nvPr/>
          </p:nvSpPr>
          <p:spPr bwMode="auto">
            <a:xfrm flipH="1">
              <a:off x="1105" y="1022"/>
              <a:ext cx="221" cy="3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9608" name="Line 56"/>
            <p:cNvSpPr>
              <a:spLocks noChangeAspect="1" noChangeShapeType="1"/>
            </p:cNvSpPr>
            <p:nvPr/>
          </p:nvSpPr>
          <p:spPr bwMode="auto">
            <a:xfrm flipH="1">
              <a:off x="1169" y="1374"/>
              <a:ext cx="272" cy="3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9609" name="Line 57"/>
            <p:cNvSpPr>
              <a:spLocks noChangeAspect="1" noChangeShapeType="1"/>
            </p:cNvSpPr>
            <p:nvPr/>
          </p:nvSpPr>
          <p:spPr bwMode="auto">
            <a:xfrm flipH="1">
              <a:off x="1491" y="1376"/>
              <a:ext cx="272" cy="3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9610" name="Line 58"/>
            <p:cNvSpPr>
              <a:spLocks noChangeAspect="1" noChangeShapeType="1"/>
            </p:cNvSpPr>
            <p:nvPr/>
          </p:nvSpPr>
          <p:spPr bwMode="auto">
            <a:xfrm flipH="1">
              <a:off x="2168" y="1374"/>
              <a:ext cx="271" cy="3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9611" name="Line 59"/>
            <p:cNvSpPr>
              <a:spLocks noChangeAspect="1" noChangeShapeType="1"/>
            </p:cNvSpPr>
            <p:nvPr/>
          </p:nvSpPr>
          <p:spPr bwMode="auto">
            <a:xfrm>
              <a:off x="1777" y="1372"/>
              <a:ext cx="59" cy="3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9612" name="Line 60"/>
            <p:cNvSpPr>
              <a:spLocks noChangeAspect="1" noChangeShapeType="1"/>
            </p:cNvSpPr>
            <p:nvPr/>
          </p:nvSpPr>
          <p:spPr bwMode="auto">
            <a:xfrm>
              <a:off x="1438" y="1372"/>
              <a:ext cx="60" cy="3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9613" name="Line 61"/>
            <p:cNvSpPr>
              <a:spLocks noChangeAspect="1" noChangeShapeType="1"/>
            </p:cNvSpPr>
            <p:nvPr/>
          </p:nvSpPr>
          <p:spPr bwMode="auto">
            <a:xfrm>
              <a:off x="1107" y="665"/>
              <a:ext cx="221" cy="3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9614" name="Line 62"/>
            <p:cNvSpPr>
              <a:spLocks noChangeAspect="1" noChangeShapeType="1"/>
            </p:cNvSpPr>
            <p:nvPr/>
          </p:nvSpPr>
          <p:spPr bwMode="auto">
            <a:xfrm>
              <a:off x="1445" y="665"/>
              <a:ext cx="221" cy="3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9615" name="Line 63"/>
            <p:cNvSpPr>
              <a:spLocks noChangeAspect="1" noChangeShapeType="1"/>
            </p:cNvSpPr>
            <p:nvPr/>
          </p:nvSpPr>
          <p:spPr bwMode="auto">
            <a:xfrm flipV="1">
              <a:off x="1001" y="668"/>
              <a:ext cx="111" cy="34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9616" name="Group 64"/>
          <p:cNvGrpSpPr>
            <a:grpSpLocks/>
          </p:cNvGrpSpPr>
          <p:nvPr/>
        </p:nvGrpSpPr>
        <p:grpSpPr bwMode="auto">
          <a:xfrm>
            <a:off x="4527550" y="1092200"/>
            <a:ext cx="2952750" cy="1812925"/>
            <a:chOff x="2852" y="688"/>
            <a:chExt cx="1860" cy="1142"/>
          </a:xfrm>
        </p:grpSpPr>
        <p:sp>
          <p:nvSpPr>
            <p:cNvPr id="279617" name="Line 65"/>
            <p:cNvSpPr>
              <a:spLocks noChangeAspect="1" noChangeShapeType="1"/>
            </p:cNvSpPr>
            <p:nvPr/>
          </p:nvSpPr>
          <p:spPr bwMode="auto">
            <a:xfrm>
              <a:off x="3411" y="1783"/>
              <a:ext cx="331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9618" name="Line 66"/>
            <p:cNvSpPr>
              <a:spLocks noChangeAspect="1" noChangeShapeType="1"/>
            </p:cNvSpPr>
            <p:nvPr/>
          </p:nvSpPr>
          <p:spPr bwMode="auto">
            <a:xfrm>
              <a:off x="4018" y="1440"/>
              <a:ext cx="332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9619" name="Line 67"/>
            <p:cNvSpPr>
              <a:spLocks noChangeAspect="1" noChangeShapeType="1"/>
            </p:cNvSpPr>
            <p:nvPr/>
          </p:nvSpPr>
          <p:spPr bwMode="auto">
            <a:xfrm flipH="1">
              <a:off x="4062" y="1440"/>
              <a:ext cx="272" cy="345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9620" name="Line 68"/>
            <p:cNvSpPr>
              <a:spLocks noChangeAspect="1" noChangeShapeType="1"/>
            </p:cNvSpPr>
            <p:nvPr/>
          </p:nvSpPr>
          <p:spPr bwMode="auto">
            <a:xfrm>
              <a:off x="4336" y="1445"/>
              <a:ext cx="60" cy="34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9621" name="Line 69"/>
            <p:cNvSpPr>
              <a:spLocks noChangeAspect="1" noChangeShapeType="1"/>
            </p:cNvSpPr>
            <p:nvPr/>
          </p:nvSpPr>
          <p:spPr bwMode="auto">
            <a:xfrm>
              <a:off x="4228" y="1081"/>
              <a:ext cx="108" cy="35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9622" name="Line 70"/>
            <p:cNvSpPr>
              <a:spLocks noChangeAspect="1" noChangeShapeType="1"/>
            </p:cNvSpPr>
            <p:nvPr/>
          </p:nvSpPr>
          <p:spPr bwMode="auto">
            <a:xfrm>
              <a:off x="4554" y="1088"/>
              <a:ext cx="109" cy="35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9623" name="Line 71"/>
            <p:cNvSpPr>
              <a:spLocks noChangeAspect="1" noChangeShapeType="1"/>
            </p:cNvSpPr>
            <p:nvPr/>
          </p:nvSpPr>
          <p:spPr bwMode="auto">
            <a:xfrm>
              <a:off x="4225" y="1084"/>
              <a:ext cx="332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9624" name="Line 72"/>
            <p:cNvSpPr>
              <a:spLocks noChangeAspect="1" noChangeShapeType="1"/>
            </p:cNvSpPr>
            <p:nvPr/>
          </p:nvSpPr>
          <p:spPr bwMode="auto">
            <a:xfrm>
              <a:off x="3241" y="1084"/>
              <a:ext cx="331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9625" name="Line 73"/>
            <p:cNvSpPr>
              <a:spLocks noChangeAspect="1" noChangeShapeType="1"/>
            </p:cNvSpPr>
            <p:nvPr/>
          </p:nvSpPr>
          <p:spPr bwMode="auto">
            <a:xfrm flipH="1">
              <a:off x="3008" y="1079"/>
              <a:ext cx="221" cy="347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9626" name="Line 74"/>
            <p:cNvSpPr>
              <a:spLocks noChangeAspect="1" noChangeShapeType="1"/>
            </p:cNvSpPr>
            <p:nvPr/>
          </p:nvSpPr>
          <p:spPr bwMode="auto">
            <a:xfrm>
              <a:off x="2898" y="1084"/>
              <a:ext cx="331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9627" name="Line 75"/>
            <p:cNvSpPr>
              <a:spLocks noChangeAspect="1" noChangeShapeType="1"/>
            </p:cNvSpPr>
            <p:nvPr/>
          </p:nvSpPr>
          <p:spPr bwMode="auto">
            <a:xfrm>
              <a:off x="3333" y="1442"/>
              <a:ext cx="60" cy="341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9628" name="Line 76"/>
            <p:cNvSpPr>
              <a:spLocks noChangeAspect="1" noChangeShapeType="1"/>
            </p:cNvSpPr>
            <p:nvPr/>
          </p:nvSpPr>
          <p:spPr bwMode="auto">
            <a:xfrm>
              <a:off x="3354" y="1442"/>
              <a:ext cx="331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9629" name="Line 77"/>
            <p:cNvSpPr>
              <a:spLocks noChangeAspect="1" noChangeShapeType="1"/>
            </p:cNvSpPr>
            <p:nvPr/>
          </p:nvSpPr>
          <p:spPr bwMode="auto">
            <a:xfrm>
              <a:off x="3563" y="1084"/>
              <a:ext cx="108" cy="35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9630" name="Line 78"/>
            <p:cNvSpPr>
              <a:spLocks noChangeAspect="1" noChangeShapeType="1"/>
            </p:cNvSpPr>
            <p:nvPr/>
          </p:nvSpPr>
          <p:spPr bwMode="auto">
            <a:xfrm>
              <a:off x="3906" y="1081"/>
              <a:ext cx="331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9631" name="Line 79"/>
            <p:cNvSpPr>
              <a:spLocks noChangeAspect="1" noChangeShapeType="1"/>
            </p:cNvSpPr>
            <p:nvPr/>
          </p:nvSpPr>
          <p:spPr bwMode="auto">
            <a:xfrm>
              <a:off x="3565" y="1084"/>
              <a:ext cx="331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9632" name="Line 80"/>
            <p:cNvSpPr>
              <a:spLocks noChangeAspect="1" noChangeShapeType="1"/>
            </p:cNvSpPr>
            <p:nvPr/>
          </p:nvSpPr>
          <p:spPr bwMode="auto">
            <a:xfrm flipV="1">
              <a:off x="3567" y="734"/>
              <a:ext cx="111" cy="343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9633" name="Line 81"/>
            <p:cNvSpPr>
              <a:spLocks noChangeAspect="1" noChangeShapeType="1"/>
            </p:cNvSpPr>
            <p:nvPr/>
          </p:nvSpPr>
          <p:spPr bwMode="auto">
            <a:xfrm>
              <a:off x="3342" y="736"/>
              <a:ext cx="331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9634" name="Oval 82"/>
            <p:cNvSpPr>
              <a:spLocks noChangeAspect="1" noChangeArrowheads="1"/>
            </p:cNvSpPr>
            <p:nvPr/>
          </p:nvSpPr>
          <p:spPr bwMode="auto">
            <a:xfrm>
              <a:off x="3294" y="688"/>
              <a:ext cx="93" cy="9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9635" name="Oval 83"/>
            <p:cNvSpPr>
              <a:spLocks noChangeAspect="1" noChangeArrowheads="1"/>
            </p:cNvSpPr>
            <p:nvPr/>
          </p:nvSpPr>
          <p:spPr bwMode="auto">
            <a:xfrm>
              <a:off x="3625" y="688"/>
              <a:ext cx="93" cy="9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9636" name="Oval 84"/>
            <p:cNvSpPr>
              <a:spLocks noChangeAspect="1" noChangeArrowheads="1"/>
            </p:cNvSpPr>
            <p:nvPr/>
          </p:nvSpPr>
          <p:spPr bwMode="auto">
            <a:xfrm>
              <a:off x="3349" y="1737"/>
              <a:ext cx="93" cy="9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9637" name="Oval 85"/>
            <p:cNvSpPr>
              <a:spLocks noChangeAspect="1" noChangeArrowheads="1"/>
            </p:cNvSpPr>
            <p:nvPr/>
          </p:nvSpPr>
          <p:spPr bwMode="auto">
            <a:xfrm>
              <a:off x="3680" y="1737"/>
              <a:ext cx="93" cy="9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9638" name="Oval 86"/>
            <p:cNvSpPr>
              <a:spLocks noChangeAspect="1" noChangeArrowheads="1"/>
            </p:cNvSpPr>
            <p:nvPr/>
          </p:nvSpPr>
          <p:spPr bwMode="auto">
            <a:xfrm>
              <a:off x="4011" y="1737"/>
              <a:ext cx="94" cy="9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9639" name="Oval 87"/>
            <p:cNvSpPr>
              <a:spLocks noChangeAspect="1" noChangeArrowheads="1"/>
            </p:cNvSpPr>
            <p:nvPr/>
          </p:nvSpPr>
          <p:spPr bwMode="auto">
            <a:xfrm>
              <a:off x="4343" y="1737"/>
              <a:ext cx="93" cy="9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79640" name="Group 88"/>
            <p:cNvGrpSpPr>
              <a:grpSpLocks noChangeAspect="1"/>
            </p:cNvGrpSpPr>
            <p:nvPr/>
          </p:nvGrpSpPr>
          <p:grpSpPr bwMode="auto">
            <a:xfrm>
              <a:off x="2852" y="1038"/>
              <a:ext cx="1750" cy="93"/>
              <a:chOff x="432" y="1056"/>
              <a:chExt cx="1521" cy="81"/>
            </a:xfrm>
          </p:grpSpPr>
          <p:sp>
            <p:nvSpPr>
              <p:cNvPr id="279641" name="Oval 89"/>
              <p:cNvSpPr>
                <a:spLocks noChangeAspect="1" noChangeArrowheads="1"/>
              </p:cNvSpPr>
              <p:nvPr/>
            </p:nvSpPr>
            <p:spPr bwMode="auto">
              <a:xfrm>
                <a:off x="432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9642" name="Oval 90"/>
              <p:cNvSpPr>
                <a:spLocks noChangeAspect="1" noChangeArrowheads="1"/>
              </p:cNvSpPr>
              <p:nvPr/>
            </p:nvSpPr>
            <p:spPr bwMode="auto">
              <a:xfrm>
                <a:off x="720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9643" name="Oval 91"/>
              <p:cNvSpPr>
                <a:spLocks noChangeAspect="1" noChangeArrowheads="1"/>
              </p:cNvSpPr>
              <p:nvPr/>
            </p:nvSpPr>
            <p:spPr bwMode="auto">
              <a:xfrm>
                <a:off x="1008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9644" name="Oval 92"/>
              <p:cNvSpPr>
                <a:spLocks noChangeAspect="1" noChangeArrowheads="1"/>
              </p:cNvSpPr>
              <p:nvPr/>
            </p:nvSpPr>
            <p:spPr bwMode="auto">
              <a:xfrm>
                <a:off x="1296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9645" name="Oval 93"/>
              <p:cNvSpPr>
                <a:spLocks noChangeAspect="1" noChangeArrowheads="1"/>
              </p:cNvSpPr>
              <p:nvPr/>
            </p:nvSpPr>
            <p:spPr bwMode="auto">
              <a:xfrm>
                <a:off x="1584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9646" name="Oval 94"/>
              <p:cNvSpPr>
                <a:spLocks noChangeAspect="1" noChangeArrowheads="1"/>
              </p:cNvSpPr>
              <p:nvPr/>
            </p:nvSpPr>
            <p:spPr bwMode="auto">
              <a:xfrm>
                <a:off x="1872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79647" name="Group 95"/>
            <p:cNvGrpSpPr>
              <a:grpSpLocks noChangeAspect="1"/>
            </p:cNvGrpSpPr>
            <p:nvPr/>
          </p:nvGrpSpPr>
          <p:grpSpPr bwMode="auto">
            <a:xfrm>
              <a:off x="2962" y="1387"/>
              <a:ext cx="1750" cy="93"/>
              <a:chOff x="432" y="1056"/>
              <a:chExt cx="1521" cy="81"/>
            </a:xfrm>
          </p:grpSpPr>
          <p:sp>
            <p:nvSpPr>
              <p:cNvPr id="279648" name="Oval 96"/>
              <p:cNvSpPr>
                <a:spLocks noChangeAspect="1" noChangeArrowheads="1"/>
              </p:cNvSpPr>
              <p:nvPr/>
            </p:nvSpPr>
            <p:spPr bwMode="auto">
              <a:xfrm>
                <a:off x="432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9649" name="Oval 97"/>
              <p:cNvSpPr>
                <a:spLocks noChangeAspect="1" noChangeArrowheads="1"/>
              </p:cNvSpPr>
              <p:nvPr/>
            </p:nvSpPr>
            <p:spPr bwMode="auto">
              <a:xfrm>
                <a:off x="720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9650" name="Oval 98"/>
              <p:cNvSpPr>
                <a:spLocks noChangeAspect="1" noChangeArrowheads="1"/>
              </p:cNvSpPr>
              <p:nvPr/>
            </p:nvSpPr>
            <p:spPr bwMode="auto">
              <a:xfrm>
                <a:off x="1008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9651" name="Oval 99"/>
              <p:cNvSpPr>
                <a:spLocks noChangeAspect="1" noChangeArrowheads="1"/>
              </p:cNvSpPr>
              <p:nvPr/>
            </p:nvSpPr>
            <p:spPr bwMode="auto">
              <a:xfrm>
                <a:off x="1296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9652" name="Oval 100"/>
              <p:cNvSpPr>
                <a:spLocks noChangeAspect="1" noChangeArrowheads="1"/>
              </p:cNvSpPr>
              <p:nvPr/>
            </p:nvSpPr>
            <p:spPr bwMode="auto">
              <a:xfrm>
                <a:off x="1584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9653" name="Oval 101"/>
              <p:cNvSpPr>
                <a:spLocks noChangeAspect="1" noChangeArrowheads="1"/>
              </p:cNvSpPr>
              <p:nvPr/>
            </p:nvSpPr>
            <p:spPr bwMode="auto">
              <a:xfrm>
                <a:off x="1872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Numerical analysis:</a:t>
            </a:r>
            <a:r>
              <a:rPr lang="en-US" sz="2400"/>
              <a:t>  quality of preconditioner</a:t>
            </a:r>
            <a:endParaRPr lang="en-US" sz="1600" i="0">
              <a:solidFill>
                <a:srgbClr val="075DCF"/>
              </a:solidFill>
              <a:effectLst/>
            </a:endParaRPr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3581400"/>
            <a:ext cx="7696200" cy="25146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000">
                <a:solidFill>
                  <a:schemeClr val="hlink"/>
                </a:solidFill>
              </a:rPr>
              <a:t>support</a:t>
            </a:r>
            <a:r>
              <a:rPr lang="en-US" sz="2000"/>
              <a:t> each edge of A by a path in B</a:t>
            </a:r>
          </a:p>
          <a:p>
            <a:pPr>
              <a:lnSpc>
                <a:spcPct val="120000"/>
              </a:lnSpc>
            </a:pPr>
            <a:r>
              <a:rPr lang="en-US" sz="2000">
                <a:solidFill>
                  <a:schemeClr val="hlink"/>
                </a:solidFill>
              </a:rPr>
              <a:t>dilation(</a:t>
            </a:r>
            <a:r>
              <a:rPr lang="en-US" sz="2000"/>
              <a:t>A edge</a:t>
            </a:r>
            <a:r>
              <a:rPr lang="en-US" sz="2000">
                <a:solidFill>
                  <a:schemeClr val="hlink"/>
                </a:solidFill>
              </a:rPr>
              <a:t>)</a:t>
            </a:r>
            <a:r>
              <a:rPr lang="en-US" sz="2000"/>
              <a:t> = length of supporting path in B </a:t>
            </a:r>
          </a:p>
          <a:p>
            <a:pPr>
              <a:lnSpc>
                <a:spcPct val="120000"/>
              </a:lnSpc>
            </a:pPr>
            <a:r>
              <a:rPr lang="en-US" sz="2000">
                <a:solidFill>
                  <a:schemeClr val="hlink"/>
                </a:solidFill>
              </a:rPr>
              <a:t>congestion(</a:t>
            </a:r>
            <a:r>
              <a:rPr lang="en-US" sz="2000"/>
              <a:t>B edge</a:t>
            </a:r>
            <a:r>
              <a:rPr lang="en-US" sz="2000">
                <a:solidFill>
                  <a:schemeClr val="hlink"/>
                </a:solidFill>
              </a:rPr>
              <a:t>)</a:t>
            </a:r>
            <a:r>
              <a:rPr lang="en-US" sz="2000"/>
              <a:t> = # of supported A edges</a:t>
            </a:r>
          </a:p>
          <a:p>
            <a:pPr>
              <a:lnSpc>
                <a:spcPct val="120000"/>
              </a:lnSpc>
            </a:pPr>
            <a:r>
              <a:rPr lang="en-US" sz="2000"/>
              <a:t>p = max congestion, q = max dilation</a:t>
            </a:r>
          </a:p>
          <a:p>
            <a:pPr>
              <a:lnSpc>
                <a:spcPct val="120000"/>
              </a:lnSpc>
            </a:pPr>
            <a:r>
              <a:rPr lang="en-US" sz="2000"/>
              <a:t>condition number </a:t>
            </a:r>
            <a:r>
              <a:rPr lang="en-US">
                <a:latin typeface="Times New Roman" charset="0"/>
                <a:cs typeface="Times New Roman" charset="0"/>
              </a:rPr>
              <a:t>κ</a:t>
            </a:r>
            <a:r>
              <a:rPr lang="en-US" sz="2000">
                <a:cs typeface="Arial" charset="0"/>
              </a:rPr>
              <a:t>(B</a:t>
            </a:r>
            <a:r>
              <a:rPr lang="en-US" sz="2000" baseline="30000">
                <a:cs typeface="Arial" charset="0"/>
              </a:rPr>
              <a:t>-1</a:t>
            </a:r>
            <a:r>
              <a:rPr lang="en-US" sz="2000">
                <a:cs typeface="Arial" charset="0"/>
              </a:rPr>
              <a:t>A) bounded by p·q  (at most O(n</a:t>
            </a:r>
            <a:r>
              <a:rPr lang="en-US" sz="2000" baseline="30000">
                <a:cs typeface="Arial" charset="0"/>
              </a:rPr>
              <a:t>2</a:t>
            </a:r>
            <a:r>
              <a:rPr lang="en-US" sz="2000">
                <a:cs typeface="Arial" charset="0"/>
              </a:rPr>
              <a:t>))</a:t>
            </a:r>
          </a:p>
        </p:txBody>
      </p:sp>
      <p:sp>
        <p:nvSpPr>
          <p:cNvPr id="281604" name="Text Box 4"/>
          <p:cNvSpPr txBox="1">
            <a:spLocks noChangeArrowheads="1"/>
          </p:cNvSpPr>
          <p:nvPr/>
        </p:nvSpPr>
        <p:spPr bwMode="auto">
          <a:xfrm>
            <a:off x="2057400" y="2743200"/>
            <a:ext cx="1041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0000"/>
                </a:solidFill>
              </a:rPr>
              <a:t>G(A)</a:t>
            </a:r>
          </a:p>
        </p:txBody>
      </p:sp>
      <p:sp>
        <p:nvSpPr>
          <p:cNvPr id="281605" name="Text Box 5"/>
          <p:cNvSpPr txBox="1">
            <a:spLocks noChangeArrowheads="1"/>
          </p:cNvSpPr>
          <p:nvPr/>
        </p:nvSpPr>
        <p:spPr bwMode="auto">
          <a:xfrm>
            <a:off x="5715000" y="2819400"/>
            <a:ext cx="11207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0000"/>
                </a:solidFill>
              </a:rPr>
              <a:t>G(B) </a:t>
            </a:r>
          </a:p>
        </p:txBody>
      </p:sp>
      <p:grpSp>
        <p:nvGrpSpPr>
          <p:cNvPr id="281606" name="Group 6"/>
          <p:cNvGrpSpPr>
            <a:grpSpLocks/>
          </p:cNvGrpSpPr>
          <p:nvPr/>
        </p:nvGrpSpPr>
        <p:grpSpPr bwMode="auto">
          <a:xfrm>
            <a:off x="990600" y="990600"/>
            <a:ext cx="2952750" cy="1812925"/>
            <a:chOff x="624" y="624"/>
            <a:chExt cx="1860" cy="1142"/>
          </a:xfrm>
        </p:grpSpPr>
        <p:sp>
          <p:nvSpPr>
            <p:cNvPr id="281607" name="Line 7"/>
            <p:cNvSpPr>
              <a:spLocks noChangeAspect="1" noChangeShapeType="1"/>
            </p:cNvSpPr>
            <p:nvPr/>
          </p:nvSpPr>
          <p:spPr bwMode="auto">
            <a:xfrm flipH="1">
              <a:off x="1491" y="1376"/>
              <a:ext cx="272" cy="3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1608" name="Line 8"/>
            <p:cNvSpPr>
              <a:spLocks noChangeAspect="1" noChangeShapeType="1"/>
            </p:cNvSpPr>
            <p:nvPr/>
          </p:nvSpPr>
          <p:spPr bwMode="auto">
            <a:xfrm>
              <a:off x="783" y="1378"/>
              <a:ext cx="33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1609" name="Line 9"/>
            <p:cNvSpPr>
              <a:spLocks noChangeAspect="1" noChangeShapeType="1"/>
            </p:cNvSpPr>
            <p:nvPr/>
          </p:nvSpPr>
          <p:spPr bwMode="auto">
            <a:xfrm>
              <a:off x="1183" y="1719"/>
              <a:ext cx="331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1610" name="Line 10"/>
            <p:cNvSpPr>
              <a:spLocks noChangeAspect="1" noChangeShapeType="1"/>
            </p:cNvSpPr>
            <p:nvPr/>
          </p:nvSpPr>
          <p:spPr bwMode="auto">
            <a:xfrm>
              <a:off x="1790" y="1376"/>
              <a:ext cx="332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1611" name="Line 11"/>
            <p:cNvSpPr>
              <a:spLocks noChangeAspect="1" noChangeShapeType="1"/>
            </p:cNvSpPr>
            <p:nvPr/>
          </p:nvSpPr>
          <p:spPr bwMode="auto">
            <a:xfrm flipH="1">
              <a:off x="1834" y="1376"/>
              <a:ext cx="272" cy="345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1612" name="Line 12"/>
            <p:cNvSpPr>
              <a:spLocks noChangeAspect="1" noChangeShapeType="1"/>
            </p:cNvSpPr>
            <p:nvPr/>
          </p:nvSpPr>
          <p:spPr bwMode="auto">
            <a:xfrm>
              <a:off x="2108" y="1381"/>
              <a:ext cx="60" cy="34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1613" name="Line 13"/>
            <p:cNvSpPr>
              <a:spLocks noChangeAspect="1" noChangeShapeType="1"/>
            </p:cNvSpPr>
            <p:nvPr/>
          </p:nvSpPr>
          <p:spPr bwMode="auto">
            <a:xfrm>
              <a:off x="2000" y="1017"/>
              <a:ext cx="108" cy="35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1614" name="Line 14"/>
            <p:cNvSpPr>
              <a:spLocks noChangeAspect="1" noChangeShapeType="1"/>
            </p:cNvSpPr>
            <p:nvPr/>
          </p:nvSpPr>
          <p:spPr bwMode="auto">
            <a:xfrm>
              <a:off x="2326" y="1024"/>
              <a:ext cx="109" cy="35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1615" name="Line 15"/>
            <p:cNvSpPr>
              <a:spLocks noChangeAspect="1" noChangeShapeType="1"/>
            </p:cNvSpPr>
            <p:nvPr/>
          </p:nvSpPr>
          <p:spPr bwMode="auto">
            <a:xfrm>
              <a:off x="1997" y="1020"/>
              <a:ext cx="332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1616" name="Line 16"/>
            <p:cNvSpPr>
              <a:spLocks noChangeAspect="1" noChangeShapeType="1"/>
            </p:cNvSpPr>
            <p:nvPr/>
          </p:nvSpPr>
          <p:spPr bwMode="auto">
            <a:xfrm>
              <a:off x="1013" y="1020"/>
              <a:ext cx="331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1617" name="Line 17"/>
            <p:cNvSpPr>
              <a:spLocks noChangeAspect="1" noChangeShapeType="1"/>
            </p:cNvSpPr>
            <p:nvPr/>
          </p:nvSpPr>
          <p:spPr bwMode="auto">
            <a:xfrm flipH="1">
              <a:off x="780" y="1015"/>
              <a:ext cx="221" cy="347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1618" name="Line 18"/>
            <p:cNvSpPr>
              <a:spLocks noChangeAspect="1" noChangeShapeType="1"/>
            </p:cNvSpPr>
            <p:nvPr/>
          </p:nvSpPr>
          <p:spPr bwMode="auto">
            <a:xfrm>
              <a:off x="670" y="1020"/>
              <a:ext cx="331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1619" name="Line 19"/>
            <p:cNvSpPr>
              <a:spLocks noChangeAspect="1" noChangeShapeType="1"/>
            </p:cNvSpPr>
            <p:nvPr/>
          </p:nvSpPr>
          <p:spPr bwMode="auto">
            <a:xfrm>
              <a:off x="1105" y="1378"/>
              <a:ext cx="60" cy="341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1620" name="Line 20"/>
            <p:cNvSpPr>
              <a:spLocks noChangeAspect="1" noChangeShapeType="1"/>
            </p:cNvSpPr>
            <p:nvPr/>
          </p:nvSpPr>
          <p:spPr bwMode="auto">
            <a:xfrm>
              <a:off x="1126" y="1378"/>
              <a:ext cx="331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1621" name="Line 21"/>
            <p:cNvSpPr>
              <a:spLocks noChangeAspect="1" noChangeShapeType="1"/>
            </p:cNvSpPr>
            <p:nvPr/>
          </p:nvSpPr>
          <p:spPr bwMode="auto">
            <a:xfrm>
              <a:off x="1335" y="1020"/>
              <a:ext cx="108" cy="35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1622" name="Line 22"/>
            <p:cNvSpPr>
              <a:spLocks noChangeAspect="1" noChangeShapeType="1"/>
            </p:cNvSpPr>
            <p:nvPr/>
          </p:nvSpPr>
          <p:spPr bwMode="auto">
            <a:xfrm>
              <a:off x="1678" y="1017"/>
              <a:ext cx="331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1623" name="Line 23"/>
            <p:cNvSpPr>
              <a:spLocks noChangeAspect="1" noChangeShapeType="1"/>
            </p:cNvSpPr>
            <p:nvPr/>
          </p:nvSpPr>
          <p:spPr bwMode="auto">
            <a:xfrm>
              <a:off x="1337" y="1020"/>
              <a:ext cx="331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1624" name="Line 24"/>
            <p:cNvSpPr>
              <a:spLocks noChangeAspect="1" noChangeShapeType="1"/>
            </p:cNvSpPr>
            <p:nvPr/>
          </p:nvSpPr>
          <p:spPr bwMode="auto">
            <a:xfrm flipV="1">
              <a:off x="1339" y="670"/>
              <a:ext cx="111" cy="343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1625" name="Line 25"/>
            <p:cNvSpPr>
              <a:spLocks noChangeAspect="1" noChangeShapeType="1"/>
            </p:cNvSpPr>
            <p:nvPr/>
          </p:nvSpPr>
          <p:spPr bwMode="auto">
            <a:xfrm>
              <a:off x="1114" y="672"/>
              <a:ext cx="331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1626" name="Oval 26"/>
            <p:cNvSpPr>
              <a:spLocks noChangeAspect="1" noChangeArrowheads="1"/>
            </p:cNvSpPr>
            <p:nvPr/>
          </p:nvSpPr>
          <p:spPr bwMode="auto">
            <a:xfrm>
              <a:off x="1066" y="624"/>
              <a:ext cx="93" cy="9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1627" name="Oval 27"/>
            <p:cNvSpPr>
              <a:spLocks noChangeAspect="1" noChangeArrowheads="1"/>
            </p:cNvSpPr>
            <p:nvPr/>
          </p:nvSpPr>
          <p:spPr bwMode="auto">
            <a:xfrm>
              <a:off x="1397" y="624"/>
              <a:ext cx="93" cy="9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1628" name="Oval 28"/>
            <p:cNvSpPr>
              <a:spLocks noChangeAspect="1" noChangeArrowheads="1"/>
            </p:cNvSpPr>
            <p:nvPr/>
          </p:nvSpPr>
          <p:spPr bwMode="auto">
            <a:xfrm>
              <a:off x="1121" y="1673"/>
              <a:ext cx="93" cy="9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1629" name="Oval 29"/>
            <p:cNvSpPr>
              <a:spLocks noChangeAspect="1" noChangeArrowheads="1"/>
            </p:cNvSpPr>
            <p:nvPr/>
          </p:nvSpPr>
          <p:spPr bwMode="auto">
            <a:xfrm>
              <a:off x="1452" y="1673"/>
              <a:ext cx="93" cy="9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1630" name="Oval 30"/>
            <p:cNvSpPr>
              <a:spLocks noChangeAspect="1" noChangeArrowheads="1"/>
            </p:cNvSpPr>
            <p:nvPr/>
          </p:nvSpPr>
          <p:spPr bwMode="auto">
            <a:xfrm>
              <a:off x="1783" y="1673"/>
              <a:ext cx="94" cy="9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1631" name="Oval 31"/>
            <p:cNvSpPr>
              <a:spLocks noChangeAspect="1" noChangeArrowheads="1"/>
            </p:cNvSpPr>
            <p:nvPr/>
          </p:nvSpPr>
          <p:spPr bwMode="auto">
            <a:xfrm>
              <a:off x="2115" y="1673"/>
              <a:ext cx="93" cy="9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81632" name="Group 32"/>
            <p:cNvGrpSpPr>
              <a:grpSpLocks noChangeAspect="1"/>
            </p:cNvGrpSpPr>
            <p:nvPr/>
          </p:nvGrpSpPr>
          <p:grpSpPr bwMode="auto">
            <a:xfrm>
              <a:off x="624" y="974"/>
              <a:ext cx="1750" cy="93"/>
              <a:chOff x="432" y="1056"/>
              <a:chExt cx="1521" cy="81"/>
            </a:xfrm>
          </p:grpSpPr>
          <p:sp>
            <p:nvSpPr>
              <p:cNvPr id="281633" name="Oval 33"/>
              <p:cNvSpPr>
                <a:spLocks noChangeAspect="1" noChangeArrowheads="1"/>
              </p:cNvSpPr>
              <p:nvPr/>
            </p:nvSpPr>
            <p:spPr bwMode="auto">
              <a:xfrm>
                <a:off x="432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1634" name="Oval 34"/>
              <p:cNvSpPr>
                <a:spLocks noChangeAspect="1" noChangeArrowheads="1"/>
              </p:cNvSpPr>
              <p:nvPr/>
            </p:nvSpPr>
            <p:spPr bwMode="auto">
              <a:xfrm>
                <a:off x="720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1635" name="Oval 35"/>
              <p:cNvSpPr>
                <a:spLocks noChangeAspect="1" noChangeArrowheads="1"/>
              </p:cNvSpPr>
              <p:nvPr/>
            </p:nvSpPr>
            <p:spPr bwMode="auto">
              <a:xfrm>
                <a:off x="1008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1636" name="Oval 36"/>
              <p:cNvSpPr>
                <a:spLocks noChangeAspect="1" noChangeArrowheads="1"/>
              </p:cNvSpPr>
              <p:nvPr/>
            </p:nvSpPr>
            <p:spPr bwMode="auto">
              <a:xfrm>
                <a:off x="1296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1637" name="Oval 37"/>
              <p:cNvSpPr>
                <a:spLocks noChangeAspect="1" noChangeArrowheads="1"/>
              </p:cNvSpPr>
              <p:nvPr/>
            </p:nvSpPr>
            <p:spPr bwMode="auto">
              <a:xfrm>
                <a:off x="1584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1638" name="Oval 38"/>
              <p:cNvSpPr>
                <a:spLocks noChangeAspect="1" noChangeArrowheads="1"/>
              </p:cNvSpPr>
              <p:nvPr/>
            </p:nvSpPr>
            <p:spPr bwMode="auto">
              <a:xfrm>
                <a:off x="1872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81639" name="Group 39"/>
            <p:cNvGrpSpPr>
              <a:grpSpLocks noChangeAspect="1"/>
            </p:cNvGrpSpPr>
            <p:nvPr/>
          </p:nvGrpSpPr>
          <p:grpSpPr bwMode="auto">
            <a:xfrm>
              <a:off x="734" y="1323"/>
              <a:ext cx="1750" cy="93"/>
              <a:chOff x="432" y="1056"/>
              <a:chExt cx="1521" cy="81"/>
            </a:xfrm>
          </p:grpSpPr>
          <p:sp>
            <p:nvSpPr>
              <p:cNvPr id="281640" name="Oval 40"/>
              <p:cNvSpPr>
                <a:spLocks noChangeAspect="1" noChangeArrowheads="1"/>
              </p:cNvSpPr>
              <p:nvPr/>
            </p:nvSpPr>
            <p:spPr bwMode="auto">
              <a:xfrm>
                <a:off x="432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1641" name="Oval 41"/>
              <p:cNvSpPr>
                <a:spLocks noChangeAspect="1" noChangeArrowheads="1"/>
              </p:cNvSpPr>
              <p:nvPr/>
            </p:nvSpPr>
            <p:spPr bwMode="auto">
              <a:xfrm>
                <a:off x="720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1642" name="Oval 42"/>
              <p:cNvSpPr>
                <a:spLocks noChangeAspect="1" noChangeArrowheads="1"/>
              </p:cNvSpPr>
              <p:nvPr/>
            </p:nvSpPr>
            <p:spPr bwMode="auto">
              <a:xfrm>
                <a:off x="1008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1643" name="Oval 43"/>
              <p:cNvSpPr>
                <a:spLocks noChangeAspect="1" noChangeArrowheads="1"/>
              </p:cNvSpPr>
              <p:nvPr/>
            </p:nvSpPr>
            <p:spPr bwMode="auto">
              <a:xfrm>
                <a:off x="1296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1644" name="Oval 44"/>
              <p:cNvSpPr>
                <a:spLocks noChangeAspect="1" noChangeArrowheads="1"/>
              </p:cNvSpPr>
              <p:nvPr/>
            </p:nvSpPr>
            <p:spPr bwMode="auto">
              <a:xfrm>
                <a:off x="1584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1645" name="Oval 45"/>
              <p:cNvSpPr>
                <a:spLocks noChangeAspect="1" noChangeArrowheads="1"/>
              </p:cNvSpPr>
              <p:nvPr/>
            </p:nvSpPr>
            <p:spPr bwMode="auto">
              <a:xfrm>
                <a:off x="1872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81646" name="Line 46"/>
            <p:cNvSpPr>
              <a:spLocks noChangeAspect="1" noChangeShapeType="1"/>
            </p:cNvSpPr>
            <p:nvPr/>
          </p:nvSpPr>
          <p:spPr bwMode="auto">
            <a:xfrm>
              <a:off x="1450" y="1378"/>
              <a:ext cx="33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1647" name="Line 47"/>
            <p:cNvSpPr>
              <a:spLocks noChangeAspect="1" noChangeShapeType="1"/>
            </p:cNvSpPr>
            <p:nvPr/>
          </p:nvSpPr>
          <p:spPr bwMode="auto">
            <a:xfrm>
              <a:off x="2110" y="1378"/>
              <a:ext cx="33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1648" name="Line 48"/>
            <p:cNvSpPr>
              <a:spLocks noChangeAspect="1" noChangeShapeType="1"/>
            </p:cNvSpPr>
            <p:nvPr/>
          </p:nvSpPr>
          <p:spPr bwMode="auto">
            <a:xfrm>
              <a:off x="1507" y="1719"/>
              <a:ext cx="3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1649" name="Line 49"/>
            <p:cNvSpPr>
              <a:spLocks noChangeAspect="1" noChangeShapeType="1"/>
            </p:cNvSpPr>
            <p:nvPr/>
          </p:nvSpPr>
          <p:spPr bwMode="auto">
            <a:xfrm>
              <a:off x="1848" y="1717"/>
              <a:ext cx="33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1650" name="Line 50"/>
            <p:cNvSpPr>
              <a:spLocks noChangeAspect="1" noChangeShapeType="1"/>
            </p:cNvSpPr>
            <p:nvPr/>
          </p:nvSpPr>
          <p:spPr bwMode="auto">
            <a:xfrm>
              <a:off x="670" y="1017"/>
              <a:ext cx="108" cy="35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1651" name="Line 51"/>
            <p:cNvSpPr>
              <a:spLocks noChangeAspect="1" noChangeShapeType="1"/>
            </p:cNvSpPr>
            <p:nvPr/>
          </p:nvSpPr>
          <p:spPr bwMode="auto">
            <a:xfrm>
              <a:off x="1004" y="1020"/>
              <a:ext cx="108" cy="35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1652" name="Line 52"/>
            <p:cNvSpPr>
              <a:spLocks noChangeAspect="1" noChangeShapeType="1"/>
            </p:cNvSpPr>
            <p:nvPr/>
          </p:nvSpPr>
          <p:spPr bwMode="auto">
            <a:xfrm>
              <a:off x="1662" y="1015"/>
              <a:ext cx="108" cy="35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1653" name="Line 53"/>
            <p:cNvSpPr>
              <a:spLocks noChangeAspect="1" noChangeShapeType="1"/>
            </p:cNvSpPr>
            <p:nvPr/>
          </p:nvSpPr>
          <p:spPr bwMode="auto">
            <a:xfrm flipH="1">
              <a:off x="2108" y="1020"/>
              <a:ext cx="221" cy="3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1654" name="Line 54"/>
            <p:cNvSpPr>
              <a:spLocks noChangeAspect="1" noChangeShapeType="1"/>
            </p:cNvSpPr>
            <p:nvPr/>
          </p:nvSpPr>
          <p:spPr bwMode="auto">
            <a:xfrm flipH="1">
              <a:off x="1774" y="1017"/>
              <a:ext cx="221" cy="3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1655" name="Line 55"/>
            <p:cNvSpPr>
              <a:spLocks noChangeAspect="1" noChangeShapeType="1"/>
            </p:cNvSpPr>
            <p:nvPr/>
          </p:nvSpPr>
          <p:spPr bwMode="auto">
            <a:xfrm flipH="1">
              <a:off x="1448" y="1015"/>
              <a:ext cx="220" cy="3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1656" name="Line 56"/>
            <p:cNvSpPr>
              <a:spLocks noChangeAspect="1" noChangeShapeType="1"/>
            </p:cNvSpPr>
            <p:nvPr/>
          </p:nvSpPr>
          <p:spPr bwMode="auto">
            <a:xfrm flipH="1">
              <a:off x="1105" y="1022"/>
              <a:ext cx="221" cy="3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1657" name="Line 57"/>
            <p:cNvSpPr>
              <a:spLocks noChangeAspect="1" noChangeShapeType="1"/>
            </p:cNvSpPr>
            <p:nvPr/>
          </p:nvSpPr>
          <p:spPr bwMode="auto">
            <a:xfrm flipH="1">
              <a:off x="1169" y="1374"/>
              <a:ext cx="272" cy="3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1658" name="Line 58"/>
            <p:cNvSpPr>
              <a:spLocks noChangeAspect="1" noChangeShapeType="1"/>
            </p:cNvSpPr>
            <p:nvPr/>
          </p:nvSpPr>
          <p:spPr bwMode="auto">
            <a:xfrm flipH="1">
              <a:off x="2168" y="1374"/>
              <a:ext cx="271" cy="3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1659" name="Line 59"/>
            <p:cNvSpPr>
              <a:spLocks noChangeAspect="1" noChangeShapeType="1"/>
            </p:cNvSpPr>
            <p:nvPr/>
          </p:nvSpPr>
          <p:spPr bwMode="auto">
            <a:xfrm>
              <a:off x="1777" y="1372"/>
              <a:ext cx="59" cy="3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1660" name="Line 60"/>
            <p:cNvSpPr>
              <a:spLocks noChangeAspect="1" noChangeShapeType="1"/>
            </p:cNvSpPr>
            <p:nvPr/>
          </p:nvSpPr>
          <p:spPr bwMode="auto">
            <a:xfrm>
              <a:off x="1438" y="1372"/>
              <a:ext cx="60" cy="3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1661" name="Line 61"/>
            <p:cNvSpPr>
              <a:spLocks noChangeAspect="1" noChangeShapeType="1"/>
            </p:cNvSpPr>
            <p:nvPr/>
          </p:nvSpPr>
          <p:spPr bwMode="auto">
            <a:xfrm>
              <a:off x="1107" y="665"/>
              <a:ext cx="221" cy="3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1662" name="Line 62"/>
            <p:cNvSpPr>
              <a:spLocks noChangeAspect="1" noChangeShapeType="1"/>
            </p:cNvSpPr>
            <p:nvPr/>
          </p:nvSpPr>
          <p:spPr bwMode="auto">
            <a:xfrm>
              <a:off x="1445" y="665"/>
              <a:ext cx="221" cy="3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1663" name="Line 63"/>
            <p:cNvSpPr>
              <a:spLocks noChangeAspect="1" noChangeShapeType="1"/>
            </p:cNvSpPr>
            <p:nvPr/>
          </p:nvSpPr>
          <p:spPr bwMode="auto">
            <a:xfrm flipV="1">
              <a:off x="1001" y="668"/>
              <a:ext cx="111" cy="34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81664" name="Group 64"/>
          <p:cNvGrpSpPr>
            <a:grpSpLocks/>
          </p:cNvGrpSpPr>
          <p:nvPr/>
        </p:nvGrpSpPr>
        <p:grpSpPr bwMode="auto">
          <a:xfrm>
            <a:off x="4527550" y="1092200"/>
            <a:ext cx="2952750" cy="1812925"/>
            <a:chOff x="2852" y="688"/>
            <a:chExt cx="1860" cy="1142"/>
          </a:xfrm>
        </p:grpSpPr>
        <p:sp>
          <p:nvSpPr>
            <p:cNvPr id="281665" name="Line 65"/>
            <p:cNvSpPr>
              <a:spLocks noChangeAspect="1" noChangeShapeType="1"/>
            </p:cNvSpPr>
            <p:nvPr/>
          </p:nvSpPr>
          <p:spPr bwMode="auto">
            <a:xfrm flipH="1">
              <a:off x="3736" y="1446"/>
              <a:ext cx="264" cy="33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1666" name="Line 66"/>
            <p:cNvSpPr>
              <a:spLocks noChangeAspect="1" noChangeShapeType="1"/>
            </p:cNvSpPr>
            <p:nvPr/>
          </p:nvSpPr>
          <p:spPr bwMode="auto">
            <a:xfrm>
              <a:off x="3411" y="1783"/>
              <a:ext cx="331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1667" name="Line 67"/>
            <p:cNvSpPr>
              <a:spLocks noChangeAspect="1" noChangeShapeType="1"/>
            </p:cNvSpPr>
            <p:nvPr/>
          </p:nvSpPr>
          <p:spPr bwMode="auto">
            <a:xfrm>
              <a:off x="4018" y="1440"/>
              <a:ext cx="332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1668" name="Line 68"/>
            <p:cNvSpPr>
              <a:spLocks noChangeAspect="1" noChangeShapeType="1"/>
            </p:cNvSpPr>
            <p:nvPr/>
          </p:nvSpPr>
          <p:spPr bwMode="auto">
            <a:xfrm flipH="1">
              <a:off x="4062" y="1440"/>
              <a:ext cx="272" cy="345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1669" name="Line 69"/>
            <p:cNvSpPr>
              <a:spLocks noChangeAspect="1" noChangeShapeType="1"/>
            </p:cNvSpPr>
            <p:nvPr/>
          </p:nvSpPr>
          <p:spPr bwMode="auto">
            <a:xfrm>
              <a:off x="4336" y="1445"/>
              <a:ext cx="60" cy="34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1670" name="Line 70"/>
            <p:cNvSpPr>
              <a:spLocks noChangeAspect="1" noChangeShapeType="1"/>
            </p:cNvSpPr>
            <p:nvPr/>
          </p:nvSpPr>
          <p:spPr bwMode="auto">
            <a:xfrm>
              <a:off x="4228" y="1081"/>
              <a:ext cx="108" cy="35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1671" name="Line 71"/>
            <p:cNvSpPr>
              <a:spLocks noChangeAspect="1" noChangeShapeType="1"/>
            </p:cNvSpPr>
            <p:nvPr/>
          </p:nvSpPr>
          <p:spPr bwMode="auto">
            <a:xfrm>
              <a:off x="4554" y="1088"/>
              <a:ext cx="109" cy="35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1672" name="Line 72"/>
            <p:cNvSpPr>
              <a:spLocks noChangeAspect="1" noChangeShapeType="1"/>
            </p:cNvSpPr>
            <p:nvPr/>
          </p:nvSpPr>
          <p:spPr bwMode="auto">
            <a:xfrm>
              <a:off x="4225" y="1084"/>
              <a:ext cx="332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1673" name="Line 73"/>
            <p:cNvSpPr>
              <a:spLocks noChangeAspect="1" noChangeShapeType="1"/>
            </p:cNvSpPr>
            <p:nvPr/>
          </p:nvSpPr>
          <p:spPr bwMode="auto">
            <a:xfrm>
              <a:off x="3241" y="1084"/>
              <a:ext cx="331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1674" name="Line 74"/>
            <p:cNvSpPr>
              <a:spLocks noChangeAspect="1" noChangeShapeType="1"/>
            </p:cNvSpPr>
            <p:nvPr/>
          </p:nvSpPr>
          <p:spPr bwMode="auto">
            <a:xfrm flipH="1">
              <a:off x="3008" y="1079"/>
              <a:ext cx="221" cy="347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1675" name="Line 75"/>
            <p:cNvSpPr>
              <a:spLocks noChangeAspect="1" noChangeShapeType="1"/>
            </p:cNvSpPr>
            <p:nvPr/>
          </p:nvSpPr>
          <p:spPr bwMode="auto">
            <a:xfrm>
              <a:off x="2898" y="1084"/>
              <a:ext cx="331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1676" name="Line 76"/>
            <p:cNvSpPr>
              <a:spLocks noChangeAspect="1" noChangeShapeType="1"/>
            </p:cNvSpPr>
            <p:nvPr/>
          </p:nvSpPr>
          <p:spPr bwMode="auto">
            <a:xfrm>
              <a:off x="3333" y="1442"/>
              <a:ext cx="60" cy="341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1677" name="Line 77"/>
            <p:cNvSpPr>
              <a:spLocks noChangeAspect="1" noChangeShapeType="1"/>
            </p:cNvSpPr>
            <p:nvPr/>
          </p:nvSpPr>
          <p:spPr bwMode="auto">
            <a:xfrm>
              <a:off x="3354" y="1442"/>
              <a:ext cx="331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1678" name="Line 78"/>
            <p:cNvSpPr>
              <a:spLocks noChangeAspect="1" noChangeShapeType="1"/>
            </p:cNvSpPr>
            <p:nvPr/>
          </p:nvSpPr>
          <p:spPr bwMode="auto">
            <a:xfrm>
              <a:off x="3563" y="1084"/>
              <a:ext cx="108" cy="35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1679" name="Line 79"/>
            <p:cNvSpPr>
              <a:spLocks noChangeAspect="1" noChangeShapeType="1"/>
            </p:cNvSpPr>
            <p:nvPr/>
          </p:nvSpPr>
          <p:spPr bwMode="auto">
            <a:xfrm>
              <a:off x="3906" y="1081"/>
              <a:ext cx="331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1680" name="Line 80"/>
            <p:cNvSpPr>
              <a:spLocks noChangeAspect="1" noChangeShapeType="1"/>
            </p:cNvSpPr>
            <p:nvPr/>
          </p:nvSpPr>
          <p:spPr bwMode="auto">
            <a:xfrm>
              <a:off x="3565" y="1084"/>
              <a:ext cx="331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1681" name="Line 81"/>
            <p:cNvSpPr>
              <a:spLocks noChangeAspect="1" noChangeShapeType="1"/>
            </p:cNvSpPr>
            <p:nvPr/>
          </p:nvSpPr>
          <p:spPr bwMode="auto">
            <a:xfrm flipV="1">
              <a:off x="3567" y="734"/>
              <a:ext cx="111" cy="343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1682" name="Line 82"/>
            <p:cNvSpPr>
              <a:spLocks noChangeAspect="1" noChangeShapeType="1"/>
            </p:cNvSpPr>
            <p:nvPr/>
          </p:nvSpPr>
          <p:spPr bwMode="auto">
            <a:xfrm>
              <a:off x="3342" y="736"/>
              <a:ext cx="331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1683" name="Oval 83"/>
            <p:cNvSpPr>
              <a:spLocks noChangeAspect="1" noChangeArrowheads="1"/>
            </p:cNvSpPr>
            <p:nvPr/>
          </p:nvSpPr>
          <p:spPr bwMode="auto">
            <a:xfrm>
              <a:off x="3294" y="688"/>
              <a:ext cx="93" cy="9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1684" name="Oval 84"/>
            <p:cNvSpPr>
              <a:spLocks noChangeAspect="1" noChangeArrowheads="1"/>
            </p:cNvSpPr>
            <p:nvPr/>
          </p:nvSpPr>
          <p:spPr bwMode="auto">
            <a:xfrm>
              <a:off x="3625" y="688"/>
              <a:ext cx="93" cy="9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1685" name="Oval 85"/>
            <p:cNvSpPr>
              <a:spLocks noChangeAspect="1" noChangeArrowheads="1"/>
            </p:cNvSpPr>
            <p:nvPr/>
          </p:nvSpPr>
          <p:spPr bwMode="auto">
            <a:xfrm>
              <a:off x="3349" y="1737"/>
              <a:ext cx="93" cy="9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1686" name="Oval 86"/>
            <p:cNvSpPr>
              <a:spLocks noChangeAspect="1" noChangeArrowheads="1"/>
            </p:cNvSpPr>
            <p:nvPr/>
          </p:nvSpPr>
          <p:spPr bwMode="auto">
            <a:xfrm>
              <a:off x="3680" y="1737"/>
              <a:ext cx="93" cy="9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1687" name="Oval 87"/>
            <p:cNvSpPr>
              <a:spLocks noChangeAspect="1" noChangeArrowheads="1"/>
            </p:cNvSpPr>
            <p:nvPr/>
          </p:nvSpPr>
          <p:spPr bwMode="auto">
            <a:xfrm>
              <a:off x="4011" y="1737"/>
              <a:ext cx="94" cy="9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1688" name="Oval 88"/>
            <p:cNvSpPr>
              <a:spLocks noChangeAspect="1" noChangeArrowheads="1"/>
            </p:cNvSpPr>
            <p:nvPr/>
          </p:nvSpPr>
          <p:spPr bwMode="auto">
            <a:xfrm>
              <a:off x="4343" y="1737"/>
              <a:ext cx="93" cy="9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81689" name="Group 89"/>
            <p:cNvGrpSpPr>
              <a:grpSpLocks noChangeAspect="1"/>
            </p:cNvGrpSpPr>
            <p:nvPr/>
          </p:nvGrpSpPr>
          <p:grpSpPr bwMode="auto">
            <a:xfrm>
              <a:off x="2852" y="1038"/>
              <a:ext cx="1750" cy="93"/>
              <a:chOff x="432" y="1056"/>
              <a:chExt cx="1521" cy="81"/>
            </a:xfrm>
          </p:grpSpPr>
          <p:sp>
            <p:nvSpPr>
              <p:cNvPr id="281690" name="Oval 90"/>
              <p:cNvSpPr>
                <a:spLocks noChangeAspect="1" noChangeArrowheads="1"/>
              </p:cNvSpPr>
              <p:nvPr/>
            </p:nvSpPr>
            <p:spPr bwMode="auto">
              <a:xfrm>
                <a:off x="432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1691" name="Oval 91"/>
              <p:cNvSpPr>
                <a:spLocks noChangeAspect="1" noChangeArrowheads="1"/>
              </p:cNvSpPr>
              <p:nvPr/>
            </p:nvSpPr>
            <p:spPr bwMode="auto">
              <a:xfrm>
                <a:off x="720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1692" name="Oval 92"/>
              <p:cNvSpPr>
                <a:spLocks noChangeAspect="1" noChangeArrowheads="1"/>
              </p:cNvSpPr>
              <p:nvPr/>
            </p:nvSpPr>
            <p:spPr bwMode="auto">
              <a:xfrm>
                <a:off x="1008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1693" name="Oval 93"/>
              <p:cNvSpPr>
                <a:spLocks noChangeAspect="1" noChangeArrowheads="1"/>
              </p:cNvSpPr>
              <p:nvPr/>
            </p:nvSpPr>
            <p:spPr bwMode="auto">
              <a:xfrm>
                <a:off x="1296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1694" name="Oval 94"/>
              <p:cNvSpPr>
                <a:spLocks noChangeAspect="1" noChangeArrowheads="1"/>
              </p:cNvSpPr>
              <p:nvPr/>
            </p:nvSpPr>
            <p:spPr bwMode="auto">
              <a:xfrm>
                <a:off x="1584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1695" name="Oval 95"/>
              <p:cNvSpPr>
                <a:spLocks noChangeAspect="1" noChangeArrowheads="1"/>
              </p:cNvSpPr>
              <p:nvPr/>
            </p:nvSpPr>
            <p:spPr bwMode="auto">
              <a:xfrm>
                <a:off x="1872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81696" name="Group 96"/>
            <p:cNvGrpSpPr>
              <a:grpSpLocks noChangeAspect="1"/>
            </p:cNvGrpSpPr>
            <p:nvPr/>
          </p:nvGrpSpPr>
          <p:grpSpPr bwMode="auto">
            <a:xfrm>
              <a:off x="2962" y="1387"/>
              <a:ext cx="1750" cy="93"/>
              <a:chOff x="432" y="1056"/>
              <a:chExt cx="1521" cy="81"/>
            </a:xfrm>
          </p:grpSpPr>
          <p:sp>
            <p:nvSpPr>
              <p:cNvPr id="281697" name="Oval 97"/>
              <p:cNvSpPr>
                <a:spLocks noChangeAspect="1" noChangeArrowheads="1"/>
              </p:cNvSpPr>
              <p:nvPr/>
            </p:nvSpPr>
            <p:spPr bwMode="auto">
              <a:xfrm>
                <a:off x="432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1698" name="Oval 98"/>
              <p:cNvSpPr>
                <a:spLocks noChangeAspect="1" noChangeArrowheads="1"/>
              </p:cNvSpPr>
              <p:nvPr/>
            </p:nvSpPr>
            <p:spPr bwMode="auto">
              <a:xfrm>
                <a:off x="720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1699" name="Oval 99"/>
              <p:cNvSpPr>
                <a:spLocks noChangeAspect="1" noChangeArrowheads="1"/>
              </p:cNvSpPr>
              <p:nvPr/>
            </p:nvSpPr>
            <p:spPr bwMode="auto">
              <a:xfrm>
                <a:off x="1008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1700" name="Oval 100"/>
              <p:cNvSpPr>
                <a:spLocks noChangeAspect="1" noChangeArrowheads="1"/>
              </p:cNvSpPr>
              <p:nvPr/>
            </p:nvSpPr>
            <p:spPr bwMode="auto">
              <a:xfrm>
                <a:off x="1296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1701" name="Oval 101"/>
              <p:cNvSpPr>
                <a:spLocks noChangeAspect="1" noChangeArrowheads="1"/>
              </p:cNvSpPr>
              <p:nvPr/>
            </p:nvSpPr>
            <p:spPr bwMode="auto">
              <a:xfrm>
                <a:off x="1584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1702" name="Oval 102"/>
              <p:cNvSpPr>
                <a:spLocks noChangeAspect="1" noChangeArrowheads="1"/>
              </p:cNvSpPr>
              <p:nvPr/>
            </p:nvSpPr>
            <p:spPr bwMode="auto">
              <a:xfrm>
                <a:off x="1872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11969</TotalTime>
  <Words>1823</Words>
  <Application>Microsoft Macintosh PowerPoint</Application>
  <PresentationFormat>On-screen Show (4:3)</PresentationFormat>
  <Paragraphs>371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Default Design</vt:lpstr>
      <vt:lpstr>1_Default Design</vt:lpstr>
      <vt:lpstr>Complexity of direct methods</vt:lpstr>
      <vt:lpstr>Complexity of linear solvers</vt:lpstr>
      <vt:lpstr>Hierarchy of matrix classes (all real)</vt:lpstr>
      <vt:lpstr>Definitions</vt:lpstr>
      <vt:lpstr>Edge-vertex factorization of generalized Laplacians</vt:lpstr>
      <vt:lpstr>Support Graph Preconditioning</vt:lpstr>
      <vt:lpstr>Spanning Tree Preconditioner     [Vaidya] </vt:lpstr>
      <vt:lpstr>Combinatorial analysis:  cost of preconditioning</vt:lpstr>
      <vt:lpstr>Numerical analysis:  quality of preconditioner</vt:lpstr>
      <vt:lpstr>Spanning Tree Preconditioner     [Vaidya] </vt:lpstr>
      <vt:lpstr>Numerical analysis:  Support numbers</vt:lpstr>
      <vt:lpstr>Old analysis, splitting into paths and edges</vt:lpstr>
      <vt:lpstr>Edge-vertex factorization of generalized Laplacians</vt:lpstr>
      <vt:lpstr>New analysis:  Algebraic Embedding Lemma vv [Boman/Hendrickson] </vt:lpstr>
      <vt:lpstr>PowerPoint Presentation</vt:lpstr>
      <vt:lpstr>PowerPoint Presentation</vt:lpstr>
      <vt:lpstr>PowerPoint Presentation</vt:lpstr>
      <vt:lpstr>Extensions, remarks, open problems I</vt:lpstr>
      <vt:lpstr>Extensions, remarks, open problems II</vt:lpstr>
      <vt:lpstr>Support-graph analysis of modified incomplete Cholesky</vt:lpstr>
      <vt:lpstr>Supporting positive edges of B</vt:lpstr>
      <vt:lpstr>Analysis of MIC: Summary</vt:lpstr>
    </vt:vector>
  </TitlesOfParts>
  <Company>Xerox PARC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Sparse LU Factorization</dc:title>
  <dc:creator>John Gilbert</dc:creator>
  <cp:lastModifiedBy>John Gilbert</cp:lastModifiedBy>
  <cp:revision>546</cp:revision>
  <cp:lastPrinted>1999-10-20T00:13:40Z</cp:lastPrinted>
  <dcterms:created xsi:type="dcterms:W3CDTF">1998-10-05T22:15:03Z</dcterms:created>
  <dcterms:modified xsi:type="dcterms:W3CDTF">2013-05-15T21:47:29Z</dcterms:modified>
</cp:coreProperties>
</file>