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handoutMasterIdLst>
    <p:handoutMasterId r:id="rId25"/>
  </p:handoutMasterIdLst>
  <p:sldIdLst>
    <p:sldId id="426" r:id="rId3"/>
    <p:sldId id="432" r:id="rId4"/>
    <p:sldId id="427" r:id="rId5"/>
    <p:sldId id="437" r:id="rId6"/>
    <p:sldId id="433" r:id="rId7"/>
    <p:sldId id="403" r:id="rId8"/>
    <p:sldId id="429" r:id="rId9"/>
    <p:sldId id="421" r:id="rId10"/>
    <p:sldId id="422" r:id="rId11"/>
    <p:sldId id="434" r:id="rId12"/>
    <p:sldId id="436" r:id="rId13"/>
    <p:sldId id="413" r:id="rId14"/>
    <p:sldId id="414" r:id="rId15"/>
    <p:sldId id="415" r:id="rId16"/>
    <p:sldId id="416" r:id="rId17"/>
    <p:sldId id="418" r:id="rId18"/>
    <p:sldId id="425" r:id="rId19"/>
    <p:sldId id="419" r:id="rId20"/>
    <p:sldId id="420" r:id="rId21"/>
    <p:sldId id="417" r:id="rId22"/>
    <p:sldId id="431" r:id="rId23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3687677D-35A0-BA44-89DC-923F55A42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2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08025C12-470B-1244-B381-EFFC693A3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368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87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067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46733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83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3621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310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3976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88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175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89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888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37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485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7958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55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57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463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17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764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76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0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5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84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Landscape of Sparse Ax=b Solvers</a:t>
            </a:r>
            <a:endParaRPr lang="en-US" sz="400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8775" y="2357438"/>
          <a:ext cx="4419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357438"/>
                        <a:ext cx="4419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73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14300"/>
            <a:ext cx="8120063" cy="515938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for sparsity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5300" y="1068388"/>
            <a:ext cx="5902325" cy="3787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“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I observed that most of the coefficients in our matrices were zero; i.e., the nonzeros were 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‘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sparse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’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 in the matrix, and that typically the triangular matrices associated with the forward and back solution provided by Gaussian elimination would remain sparse if pivot elements were chosen with care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”</a:t>
            </a:r>
            <a:endParaRPr lang="en-US" sz="2800">
              <a:solidFill>
                <a:srgbClr val="FF0000"/>
              </a:solidFill>
              <a:latin typeface="Garamond" charset="0"/>
            </a:endParaRPr>
          </a:p>
        </p:txBody>
      </p:sp>
      <p:pic>
        <p:nvPicPr>
          <p:cNvPr id="17412" name="Picture 4" descr="markow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62075"/>
            <a:ext cx="2325688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Nobel_me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094288"/>
            <a:ext cx="155098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5575" y="5308600"/>
            <a:ext cx="5902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lnSpc>
                <a:spcPct val="95000"/>
              </a:lnSpc>
              <a:buClr>
                <a:srgbClr val="FF0000"/>
              </a:buClr>
              <a:buFont typeface="Wingdings" charset="0"/>
              <a:buNone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- Harry Markowitz, describing the 1950s work on portfolio theory that won </a:t>
            </a:r>
            <a:br>
              <a:rPr lang="en-US" sz="2400">
                <a:solidFill>
                  <a:srgbClr val="000000"/>
                </a:solidFill>
                <a:latin typeface="Arial" charset="0"/>
              </a:rPr>
            </a:br>
            <a:r>
              <a:rPr lang="en-US" sz="2400">
                <a:solidFill>
                  <a:srgbClr val="000000"/>
                </a:solidFill>
                <a:latin typeface="Arial" charset="0"/>
              </a:rPr>
              <a:t>the 1990 Nobel Prize for Economics</a:t>
            </a:r>
          </a:p>
        </p:txBody>
      </p:sp>
    </p:spTree>
    <p:extLst>
      <p:ext uri="{BB962C8B-B14F-4D97-AF65-F5344CB8AC3E}">
        <p14:creationId xmlns:p14="http://schemas.microsoft.com/office/powerpoint/2010/main" val="2525046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863140"/>
          </a:xfrm>
        </p:spPr>
        <p:txBody>
          <a:bodyPr>
            <a:normAutofit/>
          </a:bodyPr>
          <a:lstStyle/>
          <a:p>
            <a:r>
              <a:rPr lang="en-US" b="0" dirty="0">
                <a:latin typeface="Arial" charset="0"/>
              </a:rPr>
              <a:t>Sparse Gaussian elimination and </a:t>
            </a:r>
            <a:r>
              <a:rPr lang="en-US" b="0" dirty="0" err="1">
                <a:latin typeface="Arial" charset="0"/>
              </a:rPr>
              <a:t>chordal</a:t>
            </a:r>
            <a:r>
              <a:rPr lang="en-US" b="0" dirty="0">
                <a:latin typeface="Arial" charset="0"/>
              </a:rPr>
              <a:t> completion</a:t>
            </a:r>
            <a:br>
              <a:rPr lang="en-US" b="0" dirty="0">
                <a:latin typeface="Arial" charset="0"/>
              </a:rPr>
            </a:br>
            <a:r>
              <a:rPr lang="en-US" sz="2000" b="0" i="1" dirty="0">
                <a:latin typeface="Arial" charset="0"/>
              </a:rPr>
              <a:t>[</a:t>
            </a:r>
            <a:r>
              <a:rPr lang="en-US" sz="2000" b="0" i="1" dirty="0" err="1">
                <a:latin typeface="Arial" charset="0"/>
              </a:rPr>
              <a:t>Parter</a:t>
            </a:r>
            <a:r>
              <a:rPr lang="en-US" sz="2000" b="0" i="1" dirty="0">
                <a:latin typeface="Arial" charset="0"/>
              </a:rPr>
              <a:t>, Rose]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514705"/>
            <a:ext cx="8311437" cy="4314595"/>
          </a:xfrm>
          <a:ln w="19050" cmpd="sng">
            <a:solidFill>
              <a:srgbClr val="3366FF"/>
            </a:solidFill>
          </a:ln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Repeat: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    </a:t>
            </a:r>
            <a:r>
              <a:rPr lang="en-US" sz="2000" dirty="0">
                <a:latin typeface="Arial" charset="0"/>
              </a:rPr>
              <a:t>Choose a vertex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 and mark it;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    </a:t>
            </a:r>
            <a:r>
              <a:rPr lang="en-US" sz="2000" dirty="0">
                <a:latin typeface="Arial" charset="0"/>
              </a:rPr>
              <a:t>Add edges between unmarked neighbors of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Until: </a:t>
            </a:r>
            <a:r>
              <a:rPr lang="en-US" sz="2000" dirty="0">
                <a:latin typeface="Arial" charset="0"/>
              </a:rPr>
              <a:t> Every vertex is marked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Goal:  </a:t>
            </a:r>
            <a:r>
              <a:rPr lang="en-US" sz="2000" dirty="0">
                <a:latin typeface="Arial" charset="0"/>
              </a:rPr>
              <a:t>End up with as few edges as possible.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000" dirty="0">
              <a:latin typeface="Arial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00FF"/>
              </a:solidFill>
              <a:latin typeface="Arial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Equivalently:  Add as few edges as possible to make the graph chordal.</a:t>
            </a:r>
          </a:p>
          <a:p>
            <a:pPr algn="ctr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sz="2000" dirty="0">
                <a:latin typeface="Arial" charset="0"/>
              </a:rPr>
              <a:t>(Note for later:  “Fewest edges” is not the only interesting objective.)</a:t>
            </a:r>
          </a:p>
        </p:txBody>
      </p:sp>
    </p:spTree>
    <p:extLst>
      <p:ext uri="{BB962C8B-B14F-4D97-AF65-F5344CB8AC3E}">
        <p14:creationId xmlns:p14="http://schemas.microsoft.com/office/powerpoint/2010/main" val="21480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Graph is a regular square grid with n = k</a:t>
            </a:r>
            <a:r>
              <a:rPr lang="en-US" sz="2800" baseline="30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vertices.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922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923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922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922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1: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the natural permutation, the 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2: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 dirty="0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 dirty="0">
                <a:solidFill>
                  <a:schemeClr val="tx1"/>
                </a:solidFill>
                <a:latin typeface="Arial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3: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any permutation, the n-vertex model problem has at least </a:t>
            </a:r>
            <a:r>
              <a:rPr lang="en-US" dirty="0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O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 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See course notes for proofs.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Nested dissection ordering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separator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 graph G is a set S of vertices whose removal leaves at least two connected components.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u="sng">
                <a:solidFill>
                  <a:schemeClr val="hlink"/>
                </a:solidFill>
                <a:latin typeface="Arial" charset="0"/>
              </a:rPr>
              <a:t>nested dissection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ordering for an n-vertex graph G numbers its vertices from 1 to n as follows: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Find a separator S, whose removal leaves connected components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, …,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k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Number the vertices of S from n-|S|+1 to n.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Recursively, number the vertices of each component: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from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|+1 to 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|+|T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|,   etc.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If a component is small enough, number it arbitrarily.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It all boils down to finding good separators!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planar graph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vertices, there exists a set of at most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sqrt(6n)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 whose removal leaves no connected component with more than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2n/3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vertices. 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(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Planar graphs have sqrt(n)-separators.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</a:p>
          <a:p>
            <a:pPr lvl="4"/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Well-shaped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finite element meshes in 3 dimensions have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2/3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-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separators. 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Also some other classes of graphs – trees, graphs of bounded genus, chordal graphs, bounded-excluded-minor graphs, …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Mostly these theorems come with efficient algorithms, but they aren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used much.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Separators in practice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Graph partitioning heuristics have been an active research area for many years, often motivated by partitioning for parallel computation.  See CS 240A.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techniques: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Spectral partitioning (uses eigenvectors of Laplacian matrix of graph)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Geometric partitioning (for meshes with specified vertex coordinates)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Iterative-swapping (Kernighan-Lin, Fiduccia-Matheysses)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Arial" charset="0"/>
              </a:rPr>
              <a:t>Breadth-first search (fast but dated)</a:t>
            </a:r>
          </a:p>
          <a:p>
            <a:pPr lvl="1"/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Many popular modern codes (e.g. Metis, Chaco) use multilevel iterative swapping</a:t>
            </a:r>
          </a:p>
          <a:p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Matlab graph partitioning toolbox: see course web page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general 2D and 3D problems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4: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planar graph with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vertices has at most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 lvl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Theorem 5: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nested dissection permutation, any 3D finite element mesh (with a technical condition on element shapes) has at most 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4/3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fill. 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 marL="0" lvl="0" indent="0" algn="ctr"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See course notes for references to proofs.</a:t>
            </a: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Heuristic fill-reducing matrix permutations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Nested dissection: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Find a separator, number it </a:t>
            </a:r>
            <a:r>
              <a:rPr lang="en-US" sz="2000" i="1">
                <a:latin typeface="Arial" charset="0"/>
              </a:rPr>
              <a:t>last</a:t>
            </a:r>
            <a:r>
              <a:rPr lang="en-US" sz="2000">
                <a:latin typeface="Arial" charset="0"/>
              </a:rPr>
              <a:t>, proceed recursively</a:t>
            </a:r>
          </a:p>
          <a:p>
            <a:pPr lvl="1"/>
            <a:r>
              <a:rPr lang="en-US" sz="2000">
                <a:latin typeface="Arial" charset="0"/>
              </a:rPr>
              <a:t>Theory: approx optimal separators =&gt; approx optimal fill and flop count</a:t>
            </a:r>
          </a:p>
          <a:p>
            <a:pPr lvl="1"/>
            <a:r>
              <a:rPr lang="en-US" sz="2000">
                <a:latin typeface="Arial" charset="0"/>
              </a:rPr>
              <a:t>Practice:  often wins for very large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Minimum degree:      </a:t>
            </a:r>
            <a:endParaRPr lang="en-US" sz="2000">
              <a:solidFill>
                <a:srgbClr val="021FAE"/>
              </a:solidFill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Eliminate row/col with fewest nzs, add fill, repeat</a:t>
            </a:r>
          </a:p>
          <a:p>
            <a:pPr lvl="1"/>
            <a:r>
              <a:rPr lang="en-US" sz="2000">
                <a:latin typeface="Arial" charset="0"/>
              </a:rPr>
              <a:t>Hard to implement efficiently – current champion is </a:t>
            </a:r>
            <a:br>
              <a:rPr lang="en-US" sz="2000">
                <a:latin typeface="Arial" charset="0"/>
              </a:rPr>
            </a:b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Approximate Minimum Degree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[Amestoy, Davis, Duff]</a:t>
            </a:r>
          </a:p>
          <a:p>
            <a:pPr lvl="1"/>
            <a:r>
              <a:rPr lang="en-US" sz="2000">
                <a:latin typeface="Arial" charset="0"/>
              </a:rPr>
              <a:t>Theory: can be suboptimal even on 2D model problem</a:t>
            </a:r>
          </a:p>
          <a:p>
            <a:pPr lvl="1"/>
            <a:r>
              <a:rPr lang="en-US" sz="2000">
                <a:latin typeface="Arial" charset="0"/>
              </a:rPr>
              <a:t>Practice:  often wins for medium-sized problems</a:t>
            </a:r>
          </a:p>
          <a:p>
            <a:pPr lvl="1">
              <a:buFontTx/>
              <a:buNone/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Banded orderings (Reverse Cuthill-McKee, Sloan, . . .):</a:t>
            </a:r>
            <a:endParaRPr lang="en-US" sz="28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Try to keep all nonzeros close to the diagonal</a:t>
            </a:r>
          </a:p>
          <a:p>
            <a:pPr lvl="1"/>
            <a:r>
              <a:rPr lang="en-US" sz="2000">
                <a:latin typeface="Arial" charset="0"/>
              </a:rPr>
              <a:t>Theory, practice:  often wins for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long, thin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problems</a:t>
            </a:r>
          </a:p>
          <a:p>
            <a:pPr lvl="1"/>
            <a:endParaRPr lang="en-US" sz="1000">
              <a:latin typeface="Arial" charset="0"/>
            </a:endParaRPr>
          </a:p>
          <a:p>
            <a:r>
              <a:rPr lang="en-US" sz="2000">
                <a:solidFill>
                  <a:schemeClr val="hlink"/>
                </a:solidFill>
                <a:latin typeface="Arial" charset="0"/>
              </a:rPr>
              <a:t>The best modern general-purpose orderings are ND/MD hybrids.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1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1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19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19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Fill-reducing permutations in Matlab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approximate minimum degree: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amd(A);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symmetric permutation:  chol(A(p,p)) often sparser than chol(A)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Symmetric nested dissection:</a:t>
            </a:r>
            <a:endParaRPr lang="en-US" sz="20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not built into Matlab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several versions in meshpart toolbox (course web page references)</a:t>
            </a:r>
          </a:p>
          <a:p>
            <a:pPr lvl="1">
              <a:lnSpc>
                <a:spcPct val="90000"/>
              </a:lnSpc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Nonsymmetric approximate minimum degree: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colamd(A);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column permutation:  lu(A(:,p)) often sparser than lu(A)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also for QR factorization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Reverse Cuthill-McKee</a:t>
            </a:r>
            <a:endParaRPr lang="en-US" sz="28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 = symrcm(A);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A(p,p) often has smaller bandwidth than 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similar to Sparspak RCM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Column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Cholesky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Factorization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 dirty="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= A(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j);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 dirty="0">
                <a:latin typeface="Arial" charset="0"/>
              </a:rPr>
              <a:t> k = 1 : j-1</a:t>
            </a:r>
            <a:endParaRPr lang="en-US" sz="2000" dirty="0">
              <a:solidFill>
                <a:srgbClr val="021FAE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     % </a:t>
            </a:r>
            <a:r>
              <a:rPr lang="en-US" sz="2000" dirty="0" err="1">
                <a:solidFill>
                  <a:schemeClr val="accent2"/>
                </a:solidFill>
                <a:latin typeface="Arial" charset="0"/>
              </a:rPr>
              <a:t>cmod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chemeClr val="accent2"/>
                </a:solidFill>
                <a:latin typeface="Arial" charset="0"/>
              </a:rPr>
              <a:t>j,k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  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=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j) – L(j, k) * L(</a:t>
            </a:r>
            <a:r>
              <a:rPr lang="en-US" sz="2000" dirty="0" err="1">
                <a:latin typeface="Arial" charset="0"/>
              </a:rPr>
              <a:t>j:n</a:t>
            </a:r>
            <a:r>
              <a:rPr lang="en-US" sz="2000" dirty="0">
                <a:latin typeface="Arial" charset="0"/>
              </a:rPr>
              <a:t>, k);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 dirty="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  % cdiv(j)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L(j, j) = </a:t>
            </a:r>
            <a:r>
              <a:rPr lang="en-US" sz="2000" dirty="0" err="1">
                <a:latin typeface="Arial" charset="0"/>
              </a:rPr>
              <a:t>sqrt</a:t>
            </a:r>
            <a:r>
              <a:rPr lang="en-US" sz="2000" dirty="0">
                <a:latin typeface="Arial" charset="0"/>
              </a:rPr>
              <a:t>(L(j, j));</a:t>
            </a:r>
          </a:p>
          <a:p>
            <a:pPr>
              <a:buFontTx/>
              <a:buNone/>
            </a:pPr>
            <a:r>
              <a:rPr lang="en-US" sz="2000" dirty="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 dirty="0">
                <a:latin typeface="Arial" charset="0"/>
              </a:rPr>
              <a:t>;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2056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2063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7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59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61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2062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2055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119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Preorder:  replace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and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Pb</a:t>
            </a: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Independent of numerics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Symbolic Factorization:  build 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Elimination tree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counts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structure of L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Numeric Factorization: 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 = LL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endParaRPr lang="en-US" sz="2800" i="1">
              <a:solidFill>
                <a:schemeClr val="hlink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 use BLAS3 to reduce memory traffic</a:t>
            </a:r>
          </a:p>
          <a:p>
            <a:pPr marL="2095500" lvl="4" indent="-266700"/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Triangular Solves:   solve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Ly = b,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then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x = 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Cholesky factorization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  <p:extLst>
      <p:ext uri="{BB962C8B-B14F-4D97-AF65-F5344CB8AC3E}">
        <p14:creationId xmlns:p14="http://schemas.microsoft.com/office/powerpoint/2010/main" val="58456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59436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2056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2063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7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59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2061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2062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2055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38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109"/>
          <p:cNvSpPr txBox="1">
            <a:spLocks noChangeArrowheads="1"/>
          </p:cNvSpPr>
          <p:nvPr/>
        </p:nvSpPr>
        <p:spPr bwMode="auto">
          <a:xfrm>
            <a:off x="522900" y="5451388"/>
            <a:ext cx="3292604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Times" charset="0"/>
              </a:rPr>
              <a:t>(PAP</a:t>
            </a:r>
            <a:r>
              <a:rPr lang="en-US" sz="3200" baseline="30000" dirty="0">
                <a:solidFill>
                  <a:srgbClr val="FF0000"/>
                </a:solidFill>
                <a:latin typeface="Times" charset="0"/>
              </a:rPr>
              <a:t>T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) (</a:t>
            </a:r>
            <a:r>
              <a:rPr lang="en-US" sz="3200" dirty="0" err="1">
                <a:solidFill>
                  <a:srgbClr val="FF0000"/>
                </a:solidFill>
                <a:latin typeface="Times" charset="0"/>
              </a:rPr>
              <a:t>Px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) = (</a:t>
            </a:r>
            <a:r>
              <a:rPr lang="en-US" sz="3200" dirty="0" err="1">
                <a:solidFill>
                  <a:srgbClr val="FF0000"/>
                </a:solidFill>
                <a:latin typeface="Times" charset="0"/>
              </a:rPr>
              <a:t>Pb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)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126" name="Text Box 109"/>
          <p:cNvSpPr txBox="1">
            <a:spLocks noChangeArrowheads="1"/>
          </p:cNvSpPr>
          <p:nvPr/>
        </p:nvSpPr>
        <p:spPr bwMode="auto">
          <a:xfrm>
            <a:off x="1340450" y="2706809"/>
            <a:ext cx="132772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Times" charset="0"/>
              </a:rPr>
              <a:t>Ax = b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127" name="Text Box 109"/>
          <p:cNvSpPr txBox="1">
            <a:spLocks noChangeArrowheads="1"/>
          </p:cNvSpPr>
          <p:nvPr/>
        </p:nvSpPr>
        <p:spPr bwMode="auto">
          <a:xfrm>
            <a:off x="5521027" y="5524419"/>
            <a:ext cx="244528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Times" charset="0"/>
              </a:rPr>
              <a:t>PAP</a:t>
            </a:r>
            <a:r>
              <a:rPr lang="en-US" sz="3200" baseline="30000" dirty="0">
                <a:solidFill>
                  <a:srgbClr val="FF0000"/>
                </a:solidFill>
                <a:latin typeface="Times" charset="0"/>
              </a:rPr>
              <a:t>T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 = 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sz="3200" baseline="30000" dirty="0">
                <a:solidFill>
                  <a:srgbClr val="FF0000"/>
                </a:solidFill>
                <a:latin typeface="Times" charset="0"/>
              </a:rPr>
              <a:t>T</a:t>
            </a:r>
          </a:p>
        </p:txBody>
      </p:sp>
      <p:sp>
        <p:nvSpPr>
          <p:cNvPr id="128" name="Text Box 109"/>
          <p:cNvSpPr txBox="1">
            <a:spLocks noChangeArrowheads="1"/>
          </p:cNvSpPr>
          <p:nvPr/>
        </p:nvSpPr>
        <p:spPr bwMode="auto">
          <a:xfrm>
            <a:off x="5607099" y="3017950"/>
            <a:ext cx="183694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0000"/>
                </a:solidFill>
                <a:latin typeface="Times" charset="0"/>
              </a:rPr>
              <a:t>A = 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1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1</a:t>
            </a:r>
            <a:r>
              <a:rPr lang="en-US" sz="3200" baseline="30000" dirty="0">
                <a:solidFill>
                  <a:srgbClr val="FF0000"/>
                </a:solidFill>
                <a:latin typeface="Times" charset="0"/>
              </a:rPr>
              <a:t>T</a:t>
            </a:r>
          </a:p>
        </p:txBody>
      </p:sp>
      <p:grpSp>
        <p:nvGrpSpPr>
          <p:cNvPr id="37888" name="Group 37887"/>
          <p:cNvGrpSpPr/>
          <p:nvPr/>
        </p:nvGrpSpPr>
        <p:grpSpPr>
          <a:xfrm>
            <a:off x="861001" y="1506310"/>
            <a:ext cx="2556977" cy="1236541"/>
            <a:chOff x="216097" y="1426941"/>
            <a:chExt cx="2556977" cy="1236541"/>
          </a:xfrm>
        </p:grpSpPr>
        <p:sp>
          <p:nvSpPr>
            <p:cNvPr id="37960" name="Text Box 27"/>
            <p:cNvSpPr txBox="1">
              <a:spLocks noChangeArrowheads="1"/>
            </p:cNvSpPr>
            <p:nvPr/>
          </p:nvSpPr>
          <p:spPr bwMode="auto">
            <a:xfrm>
              <a:off x="1670206" y="152918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7962" name="Text Box 29"/>
            <p:cNvSpPr txBox="1">
              <a:spLocks noChangeArrowheads="1"/>
            </p:cNvSpPr>
            <p:nvPr/>
          </p:nvSpPr>
          <p:spPr bwMode="auto">
            <a:xfrm>
              <a:off x="657409" y="1426941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7965" name="Oval 32"/>
            <p:cNvSpPr>
              <a:spLocks noChangeAspect="1" noChangeArrowheads="1"/>
            </p:cNvSpPr>
            <p:nvPr/>
          </p:nvSpPr>
          <p:spPr bwMode="auto">
            <a:xfrm>
              <a:off x="1260680" y="223729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6" name="Oval 33"/>
            <p:cNvSpPr>
              <a:spLocks noChangeAspect="1" noChangeArrowheads="1"/>
            </p:cNvSpPr>
            <p:nvPr/>
          </p:nvSpPr>
          <p:spPr bwMode="auto">
            <a:xfrm>
              <a:off x="506639" y="228717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7" name="Oval 34"/>
            <p:cNvSpPr>
              <a:spLocks noChangeAspect="1" noChangeArrowheads="1"/>
            </p:cNvSpPr>
            <p:nvPr/>
          </p:nvSpPr>
          <p:spPr bwMode="auto">
            <a:xfrm>
              <a:off x="853894" y="167688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8" name="Oval 35"/>
            <p:cNvSpPr>
              <a:spLocks noChangeAspect="1" noChangeArrowheads="1"/>
            </p:cNvSpPr>
            <p:nvPr/>
          </p:nvSpPr>
          <p:spPr bwMode="auto">
            <a:xfrm>
              <a:off x="1894506" y="173641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5" name="Oval 32"/>
            <p:cNvSpPr>
              <a:spLocks noChangeAspect="1" noChangeArrowheads="1"/>
            </p:cNvSpPr>
            <p:nvPr/>
          </p:nvSpPr>
          <p:spPr bwMode="auto">
            <a:xfrm>
              <a:off x="2335789" y="2280564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29" name="Straight Connector 128"/>
            <p:cNvCxnSpPr>
              <a:endCxn id="125" idx="1"/>
            </p:cNvCxnSpPr>
            <p:nvPr/>
          </p:nvCxnSpPr>
          <p:spPr bwMode="auto">
            <a:xfrm>
              <a:off x="2007739" y="1858839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stCxn id="37967" idx="5"/>
              <a:endCxn id="37965" idx="1"/>
            </p:cNvCxnSpPr>
            <p:nvPr/>
          </p:nvCxnSpPr>
          <p:spPr bwMode="auto">
            <a:xfrm>
              <a:off x="1016496" y="1839490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stCxn id="37967" idx="3"/>
              <a:endCxn id="37966" idx="7"/>
            </p:cNvCxnSpPr>
            <p:nvPr/>
          </p:nvCxnSpPr>
          <p:spPr bwMode="auto">
            <a:xfrm flipH="1">
              <a:off x="669241" y="1839490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37966" idx="6"/>
              <a:endCxn id="37965" idx="2"/>
            </p:cNvCxnSpPr>
            <p:nvPr/>
          </p:nvCxnSpPr>
          <p:spPr bwMode="auto">
            <a:xfrm flipV="1">
              <a:off x="697139" y="2332546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>
              <a:endCxn id="37968" idx="3"/>
            </p:cNvCxnSpPr>
            <p:nvPr/>
          </p:nvCxnSpPr>
          <p:spPr bwMode="auto">
            <a:xfrm flipV="1">
              <a:off x="1434914" y="1899017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6" name="Text Box 28"/>
            <p:cNvSpPr txBox="1">
              <a:spLocks noChangeArrowheads="1"/>
            </p:cNvSpPr>
            <p:nvPr/>
          </p:nvSpPr>
          <p:spPr bwMode="auto">
            <a:xfrm>
              <a:off x="1266640" y="1903421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9" name="Text Box 30"/>
            <p:cNvSpPr txBox="1">
              <a:spLocks noChangeArrowheads="1"/>
            </p:cNvSpPr>
            <p:nvPr/>
          </p:nvSpPr>
          <p:spPr bwMode="auto">
            <a:xfrm>
              <a:off x="216097" y="214001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0" name="Text Box 61"/>
            <p:cNvSpPr txBox="1">
              <a:spLocks noChangeArrowheads="1"/>
            </p:cNvSpPr>
            <p:nvPr/>
          </p:nvSpPr>
          <p:spPr bwMode="auto">
            <a:xfrm>
              <a:off x="2474331" y="232494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37889" name="Group 37888"/>
          <p:cNvGrpSpPr/>
          <p:nvPr/>
        </p:nvGrpSpPr>
        <p:grpSpPr>
          <a:xfrm>
            <a:off x="5200319" y="1480130"/>
            <a:ext cx="2556977" cy="1236541"/>
            <a:chOff x="3583097" y="2511930"/>
            <a:chExt cx="2556977" cy="1236541"/>
          </a:xfrm>
        </p:grpSpPr>
        <p:cxnSp>
          <p:nvCxnSpPr>
            <p:cNvPr id="196" name="Curved Connector 195"/>
            <p:cNvCxnSpPr/>
            <p:nvPr/>
          </p:nvCxnSpPr>
          <p:spPr bwMode="auto">
            <a:xfrm rot="16200000" flipV="1">
              <a:off x="4766654" y="2334404"/>
              <a:ext cx="603676" cy="1481895"/>
            </a:xfrm>
            <a:prstGeom prst="curvedConnector3">
              <a:avLst>
                <a:gd name="adj1" fmla="val 142489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Curved Connector 196"/>
            <p:cNvCxnSpPr/>
            <p:nvPr/>
          </p:nvCxnSpPr>
          <p:spPr bwMode="auto">
            <a:xfrm rot="5400000">
              <a:off x="4863893" y="2667978"/>
              <a:ext cx="6613" cy="1694446"/>
            </a:xfrm>
            <a:prstGeom prst="curvedConnector3">
              <a:avLst>
                <a:gd name="adj1" fmla="val 3978693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3" idx="6"/>
            </p:cNvCxnSpPr>
            <p:nvPr/>
          </p:nvCxnSpPr>
          <p:spPr bwMode="auto">
            <a:xfrm>
              <a:off x="4818180" y="3417535"/>
              <a:ext cx="908028" cy="4685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Text Box 27"/>
            <p:cNvSpPr txBox="1">
              <a:spLocks noChangeArrowheads="1"/>
            </p:cNvSpPr>
            <p:nvPr/>
          </p:nvSpPr>
          <p:spPr bwMode="auto">
            <a:xfrm>
              <a:off x="5037206" y="261417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2" name="Text Box 29"/>
            <p:cNvSpPr txBox="1">
              <a:spLocks noChangeArrowheads="1"/>
            </p:cNvSpPr>
            <p:nvPr/>
          </p:nvSpPr>
          <p:spPr bwMode="auto">
            <a:xfrm>
              <a:off x="4024409" y="2511930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3" name="Oval 32"/>
            <p:cNvSpPr>
              <a:spLocks noChangeAspect="1" noChangeArrowheads="1"/>
            </p:cNvSpPr>
            <p:nvPr/>
          </p:nvSpPr>
          <p:spPr bwMode="auto">
            <a:xfrm>
              <a:off x="4627680" y="332228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" name="Oval 33"/>
            <p:cNvSpPr>
              <a:spLocks noChangeAspect="1" noChangeArrowheads="1"/>
            </p:cNvSpPr>
            <p:nvPr/>
          </p:nvSpPr>
          <p:spPr bwMode="auto">
            <a:xfrm>
              <a:off x="3873639" y="337216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" name="Oval 34"/>
            <p:cNvSpPr>
              <a:spLocks noChangeAspect="1" noChangeArrowheads="1"/>
            </p:cNvSpPr>
            <p:nvPr/>
          </p:nvSpPr>
          <p:spPr bwMode="auto">
            <a:xfrm>
              <a:off x="4220894" y="276187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6" name="Oval 35"/>
            <p:cNvSpPr>
              <a:spLocks noChangeAspect="1" noChangeArrowheads="1"/>
            </p:cNvSpPr>
            <p:nvPr/>
          </p:nvSpPr>
          <p:spPr bwMode="auto">
            <a:xfrm>
              <a:off x="5261506" y="2821404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7" name="Oval 32"/>
            <p:cNvSpPr>
              <a:spLocks noChangeAspect="1" noChangeArrowheads="1"/>
            </p:cNvSpPr>
            <p:nvPr/>
          </p:nvSpPr>
          <p:spPr bwMode="auto">
            <a:xfrm>
              <a:off x="5702789" y="3365553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88" name="Straight Connector 187"/>
            <p:cNvCxnSpPr>
              <a:endCxn id="187" idx="1"/>
            </p:cNvCxnSpPr>
            <p:nvPr/>
          </p:nvCxnSpPr>
          <p:spPr bwMode="auto">
            <a:xfrm>
              <a:off x="5374739" y="2943828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>
              <a:stCxn id="185" idx="5"/>
              <a:endCxn id="183" idx="1"/>
            </p:cNvCxnSpPr>
            <p:nvPr/>
          </p:nvCxnSpPr>
          <p:spPr bwMode="auto">
            <a:xfrm>
              <a:off x="4383496" y="2924479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>
              <a:stCxn id="185" idx="3"/>
              <a:endCxn id="184" idx="7"/>
            </p:cNvCxnSpPr>
            <p:nvPr/>
          </p:nvCxnSpPr>
          <p:spPr bwMode="auto">
            <a:xfrm flipH="1">
              <a:off x="4036241" y="2924479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>
              <a:stCxn id="184" idx="6"/>
              <a:endCxn id="183" idx="2"/>
            </p:cNvCxnSpPr>
            <p:nvPr/>
          </p:nvCxnSpPr>
          <p:spPr bwMode="auto">
            <a:xfrm flipV="1">
              <a:off x="4064139" y="3417535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endCxn id="186" idx="3"/>
            </p:cNvCxnSpPr>
            <p:nvPr/>
          </p:nvCxnSpPr>
          <p:spPr bwMode="auto">
            <a:xfrm flipV="1">
              <a:off x="4801914" y="2984006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Text Box 28"/>
            <p:cNvSpPr txBox="1">
              <a:spLocks noChangeArrowheads="1"/>
            </p:cNvSpPr>
            <p:nvPr/>
          </p:nvSpPr>
          <p:spPr bwMode="auto">
            <a:xfrm>
              <a:off x="4633640" y="2988410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" name="Text Box 30"/>
            <p:cNvSpPr txBox="1">
              <a:spLocks noChangeArrowheads="1"/>
            </p:cNvSpPr>
            <p:nvPr/>
          </p:nvSpPr>
          <p:spPr bwMode="auto">
            <a:xfrm>
              <a:off x="3583097" y="322500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5" name="Text Box 61"/>
            <p:cNvSpPr txBox="1">
              <a:spLocks noChangeArrowheads="1"/>
            </p:cNvSpPr>
            <p:nvPr/>
          </p:nvSpPr>
          <p:spPr bwMode="auto">
            <a:xfrm>
              <a:off x="5841331" y="340993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37894" name="Group 37893"/>
          <p:cNvGrpSpPr/>
          <p:nvPr/>
        </p:nvGrpSpPr>
        <p:grpSpPr>
          <a:xfrm>
            <a:off x="775283" y="4109235"/>
            <a:ext cx="2556977" cy="1236541"/>
            <a:chOff x="428027" y="3394912"/>
            <a:chExt cx="2556977" cy="1236541"/>
          </a:xfrm>
        </p:grpSpPr>
        <p:sp>
          <p:nvSpPr>
            <p:cNvPr id="200" name="Text Box 27"/>
            <p:cNvSpPr txBox="1">
              <a:spLocks noChangeArrowheads="1"/>
            </p:cNvSpPr>
            <p:nvPr/>
          </p:nvSpPr>
          <p:spPr bwMode="auto">
            <a:xfrm>
              <a:off x="1882136" y="349715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1" name="Text Box 29"/>
            <p:cNvSpPr txBox="1">
              <a:spLocks noChangeArrowheads="1"/>
            </p:cNvSpPr>
            <p:nvPr/>
          </p:nvSpPr>
          <p:spPr bwMode="auto">
            <a:xfrm>
              <a:off x="869339" y="339491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02" name="Oval 32"/>
            <p:cNvSpPr>
              <a:spLocks noChangeAspect="1" noChangeArrowheads="1"/>
            </p:cNvSpPr>
            <p:nvPr/>
          </p:nvSpPr>
          <p:spPr bwMode="auto">
            <a:xfrm>
              <a:off x="1472610" y="420526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3" name="Oval 33"/>
            <p:cNvSpPr>
              <a:spLocks noChangeAspect="1" noChangeArrowheads="1"/>
            </p:cNvSpPr>
            <p:nvPr/>
          </p:nvSpPr>
          <p:spPr bwMode="auto">
            <a:xfrm>
              <a:off x="718569" y="425514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1065824" y="3644859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" name="Oval 35"/>
            <p:cNvSpPr>
              <a:spLocks noChangeAspect="1" noChangeArrowheads="1"/>
            </p:cNvSpPr>
            <p:nvPr/>
          </p:nvSpPr>
          <p:spPr bwMode="auto">
            <a:xfrm>
              <a:off x="2106436" y="370438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" name="Oval 32"/>
            <p:cNvSpPr>
              <a:spLocks noChangeAspect="1" noChangeArrowheads="1"/>
            </p:cNvSpPr>
            <p:nvPr/>
          </p:nvSpPr>
          <p:spPr bwMode="auto">
            <a:xfrm>
              <a:off x="2547719" y="424853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07" name="Straight Connector 206"/>
            <p:cNvCxnSpPr>
              <a:endCxn id="206" idx="1"/>
            </p:cNvCxnSpPr>
            <p:nvPr/>
          </p:nvCxnSpPr>
          <p:spPr bwMode="auto">
            <a:xfrm>
              <a:off x="2219669" y="3826810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4" idx="5"/>
              <a:endCxn id="202" idx="1"/>
            </p:cNvCxnSpPr>
            <p:nvPr/>
          </p:nvCxnSpPr>
          <p:spPr bwMode="auto">
            <a:xfrm>
              <a:off x="1228426" y="3807461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stCxn id="204" idx="3"/>
              <a:endCxn id="203" idx="7"/>
            </p:cNvCxnSpPr>
            <p:nvPr/>
          </p:nvCxnSpPr>
          <p:spPr bwMode="auto">
            <a:xfrm flipH="1">
              <a:off x="881171" y="3807461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stCxn id="203" idx="6"/>
              <a:endCxn id="202" idx="2"/>
            </p:cNvCxnSpPr>
            <p:nvPr/>
          </p:nvCxnSpPr>
          <p:spPr bwMode="auto">
            <a:xfrm flipV="1">
              <a:off x="909069" y="4300517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205" idx="3"/>
            </p:cNvCxnSpPr>
            <p:nvPr/>
          </p:nvCxnSpPr>
          <p:spPr bwMode="auto">
            <a:xfrm flipV="1">
              <a:off x="1646844" y="3866988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" name="Text Box 28"/>
            <p:cNvSpPr txBox="1">
              <a:spLocks noChangeArrowheads="1"/>
            </p:cNvSpPr>
            <p:nvPr/>
          </p:nvSpPr>
          <p:spPr bwMode="auto">
            <a:xfrm>
              <a:off x="1478570" y="387139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13" name="Text Box 30"/>
            <p:cNvSpPr txBox="1">
              <a:spLocks noChangeArrowheads="1"/>
            </p:cNvSpPr>
            <p:nvPr/>
          </p:nvSpPr>
          <p:spPr bwMode="auto">
            <a:xfrm>
              <a:off x="428027" y="410798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14" name="Text Box 61"/>
            <p:cNvSpPr txBox="1">
              <a:spLocks noChangeArrowheads="1"/>
            </p:cNvSpPr>
            <p:nvPr/>
          </p:nvSpPr>
          <p:spPr bwMode="auto">
            <a:xfrm>
              <a:off x="2686261" y="429291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193973" y="4063212"/>
            <a:ext cx="2556977" cy="1236541"/>
            <a:chOff x="428027" y="3394912"/>
            <a:chExt cx="2556977" cy="1236541"/>
          </a:xfrm>
        </p:grpSpPr>
        <p:sp>
          <p:nvSpPr>
            <p:cNvPr id="219" name="Text Box 27"/>
            <p:cNvSpPr txBox="1">
              <a:spLocks noChangeArrowheads="1"/>
            </p:cNvSpPr>
            <p:nvPr/>
          </p:nvSpPr>
          <p:spPr bwMode="auto">
            <a:xfrm>
              <a:off x="1882136" y="349715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20" name="Text Box 29"/>
            <p:cNvSpPr txBox="1">
              <a:spLocks noChangeArrowheads="1"/>
            </p:cNvSpPr>
            <p:nvPr/>
          </p:nvSpPr>
          <p:spPr bwMode="auto">
            <a:xfrm>
              <a:off x="869339" y="339491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21" name="Oval 32"/>
            <p:cNvSpPr>
              <a:spLocks noChangeAspect="1" noChangeArrowheads="1"/>
            </p:cNvSpPr>
            <p:nvPr/>
          </p:nvSpPr>
          <p:spPr bwMode="auto">
            <a:xfrm>
              <a:off x="1472610" y="420526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2" name="Oval 33"/>
            <p:cNvSpPr>
              <a:spLocks noChangeAspect="1" noChangeArrowheads="1"/>
            </p:cNvSpPr>
            <p:nvPr/>
          </p:nvSpPr>
          <p:spPr bwMode="auto">
            <a:xfrm>
              <a:off x="718569" y="425514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3" name="Oval 34"/>
            <p:cNvSpPr>
              <a:spLocks noChangeAspect="1" noChangeArrowheads="1"/>
            </p:cNvSpPr>
            <p:nvPr/>
          </p:nvSpPr>
          <p:spPr bwMode="auto">
            <a:xfrm>
              <a:off x="1065824" y="3644859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4" name="Oval 35"/>
            <p:cNvSpPr>
              <a:spLocks noChangeAspect="1" noChangeArrowheads="1"/>
            </p:cNvSpPr>
            <p:nvPr/>
          </p:nvSpPr>
          <p:spPr bwMode="auto">
            <a:xfrm>
              <a:off x="2106436" y="370438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5" name="Oval 32"/>
            <p:cNvSpPr>
              <a:spLocks noChangeAspect="1" noChangeArrowheads="1"/>
            </p:cNvSpPr>
            <p:nvPr/>
          </p:nvSpPr>
          <p:spPr bwMode="auto">
            <a:xfrm>
              <a:off x="2547719" y="424853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26" name="Straight Connector 225"/>
            <p:cNvCxnSpPr>
              <a:endCxn id="225" idx="1"/>
            </p:cNvCxnSpPr>
            <p:nvPr/>
          </p:nvCxnSpPr>
          <p:spPr bwMode="auto">
            <a:xfrm>
              <a:off x="2219669" y="3826810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23" idx="5"/>
              <a:endCxn id="221" idx="1"/>
            </p:cNvCxnSpPr>
            <p:nvPr/>
          </p:nvCxnSpPr>
          <p:spPr bwMode="auto">
            <a:xfrm>
              <a:off x="1228426" y="3807461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23" idx="3"/>
              <a:endCxn id="222" idx="7"/>
            </p:cNvCxnSpPr>
            <p:nvPr/>
          </p:nvCxnSpPr>
          <p:spPr bwMode="auto">
            <a:xfrm flipH="1">
              <a:off x="881171" y="3807461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22" idx="6"/>
              <a:endCxn id="221" idx="2"/>
            </p:cNvCxnSpPr>
            <p:nvPr/>
          </p:nvCxnSpPr>
          <p:spPr bwMode="auto">
            <a:xfrm flipV="1">
              <a:off x="909069" y="4300517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endCxn id="224" idx="3"/>
            </p:cNvCxnSpPr>
            <p:nvPr/>
          </p:nvCxnSpPr>
          <p:spPr bwMode="auto">
            <a:xfrm flipV="1">
              <a:off x="1646844" y="3866988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1" name="Text Box 28"/>
            <p:cNvSpPr txBox="1">
              <a:spLocks noChangeArrowheads="1"/>
            </p:cNvSpPr>
            <p:nvPr/>
          </p:nvSpPr>
          <p:spPr bwMode="auto">
            <a:xfrm>
              <a:off x="1478570" y="387139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32" name="Text Box 30"/>
            <p:cNvSpPr txBox="1">
              <a:spLocks noChangeArrowheads="1"/>
            </p:cNvSpPr>
            <p:nvPr/>
          </p:nvSpPr>
          <p:spPr bwMode="auto">
            <a:xfrm>
              <a:off x="428027" y="410798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3" name="Text Box 61"/>
            <p:cNvSpPr txBox="1">
              <a:spLocks noChangeArrowheads="1"/>
            </p:cNvSpPr>
            <p:nvPr/>
          </p:nvSpPr>
          <p:spPr bwMode="auto">
            <a:xfrm>
              <a:off x="2686261" y="429291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24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863140"/>
          </a:xfrm>
        </p:spPr>
        <p:txBody>
          <a:bodyPr>
            <a:normAutofit/>
          </a:bodyPr>
          <a:lstStyle/>
          <a:p>
            <a:r>
              <a:rPr lang="en-US" b="0" dirty="0">
                <a:latin typeface="Arial" charset="0"/>
              </a:rPr>
              <a:t>Sparse Gaussian elimination and </a:t>
            </a:r>
            <a:r>
              <a:rPr lang="en-US" b="0" dirty="0" err="1">
                <a:latin typeface="Arial" charset="0"/>
              </a:rPr>
              <a:t>chordal</a:t>
            </a:r>
            <a:r>
              <a:rPr lang="en-US" b="0" dirty="0">
                <a:latin typeface="Arial" charset="0"/>
              </a:rPr>
              <a:t> completion</a:t>
            </a:r>
            <a:br>
              <a:rPr lang="en-US" b="0" dirty="0">
                <a:latin typeface="Arial" charset="0"/>
              </a:rPr>
            </a:br>
            <a:r>
              <a:rPr lang="en-US" sz="2000" b="0" i="1" dirty="0">
                <a:latin typeface="Arial" charset="0"/>
              </a:rPr>
              <a:t>[</a:t>
            </a:r>
            <a:r>
              <a:rPr lang="en-US" sz="2000" b="0" i="1" dirty="0" err="1">
                <a:latin typeface="Arial" charset="0"/>
              </a:rPr>
              <a:t>Parter</a:t>
            </a:r>
            <a:r>
              <a:rPr lang="en-US" sz="2000" b="0" i="1" dirty="0">
                <a:latin typeface="Arial" charset="0"/>
              </a:rPr>
              <a:t>, Rose]</a:t>
            </a:r>
          </a:p>
        </p:txBody>
      </p:sp>
      <p:sp>
        <p:nvSpPr>
          <p:cNvPr id="245" name="Line 276"/>
          <p:cNvSpPr>
            <a:spLocks noChangeShapeType="1"/>
          </p:cNvSpPr>
          <p:nvPr/>
        </p:nvSpPr>
        <p:spPr bwMode="auto">
          <a:xfrm>
            <a:off x="3953233" y="2196295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6" name="Line 276"/>
          <p:cNvSpPr>
            <a:spLocks noChangeShapeType="1"/>
          </p:cNvSpPr>
          <p:nvPr/>
        </p:nvSpPr>
        <p:spPr bwMode="auto">
          <a:xfrm>
            <a:off x="3917122" y="4680167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Cholesky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Graph Game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Given an undirected graph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 dirty="0">
                <a:latin typeface="Arial" charset="0"/>
              </a:rPr>
              <a:t>,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Repeat: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Choose a vertex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 and mark it;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Add edges between unmarked neighbors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;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Until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every vertex is marked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Goal: </a:t>
            </a:r>
            <a:r>
              <a:rPr lang="en-US" dirty="0">
                <a:latin typeface="Arial" charset="0"/>
              </a:rPr>
              <a:t>End up with as few edges as possible.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Output: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 labeling of the vertices with numbers 1 to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corresponding to a symmetric permutation of matrix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.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0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Graphs and Sparse Matrices</a:t>
            </a:r>
            <a:r>
              <a:rPr lang="en-US" sz="2400">
                <a:ea typeface="+mj-ea"/>
              </a:rPr>
              <a:t>:  Cholesky factorization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4099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1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3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5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1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1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2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3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4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5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6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7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9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0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1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2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3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4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5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6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7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4273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4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5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6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7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8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9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1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2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3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4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5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6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7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8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9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2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3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4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5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6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7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8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9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2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3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5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6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7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8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9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0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2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3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4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5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6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7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8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9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0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2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3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4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5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6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7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8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9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0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3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4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5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6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7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8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9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0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1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3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4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5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6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7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8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9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0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1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4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5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6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7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8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9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0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1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3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4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7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8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4240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241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42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243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8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1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2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3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4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5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6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7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267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268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269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270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271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272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4203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4211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4212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4213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4214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5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6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7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0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1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2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3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4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234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4235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4236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237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4238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4239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4204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4206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14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solidFill>
                  <a:srgbClr val="FF0000"/>
                </a:solidFill>
              </a:rPr>
              <a:t>G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>
                <a:solidFill>
                  <a:srgbClr val="FF0000"/>
                </a:solidFill>
              </a:rPr>
              <a:t>(A)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[chordal]</a:t>
            </a:r>
          </a:p>
        </p:txBody>
      </p:sp>
      <p:sp>
        <p:nvSpPr>
          <p:cNvPr id="4207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814762" cy="144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000" b="1">
                <a:solidFill>
                  <a:schemeClr val="hlink"/>
                </a:solidFill>
              </a:rPr>
              <a:t>Symmetric Gaussian elimination:</a:t>
            </a:r>
          </a:p>
          <a:p>
            <a:pPr>
              <a:lnSpc>
                <a:spcPct val="110000"/>
              </a:lnSpc>
            </a:pPr>
            <a:r>
              <a:rPr lang="en-US" sz="2000" b="1"/>
              <a:t>for j = 1 to n</a:t>
            </a:r>
            <a:br>
              <a:rPr lang="en-US" sz="2000" b="1"/>
            </a:br>
            <a:r>
              <a:rPr lang="en-US" sz="2000" b="1"/>
              <a:t>    add edges between j</a:t>
            </a:r>
            <a:r>
              <a:rPr lang="ja-JP" altLang="en-US" sz="2000" b="1"/>
              <a:t>’</a:t>
            </a:r>
            <a:r>
              <a:rPr lang="en-US" sz="2000" b="1"/>
              <a:t>s</a:t>
            </a:r>
            <a:br>
              <a:rPr lang="en-US" sz="2000" b="1"/>
            </a:br>
            <a:r>
              <a:rPr lang="en-US" sz="2000" b="1"/>
              <a:t>    higher-numbered neighbors</a:t>
            </a:r>
          </a:p>
        </p:txBody>
      </p:sp>
      <p:sp>
        <p:nvSpPr>
          <p:cNvPr id="4208" name="Text Box 280"/>
          <p:cNvSpPr txBox="1">
            <a:spLocks noChangeArrowheads="1"/>
          </p:cNvSpPr>
          <p:nvPr/>
        </p:nvSpPr>
        <p:spPr bwMode="auto">
          <a:xfrm>
            <a:off x="5257800" y="1828800"/>
            <a:ext cx="35956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 u="sng">
                <a:solidFill>
                  <a:srgbClr val="FF0000"/>
                </a:solidFill>
              </a:rPr>
              <a:t>Fill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new nonzeros in factor</a:t>
            </a:r>
            <a:endParaRPr lang="en-US" sz="2400" baseline="30000"/>
          </a:p>
        </p:txBody>
      </p:sp>
      <p:sp>
        <p:nvSpPr>
          <p:cNvPr id="4209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0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Path lemma                               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[Davis Thm 4.1]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be the graph of a symmetric, positive definite matrix, with vertices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1, 2, …, n,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and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= 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be the filled graph.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if and only 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contains a path from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the form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…,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&lt; min(v,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for each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(This includes the possibility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 = 0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in which case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and therefore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2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14385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Elimination Tree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838200" y="1473200"/>
            <a:ext cx="1752600" cy="1676400"/>
            <a:chOff x="3840" y="1872"/>
            <a:chExt cx="1104" cy="1056"/>
          </a:xfrm>
        </p:grpSpPr>
        <p:sp>
          <p:nvSpPr>
            <p:cNvPr id="15435" name="Oval 4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6" name="Oval 5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6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8" name="Oval 7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9" name="Oval 8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0" name="Oval 9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10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Oval 11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3" name="Oval 12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4" name="Oval 13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Oval 14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15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7" name="Oval 16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8" name="Oval 17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9" name="Oval 18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0" name="Oval 19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1" name="Oval 20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" name="Oval 21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3" name="Oval 22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4" name="Oval 23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5" name="Oval 24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6" name="Oval 25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7" name="Oval 26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8" name="Oval 27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Oval 28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0" name="Oval 29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1" name="Oval 30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2" name="Oval 31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Oval 32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" name="Oval 33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Oval 34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Oval 35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Oval 36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Oval 37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Oval 38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Oval 39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1" name="Oval 40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Oval 41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3" name="Oval 42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4" name="Oval 43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5" name="Oval 44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Oval 45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7" name="Oval 46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8" name="Oval 47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9" name="Oval 48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0" name="Oval 49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1" name="Oval 50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2" name="Oval 51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3" name="Oval 52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4" name="Oval 53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5" name="Oval 54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6" name="Oval 55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7" name="Oval 56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8" name="Oval 57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9" name="Oval 58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0" name="Oval 59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1" name="Oval 60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2" name="Oval 61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3" name="Oval 62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4" name="Oval 63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5" name="Oval 64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6" name="Oval 65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7" name="Oval 66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8" name="Oval 67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9" name="Oval 68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0" name="Oval 69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1" name="Oval 70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2" name="Oval 71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3" name="Oval 72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4" name="Oval 73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5" name="Oval 74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6" name="Oval 75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7" name="Oval 76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8" name="Oval 77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9" name="Oval 78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0" name="Oval 79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1" name="Oval 80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2" name="Oval 81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3" name="Oval 82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4" name="Oval 83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5" name="Oval 84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6" name="Oval 85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7" name="Oval 86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8" name="Oval 87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9" name="Oval 88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0" name="Oval 89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1" name="Oval 90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2" name="Oval 91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3" name="Oval 92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4" name="Oval 93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5" name="Oval 94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6" name="Oval 95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7" name="Oval 96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8" name="Oval 97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9" name="Oval 98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0" name="Oval 99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1" name="Oval 100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2" name="Oval 101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3" name="Oval 102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4" name="Oval 103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5" name="Rectangle 104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36" name="Line 105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7" name="Line 106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8" name="Line 107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39" name="Line 108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Line 109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110"/>
          <p:cNvGrpSpPr>
            <a:grpSpLocks noChangeAspect="1"/>
          </p:cNvGrpSpPr>
          <p:nvPr/>
        </p:nvGrpSpPr>
        <p:grpSpPr bwMode="auto">
          <a:xfrm>
            <a:off x="3563938" y="1219200"/>
            <a:ext cx="1711325" cy="2185988"/>
            <a:chOff x="1872" y="2256"/>
            <a:chExt cx="940" cy="1201"/>
          </a:xfrm>
        </p:grpSpPr>
        <p:sp>
          <p:nvSpPr>
            <p:cNvPr id="15402" name="Text Box 111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5403" name="Text Box 112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404" name="Text Box 113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405" name="Line 114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15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16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17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Oval 118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119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Oval 120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121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Oval 122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123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Oval 124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125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126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127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Line 128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129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130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131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132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133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134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135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136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Text Box 137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429" name="Text Box 138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430" name="Text Box 139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431" name="Text Box 140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432" name="Text Box 141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433" name="Text Box 142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434" name="Text Box 143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15365" name="Text Box 144"/>
          <p:cNvSpPr txBox="1">
            <a:spLocks noChangeArrowheads="1"/>
          </p:cNvSpPr>
          <p:nvPr/>
        </p:nvSpPr>
        <p:spPr bwMode="auto">
          <a:xfrm>
            <a:off x="762000" y="33528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u="sng">
                <a:solidFill>
                  <a:srgbClr val="FF0000"/>
                </a:solidFill>
              </a:rPr>
              <a:t>Cholesky factor</a:t>
            </a:r>
          </a:p>
        </p:txBody>
      </p:sp>
      <p:sp>
        <p:nvSpPr>
          <p:cNvPr id="15366" name="Text Box 145"/>
          <p:cNvSpPr txBox="1">
            <a:spLocks noChangeArrowheads="1"/>
          </p:cNvSpPr>
          <p:nvPr/>
        </p:nvSpPr>
        <p:spPr bwMode="auto">
          <a:xfrm>
            <a:off x="3886200" y="3292475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400" u="sng">
                <a:solidFill>
                  <a:srgbClr val="FF0000"/>
                </a:solidFill>
              </a:rPr>
              <a:t>G</a:t>
            </a:r>
            <a:r>
              <a:rPr lang="en-US" sz="2400" b="1" u="sng" baseline="30000">
                <a:solidFill>
                  <a:srgbClr val="FF0000"/>
                </a:solidFill>
              </a:rPr>
              <a:t>+</a:t>
            </a:r>
            <a:r>
              <a:rPr lang="en-US" sz="2400" u="sng">
                <a:solidFill>
                  <a:srgbClr val="FF0000"/>
                </a:solidFill>
              </a:rPr>
              <a:t>(A)</a:t>
            </a:r>
            <a:endParaRPr lang="en-US" sz="2000" u="sng">
              <a:solidFill>
                <a:srgbClr val="FF0000"/>
              </a:solidFill>
            </a:endParaRPr>
          </a:p>
        </p:txBody>
      </p:sp>
      <p:sp>
        <p:nvSpPr>
          <p:cNvPr id="15367" name="Text Box 146"/>
          <p:cNvSpPr txBox="1">
            <a:spLocks noChangeArrowheads="1"/>
          </p:cNvSpPr>
          <p:nvPr/>
        </p:nvSpPr>
        <p:spPr bwMode="auto">
          <a:xfrm>
            <a:off x="6477000" y="32924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u="sng">
                <a:solidFill>
                  <a:srgbClr val="FF0000"/>
                </a:solidFill>
              </a:rPr>
              <a:t>T(A)</a:t>
            </a:r>
          </a:p>
        </p:txBody>
      </p:sp>
      <p:grpSp>
        <p:nvGrpSpPr>
          <p:cNvPr id="15368" name="Group 147"/>
          <p:cNvGrpSpPr>
            <a:grpSpLocks/>
          </p:cNvGrpSpPr>
          <p:nvPr/>
        </p:nvGrpSpPr>
        <p:grpSpPr bwMode="auto">
          <a:xfrm>
            <a:off x="6248400" y="1266825"/>
            <a:ext cx="1452563" cy="2092325"/>
            <a:chOff x="2394" y="2687"/>
            <a:chExt cx="915" cy="1318"/>
          </a:xfrm>
        </p:grpSpPr>
        <p:sp>
          <p:nvSpPr>
            <p:cNvPr id="15370" name="Text Box 148"/>
            <p:cNvSpPr txBox="1">
              <a:spLocks noChangeAspect="1" noChangeArrowheads="1"/>
            </p:cNvSpPr>
            <p:nvPr/>
          </p:nvSpPr>
          <p:spPr bwMode="auto">
            <a:xfrm>
              <a:off x="2774" y="268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5371" name="Text Box 149"/>
            <p:cNvSpPr txBox="1">
              <a:spLocks noChangeAspect="1" noChangeArrowheads="1"/>
            </p:cNvSpPr>
            <p:nvPr/>
          </p:nvSpPr>
          <p:spPr bwMode="auto">
            <a:xfrm>
              <a:off x="3103" y="3809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372" name="Text Box 150"/>
            <p:cNvSpPr txBox="1">
              <a:spLocks noChangeAspect="1" noChangeArrowheads="1"/>
            </p:cNvSpPr>
            <p:nvPr/>
          </p:nvSpPr>
          <p:spPr bwMode="auto">
            <a:xfrm>
              <a:off x="3126" y="35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373" name="Text Box 151"/>
            <p:cNvSpPr txBox="1">
              <a:spLocks noChangeAspect="1" noChangeArrowheads="1"/>
            </p:cNvSpPr>
            <p:nvPr/>
          </p:nvSpPr>
          <p:spPr bwMode="auto">
            <a:xfrm>
              <a:off x="3134" y="329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374" name="Text Box 152"/>
            <p:cNvSpPr txBox="1">
              <a:spLocks noChangeAspect="1" noChangeArrowheads="1"/>
            </p:cNvSpPr>
            <p:nvPr/>
          </p:nvSpPr>
          <p:spPr bwMode="auto">
            <a:xfrm>
              <a:off x="2438" y="315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5375" name="Text Box 153"/>
            <p:cNvSpPr txBox="1">
              <a:spLocks noChangeAspect="1" noChangeArrowheads="1"/>
            </p:cNvSpPr>
            <p:nvPr/>
          </p:nvSpPr>
          <p:spPr bwMode="auto">
            <a:xfrm>
              <a:off x="3140" y="304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5376" name="Text Box 154"/>
            <p:cNvSpPr txBox="1">
              <a:spLocks noChangeAspect="1" noChangeArrowheads="1"/>
            </p:cNvSpPr>
            <p:nvPr/>
          </p:nvSpPr>
          <p:spPr bwMode="auto">
            <a:xfrm>
              <a:off x="2449" y="366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5377" name="Text Box 155"/>
            <p:cNvSpPr txBox="1">
              <a:spLocks noChangeAspect="1" noChangeArrowheads="1"/>
            </p:cNvSpPr>
            <p:nvPr/>
          </p:nvSpPr>
          <p:spPr bwMode="auto">
            <a:xfrm>
              <a:off x="2787" y="345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5378" name="Text Box 156"/>
            <p:cNvSpPr txBox="1">
              <a:spLocks noChangeAspect="1" noChangeArrowheads="1"/>
            </p:cNvSpPr>
            <p:nvPr/>
          </p:nvSpPr>
          <p:spPr bwMode="auto">
            <a:xfrm>
              <a:off x="2772" y="3190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5379" name="Text Box 157"/>
            <p:cNvSpPr txBox="1">
              <a:spLocks noChangeAspect="1" noChangeArrowheads="1"/>
            </p:cNvSpPr>
            <p:nvPr/>
          </p:nvSpPr>
          <p:spPr bwMode="auto">
            <a:xfrm>
              <a:off x="2778" y="292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  <p:grpSp>
          <p:nvGrpSpPr>
            <p:cNvPr id="15380" name="Group 158"/>
            <p:cNvGrpSpPr>
              <a:grpSpLocks/>
            </p:cNvGrpSpPr>
            <p:nvPr/>
          </p:nvGrpSpPr>
          <p:grpSpPr bwMode="auto">
            <a:xfrm>
              <a:off x="2394" y="2784"/>
              <a:ext cx="780" cy="1221"/>
              <a:chOff x="2394" y="2784"/>
              <a:chExt cx="780" cy="1221"/>
            </a:xfrm>
          </p:grpSpPr>
          <p:sp>
            <p:nvSpPr>
              <p:cNvPr id="15381" name="Line 159"/>
              <p:cNvSpPr>
                <a:spLocks noChangeAspect="1" noChangeShapeType="1"/>
              </p:cNvSpPr>
              <p:nvPr/>
            </p:nvSpPr>
            <p:spPr bwMode="auto">
              <a:xfrm rot="-5400000">
                <a:off x="2402" y="3214"/>
                <a:ext cx="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160"/>
              <p:cNvSpPr>
                <a:spLocks noChangeAspect="1" noChangeArrowheads="1"/>
              </p:cNvSpPr>
              <p:nvPr/>
            </p:nvSpPr>
            <p:spPr bwMode="auto">
              <a:xfrm>
                <a:off x="2736" y="2784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Oval 161"/>
              <p:cNvSpPr>
                <a:spLocks noChangeAspect="1" noChangeArrowheads="1"/>
              </p:cNvSpPr>
              <p:nvPr/>
            </p:nvSpPr>
            <p:spPr bwMode="auto">
              <a:xfrm>
                <a:off x="2736" y="3040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Oval 162"/>
              <p:cNvSpPr>
                <a:spLocks noChangeAspect="1" noChangeArrowheads="1"/>
              </p:cNvSpPr>
              <p:nvPr/>
            </p:nvSpPr>
            <p:spPr bwMode="auto">
              <a:xfrm>
                <a:off x="2736" y="3296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Oval 163"/>
              <p:cNvSpPr>
                <a:spLocks noChangeAspect="1" noChangeArrowheads="1"/>
              </p:cNvSpPr>
              <p:nvPr/>
            </p:nvSpPr>
            <p:spPr bwMode="auto">
              <a:xfrm>
                <a:off x="2736" y="3552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86" name="Group 164"/>
              <p:cNvGrpSpPr>
                <a:grpSpLocks/>
              </p:cNvGrpSpPr>
              <p:nvPr/>
            </p:nvGrpSpPr>
            <p:grpSpPr bwMode="auto">
              <a:xfrm>
                <a:off x="2787" y="3603"/>
                <a:ext cx="372" cy="402"/>
                <a:chOff x="2787" y="3603"/>
                <a:chExt cx="372" cy="402"/>
              </a:xfrm>
            </p:grpSpPr>
            <p:sp>
              <p:nvSpPr>
                <p:cNvPr id="15398" name="Line 165"/>
                <p:cNvSpPr>
                  <a:spLocks noChangeShapeType="1"/>
                </p:cNvSpPr>
                <p:nvPr/>
              </p:nvSpPr>
              <p:spPr bwMode="auto">
                <a:xfrm>
                  <a:off x="2787" y="3603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16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2985" y="3827"/>
                  <a:ext cx="23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650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906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7" name="Line 169"/>
              <p:cNvSpPr>
                <a:spLocks noChangeAspect="1" noChangeShapeType="1"/>
              </p:cNvSpPr>
              <p:nvPr/>
            </p:nvSpPr>
            <p:spPr bwMode="auto">
              <a:xfrm rot="-5400000">
                <a:off x="3000" y="3308"/>
                <a:ext cx="2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88" name="Group 170"/>
              <p:cNvGrpSpPr>
                <a:grpSpLocks/>
              </p:cNvGrpSpPr>
              <p:nvPr/>
            </p:nvGrpSpPr>
            <p:grpSpPr bwMode="auto">
              <a:xfrm>
                <a:off x="2802" y="3084"/>
                <a:ext cx="372" cy="146"/>
                <a:chOff x="2802" y="3084"/>
                <a:chExt cx="372" cy="146"/>
              </a:xfrm>
            </p:grpSpPr>
            <p:sp>
              <p:nvSpPr>
                <p:cNvPr id="15396" name="Line 171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389" name="Oval 173"/>
              <p:cNvSpPr>
                <a:spLocks noChangeAspect="1" noChangeArrowheads="1"/>
              </p:cNvSpPr>
              <p:nvPr/>
            </p:nvSpPr>
            <p:spPr bwMode="auto">
              <a:xfrm>
                <a:off x="3075" y="3387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390" name="Group 174"/>
              <p:cNvGrpSpPr>
                <a:grpSpLocks/>
              </p:cNvGrpSpPr>
              <p:nvPr/>
            </p:nvGrpSpPr>
            <p:grpSpPr bwMode="auto">
              <a:xfrm flipH="1">
                <a:off x="2394" y="3096"/>
                <a:ext cx="372" cy="146"/>
                <a:chOff x="2802" y="3084"/>
                <a:chExt cx="372" cy="146"/>
              </a:xfrm>
            </p:grpSpPr>
            <p:sp>
              <p:nvSpPr>
                <p:cNvPr id="15394" name="Line 175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Oval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91" name="Group 177"/>
              <p:cNvGrpSpPr>
                <a:grpSpLocks/>
              </p:cNvGrpSpPr>
              <p:nvPr/>
            </p:nvGrpSpPr>
            <p:grpSpPr bwMode="auto">
              <a:xfrm flipH="1">
                <a:off x="2406" y="3603"/>
                <a:ext cx="372" cy="146"/>
                <a:chOff x="2802" y="3084"/>
                <a:chExt cx="372" cy="146"/>
              </a:xfrm>
            </p:grpSpPr>
            <p:sp>
              <p:nvSpPr>
                <p:cNvPr id="15392" name="Line 178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3" name="Oval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369" name="Rectangle 180"/>
          <p:cNvSpPr>
            <a:spLocks noChangeArrowheads="1"/>
          </p:cNvSpPr>
          <p:nvPr/>
        </p:nvSpPr>
        <p:spPr bwMode="auto">
          <a:xfrm>
            <a:off x="1143000" y="4114800"/>
            <a:ext cx="7162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0000"/>
                </a:solidFill>
              </a:rPr>
              <a:t>T(A) :   parent(j) = min { i &gt; j 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r>
              <a:rPr lang="en-US" sz="2400">
                <a:solidFill>
                  <a:srgbClr val="FF0000"/>
                </a:solidFill>
              </a:rPr>
              <a:t> (i, j) in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G</a:t>
            </a:r>
            <a:r>
              <a:rPr lang="en-US" sz="2400" baseline="30000">
                <a:solidFill>
                  <a:srgbClr val="FF0000"/>
                </a:solidFill>
              </a:rPr>
              <a:t>+</a:t>
            </a:r>
            <a:r>
              <a:rPr lang="en-US" sz="2400">
                <a:solidFill>
                  <a:srgbClr val="FF0000"/>
                </a:solidFill>
              </a:rPr>
              <a:t>(A) }</a:t>
            </a:r>
          </a:p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800">
              <a:solidFill>
                <a:srgbClr val="FF0000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FF0000"/>
                </a:solidFill>
              </a:rPr>
              <a:t>parent(col j) = first nonzero row below diagonal in L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160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T describes dependencies among columns of factor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Can compute G</a:t>
            </a:r>
            <a:r>
              <a:rPr lang="en-US" sz="2000" b="1" baseline="30000">
                <a:latin typeface="Arial" charset="0"/>
              </a:rPr>
              <a:t>+</a:t>
            </a:r>
            <a:r>
              <a:rPr lang="en-US" sz="2000">
                <a:latin typeface="Arial" charset="0"/>
              </a:rPr>
              <a:t>(A) easily from T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latin typeface="Arial" charset="0"/>
              </a:rPr>
              <a:t>Can compute T from G(A) in almost linear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Facts about elimination trees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2578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(it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 tree, not a forest).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[Davis Thm 4.4]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2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depth-first spanning tree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the transitive reduction of the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directed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graph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G(L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10284</TotalTime>
  <Words>1331</Words>
  <Application>Microsoft Macintosh PowerPoint</Application>
  <PresentationFormat>On-screen Show (4:3)</PresentationFormat>
  <Paragraphs>299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Garamond</vt:lpstr>
      <vt:lpstr>Symbol</vt:lpstr>
      <vt:lpstr>Times</vt:lpstr>
      <vt:lpstr>Times New Roman</vt:lpstr>
      <vt:lpstr>Wingdings</vt:lpstr>
      <vt:lpstr>Default Design</vt:lpstr>
      <vt:lpstr>1_Default Design</vt:lpstr>
      <vt:lpstr>Document</vt:lpstr>
      <vt:lpstr>The Landscape of Sparse Ax=b Solvers</vt:lpstr>
      <vt:lpstr>Column Cholesky Factorization</vt:lpstr>
      <vt:lpstr>Sparse Column Cholesky Factorization</vt:lpstr>
      <vt:lpstr>Sparse Gaussian elimination and chordal completion [Parter, Rose]</vt:lpstr>
      <vt:lpstr>Cholesky Graph Game</vt:lpstr>
      <vt:lpstr>Graphs and Sparse Matrices:  Cholesky factorization</vt:lpstr>
      <vt:lpstr>Path lemma                                [Davis Thm 4.1]    </vt:lpstr>
      <vt:lpstr>Elimination Tree</vt:lpstr>
      <vt:lpstr>Facts about elimination trees</vt:lpstr>
      <vt:lpstr>Permutations for sparsity</vt:lpstr>
      <vt:lpstr>Sparse Gaussian elimination and chordal completion [Parter, Rose]</vt:lpstr>
      <vt:lpstr>The (2-dimensional) model problem</vt:lpstr>
      <vt:lpstr>Permutations of the 2-D model problem</vt:lpstr>
      <vt:lpstr>Nested dissection ordering</vt:lpstr>
      <vt:lpstr>Separators in theory</vt:lpstr>
      <vt:lpstr>Separators in practice</vt:lpstr>
      <vt:lpstr>Permutations of general 2D and 3D problems</vt:lpstr>
      <vt:lpstr>Heuristic fill-reducing matrix permutations</vt:lpstr>
      <vt:lpstr>Fill-reducing permutations in Matlab</vt:lpstr>
      <vt:lpstr>Complexity of direct methods</vt:lpstr>
      <vt:lpstr>Sparse Cholesky factorization to solve  Ax = b</vt:lpstr>
    </vt:vector>
  </TitlesOfParts>
  <Company>Xerox PARC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380</cp:revision>
  <cp:lastPrinted>2013-04-08T15:36:06Z</cp:lastPrinted>
  <dcterms:created xsi:type="dcterms:W3CDTF">1998-10-05T22:15:03Z</dcterms:created>
  <dcterms:modified xsi:type="dcterms:W3CDTF">2018-04-09T14:57:59Z</dcterms:modified>
</cp:coreProperties>
</file>