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32"/>
  </p:notesMasterIdLst>
  <p:handoutMasterIdLst>
    <p:handoutMasterId r:id="rId33"/>
  </p:handoutMasterIdLst>
  <p:sldIdLst>
    <p:sldId id="383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9" r:id="rId14"/>
    <p:sldId id="355" r:id="rId15"/>
    <p:sldId id="402" r:id="rId16"/>
    <p:sldId id="361" r:id="rId17"/>
    <p:sldId id="357" r:id="rId18"/>
    <p:sldId id="400" r:id="rId19"/>
    <p:sldId id="364" r:id="rId20"/>
    <p:sldId id="365" r:id="rId21"/>
    <p:sldId id="359" r:id="rId22"/>
    <p:sldId id="401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9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1.xml"/><Relationship Id="rId3" Type="http://schemas.openxmlformats.org/officeDocument/2006/relationships/slide" Target="slides/slide13.xml"/><Relationship Id="rId7" Type="http://schemas.openxmlformats.org/officeDocument/2006/relationships/slide" Target="slides/slide20.xml"/><Relationship Id="rId12" Type="http://schemas.openxmlformats.org/officeDocument/2006/relationships/slide" Target="slides/slide29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17.xml"/><Relationship Id="rId11" Type="http://schemas.openxmlformats.org/officeDocument/2006/relationships/slide" Target="slides/slide27.xml"/><Relationship Id="rId5" Type="http://schemas.openxmlformats.org/officeDocument/2006/relationships/slide" Target="slides/slide16.xml"/><Relationship Id="rId10" Type="http://schemas.openxmlformats.org/officeDocument/2006/relationships/slide" Target="slides/slide26.xml"/><Relationship Id="rId4" Type="http://schemas.openxmlformats.org/officeDocument/2006/relationships/slide" Target="slides/slide14.xml"/><Relationship Id="rId9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4F2734D2-57CA-5D48-9093-53CE56C39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9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45355EEF-7543-E844-B681-347109A60A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23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1849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607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306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3669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474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92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0380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228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0949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153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72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0629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5011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6732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01142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7760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23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033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864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17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96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056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75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9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14300"/>
            <a:ext cx="8120063" cy="515938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for sparsity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5300" y="1068388"/>
            <a:ext cx="5902325" cy="37877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“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I observed that most of the coefficients in our matrices were zero; i.e., the nonzeros were 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‘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sparse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’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 in the matrix, and that typically the triangular matrices associated with the forward and back solution provided by Gaussian elimination would remain sparse if pivot elements were chosen with care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”</a:t>
            </a:r>
            <a:endParaRPr lang="en-US" sz="2800">
              <a:solidFill>
                <a:srgbClr val="FF0000"/>
              </a:solidFill>
              <a:latin typeface="Garamond" charset="0"/>
            </a:endParaRPr>
          </a:p>
        </p:txBody>
      </p:sp>
      <p:pic>
        <p:nvPicPr>
          <p:cNvPr id="17412" name="Picture 4" descr="markowit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62075"/>
            <a:ext cx="2325688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Nobel_med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5094288"/>
            <a:ext cx="1550988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55575" y="5308600"/>
            <a:ext cx="59023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/>
          <a:p>
            <a:pPr marL="609600" indent="-609600">
              <a:lnSpc>
                <a:spcPct val="95000"/>
              </a:lnSpc>
              <a:buClr>
                <a:srgbClr val="FF0000"/>
              </a:buClr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- Harry Markowitz, describing the 1950s work on portfolio theory that won </a:t>
            </a:r>
            <a:br>
              <a:rPr lang="en-US" sz="2400">
                <a:solidFill>
                  <a:srgbClr val="000000"/>
                </a:solidFill>
                <a:latin typeface="Arial" charset="0"/>
              </a:rPr>
            </a:br>
            <a:r>
              <a:rPr lang="en-US" sz="2400">
                <a:solidFill>
                  <a:srgbClr val="000000"/>
                </a:solidFill>
                <a:latin typeface="Arial" charset="0"/>
              </a:rPr>
              <a:t>the 1990 Nobel Prize for Economics</a:t>
            </a:r>
          </a:p>
        </p:txBody>
      </p:sp>
    </p:spTree>
    <p:extLst>
      <p:ext uri="{BB962C8B-B14F-4D97-AF65-F5344CB8AC3E}">
        <p14:creationId xmlns:p14="http://schemas.microsoft.com/office/powerpoint/2010/main" val="98805929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Fill-reducing permutations in Matlab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Symmetric approximate minimum degree:</a:t>
            </a:r>
            <a:endParaRPr lang="en-US" sz="20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 = amd(A);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symmetric permutation:  chol(A(p,p)) often sparser than chol(A)</a:t>
            </a:r>
          </a:p>
          <a:p>
            <a:pPr lvl="1">
              <a:lnSpc>
                <a:spcPct val="90000"/>
              </a:lnSpc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Symmetric nested dissection:</a:t>
            </a:r>
            <a:endParaRPr lang="en-US" sz="20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not built into Matlab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several versions in meshpart toolbox (course web page references)</a:t>
            </a:r>
          </a:p>
          <a:p>
            <a:pPr lvl="1">
              <a:lnSpc>
                <a:spcPct val="90000"/>
              </a:lnSpc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Nonsymmetric approximate minimum degree: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 = colamd(A);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column permutation:  lu(A(:,p)) often sparser than lu(A)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also for QR factorization</a:t>
            </a:r>
          </a:p>
          <a:p>
            <a:pPr lvl="1">
              <a:lnSpc>
                <a:spcPct val="90000"/>
              </a:lnSpc>
            </a:pPr>
            <a:endParaRPr lang="en-US" sz="10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Reverse Cuthill-McKee</a:t>
            </a:r>
            <a:endParaRPr lang="en-US" sz="28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 = symrcm(A);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A(p,p) often has smaller bandwidth than A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similar to Sparspak RCM</a:t>
            </a:r>
          </a:p>
        </p:txBody>
      </p:sp>
    </p:spTree>
    <p:extLst>
      <p:ext uri="{BB962C8B-B14F-4D97-AF65-F5344CB8AC3E}">
        <p14:creationId xmlns:p14="http://schemas.microsoft.com/office/powerpoint/2010/main" val="23771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direct methods</a:t>
            </a:r>
            <a:endParaRPr lang="en-US" sz="2400">
              <a:ea typeface="+mj-ea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8490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493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00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4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495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492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8452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55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78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485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6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7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8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79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48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1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3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56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6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9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1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2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3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4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5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6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7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57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5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0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1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2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3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4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5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6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7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53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40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1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  <p:extLst>
      <p:ext uri="{BB962C8B-B14F-4D97-AF65-F5344CB8AC3E}">
        <p14:creationId xmlns:p14="http://schemas.microsoft.com/office/powerpoint/2010/main" val="17086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76600"/>
            <a:ext cx="8534400" cy="609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ea typeface="+mj-ea"/>
              </a:rPr>
              <a:t>Sparse Data Structures and Algorithms</a:t>
            </a:r>
            <a:endParaRPr lang="en-US" sz="24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31131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60338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Compressed Sparse Matrix Storage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14800"/>
            <a:ext cx="4343400" cy="2209800"/>
          </a:xfrm>
        </p:spPr>
        <p:txBody>
          <a:bodyPr/>
          <a:lstStyle/>
          <a:p>
            <a:r>
              <a:rPr lang="en-US" u="sng">
                <a:solidFill>
                  <a:srgbClr val="FF0000"/>
                </a:solidFill>
                <a:latin typeface="Arial" charset="0"/>
              </a:rPr>
              <a:t>Full storage:</a:t>
            </a:r>
            <a:r>
              <a:rPr lang="en-US" b="1">
                <a:latin typeface="Arial" charset="0"/>
              </a:rPr>
              <a:t>   </a:t>
            </a:r>
          </a:p>
          <a:p>
            <a:pPr lvl="1"/>
            <a:r>
              <a:rPr lang="en-US" sz="2400">
                <a:latin typeface="Arial" charset="0"/>
              </a:rPr>
              <a:t>2-dimensional array.</a:t>
            </a:r>
          </a:p>
          <a:p>
            <a:pPr lvl="1"/>
            <a:r>
              <a:rPr lang="en-US" sz="2400">
                <a:latin typeface="Arial" charset="0"/>
              </a:rPr>
              <a:t>(nrows*ncols) memory.</a:t>
            </a:r>
          </a:p>
          <a:p>
            <a:endParaRPr lang="en-US" sz="3200">
              <a:latin typeface="Arial" charset="0"/>
            </a:endParaRPr>
          </a:p>
        </p:txBody>
      </p:sp>
      <p:graphicFrame>
        <p:nvGraphicFramePr>
          <p:cNvPr id="1833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038061"/>
              </p:ext>
            </p:extLst>
          </p:nvPr>
        </p:nvGraphicFramePr>
        <p:xfrm>
          <a:off x="685800" y="1600200"/>
          <a:ext cx="1752600" cy="1709738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3318" name="Group 22"/>
          <p:cNvGraphicFramePr>
            <a:graphicFrameLocks noGrp="1"/>
          </p:cNvGraphicFramePr>
          <p:nvPr/>
        </p:nvGraphicFramePr>
        <p:xfrm>
          <a:off x="5259388" y="1158875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3332" name="Group 36"/>
          <p:cNvGraphicFramePr>
            <a:graphicFrameLocks noGrp="1"/>
          </p:cNvGraphicFramePr>
          <p:nvPr/>
        </p:nvGraphicFramePr>
        <p:xfrm>
          <a:off x="5259388" y="1920875"/>
          <a:ext cx="2921000" cy="609600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4224338" y="4046538"/>
            <a:ext cx="4800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 u="sng">
                <a:solidFill>
                  <a:srgbClr val="FF0000"/>
                </a:solidFill>
                <a:latin typeface="Arial" charset="0"/>
              </a:rPr>
              <a:t>Sparse storage: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Compressed storage by columns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(CSC).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Three 1-dimensional arrays.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(2*nzs + ncols + 1) memory.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latin typeface="Arial" charset="0"/>
              </a:rPr>
              <a:t>Similarly,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CSR.</a:t>
            </a:r>
          </a:p>
        </p:txBody>
      </p:sp>
      <p:graphicFrame>
        <p:nvGraphicFramePr>
          <p:cNvPr id="183347" name="Group 51"/>
          <p:cNvGraphicFramePr>
            <a:graphicFrameLocks noGrp="1"/>
          </p:cNvGraphicFramePr>
          <p:nvPr/>
        </p:nvGraphicFramePr>
        <p:xfrm>
          <a:off x="5259388" y="3203575"/>
          <a:ext cx="2336800" cy="609600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35" name="Line 63"/>
          <p:cNvSpPr>
            <a:spLocks noChangeShapeType="1"/>
          </p:cNvSpPr>
          <p:nvPr/>
        </p:nvSpPr>
        <p:spPr bwMode="auto">
          <a:xfrm flipV="1">
            <a:off x="5538788" y="2530475"/>
            <a:ext cx="63500" cy="77787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 flipV="1">
            <a:off x="6148388" y="2544763"/>
            <a:ext cx="549275" cy="754062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 flipV="1">
            <a:off x="6724650" y="2559050"/>
            <a:ext cx="1139825" cy="763588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 flipV="1">
            <a:off x="7302500" y="2606675"/>
            <a:ext cx="1258888" cy="701675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2971800" y="1219200"/>
            <a:ext cx="23868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 charset="0"/>
              </a:rPr>
              <a:t>value </a:t>
            </a:r>
            <a:r>
              <a:rPr lang="en-US" sz="1800" kern="0" dirty="0">
                <a:solidFill>
                  <a:srgbClr val="00AE00"/>
                </a:solidFill>
                <a:latin typeface="Arial" charset="0"/>
              </a:rPr>
              <a:t>(x in Davis)</a:t>
            </a:r>
            <a:r>
              <a:rPr lang="en-US" sz="1800" kern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:</a:t>
            </a: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3276600" y="1981200"/>
            <a:ext cx="2027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 charset="0"/>
              </a:rPr>
              <a:t>row </a:t>
            </a:r>
            <a:r>
              <a:rPr lang="en-US" sz="1800" kern="0" dirty="0">
                <a:solidFill>
                  <a:srgbClr val="00AE00"/>
                </a:solidFill>
                <a:latin typeface="Arial" charset="0"/>
              </a:rPr>
              <a:t>(</a:t>
            </a:r>
            <a:r>
              <a:rPr lang="en-US" sz="1800" kern="0" dirty="0" err="1">
                <a:solidFill>
                  <a:srgbClr val="00AE00"/>
                </a:solidFill>
                <a:latin typeface="Arial" charset="0"/>
              </a:rPr>
              <a:t>i</a:t>
            </a:r>
            <a:r>
              <a:rPr lang="en-US" sz="1800" kern="0" dirty="0">
                <a:solidFill>
                  <a:srgbClr val="00AE00"/>
                </a:solidFill>
                <a:latin typeface="Arial" charset="0"/>
              </a:rPr>
              <a:t> in Davis)</a:t>
            </a:r>
            <a:r>
              <a:rPr lang="en-US" sz="2400" dirty="0">
                <a:latin typeface="Arial" charset="0"/>
              </a:rPr>
              <a:t> :</a:t>
            </a:r>
            <a:endParaRPr lang="en-US" sz="1800" dirty="0">
              <a:latin typeface="Arial" charset="0"/>
            </a:endParaRPr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2743200" y="3276600"/>
            <a:ext cx="2664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dirty="0" err="1">
                <a:latin typeface="Arial" charset="0"/>
              </a:rPr>
              <a:t>colstart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1800" kern="0" dirty="0">
                <a:solidFill>
                  <a:srgbClr val="00AE00"/>
                </a:solidFill>
                <a:latin typeface="Arial" charset="0"/>
              </a:rPr>
              <a:t>(p in Davis)</a:t>
            </a:r>
            <a:r>
              <a:rPr lang="en-US" sz="2400" dirty="0">
                <a:latin typeface="Arial" charset="0"/>
              </a:rPr>
              <a:t> :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43000"/>
            <a:ext cx="8534400" cy="25908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ea typeface="+mj-ea"/>
              </a:rPr>
              <a:t>Sparse Matrix Times Sparse Matrix</a:t>
            </a:r>
            <a:endParaRPr lang="en-US" sz="24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17336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 – Matrix Multiplication:    C = A * B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			C(:, :) = 0;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 			for i = 1:n 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     		    for j = 1:n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         		for k = 1:n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               		    C(i, j) = C(i, j) + A(i, k) * B(k, j);</a:t>
            </a:r>
          </a:p>
          <a:p>
            <a:pPr>
              <a:buFontTx/>
              <a:buNone/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The </a:t>
            </a:r>
            <a:r>
              <a:rPr lang="en-US">
                <a:latin typeface="Arial" charset="0"/>
              </a:rPr>
              <a:t>n</a:t>
            </a:r>
            <a:r>
              <a:rPr lang="en-US" sz="2800" baseline="30000">
                <a:latin typeface="Arial" charset="0"/>
              </a:rPr>
              <a:t>3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scalar updates can be done in any order.</a:t>
            </a:r>
          </a:p>
          <a:p>
            <a:pPr lvl="4"/>
            <a:endParaRPr lang="en-US" sz="9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Six possible algorithms:     ijk,  ikj,  jik,   jki,   kij,   kji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(lots more if you think about blocking for cache).</a:t>
            </a:r>
          </a:p>
          <a:p>
            <a:pPr>
              <a:buFontTx/>
              <a:buNone/>
            </a:pPr>
            <a:endParaRPr lang="en-US" sz="9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Goal is O(nonzero flops) time for sparse A, B, C.</a:t>
            </a:r>
          </a:p>
          <a:p>
            <a:endParaRPr lang="en-US" sz="900">
              <a:latin typeface="Arial" charset="0"/>
            </a:endParaRPr>
          </a:p>
          <a:p>
            <a:r>
              <a:rPr lang="en-US">
                <a:latin typeface="Arial" charset="0"/>
              </a:rPr>
              <a:t>Even time = O(n</a:t>
            </a:r>
            <a:r>
              <a:rPr lang="en-US" sz="2800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is too slow!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676400" y="990600"/>
            <a:ext cx="60960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Organizations of Matrix Multiplication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5016500" cy="5638800"/>
          </a:xfrm>
        </p:spPr>
        <p:txBody>
          <a:bodyPr/>
          <a:lstStyle/>
          <a:p>
            <a:pPr>
              <a:buFont typeface="Symbol" charset="0"/>
              <a:buChar char="´"/>
            </a:pPr>
            <a:endParaRPr lang="en-US" u="sng">
              <a:solidFill>
                <a:schemeClr val="hlink"/>
              </a:solidFill>
              <a:latin typeface="Arial" charset="0"/>
            </a:endParaRPr>
          </a:p>
          <a:p>
            <a:pPr>
              <a:buFont typeface="Symbol" charset="0"/>
              <a:buChar char="´"/>
            </a:pPr>
            <a:r>
              <a:rPr lang="en-US" u="sng">
                <a:solidFill>
                  <a:srgbClr val="FF0000"/>
                </a:solidFill>
                <a:latin typeface="Arial" charset="0"/>
              </a:rPr>
              <a:t>Outer product:</a:t>
            </a:r>
            <a:br>
              <a:rPr lang="en-US" u="sng">
                <a:solidFill>
                  <a:srgbClr val="FF0000"/>
                </a:solidFill>
                <a:latin typeface="Arial" charset="0"/>
              </a:rPr>
            </a:br>
            <a:r>
              <a:rPr lang="en-US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for k = 1:n 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 C = C + A(:, k) * B(k, :)</a:t>
            </a:r>
          </a:p>
          <a:p>
            <a:pPr lvl="3">
              <a:buFont typeface="Symbol" charset="0"/>
              <a:buChar char="´"/>
            </a:pPr>
            <a:endParaRPr lang="en-US" sz="600">
              <a:latin typeface="Arial" charset="0"/>
            </a:endParaRPr>
          </a:p>
          <a:p>
            <a:pPr>
              <a:buFont typeface="Symbol" charset="0"/>
              <a:buChar char="´"/>
            </a:pPr>
            <a:r>
              <a:rPr lang="en-US" u="sng">
                <a:solidFill>
                  <a:srgbClr val="FF0000"/>
                </a:solidFill>
                <a:latin typeface="Arial" charset="0"/>
              </a:rPr>
              <a:t>Inner product:</a:t>
            </a:r>
            <a:br>
              <a:rPr lang="en-US" u="sng">
                <a:solidFill>
                  <a:srgbClr val="FF0000"/>
                </a:solidFill>
                <a:latin typeface="Arial" charset="0"/>
              </a:rPr>
            </a:br>
            <a:r>
              <a:rPr lang="en-US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for i = 1:n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for j = 1:n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   C(i, j) = A(i, :) * B(:, j)</a:t>
            </a:r>
          </a:p>
          <a:p>
            <a:pPr lvl="3"/>
            <a:endParaRPr lang="en-US" sz="600">
              <a:latin typeface="Arial" charset="0"/>
            </a:endParaRPr>
          </a:p>
          <a:p>
            <a:pPr>
              <a:buFont typeface="Wingdings" charset="0"/>
              <a:buChar char="ü"/>
            </a:pPr>
            <a:r>
              <a:rPr lang="en-US" u="sng">
                <a:solidFill>
                  <a:srgbClr val="FF0000"/>
                </a:solidFill>
                <a:latin typeface="Arial" charset="0"/>
              </a:rPr>
              <a:t>Column by column:</a:t>
            </a:r>
            <a:br>
              <a:rPr lang="en-US" u="sng">
                <a:solidFill>
                  <a:srgbClr val="FF0000"/>
                </a:solidFill>
                <a:latin typeface="Arial" charset="0"/>
              </a:rPr>
            </a:br>
            <a:r>
              <a:rPr lang="en-US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for j = 1:n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for k where B(k, j) </a:t>
            </a:r>
            <a:r>
              <a:rPr lang="en-US" sz="2000" b="1">
                <a:latin typeface="Arial" charset="0"/>
                <a:sym typeface="Symbol" charset="0"/>
              </a:rPr>
              <a:t></a:t>
            </a:r>
            <a:r>
              <a:rPr lang="en-US" sz="2000" b="1">
                <a:latin typeface="Arial" charset="0"/>
              </a:rPr>
              <a:t> 0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   C(:, j) = C(:, j) + A(:, k) * B(k, j)</a:t>
            </a:r>
          </a:p>
          <a:p>
            <a:pPr>
              <a:buFontTx/>
              <a:buNone/>
            </a:pPr>
            <a:endParaRPr lang="en-US" sz="2000" b="1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029200" y="1046163"/>
            <a:ext cx="4114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i="1">
                <a:solidFill>
                  <a:srgbClr val="021FAE"/>
                </a:solidFill>
                <a:latin typeface="Arial" charset="0"/>
              </a:rPr>
              <a:t>  </a:t>
            </a:r>
            <a:r>
              <a:rPr lang="en-US" sz="2400" i="1" u="sng">
                <a:solidFill>
                  <a:srgbClr val="021FAE"/>
                </a:solidFill>
                <a:latin typeface="Arial" charset="0"/>
              </a:rPr>
              <a:t>Barriers to O(flops) work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1200" i="1" u="sng">
              <a:solidFill>
                <a:srgbClr val="021FAE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1200" i="1" u="sng">
              <a:solidFill>
                <a:srgbClr val="021FAE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1">
                <a:solidFill>
                  <a:srgbClr val="021FAE"/>
                </a:solidFill>
                <a:latin typeface="Arial" charset="0"/>
              </a:rPr>
              <a:t>- </a:t>
            </a:r>
            <a:r>
              <a:rPr lang="en-US" sz="2000" b="1">
                <a:solidFill>
                  <a:srgbClr val="021FAE"/>
                </a:solidFill>
                <a:latin typeface="Arial" charset="0"/>
              </a:rPr>
              <a:t>Inserting updates into C is </a:t>
            </a:r>
            <a:br>
              <a:rPr lang="en-US" sz="2000" b="1">
                <a:solidFill>
                  <a:srgbClr val="021FAE"/>
                </a:solidFill>
                <a:latin typeface="Arial" charset="0"/>
              </a:rPr>
            </a:br>
            <a:r>
              <a:rPr lang="en-US" sz="2000" b="1">
                <a:solidFill>
                  <a:srgbClr val="021FAE"/>
                </a:solidFill>
                <a:latin typeface="Arial" charset="0"/>
              </a:rPr>
              <a:t>too slow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b="1">
              <a:solidFill>
                <a:srgbClr val="021FAE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b="1">
              <a:solidFill>
                <a:srgbClr val="021FAE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>
                <a:solidFill>
                  <a:srgbClr val="021FAE"/>
                </a:solidFill>
                <a:latin typeface="Arial" charset="0"/>
              </a:rPr>
              <a:t>- n</a:t>
            </a:r>
            <a:r>
              <a:rPr lang="en-US" sz="2000" b="1" baseline="30000">
                <a:solidFill>
                  <a:srgbClr val="021FAE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rgbClr val="021FAE"/>
                </a:solidFill>
                <a:latin typeface="Arial" charset="0"/>
              </a:rPr>
              <a:t> loop iterations cost too much if C is sparse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b="1">
              <a:solidFill>
                <a:srgbClr val="021FAE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>
                <a:solidFill>
                  <a:srgbClr val="021FAE"/>
                </a:solidFill>
                <a:latin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>
                <a:solidFill>
                  <a:srgbClr val="021FAE"/>
                </a:solidFill>
                <a:latin typeface="Arial" charset="0"/>
              </a:rPr>
              <a:t>- Loop k only over nonzeros  </a:t>
            </a:r>
            <a:br>
              <a:rPr lang="en-US" sz="2000" b="1">
                <a:solidFill>
                  <a:srgbClr val="021FAE"/>
                </a:solidFill>
                <a:latin typeface="Arial" charset="0"/>
              </a:rPr>
            </a:br>
            <a:r>
              <a:rPr lang="en-US" sz="2000" b="1">
                <a:solidFill>
                  <a:srgbClr val="021FAE"/>
                </a:solidFill>
                <a:latin typeface="Arial" charset="0"/>
              </a:rPr>
              <a:t>in column j of B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>
                <a:solidFill>
                  <a:srgbClr val="021FAE"/>
                </a:solidFill>
                <a:latin typeface="Arial" charset="0"/>
              </a:rPr>
              <a:t>- Use sparse accumulator (SPA) for column updates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AutoShape 2"/>
          <p:cNvCxnSpPr>
            <a:cxnSpLocks noChangeShapeType="1"/>
            <a:stCxn id="8311" idx="2"/>
          </p:cNvCxnSpPr>
          <p:nvPr/>
        </p:nvCxnSpPr>
        <p:spPr bwMode="auto">
          <a:xfrm rot="5400000">
            <a:off x="4040981" y="3667920"/>
            <a:ext cx="555625" cy="1700212"/>
          </a:xfrm>
          <a:prstGeom prst="bentConnector2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195" name="AutoShape 3"/>
          <p:cNvCxnSpPr>
            <a:cxnSpLocks noChangeShapeType="1"/>
          </p:cNvCxnSpPr>
          <p:nvPr/>
        </p:nvCxnSpPr>
        <p:spPr bwMode="auto">
          <a:xfrm rot="10800000" flipV="1">
            <a:off x="3462338" y="4224338"/>
            <a:ext cx="1019175" cy="495300"/>
          </a:xfrm>
          <a:prstGeom prst="bentConnector3">
            <a:avLst>
              <a:gd name="adj1" fmla="val -935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196" name="AutoShape 4"/>
          <p:cNvCxnSpPr>
            <a:cxnSpLocks noChangeShapeType="1"/>
          </p:cNvCxnSpPr>
          <p:nvPr/>
        </p:nvCxnSpPr>
        <p:spPr bwMode="auto">
          <a:xfrm rot="10800000" flipV="1">
            <a:off x="3467100" y="4229100"/>
            <a:ext cx="2049463" cy="657225"/>
          </a:xfrm>
          <a:prstGeom prst="bentConnector3">
            <a:avLst>
              <a:gd name="adj1" fmla="val -31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739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767763" cy="762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CSC Sparse Matrix Multiplication  with SPA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8310563" y="1981200"/>
            <a:ext cx="3175" cy="224155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7988300" y="1984375"/>
            <a:ext cx="3175" cy="224155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00" name="Oval 8"/>
          <p:cNvSpPr>
            <a:spLocks noChangeAspect="1" noChangeArrowheads="1"/>
          </p:cNvSpPr>
          <p:nvPr/>
        </p:nvSpPr>
        <p:spPr bwMode="auto">
          <a:xfrm>
            <a:off x="677068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01" name="Rectangle 9"/>
          <p:cNvSpPr>
            <a:spLocks noChangeAspect="1" noChangeArrowheads="1"/>
          </p:cNvSpPr>
          <p:nvPr/>
        </p:nvSpPr>
        <p:spPr bwMode="auto">
          <a:xfrm>
            <a:off x="6705600" y="1981200"/>
            <a:ext cx="2230438" cy="2233613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02" name="Oval 10"/>
          <p:cNvSpPr>
            <a:spLocks noChangeAspect="1" noChangeArrowheads="1"/>
          </p:cNvSpPr>
          <p:nvPr/>
        </p:nvSpPr>
        <p:spPr bwMode="auto">
          <a:xfrm>
            <a:off x="6770688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03" name="Oval 11"/>
          <p:cNvSpPr>
            <a:spLocks noChangeAspect="1" noChangeArrowheads="1"/>
          </p:cNvSpPr>
          <p:nvPr/>
        </p:nvSpPr>
        <p:spPr bwMode="auto">
          <a:xfrm>
            <a:off x="7097713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04" name="Oval 12"/>
          <p:cNvSpPr>
            <a:spLocks noChangeAspect="1" noChangeArrowheads="1"/>
          </p:cNvSpPr>
          <p:nvPr/>
        </p:nvSpPr>
        <p:spPr bwMode="auto">
          <a:xfrm>
            <a:off x="7424738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05" name="Oval 13"/>
          <p:cNvSpPr>
            <a:spLocks noChangeAspect="1" noChangeArrowheads="1"/>
          </p:cNvSpPr>
          <p:nvPr/>
        </p:nvSpPr>
        <p:spPr bwMode="auto">
          <a:xfrm>
            <a:off x="7753350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06" name="Oval 14"/>
          <p:cNvSpPr>
            <a:spLocks noChangeAspect="1" noChangeArrowheads="1"/>
          </p:cNvSpPr>
          <p:nvPr/>
        </p:nvSpPr>
        <p:spPr bwMode="auto">
          <a:xfrm>
            <a:off x="8080375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07" name="Oval 15"/>
          <p:cNvSpPr>
            <a:spLocks noChangeAspect="1" noChangeArrowheads="1"/>
          </p:cNvSpPr>
          <p:nvPr/>
        </p:nvSpPr>
        <p:spPr bwMode="auto">
          <a:xfrm>
            <a:off x="8407400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08" name="Oval 16"/>
          <p:cNvSpPr>
            <a:spLocks noChangeAspect="1" noChangeArrowheads="1"/>
          </p:cNvSpPr>
          <p:nvPr/>
        </p:nvSpPr>
        <p:spPr bwMode="auto">
          <a:xfrm>
            <a:off x="8736013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09" name="Oval 17"/>
          <p:cNvSpPr>
            <a:spLocks noChangeAspect="1" noChangeArrowheads="1"/>
          </p:cNvSpPr>
          <p:nvPr/>
        </p:nvSpPr>
        <p:spPr bwMode="auto">
          <a:xfrm>
            <a:off x="677068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10" name="Oval 18"/>
          <p:cNvSpPr>
            <a:spLocks noChangeAspect="1" noChangeArrowheads="1"/>
          </p:cNvSpPr>
          <p:nvPr/>
        </p:nvSpPr>
        <p:spPr bwMode="auto">
          <a:xfrm>
            <a:off x="7097713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11" name="Oval 19"/>
          <p:cNvSpPr>
            <a:spLocks noChangeAspect="1" noChangeArrowheads="1"/>
          </p:cNvSpPr>
          <p:nvPr/>
        </p:nvSpPr>
        <p:spPr bwMode="auto">
          <a:xfrm>
            <a:off x="742473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12" name="Oval 20"/>
          <p:cNvSpPr>
            <a:spLocks noChangeAspect="1" noChangeArrowheads="1"/>
          </p:cNvSpPr>
          <p:nvPr/>
        </p:nvSpPr>
        <p:spPr bwMode="auto">
          <a:xfrm>
            <a:off x="7753350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13" name="Oval 21"/>
          <p:cNvSpPr>
            <a:spLocks noChangeAspect="1" noChangeArrowheads="1"/>
          </p:cNvSpPr>
          <p:nvPr/>
        </p:nvSpPr>
        <p:spPr bwMode="auto">
          <a:xfrm>
            <a:off x="8080375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14" name="Oval 22"/>
          <p:cNvSpPr>
            <a:spLocks noChangeAspect="1" noChangeArrowheads="1"/>
          </p:cNvSpPr>
          <p:nvPr/>
        </p:nvSpPr>
        <p:spPr bwMode="auto">
          <a:xfrm>
            <a:off x="8407400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15" name="Oval 23"/>
          <p:cNvSpPr>
            <a:spLocks noChangeAspect="1" noChangeArrowheads="1"/>
          </p:cNvSpPr>
          <p:nvPr/>
        </p:nvSpPr>
        <p:spPr bwMode="auto">
          <a:xfrm>
            <a:off x="8736013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16" name="Oval 24"/>
          <p:cNvSpPr>
            <a:spLocks noChangeAspect="1" noChangeArrowheads="1"/>
          </p:cNvSpPr>
          <p:nvPr/>
        </p:nvSpPr>
        <p:spPr bwMode="auto">
          <a:xfrm>
            <a:off x="677068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17" name="Oval 25"/>
          <p:cNvSpPr>
            <a:spLocks noChangeAspect="1" noChangeArrowheads="1"/>
          </p:cNvSpPr>
          <p:nvPr/>
        </p:nvSpPr>
        <p:spPr bwMode="auto">
          <a:xfrm>
            <a:off x="7097713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18" name="Oval 26"/>
          <p:cNvSpPr>
            <a:spLocks noChangeAspect="1" noChangeArrowheads="1"/>
          </p:cNvSpPr>
          <p:nvPr/>
        </p:nvSpPr>
        <p:spPr bwMode="auto">
          <a:xfrm>
            <a:off x="742473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19" name="Oval 27"/>
          <p:cNvSpPr>
            <a:spLocks noChangeAspect="1" noChangeArrowheads="1"/>
          </p:cNvSpPr>
          <p:nvPr/>
        </p:nvSpPr>
        <p:spPr bwMode="auto">
          <a:xfrm>
            <a:off x="7753350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20" name="Oval 28"/>
          <p:cNvSpPr>
            <a:spLocks noChangeAspect="1" noChangeArrowheads="1"/>
          </p:cNvSpPr>
          <p:nvPr/>
        </p:nvSpPr>
        <p:spPr bwMode="auto">
          <a:xfrm>
            <a:off x="8080375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21" name="Oval 29"/>
          <p:cNvSpPr>
            <a:spLocks noChangeAspect="1" noChangeArrowheads="1"/>
          </p:cNvSpPr>
          <p:nvPr/>
        </p:nvSpPr>
        <p:spPr bwMode="auto">
          <a:xfrm>
            <a:off x="8407400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22" name="Oval 30"/>
          <p:cNvSpPr>
            <a:spLocks noChangeAspect="1" noChangeArrowheads="1"/>
          </p:cNvSpPr>
          <p:nvPr/>
        </p:nvSpPr>
        <p:spPr bwMode="auto">
          <a:xfrm>
            <a:off x="8736013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23" name="Oval 31"/>
          <p:cNvSpPr>
            <a:spLocks noChangeAspect="1" noChangeArrowheads="1"/>
          </p:cNvSpPr>
          <p:nvPr/>
        </p:nvSpPr>
        <p:spPr bwMode="auto">
          <a:xfrm>
            <a:off x="7097713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24" name="Oval 32"/>
          <p:cNvSpPr>
            <a:spLocks noChangeAspect="1" noChangeArrowheads="1"/>
          </p:cNvSpPr>
          <p:nvPr/>
        </p:nvSpPr>
        <p:spPr bwMode="auto">
          <a:xfrm>
            <a:off x="742473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25" name="Oval 33"/>
          <p:cNvSpPr>
            <a:spLocks noChangeAspect="1" noChangeArrowheads="1"/>
          </p:cNvSpPr>
          <p:nvPr/>
        </p:nvSpPr>
        <p:spPr bwMode="auto">
          <a:xfrm>
            <a:off x="7753350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26" name="Oval 34"/>
          <p:cNvSpPr>
            <a:spLocks noChangeAspect="1" noChangeArrowheads="1"/>
          </p:cNvSpPr>
          <p:nvPr/>
        </p:nvSpPr>
        <p:spPr bwMode="auto">
          <a:xfrm>
            <a:off x="8080375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27" name="Oval 35"/>
          <p:cNvSpPr>
            <a:spLocks noChangeAspect="1" noChangeArrowheads="1"/>
          </p:cNvSpPr>
          <p:nvPr/>
        </p:nvSpPr>
        <p:spPr bwMode="auto">
          <a:xfrm>
            <a:off x="8407400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28" name="Oval 36"/>
          <p:cNvSpPr>
            <a:spLocks noChangeAspect="1" noChangeArrowheads="1"/>
          </p:cNvSpPr>
          <p:nvPr/>
        </p:nvSpPr>
        <p:spPr bwMode="auto">
          <a:xfrm>
            <a:off x="8736013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29" name="Oval 37"/>
          <p:cNvSpPr>
            <a:spLocks noChangeAspect="1" noChangeArrowheads="1"/>
          </p:cNvSpPr>
          <p:nvPr/>
        </p:nvSpPr>
        <p:spPr bwMode="auto">
          <a:xfrm>
            <a:off x="6770688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30" name="Oval 38"/>
          <p:cNvSpPr>
            <a:spLocks noChangeAspect="1" noChangeArrowheads="1"/>
          </p:cNvSpPr>
          <p:nvPr/>
        </p:nvSpPr>
        <p:spPr bwMode="auto">
          <a:xfrm>
            <a:off x="7097713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31" name="Oval 39"/>
          <p:cNvSpPr>
            <a:spLocks noChangeAspect="1" noChangeArrowheads="1"/>
          </p:cNvSpPr>
          <p:nvPr/>
        </p:nvSpPr>
        <p:spPr bwMode="auto">
          <a:xfrm>
            <a:off x="7424738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32" name="Oval 40"/>
          <p:cNvSpPr>
            <a:spLocks noChangeAspect="1" noChangeArrowheads="1"/>
          </p:cNvSpPr>
          <p:nvPr/>
        </p:nvSpPr>
        <p:spPr bwMode="auto">
          <a:xfrm>
            <a:off x="7753350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33" name="Oval 41"/>
          <p:cNvSpPr>
            <a:spLocks noChangeAspect="1" noChangeArrowheads="1"/>
          </p:cNvSpPr>
          <p:nvPr/>
        </p:nvSpPr>
        <p:spPr bwMode="auto">
          <a:xfrm>
            <a:off x="8080375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34" name="Oval 42"/>
          <p:cNvSpPr>
            <a:spLocks noChangeAspect="1" noChangeArrowheads="1"/>
          </p:cNvSpPr>
          <p:nvPr/>
        </p:nvSpPr>
        <p:spPr bwMode="auto">
          <a:xfrm>
            <a:off x="8407400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35" name="Oval 43"/>
          <p:cNvSpPr>
            <a:spLocks noChangeAspect="1" noChangeArrowheads="1"/>
          </p:cNvSpPr>
          <p:nvPr/>
        </p:nvSpPr>
        <p:spPr bwMode="auto">
          <a:xfrm>
            <a:off x="8736013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36" name="Oval 44"/>
          <p:cNvSpPr>
            <a:spLocks noChangeAspect="1" noChangeArrowheads="1"/>
          </p:cNvSpPr>
          <p:nvPr/>
        </p:nvSpPr>
        <p:spPr bwMode="auto">
          <a:xfrm>
            <a:off x="677068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37" name="Oval 45"/>
          <p:cNvSpPr>
            <a:spLocks noChangeAspect="1" noChangeArrowheads="1"/>
          </p:cNvSpPr>
          <p:nvPr/>
        </p:nvSpPr>
        <p:spPr bwMode="auto">
          <a:xfrm>
            <a:off x="7097713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38" name="Oval 46"/>
          <p:cNvSpPr>
            <a:spLocks noChangeAspect="1" noChangeArrowheads="1"/>
          </p:cNvSpPr>
          <p:nvPr/>
        </p:nvSpPr>
        <p:spPr bwMode="auto">
          <a:xfrm>
            <a:off x="742473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39" name="Oval 47"/>
          <p:cNvSpPr>
            <a:spLocks noChangeAspect="1" noChangeArrowheads="1"/>
          </p:cNvSpPr>
          <p:nvPr/>
        </p:nvSpPr>
        <p:spPr bwMode="auto">
          <a:xfrm>
            <a:off x="7753350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40" name="Oval 48"/>
          <p:cNvSpPr>
            <a:spLocks noChangeAspect="1" noChangeArrowheads="1"/>
          </p:cNvSpPr>
          <p:nvPr/>
        </p:nvSpPr>
        <p:spPr bwMode="auto">
          <a:xfrm>
            <a:off x="8080375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41" name="Oval 49"/>
          <p:cNvSpPr>
            <a:spLocks noChangeAspect="1" noChangeArrowheads="1"/>
          </p:cNvSpPr>
          <p:nvPr/>
        </p:nvSpPr>
        <p:spPr bwMode="auto">
          <a:xfrm>
            <a:off x="8407400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42" name="Oval 50"/>
          <p:cNvSpPr>
            <a:spLocks noChangeAspect="1" noChangeArrowheads="1"/>
          </p:cNvSpPr>
          <p:nvPr/>
        </p:nvSpPr>
        <p:spPr bwMode="auto">
          <a:xfrm>
            <a:off x="8736013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43" name="Oval 51"/>
          <p:cNvSpPr>
            <a:spLocks noChangeAspect="1" noChangeArrowheads="1"/>
          </p:cNvSpPr>
          <p:nvPr/>
        </p:nvSpPr>
        <p:spPr bwMode="auto">
          <a:xfrm>
            <a:off x="6770688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44" name="Oval 52"/>
          <p:cNvSpPr>
            <a:spLocks noChangeAspect="1" noChangeArrowheads="1"/>
          </p:cNvSpPr>
          <p:nvPr/>
        </p:nvSpPr>
        <p:spPr bwMode="auto">
          <a:xfrm>
            <a:off x="7097713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45" name="Oval 53"/>
          <p:cNvSpPr>
            <a:spLocks noChangeAspect="1" noChangeArrowheads="1"/>
          </p:cNvSpPr>
          <p:nvPr/>
        </p:nvSpPr>
        <p:spPr bwMode="auto">
          <a:xfrm>
            <a:off x="7424738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46" name="Oval 54"/>
          <p:cNvSpPr>
            <a:spLocks noChangeAspect="1" noChangeArrowheads="1"/>
          </p:cNvSpPr>
          <p:nvPr/>
        </p:nvSpPr>
        <p:spPr bwMode="auto">
          <a:xfrm>
            <a:off x="7753350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47" name="Oval 55"/>
          <p:cNvSpPr>
            <a:spLocks noChangeAspect="1" noChangeArrowheads="1"/>
          </p:cNvSpPr>
          <p:nvPr/>
        </p:nvSpPr>
        <p:spPr bwMode="auto">
          <a:xfrm>
            <a:off x="8080375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48" name="Oval 56"/>
          <p:cNvSpPr>
            <a:spLocks noChangeAspect="1" noChangeArrowheads="1"/>
          </p:cNvSpPr>
          <p:nvPr/>
        </p:nvSpPr>
        <p:spPr bwMode="auto">
          <a:xfrm>
            <a:off x="8407400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49" name="Oval 57"/>
          <p:cNvSpPr>
            <a:spLocks noChangeAspect="1" noChangeArrowheads="1"/>
          </p:cNvSpPr>
          <p:nvPr/>
        </p:nvSpPr>
        <p:spPr bwMode="auto">
          <a:xfrm>
            <a:off x="8736013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 flipH="1">
            <a:off x="1985963" y="19812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 flipH="1">
            <a:off x="1663700" y="198437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52" name="Oval 60"/>
          <p:cNvSpPr>
            <a:spLocks noChangeAspect="1" noChangeArrowheads="1"/>
          </p:cNvSpPr>
          <p:nvPr/>
        </p:nvSpPr>
        <p:spPr bwMode="auto">
          <a:xfrm>
            <a:off x="44608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53" name="Rectangle 61"/>
          <p:cNvSpPr>
            <a:spLocks noChangeAspect="1" noChangeArrowheads="1"/>
          </p:cNvSpPr>
          <p:nvPr/>
        </p:nvSpPr>
        <p:spPr bwMode="auto">
          <a:xfrm>
            <a:off x="381000" y="1981200"/>
            <a:ext cx="2230438" cy="2233613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54" name="Oval 62"/>
          <p:cNvSpPr>
            <a:spLocks noChangeAspect="1" noChangeArrowheads="1"/>
          </p:cNvSpPr>
          <p:nvPr/>
        </p:nvSpPr>
        <p:spPr bwMode="auto">
          <a:xfrm>
            <a:off x="446088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55" name="Oval 63"/>
          <p:cNvSpPr>
            <a:spLocks noChangeAspect="1" noChangeArrowheads="1"/>
          </p:cNvSpPr>
          <p:nvPr/>
        </p:nvSpPr>
        <p:spPr bwMode="auto">
          <a:xfrm>
            <a:off x="773113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56" name="Oval 64"/>
          <p:cNvSpPr>
            <a:spLocks noChangeAspect="1" noChangeArrowheads="1"/>
          </p:cNvSpPr>
          <p:nvPr/>
        </p:nvSpPr>
        <p:spPr bwMode="auto">
          <a:xfrm>
            <a:off x="1100138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57" name="Oval 65"/>
          <p:cNvSpPr>
            <a:spLocks noChangeAspect="1" noChangeArrowheads="1"/>
          </p:cNvSpPr>
          <p:nvPr/>
        </p:nvSpPr>
        <p:spPr bwMode="auto">
          <a:xfrm>
            <a:off x="1428750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58" name="Oval 66"/>
          <p:cNvSpPr>
            <a:spLocks noChangeAspect="1" noChangeArrowheads="1"/>
          </p:cNvSpPr>
          <p:nvPr/>
        </p:nvSpPr>
        <p:spPr bwMode="auto">
          <a:xfrm>
            <a:off x="1755775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59" name="Oval 67"/>
          <p:cNvSpPr>
            <a:spLocks noChangeAspect="1" noChangeArrowheads="1"/>
          </p:cNvSpPr>
          <p:nvPr/>
        </p:nvSpPr>
        <p:spPr bwMode="auto">
          <a:xfrm>
            <a:off x="2082800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60" name="Oval 68"/>
          <p:cNvSpPr>
            <a:spLocks noChangeAspect="1" noChangeArrowheads="1"/>
          </p:cNvSpPr>
          <p:nvPr/>
        </p:nvSpPr>
        <p:spPr bwMode="auto">
          <a:xfrm>
            <a:off x="2411413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61" name="Oval 69"/>
          <p:cNvSpPr>
            <a:spLocks noChangeAspect="1" noChangeArrowheads="1"/>
          </p:cNvSpPr>
          <p:nvPr/>
        </p:nvSpPr>
        <p:spPr bwMode="auto">
          <a:xfrm>
            <a:off x="44608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62" name="Oval 70"/>
          <p:cNvSpPr>
            <a:spLocks noChangeAspect="1" noChangeArrowheads="1"/>
          </p:cNvSpPr>
          <p:nvPr/>
        </p:nvSpPr>
        <p:spPr bwMode="auto">
          <a:xfrm>
            <a:off x="773113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63" name="Oval 71"/>
          <p:cNvSpPr>
            <a:spLocks noChangeAspect="1" noChangeArrowheads="1"/>
          </p:cNvSpPr>
          <p:nvPr/>
        </p:nvSpPr>
        <p:spPr bwMode="auto">
          <a:xfrm>
            <a:off x="110013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64" name="Oval 72"/>
          <p:cNvSpPr>
            <a:spLocks noChangeAspect="1" noChangeArrowheads="1"/>
          </p:cNvSpPr>
          <p:nvPr/>
        </p:nvSpPr>
        <p:spPr bwMode="auto">
          <a:xfrm>
            <a:off x="1428750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65" name="Oval 73"/>
          <p:cNvSpPr>
            <a:spLocks noChangeAspect="1" noChangeArrowheads="1"/>
          </p:cNvSpPr>
          <p:nvPr/>
        </p:nvSpPr>
        <p:spPr bwMode="auto">
          <a:xfrm>
            <a:off x="1755775" y="2046288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66" name="Oval 74"/>
          <p:cNvSpPr>
            <a:spLocks noChangeAspect="1" noChangeArrowheads="1"/>
          </p:cNvSpPr>
          <p:nvPr/>
        </p:nvSpPr>
        <p:spPr bwMode="auto">
          <a:xfrm>
            <a:off x="2082800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67" name="Oval 75"/>
          <p:cNvSpPr>
            <a:spLocks noChangeAspect="1" noChangeArrowheads="1"/>
          </p:cNvSpPr>
          <p:nvPr/>
        </p:nvSpPr>
        <p:spPr bwMode="auto">
          <a:xfrm>
            <a:off x="2411413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68" name="Oval 76"/>
          <p:cNvSpPr>
            <a:spLocks noChangeAspect="1" noChangeArrowheads="1"/>
          </p:cNvSpPr>
          <p:nvPr/>
        </p:nvSpPr>
        <p:spPr bwMode="auto">
          <a:xfrm>
            <a:off x="44608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69" name="Oval 77"/>
          <p:cNvSpPr>
            <a:spLocks noChangeAspect="1" noChangeArrowheads="1"/>
          </p:cNvSpPr>
          <p:nvPr/>
        </p:nvSpPr>
        <p:spPr bwMode="auto">
          <a:xfrm>
            <a:off x="773113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70" name="Oval 78"/>
          <p:cNvSpPr>
            <a:spLocks noChangeAspect="1" noChangeArrowheads="1"/>
          </p:cNvSpPr>
          <p:nvPr/>
        </p:nvSpPr>
        <p:spPr bwMode="auto">
          <a:xfrm>
            <a:off x="110013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71" name="Oval 79"/>
          <p:cNvSpPr>
            <a:spLocks noChangeAspect="1" noChangeArrowheads="1"/>
          </p:cNvSpPr>
          <p:nvPr/>
        </p:nvSpPr>
        <p:spPr bwMode="auto">
          <a:xfrm>
            <a:off x="1428750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72" name="Oval 80"/>
          <p:cNvSpPr>
            <a:spLocks noChangeAspect="1" noChangeArrowheads="1"/>
          </p:cNvSpPr>
          <p:nvPr/>
        </p:nvSpPr>
        <p:spPr bwMode="auto">
          <a:xfrm>
            <a:off x="1755775" y="23733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73" name="Oval 81"/>
          <p:cNvSpPr>
            <a:spLocks noChangeAspect="1" noChangeArrowheads="1"/>
          </p:cNvSpPr>
          <p:nvPr/>
        </p:nvSpPr>
        <p:spPr bwMode="auto">
          <a:xfrm>
            <a:off x="2082800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74" name="Oval 82"/>
          <p:cNvSpPr>
            <a:spLocks noChangeAspect="1" noChangeArrowheads="1"/>
          </p:cNvSpPr>
          <p:nvPr/>
        </p:nvSpPr>
        <p:spPr bwMode="auto">
          <a:xfrm>
            <a:off x="2411413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75" name="Oval 83"/>
          <p:cNvSpPr>
            <a:spLocks noChangeAspect="1" noChangeArrowheads="1"/>
          </p:cNvSpPr>
          <p:nvPr/>
        </p:nvSpPr>
        <p:spPr bwMode="auto">
          <a:xfrm>
            <a:off x="773113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76" name="Oval 84"/>
          <p:cNvSpPr>
            <a:spLocks noChangeAspect="1" noChangeArrowheads="1"/>
          </p:cNvSpPr>
          <p:nvPr/>
        </p:nvSpPr>
        <p:spPr bwMode="auto">
          <a:xfrm>
            <a:off x="110013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77" name="Oval 85"/>
          <p:cNvSpPr>
            <a:spLocks noChangeAspect="1" noChangeArrowheads="1"/>
          </p:cNvSpPr>
          <p:nvPr/>
        </p:nvSpPr>
        <p:spPr bwMode="auto">
          <a:xfrm>
            <a:off x="1428750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78" name="Oval 86"/>
          <p:cNvSpPr>
            <a:spLocks noChangeAspect="1" noChangeArrowheads="1"/>
          </p:cNvSpPr>
          <p:nvPr/>
        </p:nvSpPr>
        <p:spPr bwMode="auto">
          <a:xfrm>
            <a:off x="1755775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79" name="Oval 87"/>
          <p:cNvSpPr>
            <a:spLocks noChangeAspect="1" noChangeArrowheads="1"/>
          </p:cNvSpPr>
          <p:nvPr/>
        </p:nvSpPr>
        <p:spPr bwMode="auto">
          <a:xfrm>
            <a:off x="2082800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80" name="Oval 88"/>
          <p:cNvSpPr>
            <a:spLocks noChangeAspect="1" noChangeArrowheads="1"/>
          </p:cNvSpPr>
          <p:nvPr/>
        </p:nvSpPr>
        <p:spPr bwMode="auto">
          <a:xfrm>
            <a:off x="2411413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81" name="Oval 89"/>
          <p:cNvSpPr>
            <a:spLocks noChangeAspect="1" noChangeArrowheads="1"/>
          </p:cNvSpPr>
          <p:nvPr/>
        </p:nvSpPr>
        <p:spPr bwMode="auto">
          <a:xfrm>
            <a:off x="446088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82" name="Oval 90"/>
          <p:cNvSpPr>
            <a:spLocks noChangeAspect="1" noChangeArrowheads="1"/>
          </p:cNvSpPr>
          <p:nvPr/>
        </p:nvSpPr>
        <p:spPr bwMode="auto">
          <a:xfrm>
            <a:off x="773113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83" name="Oval 91"/>
          <p:cNvSpPr>
            <a:spLocks noChangeAspect="1" noChangeArrowheads="1"/>
          </p:cNvSpPr>
          <p:nvPr/>
        </p:nvSpPr>
        <p:spPr bwMode="auto">
          <a:xfrm>
            <a:off x="1100138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84" name="Oval 92"/>
          <p:cNvSpPr>
            <a:spLocks noChangeAspect="1" noChangeArrowheads="1"/>
          </p:cNvSpPr>
          <p:nvPr/>
        </p:nvSpPr>
        <p:spPr bwMode="auto">
          <a:xfrm>
            <a:off x="1428750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85" name="Oval 93"/>
          <p:cNvSpPr>
            <a:spLocks noChangeAspect="1" noChangeArrowheads="1"/>
          </p:cNvSpPr>
          <p:nvPr/>
        </p:nvSpPr>
        <p:spPr bwMode="auto">
          <a:xfrm>
            <a:off x="1755775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86" name="Oval 94"/>
          <p:cNvSpPr>
            <a:spLocks noChangeAspect="1" noChangeArrowheads="1"/>
          </p:cNvSpPr>
          <p:nvPr/>
        </p:nvSpPr>
        <p:spPr bwMode="auto">
          <a:xfrm>
            <a:off x="2082800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87" name="Oval 95"/>
          <p:cNvSpPr>
            <a:spLocks noChangeAspect="1" noChangeArrowheads="1"/>
          </p:cNvSpPr>
          <p:nvPr/>
        </p:nvSpPr>
        <p:spPr bwMode="auto">
          <a:xfrm>
            <a:off x="2411413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88" name="Oval 96"/>
          <p:cNvSpPr>
            <a:spLocks noChangeAspect="1" noChangeArrowheads="1"/>
          </p:cNvSpPr>
          <p:nvPr/>
        </p:nvSpPr>
        <p:spPr bwMode="auto">
          <a:xfrm>
            <a:off x="44608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89" name="Oval 97"/>
          <p:cNvSpPr>
            <a:spLocks noChangeAspect="1" noChangeArrowheads="1"/>
          </p:cNvSpPr>
          <p:nvPr/>
        </p:nvSpPr>
        <p:spPr bwMode="auto">
          <a:xfrm>
            <a:off x="773113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90" name="Oval 98"/>
          <p:cNvSpPr>
            <a:spLocks noChangeAspect="1" noChangeArrowheads="1"/>
          </p:cNvSpPr>
          <p:nvPr/>
        </p:nvSpPr>
        <p:spPr bwMode="auto">
          <a:xfrm>
            <a:off x="110013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91" name="Oval 99"/>
          <p:cNvSpPr>
            <a:spLocks noChangeAspect="1" noChangeArrowheads="1"/>
          </p:cNvSpPr>
          <p:nvPr/>
        </p:nvSpPr>
        <p:spPr bwMode="auto">
          <a:xfrm>
            <a:off x="1428750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92" name="Oval 100"/>
          <p:cNvSpPr>
            <a:spLocks noChangeAspect="1" noChangeArrowheads="1"/>
          </p:cNvSpPr>
          <p:nvPr/>
        </p:nvSpPr>
        <p:spPr bwMode="auto">
          <a:xfrm>
            <a:off x="1755775" y="335597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93" name="Oval 101"/>
          <p:cNvSpPr>
            <a:spLocks noChangeAspect="1" noChangeArrowheads="1"/>
          </p:cNvSpPr>
          <p:nvPr/>
        </p:nvSpPr>
        <p:spPr bwMode="auto">
          <a:xfrm>
            <a:off x="2082800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94" name="Oval 102"/>
          <p:cNvSpPr>
            <a:spLocks noChangeAspect="1" noChangeArrowheads="1"/>
          </p:cNvSpPr>
          <p:nvPr/>
        </p:nvSpPr>
        <p:spPr bwMode="auto">
          <a:xfrm>
            <a:off x="2411413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95" name="Oval 103"/>
          <p:cNvSpPr>
            <a:spLocks noChangeAspect="1" noChangeArrowheads="1"/>
          </p:cNvSpPr>
          <p:nvPr/>
        </p:nvSpPr>
        <p:spPr bwMode="auto">
          <a:xfrm>
            <a:off x="446088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96" name="Oval 104"/>
          <p:cNvSpPr>
            <a:spLocks noChangeAspect="1" noChangeArrowheads="1"/>
          </p:cNvSpPr>
          <p:nvPr/>
        </p:nvSpPr>
        <p:spPr bwMode="auto">
          <a:xfrm>
            <a:off x="773113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97" name="Oval 105"/>
          <p:cNvSpPr>
            <a:spLocks noChangeAspect="1" noChangeArrowheads="1"/>
          </p:cNvSpPr>
          <p:nvPr/>
        </p:nvSpPr>
        <p:spPr bwMode="auto">
          <a:xfrm>
            <a:off x="1100138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98" name="Oval 106"/>
          <p:cNvSpPr>
            <a:spLocks noChangeAspect="1" noChangeArrowheads="1"/>
          </p:cNvSpPr>
          <p:nvPr/>
        </p:nvSpPr>
        <p:spPr bwMode="auto">
          <a:xfrm>
            <a:off x="1428750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299" name="Oval 107"/>
          <p:cNvSpPr>
            <a:spLocks noChangeAspect="1" noChangeArrowheads="1"/>
          </p:cNvSpPr>
          <p:nvPr/>
        </p:nvSpPr>
        <p:spPr bwMode="auto">
          <a:xfrm>
            <a:off x="1755775" y="40116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00" name="Oval 108"/>
          <p:cNvSpPr>
            <a:spLocks noChangeAspect="1" noChangeArrowheads="1"/>
          </p:cNvSpPr>
          <p:nvPr/>
        </p:nvSpPr>
        <p:spPr bwMode="auto">
          <a:xfrm>
            <a:off x="2082800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01" name="Oval 109"/>
          <p:cNvSpPr>
            <a:spLocks noChangeAspect="1" noChangeArrowheads="1"/>
          </p:cNvSpPr>
          <p:nvPr/>
        </p:nvSpPr>
        <p:spPr bwMode="auto">
          <a:xfrm>
            <a:off x="2411413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02" name="Text Box 110"/>
          <p:cNvSpPr txBox="1">
            <a:spLocks noChangeArrowheads="1"/>
          </p:cNvSpPr>
          <p:nvPr/>
        </p:nvSpPr>
        <p:spPr bwMode="auto">
          <a:xfrm>
            <a:off x="7580313" y="422910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21FA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B</a:t>
            </a:r>
          </a:p>
        </p:txBody>
      </p:sp>
      <p:sp>
        <p:nvSpPr>
          <p:cNvPr id="8303" name="Oval 111"/>
          <p:cNvSpPr>
            <a:spLocks noChangeAspect="1" noChangeArrowheads="1"/>
          </p:cNvSpPr>
          <p:nvPr/>
        </p:nvSpPr>
        <p:spPr bwMode="auto">
          <a:xfrm>
            <a:off x="2792413" y="1589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04" name="Line 112"/>
          <p:cNvSpPr>
            <a:spLocks noChangeShapeType="1"/>
          </p:cNvSpPr>
          <p:nvPr/>
        </p:nvSpPr>
        <p:spPr bwMode="auto">
          <a:xfrm flipH="1">
            <a:off x="4665663" y="19812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05" name="Line 113"/>
          <p:cNvSpPr>
            <a:spLocks noChangeShapeType="1"/>
          </p:cNvSpPr>
          <p:nvPr/>
        </p:nvSpPr>
        <p:spPr bwMode="auto">
          <a:xfrm flipH="1">
            <a:off x="4343400" y="198437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06" name="Line 114"/>
          <p:cNvSpPr>
            <a:spLocks noChangeShapeType="1"/>
          </p:cNvSpPr>
          <p:nvPr/>
        </p:nvSpPr>
        <p:spPr bwMode="auto">
          <a:xfrm flipH="1">
            <a:off x="5351463" y="19812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07" name="Line 115"/>
          <p:cNvSpPr>
            <a:spLocks noChangeShapeType="1"/>
          </p:cNvSpPr>
          <p:nvPr/>
        </p:nvSpPr>
        <p:spPr bwMode="auto">
          <a:xfrm flipH="1">
            <a:off x="5029200" y="198437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08" name="Line 116"/>
          <p:cNvSpPr>
            <a:spLocks noChangeShapeType="1"/>
          </p:cNvSpPr>
          <p:nvPr/>
        </p:nvSpPr>
        <p:spPr bwMode="auto">
          <a:xfrm flipH="1">
            <a:off x="5672138" y="199072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09" name="Line 117"/>
          <p:cNvSpPr>
            <a:spLocks noChangeShapeType="1"/>
          </p:cNvSpPr>
          <p:nvPr/>
        </p:nvSpPr>
        <p:spPr bwMode="auto">
          <a:xfrm flipH="1">
            <a:off x="5349875" y="19939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10" name="Oval 118"/>
          <p:cNvSpPr>
            <a:spLocks noChangeAspect="1" noChangeArrowheads="1"/>
          </p:cNvSpPr>
          <p:nvPr/>
        </p:nvSpPr>
        <p:spPr bwMode="auto">
          <a:xfrm>
            <a:off x="4117975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11" name="Rectangle 119"/>
          <p:cNvSpPr>
            <a:spLocks noChangeAspect="1" noChangeArrowheads="1"/>
          </p:cNvSpPr>
          <p:nvPr/>
        </p:nvSpPr>
        <p:spPr bwMode="auto">
          <a:xfrm>
            <a:off x="4052888" y="1992313"/>
            <a:ext cx="2230437" cy="2233612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12" name="Oval 120"/>
          <p:cNvSpPr>
            <a:spLocks noChangeAspect="1" noChangeArrowheads="1"/>
          </p:cNvSpPr>
          <p:nvPr/>
        </p:nvSpPr>
        <p:spPr bwMode="auto">
          <a:xfrm>
            <a:off x="4117975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13" name="Oval 121"/>
          <p:cNvSpPr>
            <a:spLocks noChangeAspect="1" noChangeArrowheads="1"/>
          </p:cNvSpPr>
          <p:nvPr/>
        </p:nvSpPr>
        <p:spPr bwMode="auto">
          <a:xfrm>
            <a:off x="4445000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14" name="Oval 122"/>
          <p:cNvSpPr>
            <a:spLocks noChangeAspect="1" noChangeArrowheads="1"/>
          </p:cNvSpPr>
          <p:nvPr/>
        </p:nvSpPr>
        <p:spPr bwMode="auto">
          <a:xfrm>
            <a:off x="4772025" y="3694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15" name="Oval 123"/>
          <p:cNvSpPr>
            <a:spLocks noChangeAspect="1" noChangeArrowheads="1"/>
          </p:cNvSpPr>
          <p:nvPr/>
        </p:nvSpPr>
        <p:spPr bwMode="auto">
          <a:xfrm>
            <a:off x="5100638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16" name="Oval 124"/>
          <p:cNvSpPr>
            <a:spLocks noChangeAspect="1" noChangeArrowheads="1"/>
          </p:cNvSpPr>
          <p:nvPr/>
        </p:nvSpPr>
        <p:spPr bwMode="auto">
          <a:xfrm>
            <a:off x="5427663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17" name="Oval 125"/>
          <p:cNvSpPr>
            <a:spLocks noChangeAspect="1" noChangeArrowheads="1"/>
          </p:cNvSpPr>
          <p:nvPr/>
        </p:nvSpPr>
        <p:spPr bwMode="auto">
          <a:xfrm>
            <a:off x="5754688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18" name="Oval 126"/>
          <p:cNvSpPr>
            <a:spLocks noChangeAspect="1" noChangeArrowheads="1"/>
          </p:cNvSpPr>
          <p:nvPr/>
        </p:nvSpPr>
        <p:spPr bwMode="auto">
          <a:xfrm>
            <a:off x="6083300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19" name="Oval 127"/>
          <p:cNvSpPr>
            <a:spLocks noChangeAspect="1" noChangeArrowheads="1"/>
          </p:cNvSpPr>
          <p:nvPr/>
        </p:nvSpPr>
        <p:spPr bwMode="auto">
          <a:xfrm>
            <a:off x="4117975" y="20574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20" name="Oval 128"/>
          <p:cNvSpPr>
            <a:spLocks noChangeAspect="1" noChangeArrowheads="1"/>
          </p:cNvSpPr>
          <p:nvPr/>
        </p:nvSpPr>
        <p:spPr bwMode="auto">
          <a:xfrm>
            <a:off x="4445000" y="2057400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21" name="Oval 129"/>
          <p:cNvSpPr>
            <a:spLocks noChangeAspect="1" noChangeArrowheads="1"/>
          </p:cNvSpPr>
          <p:nvPr/>
        </p:nvSpPr>
        <p:spPr bwMode="auto">
          <a:xfrm>
            <a:off x="4772025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22" name="Oval 130"/>
          <p:cNvSpPr>
            <a:spLocks noChangeAspect="1" noChangeArrowheads="1"/>
          </p:cNvSpPr>
          <p:nvPr/>
        </p:nvSpPr>
        <p:spPr bwMode="auto">
          <a:xfrm>
            <a:off x="5100638" y="2057400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23" name="Oval 131"/>
          <p:cNvSpPr>
            <a:spLocks noChangeAspect="1" noChangeArrowheads="1"/>
          </p:cNvSpPr>
          <p:nvPr/>
        </p:nvSpPr>
        <p:spPr bwMode="auto">
          <a:xfrm>
            <a:off x="5427663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24" name="Oval 132"/>
          <p:cNvSpPr>
            <a:spLocks noChangeAspect="1" noChangeArrowheads="1"/>
          </p:cNvSpPr>
          <p:nvPr/>
        </p:nvSpPr>
        <p:spPr bwMode="auto">
          <a:xfrm>
            <a:off x="5754688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25" name="Oval 133"/>
          <p:cNvSpPr>
            <a:spLocks noChangeAspect="1" noChangeArrowheads="1"/>
          </p:cNvSpPr>
          <p:nvPr/>
        </p:nvSpPr>
        <p:spPr bwMode="auto">
          <a:xfrm>
            <a:off x="6083300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26" name="Oval 134"/>
          <p:cNvSpPr>
            <a:spLocks noChangeAspect="1" noChangeArrowheads="1"/>
          </p:cNvSpPr>
          <p:nvPr/>
        </p:nvSpPr>
        <p:spPr bwMode="auto">
          <a:xfrm>
            <a:off x="4117975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27" name="Oval 135"/>
          <p:cNvSpPr>
            <a:spLocks noChangeAspect="1" noChangeArrowheads="1"/>
          </p:cNvSpPr>
          <p:nvPr/>
        </p:nvSpPr>
        <p:spPr bwMode="auto">
          <a:xfrm>
            <a:off x="4445000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28" name="Oval 136"/>
          <p:cNvSpPr>
            <a:spLocks noChangeAspect="1" noChangeArrowheads="1"/>
          </p:cNvSpPr>
          <p:nvPr/>
        </p:nvSpPr>
        <p:spPr bwMode="auto">
          <a:xfrm>
            <a:off x="4772025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29" name="Oval 137"/>
          <p:cNvSpPr>
            <a:spLocks noChangeAspect="1" noChangeArrowheads="1"/>
          </p:cNvSpPr>
          <p:nvPr/>
        </p:nvSpPr>
        <p:spPr bwMode="auto">
          <a:xfrm>
            <a:off x="5100638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30" name="Oval 138"/>
          <p:cNvSpPr>
            <a:spLocks noChangeAspect="1" noChangeArrowheads="1"/>
          </p:cNvSpPr>
          <p:nvPr/>
        </p:nvSpPr>
        <p:spPr bwMode="auto">
          <a:xfrm>
            <a:off x="5427663" y="238442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31" name="Oval 139"/>
          <p:cNvSpPr>
            <a:spLocks noChangeAspect="1" noChangeArrowheads="1"/>
          </p:cNvSpPr>
          <p:nvPr/>
        </p:nvSpPr>
        <p:spPr bwMode="auto">
          <a:xfrm>
            <a:off x="5754688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32" name="Oval 140"/>
          <p:cNvSpPr>
            <a:spLocks noChangeAspect="1" noChangeArrowheads="1"/>
          </p:cNvSpPr>
          <p:nvPr/>
        </p:nvSpPr>
        <p:spPr bwMode="auto">
          <a:xfrm>
            <a:off x="6083300" y="238442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33" name="Oval 141"/>
          <p:cNvSpPr>
            <a:spLocks noChangeAspect="1" noChangeArrowheads="1"/>
          </p:cNvSpPr>
          <p:nvPr/>
        </p:nvSpPr>
        <p:spPr bwMode="auto">
          <a:xfrm>
            <a:off x="4445000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34" name="Oval 142"/>
          <p:cNvSpPr>
            <a:spLocks noChangeAspect="1" noChangeArrowheads="1"/>
          </p:cNvSpPr>
          <p:nvPr/>
        </p:nvSpPr>
        <p:spPr bwMode="auto">
          <a:xfrm>
            <a:off x="4772025" y="27114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35" name="Oval 143"/>
          <p:cNvSpPr>
            <a:spLocks noChangeAspect="1" noChangeArrowheads="1"/>
          </p:cNvSpPr>
          <p:nvPr/>
        </p:nvSpPr>
        <p:spPr bwMode="auto">
          <a:xfrm>
            <a:off x="5100638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36" name="Oval 144"/>
          <p:cNvSpPr>
            <a:spLocks noChangeAspect="1" noChangeArrowheads="1"/>
          </p:cNvSpPr>
          <p:nvPr/>
        </p:nvSpPr>
        <p:spPr bwMode="auto">
          <a:xfrm>
            <a:off x="5427663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37" name="Oval 145"/>
          <p:cNvSpPr>
            <a:spLocks noChangeAspect="1" noChangeArrowheads="1"/>
          </p:cNvSpPr>
          <p:nvPr/>
        </p:nvSpPr>
        <p:spPr bwMode="auto">
          <a:xfrm>
            <a:off x="5754688" y="27114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38" name="Oval 146"/>
          <p:cNvSpPr>
            <a:spLocks noChangeAspect="1" noChangeArrowheads="1"/>
          </p:cNvSpPr>
          <p:nvPr/>
        </p:nvSpPr>
        <p:spPr bwMode="auto">
          <a:xfrm>
            <a:off x="6083300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39" name="Oval 147"/>
          <p:cNvSpPr>
            <a:spLocks noChangeAspect="1" noChangeArrowheads="1"/>
          </p:cNvSpPr>
          <p:nvPr/>
        </p:nvSpPr>
        <p:spPr bwMode="auto">
          <a:xfrm>
            <a:off x="4117975" y="30400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40" name="Oval 148"/>
          <p:cNvSpPr>
            <a:spLocks noChangeAspect="1" noChangeArrowheads="1"/>
          </p:cNvSpPr>
          <p:nvPr/>
        </p:nvSpPr>
        <p:spPr bwMode="auto">
          <a:xfrm>
            <a:off x="4445000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41" name="Oval 149"/>
          <p:cNvSpPr>
            <a:spLocks noChangeAspect="1" noChangeArrowheads="1"/>
          </p:cNvSpPr>
          <p:nvPr/>
        </p:nvSpPr>
        <p:spPr bwMode="auto">
          <a:xfrm>
            <a:off x="4772025" y="30400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42" name="Oval 150"/>
          <p:cNvSpPr>
            <a:spLocks noChangeAspect="1" noChangeArrowheads="1"/>
          </p:cNvSpPr>
          <p:nvPr/>
        </p:nvSpPr>
        <p:spPr bwMode="auto">
          <a:xfrm>
            <a:off x="5100638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43" name="Oval 151"/>
          <p:cNvSpPr>
            <a:spLocks noChangeAspect="1" noChangeArrowheads="1"/>
          </p:cNvSpPr>
          <p:nvPr/>
        </p:nvSpPr>
        <p:spPr bwMode="auto">
          <a:xfrm>
            <a:off x="5427663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44" name="Oval 152"/>
          <p:cNvSpPr>
            <a:spLocks noChangeAspect="1" noChangeArrowheads="1"/>
          </p:cNvSpPr>
          <p:nvPr/>
        </p:nvSpPr>
        <p:spPr bwMode="auto">
          <a:xfrm>
            <a:off x="5754688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45" name="Oval 153"/>
          <p:cNvSpPr>
            <a:spLocks noChangeAspect="1" noChangeArrowheads="1"/>
          </p:cNvSpPr>
          <p:nvPr/>
        </p:nvSpPr>
        <p:spPr bwMode="auto">
          <a:xfrm>
            <a:off x="6083300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46" name="Oval 154"/>
          <p:cNvSpPr>
            <a:spLocks noChangeAspect="1" noChangeArrowheads="1"/>
          </p:cNvSpPr>
          <p:nvPr/>
        </p:nvSpPr>
        <p:spPr bwMode="auto">
          <a:xfrm>
            <a:off x="4117975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47" name="Oval 155"/>
          <p:cNvSpPr>
            <a:spLocks noChangeAspect="1" noChangeArrowheads="1"/>
          </p:cNvSpPr>
          <p:nvPr/>
        </p:nvSpPr>
        <p:spPr bwMode="auto">
          <a:xfrm>
            <a:off x="4445000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48" name="Oval 156"/>
          <p:cNvSpPr>
            <a:spLocks noChangeAspect="1" noChangeArrowheads="1"/>
          </p:cNvSpPr>
          <p:nvPr/>
        </p:nvSpPr>
        <p:spPr bwMode="auto">
          <a:xfrm>
            <a:off x="4772025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49" name="Oval 157"/>
          <p:cNvSpPr>
            <a:spLocks noChangeAspect="1" noChangeArrowheads="1"/>
          </p:cNvSpPr>
          <p:nvPr/>
        </p:nvSpPr>
        <p:spPr bwMode="auto">
          <a:xfrm>
            <a:off x="5100638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50" name="Oval 158"/>
          <p:cNvSpPr>
            <a:spLocks noChangeAspect="1" noChangeArrowheads="1"/>
          </p:cNvSpPr>
          <p:nvPr/>
        </p:nvSpPr>
        <p:spPr bwMode="auto">
          <a:xfrm>
            <a:off x="5427663" y="3367088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51" name="Oval 159"/>
          <p:cNvSpPr>
            <a:spLocks noChangeAspect="1" noChangeArrowheads="1"/>
          </p:cNvSpPr>
          <p:nvPr/>
        </p:nvSpPr>
        <p:spPr bwMode="auto">
          <a:xfrm>
            <a:off x="5754688" y="33670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52" name="Oval 160"/>
          <p:cNvSpPr>
            <a:spLocks noChangeAspect="1" noChangeArrowheads="1"/>
          </p:cNvSpPr>
          <p:nvPr/>
        </p:nvSpPr>
        <p:spPr bwMode="auto">
          <a:xfrm>
            <a:off x="6083300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53" name="Oval 161"/>
          <p:cNvSpPr>
            <a:spLocks noChangeAspect="1" noChangeArrowheads="1"/>
          </p:cNvSpPr>
          <p:nvPr/>
        </p:nvSpPr>
        <p:spPr bwMode="auto">
          <a:xfrm>
            <a:off x="4117975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54" name="Oval 162"/>
          <p:cNvSpPr>
            <a:spLocks noChangeAspect="1" noChangeArrowheads="1"/>
          </p:cNvSpPr>
          <p:nvPr/>
        </p:nvSpPr>
        <p:spPr bwMode="auto">
          <a:xfrm>
            <a:off x="4445000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55" name="Oval 163"/>
          <p:cNvSpPr>
            <a:spLocks noChangeAspect="1" noChangeArrowheads="1"/>
          </p:cNvSpPr>
          <p:nvPr/>
        </p:nvSpPr>
        <p:spPr bwMode="auto">
          <a:xfrm>
            <a:off x="4772025" y="402272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56" name="Oval 164"/>
          <p:cNvSpPr>
            <a:spLocks noChangeAspect="1" noChangeArrowheads="1"/>
          </p:cNvSpPr>
          <p:nvPr/>
        </p:nvSpPr>
        <p:spPr bwMode="auto">
          <a:xfrm>
            <a:off x="5100638" y="402272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57" name="Oval 165"/>
          <p:cNvSpPr>
            <a:spLocks noChangeAspect="1" noChangeArrowheads="1"/>
          </p:cNvSpPr>
          <p:nvPr/>
        </p:nvSpPr>
        <p:spPr bwMode="auto">
          <a:xfrm>
            <a:off x="5427663" y="402272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58" name="Oval 166"/>
          <p:cNvSpPr>
            <a:spLocks noChangeAspect="1" noChangeArrowheads="1"/>
          </p:cNvSpPr>
          <p:nvPr/>
        </p:nvSpPr>
        <p:spPr bwMode="auto">
          <a:xfrm>
            <a:off x="5754688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59" name="Oval 167"/>
          <p:cNvSpPr>
            <a:spLocks noChangeAspect="1" noChangeArrowheads="1"/>
          </p:cNvSpPr>
          <p:nvPr/>
        </p:nvSpPr>
        <p:spPr bwMode="auto">
          <a:xfrm>
            <a:off x="6083300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60" name="Line 168"/>
          <p:cNvSpPr>
            <a:spLocks noChangeShapeType="1"/>
          </p:cNvSpPr>
          <p:nvPr/>
        </p:nvSpPr>
        <p:spPr bwMode="auto">
          <a:xfrm rot="16200000" flipH="1">
            <a:off x="5157787" y="339726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61" name="Line 169"/>
          <p:cNvSpPr>
            <a:spLocks noChangeShapeType="1"/>
          </p:cNvSpPr>
          <p:nvPr/>
        </p:nvSpPr>
        <p:spPr bwMode="auto">
          <a:xfrm rot="16200000" flipH="1">
            <a:off x="5160962" y="661988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62" name="Line 170"/>
          <p:cNvSpPr>
            <a:spLocks noChangeShapeType="1"/>
          </p:cNvSpPr>
          <p:nvPr/>
        </p:nvSpPr>
        <p:spPr bwMode="auto">
          <a:xfrm rot="10800000" flipH="1">
            <a:off x="6278563" y="1455738"/>
            <a:ext cx="0" cy="339725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63" name="Line 171"/>
          <p:cNvSpPr>
            <a:spLocks noChangeShapeType="1"/>
          </p:cNvSpPr>
          <p:nvPr/>
        </p:nvSpPr>
        <p:spPr bwMode="auto">
          <a:xfrm rot="10800000" flipH="1">
            <a:off x="4049713" y="1455738"/>
            <a:ext cx="0" cy="33020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64" name="Oval 172"/>
          <p:cNvSpPr>
            <a:spLocks noChangeAspect="1" noChangeArrowheads="1"/>
          </p:cNvSpPr>
          <p:nvPr/>
        </p:nvSpPr>
        <p:spPr bwMode="auto">
          <a:xfrm>
            <a:off x="4111625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65" name="Oval 173"/>
          <p:cNvSpPr>
            <a:spLocks noChangeAspect="1" noChangeArrowheads="1"/>
          </p:cNvSpPr>
          <p:nvPr/>
        </p:nvSpPr>
        <p:spPr bwMode="auto">
          <a:xfrm>
            <a:off x="4438650" y="15430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66" name="Oval 174"/>
          <p:cNvSpPr>
            <a:spLocks noChangeAspect="1" noChangeArrowheads="1"/>
          </p:cNvSpPr>
          <p:nvPr/>
        </p:nvSpPr>
        <p:spPr bwMode="auto">
          <a:xfrm>
            <a:off x="4765675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67" name="Oval 175"/>
          <p:cNvSpPr>
            <a:spLocks noChangeAspect="1" noChangeArrowheads="1"/>
          </p:cNvSpPr>
          <p:nvPr/>
        </p:nvSpPr>
        <p:spPr bwMode="auto">
          <a:xfrm>
            <a:off x="5094288" y="15430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68" name="Oval 176"/>
          <p:cNvSpPr>
            <a:spLocks noChangeAspect="1" noChangeArrowheads="1"/>
          </p:cNvSpPr>
          <p:nvPr/>
        </p:nvSpPr>
        <p:spPr bwMode="auto">
          <a:xfrm>
            <a:off x="5421313" y="15430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69" name="Oval 177"/>
          <p:cNvSpPr>
            <a:spLocks noChangeAspect="1" noChangeArrowheads="1"/>
          </p:cNvSpPr>
          <p:nvPr/>
        </p:nvSpPr>
        <p:spPr bwMode="auto">
          <a:xfrm>
            <a:off x="5748338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70" name="Oval 178"/>
          <p:cNvSpPr>
            <a:spLocks noChangeAspect="1" noChangeArrowheads="1"/>
          </p:cNvSpPr>
          <p:nvPr/>
        </p:nvSpPr>
        <p:spPr bwMode="auto">
          <a:xfrm>
            <a:off x="6076950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71" name="Line 179"/>
          <p:cNvSpPr>
            <a:spLocks noChangeShapeType="1"/>
          </p:cNvSpPr>
          <p:nvPr/>
        </p:nvSpPr>
        <p:spPr bwMode="auto">
          <a:xfrm flipH="1">
            <a:off x="3452813" y="3657600"/>
            <a:ext cx="3175" cy="22415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72" name="Line 180"/>
          <p:cNvSpPr>
            <a:spLocks noChangeShapeType="1"/>
          </p:cNvSpPr>
          <p:nvPr/>
        </p:nvSpPr>
        <p:spPr bwMode="auto">
          <a:xfrm flipH="1">
            <a:off x="3130550" y="3660775"/>
            <a:ext cx="3175" cy="22415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73" name="Oval 181"/>
          <p:cNvSpPr>
            <a:spLocks noChangeAspect="1" noChangeArrowheads="1"/>
          </p:cNvSpPr>
          <p:nvPr/>
        </p:nvSpPr>
        <p:spPr bwMode="auto">
          <a:xfrm>
            <a:off x="3222625" y="5359400"/>
            <a:ext cx="136525" cy="1365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74" name="Oval 182"/>
          <p:cNvSpPr>
            <a:spLocks noChangeAspect="1" noChangeArrowheads="1"/>
          </p:cNvSpPr>
          <p:nvPr/>
        </p:nvSpPr>
        <p:spPr bwMode="auto">
          <a:xfrm>
            <a:off x="3222625" y="3722688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75" name="Oval 183"/>
          <p:cNvSpPr>
            <a:spLocks noChangeAspect="1" noChangeArrowheads="1"/>
          </p:cNvSpPr>
          <p:nvPr/>
        </p:nvSpPr>
        <p:spPr bwMode="auto">
          <a:xfrm>
            <a:off x="3222625" y="40497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76" name="Oval 184"/>
          <p:cNvSpPr>
            <a:spLocks noChangeAspect="1" noChangeArrowheads="1"/>
          </p:cNvSpPr>
          <p:nvPr/>
        </p:nvSpPr>
        <p:spPr bwMode="auto">
          <a:xfrm>
            <a:off x="3222625" y="4376738"/>
            <a:ext cx="136525" cy="1365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77" name="Oval 185"/>
          <p:cNvSpPr>
            <a:spLocks noChangeAspect="1" noChangeArrowheads="1"/>
          </p:cNvSpPr>
          <p:nvPr/>
        </p:nvSpPr>
        <p:spPr bwMode="auto">
          <a:xfrm>
            <a:off x="3222625" y="4705350"/>
            <a:ext cx="136525" cy="1365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78" name="Oval 186"/>
          <p:cNvSpPr>
            <a:spLocks noChangeAspect="1" noChangeArrowheads="1"/>
          </p:cNvSpPr>
          <p:nvPr/>
        </p:nvSpPr>
        <p:spPr bwMode="auto">
          <a:xfrm>
            <a:off x="3222625" y="503237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79" name="Oval 187"/>
          <p:cNvSpPr>
            <a:spLocks noChangeAspect="1" noChangeArrowheads="1"/>
          </p:cNvSpPr>
          <p:nvPr/>
        </p:nvSpPr>
        <p:spPr bwMode="auto">
          <a:xfrm>
            <a:off x="3222625" y="56880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80" name="Line 188"/>
          <p:cNvSpPr>
            <a:spLocks noChangeShapeType="1"/>
          </p:cNvSpPr>
          <p:nvPr/>
        </p:nvSpPr>
        <p:spPr bwMode="auto">
          <a:xfrm rot="5400000" flipH="1">
            <a:off x="3289300" y="5735638"/>
            <a:ext cx="0" cy="33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81" name="Line 189"/>
          <p:cNvSpPr>
            <a:spLocks noChangeShapeType="1"/>
          </p:cNvSpPr>
          <p:nvPr/>
        </p:nvSpPr>
        <p:spPr bwMode="auto">
          <a:xfrm rot="5400000" flipH="1">
            <a:off x="3289300" y="3500438"/>
            <a:ext cx="0" cy="33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82" name="Text Box 190"/>
          <p:cNvSpPr txBox="1">
            <a:spLocks noChangeArrowheads="1"/>
          </p:cNvSpPr>
          <p:nvPr/>
        </p:nvSpPr>
        <p:spPr bwMode="auto">
          <a:xfrm>
            <a:off x="3048000" y="2743200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21FAE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=</a:t>
            </a:r>
          </a:p>
        </p:txBody>
      </p:sp>
      <p:sp>
        <p:nvSpPr>
          <p:cNvPr id="8383" name="Text Box 191"/>
          <p:cNvSpPr txBox="1">
            <a:spLocks noChangeArrowheads="1"/>
          </p:cNvSpPr>
          <p:nvPr/>
        </p:nvSpPr>
        <p:spPr bwMode="auto">
          <a:xfrm>
            <a:off x="6297613" y="2743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21FA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x</a:t>
            </a:r>
          </a:p>
        </p:txBody>
      </p:sp>
      <p:sp>
        <p:nvSpPr>
          <p:cNvPr id="8384" name="Text Box 192"/>
          <p:cNvSpPr txBox="1">
            <a:spLocks noChangeArrowheads="1"/>
          </p:cNvSpPr>
          <p:nvPr/>
        </p:nvSpPr>
        <p:spPr bwMode="auto">
          <a:xfrm>
            <a:off x="1127125" y="42354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21FA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C</a:t>
            </a:r>
          </a:p>
        </p:txBody>
      </p:sp>
      <p:sp>
        <p:nvSpPr>
          <p:cNvPr id="8385" name="Text Box 193"/>
          <p:cNvSpPr txBox="1">
            <a:spLocks noChangeArrowheads="1"/>
          </p:cNvSpPr>
          <p:nvPr/>
        </p:nvSpPr>
        <p:spPr bwMode="auto">
          <a:xfrm>
            <a:off x="5821363" y="424180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21FAE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</a:t>
            </a:r>
          </a:p>
        </p:txBody>
      </p:sp>
      <p:sp>
        <p:nvSpPr>
          <p:cNvPr id="8386" name="Line 194"/>
          <p:cNvSpPr>
            <a:spLocks noChangeShapeType="1"/>
          </p:cNvSpPr>
          <p:nvPr/>
        </p:nvSpPr>
        <p:spPr bwMode="auto">
          <a:xfrm>
            <a:off x="4498975" y="1778000"/>
            <a:ext cx="0" cy="20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87" name="Line 195"/>
          <p:cNvSpPr>
            <a:spLocks noChangeShapeType="1"/>
          </p:cNvSpPr>
          <p:nvPr/>
        </p:nvSpPr>
        <p:spPr bwMode="auto">
          <a:xfrm>
            <a:off x="5168900" y="1784350"/>
            <a:ext cx="0" cy="20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88" name="Line 196"/>
          <p:cNvSpPr>
            <a:spLocks noChangeShapeType="1"/>
          </p:cNvSpPr>
          <p:nvPr/>
        </p:nvSpPr>
        <p:spPr bwMode="auto">
          <a:xfrm>
            <a:off x="5489575" y="1787525"/>
            <a:ext cx="0" cy="20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389" name="Rectangle 197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3124200" cy="9906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     </a:t>
            </a:r>
            <a:r>
              <a:rPr lang="en-US" sz="2000" b="1">
                <a:solidFill>
                  <a:srgbClr val="021FAE"/>
                </a:solidFill>
                <a:latin typeface="Arial" charset="0"/>
              </a:rPr>
              <a:t>for j = 1:n</a:t>
            </a:r>
            <a:br>
              <a:rPr lang="en-US" sz="2000" b="1">
                <a:solidFill>
                  <a:srgbClr val="021FAE"/>
                </a:solidFill>
                <a:latin typeface="Arial" charset="0"/>
              </a:rPr>
            </a:br>
            <a:r>
              <a:rPr lang="en-US" sz="2000" b="1">
                <a:solidFill>
                  <a:srgbClr val="021FAE"/>
                </a:solidFill>
                <a:latin typeface="Arial" charset="0"/>
              </a:rPr>
              <a:t>    C(:, j) = A * B(:, j)</a:t>
            </a:r>
          </a:p>
          <a:p>
            <a:pPr>
              <a:buFontTx/>
              <a:buNone/>
            </a:pPr>
            <a:endParaRPr lang="en-US" sz="2000" b="1">
              <a:solidFill>
                <a:srgbClr val="021FAE"/>
              </a:solidFill>
              <a:latin typeface="Arial" charset="0"/>
            </a:endParaRPr>
          </a:p>
        </p:txBody>
      </p:sp>
      <p:sp>
        <p:nvSpPr>
          <p:cNvPr id="8390" name="Text Box 198"/>
          <p:cNvSpPr txBox="1">
            <a:spLocks noChangeArrowheads="1"/>
          </p:cNvSpPr>
          <p:nvPr/>
        </p:nvSpPr>
        <p:spPr bwMode="auto">
          <a:xfrm>
            <a:off x="2895600" y="5970588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SPA</a:t>
            </a:r>
          </a:p>
        </p:txBody>
      </p:sp>
      <p:cxnSp>
        <p:nvCxnSpPr>
          <p:cNvPr id="8391" name="AutoShape 199"/>
          <p:cNvCxnSpPr>
            <a:cxnSpLocks noChangeShapeType="1"/>
          </p:cNvCxnSpPr>
          <p:nvPr/>
        </p:nvCxnSpPr>
        <p:spPr bwMode="auto">
          <a:xfrm rot="10800000">
            <a:off x="1863725" y="4213225"/>
            <a:ext cx="1273175" cy="571500"/>
          </a:xfrm>
          <a:prstGeom prst="bentConnector3">
            <a:avLst>
              <a:gd name="adj1" fmla="val 10012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392" name="Text Box 200"/>
          <p:cNvSpPr txBox="1">
            <a:spLocks noChangeArrowheads="1"/>
          </p:cNvSpPr>
          <p:nvPr/>
        </p:nvSpPr>
        <p:spPr bwMode="auto">
          <a:xfrm>
            <a:off x="1870075" y="5119688"/>
            <a:ext cx="1062038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gather</a:t>
            </a:r>
          </a:p>
        </p:txBody>
      </p:sp>
      <p:sp>
        <p:nvSpPr>
          <p:cNvPr id="8393" name="Text Box 201"/>
          <p:cNvSpPr txBox="1">
            <a:spLocks noChangeArrowheads="1"/>
          </p:cNvSpPr>
          <p:nvPr/>
        </p:nvSpPr>
        <p:spPr bwMode="auto">
          <a:xfrm>
            <a:off x="3646488" y="4957763"/>
            <a:ext cx="1757362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scatter/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</a:b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accumulate</a:t>
            </a:r>
          </a:p>
        </p:txBody>
      </p:sp>
      <p:cxnSp>
        <p:nvCxnSpPr>
          <p:cNvPr id="8394" name="AutoShape 202"/>
          <p:cNvCxnSpPr>
            <a:cxnSpLocks noChangeShapeType="1"/>
          </p:cNvCxnSpPr>
          <p:nvPr/>
        </p:nvCxnSpPr>
        <p:spPr bwMode="auto">
          <a:xfrm rot="10800000">
            <a:off x="6289675" y="1616075"/>
            <a:ext cx="1857375" cy="339725"/>
          </a:xfrm>
          <a:prstGeom prst="bentConnector3">
            <a:avLst>
              <a:gd name="adj1" fmla="val -88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395" name="Rectangle 203"/>
          <p:cNvSpPr>
            <a:spLocks noChangeArrowheads="1"/>
          </p:cNvSpPr>
          <p:nvPr/>
        </p:nvSpPr>
        <p:spPr bwMode="auto">
          <a:xfrm>
            <a:off x="5791200" y="4953000"/>
            <a:ext cx="3197225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    All matrix columns and vectors are stored compressed except the SPA.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49905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Accumulator  (SPA)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Abstract data type for a single sparse matrix column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Operations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initialize spa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                                          O(n) time &amp; O(n) space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spa = spa + (scalar) * (CSC vector)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O(nnz(vector))  time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(CSC vector) = spa                         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O(nnz(spa))  time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spa = 0                                            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O(nnz(spa))  time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… possibly other ops</a:t>
            </a:r>
          </a:p>
          <a:p>
            <a:pPr lvl="1"/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endParaRPr lang="en-US" sz="3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Accumulator  (SPA)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Abstract data type for a single sparse matrix column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Operations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initialize spa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                                          O(n) time &amp; O(n) space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spa = spa + (scalar) * (CSC vector)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O(nnz(vector))  time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(CSC vector) = spa                         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O(nnz(spa))  time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spa = 0                                             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O(nnz(spa))  time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… possibly other ops</a:t>
            </a:r>
          </a:p>
          <a:p>
            <a:pPr lvl="1"/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Standard implementation (many variants):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dense n-element floating-point array 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value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dense n-element boolean array  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is-nonzero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linked structure to sequence through nonzeros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915400" cy="863140"/>
          </a:xfrm>
        </p:spPr>
        <p:txBody>
          <a:bodyPr>
            <a:normAutofit/>
          </a:bodyPr>
          <a:lstStyle/>
          <a:p>
            <a:r>
              <a:rPr lang="en-US" b="0" dirty="0">
                <a:latin typeface="Arial" charset="0"/>
              </a:rPr>
              <a:t>Sparse Gaussian elimination and </a:t>
            </a:r>
            <a:r>
              <a:rPr lang="en-US" b="0" dirty="0" err="1">
                <a:latin typeface="Arial" charset="0"/>
              </a:rPr>
              <a:t>chordal</a:t>
            </a:r>
            <a:r>
              <a:rPr lang="en-US" b="0" dirty="0">
                <a:latin typeface="Arial" charset="0"/>
              </a:rPr>
              <a:t> completion</a:t>
            </a:r>
            <a:br>
              <a:rPr lang="en-US" b="0" dirty="0">
                <a:latin typeface="Arial" charset="0"/>
              </a:rPr>
            </a:br>
            <a:r>
              <a:rPr lang="en-US" sz="2000" b="0" i="1" dirty="0">
                <a:latin typeface="Arial" charset="0"/>
              </a:rPr>
              <a:t>[</a:t>
            </a:r>
            <a:r>
              <a:rPr lang="en-US" sz="2000" b="0" i="1" dirty="0" err="1">
                <a:latin typeface="Arial" charset="0"/>
              </a:rPr>
              <a:t>Parter</a:t>
            </a:r>
            <a:r>
              <a:rPr lang="en-US" sz="2000" b="0" i="1" dirty="0">
                <a:latin typeface="Arial" charset="0"/>
              </a:rPr>
              <a:t>, Rose]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514705"/>
            <a:ext cx="8311437" cy="4314595"/>
          </a:xfrm>
          <a:ln w="19050" cmpd="sng">
            <a:solidFill>
              <a:srgbClr val="3366FF"/>
            </a:solidFill>
          </a:ln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Repeat: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	    </a:t>
            </a:r>
            <a:r>
              <a:rPr lang="en-US" sz="2000" dirty="0">
                <a:latin typeface="Arial" charset="0"/>
              </a:rPr>
              <a:t>Choose a vertex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 dirty="0">
                <a:latin typeface="Arial" charset="0"/>
              </a:rPr>
              <a:t> and mark it;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	    </a:t>
            </a:r>
            <a:r>
              <a:rPr lang="en-US" sz="2000" dirty="0">
                <a:latin typeface="Arial" charset="0"/>
              </a:rPr>
              <a:t>Add edges between unmarked neighbors of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 dirty="0">
                <a:latin typeface="Arial" charset="0"/>
              </a:rPr>
              <a:t>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Until: </a:t>
            </a:r>
            <a:r>
              <a:rPr lang="en-US" sz="2000" dirty="0">
                <a:latin typeface="Arial" charset="0"/>
              </a:rPr>
              <a:t> Every vertex is marked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0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Goal:  </a:t>
            </a:r>
            <a:r>
              <a:rPr lang="en-US" sz="2000" dirty="0">
                <a:latin typeface="Arial" charset="0"/>
              </a:rPr>
              <a:t>End up with as few edges as possible.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000" dirty="0">
              <a:latin typeface="Arial" charset="0"/>
            </a:endParaRPr>
          </a:p>
          <a:p>
            <a:pPr algn="ctr">
              <a:lnSpc>
                <a:spcPct val="70000"/>
              </a:lnSpc>
              <a:buFontTx/>
              <a:buNone/>
            </a:pPr>
            <a:endParaRPr lang="en-US" sz="2000" dirty="0">
              <a:solidFill>
                <a:srgbClr val="0000FF"/>
              </a:solidFill>
              <a:latin typeface="Arial" charset="0"/>
            </a:endParaRP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rgbClr val="0000FF"/>
                </a:solidFill>
                <a:latin typeface="Arial" charset="0"/>
              </a:rPr>
              <a:t>Equivalently:  Add as few edges as possible to make the graph chordal.</a:t>
            </a:r>
          </a:p>
          <a:p>
            <a:pPr algn="ctr">
              <a:lnSpc>
                <a:spcPct val="70000"/>
              </a:lnSpc>
              <a:buFontTx/>
              <a:buNone/>
            </a:pPr>
            <a:endParaRPr lang="en-US" sz="2000" dirty="0">
              <a:solidFill>
                <a:srgbClr val="0000FF"/>
              </a:solidFill>
              <a:latin typeface="Arial" charset="0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000" dirty="0">
                <a:latin typeface="Arial" charset="0"/>
              </a:rPr>
              <a:t>(Note for later:  “Fewest edges” is not the only interesting objective.)</a:t>
            </a:r>
          </a:p>
        </p:txBody>
      </p:sp>
    </p:spTree>
    <p:extLst>
      <p:ext uri="{BB962C8B-B14F-4D97-AF65-F5344CB8AC3E}">
        <p14:creationId xmlns:p14="http://schemas.microsoft.com/office/powerpoint/2010/main" val="2540061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AutoShape 2"/>
          <p:cNvCxnSpPr>
            <a:cxnSpLocks noChangeShapeType="1"/>
            <a:stCxn id="8311" idx="2"/>
          </p:cNvCxnSpPr>
          <p:nvPr/>
        </p:nvCxnSpPr>
        <p:spPr bwMode="auto">
          <a:xfrm rot="5400000">
            <a:off x="4040981" y="3667920"/>
            <a:ext cx="555625" cy="1700212"/>
          </a:xfrm>
          <a:prstGeom prst="bentConnector2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195" name="AutoShape 3"/>
          <p:cNvCxnSpPr>
            <a:cxnSpLocks noChangeShapeType="1"/>
          </p:cNvCxnSpPr>
          <p:nvPr/>
        </p:nvCxnSpPr>
        <p:spPr bwMode="auto">
          <a:xfrm rot="10800000" flipV="1">
            <a:off x="3462338" y="4224338"/>
            <a:ext cx="1019175" cy="495300"/>
          </a:xfrm>
          <a:prstGeom prst="bentConnector3">
            <a:avLst>
              <a:gd name="adj1" fmla="val -935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196" name="AutoShape 4"/>
          <p:cNvCxnSpPr>
            <a:cxnSpLocks noChangeShapeType="1"/>
          </p:cNvCxnSpPr>
          <p:nvPr/>
        </p:nvCxnSpPr>
        <p:spPr bwMode="auto">
          <a:xfrm rot="10800000" flipV="1">
            <a:off x="3467100" y="4229100"/>
            <a:ext cx="2049463" cy="657225"/>
          </a:xfrm>
          <a:prstGeom prst="bentConnector3">
            <a:avLst>
              <a:gd name="adj1" fmla="val -31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739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767763" cy="762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CSC Sparse Matrix Multiplication  with SPA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8310563" y="1981200"/>
            <a:ext cx="3175" cy="224155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7988300" y="1984375"/>
            <a:ext cx="3175" cy="224155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Oval 8"/>
          <p:cNvSpPr>
            <a:spLocks noChangeAspect="1" noChangeArrowheads="1"/>
          </p:cNvSpPr>
          <p:nvPr/>
        </p:nvSpPr>
        <p:spPr bwMode="auto">
          <a:xfrm>
            <a:off x="677068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/>
          <p:cNvSpPr>
            <a:spLocks noChangeAspect="1" noChangeArrowheads="1"/>
          </p:cNvSpPr>
          <p:nvPr/>
        </p:nvSpPr>
        <p:spPr bwMode="auto">
          <a:xfrm>
            <a:off x="6705600" y="1981200"/>
            <a:ext cx="2230438" cy="2233613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spect="1" noChangeArrowheads="1"/>
          </p:cNvSpPr>
          <p:nvPr/>
        </p:nvSpPr>
        <p:spPr bwMode="auto">
          <a:xfrm>
            <a:off x="6770688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Oval 11"/>
          <p:cNvSpPr>
            <a:spLocks noChangeAspect="1" noChangeArrowheads="1"/>
          </p:cNvSpPr>
          <p:nvPr/>
        </p:nvSpPr>
        <p:spPr bwMode="auto">
          <a:xfrm>
            <a:off x="7097713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/>
          <p:cNvSpPr>
            <a:spLocks noChangeAspect="1" noChangeArrowheads="1"/>
          </p:cNvSpPr>
          <p:nvPr/>
        </p:nvSpPr>
        <p:spPr bwMode="auto">
          <a:xfrm>
            <a:off x="7424738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3"/>
          <p:cNvSpPr>
            <a:spLocks noChangeAspect="1" noChangeArrowheads="1"/>
          </p:cNvSpPr>
          <p:nvPr/>
        </p:nvSpPr>
        <p:spPr bwMode="auto">
          <a:xfrm>
            <a:off x="7753350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Oval 14"/>
          <p:cNvSpPr>
            <a:spLocks noChangeAspect="1" noChangeArrowheads="1"/>
          </p:cNvSpPr>
          <p:nvPr/>
        </p:nvSpPr>
        <p:spPr bwMode="auto">
          <a:xfrm>
            <a:off x="8080375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Oval 15"/>
          <p:cNvSpPr>
            <a:spLocks noChangeAspect="1" noChangeArrowheads="1"/>
          </p:cNvSpPr>
          <p:nvPr/>
        </p:nvSpPr>
        <p:spPr bwMode="auto">
          <a:xfrm>
            <a:off x="8407400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Oval 16"/>
          <p:cNvSpPr>
            <a:spLocks noChangeAspect="1" noChangeArrowheads="1"/>
          </p:cNvSpPr>
          <p:nvPr/>
        </p:nvSpPr>
        <p:spPr bwMode="auto">
          <a:xfrm>
            <a:off x="8736013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Oval 17"/>
          <p:cNvSpPr>
            <a:spLocks noChangeAspect="1" noChangeArrowheads="1"/>
          </p:cNvSpPr>
          <p:nvPr/>
        </p:nvSpPr>
        <p:spPr bwMode="auto">
          <a:xfrm>
            <a:off x="677068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8"/>
          <p:cNvSpPr>
            <a:spLocks noChangeAspect="1" noChangeArrowheads="1"/>
          </p:cNvSpPr>
          <p:nvPr/>
        </p:nvSpPr>
        <p:spPr bwMode="auto">
          <a:xfrm>
            <a:off x="7097713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19"/>
          <p:cNvSpPr>
            <a:spLocks noChangeAspect="1" noChangeArrowheads="1"/>
          </p:cNvSpPr>
          <p:nvPr/>
        </p:nvSpPr>
        <p:spPr bwMode="auto">
          <a:xfrm>
            <a:off x="742473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20"/>
          <p:cNvSpPr>
            <a:spLocks noChangeAspect="1" noChangeArrowheads="1"/>
          </p:cNvSpPr>
          <p:nvPr/>
        </p:nvSpPr>
        <p:spPr bwMode="auto">
          <a:xfrm>
            <a:off x="7753350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21"/>
          <p:cNvSpPr>
            <a:spLocks noChangeAspect="1" noChangeArrowheads="1"/>
          </p:cNvSpPr>
          <p:nvPr/>
        </p:nvSpPr>
        <p:spPr bwMode="auto">
          <a:xfrm>
            <a:off x="8080375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Oval 22"/>
          <p:cNvSpPr>
            <a:spLocks noChangeAspect="1" noChangeArrowheads="1"/>
          </p:cNvSpPr>
          <p:nvPr/>
        </p:nvSpPr>
        <p:spPr bwMode="auto">
          <a:xfrm>
            <a:off x="8407400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Oval 23"/>
          <p:cNvSpPr>
            <a:spLocks noChangeAspect="1" noChangeArrowheads="1"/>
          </p:cNvSpPr>
          <p:nvPr/>
        </p:nvSpPr>
        <p:spPr bwMode="auto">
          <a:xfrm>
            <a:off x="8736013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24"/>
          <p:cNvSpPr>
            <a:spLocks noChangeAspect="1" noChangeArrowheads="1"/>
          </p:cNvSpPr>
          <p:nvPr/>
        </p:nvSpPr>
        <p:spPr bwMode="auto">
          <a:xfrm>
            <a:off x="677068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Oval 25"/>
          <p:cNvSpPr>
            <a:spLocks noChangeAspect="1" noChangeArrowheads="1"/>
          </p:cNvSpPr>
          <p:nvPr/>
        </p:nvSpPr>
        <p:spPr bwMode="auto">
          <a:xfrm>
            <a:off x="7097713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Oval 26"/>
          <p:cNvSpPr>
            <a:spLocks noChangeAspect="1" noChangeArrowheads="1"/>
          </p:cNvSpPr>
          <p:nvPr/>
        </p:nvSpPr>
        <p:spPr bwMode="auto">
          <a:xfrm>
            <a:off x="742473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27"/>
          <p:cNvSpPr>
            <a:spLocks noChangeAspect="1" noChangeArrowheads="1"/>
          </p:cNvSpPr>
          <p:nvPr/>
        </p:nvSpPr>
        <p:spPr bwMode="auto">
          <a:xfrm>
            <a:off x="7753350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Oval 28"/>
          <p:cNvSpPr>
            <a:spLocks noChangeAspect="1" noChangeArrowheads="1"/>
          </p:cNvSpPr>
          <p:nvPr/>
        </p:nvSpPr>
        <p:spPr bwMode="auto">
          <a:xfrm>
            <a:off x="8080375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Oval 29"/>
          <p:cNvSpPr>
            <a:spLocks noChangeAspect="1" noChangeArrowheads="1"/>
          </p:cNvSpPr>
          <p:nvPr/>
        </p:nvSpPr>
        <p:spPr bwMode="auto">
          <a:xfrm>
            <a:off x="8407400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30"/>
          <p:cNvSpPr>
            <a:spLocks noChangeAspect="1" noChangeArrowheads="1"/>
          </p:cNvSpPr>
          <p:nvPr/>
        </p:nvSpPr>
        <p:spPr bwMode="auto">
          <a:xfrm>
            <a:off x="8736013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Oval 31"/>
          <p:cNvSpPr>
            <a:spLocks noChangeAspect="1" noChangeArrowheads="1"/>
          </p:cNvSpPr>
          <p:nvPr/>
        </p:nvSpPr>
        <p:spPr bwMode="auto">
          <a:xfrm>
            <a:off x="7097713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Oval 32"/>
          <p:cNvSpPr>
            <a:spLocks noChangeAspect="1" noChangeArrowheads="1"/>
          </p:cNvSpPr>
          <p:nvPr/>
        </p:nvSpPr>
        <p:spPr bwMode="auto">
          <a:xfrm>
            <a:off x="742473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33"/>
          <p:cNvSpPr>
            <a:spLocks noChangeAspect="1" noChangeArrowheads="1"/>
          </p:cNvSpPr>
          <p:nvPr/>
        </p:nvSpPr>
        <p:spPr bwMode="auto">
          <a:xfrm>
            <a:off x="7753350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Oval 34"/>
          <p:cNvSpPr>
            <a:spLocks noChangeAspect="1" noChangeArrowheads="1"/>
          </p:cNvSpPr>
          <p:nvPr/>
        </p:nvSpPr>
        <p:spPr bwMode="auto">
          <a:xfrm>
            <a:off x="8080375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Oval 35"/>
          <p:cNvSpPr>
            <a:spLocks noChangeAspect="1" noChangeArrowheads="1"/>
          </p:cNvSpPr>
          <p:nvPr/>
        </p:nvSpPr>
        <p:spPr bwMode="auto">
          <a:xfrm>
            <a:off x="8407400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6"/>
          <p:cNvSpPr>
            <a:spLocks noChangeAspect="1" noChangeArrowheads="1"/>
          </p:cNvSpPr>
          <p:nvPr/>
        </p:nvSpPr>
        <p:spPr bwMode="auto">
          <a:xfrm>
            <a:off x="8736013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Oval 37"/>
          <p:cNvSpPr>
            <a:spLocks noChangeAspect="1" noChangeArrowheads="1"/>
          </p:cNvSpPr>
          <p:nvPr/>
        </p:nvSpPr>
        <p:spPr bwMode="auto">
          <a:xfrm>
            <a:off x="6770688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Oval 38"/>
          <p:cNvSpPr>
            <a:spLocks noChangeAspect="1" noChangeArrowheads="1"/>
          </p:cNvSpPr>
          <p:nvPr/>
        </p:nvSpPr>
        <p:spPr bwMode="auto">
          <a:xfrm>
            <a:off x="7097713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Oval 39"/>
          <p:cNvSpPr>
            <a:spLocks noChangeAspect="1" noChangeArrowheads="1"/>
          </p:cNvSpPr>
          <p:nvPr/>
        </p:nvSpPr>
        <p:spPr bwMode="auto">
          <a:xfrm>
            <a:off x="7424738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Oval 40"/>
          <p:cNvSpPr>
            <a:spLocks noChangeAspect="1" noChangeArrowheads="1"/>
          </p:cNvSpPr>
          <p:nvPr/>
        </p:nvSpPr>
        <p:spPr bwMode="auto">
          <a:xfrm>
            <a:off x="7753350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Oval 41"/>
          <p:cNvSpPr>
            <a:spLocks noChangeAspect="1" noChangeArrowheads="1"/>
          </p:cNvSpPr>
          <p:nvPr/>
        </p:nvSpPr>
        <p:spPr bwMode="auto">
          <a:xfrm>
            <a:off x="8080375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Oval 42"/>
          <p:cNvSpPr>
            <a:spLocks noChangeAspect="1" noChangeArrowheads="1"/>
          </p:cNvSpPr>
          <p:nvPr/>
        </p:nvSpPr>
        <p:spPr bwMode="auto">
          <a:xfrm>
            <a:off x="8407400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Oval 43"/>
          <p:cNvSpPr>
            <a:spLocks noChangeAspect="1" noChangeArrowheads="1"/>
          </p:cNvSpPr>
          <p:nvPr/>
        </p:nvSpPr>
        <p:spPr bwMode="auto">
          <a:xfrm>
            <a:off x="8736013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Oval 44"/>
          <p:cNvSpPr>
            <a:spLocks noChangeAspect="1" noChangeArrowheads="1"/>
          </p:cNvSpPr>
          <p:nvPr/>
        </p:nvSpPr>
        <p:spPr bwMode="auto">
          <a:xfrm>
            <a:off x="677068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Oval 45"/>
          <p:cNvSpPr>
            <a:spLocks noChangeAspect="1" noChangeArrowheads="1"/>
          </p:cNvSpPr>
          <p:nvPr/>
        </p:nvSpPr>
        <p:spPr bwMode="auto">
          <a:xfrm>
            <a:off x="7097713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Oval 46"/>
          <p:cNvSpPr>
            <a:spLocks noChangeAspect="1" noChangeArrowheads="1"/>
          </p:cNvSpPr>
          <p:nvPr/>
        </p:nvSpPr>
        <p:spPr bwMode="auto">
          <a:xfrm>
            <a:off x="742473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Oval 47"/>
          <p:cNvSpPr>
            <a:spLocks noChangeAspect="1" noChangeArrowheads="1"/>
          </p:cNvSpPr>
          <p:nvPr/>
        </p:nvSpPr>
        <p:spPr bwMode="auto">
          <a:xfrm>
            <a:off x="7753350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Oval 48"/>
          <p:cNvSpPr>
            <a:spLocks noChangeAspect="1" noChangeArrowheads="1"/>
          </p:cNvSpPr>
          <p:nvPr/>
        </p:nvSpPr>
        <p:spPr bwMode="auto">
          <a:xfrm>
            <a:off x="8080375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Oval 49"/>
          <p:cNvSpPr>
            <a:spLocks noChangeAspect="1" noChangeArrowheads="1"/>
          </p:cNvSpPr>
          <p:nvPr/>
        </p:nvSpPr>
        <p:spPr bwMode="auto">
          <a:xfrm>
            <a:off x="8407400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Oval 50"/>
          <p:cNvSpPr>
            <a:spLocks noChangeAspect="1" noChangeArrowheads="1"/>
          </p:cNvSpPr>
          <p:nvPr/>
        </p:nvSpPr>
        <p:spPr bwMode="auto">
          <a:xfrm>
            <a:off x="8736013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Oval 51"/>
          <p:cNvSpPr>
            <a:spLocks noChangeAspect="1" noChangeArrowheads="1"/>
          </p:cNvSpPr>
          <p:nvPr/>
        </p:nvSpPr>
        <p:spPr bwMode="auto">
          <a:xfrm>
            <a:off x="6770688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4" name="Oval 52"/>
          <p:cNvSpPr>
            <a:spLocks noChangeAspect="1" noChangeArrowheads="1"/>
          </p:cNvSpPr>
          <p:nvPr/>
        </p:nvSpPr>
        <p:spPr bwMode="auto">
          <a:xfrm>
            <a:off x="7097713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Oval 53"/>
          <p:cNvSpPr>
            <a:spLocks noChangeAspect="1" noChangeArrowheads="1"/>
          </p:cNvSpPr>
          <p:nvPr/>
        </p:nvSpPr>
        <p:spPr bwMode="auto">
          <a:xfrm>
            <a:off x="7424738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Oval 54"/>
          <p:cNvSpPr>
            <a:spLocks noChangeAspect="1" noChangeArrowheads="1"/>
          </p:cNvSpPr>
          <p:nvPr/>
        </p:nvSpPr>
        <p:spPr bwMode="auto">
          <a:xfrm>
            <a:off x="7753350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Oval 55"/>
          <p:cNvSpPr>
            <a:spLocks noChangeAspect="1" noChangeArrowheads="1"/>
          </p:cNvSpPr>
          <p:nvPr/>
        </p:nvSpPr>
        <p:spPr bwMode="auto">
          <a:xfrm>
            <a:off x="8080375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Oval 56"/>
          <p:cNvSpPr>
            <a:spLocks noChangeAspect="1" noChangeArrowheads="1"/>
          </p:cNvSpPr>
          <p:nvPr/>
        </p:nvSpPr>
        <p:spPr bwMode="auto">
          <a:xfrm>
            <a:off x="8407400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Oval 57"/>
          <p:cNvSpPr>
            <a:spLocks noChangeAspect="1" noChangeArrowheads="1"/>
          </p:cNvSpPr>
          <p:nvPr/>
        </p:nvSpPr>
        <p:spPr bwMode="auto">
          <a:xfrm>
            <a:off x="8736013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 flipH="1">
            <a:off x="1985963" y="19812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 flipH="1">
            <a:off x="1663700" y="198437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2" name="Oval 60"/>
          <p:cNvSpPr>
            <a:spLocks noChangeAspect="1" noChangeArrowheads="1"/>
          </p:cNvSpPr>
          <p:nvPr/>
        </p:nvSpPr>
        <p:spPr bwMode="auto">
          <a:xfrm>
            <a:off x="44608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Rectangle 61"/>
          <p:cNvSpPr>
            <a:spLocks noChangeAspect="1" noChangeArrowheads="1"/>
          </p:cNvSpPr>
          <p:nvPr/>
        </p:nvSpPr>
        <p:spPr bwMode="auto">
          <a:xfrm>
            <a:off x="381000" y="1981200"/>
            <a:ext cx="2230438" cy="2233613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Oval 62"/>
          <p:cNvSpPr>
            <a:spLocks noChangeAspect="1" noChangeArrowheads="1"/>
          </p:cNvSpPr>
          <p:nvPr/>
        </p:nvSpPr>
        <p:spPr bwMode="auto">
          <a:xfrm>
            <a:off x="446088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5" name="Oval 63"/>
          <p:cNvSpPr>
            <a:spLocks noChangeAspect="1" noChangeArrowheads="1"/>
          </p:cNvSpPr>
          <p:nvPr/>
        </p:nvSpPr>
        <p:spPr bwMode="auto">
          <a:xfrm>
            <a:off x="773113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6" name="Oval 64"/>
          <p:cNvSpPr>
            <a:spLocks noChangeAspect="1" noChangeArrowheads="1"/>
          </p:cNvSpPr>
          <p:nvPr/>
        </p:nvSpPr>
        <p:spPr bwMode="auto">
          <a:xfrm>
            <a:off x="1100138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7" name="Oval 65"/>
          <p:cNvSpPr>
            <a:spLocks noChangeAspect="1" noChangeArrowheads="1"/>
          </p:cNvSpPr>
          <p:nvPr/>
        </p:nvSpPr>
        <p:spPr bwMode="auto">
          <a:xfrm>
            <a:off x="1428750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8" name="Oval 66"/>
          <p:cNvSpPr>
            <a:spLocks noChangeAspect="1" noChangeArrowheads="1"/>
          </p:cNvSpPr>
          <p:nvPr/>
        </p:nvSpPr>
        <p:spPr bwMode="auto">
          <a:xfrm>
            <a:off x="1755775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Oval 67"/>
          <p:cNvSpPr>
            <a:spLocks noChangeAspect="1" noChangeArrowheads="1"/>
          </p:cNvSpPr>
          <p:nvPr/>
        </p:nvSpPr>
        <p:spPr bwMode="auto">
          <a:xfrm>
            <a:off x="2082800" y="36830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0" name="Oval 68"/>
          <p:cNvSpPr>
            <a:spLocks noChangeAspect="1" noChangeArrowheads="1"/>
          </p:cNvSpPr>
          <p:nvPr/>
        </p:nvSpPr>
        <p:spPr bwMode="auto">
          <a:xfrm>
            <a:off x="2411413" y="36830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1" name="Oval 69"/>
          <p:cNvSpPr>
            <a:spLocks noChangeAspect="1" noChangeArrowheads="1"/>
          </p:cNvSpPr>
          <p:nvPr/>
        </p:nvSpPr>
        <p:spPr bwMode="auto">
          <a:xfrm>
            <a:off x="44608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2" name="Oval 70"/>
          <p:cNvSpPr>
            <a:spLocks noChangeAspect="1" noChangeArrowheads="1"/>
          </p:cNvSpPr>
          <p:nvPr/>
        </p:nvSpPr>
        <p:spPr bwMode="auto">
          <a:xfrm>
            <a:off x="773113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3" name="Oval 71"/>
          <p:cNvSpPr>
            <a:spLocks noChangeAspect="1" noChangeArrowheads="1"/>
          </p:cNvSpPr>
          <p:nvPr/>
        </p:nvSpPr>
        <p:spPr bwMode="auto">
          <a:xfrm>
            <a:off x="1100138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4" name="Oval 72"/>
          <p:cNvSpPr>
            <a:spLocks noChangeAspect="1" noChangeArrowheads="1"/>
          </p:cNvSpPr>
          <p:nvPr/>
        </p:nvSpPr>
        <p:spPr bwMode="auto">
          <a:xfrm>
            <a:off x="1428750" y="2046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5" name="Oval 73"/>
          <p:cNvSpPr>
            <a:spLocks noChangeAspect="1" noChangeArrowheads="1"/>
          </p:cNvSpPr>
          <p:nvPr/>
        </p:nvSpPr>
        <p:spPr bwMode="auto">
          <a:xfrm>
            <a:off x="1755775" y="2046288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6" name="Oval 74"/>
          <p:cNvSpPr>
            <a:spLocks noChangeAspect="1" noChangeArrowheads="1"/>
          </p:cNvSpPr>
          <p:nvPr/>
        </p:nvSpPr>
        <p:spPr bwMode="auto">
          <a:xfrm>
            <a:off x="2082800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7" name="Oval 75"/>
          <p:cNvSpPr>
            <a:spLocks noChangeAspect="1" noChangeArrowheads="1"/>
          </p:cNvSpPr>
          <p:nvPr/>
        </p:nvSpPr>
        <p:spPr bwMode="auto">
          <a:xfrm>
            <a:off x="2411413" y="2046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8" name="Oval 76"/>
          <p:cNvSpPr>
            <a:spLocks noChangeAspect="1" noChangeArrowheads="1"/>
          </p:cNvSpPr>
          <p:nvPr/>
        </p:nvSpPr>
        <p:spPr bwMode="auto">
          <a:xfrm>
            <a:off x="44608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9" name="Oval 77"/>
          <p:cNvSpPr>
            <a:spLocks noChangeAspect="1" noChangeArrowheads="1"/>
          </p:cNvSpPr>
          <p:nvPr/>
        </p:nvSpPr>
        <p:spPr bwMode="auto">
          <a:xfrm>
            <a:off x="773113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0" name="Oval 78"/>
          <p:cNvSpPr>
            <a:spLocks noChangeAspect="1" noChangeArrowheads="1"/>
          </p:cNvSpPr>
          <p:nvPr/>
        </p:nvSpPr>
        <p:spPr bwMode="auto">
          <a:xfrm>
            <a:off x="1100138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1" name="Oval 79"/>
          <p:cNvSpPr>
            <a:spLocks noChangeAspect="1" noChangeArrowheads="1"/>
          </p:cNvSpPr>
          <p:nvPr/>
        </p:nvSpPr>
        <p:spPr bwMode="auto">
          <a:xfrm>
            <a:off x="1428750" y="23733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2" name="Oval 80"/>
          <p:cNvSpPr>
            <a:spLocks noChangeAspect="1" noChangeArrowheads="1"/>
          </p:cNvSpPr>
          <p:nvPr/>
        </p:nvSpPr>
        <p:spPr bwMode="auto">
          <a:xfrm>
            <a:off x="1755775" y="23733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3" name="Oval 81"/>
          <p:cNvSpPr>
            <a:spLocks noChangeAspect="1" noChangeArrowheads="1"/>
          </p:cNvSpPr>
          <p:nvPr/>
        </p:nvSpPr>
        <p:spPr bwMode="auto">
          <a:xfrm>
            <a:off x="2082800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4" name="Oval 82"/>
          <p:cNvSpPr>
            <a:spLocks noChangeAspect="1" noChangeArrowheads="1"/>
          </p:cNvSpPr>
          <p:nvPr/>
        </p:nvSpPr>
        <p:spPr bwMode="auto">
          <a:xfrm>
            <a:off x="2411413" y="23733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5" name="Oval 83"/>
          <p:cNvSpPr>
            <a:spLocks noChangeAspect="1" noChangeArrowheads="1"/>
          </p:cNvSpPr>
          <p:nvPr/>
        </p:nvSpPr>
        <p:spPr bwMode="auto">
          <a:xfrm>
            <a:off x="773113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6" name="Oval 84"/>
          <p:cNvSpPr>
            <a:spLocks noChangeAspect="1" noChangeArrowheads="1"/>
          </p:cNvSpPr>
          <p:nvPr/>
        </p:nvSpPr>
        <p:spPr bwMode="auto">
          <a:xfrm>
            <a:off x="1100138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7" name="Oval 85"/>
          <p:cNvSpPr>
            <a:spLocks noChangeAspect="1" noChangeArrowheads="1"/>
          </p:cNvSpPr>
          <p:nvPr/>
        </p:nvSpPr>
        <p:spPr bwMode="auto">
          <a:xfrm>
            <a:off x="1428750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8" name="Oval 86"/>
          <p:cNvSpPr>
            <a:spLocks noChangeAspect="1" noChangeArrowheads="1"/>
          </p:cNvSpPr>
          <p:nvPr/>
        </p:nvSpPr>
        <p:spPr bwMode="auto">
          <a:xfrm>
            <a:off x="1755775" y="270033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79" name="Oval 87"/>
          <p:cNvSpPr>
            <a:spLocks noChangeAspect="1" noChangeArrowheads="1"/>
          </p:cNvSpPr>
          <p:nvPr/>
        </p:nvSpPr>
        <p:spPr bwMode="auto">
          <a:xfrm>
            <a:off x="2082800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0" name="Oval 88"/>
          <p:cNvSpPr>
            <a:spLocks noChangeAspect="1" noChangeArrowheads="1"/>
          </p:cNvSpPr>
          <p:nvPr/>
        </p:nvSpPr>
        <p:spPr bwMode="auto">
          <a:xfrm>
            <a:off x="2411413" y="270033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1" name="Oval 89"/>
          <p:cNvSpPr>
            <a:spLocks noChangeAspect="1" noChangeArrowheads="1"/>
          </p:cNvSpPr>
          <p:nvPr/>
        </p:nvSpPr>
        <p:spPr bwMode="auto">
          <a:xfrm>
            <a:off x="446088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2" name="Oval 90"/>
          <p:cNvSpPr>
            <a:spLocks noChangeAspect="1" noChangeArrowheads="1"/>
          </p:cNvSpPr>
          <p:nvPr/>
        </p:nvSpPr>
        <p:spPr bwMode="auto">
          <a:xfrm>
            <a:off x="773113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3" name="Oval 91"/>
          <p:cNvSpPr>
            <a:spLocks noChangeAspect="1" noChangeArrowheads="1"/>
          </p:cNvSpPr>
          <p:nvPr/>
        </p:nvSpPr>
        <p:spPr bwMode="auto">
          <a:xfrm>
            <a:off x="1100138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4" name="Oval 92"/>
          <p:cNvSpPr>
            <a:spLocks noChangeAspect="1" noChangeArrowheads="1"/>
          </p:cNvSpPr>
          <p:nvPr/>
        </p:nvSpPr>
        <p:spPr bwMode="auto">
          <a:xfrm>
            <a:off x="1428750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5" name="Oval 93"/>
          <p:cNvSpPr>
            <a:spLocks noChangeAspect="1" noChangeArrowheads="1"/>
          </p:cNvSpPr>
          <p:nvPr/>
        </p:nvSpPr>
        <p:spPr bwMode="auto">
          <a:xfrm>
            <a:off x="1755775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6" name="Oval 94"/>
          <p:cNvSpPr>
            <a:spLocks noChangeAspect="1" noChangeArrowheads="1"/>
          </p:cNvSpPr>
          <p:nvPr/>
        </p:nvSpPr>
        <p:spPr bwMode="auto">
          <a:xfrm>
            <a:off x="2082800" y="30289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7" name="Oval 95"/>
          <p:cNvSpPr>
            <a:spLocks noChangeAspect="1" noChangeArrowheads="1"/>
          </p:cNvSpPr>
          <p:nvPr/>
        </p:nvSpPr>
        <p:spPr bwMode="auto">
          <a:xfrm>
            <a:off x="2411413" y="30289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8" name="Oval 96"/>
          <p:cNvSpPr>
            <a:spLocks noChangeAspect="1" noChangeArrowheads="1"/>
          </p:cNvSpPr>
          <p:nvPr/>
        </p:nvSpPr>
        <p:spPr bwMode="auto">
          <a:xfrm>
            <a:off x="44608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89" name="Oval 97"/>
          <p:cNvSpPr>
            <a:spLocks noChangeAspect="1" noChangeArrowheads="1"/>
          </p:cNvSpPr>
          <p:nvPr/>
        </p:nvSpPr>
        <p:spPr bwMode="auto">
          <a:xfrm>
            <a:off x="773113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0" name="Oval 98"/>
          <p:cNvSpPr>
            <a:spLocks noChangeAspect="1" noChangeArrowheads="1"/>
          </p:cNvSpPr>
          <p:nvPr/>
        </p:nvSpPr>
        <p:spPr bwMode="auto">
          <a:xfrm>
            <a:off x="1100138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1" name="Oval 99"/>
          <p:cNvSpPr>
            <a:spLocks noChangeAspect="1" noChangeArrowheads="1"/>
          </p:cNvSpPr>
          <p:nvPr/>
        </p:nvSpPr>
        <p:spPr bwMode="auto">
          <a:xfrm>
            <a:off x="1428750" y="33559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2" name="Oval 100"/>
          <p:cNvSpPr>
            <a:spLocks noChangeAspect="1" noChangeArrowheads="1"/>
          </p:cNvSpPr>
          <p:nvPr/>
        </p:nvSpPr>
        <p:spPr bwMode="auto">
          <a:xfrm>
            <a:off x="1755775" y="335597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3" name="Oval 101"/>
          <p:cNvSpPr>
            <a:spLocks noChangeAspect="1" noChangeArrowheads="1"/>
          </p:cNvSpPr>
          <p:nvPr/>
        </p:nvSpPr>
        <p:spPr bwMode="auto">
          <a:xfrm>
            <a:off x="2082800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" name="Oval 102"/>
          <p:cNvSpPr>
            <a:spLocks noChangeAspect="1" noChangeArrowheads="1"/>
          </p:cNvSpPr>
          <p:nvPr/>
        </p:nvSpPr>
        <p:spPr bwMode="auto">
          <a:xfrm>
            <a:off x="2411413" y="33559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" name="Oval 103"/>
          <p:cNvSpPr>
            <a:spLocks noChangeAspect="1" noChangeArrowheads="1"/>
          </p:cNvSpPr>
          <p:nvPr/>
        </p:nvSpPr>
        <p:spPr bwMode="auto">
          <a:xfrm>
            <a:off x="446088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" name="Oval 104"/>
          <p:cNvSpPr>
            <a:spLocks noChangeAspect="1" noChangeArrowheads="1"/>
          </p:cNvSpPr>
          <p:nvPr/>
        </p:nvSpPr>
        <p:spPr bwMode="auto">
          <a:xfrm>
            <a:off x="773113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" name="Oval 105"/>
          <p:cNvSpPr>
            <a:spLocks noChangeAspect="1" noChangeArrowheads="1"/>
          </p:cNvSpPr>
          <p:nvPr/>
        </p:nvSpPr>
        <p:spPr bwMode="auto">
          <a:xfrm>
            <a:off x="1100138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" name="Oval 106"/>
          <p:cNvSpPr>
            <a:spLocks noChangeAspect="1" noChangeArrowheads="1"/>
          </p:cNvSpPr>
          <p:nvPr/>
        </p:nvSpPr>
        <p:spPr bwMode="auto">
          <a:xfrm>
            <a:off x="1428750" y="40116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9" name="Oval 107"/>
          <p:cNvSpPr>
            <a:spLocks noChangeAspect="1" noChangeArrowheads="1"/>
          </p:cNvSpPr>
          <p:nvPr/>
        </p:nvSpPr>
        <p:spPr bwMode="auto">
          <a:xfrm>
            <a:off x="1755775" y="40116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0" name="Oval 108"/>
          <p:cNvSpPr>
            <a:spLocks noChangeAspect="1" noChangeArrowheads="1"/>
          </p:cNvSpPr>
          <p:nvPr/>
        </p:nvSpPr>
        <p:spPr bwMode="auto">
          <a:xfrm>
            <a:off x="2082800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1" name="Oval 109"/>
          <p:cNvSpPr>
            <a:spLocks noChangeAspect="1" noChangeArrowheads="1"/>
          </p:cNvSpPr>
          <p:nvPr/>
        </p:nvSpPr>
        <p:spPr bwMode="auto">
          <a:xfrm>
            <a:off x="2411413" y="40116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2" name="Text Box 110"/>
          <p:cNvSpPr txBox="1">
            <a:spLocks noChangeArrowheads="1"/>
          </p:cNvSpPr>
          <p:nvPr/>
        </p:nvSpPr>
        <p:spPr bwMode="auto">
          <a:xfrm>
            <a:off x="7580313" y="422910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21FAE"/>
                </a:solidFill>
                <a:latin typeface="Arial" charset="0"/>
              </a:rPr>
              <a:t>B</a:t>
            </a:r>
          </a:p>
        </p:txBody>
      </p:sp>
      <p:sp>
        <p:nvSpPr>
          <p:cNvPr id="8303" name="Oval 111"/>
          <p:cNvSpPr>
            <a:spLocks noChangeAspect="1" noChangeArrowheads="1"/>
          </p:cNvSpPr>
          <p:nvPr/>
        </p:nvSpPr>
        <p:spPr bwMode="auto">
          <a:xfrm>
            <a:off x="2792413" y="1589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04" name="Line 112"/>
          <p:cNvSpPr>
            <a:spLocks noChangeShapeType="1"/>
          </p:cNvSpPr>
          <p:nvPr/>
        </p:nvSpPr>
        <p:spPr bwMode="auto">
          <a:xfrm flipH="1">
            <a:off x="4665663" y="19812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5" name="Line 113"/>
          <p:cNvSpPr>
            <a:spLocks noChangeShapeType="1"/>
          </p:cNvSpPr>
          <p:nvPr/>
        </p:nvSpPr>
        <p:spPr bwMode="auto">
          <a:xfrm flipH="1">
            <a:off x="4343400" y="198437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6" name="Line 114"/>
          <p:cNvSpPr>
            <a:spLocks noChangeShapeType="1"/>
          </p:cNvSpPr>
          <p:nvPr/>
        </p:nvSpPr>
        <p:spPr bwMode="auto">
          <a:xfrm flipH="1">
            <a:off x="5351463" y="19812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7" name="Line 115"/>
          <p:cNvSpPr>
            <a:spLocks noChangeShapeType="1"/>
          </p:cNvSpPr>
          <p:nvPr/>
        </p:nvSpPr>
        <p:spPr bwMode="auto">
          <a:xfrm flipH="1">
            <a:off x="5029200" y="198437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8" name="Line 116"/>
          <p:cNvSpPr>
            <a:spLocks noChangeShapeType="1"/>
          </p:cNvSpPr>
          <p:nvPr/>
        </p:nvSpPr>
        <p:spPr bwMode="auto">
          <a:xfrm flipH="1">
            <a:off x="5672138" y="1990725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9" name="Line 117"/>
          <p:cNvSpPr>
            <a:spLocks noChangeShapeType="1"/>
          </p:cNvSpPr>
          <p:nvPr/>
        </p:nvSpPr>
        <p:spPr bwMode="auto">
          <a:xfrm flipH="1">
            <a:off x="5349875" y="1993900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0" name="Oval 118"/>
          <p:cNvSpPr>
            <a:spLocks noChangeAspect="1" noChangeArrowheads="1"/>
          </p:cNvSpPr>
          <p:nvPr/>
        </p:nvSpPr>
        <p:spPr bwMode="auto">
          <a:xfrm>
            <a:off x="4117975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1" name="Rectangle 119"/>
          <p:cNvSpPr>
            <a:spLocks noChangeAspect="1" noChangeArrowheads="1"/>
          </p:cNvSpPr>
          <p:nvPr/>
        </p:nvSpPr>
        <p:spPr bwMode="auto">
          <a:xfrm>
            <a:off x="4052888" y="1992313"/>
            <a:ext cx="2230437" cy="2233612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2" name="Oval 120"/>
          <p:cNvSpPr>
            <a:spLocks noChangeAspect="1" noChangeArrowheads="1"/>
          </p:cNvSpPr>
          <p:nvPr/>
        </p:nvSpPr>
        <p:spPr bwMode="auto">
          <a:xfrm>
            <a:off x="4117975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3" name="Oval 121"/>
          <p:cNvSpPr>
            <a:spLocks noChangeAspect="1" noChangeArrowheads="1"/>
          </p:cNvSpPr>
          <p:nvPr/>
        </p:nvSpPr>
        <p:spPr bwMode="auto">
          <a:xfrm>
            <a:off x="4445000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4" name="Oval 122"/>
          <p:cNvSpPr>
            <a:spLocks noChangeAspect="1" noChangeArrowheads="1"/>
          </p:cNvSpPr>
          <p:nvPr/>
        </p:nvSpPr>
        <p:spPr bwMode="auto">
          <a:xfrm>
            <a:off x="4772025" y="3694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5" name="Oval 123"/>
          <p:cNvSpPr>
            <a:spLocks noChangeAspect="1" noChangeArrowheads="1"/>
          </p:cNvSpPr>
          <p:nvPr/>
        </p:nvSpPr>
        <p:spPr bwMode="auto">
          <a:xfrm>
            <a:off x="5100638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6" name="Oval 124"/>
          <p:cNvSpPr>
            <a:spLocks noChangeAspect="1" noChangeArrowheads="1"/>
          </p:cNvSpPr>
          <p:nvPr/>
        </p:nvSpPr>
        <p:spPr bwMode="auto">
          <a:xfrm>
            <a:off x="5427663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7" name="Oval 125"/>
          <p:cNvSpPr>
            <a:spLocks noChangeAspect="1" noChangeArrowheads="1"/>
          </p:cNvSpPr>
          <p:nvPr/>
        </p:nvSpPr>
        <p:spPr bwMode="auto">
          <a:xfrm>
            <a:off x="5754688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8" name="Oval 126"/>
          <p:cNvSpPr>
            <a:spLocks noChangeAspect="1" noChangeArrowheads="1"/>
          </p:cNvSpPr>
          <p:nvPr/>
        </p:nvSpPr>
        <p:spPr bwMode="auto">
          <a:xfrm>
            <a:off x="6083300" y="3694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19" name="Oval 127"/>
          <p:cNvSpPr>
            <a:spLocks noChangeAspect="1" noChangeArrowheads="1"/>
          </p:cNvSpPr>
          <p:nvPr/>
        </p:nvSpPr>
        <p:spPr bwMode="auto">
          <a:xfrm>
            <a:off x="4117975" y="20574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0" name="Oval 128"/>
          <p:cNvSpPr>
            <a:spLocks noChangeAspect="1" noChangeArrowheads="1"/>
          </p:cNvSpPr>
          <p:nvPr/>
        </p:nvSpPr>
        <p:spPr bwMode="auto">
          <a:xfrm>
            <a:off x="4445000" y="2057400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1" name="Oval 129"/>
          <p:cNvSpPr>
            <a:spLocks noChangeAspect="1" noChangeArrowheads="1"/>
          </p:cNvSpPr>
          <p:nvPr/>
        </p:nvSpPr>
        <p:spPr bwMode="auto">
          <a:xfrm>
            <a:off x="4772025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2" name="Oval 130"/>
          <p:cNvSpPr>
            <a:spLocks noChangeAspect="1" noChangeArrowheads="1"/>
          </p:cNvSpPr>
          <p:nvPr/>
        </p:nvSpPr>
        <p:spPr bwMode="auto">
          <a:xfrm>
            <a:off x="5100638" y="2057400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3" name="Oval 131"/>
          <p:cNvSpPr>
            <a:spLocks noChangeAspect="1" noChangeArrowheads="1"/>
          </p:cNvSpPr>
          <p:nvPr/>
        </p:nvSpPr>
        <p:spPr bwMode="auto">
          <a:xfrm>
            <a:off x="5427663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" name="Oval 132"/>
          <p:cNvSpPr>
            <a:spLocks noChangeAspect="1" noChangeArrowheads="1"/>
          </p:cNvSpPr>
          <p:nvPr/>
        </p:nvSpPr>
        <p:spPr bwMode="auto">
          <a:xfrm>
            <a:off x="5754688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5" name="Oval 133"/>
          <p:cNvSpPr>
            <a:spLocks noChangeAspect="1" noChangeArrowheads="1"/>
          </p:cNvSpPr>
          <p:nvPr/>
        </p:nvSpPr>
        <p:spPr bwMode="auto">
          <a:xfrm>
            <a:off x="6083300" y="20574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6" name="Oval 134"/>
          <p:cNvSpPr>
            <a:spLocks noChangeAspect="1" noChangeArrowheads="1"/>
          </p:cNvSpPr>
          <p:nvPr/>
        </p:nvSpPr>
        <p:spPr bwMode="auto">
          <a:xfrm>
            <a:off x="4117975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7" name="Oval 135"/>
          <p:cNvSpPr>
            <a:spLocks noChangeAspect="1" noChangeArrowheads="1"/>
          </p:cNvSpPr>
          <p:nvPr/>
        </p:nvSpPr>
        <p:spPr bwMode="auto">
          <a:xfrm>
            <a:off x="4445000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8" name="Oval 136"/>
          <p:cNvSpPr>
            <a:spLocks noChangeAspect="1" noChangeArrowheads="1"/>
          </p:cNvSpPr>
          <p:nvPr/>
        </p:nvSpPr>
        <p:spPr bwMode="auto">
          <a:xfrm>
            <a:off x="4772025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9" name="Oval 137"/>
          <p:cNvSpPr>
            <a:spLocks noChangeAspect="1" noChangeArrowheads="1"/>
          </p:cNvSpPr>
          <p:nvPr/>
        </p:nvSpPr>
        <p:spPr bwMode="auto">
          <a:xfrm>
            <a:off x="5100638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0" name="Oval 138"/>
          <p:cNvSpPr>
            <a:spLocks noChangeAspect="1" noChangeArrowheads="1"/>
          </p:cNvSpPr>
          <p:nvPr/>
        </p:nvSpPr>
        <p:spPr bwMode="auto">
          <a:xfrm>
            <a:off x="5427663" y="238442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1" name="Oval 139"/>
          <p:cNvSpPr>
            <a:spLocks noChangeAspect="1" noChangeArrowheads="1"/>
          </p:cNvSpPr>
          <p:nvPr/>
        </p:nvSpPr>
        <p:spPr bwMode="auto">
          <a:xfrm>
            <a:off x="5754688" y="23844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2" name="Oval 140"/>
          <p:cNvSpPr>
            <a:spLocks noChangeAspect="1" noChangeArrowheads="1"/>
          </p:cNvSpPr>
          <p:nvPr/>
        </p:nvSpPr>
        <p:spPr bwMode="auto">
          <a:xfrm>
            <a:off x="6083300" y="238442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3" name="Oval 141"/>
          <p:cNvSpPr>
            <a:spLocks noChangeAspect="1" noChangeArrowheads="1"/>
          </p:cNvSpPr>
          <p:nvPr/>
        </p:nvSpPr>
        <p:spPr bwMode="auto">
          <a:xfrm>
            <a:off x="4445000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4" name="Oval 142"/>
          <p:cNvSpPr>
            <a:spLocks noChangeAspect="1" noChangeArrowheads="1"/>
          </p:cNvSpPr>
          <p:nvPr/>
        </p:nvSpPr>
        <p:spPr bwMode="auto">
          <a:xfrm>
            <a:off x="4772025" y="27114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5" name="Oval 143"/>
          <p:cNvSpPr>
            <a:spLocks noChangeAspect="1" noChangeArrowheads="1"/>
          </p:cNvSpPr>
          <p:nvPr/>
        </p:nvSpPr>
        <p:spPr bwMode="auto">
          <a:xfrm>
            <a:off x="5100638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6" name="Oval 144"/>
          <p:cNvSpPr>
            <a:spLocks noChangeAspect="1" noChangeArrowheads="1"/>
          </p:cNvSpPr>
          <p:nvPr/>
        </p:nvSpPr>
        <p:spPr bwMode="auto">
          <a:xfrm>
            <a:off x="5427663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7" name="Oval 145"/>
          <p:cNvSpPr>
            <a:spLocks noChangeAspect="1" noChangeArrowheads="1"/>
          </p:cNvSpPr>
          <p:nvPr/>
        </p:nvSpPr>
        <p:spPr bwMode="auto">
          <a:xfrm>
            <a:off x="5754688" y="27114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8" name="Oval 146"/>
          <p:cNvSpPr>
            <a:spLocks noChangeAspect="1" noChangeArrowheads="1"/>
          </p:cNvSpPr>
          <p:nvPr/>
        </p:nvSpPr>
        <p:spPr bwMode="auto">
          <a:xfrm>
            <a:off x="6083300" y="27114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9" name="Oval 147"/>
          <p:cNvSpPr>
            <a:spLocks noChangeAspect="1" noChangeArrowheads="1"/>
          </p:cNvSpPr>
          <p:nvPr/>
        </p:nvSpPr>
        <p:spPr bwMode="auto">
          <a:xfrm>
            <a:off x="4117975" y="30400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0" name="Oval 148"/>
          <p:cNvSpPr>
            <a:spLocks noChangeAspect="1" noChangeArrowheads="1"/>
          </p:cNvSpPr>
          <p:nvPr/>
        </p:nvSpPr>
        <p:spPr bwMode="auto">
          <a:xfrm>
            <a:off x="4445000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1" name="Oval 149"/>
          <p:cNvSpPr>
            <a:spLocks noChangeAspect="1" noChangeArrowheads="1"/>
          </p:cNvSpPr>
          <p:nvPr/>
        </p:nvSpPr>
        <p:spPr bwMode="auto">
          <a:xfrm>
            <a:off x="4772025" y="30400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2" name="Oval 150"/>
          <p:cNvSpPr>
            <a:spLocks noChangeAspect="1" noChangeArrowheads="1"/>
          </p:cNvSpPr>
          <p:nvPr/>
        </p:nvSpPr>
        <p:spPr bwMode="auto">
          <a:xfrm>
            <a:off x="5100638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3" name="Oval 151"/>
          <p:cNvSpPr>
            <a:spLocks noChangeAspect="1" noChangeArrowheads="1"/>
          </p:cNvSpPr>
          <p:nvPr/>
        </p:nvSpPr>
        <p:spPr bwMode="auto">
          <a:xfrm>
            <a:off x="5427663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4" name="Oval 152"/>
          <p:cNvSpPr>
            <a:spLocks noChangeAspect="1" noChangeArrowheads="1"/>
          </p:cNvSpPr>
          <p:nvPr/>
        </p:nvSpPr>
        <p:spPr bwMode="auto">
          <a:xfrm>
            <a:off x="5754688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5" name="Oval 153"/>
          <p:cNvSpPr>
            <a:spLocks noChangeAspect="1" noChangeArrowheads="1"/>
          </p:cNvSpPr>
          <p:nvPr/>
        </p:nvSpPr>
        <p:spPr bwMode="auto">
          <a:xfrm>
            <a:off x="6083300" y="30400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6" name="Oval 154"/>
          <p:cNvSpPr>
            <a:spLocks noChangeAspect="1" noChangeArrowheads="1"/>
          </p:cNvSpPr>
          <p:nvPr/>
        </p:nvSpPr>
        <p:spPr bwMode="auto">
          <a:xfrm>
            <a:off x="4117975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7" name="Oval 155"/>
          <p:cNvSpPr>
            <a:spLocks noChangeAspect="1" noChangeArrowheads="1"/>
          </p:cNvSpPr>
          <p:nvPr/>
        </p:nvSpPr>
        <p:spPr bwMode="auto">
          <a:xfrm>
            <a:off x="4445000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8" name="Oval 156"/>
          <p:cNvSpPr>
            <a:spLocks noChangeAspect="1" noChangeArrowheads="1"/>
          </p:cNvSpPr>
          <p:nvPr/>
        </p:nvSpPr>
        <p:spPr bwMode="auto">
          <a:xfrm>
            <a:off x="4772025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49" name="Oval 157"/>
          <p:cNvSpPr>
            <a:spLocks noChangeAspect="1" noChangeArrowheads="1"/>
          </p:cNvSpPr>
          <p:nvPr/>
        </p:nvSpPr>
        <p:spPr bwMode="auto">
          <a:xfrm>
            <a:off x="5100638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0" name="Oval 158"/>
          <p:cNvSpPr>
            <a:spLocks noChangeAspect="1" noChangeArrowheads="1"/>
          </p:cNvSpPr>
          <p:nvPr/>
        </p:nvSpPr>
        <p:spPr bwMode="auto">
          <a:xfrm>
            <a:off x="5427663" y="3367088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1" name="Oval 159"/>
          <p:cNvSpPr>
            <a:spLocks noChangeAspect="1" noChangeArrowheads="1"/>
          </p:cNvSpPr>
          <p:nvPr/>
        </p:nvSpPr>
        <p:spPr bwMode="auto">
          <a:xfrm>
            <a:off x="5754688" y="33670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2" name="Oval 160"/>
          <p:cNvSpPr>
            <a:spLocks noChangeAspect="1" noChangeArrowheads="1"/>
          </p:cNvSpPr>
          <p:nvPr/>
        </p:nvSpPr>
        <p:spPr bwMode="auto">
          <a:xfrm>
            <a:off x="6083300" y="33670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3" name="Oval 161"/>
          <p:cNvSpPr>
            <a:spLocks noChangeAspect="1" noChangeArrowheads="1"/>
          </p:cNvSpPr>
          <p:nvPr/>
        </p:nvSpPr>
        <p:spPr bwMode="auto">
          <a:xfrm>
            <a:off x="4117975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4" name="Oval 162"/>
          <p:cNvSpPr>
            <a:spLocks noChangeAspect="1" noChangeArrowheads="1"/>
          </p:cNvSpPr>
          <p:nvPr/>
        </p:nvSpPr>
        <p:spPr bwMode="auto">
          <a:xfrm>
            <a:off x="4445000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5" name="Oval 163"/>
          <p:cNvSpPr>
            <a:spLocks noChangeAspect="1" noChangeArrowheads="1"/>
          </p:cNvSpPr>
          <p:nvPr/>
        </p:nvSpPr>
        <p:spPr bwMode="auto">
          <a:xfrm>
            <a:off x="4772025" y="402272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6" name="Oval 164"/>
          <p:cNvSpPr>
            <a:spLocks noChangeAspect="1" noChangeArrowheads="1"/>
          </p:cNvSpPr>
          <p:nvPr/>
        </p:nvSpPr>
        <p:spPr bwMode="auto">
          <a:xfrm>
            <a:off x="5100638" y="402272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7" name="Oval 165"/>
          <p:cNvSpPr>
            <a:spLocks noChangeAspect="1" noChangeArrowheads="1"/>
          </p:cNvSpPr>
          <p:nvPr/>
        </p:nvSpPr>
        <p:spPr bwMode="auto">
          <a:xfrm>
            <a:off x="5427663" y="402272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8" name="Oval 166"/>
          <p:cNvSpPr>
            <a:spLocks noChangeAspect="1" noChangeArrowheads="1"/>
          </p:cNvSpPr>
          <p:nvPr/>
        </p:nvSpPr>
        <p:spPr bwMode="auto">
          <a:xfrm>
            <a:off x="5754688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9" name="Oval 167"/>
          <p:cNvSpPr>
            <a:spLocks noChangeAspect="1" noChangeArrowheads="1"/>
          </p:cNvSpPr>
          <p:nvPr/>
        </p:nvSpPr>
        <p:spPr bwMode="auto">
          <a:xfrm>
            <a:off x="6083300" y="402272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0" name="Line 168"/>
          <p:cNvSpPr>
            <a:spLocks noChangeShapeType="1"/>
          </p:cNvSpPr>
          <p:nvPr/>
        </p:nvSpPr>
        <p:spPr bwMode="auto">
          <a:xfrm rot="16200000" flipH="1">
            <a:off x="5157787" y="339726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1" name="Line 169"/>
          <p:cNvSpPr>
            <a:spLocks noChangeShapeType="1"/>
          </p:cNvSpPr>
          <p:nvPr/>
        </p:nvSpPr>
        <p:spPr bwMode="auto">
          <a:xfrm rot="16200000" flipH="1">
            <a:off x="5160962" y="661988"/>
            <a:ext cx="3175" cy="224155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2" name="Line 170"/>
          <p:cNvSpPr>
            <a:spLocks noChangeShapeType="1"/>
          </p:cNvSpPr>
          <p:nvPr/>
        </p:nvSpPr>
        <p:spPr bwMode="auto">
          <a:xfrm rot="10800000" flipH="1">
            <a:off x="6278563" y="1455738"/>
            <a:ext cx="0" cy="339725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3" name="Line 171"/>
          <p:cNvSpPr>
            <a:spLocks noChangeShapeType="1"/>
          </p:cNvSpPr>
          <p:nvPr/>
        </p:nvSpPr>
        <p:spPr bwMode="auto">
          <a:xfrm rot="10800000" flipH="1">
            <a:off x="4049713" y="1455738"/>
            <a:ext cx="0" cy="330200"/>
          </a:xfrm>
          <a:prstGeom prst="line">
            <a:avLst/>
          </a:prstGeom>
          <a:noFill/>
          <a:ln w="19050">
            <a:solidFill>
              <a:srgbClr val="00D2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4" name="Oval 172"/>
          <p:cNvSpPr>
            <a:spLocks noChangeAspect="1" noChangeArrowheads="1"/>
          </p:cNvSpPr>
          <p:nvPr/>
        </p:nvSpPr>
        <p:spPr bwMode="auto">
          <a:xfrm>
            <a:off x="4111625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5" name="Oval 173"/>
          <p:cNvSpPr>
            <a:spLocks noChangeAspect="1" noChangeArrowheads="1"/>
          </p:cNvSpPr>
          <p:nvPr/>
        </p:nvSpPr>
        <p:spPr bwMode="auto">
          <a:xfrm>
            <a:off x="4438650" y="15430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6" name="Oval 174"/>
          <p:cNvSpPr>
            <a:spLocks noChangeAspect="1" noChangeArrowheads="1"/>
          </p:cNvSpPr>
          <p:nvPr/>
        </p:nvSpPr>
        <p:spPr bwMode="auto">
          <a:xfrm>
            <a:off x="4765675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7" name="Oval 175"/>
          <p:cNvSpPr>
            <a:spLocks noChangeAspect="1" noChangeArrowheads="1"/>
          </p:cNvSpPr>
          <p:nvPr/>
        </p:nvSpPr>
        <p:spPr bwMode="auto">
          <a:xfrm>
            <a:off x="5094288" y="15430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8" name="Oval 176"/>
          <p:cNvSpPr>
            <a:spLocks noChangeAspect="1" noChangeArrowheads="1"/>
          </p:cNvSpPr>
          <p:nvPr/>
        </p:nvSpPr>
        <p:spPr bwMode="auto">
          <a:xfrm>
            <a:off x="5421313" y="154305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69" name="Oval 177"/>
          <p:cNvSpPr>
            <a:spLocks noChangeAspect="1" noChangeArrowheads="1"/>
          </p:cNvSpPr>
          <p:nvPr/>
        </p:nvSpPr>
        <p:spPr bwMode="auto">
          <a:xfrm>
            <a:off x="5748338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0" name="Oval 178"/>
          <p:cNvSpPr>
            <a:spLocks noChangeAspect="1" noChangeArrowheads="1"/>
          </p:cNvSpPr>
          <p:nvPr/>
        </p:nvSpPr>
        <p:spPr bwMode="auto">
          <a:xfrm>
            <a:off x="6076950" y="154305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1" name="Line 179"/>
          <p:cNvSpPr>
            <a:spLocks noChangeShapeType="1"/>
          </p:cNvSpPr>
          <p:nvPr/>
        </p:nvSpPr>
        <p:spPr bwMode="auto">
          <a:xfrm flipH="1">
            <a:off x="3452813" y="3657600"/>
            <a:ext cx="3175" cy="22415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2" name="Line 180"/>
          <p:cNvSpPr>
            <a:spLocks noChangeShapeType="1"/>
          </p:cNvSpPr>
          <p:nvPr/>
        </p:nvSpPr>
        <p:spPr bwMode="auto">
          <a:xfrm flipH="1">
            <a:off x="3130550" y="3660775"/>
            <a:ext cx="3175" cy="22415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3" name="Oval 181"/>
          <p:cNvSpPr>
            <a:spLocks noChangeAspect="1" noChangeArrowheads="1"/>
          </p:cNvSpPr>
          <p:nvPr/>
        </p:nvSpPr>
        <p:spPr bwMode="auto">
          <a:xfrm>
            <a:off x="3222625" y="5359400"/>
            <a:ext cx="136525" cy="1365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4" name="Oval 182"/>
          <p:cNvSpPr>
            <a:spLocks noChangeAspect="1" noChangeArrowheads="1"/>
          </p:cNvSpPr>
          <p:nvPr/>
        </p:nvSpPr>
        <p:spPr bwMode="auto">
          <a:xfrm>
            <a:off x="3222625" y="3722688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5" name="Oval 183"/>
          <p:cNvSpPr>
            <a:spLocks noChangeAspect="1" noChangeArrowheads="1"/>
          </p:cNvSpPr>
          <p:nvPr/>
        </p:nvSpPr>
        <p:spPr bwMode="auto">
          <a:xfrm>
            <a:off x="3222625" y="40497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6" name="Oval 184"/>
          <p:cNvSpPr>
            <a:spLocks noChangeAspect="1" noChangeArrowheads="1"/>
          </p:cNvSpPr>
          <p:nvPr/>
        </p:nvSpPr>
        <p:spPr bwMode="auto">
          <a:xfrm>
            <a:off x="3222625" y="4376738"/>
            <a:ext cx="136525" cy="1365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7" name="Oval 185"/>
          <p:cNvSpPr>
            <a:spLocks noChangeAspect="1" noChangeArrowheads="1"/>
          </p:cNvSpPr>
          <p:nvPr/>
        </p:nvSpPr>
        <p:spPr bwMode="auto">
          <a:xfrm>
            <a:off x="3222625" y="4705350"/>
            <a:ext cx="136525" cy="1365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8" name="Oval 186"/>
          <p:cNvSpPr>
            <a:spLocks noChangeAspect="1" noChangeArrowheads="1"/>
          </p:cNvSpPr>
          <p:nvPr/>
        </p:nvSpPr>
        <p:spPr bwMode="auto">
          <a:xfrm>
            <a:off x="3222625" y="5032375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79" name="Oval 187"/>
          <p:cNvSpPr>
            <a:spLocks noChangeAspect="1" noChangeArrowheads="1"/>
          </p:cNvSpPr>
          <p:nvPr/>
        </p:nvSpPr>
        <p:spPr bwMode="auto">
          <a:xfrm>
            <a:off x="3222625" y="5688013"/>
            <a:ext cx="136525" cy="1365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80" name="Line 188"/>
          <p:cNvSpPr>
            <a:spLocks noChangeShapeType="1"/>
          </p:cNvSpPr>
          <p:nvPr/>
        </p:nvSpPr>
        <p:spPr bwMode="auto">
          <a:xfrm rot="5400000" flipH="1">
            <a:off x="3289300" y="5735638"/>
            <a:ext cx="0" cy="33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81" name="Line 189"/>
          <p:cNvSpPr>
            <a:spLocks noChangeShapeType="1"/>
          </p:cNvSpPr>
          <p:nvPr/>
        </p:nvSpPr>
        <p:spPr bwMode="auto">
          <a:xfrm rot="5400000" flipH="1">
            <a:off x="3289300" y="3500438"/>
            <a:ext cx="0" cy="33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82" name="Text Box 190"/>
          <p:cNvSpPr txBox="1">
            <a:spLocks noChangeArrowheads="1"/>
          </p:cNvSpPr>
          <p:nvPr/>
        </p:nvSpPr>
        <p:spPr bwMode="auto">
          <a:xfrm>
            <a:off x="3048000" y="2743200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rgbClr val="021FAE"/>
                </a:solidFill>
              </a:rPr>
              <a:t>=</a:t>
            </a:r>
          </a:p>
        </p:txBody>
      </p:sp>
      <p:sp>
        <p:nvSpPr>
          <p:cNvPr id="8383" name="Text Box 191"/>
          <p:cNvSpPr txBox="1">
            <a:spLocks noChangeArrowheads="1"/>
          </p:cNvSpPr>
          <p:nvPr/>
        </p:nvSpPr>
        <p:spPr bwMode="auto">
          <a:xfrm>
            <a:off x="6297613" y="2743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21FAE"/>
                </a:solidFill>
                <a:latin typeface="Arial" charset="0"/>
              </a:rPr>
              <a:t>x</a:t>
            </a:r>
          </a:p>
        </p:txBody>
      </p:sp>
      <p:sp>
        <p:nvSpPr>
          <p:cNvPr id="8384" name="Text Box 192"/>
          <p:cNvSpPr txBox="1">
            <a:spLocks noChangeArrowheads="1"/>
          </p:cNvSpPr>
          <p:nvPr/>
        </p:nvSpPr>
        <p:spPr bwMode="auto">
          <a:xfrm>
            <a:off x="1127125" y="42354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21FAE"/>
                </a:solidFill>
                <a:latin typeface="Arial" charset="0"/>
              </a:rPr>
              <a:t>C</a:t>
            </a:r>
          </a:p>
        </p:txBody>
      </p:sp>
      <p:sp>
        <p:nvSpPr>
          <p:cNvPr id="8385" name="Text Box 193"/>
          <p:cNvSpPr txBox="1">
            <a:spLocks noChangeArrowheads="1"/>
          </p:cNvSpPr>
          <p:nvPr/>
        </p:nvSpPr>
        <p:spPr bwMode="auto">
          <a:xfrm>
            <a:off x="5821363" y="424180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21FAE"/>
                </a:solidFill>
                <a:latin typeface="Arial" charset="0"/>
              </a:rPr>
              <a:t>A</a:t>
            </a:r>
          </a:p>
        </p:txBody>
      </p:sp>
      <p:sp>
        <p:nvSpPr>
          <p:cNvPr id="8386" name="Line 194"/>
          <p:cNvSpPr>
            <a:spLocks noChangeShapeType="1"/>
          </p:cNvSpPr>
          <p:nvPr/>
        </p:nvSpPr>
        <p:spPr bwMode="auto">
          <a:xfrm>
            <a:off x="4498975" y="1778000"/>
            <a:ext cx="0" cy="20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87" name="Line 195"/>
          <p:cNvSpPr>
            <a:spLocks noChangeShapeType="1"/>
          </p:cNvSpPr>
          <p:nvPr/>
        </p:nvSpPr>
        <p:spPr bwMode="auto">
          <a:xfrm>
            <a:off x="5168900" y="1784350"/>
            <a:ext cx="0" cy="20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88" name="Line 196"/>
          <p:cNvSpPr>
            <a:spLocks noChangeShapeType="1"/>
          </p:cNvSpPr>
          <p:nvPr/>
        </p:nvSpPr>
        <p:spPr bwMode="auto">
          <a:xfrm>
            <a:off x="5489575" y="1787525"/>
            <a:ext cx="0" cy="20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89" name="Rectangle 197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3124200" cy="9906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     </a:t>
            </a:r>
            <a:r>
              <a:rPr lang="en-US" sz="2000" b="1">
                <a:solidFill>
                  <a:srgbClr val="021FAE"/>
                </a:solidFill>
                <a:latin typeface="Arial" charset="0"/>
              </a:rPr>
              <a:t>for j = 1:n</a:t>
            </a:r>
            <a:br>
              <a:rPr lang="en-US" sz="2000" b="1">
                <a:solidFill>
                  <a:srgbClr val="021FAE"/>
                </a:solidFill>
                <a:latin typeface="Arial" charset="0"/>
              </a:rPr>
            </a:br>
            <a:r>
              <a:rPr lang="en-US" sz="2000" b="1">
                <a:solidFill>
                  <a:srgbClr val="021FAE"/>
                </a:solidFill>
                <a:latin typeface="Arial" charset="0"/>
              </a:rPr>
              <a:t>    C(:, j) = A * B(:, j)</a:t>
            </a:r>
          </a:p>
          <a:p>
            <a:pPr>
              <a:buFontTx/>
              <a:buNone/>
            </a:pPr>
            <a:endParaRPr lang="en-US" sz="2000" b="1">
              <a:solidFill>
                <a:srgbClr val="021FAE"/>
              </a:solidFill>
              <a:latin typeface="Arial" charset="0"/>
            </a:endParaRPr>
          </a:p>
        </p:txBody>
      </p:sp>
      <p:sp>
        <p:nvSpPr>
          <p:cNvPr id="8390" name="Text Box 198"/>
          <p:cNvSpPr txBox="1">
            <a:spLocks noChangeArrowheads="1"/>
          </p:cNvSpPr>
          <p:nvPr/>
        </p:nvSpPr>
        <p:spPr bwMode="auto">
          <a:xfrm>
            <a:off x="2895600" y="5970588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SPA</a:t>
            </a:r>
          </a:p>
        </p:txBody>
      </p:sp>
      <p:cxnSp>
        <p:nvCxnSpPr>
          <p:cNvPr id="8391" name="AutoShape 199"/>
          <p:cNvCxnSpPr>
            <a:cxnSpLocks noChangeShapeType="1"/>
          </p:cNvCxnSpPr>
          <p:nvPr/>
        </p:nvCxnSpPr>
        <p:spPr bwMode="auto">
          <a:xfrm rot="10800000">
            <a:off x="1863725" y="4213225"/>
            <a:ext cx="1273175" cy="571500"/>
          </a:xfrm>
          <a:prstGeom prst="bentConnector3">
            <a:avLst>
              <a:gd name="adj1" fmla="val 10012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392" name="Text Box 200"/>
          <p:cNvSpPr txBox="1">
            <a:spLocks noChangeArrowheads="1"/>
          </p:cNvSpPr>
          <p:nvPr/>
        </p:nvSpPr>
        <p:spPr bwMode="auto">
          <a:xfrm>
            <a:off x="1870075" y="5119688"/>
            <a:ext cx="1062038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Arial" charset="0"/>
              </a:rPr>
              <a:t>gather</a:t>
            </a:r>
          </a:p>
        </p:txBody>
      </p:sp>
      <p:sp>
        <p:nvSpPr>
          <p:cNvPr id="8393" name="Text Box 201"/>
          <p:cNvSpPr txBox="1">
            <a:spLocks noChangeArrowheads="1"/>
          </p:cNvSpPr>
          <p:nvPr/>
        </p:nvSpPr>
        <p:spPr bwMode="auto">
          <a:xfrm>
            <a:off x="3646488" y="4957763"/>
            <a:ext cx="1757362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scatter/</a:t>
            </a:r>
            <a:br>
              <a:rPr lang="en-US" sz="2400">
                <a:solidFill>
                  <a:srgbClr val="FF0000"/>
                </a:solidFill>
                <a:latin typeface="Arial" charset="0"/>
              </a:rPr>
            </a:br>
            <a:r>
              <a:rPr lang="en-US" sz="2400">
                <a:solidFill>
                  <a:srgbClr val="FF0000"/>
                </a:solidFill>
                <a:latin typeface="Arial" charset="0"/>
              </a:rPr>
              <a:t>accumulate</a:t>
            </a:r>
          </a:p>
        </p:txBody>
      </p:sp>
      <p:cxnSp>
        <p:nvCxnSpPr>
          <p:cNvPr id="8394" name="AutoShape 202"/>
          <p:cNvCxnSpPr>
            <a:cxnSpLocks noChangeShapeType="1"/>
          </p:cNvCxnSpPr>
          <p:nvPr/>
        </p:nvCxnSpPr>
        <p:spPr bwMode="auto">
          <a:xfrm rot="10800000">
            <a:off x="6289675" y="1616075"/>
            <a:ext cx="1857375" cy="339725"/>
          </a:xfrm>
          <a:prstGeom prst="bentConnector3">
            <a:avLst>
              <a:gd name="adj1" fmla="val -88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395" name="Rectangle 203"/>
          <p:cNvSpPr>
            <a:spLocks noChangeArrowheads="1"/>
          </p:cNvSpPr>
          <p:nvPr/>
        </p:nvSpPr>
        <p:spPr bwMode="auto">
          <a:xfrm>
            <a:off x="5791200" y="4953000"/>
            <a:ext cx="3197225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     All matrix columns and vectors are stored compressed except the SPA.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76600"/>
            <a:ext cx="8534400" cy="609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ea typeface="+mj-ea"/>
              </a:rPr>
              <a:t>Sparse Triangular Solve</a:t>
            </a:r>
            <a:endParaRPr lang="en-US" sz="24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84982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Triangular solve:     x = L \ 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038600" cy="4038600"/>
          </a:xfrm>
        </p:spPr>
        <p:txBody>
          <a:bodyPr/>
          <a:lstStyle/>
          <a:p>
            <a:r>
              <a:rPr lang="en-US" sz="2400" u="sng">
                <a:solidFill>
                  <a:schemeClr val="hlink"/>
                </a:solidFill>
                <a:latin typeface="Arial" charset="0"/>
              </a:rPr>
              <a:t>Row oriented: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for i = 1 : n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x(i) = b(i);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  for j = 1 : (i-1) 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     x(i) = x(i) – L(i, j) * x(j);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end;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x(i) = x(i) / L(i, i);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end;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95400"/>
            <a:ext cx="4648200" cy="3733800"/>
          </a:xfrm>
        </p:spPr>
        <p:txBody>
          <a:bodyPr/>
          <a:lstStyle/>
          <a:p>
            <a:r>
              <a:rPr lang="en-US" sz="2400" u="sng">
                <a:solidFill>
                  <a:schemeClr val="hlink"/>
                </a:solidFill>
                <a:latin typeface="Arial" charset="0"/>
              </a:rPr>
              <a:t>Column oriented: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x(1:n) = b(1:n);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for j = 1 : n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x(j) = x(j) / L(j, j);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   x(j+1:n) = x(j+1:n) –  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                  L(j+1:n, j) * x(j);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end;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457200" y="5181600"/>
            <a:ext cx="838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Either way works in O(nnz(L)) time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[details for rows: exercise]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If b and x are dense, flops = nnz(L) so no problem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If b and x are sparse, how do it in O(flops) time?</a:t>
            </a: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66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5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 autoUpdateAnimBg="0"/>
      <p:bldP spid="19558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Directed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A is square, unsymmetric, nonzero diagonal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Edges from rows to columns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Symmetric permutations PAP</a:t>
            </a:r>
            <a:r>
              <a:rPr lang="en-US" b="1" baseline="30000">
                <a:latin typeface="Arial" charset="0"/>
              </a:rPr>
              <a:t>T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947"/>
            <a:chExt cx="1405" cy="1407"/>
          </a:xfrm>
        </p:grpSpPr>
        <p:sp>
          <p:nvSpPr>
            <p:cNvPr id="9278" name="Oval 5"/>
            <p:cNvSpPr>
              <a:spLocks noChangeAspect="1" noChangeArrowheads="1"/>
            </p:cNvSpPr>
            <p:nvPr/>
          </p:nvSpPr>
          <p:spPr bwMode="auto">
            <a:xfrm>
              <a:off x="1091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9" name="Rectangle 6"/>
            <p:cNvSpPr>
              <a:spLocks noChangeAspect="1" noChangeArrowheads="1"/>
            </p:cNvSpPr>
            <p:nvPr/>
          </p:nvSpPr>
          <p:spPr bwMode="auto">
            <a:xfrm>
              <a:off x="1050" y="947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Oval 7"/>
            <p:cNvSpPr>
              <a:spLocks noChangeAspect="1" noChangeArrowheads="1"/>
            </p:cNvSpPr>
            <p:nvPr/>
          </p:nvSpPr>
          <p:spPr bwMode="auto">
            <a:xfrm>
              <a:off x="1091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Oval 8"/>
            <p:cNvSpPr>
              <a:spLocks noChangeAspect="1" noChangeArrowheads="1"/>
            </p:cNvSpPr>
            <p:nvPr/>
          </p:nvSpPr>
          <p:spPr bwMode="auto">
            <a:xfrm>
              <a:off x="1297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Oval 9"/>
            <p:cNvSpPr>
              <a:spLocks noChangeAspect="1" noChangeArrowheads="1"/>
            </p:cNvSpPr>
            <p:nvPr/>
          </p:nvSpPr>
          <p:spPr bwMode="auto">
            <a:xfrm>
              <a:off x="1503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Oval 10"/>
            <p:cNvSpPr>
              <a:spLocks noChangeAspect="1" noChangeArrowheads="1"/>
            </p:cNvSpPr>
            <p:nvPr/>
          </p:nvSpPr>
          <p:spPr bwMode="auto">
            <a:xfrm>
              <a:off x="1710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Oval 11"/>
            <p:cNvSpPr>
              <a:spLocks noChangeAspect="1" noChangeArrowheads="1"/>
            </p:cNvSpPr>
            <p:nvPr/>
          </p:nvSpPr>
          <p:spPr bwMode="auto">
            <a:xfrm>
              <a:off x="1916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Oval 12"/>
            <p:cNvSpPr>
              <a:spLocks noChangeAspect="1" noChangeArrowheads="1"/>
            </p:cNvSpPr>
            <p:nvPr/>
          </p:nvSpPr>
          <p:spPr bwMode="auto">
            <a:xfrm>
              <a:off x="2122" y="201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Oval 13"/>
            <p:cNvSpPr>
              <a:spLocks noChangeAspect="1" noChangeArrowheads="1"/>
            </p:cNvSpPr>
            <p:nvPr/>
          </p:nvSpPr>
          <p:spPr bwMode="auto">
            <a:xfrm>
              <a:off x="2329" y="201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Oval 14"/>
            <p:cNvSpPr>
              <a:spLocks noChangeAspect="1" noChangeArrowheads="1"/>
            </p:cNvSpPr>
            <p:nvPr/>
          </p:nvSpPr>
          <p:spPr bwMode="auto">
            <a:xfrm>
              <a:off x="1091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8" name="Oval 15"/>
            <p:cNvSpPr>
              <a:spLocks noChangeAspect="1" noChangeArrowheads="1"/>
            </p:cNvSpPr>
            <p:nvPr/>
          </p:nvSpPr>
          <p:spPr bwMode="auto">
            <a:xfrm>
              <a:off x="1297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Oval 16"/>
            <p:cNvSpPr>
              <a:spLocks noChangeAspect="1" noChangeArrowheads="1"/>
            </p:cNvSpPr>
            <p:nvPr/>
          </p:nvSpPr>
          <p:spPr bwMode="auto">
            <a:xfrm>
              <a:off x="1503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Oval 17"/>
            <p:cNvSpPr>
              <a:spLocks noChangeAspect="1" noChangeArrowheads="1"/>
            </p:cNvSpPr>
            <p:nvPr/>
          </p:nvSpPr>
          <p:spPr bwMode="auto">
            <a:xfrm>
              <a:off x="1710" y="98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Oval 18"/>
            <p:cNvSpPr>
              <a:spLocks noChangeAspect="1" noChangeArrowheads="1"/>
            </p:cNvSpPr>
            <p:nvPr/>
          </p:nvSpPr>
          <p:spPr bwMode="auto">
            <a:xfrm>
              <a:off x="1916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Oval 19"/>
            <p:cNvSpPr>
              <a:spLocks noChangeAspect="1" noChangeArrowheads="1"/>
            </p:cNvSpPr>
            <p:nvPr/>
          </p:nvSpPr>
          <p:spPr bwMode="auto">
            <a:xfrm>
              <a:off x="2122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Oval 20"/>
            <p:cNvSpPr>
              <a:spLocks noChangeAspect="1" noChangeArrowheads="1"/>
            </p:cNvSpPr>
            <p:nvPr/>
          </p:nvSpPr>
          <p:spPr bwMode="auto">
            <a:xfrm>
              <a:off x="2329" y="98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Oval 21"/>
            <p:cNvSpPr>
              <a:spLocks noChangeAspect="1" noChangeArrowheads="1"/>
            </p:cNvSpPr>
            <p:nvPr/>
          </p:nvSpPr>
          <p:spPr bwMode="auto">
            <a:xfrm>
              <a:off x="1091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5" name="Oval 22"/>
            <p:cNvSpPr>
              <a:spLocks noChangeAspect="1" noChangeArrowheads="1"/>
            </p:cNvSpPr>
            <p:nvPr/>
          </p:nvSpPr>
          <p:spPr bwMode="auto">
            <a:xfrm>
              <a:off x="1297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Oval 23"/>
            <p:cNvSpPr>
              <a:spLocks noChangeAspect="1" noChangeArrowheads="1"/>
            </p:cNvSpPr>
            <p:nvPr/>
          </p:nvSpPr>
          <p:spPr bwMode="auto">
            <a:xfrm>
              <a:off x="1503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Oval 24"/>
            <p:cNvSpPr>
              <a:spLocks noChangeAspect="1" noChangeArrowheads="1"/>
            </p:cNvSpPr>
            <p:nvPr/>
          </p:nvSpPr>
          <p:spPr bwMode="auto">
            <a:xfrm>
              <a:off x="1710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8" name="Oval 25"/>
            <p:cNvSpPr>
              <a:spLocks noChangeAspect="1" noChangeArrowheads="1"/>
            </p:cNvSpPr>
            <p:nvPr/>
          </p:nvSpPr>
          <p:spPr bwMode="auto">
            <a:xfrm>
              <a:off x="1916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Oval 26"/>
            <p:cNvSpPr>
              <a:spLocks noChangeAspect="1" noChangeArrowheads="1"/>
            </p:cNvSpPr>
            <p:nvPr/>
          </p:nvSpPr>
          <p:spPr bwMode="auto">
            <a:xfrm>
              <a:off x="2122" y="119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0" name="Oval 27"/>
            <p:cNvSpPr>
              <a:spLocks noChangeAspect="1" noChangeArrowheads="1"/>
            </p:cNvSpPr>
            <p:nvPr/>
          </p:nvSpPr>
          <p:spPr bwMode="auto">
            <a:xfrm>
              <a:off x="2329" y="11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Oval 28"/>
            <p:cNvSpPr>
              <a:spLocks noChangeAspect="1" noChangeArrowheads="1"/>
            </p:cNvSpPr>
            <p:nvPr/>
          </p:nvSpPr>
          <p:spPr bwMode="auto">
            <a:xfrm>
              <a:off x="1297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Oval 29"/>
            <p:cNvSpPr>
              <a:spLocks noChangeAspect="1" noChangeArrowheads="1"/>
            </p:cNvSpPr>
            <p:nvPr/>
          </p:nvSpPr>
          <p:spPr bwMode="auto">
            <a:xfrm>
              <a:off x="1503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3" name="Oval 30"/>
            <p:cNvSpPr>
              <a:spLocks noChangeAspect="1" noChangeArrowheads="1"/>
            </p:cNvSpPr>
            <p:nvPr/>
          </p:nvSpPr>
          <p:spPr bwMode="auto">
            <a:xfrm>
              <a:off x="1710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Oval 31"/>
            <p:cNvSpPr>
              <a:spLocks noChangeAspect="1" noChangeArrowheads="1"/>
            </p:cNvSpPr>
            <p:nvPr/>
          </p:nvSpPr>
          <p:spPr bwMode="auto">
            <a:xfrm>
              <a:off x="1916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Oval 32"/>
            <p:cNvSpPr>
              <a:spLocks noChangeAspect="1" noChangeArrowheads="1"/>
            </p:cNvSpPr>
            <p:nvPr/>
          </p:nvSpPr>
          <p:spPr bwMode="auto">
            <a:xfrm>
              <a:off x="2122" y="140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6" name="Oval 33"/>
            <p:cNvSpPr>
              <a:spLocks noChangeAspect="1" noChangeArrowheads="1"/>
            </p:cNvSpPr>
            <p:nvPr/>
          </p:nvSpPr>
          <p:spPr bwMode="auto">
            <a:xfrm>
              <a:off x="2329" y="140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Oval 34"/>
            <p:cNvSpPr>
              <a:spLocks noChangeAspect="1" noChangeArrowheads="1"/>
            </p:cNvSpPr>
            <p:nvPr/>
          </p:nvSpPr>
          <p:spPr bwMode="auto">
            <a:xfrm>
              <a:off x="1091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Oval 35"/>
            <p:cNvSpPr>
              <a:spLocks noChangeAspect="1" noChangeArrowheads="1"/>
            </p:cNvSpPr>
            <p:nvPr/>
          </p:nvSpPr>
          <p:spPr bwMode="auto">
            <a:xfrm>
              <a:off x="1297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Oval 36"/>
            <p:cNvSpPr>
              <a:spLocks noChangeAspect="1" noChangeArrowheads="1"/>
            </p:cNvSpPr>
            <p:nvPr/>
          </p:nvSpPr>
          <p:spPr bwMode="auto">
            <a:xfrm>
              <a:off x="1503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0" name="Oval 37"/>
            <p:cNvSpPr>
              <a:spLocks noChangeAspect="1" noChangeArrowheads="1"/>
            </p:cNvSpPr>
            <p:nvPr/>
          </p:nvSpPr>
          <p:spPr bwMode="auto">
            <a:xfrm>
              <a:off x="1710" y="160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1" name="Oval 38"/>
            <p:cNvSpPr>
              <a:spLocks noChangeAspect="1" noChangeArrowheads="1"/>
            </p:cNvSpPr>
            <p:nvPr/>
          </p:nvSpPr>
          <p:spPr bwMode="auto">
            <a:xfrm>
              <a:off x="1916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Oval 39"/>
            <p:cNvSpPr>
              <a:spLocks noChangeAspect="1" noChangeArrowheads="1"/>
            </p:cNvSpPr>
            <p:nvPr/>
          </p:nvSpPr>
          <p:spPr bwMode="auto">
            <a:xfrm>
              <a:off x="2122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Oval 40"/>
            <p:cNvSpPr>
              <a:spLocks noChangeAspect="1" noChangeArrowheads="1"/>
            </p:cNvSpPr>
            <p:nvPr/>
          </p:nvSpPr>
          <p:spPr bwMode="auto">
            <a:xfrm>
              <a:off x="2329" y="160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Oval 41"/>
            <p:cNvSpPr>
              <a:spLocks noChangeAspect="1" noChangeArrowheads="1"/>
            </p:cNvSpPr>
            <p:nvPr/>
          </p:nvSpPr>
          <p:spPr bwMode="auto">
            <a:xfrm>
              <a:off x="1091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Oval 42"/>
            <p:cNvSpPr>
              <a:spLocks noChangeAspect="1" noChangeArrowheads="1"/>
            </p:cNvSpPr>
            <p:nvPr/>
          </p:nvSpPr>
          <p:spPr bwMode="auto">
            <a:xfrm>
              <a:off x="1297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6" name="Oval 43"/>
            <p:cNvSpPr>
              <a:spLocks noChangeAspect="1" noChangeArrowheads="1"/>
            </p:cNvSpPr>
            <p:nvPr/>
          </p:nvSpPr>
          <p:spPr bwMode="auto">
            <a:xfrm>
              <a:off x="1503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Oval 44"/>
            <p:cNvSpPr>
              <a:spLocks noChangeAspect="1" noChangeArrowheads="1"/>
            </p:cNvSpPr>
            <p:nvPr/>
          </p:nvSpPr>
          <p:spPr bwMode="auto">
            <a:xfrm>
              <a:off x="1710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Oval 45"/>
            <p:cNvSpPr>
              <a:spLocks noChangeAspect="1" noChangeArrowheads="1"/>
            </p:cNvSpPr>
            <p:nvPr/>
          </p:nvSpPr>
          <p:spPr bwMode="auto">
            <a:xfrm>
              <a:off x="1916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" name="Oval 46"/>
            <p:cNvSpPr>
              <a:spLocks noChangeAspect="1" noChangeArrowheads="1"/>
            </p:cNvSpPr>
            <p:nvPr/>
          </p:nvSpPr>
          <p:spPr bwMode="auto">
            <a:xfrm>
              <a:off x="2122" y="181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" name="Oval 47"/>
            <p:cNvSpPr>
              <a:spLocks noChangeAspect="1" noChangeArrowheads="1"/>
            </p:cNvSpPr>
            <p:nvPr/>
          </p:nvSpPr>
          <p:spPr bwMode="auto">
            <a:xfrm>
              <a:off x="2329" y="181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" name="Oval 48"/>
            <p:cNvSpPr>
              <a:spLocks noChangeAspect="1" noChangeArrowheads="1"/>
            </p:cNvSpPr>
            <p:nvPr/>
          </p:nvSpPr>
          <p:spPr bwMode="auto">
            <a:xfrm>
              <a:off x="1091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" name="Oval 49"/>
            <p:cNvSpPr>
              <a:spLocks noChangeAspect="1" noChangeArrowheads="1"/>
            </p:cNvSpPr>
            <p:nvPr/>
          </p:nvSpPr>
          <p:spPr bwMode="auto">
            <a:xfrm>
              <a:off x="1297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" name="Oval 50"/>
            <p:cNvSpPr>
              <a:spLocks noChangeAspect="1" noChangeArrowheads="1"/>
            </p:cNvSpPr>
            <p:nvPr/>
          </p:nvSpPr>
          <p:spPr bwMode="auto">
            <a:xfrm>
              <a:off x="1503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" name="Oval 51"/>
            <p:cNvSpPr>
              <a:spLocks noChangeAspect="1" noChangeArrowheads="1"/>
            </p:cNvSpPr>
            <p:nvPr/>
          </p:nvSpPr>
          <p:spPr bwMode="auto">
            <a:xfrm>
              <a:off x="1710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" name="Oval 52"/>
            <p:cNvSpPr>
              <a:spLocks noChangeAspect="1" noChangeArrowheads="1"/>
            </p:cNvSpPr>
            <p:nvPr/>
          </p:nvSpPr>
          <p:spPr bwMode="auto">
            <a:xfrm>
              <a:off x="1916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" name="Oval 53"/>
            <p:cNvSpPr>
              <a:spLocks noChangeAspect="1" noChangeArrowheads="1"/>
            </p:cNvSpPr>
            <p:nvPr/>
          </p:nvSpPr>
          <p:spPr bwMode="auto">
            <a:xfrm>
              <a:off x="2122" y="222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" name="Oval 54"/>
            <p:cNvSpPr>
              <a:spLocks noChangeAspect="1" noChangeArrowheads="1"/>
            </p:cNvSpPr>
            <p:nvPr/>
          </p:nvSpPr>
          <p:spPr bwMode="auto">
            <a:xfrm>
              <a:off x="2329" y="222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1" name="Group 55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2719" y="960"/>
            <a:chExt cx="1972" cy="1464"/>
          </a:xfrm>
        </p:grpSpPr>
        <p:sp>
          <p:nvSpPr>
            <p:cNvPr id="9224" name="Text Box 56"/>
            <p:cNvSpPr txBox="1">
              <a:spLocks noChangeArrowheads="1"/>
            </p:cNvSpPr>
            <p:nvPr/>
          </p:nvSpPr>
          <p:spPr bwMode="auto">
            <a:xfrm>
              <a:off x="2756" y="9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9225" name="Text Box 57"/>
            <p:cNvSpPr txBox="1">
              <a:spLocks noChangeArrowheads="1"/>
            </p:cNvSpPr>
            <p:nvPr/>
          </p:nvSpPr>
          <p:spPr bwMode="auto">
            <a:xfrm>
              <a:off x="3712" y="96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226" name="Text Box 58"/>
            <p:cNvSpPr txBox="1">
              <a:spLocks noChangeArrowheads="1"/>
            </p:cNvSpPr>
            <p:nvPr/>
          </p:nvSpPr>
          <p:spPr bwMode="auto">
            <a:xfrm>
              <a:off x="2768" y="221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9227" name="Text Box 59"/>
            <p:cNvSpPr txBox="1">
              <a:spLocks noChangeArrowheads="1"/>
            </p:cNvSpPr>
            <p:nvPr/>
          </p:nvSpPr>
          <p:spPr bwMode="auto">
            <a:xfrm>
              <a:off x="2719" y="158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9228" name="Text Box 60"/>
            <p:cNvSpPr txBox="1">
              <a:spLocks noChangeArrowheads="1"/>
            </p:cNvSpPr>
            <p:nvPr/>
          </p:nvSpPr>
          <p:spPr bwMode="auto">
            <a:xfrm>
              <a:off x="3724" y="163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9229" name="Group 61"/>
            <p:cNvGrpSpPr>
              <a:grpSpLocks/>
            </p:cNvGrpSpPr>
            <p:nvPr/>
          </p:nvGrpSpPr>
          <p:grpSpPr bwMode="auto">
            <a:xfrm>
              <a:off x="2880" y="1104"/>
              <a:ext cx="1656" cy="1176"/>
              <a:chOff x="2880" y="1104"/>
              <a:chExt cx="1656" cy="1176"/>
            </a:xfrm>
          </p:grpSpPr>
          <p:grpSp>
            <p:nvGrpSpPr>
              <p:cNvPr id="9268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9276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7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69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9274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5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70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9272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3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71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30" name="Group 72"/>
            <p:cNvGrpSpPr>
              <a:grpSpLocks/>
            </p:cNvGrpSpPr>
            <p:nvPr/>
          </p:nvGrpSpPr>
          <p:grpSpPr bwMode="auto">
            <a:xfrm>
              <a:off x="2928" y="1028"/>
              <a:ext cx="777" cy="133"/>
              <a:chOff x="2928" y="1028"/>
              <a:chExt cx="777" cy="133"/>
            </a:xfrm>
          </p:grpSpPr>
          <p:sp>
            <p:nvSpPr>
              <p:cNvPr id="9266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7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1" name="Group 75"/>
            <p:cNvGrpSpPr>
              <a:grpSpLocks/>
            </p:cNvGrpSpPr>
            <p:nvPr/>
          </p:nvGrpSpPr>
          <p:grpSpPr bwMode="auto">
            <a:xfrm>
              <a:off x="3720" y="1564"/>
              <a:ext cx="777" cy="133"/>
              <a:chOff x="2928" y="1028"/>
              <a:chExt cx="777" cy="133"/>
            </a:xfrm>
          </p:grpSpPr>
          <p:sp>
            <p:nvSpPr>
              <p:cNvPr id="9264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2" name="Group 78"/>
            <p:cNvGrpSpPr>
              <a:grpSpLocks/>
            </p:cNvGrpSpPr>
            <p:nvPr/>
          </p:nvGrpSpPr>
          <p:grpSpPr bwMode="auto">
            <a:xfrm>
              <a:off x="2936" y="2096"/>
              <a:ext cx="777" cy="133"/>
              <a:chOff x="2928" y="1028"/>
              <a:chExt cx="777" cy="133"/>
            </a:xfrm>
          </p:grpSpPr>
          <p:sp>
            <p:nvSpPr>
              <p:cNvPr id="9262" name="Line 7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Freeform 8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3" name="Group 81"/>
            <p:cNvGrpSpPr>
              <a:grpSpLocks/>
            </p:cNvGrpSpPr>
            <p:nvPr/>
          </p:nvGrpSpPr>
          <p:grpSpPr bwMode="auto">
            <a:xfrm flipH="1" flipV="1">
              <a:off x="2924" y="2228"/>
              <a:ext cx="777" cy="133"/>
              <a:chOff x="2928" y="1028"/>
              <a:chExt cx="777" cy="133"/>
            </a:xfrm>
          </p:grpSpPr>
          <p:sp>
            <p:nvSpPr>
              <p:cNvPr id="9260" name="Line 82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1" name="Freeform 83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4" name="Group 84"/>
            <p:cNvGrpSpPr>
              <a:grpSpLocks/>
            </p:cNvGrpSpPr>
            <p:nvPr/>
          </p:nvGrpSpPr>
          <p:grpSpPr bwMode="auto">
            <a:xfrm flipH="1" flipV="1">
              <a:off x="2940" y="1692"/>
              <a:ext cx="777" cy="133"/>
              <a:chOff x="2928" y="1028"/>
              <a:chExt cx="777" cy="133"/>
            </a:xfrm>
          </p:grpSpPr>
          <p:sp>
            <p:nvSpPr>
              <p:cNvPr id="9258" name="Line 85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9" name="Freeform 86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5" name="Group 87"/>
            <p:cNvGrpSpPr>
              <a:grpSpLocks/>
            </p:cNvGrpSpPr>
            <p:nvPr/>
          </p:nvGrpSpPr>
          <p:grpSpPr bwMode="auto">
            <a:xfrm>
              <a:off x="2776" y="1167"/>
              <a:ext cx="152" cy="513"/>
              <a:chOff x="2776" y="1167"/>
              <a:chExt cx="152" cy="513"/>
            </a:xfrm>
          </p:grpSpPr>
          <p:sp>
            <p:nvSpPr>
              <p:cNvPr id="9256" name="Line 88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Freeform 89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6" name="Group 90"/>
            <p:cNvGrpSpPr>
              <a:grpSpLocks/>
            </p:cNvGrpSpPr>
            <p:nvPr/>
          </p:nvGrpSpPr>
          <p:grpSpPr bwMode="auto">
            <a:xfrm flipV="1">
              <a:off x="2772" y="1711"/>
              <a:ext cx="152" cy="513"/>
              <a:chOff x="2776" y="1167"/>
              <a:chExt cx="152" cy="513"/>
            </a:xfrm>
          </p:grpSpPr>
          <p:sp>
            <p:nvSpPr>
              <p:cNvPr id="9254" name="Line 91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5" name="Freeform 92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7" name="Group 93"/>
            <p:cNvGrpSpPr>
              <a:grpSpLocks/>
            </p:cNvGrpSpPr>
            <p:nvPr/>
          </p:nvGrpSpPr>
          <p:grpSpPr bwMode="auto">
            <a:xfrm flipH="1" flipV="1">
              <a:off x="2952" y="1167"/>
              <a:ext cx="152" cy="513"/>
              <a:chOff x="2776" y="1167"/>
              <a:chExt cx="152" cy="513"/>
            </a:xfrm>
          </p:grpSpPr>
          <p:sp>
            <p:nvSpPr>
              <p:cNvPr id="9252" name="Line 94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Freeform 95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8" name="Group 96"/>
            <p:cNvGrpSpPr>
              <a:grpSpLocks/>
            </p:cNvGrpSpPr>
            <p:nvPr/>
          </p:nvGrpSpPr>
          <p:grpSpPr bwMode="auto">
            <a:xfrm flipH="1" flipV="1">
              <a:off x="3712" y="1167"/>
              <a:ext cx="152" cy="513"/>
              <a:chOff x="2776" y="1167"/>
              <a:chExt cx="152" cy="513"/>
            </a:xfrm>
          </p:grpSpPr>
          <p:sp>
            <p:nvSpPr>
              <p:cNvPr id="9250" name="Line 97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1" name="Freeform 98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9" name="Group 99"/>
            <p:cNvGrpSpPr>
              <a:grpSpLocks/>
            </p:cNvGrpSpPr>
            <p:nvPr/>
          </p:nvGrpSpPr>
          <p:grpSpPr bwMode="auto">
            <a:xfrm>
              <a:off x="2934" y="1691"/>
              <a:ext cx="777" cy="523"/>
              <a:chOff x="2934" y="1691"/>
              <a:chExt cx="777" cy="523"/>
            </a:xfrm>
          </p:grpSpPr>
          <p:sp>
            <p:nvSpPr>
              <p:cNvPr id="9248" name="Line 100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9" name="Freeform 101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0" name="Group 102"/>
            <p:cNvGrpSpPr>
              <a:grpSpLocks/>
            </p:cNvGrpSpPr>
            <p:nvPr/>
          </p:nvGrpSpPr>
          <p:grpSpPr bwMode="auto">
            <a:xfrm>
              <a:off x="3705" y="1685"/>
              <a:ext cx="764" cy="543"/>
              <a:chOff x="3696" y="1680"/>
              <a:chExt cx="764" cy="543"/>
            </a:xfrm>
          </p:grpSpPr>
          <p:sp>
            <p:nvSpPr>
              <p:cNvPr id="9246" name="Line 103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7" name="Freeform 104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1" name="Group 105"/>
            <p:cNvGrpSpPr>
              <a:grpSpLocks/>
            </p:cNvGrpSpPr>
            <p:nvPr/>
          </p:nvGrpSpPr>
          <p:grpSpPr bwMode="auto">
            <a:xfrm>
              <a:off x="3726" y="1170"/>
              <a:ext cx="764" cy="543"/>
              <a:chOff x="3726" y="1170"/>
              <a:chExt cx="764" cy="543"/>
            </a:xfrm>
          </p:grpSpPr>
          <p:sp>
            <p:nvSpPr>
              <p:cNvPr id="9244" name="Line 106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Freeform 107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2" name="Text Box 108"/>
            <p:cNvSpPr txBox="1">
              <a:spLocks noChangeArrowheads="1"/>
            </p:cNvSpPr>
            <p:nvPr/>
          </p:nvSpPr>
          <p:spPr bwMode="auto">
            <a:xfrm>
              <a:off x="3704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9243" name="Text Box 109"/>
            <p:cNvSpPr txBox="1">
              <a:spLocks noChangeArrowheads="1"/>
            </p:cNvSpPr>
            <p:nvPr/>
          </p:nvSpPr>
          <p:spPr bwMode="auto">
            <a:xfrm>
              <a:off x="4504" y="15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9222" name="Text Box 110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223" name="Text Box 111"/>
          <p:cNvSpPr txBox="1">
            <a:spLocks noChangeArrowheads="1"/>
          </p:cNvSpPr>
          <p:nvPr/>
        </p:nvSpPr>
        <p:spPr bwMode="auto">
          <a:xfrm>
            <a:off x="5807075" y="3429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G(A) </a:t>
            </a:r>
          </a:p>
        </p:txBody>
      </p:sp>
    </p:spTree>
    <p:extLst>
      <p:ext uri="{BB962C8B-B14F-4D97-AF65-F5344CB8AC3E}">
        <p14:creationId xmlns:p14="http://schemas.microsoft.com/office/powerpoint/2010/main" val="2307810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Directed Acyclic Graph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2286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If A is triangular, G(A) has no cycles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Lower triangular =&gt; edges from higher to lower #s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Upper triangular =&gt; edges from lower to higher #s</a:t>
            </a:r>
            <a:endParaRPr lang="en-US" b="1" baseline="30000">
              <a:latin typeface="Arial" charset="0"/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755"/>
            <a:chExt cx="1405" cy="1407"/>
          </a:xfrm>
        </p:grpSpPr>
        <p:sp>
          <p:nvSpPr>
            <p:cNvPr id="10284" name="Oval 5"/>
            <p:cNvSpPr>
              <a:spLocks noChangeAspect="1" noChangeArrowheads="1"/>
            </p:cNvSpPr>
            <p:nvPr/>
          </p:nvSpPr>
          <p:spPr bwMode="auto">
            <a:xfrm>
              <a:off x="1091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Rectangle 6"/>
            <p:cNvSpPr>
              <a:spLocks noChangeAspect="1" noChangeArrowheads="1"/>
            </p:cNvSpPr>
            <p:nvPr/>
          </p:nvSpPr>
          <p:spPr bwMode="auto">
            <a:xfrm>
              <a:off x="1050" y="755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Oval 7"/>
            <p:cNvSpPr>
              <a:spLocks noChangeAspect="1" noChangeArrowheads="1"/>
            </p:cNvSpPr>
            <p:nvPr/>
          </p:nvSpPr>
          <p:spPr bwMode="auto">
            <a:xfrm>
              <a:off x="1091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7" name="Oval 8"/>
            <p:cNvSpPr>
              <a:spLocks noChangeAspect="1" noChangeArrowheads="1"/>
            </p:cNvSpPr>
            <p:nvPr/>
          </p:nvSpPr>
          <p:spPr bwMode="auto">
            <a:xfrm>
              <a:off x="1297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8" name="Oval 9"/>
            <p:cNvSpPr>
              <a:spLocks noChangeAspect="1" noChangeArrowheads="1"/>
            </p:cNvSpPr>
            <p:nvPr/>
          </p:nvSpPr>
          <p:spPr bwMode="auto">
            <a:xfrm>
              <a:off x="1503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9" name="Oval 10"/>
            <p:cNvSpPr>
              <a:spLocks noChangeAspect="1" noChangeArrowheads="1"/>
            </p:cNvSpPr>
            <p:nvPr/>
          </p:nvSpPr>
          <p:spPr bwMode="auto">
            <a:xfrm>
              <a:off x="1710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Oval 11"/>
            <p:cNvSpPr>
              <a:spLocks noChangeAspect="1" noChangeArrowheads="1"/>
            </p:cNvSpPr>
            <p:nvPr/>
          </p:nvSpPr>
          <p:spPr bwMode="auto">
            <a:xfrm>
              <a:off x="1916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Oval 12"/>
            <p:cNvSpPr>
              <a:spLocks noChangeAspect="1" noChangeArrowheads="1"/>
            </p:cNvSpPr>
            <p:nvPr/>
          </p:nvSpPr>
          <p:spPr bwMode="auto">
            <a:xfrm>
              <a:off x="2122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Oval 13"/>
            <p:cNvSpPr>
              <a:spLocks noChangeAspect="1" noChangeArrowheads="1"/>
            </p:cNvSpPr>
            <p:nvPr/>
          </p:nvSpPr>
          <p:spPr bwMode="auto">
            <a:xfrm>
              <a:off x="2329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3" name="Oval 14"/>
            <p:cNvSpPr>
              <a:spLocks noChangeAspect="1" noChangeArrowheads="1"/>
            </p:cNvSpPr>
            <p:nvPr/>
          </p:nvSpPr>
          <p:spPr bwMode="auto">
            <a:xfrm>
              <a:off x="1091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4" name="Oval 15"/>
            <p:cNvSpPr>
              <a:spLocks noChangeAspect="1" noChangeArrowheads="1"/>
            </p:cNvSpPr>
            <p:nvPr/>
          </p:nvSpPr>
          <p:spPr bwMode="auto">
            <a:xfrm>
              <a:off x="1297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5" name="Oval 16"/>
            <p:cNvSpPr>
              <a:spLocks noChangeAspect="1" noChangeArrowheads="1"/>
            </p:cNvSpPr>
            <p:nvPr/>
          </p:nvSpPr>
          <p:spPr bwMode="auto">
            <a:xfrm>
              <a:off x="1503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6" name="Oval 17"/>
            <p:cNvSpPr>
              <a:spLocks noChangeAspect="1" noChangeArrowheads="1"/>
            </p:cNvSpPr>
            <p:nvPr/>
          </p:nvSpPr>
          <p:spPr bwMode="auto">
            <a:xfrm>
              <a:off x="1710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7" name="Oval 18"/>
            <p:cNvSpPr>
              <a:spLocks noChangeAspect="1" noChangeArrowheads="1"/>
            </p:cNvSpPr>
            <p:nvPr/>
          </p:nvSpPr>
          <p:spPr bwMode="auto">
            <a:xfrm>
              <a:off x="1916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Oval 19"/>
            <p:cNvSpPr>
              <a:spLocks noChangeAspect="1" noChangeArrowheads="1"/>
            </p:cNvSpPr>
            <p:nvPr/>
          </p:nvSpPr>
          <p:spPr bwMode="auto">
            <a:xfrm>
              <a:off x="2122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Oval 20"/>
            <p:cNvSpPr>
              <a:spLocks noChangeAspect="1" noChangeArrowheads="1"/>
            </p:cNvSpPr>
            <p:nvPr/>
          </p:nvSpPr>
          <p:spPr bwMode="auto">
            <a:xfrm>
              <a:off x="2329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Oval 21"/>
            <p:cNvSpPr>
              <a:spLocks noChangeAspect="1" noChangeArrowheads="1"/>
            </p:cNvSpPr>
            <p:nvPr/>
          </p:nvSpPr>
          <p:spPr bwMode="auto">
            <a:xfrm>
              <a:off x="1091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Oval 22"/>
            <p:cNvSpPr>
              <a:spLocks noChangeAspect="1" noChangeArrowheads="1"/>
            </p:cNvSpPr>
            <p:nvPr/>
          </p:nvSpPr>
          <p:spPr bwMode="auto">
            <a:xfrm>
              <a:off x="1297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Oval 23"/>
            <p:cNvSpPr>
              <a:spLocks noChangeAspect="1" noChangeArrowheads="1"/>
            </p:cNvSpPr>
            <p:nvPr/>
          </p:nvSpPr>
          <p:spPr bwMode="auto">
            <a:xfrm>
              <a:off x="1503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Oval 24"/>
            <p:cNvSpPr>
              <a:spLocks noChangeAspect="1" noChangeArrowheads="1"/>
            </p:cNvSpPr>
            <p:nvPr/>
          </p:nvSpPr>
          <p:spPr bwMode="auto">
            <a:xfrm>
              <a:off x="1710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Oval 25"/>
            <p:cNvSpPr>
              <a:spLocks noChangeAspect="1" noChangeArrowheads="1"/>
            </p:cNvSpPr>
            <p:nvPr/>
          </p:nvSpPr>
          <p:spPr bwMode="auto">
            <a:xfrm>
              <a:off x="1916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Oval 26"/>
            <p:cNvSpPr>
              <a:spLocks noChangeAspect="1" noChangeArrowheads="1"/>
            </p:cNvSpPr>
            <p:nvPr/>
          </p:nvSpPr>
          <p:spPr bwMode="auto">
            <a:xfrm>
              <a:off x="2122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Oval 27"/>
            <p:cNvSpPr>
              <a:spLocks noChangeAspect="1" noChangeArrowheads="1"/>
            </p:cNvSpPr>
            <p:nvPr/>
          </p:nvSpPr>
          <p:spPr bwMode="auto">
            <a:xfrm>
              <a:off x="2329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Oval 28"/>
            <p:cNvSpPr>
              <a:spLocks noChangeAspect="1" noChangeArrowheads="1"/>
            </p:cNvSpPr>
            <p:nvPr/>
          </p:nvSpPr>
          <p:spPr bwMode="auto">
            <a:xfrm>
              <a:off x="1297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Oval 29"/>
            <p:cNvSpPr>
              <a:spLocks noChangeAspect="1" noChangeArrowheads="1"/>
            </p:cNvSpPr>
            <p:nvPr/>
          </p:nvSpPr>
          <p:spPr bwMode="auto">
            <a:xfrm>
              <a:off x="1503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30"/>
            <p:cNvSpPr>
              <a:spLocks noChangeAspect="1" noChangeArrowheads="1"/>
            </p:cNvSpPr>
            <p:nvPr/>
          </p:nvSpPr>
          <p:spPr bwMode="auto">
            <a:xfrm>
              <a:off x="1710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31"/>
            <p:cNvSpPr>
              <a:spLocks noChangeAspect="1" noChangeArrowheads="1"/>
            </p:cNvSpPr>
            <p:nvPr/>
          </p:nvSpPr>
          <p:spPr bwMode="auto">
            <a:xfrm>
              <a:off x="1916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32"/>
            <p:cNvSpPr>
              <a:spLocks noChangeAspect="1" noChangeArrowheads="1"/>
            </p:cNvSpPr>
            <p:nvPr/>
          </p:nvSpPr>
          <p:spPr bwMode="auto">
            <a:xfrm>
              <a:off x="2122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Oval 33"/>
            <p:cNvSpPr>
              <a:spLocks noChangeAspect="1" noChangeArrowheads="1"/>
            </p:cNvSpPr>
            <p:nvPr/>
          </p:nvSpPr>
          <p:spPr bwMode="auto">
            <a:xfrm>
              <a:off x="2329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Oval 34"/>
            <p:cNvSpPr>
              <a:spLocks noChangeAspect="1" noChangeArrowheads="1"/>
            </p:cNvSpPr>
            <p:nvPr/>
          </p:nvSpPr>
          <p:spPr bwMode="auto">
            <a:xfrm>
              <a:off x="1091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4" name="Oval 35"/>
            <p:cNvSpPr>
              <a:spLocks noChangeAspect="1" noChangeArrowheads="1"/>
            </p:cNvSpPr>
            <p:nvPr/>
          </p:nvSpPr>
          <p:spPr bwMode="auto">
            <a:xfrm>
              <a:off x="1297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5" name="Oval 36"/>
            <p:cNvSpPr>
              <a:spLocks noChangeAspect="1" noChangeArrowheads="1"/>
            </p:cNvSpPr>
            <p:nvPr/>
          </p:nvSpPr>
          <p:spPr bwMode="auto">
            <a:xfrm>
              <a:off x="1503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Oval 37"/>
            <p:cNvSpPr>
              <a:spLocks noChangeAspect="1" noChangeArrowheads="1"/>
            </p:cNvSpPr>
            <p:nvPr/>
          </p:nvSpPr>
          <p:spPr bwMode="auto">
            <a:xfrm>
              <a:off x="1710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Oval 38"/>
            <p:cNvSpPr>
              <a:spLocks noChangeAspect="1" noChangeArrowheads="1"/>
            </p:cNvSpPr>
            <p:nvPr/>
          </p:nvSpPr>
          <p:spPr bwMode="auto">
            <a:xfrm>
              <a:off x="1916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Oval 39"/>
            <p:cNvSpPr>
              <a:spLocks noChangeAspect="1" noChangeArrowheads="1"/>
            </p:cNvSpPr>
            <p:nvPr/>
          </p:nvSpPr>
          <p:spPr bwMode="auto">
            <a:xfrm>
              <a:off x="2122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9" name="Oval 40"/>
            <p:cNvSpPr>
              <a:spLocks noChangeAspect="1" noChangeArrowheads="1"/>
            </p:cNvSpPr>
            <p:nvPr/>
          </p:nvSpPr>
          <p:spPr bwMode="auto">
            <a:xfrm>
              <a:off x="2329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Oval 41"/>
            <p:cNvSpPr>
              <a:spLocks noChangeAspect="1" noChangeArrowheads="1"/>
            </p:cNvSpPr>
            <p:nvPr/>
          </p:nvSpPr>
          <p:spPr bwMode="auto">
            <a:xfrm>
              <a:off x="1091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Oval 42"/>
            <p:cNvSpPr>
              <a:spLocks noChangeAspect="1" noChangeArrowheads="1"/>
            </p:cNvSpPr>
            <p:nvPr/>
          </p:nvSpPr>
          <p:spPr bwMode="auto">
            <a:xfrm>
              <a:off x="1297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Oval 43"/>
            <p:cNvSpPr>
              <a:spLocks noChangeAspect="1" noChangeArrowheads="1"/>
            </p:cNvSpPr>
            <p:nvPr/>
          </p:nvSpPr>
          <p:spPr bwMode="auto">
            <a:xfrm>
              <a:off x="1503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3" name="Oval 44"/>
            <p:cNvSpPr>
              <a:spLocks noChangeAspect="1" noChangeArrowheads="1"/>
            </p:cNvSpPr>
            <p:nvPr/>
          </p:nvSpPr>
          <p:spPr bwMode="auto">
            <a:xfrm>
              <a:off x="1710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45"/>
            <p:cNvSpPr>
              <a:spLocks noChangeAspect="1" noChangeArrowheads="1"/>
            </p:cNvSpPr>
            <p:nvPr/>
          </p:nvSpPr>
          <p:spPr bwMode="auto">
            <a:xfrm>
              <a:off x="1916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Oval 46"/>
            <p:cNvSpPr>
              <a:spLocks noChangeAspect="1" noChangeArrowheads="1"/>
            </p:cNvSpPr>
            <p:nvPr/>
          </p:nvSpPr>
          <p:spPr bwMode="auto">
            <a:xfrm>
              <a:off x="2122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Oval 47"/>
            <p:cNvSpPr>
              <a:spLocks noChangeAspect="1" noChangeArrowheads="1"/>
            </p:cNvSpPr>
            <p:nvPr/>
          </p:nvSpPr>
          <p:spPr bwMode="auto">
            <a:xfrm>
              <a:off x="2329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Oval 48"/>
            <p:cNvSpPr>
              <a:spLocks noChangeAspect="1" noChangeArrowheads="1"/>
            </p:cNvSpPr>
            <p:nvPr/>
          </p:nvSpPr>
          <p:spPr bwMode="auto">
            <a:xfrm>
              <a:off x="1091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49"/>
            <p:cNvSpPr>
              <a:spLocks noChangeAspect="1" noChangeArrowheads="1"/>
            </p:cNvSpPr>
            <p:nvPr/>
          </p:nvSpPr>
          <p:spPr bwMode="auto">
            <a:xfrm>
              <a:off x="1297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Oval 50"/>
            <p:cNvSpPr>
              <a:spLocks noChangeAspect="1" noChangeArrowheads="1"/>
            </p:cNvSpPr>
            <p:nvPr/>
          </p:nvSpPr>
          <p:spPr bwMode="auto">
            <a:xfrm>
              <a:off x="1503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Oval 51"/>
            <p:cNvSpPr>
              <a:spLocks noChangeAspect="1" noChangeArrowheads="1"/>
            </p:cNvSpPr>
            <p:nvPr/>
          </p:nvSpPr>
          <p:spPr bwMode="auto">
            <a:xfrm>
              <a:off x="1710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1" name="Oval 52"/>
            <p:cNvSpPr>
              <a:spLocks noChangeAspect="1" noChangeArrowheads="1"/>
            </p:cNvSpPr>
            <p:nvPr/>
          </p:nvSpPr>
          <p:spPr bwMode="auto">
            <a:xfrm>
              <a:off x="1916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Oval 53"/>
            <p:cNvSpPr>
              <a:spLocks noChangeAspect="1" noChangeArrowheads="1"/>
            </p:cNvSpPr>
            <p:nvPr/>
          </p:nvSpPr>
          <p:spPr bwMode="auto">
            <a:xfrm>
              <a:off x="2122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Oval 54"/>
            <p:cNvSpPr>
              <a:spLocks noChangeAspect="1" noChangeArrowheads="1"/>
            </p:cNvSpPr>
            <p:nvPr/>
          </p:nvSpPr>
          <p:spPr bwMode="auto">
            <a:xfrm>
              <a:off x="2329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5" name="Group 55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3072" y="672"/>
            <a:chExt cx="1972" cy="1464"/>
          </a:xfrm>
        </p:grpSpPr>
        <p:sp>
          <p:nvSpPr>
            <p:cNvPr id="10248" name="Text Box 56"/>
            <p:cNvSpPr txBox="1">
              <a:spLocks noChangeArrowheads="1"/>
            </p:cNvSpPr>
            <p:nvPr/>
          </p:nvSpPr>
          <p:spPr bwMode="auto">
            <a:xfrm>
              <a:off x="3109" y="67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249" name="Text Box 57"/>
            <p:cNvSpPr txBox="1">
              <a:spLocks noChangeArrowheads="1"/>
            </p:cNvSpPr>
            <p:nvPr/>
          </p:nvSpPr>
          <p:spPr bwMode="auto">
            <a:xfrm>
              <a:off x="4065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250" name="Text Box 58"/>
            <p:cNvSpPr txBox="1">
              <a:spLocks noChangeArrowheads="1"/>
            </p:cNvSpPr>
            <p:nvPr/>
          </p:nvSpPr>
          <p:spPr bwMode="auto">
            <a:xfrm>
              <a:off x="3121" y="19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0251" name="Text Box 59"/>
            <p:cNvSpPr txBox="1">
              <a:spLocks noChangeArrowheads="1"/>
            </p:cNvSpPr>
            <p:nvPr/>
          </p:nvSpPr>
          <p:spPr bwMode="auto">
            <a:xfrm>
              <a:off x="3072" y="12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252" name="Text Box 60"/>
            <p:cNvSpPr txBox="1">
              <a:spLocks noChangeArrowheads="1"/>
            </p:cNvSpPr>
            <p:nvPr/>
          </p:nvSpPr>
          <p:spPr bwMode="auto">
            <a:xfrm>
              <a:off x="4077" y="13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10253" name="Group 61"/>
            <p:cNvGrpSpPr>
              <a:grpSpLocks/>
            </p:cNvGrpSpPr>
            <p:nvPr/>
          </p:nvGrpSpPr>
          <p:grpSpPr bwMode="auto">
            <a:xfrm>
              <a:off x="3233" y="816"/>
              <a:ext cx="1656" cy="1176"/>
              <a:chOff x="2880" y="1104"/>
              <a:chExt cx="1656" cy="1176"/>
            </a:xfrm>
          </p:grpSpPr>
          <p:grpSp>
            <p:nvGrpSpPr>
              <p:cNvPr id="10274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10282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3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275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10280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1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276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10278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9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277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4" name="Group 72"/>
            <p:cNvGrpSpPr>
              <a:grpSpLocks/>
            </p:cNvGrpSpPr>
            <p:nvPr/>
          </p:nvGrpSpPr>
          <p:grpSpPr bwMode="auto">
            <a:xfrm>
              <a:off x="4073" y="1276"/>
              <a:ext cx="777" cy="133"/>
              <a:chOff x="2928" y="1028"/>
              <a:chExt cx="777" cy="133"/>
            </a:xfrm>
          </p:grpSpPr>
          <p:sp>
            <p:nvSpPr>
              <p:cNvPr id="10272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5" name="Group 75"/>
            <p:cNvGrpSpPr>
              <a:grpSpLocks/>
            </p:cNvGrpSpPr>
            <p:nvPr/>
          </p:nvGrpSpPr>
          <p:grpSpPr bwMode="auto">
            <a:xfrm flipH="1" flipV="1">
              <a:off x="3277" y="1940"/>
              <a:ext cx="777" cy="133"/>
              <a:chOff x="2928" y="1028"/>
              <a:chExt cx="777" cy="133"/>
            </a:xfrm>
          </p:grpSpPr>
          <p:sp>
            <p:nvSpPr>
              <p:cNvPr id="10270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6" name="Group 78"/>
            <p:cNvGrpSpPr>
              <a:grpSpLocks/>
            </p:cNvGrpSpPr>
            <p:nvPr/>
          </p:nvGrpSpPr>
          <p:grpSpPr bwMode="auto">
            <a:xfrm flipH="1" flipV="1">
              <a:off x="3293" y="1404"/>
              <a:ext cx="777" cy="133"/>
              <a:chOff x="2928" y="1028"/>
              <a:chExt cx="777" cy="133"/>
            </a:xfrm>
          </p:grpSpPr>
          <p:sp>
            <p:nvSpPr>
              <p:cNvPr id="10268" name="Line 79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80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7" name="Group 81"/>
            <p:cNvGrpSpPr>
              <a:grpSpLocks/>
            </p:cNvGrpSpPr>
            <p:nvPr/>
          </p:nvGrpSpPr>
          <p:grpSpPr bwMode="auto">
            <a:xfrm>
              <a:off x="3129" y="879"/>
              <a:ext cx="152" cy="513"/>
              <a:chOff x="2776" y="1167"/>
              <a:chExt cx="152" cy="513"/>
            </a:xfrm>
          </p:grpSpPr>
          <p:sp>
            <p:nvSpPr>
              <p:cNvPr id="10266" name="Line 82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83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8" name="Group 84"/>
            <p:cNvGrpSpPr>
              <a:grpSpLocks/>
            </p:cNvGrpSpPr>
            <p:nvPr/>
          </p:nvGrpSpPr>
          <p:grpSpPr bwMode="auto">
            <a:xfrm flipV="1">
              <a:off x="3125" y="1423"/>
              <a:ext cx="152" cy="513"/>
              <a:chOff x="2776" y="1167"/>
              <a:chExt cx="152" cy="513"/>
            </a:xfrm>
          </p:grpSpPr>
          <p:sp>
            <p:nvSpPr>
              <p:cNvPr id="10264" name="Line 85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86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9" name="Group 87"/>
            <p:cNvGrpSpPr>
              <a:grpSpLocks/>
            </p:cNvGrpSpPr>
            <p:nvPr/>
          </p:nvGrpSpPr>
          <p:grpSpPr bwMode="auto">
            <a:xfrm>
              <a:off x="3287" y="1403"/>
              <a:ext cx="777" cy="523"/>
              <a:chOff x="2934" y="1691"/>
              <a:chExt cx="777" cy="523"/>
            </a:xfrm>
          </p:grpSpPr>
          <p:sp>
            <p:nvSpPr>
              <p:cNvPr id="10262" name="Line 88"/>
              <p:cNvSpPr>
                <a:spLocks noChangeAspect="1" noChangeShapeType="1"/>
              </p:cNvSpPr>
              <p:nvPr/>
            </p:nvSpPr>
            <p:spPr bwMode="auto">
              <a:xfrm rot="3635357">
                <a:off x="3104" y="1995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89"/>
              <p:cNvSpPr>
                <a:spLocks/>
              </p:cNvSpPr>
              <p:nvPr/>
            </p:nvSpPr>
            <p:spPr bwMode="auto">
              <a:xfrm>
                <a:off x="2934" y="1691"/>
                <a:ext cx="777" cy="523"/>
              </a:xfrm>
              <a:custGeom>
                <a:avLst/>
                <a:gdLst>
                  <a:gd name="T0" fmla="*/ 0 w 777"/>
                  <a:gd name="T1" fmla="*/ 514 h 523"/>
                  <a:gd name="T2" fmla="*/ 6 w 777"/>
                  <a:gd name="T3" fmla="*/ 523 h 523"/>
                  <a:gd name="T4" fmla="*/ 176 w 777"/>
                  <a:gd name="T5" fmla="*/ 343 h 523"/>
                  <a:gd name="T6" fmla="*/ 615 w 777"/>
                  <a:gd name="T7" fmla="*/ 247 h 523"/>
                  <a:gd name="T8" fmla="*/ 777 w 777"/>
                  <a:gd name="T9" fmla="*/ 0 h 5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7"/>
                  <a:gd name="T16" fmla="*/ 0 h 523"/>
                  <a:gd name="T17" fmla="*/ 777 w 777"/>
                  <a:gd name="T18" fmla="*/ 523 h 5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7" h="523">
                    <a:moveTo>
                      <a:pt x="0" y="514"/>
                    </a:moveTo>
                    <a:lnTo>
                      <a:pt x="6" y="523"/>
                    </a:lnTo>
                    <a:cubicBezTo>
                      <a:pt x="35" y="495"/>
                      <a:pt x="74" y="389"/>
                      <a:pt x="176" y="343"/>
                    </a:cubicBezTo>
                    <a:cubicBezTo>
                      <a:pt x="278" y="297"/>
                      <a:pt x="515" y="304"/>
                      <a:pt x="615" y="247"/>
                    </a:cubicBezTo>
                    <a:cubicBezTo>
                      <a:pt x="715" y="190"/>
                      <a:pt x="746" y="95"/>
                      <a:pt x="777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0" name="Text Box 90"/>
            <p:cNvSpPr txBox="1">
              <a:spLocks noChangeArrowheads="1"/>
            </p:cNvSpPr>
            <p:nvPr/>
          </p:nvSpPr>
          <p:spPr bwMode="auto">
            <a:xfrm>
              <a:off x="4057" y="19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261" name="Text Box 91"/>
            <p:cNvSpPr txBox="1">
              <a:spLocks noChangeArrowheads="1"/>
            </p:cNvSpPr>
            <p:nvPr/>
          </p:nvSpPr>
          <p:spPr bwMode="auto">
            <a:xfrm>
              <a:off x="4857" y="130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0246" name="Text Box 92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247" name="Text Box 93"/>
          <p:cNvSpPr txBox="1">
            <a:spLocks noChangeArrowheads="1"/>
          </p:cNvSpPr>
          <p:nvPr/>
        </p:nvSpPr>
        <p:spPr bwMode="auto">
          <a:xfrm>
            <a:off x="5807075" y="3429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G(A) </a:t>
            </a:r>
          </a:p>
        </p:txBody>
      </p:sp>
    </p:spTree>
    <p:extLst>
      <p:ext uri="{BB962C8B-B14F-4D97-AF65-F5344CB8AC3E}">
        <p14:creationId xmlns:p14="http://schemas.microsoft.com/office/powerpoint/2010/main" val="2230080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Directed Acyclic Graph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91000"/>
            <a:ext cx="7315200" cy="1905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If A is triangular, G(A) has no cycles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Lower triangular =&gt; edges from higher to lower #s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</a:rPr>
              <a:t>Upper triangular =&gt; edges from lower to higher #s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666875" y="1198563"/>
            <a:ext cx="2230438" cy="2233612"/>
            <a:chOff x="1050" y="755"/>
            <a:chExt cx="1405" cy="1407"/>
          </a:xfrm>
        </p:grpSpPr>
        <p:sp>
          <p:nvSpPr>
            <p:cNvPr id="11308" name="Oval 5"/>
            <p:cNvSpPr>
              <a:spLocks noChangeAspect="1" noChangeArrowheads="1"/>
            </p:cNvSpPr>
            <p:nvPr/>
          </p:nvSpPr>
          <p:spPr bwMode="auto">
            <a:xfrm>
              <a:off x="1091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6"/>
            <p:cNvSpPr>
              <a:spLocks noChangeAspect="1" noChangeArrowheads="1"/>
            </p:cNvSpPr>
            <p:nvPr/>
          </p:nvSpPr>
          <p:spPr bwMode="auto">
            <a:xfrm>
              <a:off x="1050" y="755"/>
              <a:ext cx="1405" cy="14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Oval 7"/>
            <p:cNvSpPr>
              <a:spLocks noChangeAspect="1" noChangeArrowheads="1"/>
            </p:cNvSpPr>
            <p:nvPr/>
          </p:nvSpPr>
          <p:spPr bwMode="auto">
            <a:xfrm>
              <a:off x="1091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Oval 8"/>
            <p:cNvSpPr>
              <a:spLocks noChangeAspect="1" noChangeArrowheads="1"/>
            </p:cNvSpPr>
            <p:nvPr/>
          </p:nvSpPr>
          <p:spPr bwMode="auto">
            <a:xfrm>
              <a:off x="1297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Oval 9"/>
            <p:cNvSpPr>
              <a:spLocks noChangeAspect="1" noChangeArrowheads="1"/>
            </p:cNvSpPr>
            <p:nvPr/>
          </p:nvSpPr>
          <p:spPr bwMode="auto">
            <a:xfrm>
              <a:off x="1503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Oval 10"/>
            <p:cNvSpPr>
              <a:spLocks noChangeAspect="1" noChangeArrowheads="1"/>
            </p:cNvSpPr>
            <p:nvPr/>
          </p:nvSpPr>
          <p:spPr bwMode="auto">
            <a:xfrm>
              <a:off x="1710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Oval 11"/>
            <p:cNvSpPr>
              <a:spLocks noChangeAspect="1" noChangeArrowheads="1"/>
            </p:cNvSpPr>
            <p:nvPr/>
          </p:nvSpPr>
          <p:spPr bwMode="auto">
            <a:xfrm>
              <a:off x="1916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Oval 12"/>
            <p:cNvSpPr>
              <a:spLocks noChangeAspect="1" noChangeArrowheads="1"/>
            </p:cNvSpPr>
            <p:nvPr/>
          </p:nvSpPr>
          <p:spPr bwMode="auto">
            <a:xfrm>
              <a:off x="2122" y="182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Oval 13"/>
            <p:cNvSpPr>
              <a:spLocks noChangeAspect="1" noChangeArrowheads="1"/>
            </p:cNvSpPr>
            <p:nvPr/>
          </p:nvSpPr>
          <p:spPr bwMode="auto">
            <a:xfrm>
              <a:off x="2329" y="182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Oval 14"/>
            <p:cNvSpPr>
              <a:spLocks noChangeAspect="1" noChangeArrowheads="1"/>
            </p:cNvSpPr>
            <p:nvPr/>
          </p:nvSpPr>
          <p:spPr bwMode="auto">
            <a:xfrm>
              <a:off x="1091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Oval 15"/>
            <p:cNvSpPr>
              <a:spLocks noChangeAspect="1" noChangeArrowheads="1"/>
            </p:cNvSpPr>
            <p:nvPr/>
          </p:nvSpPr>
          <p:spPr bwMode="auto">
            <a:xfrm>
              <a:off x="1297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Oval 16"/>
            <p:cNvSpPr>
              <a:spLocks noChangeAspect="1" noChangeArrowheads="1"/>
            </p:cNvSpPr>
            <p:nvPr/>
          </p:nvSpPr>
          <p:spPr bwMode="auto">
            <a:xfrm>
              <a:off x="1503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Oval 17"/>
            <p:cNvSpPr>
              <a:spLocks noChangeAspect="1" noChangeArrowheads="1"/>
            </p:cNvSpPr>
            <p:nvPr/>
          </p:nvSpPr>
          <p:spPr bwMode="auto">
            <a:xfrm>
              <a:off x="1710" y="796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Oval 18"/>
            <p:cNvSpPr>
              <a:spLocks noChangeAspect="1" noChangeArrowheads="1"/>
            </p:cNvSpPr>
            <p:nvPr/>
          </p:nvSpPr>
          <p:spPr bwMode="auto">
            <a:xfrm>
              <a:off x="1916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Oval 19"/>
            <p:cNvSpPr>
              <a:spLocks noChangeAspect="1" noChangeArrowheads="1"/>
            </p:cNvSpPr>
            <p:nvPr/>
          </p:nvSpPr>
          <p:spPr bwMode="auto">
            <a:xfrm>
              <a:off x="2122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Oval 20"/>
            <p:cNvSpPr>
              <a:spLocks noChangeAspect="1" noChangeArrowheads="1"/>
            </p:cNvSpPr>
            <p:nvPr/>
          </p:nvSpPr>
          <p:spPr bwMode="auto">
            <a:xfrm>
              <a:off x="2329" y="796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Oval 21"/>
            <p:cNvSpPr>
              <a:spLocks noChangeAspect="1" noChangeArrowheads="1"/>
            </p:cNvSpPr>
            <p:nvPr/>
          </p:nvSpPr>
          <p:spPr bwMode="auto">
            <a:xfrm>
              <a:off x="1091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Oval 22"/>
            <p:cNvSpPr>
              <a:spLocks noChangeAspect="1" noChangeArrowheads="1"/>
            </p:cNvSpPr>
            <p:nvPr/>
          </p:nvSpPr>
          <p:spPr bwMode="auto">
            <a:xfrm>
              <a:off x="1297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Oval 23"/>
            <p:cNvSpPr>
              <a:spLocks noChangeAspect="1" noChangeArrowheads="1"/>
            </p:cNvSpPr>
            <p:nvPr/>
          </p:nvSpPr>
          <p:spPr bwMode="auto">
            <a:xfrm>
              <a:off x="1503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24"/>
            <p:cNvSpPr>
              <a:spLocks noChangeAspect="1" noChangeArrowheads="1"/>
            </p:cNvSpPr>
            <p:nvPr/>
          </p:nvSpPr>
          <p:spPr bwMode="auto">
            <a:xfrm>
              <a:off x="1710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Oval 25"/>
            <p:cNvSpPr>
              <a:spLocks noChangeAspect="1" noChangeArrowheads="1"/>
            </p:cNvSpPr>
            <p:nvPr/>
          </p:nvSpPr>
          <p:spPr bwMode="auto">
            <a:xfrm>
              <a:off x="1916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Oval 26"/>
            <p:cNvSpPr>
              <a:spLocks noChangeAspect="1" noChangeArrowheads="1"/>
            </p:cNvSpPr>
            <p:nvPr/>
          </p:nvSpPr>
          <p:spPr bwMode="auto">
            <a:xfrm>
              <a:off x="2122" y="1002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Oval 27"/>
            <p:cNvSpPr>
              <a:spLocks noChangeAspect="1" noChangeArrowheads="1"/>
            </p:cNvSpPr>
            <p:nvPr/>
          </p:nvSpPr>
          <p:spPr bwMode="auto">
            <a:xfrm>
              <a:off x="2329" y="100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Oval 28"/>
            <p:cNvSpPr>
              <a:spLocks noChangeAspect="1" noChangeArrowheads="1"/>
            </p:cNvSpPr>
            <p:nvPr/>
          </p:nvSpPr>
          <p:spPr bwMode="auto">
            <a:xfrm>
              <a:off x="1297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Oval 29"/>
            <p:cNvSpPr>
              <a:spLocks noChangeAspect="1" noChangeArrowheads="1"/>
            </p:cNvSpPr>
            <p:nvPr/>
          </p:nvSpPr>
          <p:spPr bwMode="auto">
            <a:xfrm>
              <a:off x="1503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Oval 30"/>
            <p:cNvSpPr>
              <a:spLocks noChangeAspect="1" noChangeArrowheads="1"/>
            </p:cNvSpPr>
            <p:nvPr/>
          </p:nvSpPr>
          <p:spPr bwMode="auto">
            <a:xfrm>
              <a:off x="1710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Oval 31"/>
            <p:cNvSpPr>
              <a:spLocks noChangeAspect="1" noChangeArrowheads="1"/>
            </p:cNvSpPr>
            <p:nvPr/>
          </p:nvSpPr>
          <p:spPr bwMode="auto">
            <a:xfrm>
              <a:off x="1916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Oval 32"/>
            <p:cNvSpPr>
              <a:spLocks noChangeAspect="1" noChangeArrowheads="1"/>
            </p:cNvSpPr>
            <p:nvPr/>
          </p:nvSpPr>
          <p:spPr bwMode="auto">
            <a:xfrm>
              <a:off x="2122" y="120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Oval 33"/>
            <p:cNvSpPr>
              <a:spLocks noChangeAspect="1" noChangeArrowheads="1"/>
            </p:cNvSpPr>
            <p:nvPr/>
          </p:nvSpPr>
          <p:spPr bwMode="auto">
            <a:xfrm>
              <a:off x="2329" y="120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Oval 34"/>
            <p:cNvSpPr>
              <a:spLocks noChangeAspect="1" noChangeArrowheads="1"/>
            </p:cNvSpPr>
            <p:nvPr/>
          </p:nvSpPr>
          <p:spPr bwMode="auto">
            <a:xfrm>
              <a:off x="1091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8" name="Oval 35"/>
            <p:cNvSpPr>
              <a:spLocks noChangeAspect="1" noChangeArrowheads="1"/>
            </p:cNvSpPr>
            <p:nvPr/>
          </p:nvSpPr>
          <p:spPr bwMode="auto">
            <a:xfrm>
              <a:off x="1297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Oval 36"/>
            <p:cNvSpPr>
              <a:spLocks noChangeAspect="1" noChangeArrowheads="1"/>
            </p:cNvSpPr>
            <p:nvPr/>
          </p:nvSpPr>
          <p:spPr bwMode="auto">
            <a:xfrm>
              <a:off x="1503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Oval 37"/>
            <p:cNvSpPr>
              <a:spLocks noChangeAspect="1" noChangeArrowheads="1"/>
            </p:cNvSpPr>
            <p:nvPr/>
          </p:nvSpPr>
          <p:spPr bwMode="auto">
            <a:xfrm>
              <a:off x="1710" y="141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Oval 38"/>
            <p:cNvSpPr>
              <a:spLocks noChangeAspect="1" noChangeArrowheads="1"/>
            </p:cNvSpPr>
            <p:nvPr/>
          </p:nvSpPr>
          <p:spPr bwMode="auto">
            <a:xfrm>
              <a:off x="1916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Oval 39"/>
            <p:cNvSpPr>
              <a:spLocks noChangeAspect="1" noChangeArrowheads="1"/>
            </p:cNvSpPr>
            <p:nvPr/>
          </p:nvSpPr>
          <p:spPr bwMode="auto">
            <a:xfrm>
              <a:off x="2122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Oval 40"/>
            <p:cNvSpPr>
              <a:spLocks noChangeAspect="1" noChangeArrowheads="1"/>
            </p:cNvSpPr>
            <p:nvPr/>
          </p:nvSpPr>
          <p:spPr bwMode="auto">
            <a:xfrm>
              <a:off x="2329" y="141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Oval 41"/>
            <p:cNvSpPr>
              <a:spLocks noChangeAspect="1" noChangeArrowheads="1"/>
            </p:cNvSpPr>
            <p:nvPr/>
          </p:nvSpPr>
          <p:spPr bwMode="auto">
            <a:xfrm>
              <a:off x="1091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Oval 42"/>
            <p:cNvSpPr>
              <a:spLocks noChangeAspect="1" noChangeArrowheads="1"/>
            </p:cNvSpPr>
            <p:nvPr/>
          </p:nvSpPr>
          <p:spPr bwMode="auto">
            <a:xfrm>
              <a:off x="1297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Oval 43"/>
            <p:cNvSpPr>
              <a:spLocks noChangeAspect="1" noChangeArrowheads="1"/>
            </p:cNvSpPr>
            <p:nvPr/>
          </p:nvSpPr>
          <p:spPr bwMode="auto">
            <a:xfrm>
              <a:off x="1503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44"/>
            <p:cNvSpPr>
              <a:spLocks noChangeAspect="1" noChangeArrowheads="1"/>
            </p:cNvSpPr>
            <p:nvPr/>
          </p:nvSpPr>
          <p:spPr bwMode="auto">
            <a:xfrm>
              <a:off x="1710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Oval 45"/>
            <p:cNvSpPr>
              <a:spLocks noChangeAspect="1" noChangeArrowheads="1"/>
            </p:cNvSpPr>
            <p:nvPr/>
          </p:nvSpPr>
          <p:spPr bwMode="auto">
            <a:xfrm>
              <a:off x="1916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Oval 46"/>
            <p:cNvSpPr>
              <a:spLocks noChangeAspect="1" noChangeArrowheads="1"/>
            </p:cNvSpPr>
            <p:nvPr/>
          </p:nvSpPr>
          <p:spPr bwMode="auto">
            <a:xfrm>
              <a:off x="2122" y="162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Oval 47"/>
            <p:cNvSpPr>
              <a:spLocks noChangeAspect="1" noChangeArrowheads="1"/>
            </p:cNvSpPr>
            <p:nvPr/>
          </p:nvSpPr>
          <p:spPr bwMode="auto">
            <a:xfrm>
              <a:off x="2329" y="162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48"/>
            <p:cNvSpPr>
              <a:spLocks noChangeAspect="1" noChangeArrowheads="1"/>
            </p:cNvSpPr>
            <p:nvPr/>
          </p:nvSpPr>
          <p:spPr bwMode="auto">
            <a:xfrm>
              <a:off x="1091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49"/>
            <p:cNvSpPr>
              <a:spLocks noChangeAspect="1" noChangeArrowheads="1"/>
            </p:cNvSpPr>
            <p:nvPr/>
          </p:nvSpPr>
          <p:spPr bwMode="auto">
            <a:xfrm>
              <a:off x="1297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Oval 50"/>
            <p:cNvSpPr>
              <a:spLocks noChangeAspect="1" noChangeArrowheads="1"/>
            </p:cNvSpPr>
            <p:nvPr/>
          </p:nvSpPr>
          <p:spPr bwMode="auto">
            <a:xfrm>
              <a:off x="1503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Oval 51"/>
            <p:cNvSpPr>
              <a:spLocks noChangeAspect="1" noChangeArrowheads="1"/>
            </p:cNvSpPr>
            <p:nvPr/>
          </p:nvSpPr>
          <p:spPr bwMode="auto">
            <a:xfrm>
              <a:off x="1710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Oval 52"/>
            <p:cNvSpPr>
              <a:spLocks noChangeAspect="1" noChangeArrowheads="1"/>
            </p:cNvSpPr>
            <p:nvPr/>
          </p:nvSpPr>
          <p:spPr bwMode="auto">
            <a:xfrm>
              <a:off x="1916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Oval 53"/>
            <p:cNvSpPr>
              <a:spLocks noChangeAspect="1" noChangeArrowheads="1"/>
            </p:cNvSpPr>
            <p:nvPr/>
          </p:nvSpPr>
          <p:spPr bwMode="auto">
            <a:xfrm>
              <a:off x="2122" y="2034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Oval 54"/>
            <p:cNvSpPr>
              <a:spLocks noChangeAspect="1" noChangeArrowheads="1"/>
            </p:cNvSpPr>
            <p:nvPr/>
          </p:nvSpPr>
          <p:spPr bwMode="auto">
            <a:xfrm>
              <a:off x="2329" y="203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9" name="Group 55"/>
          <p:cNvGrpSpPr>
            <a:grpSpLocks/>
          </p:cNvGrpSpPr>
          <p:nvPr/>
        </p:nvGrpSpPr>
        <p:grpSpPr bwMode="auto">
          <a:xfrm>
            <a:off x="4876800" y="1066800"/>
            <a:ext cx="3130550" cy="2324100"/>
            <a:chOff x="3072" y="672"/>
            <a:chExt cx="1972" cy="1464"/>
          </a:xfrm>
        </p:grpSpPr>
        <p:sp>
          <p:nvSpPr>
            <p:cNvPr id="11272" name="Text Box 56"/>
            <p:cNvSpPr txBox="1">
              <a:spLocks noChangeArrowheads="1"/>
            </p:cNvSpPr>
            <p:nvPr/>
          </p:nvSpPr>
          <p:spPr bwMode="auto">
            <a:xfrm>
              <a:off x="3109" y="67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1273" name="Text Box 57"/>
            <p:cNvSpPr txBox="1">
              <a:spLocks noChangeArrowheads="1"/>
            </p:cNvSpPr>
            <p:nvPr/>
          </p:nvSpPr>
          <p:spPr bwMode="auto">
            <a:xfrm>
              <a:off x="4065" y="6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1274" name="Text Box 58"/>
            <p:cNvSpPr txBox="1">
              <a:spLocks noChangeArrowheads="1"/>
            </p:cNvSpPr>
            <p:nvPr/>
          </p:nvSpPr>
          <p:spPr bwMode="auto">
            <a:xfrm>
              <a:off x="3121" y="19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1275" name="Text Box 59"/>
            <p:cNvSpPr txBox="1">
              <a:spLocks noChangeArrowheads="1"/>
            </p:cNvSpPr>
            <p:nvPr/>
          </p:nvSpPr>
          <p:spPr bwMode="auto">
            <a:xfrm>
              <a:off x="3072" y="12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1276" name="Text Box 60"/>
            <p:cNvSpPr txBox="1">
              <a:spLocks noChangeArrowheads="1"/>
            </p:cNvSpPr>
            <p:nvPr/>
          </p:nvSpPr>
          <p:spPr bwMode="auto">
            <a:xfrm>
              <a:off x="4077" y="134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grpSp>
          <p:nvGrpSpPr>
            <p:cNvPr id="11277" name="Group 61"/>
            <p:cNvGrpSpPr>
              <a:grpSpLocks/>
            </p:cNvGrpSpPr>
            <p:nvPr/>
          </p:nvGrpSpPr>
          <p:grpSpPr bwMode="auto">
            <a:xfrm>
              <a:off x="3233" y="816"/>
              <a:ext cx="1656" cy="1176"/>
              <a:chOff x="2880" y="1104"/>
              <a:chExt cx="1656" cy="1176"/>
            </a:xfrm>
          </p:grpSpPr>
          <p:grpSp>
            <p:nvGrpSpPr>
              <p:cNvPr id="11298" name="Group 62"/>
              <p:cNvGrpSpPr>
                <a:grpSpLocks/>
              </p:cNvGrpSpPr>
              <p:nvPr/>
            </p:nvGrpSpPr>
            <p:grpSpPr bwMode="auto">
              <a:xfrm>
                <a:off x="2880" y="2160"/>
                <a:ext cx="888" cy="120"/>
                <a:chOff x="2880" y="2160"/>
                <a:chExt cx="888" cy="120"/>
              </a:xfrm>
            </p:grpSpPr>
            <p:sp>
              <p:nvSpPr>
                <p:cNvPr id="11306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7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299" name="Group 65"/>
              <p:cNvGrpSpPr>
                <a:grpSpLocks/>
              </p:cNvGrpSpPr>
              <p:nvPr/>
            </p:nvGrpSpPr>
            <p:grpSpPr bwMode="auto">
              <a:xfrm>
                <a:off x="2880" y="1104"/>
                <a:ext cx="888" cy="120"/>
                <a:chOff x="2880" y="2160"/>
                <a:chExt cx="888" cy="120"/>
              </a:xfrm>
            </p:grpSpPr>
            <p:sp>
              <p:nvSpPr>
                <p:cNvPr id="11304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5" name="Oval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00" name="Group 68"/>
              <p:cNvGrpSpPr>
                <a:grpSpLocks/>
              </p:cNvGrpSpPr>
              <p:nvPr/>
            </p:nvGrpSpPr>
            <p:grpSpPr bwMode="auto">
              <a:xfrm>
                <a:off x="2880" y="1632"/>
                <a:ext cx="888" cy="120"/>
                <a:chOff x="2880" y="2160"/>
                <a:chExt cx="888" cy="120"/>
              </a:xfrm>
            </p:grpSpPr>
            <p:sp>
              <p:nvSpPr>
                <p:cNvPr id="11302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3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0" y="2160"/>
                  <a:ext cx="120" cy="1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301" name="Oval 71"/>
              <p:cNvSpPr>
                <a:spLocks noChangeAspect="1" noChangeArrowheads="1"/>
              </p:cNvSpPr>
              <p:nvPr/>
            </p:nvSpPr>
            <p:spPr bwMode="auto">
              <a:xfrm>
                <a:off x="4416" y="1632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8" name="Group 72"/>
            <p:cNvGrpSpPr>
              <a:grpSpLocks/>
            </p:cNvGrpSpPr>
            <p:nvPr/>
          </p:nvGrpSpPr>
          <p:grpSpPr bwMode="auto">
            <a:xfrm>
              <a:off x="3281" y="740"/>
              <a:ext cx="777" cy="133"/>
              <a:chOff x="2928" y="1028"/>
              <a:chExt cx="777" cy="133"/>
            </a:xfrm>
          </p:grpSpPr>
          <p:sp>
            <p:nvSpPr>
              <p:cNvPr id="11296" name="Line 73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7" name="Freeform 74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79" name="Group 75"/>
            <p:cNvGrpSpPr>
              <a:grpSpLocks/>
            </p:cNvGrpSpPr>
            <p:nvPr/>
          </p:nvGrpSpPr>
          <p:grpSpPr bwMode="auto">
            <a:xfrm>
              <a:off x="3289" y="1808"/>
              <a:ext cx="777" cy="133"/>
              <a:chOff x="2928" y="1028"/>
              <a:chExt cx="777" cy="133"/>
            </a:xfrm>
          </p:grpSpPr>
          <p:sp>
            <p:nvSpPr>
              <p:cNvPr id="11294" name="Line 76"/>
              <p:cNvSpPr>
                <a:spLocks noChangeAspect="1" noChangeShapeType="1"/>
              </p:cNvSpPr>
              <p:nvPr/>
            </p:nvSpPr>
            <p:spPr bwMode="auto">
              <a:xfrm rot="17163330" flipH="1">
                <a:off x="3451" y="1013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5" name="Freeform 77"/>
              <p:cNvSpPr>
                <a:spLocks/>
              </p:cNvSpPr>
              <p:nvPr/>
            </p:nvSpPr>
            <p:spPr bwMode="auto">
              <a:xfrm>
                <a:off x="2928" y="1028"/>
                <a:ext cx="777" cy="133"/>
              </a:xfrm>
              <a:custGeom>
                <a:avLst/>
                <a:gdLst>
                  <a:gd name="T0" fmla="*/ 0 w 777"/>
                  <a:gd name="T1" fmla="*/ 124 h 133"/>
                  <a:gd name="T2" fmla="*/ 375 w 777"/>
                  <a:gd name="T3" fmla="*/ 1 h 133"/>
                  <a:gd name="T4" fmla="*/ 777 w 777"/>
                  <a:gd name="T5" fmla="*/ 133 h 133"/>
                  <a:gd name="T6" fmla="*/ 0 60000 65536"/>
                  <a:gd name="T7" fmla="*/ 0 60000 65536"/>
                  <a:gd name="T8" fmla="*/ 0 60000 65536"/>
                  <a:gd name="T9" fmla="*/ 0 w 777"/>
                  <a:gd name="T10" fmla="*/ 0 h 133"/>
                  <a:gd name="T11" fmla="*/ 777 w 777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7" h="133">
                    <a:moveTo>
                      <a:pt x="0" y="124"/>
                    </a:moveTo>
                    <a:cubicBezTo>
                      <a:pt x="123" y="62"/>
                      <a:pt x="246" y="0"/>
                      <a:pt x="375" y="1"/>
                    </a:cubicBezTo>
                    <a:cubicBezTo>
                      <a:pt x="504" y="2"/>
                      <a:pt x="640" y="67"/>
                      <a:pt x="777" y="1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0" name="Group 78"/>
            <p:cNvGrpSpPr>
              <a:grpSpLocks/>
            </p:cNvGrpSpPr>
            <p:nvPr/>
          </p:nvGrpSpPr>
          <p:grpSpPr bwMode="auto">
            <a:xfrm flipH="1" flipV="1">
              <a:off x="3305" y="879"/>
              <a:ext cx="152" cy="513"/>
              <a:chOff x="2776" y="1167"/>
              <a:chExt cx="152" cy="513"/>
            </a:xfrm>
          </p:grpSpPr>
          <p:sp>
            <p:nvSpPr>
              <p:cNvPr id="11292" name="Line 79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Freeform 80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1" name="Group 81"/>
            <p:cNvGrpSpPr>
              <a:grpSpLocks/>
            </p:cNvGrpSpPr>
            <p:nvPr/>
          </p:nvGrpSpPr>
          <p:grpSpPr bwMode="auto">
            <a:xfrm flipH="1" flipV="1">
              <a:off x="4065" y="879"/>
              <a:ext cx="152" cy="513"/>
              <a:chOff x="2776" y="1167"/>
              <a:chExt cx="152" cy="513"/>
            </a:xfrm>
          </p:grpSpPr>
          <p:sp>
            <p:nvSpPr>
              <p:cNvPr id="11290" name="Line 82"/>
              <p:cNvSpPr>
                <a:spLocks noChangeAspect="1" noChangeShapeType="1"/>
              </p:cNvSpPr>
              <p:nvPr/>
            </p:nvSpPr>
            <p:spPr bwMode="auto">
              <a:xfrm rot="1855532" flipH="1" flipV="1">
                <a:off x="2828" y="1264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Freeform 83"/>
              <p:cNvSpPr>
                <a:spLocks/>
              </p:cNvSpPr>
              <p:nvPr/>
            </p:nvSpPr>
            <p:spPr bwMode="auto">
              <a:xfrm>
                <a:off x="2776" y="1167"/>
                <a:ext cx="152" cy="513"/>
              </a:xfrm>
              <a:custGeom>
                <a:avLst/>
                <a:gdLst>
                  <a:gd name="T0" fmla="*/ 152 w 152"/>
                  <a:gd name="T1" fmla="*/ 513 h 513"/>
                  <a:gd name="T2" fmla="*/ 38 w 152"/>
                  <a:gd name="T3" fmla="*/ 371 h 513"/>
                  <a:gd name="T4" fmla="*/ 19 w 152"/>
                  <a:gd name="T5" fmla="*/ 212 h 513"/>
                  <a:gd name="T6" fmla="*/ 152 w 152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513"/>
                  <a:gd name="T14" fmla="*/ 152 w 152"/>
                  <a:gd name="T15" fmla="*/ 513 h 5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513">
                    <a:moveTo>
                      <a:pt x="152" y="513"/>
                    </a:moveTo>
                    <a:cubicBezTo>
                      <a:pt x="106" y="467"/>
                      <a:pt x="60" y="421"/>
                      <a:pt x="38" y="371"/>
                    </a:cubicBezTo>
                    <a:cubicBezTo>
                      <a:pt x="16" y="321"/>
                      <a:pt x="0" y="274"/>
                      <a:pt x="19" y="212"/>
                    </a:cubicBezTo>
                    <a:cubicBezTo>
                      <a:pt x="38" y="150"/>
                      <a:pt x="95" y="75"/>
                      <a:pt x="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2" name="Group 84"/>
            <p:cNvGrpSpPr>
              <a:grpSpLocks/>
            </p:cNvGrpSpPr>
            <p:nvPr/>
          </p:nvGrpSpPr>
          <p:grpSpPr bwMode="auto">
            <a:xfrm>
              <a:off x="4058" y="1397"/>
              <a:ext cx="764" cy="543"/>
              <a:chOff x="3696" y="1680"/>
              <a:chExt cx="764" cy="543"/>
            </a:xfrm>
          </p:grpSpPr>
          <p:sp>
            <p:nvSpPr>
              <p:cNvPr id="11288" name="Line 85"/>
              <p:cNvSpPr>
                <a:spLocks noChangeAspect="1" noChangeShapeType="1"/>
              </p:cNvSpPr>
              <p:nvPr/>
            </p:nvSpPr>
            <p:spPr bwMode="auto">
              <a:xfrm rot="4334049">
                <a:off x="3989" y="2107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Freeform 86"/>
              <p:cNvSpPr>
                <a:spLocks/>
              </p:cNvSpPr>
              <p:nvPr/>
            </p:nvSpPr>
            <p:spPr bwMode="auto">
              <a:xfrm>
                <a:off x="3696" y="168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3" name="Group 87"/>
            <p:cNvGrpSpPr>
              <a:grpSpLocks/>
            </p:cNvGrpSpPr>
            <p:nvPr/>
          </p:nvGrpSpPr>
          <p:grpSpPr bwMode="auto">
            <a:xfrm>
              <a:off x="4079" y="882"/>
              <a:ext cx="764" cy="543"/>
              <a:chOff x="3726" y="1170"/>
              <a:chExt cx="764" cy="543"/>
            </a:xfrm>
          </p:grpSpPr>
          <p:sp>
            <p:nvSpPr>
              <p:cNvPr id="11286" name="Line 88"/>
              <p:cNvSpPr>
                <a:spLocks noChangeAspect="1" noChangeShapeType="1"/>
              </p:cNvSpPr>
              <p:nvPr/>
            </p:nvSpPr>
            <p:spPr bwMode="auto">
              <a:xfrm rot="19202490" flipH="1">
                <a:off x="4304" y="1379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Freeform 89"/>
              <p:cNvSpPr>
                <a:spLocks/>
              </p:cNvSpPr>
              <p:nvPr/>
            </p:nvSpPr>
            <p:spPr bwMode="auto">
              <a:xfrm rot="10800000" flipH="1">
                <a:off x="3726" y="1170"/>
                <a:ext cx="764" cy="543"/>
              </a:xfrm>
              <a:custGeom>
                <a:avLst/>
                <a:gdLst>
                  <a:gd name="T0" fmla="*/ 753 w 764"/>
                  <a:gd name="T1" fmla="*/ 0 h 543"/>
                  <a:gd name="T2" fmla="*/ 764 w 764"/>
                  <a:gd name="T3" fmla="*/ 14 h 543"/>
                  <a:gd name="T4" fmla="*/ 485 w 764"/>
                  <a:gd name="T5" fmla="*/ 380 h 543"/>
                  <a:gd name="T6" fmla="*/ 0 w 764"/>
                  <a:gd name="T7" fmla="*/ 543 h 5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4"/>
                  <a:gd name="T13" fmla="*/ 0 h 543"/>
                  <a:gd name="T14" fmla="*/ 764 w 764"/>
                  <a:gd name="T15" fmla="*/ 543 h 5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4" h="543">
                    <a:moveTo>
                      <a:pt x="753" y="0"/>
                    </a:moveTo>
                    <a:lnTo>
                      <a:pt x="764" y="14"/>
                    </a:lnTo>
                    <a:cubicBezTo>
                      <a:pt x="719" y="77"/>
                      <a:pt x="612" y="292"/>
                      <a:pt x="485" y="380"/>
                    </a:cubicBezTo>
                    <a:cubicBezTo>
                      <a:pt x="358" y="468"/>
                      <a:pt x="179" y="505"/>
                      <a:pt x="0" y="54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4" name="Text Box 90"/>
            <p:cNvSpPr txBox="1">
              <a:spLocks noChangeArrowheads="1"/>
            </p:cNvSpPr>
            <p:nvPr/>
          </p:nvSpPr>
          <p:spPr bwMode="auto">
            <a:xfrm>
              <a:off x="4057" y="19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1285" name="Text Box 91"/>
            <p:cNvSpPr txBox="1">
              <a:spLocks noChangeArrowheads="1"/>
            </p:cNvSpPr>
            <p:nvPr/>
          </p:nvSpPr>
          <p:spPr bwMode="auto">
            <a:xfrm>
              <a:off x="4857" y="130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1270" name="Text Box 92"/>
          <p:cNvSpPr txBox="1">
            <a:spLocks noChangeArrowheads="1"/>
          </p:cNvSpPr>
          <p:nvPr/>
        </p:nvSpPr>
        <p:spPr bwMode="auto">
          <a:xfrm>
            <a:off x="2489200" y="3429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271" name="Text Box 93"/>
          <p:cNvSpPr txBox="1">
            <a:spLocks noChangeArrowheads="1"/>
          </p:cNvSpPr>
          <p:nvPr/>
        </p:nvSpPr>
        <p:spPr bwMode="auto">
          <a:xfrm>
            <a:off x="5807075" y="3429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G(A) </a:t>
            </a:r>
          </a:p>
        </p:txBody>
      </p:sp>
    </p:spTree>
    <p:extLst>
      <p:ext uri="{BB962C8B-B14F-4D97-AF65-F5344CB8AC3E}">
        <p14:creationId xmlns:p14="http://schemas.microsoft.com/office/powerpoint/2010/main" val="911648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467600" cy="5334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Depth-first search and postorder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838200"/>
            <a:ext cx="6629400" cy="57912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dfs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(starting vertices)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marked(1 : n) = false;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p = 1;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for each starting vertex v do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visit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(v);</a:t>
            </a:r>
          </a:p>
          <a:p>
            <a:endParaRPr lang="en-US" sz="8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visit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(v)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if marked(v) then return;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marked(v) = true;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for each edge (v, w) do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visit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(w);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postorder(v) = p;     p = p + 1;</a:t>
            </a:r>
          </a:p>
          <a:p>
            <a:pPr>
              <a:buFontTx/>
              <a:buNone/>
            </a:pPr>
            <a:endParaRPr lang="en-US" sz="1200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When G is acyclic, postorder(v) &gt; postorder(w) 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for every edge (v, w)</a:t>
            </a:r>
          </a:p>
        </p:txBody>
      </p:sp>
    </p:spTree>
    <p:extLst>
      <p:ext uri="{BB962C8B-B14F-4D97-AF65-F5344CB8AC3E}">
        <p14:creationId xmlns:p14="http://schemas.microsoft.com/office/powerpoint/2010/main" val="348677091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467600" cy="5334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Depth-first search and postorder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838200"/>
            <a:ext cx="6629400" cy="57912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dfs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(starting vertices)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marked(1 : n) = false;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p = 1;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for each starting vertex v do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if not marked(v)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visit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(v);</a:t>
            </a:r>
          </a:p>
          <a:p>
            <a:endParaRPr lang="en-US" sz="8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visit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(v)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marked(v) = true;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for each edge (v, w) do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if not marked(w)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visit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(w);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postorder(v) = p;     p = p + 1;</a:t>
            </a:r>
          </a:p>
          <a:p>
            <a:pPr>
              <a:buFontTx/>
              <a:buNone/>
            </a:pPr>
            <a:endParaRPr lang="en-US" sz="1200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When G is acyclic, postorder(v) &gt; postorder(w) 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for every edge (v, w)</a:t>
            </a:r>
          </a:p>
        </p:txBody>
      </p:sp>
    </p:spTree>
    <p:extLst>
      <p:ext uri="{BB962C8B-B14F-4D97-AF65-F5344CB8AC3E}">
        <p14:creationId xmlns:p14="http://schemas.microsoft.com/office/powerpoint/2010/main" val="407943118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Sparse Triangular Solve</a:t>
            </a:r>
            <a:endParaRPr lang="en-US">
              <a:solidFill>
                <a:srgbClr val="021FAE"/>
              </a:solidFill>
              <a:ea typeface="+mj-ea"/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219200" y="1143000"/>
            <a:ext cx="3028950" cy="1905000"/>
            <a:chOff x="768" y="720"/>
            <a:chExt cx="1908" cy="1200"/>
          </a:xfrm>
        </p:grpSpPr>
        <p:grpSp>
          <p:nvGrpSpPr>
            <p:cNvPr id="14368" name="Group 4"/>
            <p:cNvGrpSpPr>
              <a:grpSpLocks/>
            </p:cNvGrpSpPr>
            <p:nvPr/>
          </p:nvGrpSpPr>
          <p:grpSpPr bwMode="auto">
            <a:xfrm>
              <a:off x="768" y="720"/>
              <a:ext cx="1024" cy="1200"/>
              <a:chOff x="480" y="720"/>
              <a:chExt cx="1024" cy="1200"/>
            </a:xfrm>
          </p:grpSpPr>
          <p:sp>
            <p:nvSpPr>
              <p:cNvPr id="14384" name="Oval 5"/>
              <p:cNvSpPr>
                <a:spLocks noChangeAspect="1" noChangeArrowheads="1"/>
              </p:cNvSpPr>
              <p:nvPr/>
            </p:nvSpPr>
            <p:spPr bwMode="auto">
              <a:xfrm>
                <a:off x="540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5" name="Oval 6"/>
              <p:cNvSpPr>
                <a:spLocks noChangeAspect="1" noChangeArrowheads="1"/>
              </p:cNvSpPr>
              <p:nvPr/>
            </p:nvSpPr>
            <p:spPr bwMode="auto">
              <a:xfrm>
                <a:off x="746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6" name="Oval 7"/>
              <p:cNvSpPr>
                <a:spLocks noChangeAspect="1" noChangeArrowheads="1"/>
              </p:cNvSpPr>
              <p:nvPr/>
            </p:nvSpPr>
            <p:spPr bwMode="auto">
              <a:xfrm>
                <a:off x="953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Oval 8"/>
              <p:cNvSpPr>
                <a:spLocks noChangeAspect="1" noChangeArrowheads="1"/>
              </p:cNvSpPr>
              <p:nvPr/>
            </p:nvSpPr>
            <p:spPr bwMode="auto">
              <a:xfrm>
                <a:off x="1159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8" name="Oval 9"/>
              <p:cNvSpPr>
                <a:spLocks noChangeAspect="1" noChangeArrowheads="1"/>
              </p:cNvSpPr>
              <p:nvPr/>
            </p:nvSpPr>
            <p:spPr bwMode="auto">
              <a:xfrm>
                <a:off x="1366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9" name="Oval 10"/>
              <p:cNvSpPr>
                <a:spLocks noChangeAspect="1" noChangeArrowheads="1"/>
              </p:cNvSpPr>
              <p:nvPr/>
            </p:nvSpPr>
            <p:spPr bwMode="auto">
              <a:xfrm>
                <a:off x="540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0" name="Oval 11"/>
              <p:cNvSpPr>
                <a:spLocks noChangeAspect="1" noChangeArrowheads="1"/>
              </p:cNvSpPr>
              <p:nvPr/>
            </p:nvSpPr>
            <p:spPr bwMode="auto">
              <a:xfrm>
                <a:off x="746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1" name="Oval 12"/>
              <p:cNvSpPr>
                <a:spLocks noChangeAspect="1" noChangeArrowheads="1"/>
              </p:cNvSpPr>
              <p:nvPr/>
            </p:nvSpPr>
            <p:spPr bwMode="auto">
              <a:xfrm>
                <a:off x="953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2" name="Oval 13"/>
              <p:cNvSpPr>
                <a:spLocks noChangeAspect="1" noChangeArrowheads="1"/>
              </p:cNvSpPr>
              <p:nvPr/>
            </p:nvSpPr>
            <p:spPr bwMode="auto">
              <a:xfrm>
                <a:off x="1159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3" name="Oval 14"/>
              <p:cNvSpPr>
                <a:spLocks noChangeAspect="1" noChangeArrowheads="1"/>
              </p:cNvSpPr>
              <p:nvPr/>
            </p:nvSpPr>
            <p:spPr bwMode="auto">
              <a:xfrm>
                <a:off x="1366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4" name="Oval 15"/>
              <p:cNvSpPr>
                <a:spLocks noChangeAspect="1" noChangeArrowheads="1"/>
              </p:cNvSpPr>
              <p:nvPr/>
            </p:nvSpPr>
            <p:spPr bwMode="auto">
              <a:xfrm>
                <a:off x="540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5" name="Oval 16"/>
              <p:cNvSpPr>
                <a:spLocks noChangeAspect="1" noChangeArrowheads="1"/>
              </p:cNvSpPr>
              <p:nvPr/>
            </p:nvSpPr>
            <p:spPr bwMode="auto">
              <a:xfrm>
                <a:off x="746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6" name="Oval 17"/>
              <p:cNvSpPr>
                <a:spLocks noChangeAspect="1" noChangeArrowheads="1"/>
              </p:cNvSpPr>
              <p:nvPr/>
            </p:nvSpPr>
            <p:spPr bwMode="auto">
              <a:xfrm>
                <a:off x="953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7" name="Oval 18"/>
              <p:cNvSpPr>
                <a:spLocks noChangeAspect="1" noChangeArrowheads="1"/>
              </p:cNvSpPr>
              <p:nvPr/>
            </p:nvSpPr>
            <p:spPr bwMode="auto">
              <a:xfrm>
                <a:off x="1159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8" name="Oval 19"/>
              <p:cNvSpPr>
                <a:spLocks noChangeAspect="1" noChangeArrowheads="1"/>
              </p:cNvSpPr>
              <p:nvPr/>
            </p:nvSpPr>
            <p:spPr bwMode="auto">
              <a:xfrm>
                <a:off x="1366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Oval 20"/>
              <p:cNvSpPr>
                <a:spLocks noChangeAspect="1" noChangeArrowheads="1"/>
              </p:cNvSpPr>
              <p:nvPr/>
            </p:nvSpPr>
            <p:spPr bwMode="auto">
              <a:xfrm>
                <a:off x="540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0" name="Oval 21"/>
              <p:cNvSpPr>
                <a:spLocks noChangeAspect="1" noChangeArrowheads="1"/>
              </p:cNvSpPr>
              <p:nvPr/>
            </p:nvSpPr>
            <p:spPr bwMode="auto">
              <a:xfrm>
                <a:off x="746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1" name="Oval 22"/>
              <p:cNvSpPr>
                <a:spLocks noChangeAspect="1" noChangeArrowheads="1"/>
              </p:cNvSpPr>
              <p:nvPr/>
            </p:nvSpPr>
            <p:spPr bwMode="auto">
              <a:xfrm>
                <a:off x="953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Oval 23"/>
              <p:cNvSpPr>
                <a:spLocks noChangeAspect="1" noChangeArrowheads="1"/>
              </p:cNvSpPr>
              <p:nvPr/>
            </p:nvSpPr>
            <p:spPr bwMode="auto">
              <a:xfrm>
                <a:off x="1159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3" name="Oval 24"/>
              <p:cNvSpPr>
                <a:spLocks noChangeAspect="1" noChangeArrowheads="1"/>
              </p:cNvSpPr>
              <p:nvPr/>
            </p:nvSpPr>
            <p:spPr bwMode="auto">
              <a:xfrm>
                <a:off x="1366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4" name="Oval 25"/>
              <p:cNvSpPr>
                <a:spLocks noChangeAspect="1" noChangeArrowheads="1"/>
              </p:cNvSpPr>
              <p:nvPr/>
            </p:nvSpPr>
            <p:spPr bwMode="auto">
              <a:xfrm>
                <a:off x="540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5" name="Oval 26"/>
              <p:cNvSpPr>
                <a:spLocks noChangeAspect="1" noChangeArrowheads="1"/>
              </p:cNvSpPr>
              <p:nvPr/>
            </p:nvSpPr>
            <p:spPr bwMode="auto">
              <a:xfrm>
                <a:off x="746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6" name="Oval 27"/>
              <p:cNvSpPr>
                <a:spLocks noChangeAspect="1" noChangeArrowheads="1"/>
              </p:cNvSpPr>
              <p:nvPr/>
            </p:nvSpPr>
            <p:spPr bwMode="auto">
              <a:xfrm>
                <a:off x="953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7" name="Oval 28"/>
              <p:cNvSpPr>
                <a:spLocks noChangeAspect="1" noChangeArrowheads="1"/>
              </p:cNvSpPr>
              <p:nvPr/>
            </p:nvSpPr>
            <p:spPr bwMode="auto">
              <a:xfrm>
                <a:off x="1159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8" name="Oval 29"/>
              <p:cNvSpPr>
                <a:spLocks noChangeAspect="1" noChangeArrowheads="1"/>
              </p:cNvSpPr>
              <p:nvPr/>
            </p:nvSpPr>
            <p:spPr bwMode="auto">
              <a:xfrm>
                <a:off x="1366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9" name="Rectangle 30"/>
              <p:cNvSpPr>
                <a:spLocks noChangeArrowheads="1"/>
              </p:cNvSpPr>
              <p:nvPr/>
            </p:nvSpPr>
            <p:spPr bwMode="auto">
              <a:xfrm>
                <a:off x="492" y="912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0" name="Text Box 31"/>
              <p:cNvSpPr txBox="1">
                <a:spLocks noChangeArrowheads="1"/>
              </p:cNvSpPr>
              <p:nvPr/>
            </p:nvSpPr>
            <p:spPr bwMode="auto">
              <a:xfrm>
                <a:off x="480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4411" name="Text Box 32"/>
              <p:cNvSpPr txBox="1">
                <a:spLocks noChangeArrowheads="1"/>
              </p:cNvSpPr>
              <p:nvPr/>
            </p:nvSpPr>
            <p:spPr bwMode="auto">
              <a:xfrm>
                <a:off x="1317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4412" name="Text Box 33"/>
              <p:cNvSpPr txBox="1">
                <a:spLocks noChangeArrowheads="1"/>
              </p:cNvSpPr>
              <p:nvPr/>
            </p:nvSpPr>
            <p:spPr bwMode="auto">
              <a:xfrm>
                <a:off x="689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4413" name="Text Box 34"/>
              <p:cNvSpPr txBox="1">
                <a:spLocks noChangeArrowheads="1"/>
              </p:cNvSpPr>
              <p:nvPr/>
            </p:nvSpPr>
            <p:spPr bwMode="auto">
              <a:xfrm>
                <a:off x="898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4414" name="Text Box 35"/>
              <p:cNvSpPr txBox="1">
                <a:spLocks noChangeArrowheads="1"/>
              </p:cNvSpPr>
              <p:nvPr/>
            </p:nvSpPr>
            <p:spPr bwMode="auto">
              <a:xfrm>
                <a:off x="1107" y="72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chemeClr val="hlink"/>
                    </a:solidFill>
                    <a:latin typeface="Arial" charset="0"/>
                  </a:rPr>
                  <a:t>4</a:t>
                </a:r>
              </a:p>
            </p:txBody>
          </p:sp>
        </p:grpSp>
        <p:grpSp>
          <p:nvGrpSpPr>
            <p:cNvPr id="14369" name="Group 36"/>
            <p:cNvGrpSpPr>
              <a:grpSpLocks/>
            </p:cNvGrpSpPr>
            <p:nvPr/>
          </p:nvGrpSpPr>
          <p:grpSpPr bwMode="auto">
            <a:xfrm>
              <a:off x="1872" y="912"/>
              <a:ext cx="180" cy="1008"/>
              <a:chOff x="2256" y="1200"/>
              <a:chExt cx="180" cy="1008"/>
            </a:xfrm>
          </p:grpSpPr>
          <p:sp>
            <p:nvSpPr>
              <p:cNvPr id="14378" name="Oval 37"/>
              <p:cNvSpPr>
                <a:spLocks noChangeAspect="1" noChangeArrowheads="1"/>
              </p:cNvSpPr>
              <p:nvPr/>
            </p:nvSpPr>
            <p:spPr bwMode="auto">
              <a:xfrm>
                <a:off x="2303" y="125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Oval 38"/>
              <p:cNvSpPr>
                <a:spLocks noChangeAspect="1" noChangeArrowheads="1"/>
              </p:cNvSpPr>
              <p:nvPr/>
            </p:nvSpPr>
            <p:spPr bwMode="auto">
              <a:xfrm>
                <a:off x="2303" y="1460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0" name="Oval 39"/>
              <p:cNvSpPr>
                <a:spLocks noChangeAspect="1" noChangeArrowheads="1"/>
              </p:cNvSpPr>
              <p:nvPr/>
            </p:nvSpPr>
            <p:spPr bwMode="auto">
              <a:xfrm>
                <a:off x="2303" y="166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Oval 40"/>
              <p:cNvSpPr>
                <a:spLocks noChangeAspect="1" noChangeArrowheads="1"/>
              </p:cNvSpPr>
              <p:nvPr/>
            </p:nvSpPr>
            <p:spPr bwMode="auto">
              <a:xfrm>
                <a:off x="2303" y="186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2" name="Oval 41"/>
              <p:cNvSpPr>
                <a:spLocks noChangeAspect="1" noChangeArrowheads="1"/>
              </p:cNvSpPr>
              <p:nvPr/>
            </p:nvSpPr>
            <p:spPr bwMode="auto">
              <a:xfrm>
                <a:off x="2303" y="206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3" name="Rectangle 42"/>
              <p:cNvSpPr>
                <a:spLocks noChangeArrowheads="1"/>
              </p:cNvSpPr>
              <p:nvPr/>
            </p:nvSpPr>
            <p:spPr bwMode="auto">
              <a:xfrm>
                <a:off x="2256" y="1200"/>
                <a:ext cx="180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70" name="Group 43"/>
            <p:cNvGrpSpPr>
              <a:grpSpLocks/>
            </p:cNvGrpSpPr>
            <p:nvPr/>
          </p:nvGrpSpPr>
          <p:grpSpPr bwMode="auto">
            <a:xfrm>
              <a:off x="2496" y="912"/>
              <a:ext cx="180" cy="1008"/>
              <a:chOff x="2880" y="1200"/>
              <a:chExt cx="180" cy="1008"/>
            </a:xfrm>
          </p:grpSpPr>
          <p:sp>
            <p:nvSpPr>
              <p:cNvPr id="14372" name="Oval 44"/>
              <p:cNvSpPr>
                <a:spLocks noChangeAspect="1" noChangeArrowheads="1"/>
              </p:cNvSpPr>
              <p:nvPr/>
            </p:nvSpPr>
            <p:spPr bwMode="auto">
              <a:xfrm>
                <a:off x="2927" y="125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3" name="Oval 45"/>
              <p:cNvSpPr>
                <a:spLocks noChangeAspect="1" noChangeArrowheads="1"/>
              </p:cNvSpPr>
              <p:nvPr/>
            </p:nvSpPr>
            <p:spPr bwMode="auto">
              <a:xfrm>
                <a:off x="2927" y="1460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4" name="Oval 46"/>
              <p:cNvSpPr>
                <a:spLocks noChangeAspect="1" noChangeArrowheads="1"/>
              </p:cNvSpPr>
              <p:nvPr/>
            </p:nvSpPr>
            <p:spPr bwMode="auto">
              <a:xfrm>
                <a:off x="2927" y="166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5" name="Oval 47"/>
              <p:cNvSpPr>
                <a:spLocks noChangeAspect="1" noChangeArrowheads="1"/>
              </p:cNvSpPr>
              <p:nvPr/>
            </p:nvSpPr>
            <p:spPr bwMode="auto">
              <a:xfrm>
                <a:off x="2927" y="186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6" name="Oval 48"/>
              <p:cNvSpPr>
                <a:spLocks noChangeAspect="1" noChangeArrowheads="1"/>
              </p:cNvSpPr>
              <p:nvPr/>
            </p:nvSpPr>
            <p:spPr bwMode="auto">
              <a:xfrm>
                <a:off x="2927" y="206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7" name="Rectangle 49"/>
              <p:cNvSpPr>
                <a:spLocks noChangeArrowheads="1"/>
              </p:cNvSpPr>
              <p:nvPr/>
            </p:nvSpPr>
            <p:spPr bwMode="auto">
              <a:xfrm>
                <a:off x="2880" y="1200"/>
                <a:ext cx="180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71" name="Text Box 50"/>
            <p:cNvSpPr txBox="1">
              <a:spLocks noChangeArrowheads="1"/>
            </p:cNvSpPr>
            <p:nvPr/>
          </p:nvSpPr>
          <p:spPr bwMode="auto">
            <a:xfrm>
              <a:off x="2143" y="1233"/>
              <a:ext cx="26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200" b="1">
                  <a:solidFill>
                    <a:schemeClr val="accent1"/>
                  </a:solidFill>
                </a:rPr>
                <a:t>=</a:t>
              </a:r>
            </a:p>
          </p:txBody>
        </p:sp>
      </p:grpSp>
      <p:sp>
        <p:nvSpPr>
          <p:cNvPr id="14340" name="Text Box 51"/>
          <p:cNvSpPr txBox="1">
            <a:spLocks noChangeArrowheads="1"/>
          </p:cNvSpPr>
          <p:nvPr/>
        </p:nvSpPr>
        <p:spPr bwMode="auto">
          <a:xfrm>
            <a:off x="5867400" y="3124200"/>
            <a:ext cx="1020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G(L</a:t>
            </a:r>
            <a:r>
              <a:rPr lang="en-US" sz="2400" b="1" baseline="44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14341" name="Group 52"/>
          <p:cNvGrpSpPr>
            <a:grpSpLocks/>
          </p:cNvGrpSpPr>
          <p:nvPr/>
        </p:nvGrpSpPr>
        <p:grpSpPr bwMode="auto">
          <a:xfrm>
            <a:off x="5105400" y="990600"/>
            <a:ext cx="2298700" cy="2003425"/>
            <a:chOff x="688" y="2108"/>
            <a:chExt cx="1448" cy="1262"/>
          </a:xfrm>
        </p:grpSpPr>
        <p:grpSp>
          <p:nvGrpSpPr>
            <p:cNvPr id="14347" name="Group 53"/>
            <p:cNvGrpSpPr>
              <a:grpSpLocks/>
            </p:cNvGrpSpPr>
            <p:nvPr/>
          </p:nvGrpSpPr>
          <p:grpSpPr bwMode="auto">
            <a:xfrm>
              <a:off x="768" y="2208"/>
              <a:ext cx="1278" cy="1058"/>
              <a:chOff x="768" y="2208"/>
              <a:chExt cx="1278" cy="1058"/>
            </a:xfrm>
          </p:grpSpPr>
          <p:sp>
            <p:nvSpPr>
              <p:cNvPr id="14354" name="Oval 54"/>
              <p:cNvSpPr>
                <a:spLocks noChangeAspect="1" noChangeArrowheads="1"/>
              </p:cNvSpPr>
              <p:nvPr/>
            </p:nvSpPr>
            <p:spPr bwMode="auto">
              <a:xfrm>
                <a:off x="1926" y="2663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5" name="Oval 55"/>
              <p:cNvSpPr>
                <a:spLocks noChangeAspect="1" noChangeArrowheads="1"/>
              </p:cNvSpPr>
              <p:nvPr/>
            </p:nvSpPr>
            <p:spPr bwMode="auto">
              <a:xfrm>
                <a:off x="1354" y="2208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6" name="Oval 56"/>
              <p:cNvSpPr>
                <a:spLocks noChangeAspect="1" noChangeArrowheads="1"/>
              </p:cNvSpPr>
              <p:nvPr/>
            </p:nvSpPr>
            <p:spPr bwMode="auto">
              <a:xfrm>
                <a:off x="1354" y="3146"/>
                <a:ext cx="120" cy="1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" name="Line 57"/>
              <p:cNvSpPr>
                <a:spLocks noChangeAspect="1" noChangeShapeType="1"/>
              </p:cNvSpPr>
              <p:nvPr/>
            </p:nvSpPr>
            <p:spPr bwMode="auto">
              <a:xfrm flipH="1">
                <a:off x="823" y="2263"/>
                <a:ext cx="593" cy="4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Line 58"/>
              <p:cNvSpPr>
                <a:spLocks noChangeAspect="1" noChangeShapeType="1"/>
              </p:cNvSpPr>
              <p:nvPr/>
            </p:nvSpPr>
            <p:spPr bwMode="auto">
              <a:xfrm flipH="1">
                <a:off x="1096" y="2408"/>
                <a:ext cx="131" cy="9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Line 59"/>
              <p:cNvSpPr>
                <a:spLocks noChangeAspect="1" noChangeShapeType="1"/>
              </p:cNvSpPr>
              <p:nvPr/>
            </p:nvSpPr>
            <p:spPr bwMode="auto">
              <a:xfrm>
                <a:off x="1020" y="2887"/>
                <a:ext cx="110" cy="9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Line 60"/>
              <p:cNvSpPr>
                <a:spLocks noChangeAspect="1" noChangeShapeType="1"/>
              </p:cNvSpPr>
              <p:nvPr/>
            </p:nvSpPr>
            <p:spPr bwMode="auto">
              <a:xfrm>
                <a:off x="1413" y="2256"/>
                <a:ext cx="2" cy="94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Line 61"/>
              <p:cNvSpPr>
                <a:spLocks noChangeAspect="1" noChangeShapeType="1"/>
              </p:cNvSpPr>
              <p:nvPr/>
            </p:nvSpPr>
            <p:spPr bwMode="auto">
              <a:xfrm flipH="1">
                <a:off x="1413" y="2435"/>
                <a:ext cx="1" cy="21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Line 62"/>
              <p:cNvSpPr>
                <a:spLocks noChangeAspect="1" noChangeShapeType="1"/>
              </p:cNvSpPr>
              <p:nvPr/>
            </p:nvSpPr>
            <p:spPr bwMode="auto">
              <a:xfrm>
                <a:off x="1414" y="2942"/>
                <a:ext cx="1" cy="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Line 6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825" y="2735"/>
                <a:ext cx="589" cy="47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Line 64"/>
              <p:cNvSpPr>
                <a:spLocks noChangeAspect="1" noChangeShapeType="1"/>
              </p:cNvSpPr>
              <p:nvPr/>
            </p:nvSpPr>
            <p:spPr bwMode="auto">
              <a:xfrm>
                <a:off x="1686" y="2487"/>
                <a:ext cx="112" cy="95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5" name="Line 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10" y="2268"/>
                <a:ext cx="575" cy="4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6" name="Oval 66"/>
              <p:cNvSpPr>
                <a:spLocks noChangeAspect="1" noChangeArrowheads="1"/>
              </p:cNvSpPr>
              <p:nvPr/>
            </p:nvSpPr>
            <p:spPr bwMode="auto">
              <a:xfrm>
                <a:off x="1354" y="2663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7" name="Oval 67"/>
              <p:cNvSpPr>
                <a:spLocks noChangeAspect="1" noChangeArrowheads="1"/>
              </p:cNvSpPr>
              <p:nvPr/>
            </p:nvSpPr>
            <p:spPr bwMode="auto">
              <a:xfrm>
                <a:off x="768" y="2663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48" name="Freeform 68"/>
            <p:cNvSpPr>
              <a:spLocks/>
            </p:cNvSpPr>
            <p:nvPr/>
          </p:nvSpPr>
          <p:spPr bwMode="auto">
            <a:xfrm>
              <a:off x="688" y="2508"/>
              <a:ext cx="910" cy="862"/>
            </a:xfrm>
            <a:custGeom>
              <a:avLst/>
              <a:gdLst>
                <a:gd name="T0" fmla="*/ 904 w 910"/>
                <a:gd name="T1" fmla="*/ 196 h 862"/>
                <a:gd name="T2" fmla="*/ 904 w 910"/>
                <a:gd name="T3" fmla="*/ 240 h 862"/>
                <a:gd name="T4" fmla="*/ 902 w 910"/>
                <a:gd name="T5" fmla="*/ 254 h 862"/>
                <a:gd name="T6" fmla="*/ 896 w 910"/>
                <a:gd name="T7" fmla="*/ 372 h 862"/>
                <a:gd name="T8" fmla="*/ 896 w 910"/>
                <a:gd name="T9" fmla="*/ 548 h 862"/>
                <a:gd name="T10" fmla="*/ 848 w 910"/>
                <a:gd name="T11" fmla="*/ 786 h 862"/>
                <a:gd name="T12" fmla="*/ 700 w 910"/>
                <a:gd name="T13" fmla="*/ 862 h 862"/>
                <a:gd name="T14" fmla="*/ 624 w 910"/>
                <a:gd name="T15" fmla="*/ 852 h 862"/>
                <a:gd name="T16" fmla="*/ 574 w 910"/>
                <a:gd name="T17" fmla="*/ 834 h 862"/>
                <a:gd name="T18" fmla="*/ 534 w 910"/>
                <a:gd name="T19" fmla="*/ 812 h 862"/>
                <a:gd name="T20" fmla="*/ 396 w 910"/>
                <a:gd name="T21" fmla="*/ 738 h 862"/>
                <a:gd name="T22" fmla="*/ 292 w 910"/>
                <a:gd name="T23" fmla="*/ 680 h 862"/>
                <a:gd name="T24" fmla="*/ 210 w 910"/>
                <a:gd name="T25" fmla="*/ 618 h 862"/>
                <a:gd name="T26" fmla="*/ 160 w 910"/>
                <a:gd name="T27" fmla="*/ 574 h 862"/>
                <a:gd name="T28" fmla="*/ 102 w 910"/>
                <a:gd name="T29" fmla="*/ 504 h 862"/>
                <a:gd name="T30" fmla="*/ 82 w 910"/>
                <a:gd name="T31" fmla="*/ 456 h 862"/>
                <a:gd name="T32" fmla="*/ 66 w 910"/>
                <a:gd name="T33" fmla="*/ 434 h 862"/>
                <a:gd name="T34" fmla="*/ 2 w 910"/>
                <a:gd name="T35" fmla="*/ 290 h 862"/>
                <a:gd name="T36" fmla="*/ 10 w 910"/>
                <a:gd name="T37" fmla="*/ 244 h 862"/>
                <a:gd name="T38" fmla="*/ 52 w 910"/>
                <a:gd name="T39" fmla="*/ 174 h 862"/>
                <a:gd name="T40" fmla="*/ 98 w 910"/>
                <a:gd name="T41" fmla="*/ 146 h 862"/>
                <a:gd name="T42" fmla="*/ 148 w 910"/>
                <a:gd name="T43" fmla="*/ 122 h 862"/>
                <a:gd name="T44" fmla="*/ 244 w 910"/>
                <a:gd name="T45" fmla="*/ 84 h 862"/>
                <a:gd name="T46" fmla="*/ 522 w 910"/>
                <a:gd name="T47" fmla="*/ 22 h 862"/>
                <a:gd name="T48" fmla="*/ 606 w 910"/>
                <a:gd name="T49" fmla="*/ 12 h 862"/>
                <a:gd name="T50" fmla="*/ 686 w 910"/>
                <a:gd name="T51" fmla="*/ 0 h 862"/>
                <a:gd name="T52" fmla="*/ 804 w 910"/>
                <a:gd name="T53" fmla="*/ 10 h 862"/>
                <a:gd name="T54" fmla="*/ 836 w 910"/>
                <a:gd name="T55" fmla="*/ 26 h 862"/>
                <a:gd name="T56" fmla="*/ 876 w 910"/>
                <a:gd name="T57" fmla="*/ 58 h 862"/>
                <a:gd name="T58" fmla="*/ 900 w 910"/>
                <a:gd name="T59" fmla="*/ 100 h 862"/>
                <a:gd name="T60" fmla="*/ 910 w 910"/>
                <a:gd name="T61" fmla="*/ 144 h 862"/>
                <a:gd name="T62" fmla="*/ 904 w 910"/>
                <a:gd name="T63" fmla="*/ 196 h 8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10"/>
                <a:gd name="T97" fmla="*/ 0 h 862"/>
                <a:gd name="T98" fmla="*/ 910 w 910"/>
                <a:gd name="T99" fmla="*/ 862 h 8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10" h="862">
                  <a:moveTo>
                    <a:pt x="904" y="196"/>
                  </a:moveTo>
                  <a:cubicBezTo>
                    <a:pt x="904" y="254"/>
                    <a:pt x="903" y="233"/>
                    <a:pt x="904" y="240"/>
                  </a:cubicBezTo>
                  <a:cubicBezTo>
                    <a:pt x="905" y="245"/>
                    <a:pt x="902" y="254"/>
                    <a:pt x="902" y="254"/>
                  </a:cubicBezTo>
                  <a:cubicBezTo>
                    <a:pt x="900" y="293"/>
                    <a:pt x="898" y="333"/>
                    <a:pt x="896" y="372"/>
                  </a:cubicBezTo>
                  <a:cubicBezTo>
                    <a:pt x="900" y="456"/>
                    <a:pt x="899" y="414"/>
                    <a:pt x="896" y="548"/>
                  </a:cubicBezTo>
                  <a:cubicBezTo>
                    <a:pt x="895" y="611"/>
                    <a:pt x="888" y="731"/>
                    <a:pt x="848" y="786"/>
                  </a:cubicBezTo>
                  <a:cubicBezTo>
                    <a:pt x="813" y="835"/>
                    <a:pt x="757" y="854"/>
                    <a:pt x="700" y="862"/>
                  </a:cubicBezTo>
                  <a:cubicBezTo>
                    <a:pt x="670" y="861"/>
                    <a:pt x="651" y="857"/>
                    <a:pt x="624" y="852"/>
                  </a:cubicBezTo>
                  <a:cubicBezTo>
                    <a:pt x="604" y="842"/>
                    <a:pt x="597" y="842"/>
                    <a:pt x="574" y="834"/>
                  </a:cubicBezTo>
                  <a:cubicBezTo>
                    <a:pt x="560" y="829"/>
                    <a:pt x="549" y="817"/>
                    <a:pt x="534" y="812"/>
                  </a:cubicBezTo>
                  <a:cubicBezTo>
                    <a:pt x="493" y="780"/>
                    <a:pt x="446" y="752"/>
                    <a:pt x="396" y="738"/>
                  </a:cubicBezTo>
                  <a:cubicBezTo>
                    <a:pt x="364" y="714"/>
                    <a:pt x="326" y="701"/>
                    <a:pt x="292" y="680"/>
                  </a:cubicBezTo>
                  <a:cubicBezTo>
                    <a:pt x="266" y="665"/>
                    <a:pt x="236" y="627"/>
                    <a:pt x="210" y="618"/>
                  </a:cubicBezTo>
                  <a:cubicBezTo>
                    <a:pt x="192" y="605"/>
                    <a:pt x="179" y="586"/>
                    <a:pt x="160" y="574"/>
                  </a:cubicBezTo>
                  <a:cubicBezTo>
                    <a:pt x="144" y="550"/>
                    <a:pt x="122" y="524"/>
                    <a:pt x="102" y="504"/>
                  </a:cubicBezTo>
                  <a:cubicBezTo>
                    <a:pt x="95" y="482"/>
                    <a:pt x="95" y="472"/>
                    <a:pt x="82" y="456"/>
                  </a:cubicBezTo>
                  <a:cubicBezTo>
                    <a:pt x="79" y="452"/>
                    <a:pt x="68" y="439"/>
                    <a:pt x="66" y="434"/>
                  </a:cubicBezTo>
                  <a:cubicBezTo>
                    <a:pt x="49" y="385"/>
                    <a:pt x="15" y="341"/>
                    <a:pt x="2" y="290"/>
                  </a:cubicBezTo>
                  <a:cubicBezTo>
                    <a:pt x="3" y="272"/>
                    <a:pt x="0" y="258"/>
                    <a:pt x="10" y="244"/>
                  </a:cubicBezTo>
                  <a:cubicBezTo>
                    <a:pt x="16" y="220"/>
                    <a:pt x="31" y="188"/>
                    <a:pt x="52" y="174"/>
                  </a:cubicBezTo>
                  <a:cubicBezTo>
                    <a:pt x="61" y="160"/>
                    <a:pt x="82" y="150"/>
                    <a:pt x="98" y="146"/>
                  </a:cubicBezTo>
                  <a:cubicBezTo>
                    <a:pt x="113" y="136"/>
                    <a:pt x="132" y="131"/>
                    <a:pt x="148" y="122"/>
                  </a:cubicBezTo>
                  <a:cubicBezTo>
                    <a:pt x="180" y="105"/>
                    <a:pt x="208" y="89"/>
                    <a:pt x="244" y="84"/>
                  </a:cubicBezTo>
                  <a:cubicBezTo>
                    <a:pt x="335" y="54"/>
                    <a:pt x="426" y="32"/>
                    <a:pt x="522" y="22"/>
                  </a:cubicBezTo>
                  <a:cubicBezTo>
                    <a:pt x="549" y="15"/>
                    <a:pt x="578" y="13"/>
                    <a:pt x="606" y="12"/>
                  </a:cubicBezTo>
                  <a:cubicBezTo>
                    <a:pt x="631" y="4"/>
                    <a:pt x="660" y="4"/>
                    <a:pt x="686" y="0"/>
                  </a:cubicBezTo>
                  <a:cubicBezTo>
                    <a:pt x="729" y="1"/>
                    <a:pt x="764" y="2"/>
                    <a:pt x="804" y="10"/>
                  </a:cubicBezTo>
                  <a:cubicBezTo>
                    <a:pt x="814" y="15"/>
                    <a:pt x="825" y="22"/>
                    <a:pt x="836" y="26"/>
                  </a:cubicBezTo>
                  <a:cubicBezTo>
                    <a:pt x="848" y="38"/>
                    <a:pt x="865" y="44"/>
                    <a:pt x="876" y="58"/>
                  </a:cubicBezTo>
                  <a:cubicBezTo>
                    <a:pt x="886" y="71"/>
                    <a:pt x="891" y="86"/>
                    <a:pt x="900" y="100"/>
                  </a:cubicBezTo>
                  <a:cubicBezTo>
                    <a:pt x="902" y="115"/>
                    <a:pt x="907" y="129"/>
                    <a:pt x="910" y="144"/>
                  </a:cubicBezTo>
                  <a:cubicBezTo>
                    <a:pt x="909" y="178"/>
                    <a:pt x="908" y="154"/>
                    <a:pt x="904" y="196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Text Box 69"/>
            <p:cNvSpPr txBox="1">
              <a:spLocks noChangeArrowheads="1"/>
            </p:cNvSpPr>
            <p:nvPr/>
          </p:nvSpPr>
          <p:spPr bwMode="auto">
            <a:xfrm>
              <a:off x="1208" y="21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4350" name="Text Box 70"/>
            <p:cNvSpPr txBox="1">
              <a:spLocks noChangeArrowheads="1"/>
            </p:cNvSpPr>
            <p:nvPr/>
          </p:nvSpPr>
          <p:spPr bwMode="auto">
            <a:xfrm>
              <a:off x="740" y="275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4351" name="Text Box 71"/>
            <p:cNvSpPr txBox="1">
              <a:spLocks noChangeArrowheads="1"/>
            </p:cNvSpPr>
            <p:nvPr/>
          </p:nvSpPr>
          <p:spPr bwMode="auto">
            <a:xfrm>
              <a:off x="1193" y="269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4352" name="Text Box 72"/>
            <p:cNvSpPr txBox="1">
              <a:spLocks noChangeArrowheads="1"/>
            </p:cNvSpPr>
            <p:nvPr/>
          </p:nvSpPr>
          <p:spPr bwMode="auto">
            <a:xfrm>
              <a:off x="1205" y="314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4353" name="Text Box 73"/>
            <p:cNvSpPr txBox="1">
              <a:spLocks noChangeArrowheads="1"/>
            </p:cNvSpPr>
            <p:nvPr/>
          </p:nvSpPr>
          <p:spPr bwMode="auto">
            <a:xfrm>
              <a:off x="1949" y="272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14342" name="Text Box 74"/>
          <p:cNvSpPr txBox="1">
            <a:spLocks noChangeArrowheads="1"/>
          </p:cNvSpPr>
          <p:nvPr/>
        </p:nvSpPr>
        <p:spPr bwMode="auto">
          <a:xfrm>
            <a:off x="1841500" y="31242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14343" name="Text Box 75"/>
          <p:cNvSpPr txBox="1">
            <a:spLocks noChangeArrowheads="1"/>
          </p:cNvSpPr>
          <p:nvPr/>
        </p:nvSpPr>
        <p:spPr bwMode="auto">
          <a:xfrm>
            <a:off x="2971800" y="31242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44" name="Text Box 76"/>
          <p:cNvSpPr txBox="1">
            <a:spLocks noChangeArrowheads="1"/>
          </p:cNvSpPr>
          <p:nvPr/>
        </p:nvSpPr>
        <p:spPr bwMode="auto">
          <a:xfrm>
            <a:off x="3962400" y="31242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4345" name="Rectangle 77"/>
          <p:cNvSpPr>
            <a:spLocks noChangeArrowheads="1"/>
          </p:cNvSpPr>
          <p:nvPr/>
        </p:nvSpPr>
        <p:spPr bwMode="auto">
          <a:xfrm>
            <a:off x="457200" y="3733800"/>
            <a:ext cx="838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Symbolic: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–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Predict structure of x by depth-first search from nonzeros of b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  <a:buFontTx/>
              <a:buAutoNum type="arabicPeriod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Numeric: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–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Compute values of x in topological order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1">
                <a:solidFill>
                  <a:srgbClr val="021FAE"/>
                </a:solidFill>
              </a:rPr>
              <a:t>			</a:t>
            </a:r>
          </a:p>
          <a:p>
            <a:pPr marL="800100" lvl="1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b="1">
                <a:solidFill>
                  <a:srgbClr val="021FAE"/>
                </a:solidFill>
              </a:rPr>
              <a:t>			</a:t>
            </a:r>
            <a:endParaRPr lang="en-US" sz="1800">
              <a:solidFill>
                <a:srgbClr val="021FAE"/>
              </a:solidFill>
              <a:latin typeface="Arial" charset="0"/>
            </a:endParaRPr>
          </a:p>
        </p:txBody>
      </p:sp>
      <p:sp>
        <p:nvSpPr>
          <p:cNvPr id="201806" name="Text Box 78"/>
          <p:cNvSpPr txBox="1">
            <a:spLocks noChangeArrowheads="1"/>
          </p:cNvSpPr>
          <p:nvPr/>
        </p:nvSpPr>
        <p:spPr bwMode="auto">
          <a:xfrm>
            <a:off x="2955925" y="5589588"/>
            <a:ext cx="2613025" cy="531812"/>
          </a:xfrm>
          <a:prstGeom prst="rect">
            <a:avLst/>
          </a:prstGeom>
          <a:noFill/>
          <a:ln w="12700">
            <a:solidFill>
              <a:srgbClr val="021FA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021FAE"/>
                </a:solidFill>
              </a:rPr>
              <a:t>Time = O(flops)</a:t>
            </a:r>
          </a:p>
        </p:txBody>
      </p:sp>
    </p:spTree>
    <p:extLst>
      <p:ext uri="{BB962C8B-B14F-4D97-AF65-F5344CB8AC3E}">
        <p14:creationId xmlns:p14="http://schemas.microsoft.com/office/powerpoint/2010/main" val="1044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806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Sparse-sparse triangular solve:     x = L \ b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1219200"/>
            <a:ext cx="6858000" cy="4114800"/>
          </a:xfrm>
        </p:spPr>
        <p:txBody>
          <a:bodyPr/>
          <a:lstStyle/>
          <a:p>
            <a:r>
              <a:rPr lang="en-US" sz="2400" u="sng">
                <a:solidFill>
                  <a:schemeClr val="hlink"/>
                </a:solidFill>
                <a:latin typeface="Arial" charset="0"/>
              </a:rPr>
              <a:t>Column oriented:</a:t>
            </a:r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dfs in G(L</a:t>
            </a:r>
            <a:r>
              <a:rPr lang="en-US" sz="2400" b="1" baseline="300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) to predict nonzeros of x;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x(1:n) = b(1:n);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for j = nonzero indices of x in topological order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x(j) = x(j) / L(j, j);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   x(j+1:n) = x(j+1:n) –  L(j+1:n, j) * x(j);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end;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5181600"/>
            <a:ext cx="838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Depth-first search calls 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visit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 once per flop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Runs in O(flops) time even if it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 less than nnz(L) or n …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Except for one-time O(n) SPA setup</a:t>
            </a: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5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autoUpdateAnimBg="0"/>
      <p:bldP spid="20275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(2-dimensional) model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610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Graph is a regular square grid with n = k</a:t>
            </a:r>
            <a:r>
              <a:rPr lang="en-US" sz="2800" baseline="30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vertices.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Corresponds to matrix for regular 2D finite difference mesh.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Gives good intuition for behavior of sparse matrix algorithms on many 2-dimensional physical problems.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There</a:t>
            </a:r>
            <a:r>
              <a:rPr lang="ja-JP" altLang="en-US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s also a 3-dimensional model problem.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9224" name="Group 6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923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5" name="Line 11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25" name="Group 12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922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0" name="Line 17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22" name="Text Box 18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9223" name="Line 19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271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of the 2-D model problem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Theorem 1: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the natural permutation, the n-vertex model problem has exactly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3/2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</a:t>
            </a:r>
          </a:p>
          <a:p>
            <a:pPr>
              <a:buFontTx/>
              <a:buNone/>
            </a:pPr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Theorem 2: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 </a:t>
            </a:r>
            <a:r>
              <a:rPr lang="en-US" i="1" dirty="0">
                <a:solidFill>
                  <a:schemeClr val="tx1"/>
                </a:solidFill>
                <a:latin typeface="Arial" charset="0"/>
              </a:rPr>
              <a:t>nested dissection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permutation, the </a:t>
            </a:r>
            <a:br>
              <a:rPr lang="en-US" dirty="0">
                <a:solidFill>
                  <a:schemeClr val="tx1"/>
                </a:solidFill>
                <a:latin typeface="Arial" charset="0"/>
              </a:rPr>
            </a:br>
            <a:r>
              <a:rPr lang="en-US" dirty="0">
                <a:solidFill>
                  <a:schemeClr val="tx1"/>
                </a:solidFill>
                <a:latin typeface="Arial" charset="0"/>
              </a:rPr>
              <a:t>n-vertex model problem has exactly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 log n)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Theorem 3: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any permutation, the n-vertex model problem has at least </a:t>
            </a:r>
            <a:r>
              <a:rPr lang="en-US" dirty="0">
                <a:solidFill>
                  <a:schemeClr val="hlink"/>
                </a:solidFill>
                <a:latin typeface="Arial" charset="0"/>
                <a:cs typeface="Arial" charset="0"/>
                <a:sym typeface="Symbol" charset="0"/>
              </a:rPr>
              <a:t>O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(n log n)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 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See course notes for proofs.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03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Nested dissection ordering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separator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in a graph G is a set S of vertices whose removal leaves at least two connected components.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nested dissection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ordering for an n-vertex graph G numbers its vertices from 1 to n as follows: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Find a separator S, whose removal leaves connected components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,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, …,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k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Number the vertices of S from n-|S|+1 to n.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Recursively, number the vertices of each component: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from 1 to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|,  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from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|+1 to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|+|T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|,   etc.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If a component is small enough, number it arbitrarily.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It all boils down to finding good separators!</a:t>
            </a:r>
          </a:p>
        </p:txBody>
      </p:sp>
    </p:spTree>
    <p:extLst>
      <p:ext uri="{BB962C8B-B14F-4D97-AF65-F5344CB8AC3E}">
        <p14:creationId xmlns:p14="http://schemas.microsoft.com/office/powerpoint/2010/main" val="235650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Separators in theory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 planar graph with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vertices, there exists a set of at most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sqrt(6n)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 whose removal leaves no connected component with more than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2n/3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vertices. 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(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Planar graphs have sqrt(n)-separators.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</a:t>
            </a:r>
          </a:p>
          <a:p>
            <a:pPr lvl="4"/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Well-shaped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finite element meshes in 3 dimensions have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2/3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-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separators. 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Also some other classes of graphs – trees, graphs of bounded genus, chordal graphs, bounded-excluded-minor graphs, …</a:t>
            </a:r>
          </a:p>
          <a:p>
            <a:pPr lvl="3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Mostly these theorems come with efficient algorithms, but they aren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 used much.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81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Separators in practice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Graph partitioning heuristics have been an active research area for many years, often motivated by partitioning for parallel computation.  See CS 240A.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Some techniques: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Spectral partitioning (uses eigenvectors of Laplacian matrix of graph)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Geometric partitioning (for meshes with specified vertex coordinates)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Iterative-swapping (Kernighan-Lin, Fiduccia-Matheysses)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Breadth-first search (fast but dated)</a:t>
            </a:r>
          </a:p>
          <a:p>
            <a:pPr lvl="1"/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Many popular modern codes (e.g. Metis, Chaco) use multilevel iterative swapping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Matlab graph partitioning toolbox: see course web page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65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of general 2D and 3D problems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pPr>
              <a:buFontTx/>
              <a:buNone/>
            </a:pPr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Theorem 4: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 nested dissection permutation, any planar graph with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n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vertices has at most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 log n)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</a:t>
            </a:r>
          </a:p>
          <a:p>
            <a:pPr lvl="1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Theorem 5: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 nested dissection permutation, any 3D finite element mesh (with a technical condition on element shapes) has at most 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 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4/3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)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fill. 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pPr marL="0" lvl="0" indent="0" algn="ctr"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See course notes for references to proofs.</a:t>
            </a:r>
          </a:p>
          <a:p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0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Heuristic fill-reducing matrix permutations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Nested dissection:   </a:t>
            </a:r>
            <a:endParaRPr lang="en-US" sz="2000">
              <a:solidFill>
                <a:srgbClr val="021FAE"/>
              </a:solidFill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Find a separator, number it </a:t>
            </a:r>
            <a:r>
              <a:rPr lang="en-US" sz="2000" i="1">
                <a:latin typeface="Arial" charset="0"/>
              </a:rPr>
              <a:t>last</a:t>
            </a:r>
            <a:r>
              <a:rPr lang="en-US" sz="2000">
                <a:latin typeface="Arial" charset="0"/>
              </a:rPr>
              <a:t>, proceed recursively</a:t>
            </a:r>
          </a:p>
          <a:p>
            <a:pPr lvl="1"/>
            <a:r>
              <a:rPr lang="en-US" sz="2000">
                <a:latin typeface="Arial" charset="0"/>
              </a:rPr>
              <a:t>Theory: approx optimal separators =&gt; approx optimal fill and flop count</a:t>
            </a:r>
          </a:p>
          <a:p>
            <a:pPr lvl="1"/>
            <a:r>
              <a:rPr lang="en-US" sz="2000">
                <a:latin typeface="Arial" charset="0"/>
              </a:rPr>
              <a:t>Practice:  often wins for very large problems</a:t>
            </a:r>
          </a:p>
          <a:p>
            <a:pPr lvl="1"/>
            <a:endParaRPr lang="en-US" sz="1000">
              <a:latin typeface="Arial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Minimum degree:      </a:t>
            </a:r>
            <a:endParaRPr lang="en-US" sz="2000">
              <a:solidFill>
                <a:srgbClr val="021FAE"/>
              </a:solidFill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Eliminate row/col with fewest nzs, add fill, repeat</a:t>
            </a:r>
          </a:p>
          <a:p>
            <a:pPr lvl="1"/>
            <a:r>
              <a:rPr lang="en-US" sz="2000">
                <a:latin typeface="Arial" charset="0"/>
              </a:rPr>
              <a:t>Hard to implement efficiently – current champion is </a:t>
            </a:r>
            <a:br>
              <a:rPr lang="en-US" sz="2000">
                <a:latin typeface="Arial" charset="0"/>
              </a:rPr>
            </a:b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Approximate Minimum Degree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[Amestoy, Davis, Duff]</a:t>
            </a:r>
          </a:p>
          <a:p>
            <a:pPr lvl="1"/>
            <a:r>
              <a:rPr lang="en-US" sz="2000">
                <a:latin typeface="Arial" charset="0"/>
              </a:rPr>
              <a:t>Theory: can be suboptimal even on 2D model problem</a:t>
            </a:r>
          </a:p>
          <a:p>
            <a:pPr lvl="1"/>
            <a:r>
              <a:rPr lang="en-US" sz="2000">
                <a:latin typeface="Arial" charset="0"/>
              </a:rPr>
              <a:t>Practice:  often wins for medium-sized problems</a:t>
            </a:r>
          </a:p>
          <a:p>
            <a:pPr lvl="1">
              <a:buFontTx/>
              <a:buNone/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Banded orderings (Reverse Cuthill-McKee, Sloan, . . .):</a:t>
            </a:r>
            <a:endParaRPr lang="en-US" sz="2800"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Try to keep all nonzeros close to the diagonal</a:t>
            </a:r>
          </a:p>
          <a:p>
            <a:pPr lvl="1"/>
            <a:r>
              <a:rPr lang="en-US" sz="2000">
                <a:latin typeface="Arial" charset="0"/>
              </a:rPr>
              <a:t>Theory, practice:  often wins for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long, thin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problems</a:t>
            </a:r>
          </a:p>
          <a:p>
            <a:pPr lvl="1"/>
            <a:endParaRPr lang="en-US" sz="1000">
              <a:latin typeface="Arial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The best modern general-purpose orderings are ND/MD hybrids.</a:t>
            </a:r>
          </a:p>
        </p:txBody>
      </p:sp>
    </p:spTree>
    <p:extLst>
      <p:ext uri="{BB962C8B-B14F-4D97-AF65-F5344CB8AC3E}">
        <p14:creationId xmlns:p14="http://schemas.microsoft.com/office/powerpoint/2010/main" val="422606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1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1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19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19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9281</TotalTime>
  <Words>1400</Words>
  <Application>Microsoft Macintosh PowerPoint</Application>
  <PresentationFormat>On-screen Show (4:3)</PresentationFormat>
  <Paragraphs>343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ＭＳ Ｐゴシック</vt:lpstr>
      <vt:lpstr>Arial</vt:lpstr>
      <vt:lpstr>Garamond</vt:lpstr>
      <vt:lpstr>Symbol</vt:lpstr>
      <vt:lpstr>Times</vt:lpstr>
      <vt:lpstr>Times New Roman</vt:lpstr>
      <vt:lpstr>Wingdings</vt:lpstr>
      <vt:lpstr>Default Design</vt:lpstr>
      <vt:lpstr>1_Default Design</vt:lpstr>
      <vt:lpstr>Permutations for sparsity</vt:lpstr>
      <vt:lpstr>Sparse Gaussian elimination and chordal completion [Parter, Rose]</vt:lpstr>
      <vt:lpstr>The (2-dimensional) model problem</vt:lpstr>
      <vt:lpstr>Permutations of the 2-D model problem</vt:lpstr>
      <vt:lpstr>Nested dissection ordering</vt:lpstr>
      <vt:lpstr>Separators in theory</vt:lpstr>
      <vt:lpstr>Separators in practice</vt:lpstr>
      <vt:lpstr>Permutations of general 2D and 3D problems</vt:lpstr>
      <vt:lpstr>Heuristic fill-reducing matrix permutations</vt:lpstr>
      <vt:lpstr>Fill-reducing permutations in Matlab</vt:lpstr>
      <vt:lpstr>Complexity of direct methods</vt:lpstr>
      <vt:lpstr>Sparse Data Structures and Algorithms</vt:lpstr>
      <vt:lpstr>Compressed Sparse Matrix Storage</vt:lpstr>
      <vt:lpstr>Sparse Matrix Times Sparse Matrix</vt:lpstr>
      <vt:lpstr>Matrix – Matrix Multiplication:    C = A * B</vt:lpstr>
      <vt:lpstr>Organizations of Matrix Multiplication</vt:lpstr>
      <vt:lpstr>  CSC Sparse Matrix Multiplication  with SPA</vt:lpstr>
      <vt:lpstr>Sparse Accumulator  (SPA)</vt:lpstr>
      <vt:lpstr>Sparse Accumulator  (SPA)</vt:lpstr>
      <vt:lpstr>  CSC Sparse Matrix Multiplication  with SPA</vt:lpstr>
      <vt:lpstr>Sparse Triangular Solve</vt:lpstr>
      <vt:lpstr>Triangular solve:     x = L \ b</vt:lpstr>
      <vt:lpstr>Directed Graph</vt:lpstr>
      <vt:lpstr>Directed Acyclic Graph</vt:lpstr>
      <vt:lpstr>Directed Acyclic Graph</vt:lpstr>
      <vt:lpstr>Depth-first search and postorder</vt:lpstr>
      <vt:lpstr>Depth-first search and postorder</vt:lpstr>
      <vt:lpstr>Sparse Triangular Solve</vt:lpstr>
      <vt:lpstr>Sparse-sparse triangular solve:     x = L \ b</vt:lpstr>
    </vt:vector>
  </TitlesOfParts>
  <Company>Xerox PARC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Microsoft Office User</cp:lastModifiedBy>
  <cp:revision>336</cp:revision>
  <cp:lastPrinted>2013-04-10T15:28:08Z</cp:lastPrinted>
  <dcterms:created xsi:type="dcterms:W3CDTF">1998-10-05T22:15:03Z</dcterms:created>
  <dcterms:modified xsi:type="dcterms:W3CDTF">2018-04-09T18:14:09Z</dcterms:modified>
</cp:coreProperties>
</file>