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477" r:id="rId2"/>
    <p:sldId id="478" r:id="rId3"/>
    <p:sldId id="479" r:id="rId4"/>
    <p:sldId id="480" r:id="rId5"/>
    <p:sldId id="464" r:id="rId6"/>
    <p:sldId id="466" r:id="rId7"/>
    <p:sldId id="467" r:id="rId8"/>
    <p:sldId id="481" r:id="rId9"/>
    <p:sldId id="482" r:id="rId10"/>
    <p:sldId id="483" r:id="rId11"/>
    <p:sldId id="485" r:id="rId12"/>
    <p:sldId id="484" r:id="rId13"/>
    <p:sldId id="468" r:id="rId14"/>
    <p:sldId id="469" r:id="rId15"/>
    <p:sldId id="486" r:id="rId16"/>
    <p:sldId id="487" r:id="rId17"/>
    <p:sldId id="488" r:id="rId18"/>
    <p:sldId id="489" r:id="rId19"/>
    <p:sldId id="470" r:id="rId20"/>
    <p:sldId id="471" r:id="rId21"/>
    <p:sldId id="472" r:id="rId22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4.xml"/><Relationship Id="rId7" Type="http://schemas.openxmlformats.org/officeDocument/2006/relationships/slide" Target="slides/slide1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5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8738" y="0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t" anchorCtr="0" compatLnSpc="1">
            <a:prstTxWarp prst="textNoShape">
              <a:avLst/>
            </a:prstTxWarp>
          </a:bodyPr>
          <a:lstStyle>
            <a:lvl1pPr algn="r"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6638"/>
            <a:ext cx="2976563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defTabSz="893763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8738" y="8656638"/>
            <a:ext cx="2976562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37" tIns="44719" rIns="89437" bIns="44719" numCol="1" anchor="b" anchorCtr="0" compatLnSpc="1">
            <a:prstTxWarp prst="textNoShape">
              <a:avLst/>
            </a:prstTxWarp>
          </a:bodyPr>
          <a:lstStyle>
            <a:lvl1pPr algn="r" defTabSz="893763">
              <a:defRPr sz="1200"/>
            </a:lvl1pPr>
          </a:lstStyle>
          <a:p>
            <a:fld id="{935BB576-28C6-584A-8997-34D70903C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05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270" tIns="45635" rIns="91270" bIns="45635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</a:defRPr>
            </a:lvl1pPr>
          </a:lstStyle>
          <a:p>
            <a:fld id="{0B0BF5AE-BF28-014E-941A-DB93B654D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04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00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952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115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013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27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55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17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4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373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56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534400" cy="23622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ea typeface="+mj-ea"/>
              </a:rPr>
              <a:t>Sparse LU Factorization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Without Pivoting</a:t>
            </a:r>
            <a:endParaRPr lang="en-US" sz="2400" dirty="0">
              <a:ea typeface="+mj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06B8C4-F8A7-B043-A1A0-3BD3A044B526}"/>
              </a:ext>
            </a:extLst>
          </p:cNvPr>
          <p:cNvSpPr txBox="1"/>
          <p:nvPr/>
        </p:nvSpPr>
        <p:spPr>
          <a:xfrm>
            <a:off x="1905000" y="48006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slides for sparse-sparse triangular solve are at the end of the April 9 slide set.</a:t>
            </a:r>
          </a:p>
        </p:txBody>
      </p:sp>
    </p:spTree>
    <p:extLst>
      <p:ext uri="{BB962C8B-B14F-4D97-AF65-F5344CB8AC3E}">
        <p14:creationId xmlns:p14="http://schemas.microsoft.com/office/powerpoint/2010/main" val="225586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Elimination Tree</a:t>
            </a:r>
            <a:endParaRPr lang="en-US" sz="1800" i="0">
              <a:solidFill>
                <a:srgbClr val="021FAE"/>
              </a:solidFill>
              <a:effectLst/>
              <a:ea typeface="+mj-ea"/>
            </a:endParaRP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838200" y="1473200"/>
            <a:ext cx="1752600" cy="1676400"/>
            <a:chOff x="3840" y="1872"/>
            <a:chExt cx="1104" cy="1056"/>
          </a:xfrm>
        </p:grpSpPr>
        <p:sp>
          <p:nvSpPr>
            <p:cNvPr id="15435" name="Oval 4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36" name="Oval 5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37" name="Oval 6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38" name="Oval 7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39" name="Oval 8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0" name="Oval 9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1" name="Oval 10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2" name="Oval 11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3" name="Oval 12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4" name="Oval 13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5" name="Oval 14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6" name="Oval 15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7" name="Oval 16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8" name="Oval 17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49" name="Oval 18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0" name="Oval 19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1" name="Oval 20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2" name="Oval 21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3" name="Oval 22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4" name="Oval 23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5" name="Oval 24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6" name="Oval 25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7" name="Oval 26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8" name="Oval 27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59" name="Oval 28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0" name="Oval 29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1" name="Oval 30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2" name="Oval 31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3" name="Oval 32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4" name="Oval 33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5" name="Oval 34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6" name="Oval 35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7" name="Oval 36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8" name="Oval 37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69" name="Oval 38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0" name="Oval 39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1" name="Oval 40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2" name="Oval 41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3" name="Oval 42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4" name="Oval 43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5" name="Oval 44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6" name="Oval 45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7" name="Oval 46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8" name="Oval 47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79" name="Oval 48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0" name="Oval 49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1" name="Oval 50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2" name="Oval 51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3" name="Oval 52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4" name="Oval 53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5" name="Oval 54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6" name="Oval 55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7" name="Oval 56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8" name="Oval 57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89" name="Oval 58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0" name="Oval 59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1" name="Oval 60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2" name="Oval 61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3" name="Oval 62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4" name="Oval 63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5" name="Oval 64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6" name="Oval 65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7" name="Oval 66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8" name="Oval 67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99" name="Oval 68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0" name="Oval 69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1" name="Oval 70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2" name="Oval 71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3" name="Oval 72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4" name="Oval 73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5" name="Oval 74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6" name="Oval 75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7" name="Oval 76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8" name="Oval 77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09" name="Oval 78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0" name="Oval 79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1" name="Oval 80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2" name="Oval 81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3" name="Oval 82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4" name="Oval 83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5" name="Oval 84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6" name="Oval 85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7" name="Oval 86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8" name="Oval 87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19" name="Oval 88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0" name="Oval 89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1" name="Oval 90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2" name="Oval 91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3" name="Oval 92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4" name="Oval 93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5" name="Oval 94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6" name="Oval 95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7" name="Oval 96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8" name="Oval 97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29" name="Oval 98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0" name="Oval 99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1" name="Oval 100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2" name="Oval 101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3" name="Oval 102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4" name="Oval 103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5" name="Rectangle 104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6" name="Line 105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7" name="Line 106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8" name="Line 107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39" name="Line 108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540" name="Line 109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15364" name="Group 110"/>
          <p:cNvGrpSpPr>
            <a:grpSpLocks noChangeAspect="1"/>
          </p:cNvGrpSpPr>
          <p:nvPr/>
        </p:nvGrpSpPr>
        <p:grpSpPr bwMode="auto">
          <a:xfrm>
            <a:off x="3563938" y="1219200"/>
            <a:ext cx="1711325" cy="2185988"/>
            <a:chOff x="1872" y="2256"/>
            <a:chExt cx="940" cy="1201"/>
          </a:xfrm>
        </p:grpSpPr>
        <p:sp>
          <p:nvSpPr>
            <p:cNvPr id="15402" name="Text Box 111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10</a:t>
              </a:r>
            </a:p>
          </p:txBody>
        </p:sp>
        <p:sp>
          <p:nvSpPr>
            <p:cNvPr id="15403" name="Text Box 112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5404" name="Text Box 113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5405" name="Line 114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6" name="Line 115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7" name="Line 116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8" name="Line 117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09" name="Oval 118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0" name="Oval 119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1" name="Oval 120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2" name="Oval 121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3" name="Oval 122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4" name="Oval 123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5" name="Oval 124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6" name="Oval 125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7" name="Oval 126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8" name="Oval 127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19" name="Line 128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0" name="Line 129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1" name="Line 130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2" name="Line 131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3" name="Line 132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4" name="Line 133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5" name="Line 134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6" name="Line 135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7" name="Line 136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428" name="Text Box 137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5429" name="Text Box 138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5430" name="Text Box 139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15431" name="Text Box 140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6</a:t>
              </a:r>
            </a:p>
          </p:txBody>
        </p:sp>
        <p:sp>
          <p:nvSpPr>
            <p:cNvPr id="15432" name="Text Box 141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7</a:t>
              </a:r>
            </a:p>
          </p:txBody>
        </p:sp>
        <p:sp>
          <p:nvSpPr>
            <p:cNvPr id="15433" name="Text Box 142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8</a:t>
              </a:r>
            </a:p>
          </p:txBody>
        </p:sp>
        <p:sp>
          <p:nvSpPr>
            <p:cNvPr id="15434" name="Text Box 143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9</a:t>
              </a:r>
            </a:p>
          </p:txBody>
        </p:sp>
      </p:grpSp>
      <p:sp>
        <p:nvSpPr>
          <p:cNvPr id="15365" name="Text Box 144"/>
          <p:cNvSpPr txBox="1">
            <a:spLocks noChangeArrowheads="1"/>
          </p:cNvSpPr>
          <p:nvPr/>
        </p:nvSpPr>
        <p:spPr bwMode="auto">
          <a:xfrm>
            <a:off x="762000" y="3352800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Cholesky factor</a:t>
            </a:r>
          </a:p>
        </p:txBody>
      </p:sp>
      <p:sp>
        <p:nvSpPr>
          <p:cNvPr id="15366" name="Text Box 145"/>
          <p:cNvSpPr txBox="1">
            <a:spLocks noChangeArrowheads="1"/>
          </p:cNvSpPr>
          <p:nvPr/>
        </p:nvSpPr>
        <p:spPr bwMode="auto">
          <a:xfrm>
            <a:off x="3886200" y="3292475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G</a:t>
            </a:r>
            <a:r>
              <a:rPr kumimoji="0" lang="en-US" sz="2400" b="1" i="0" u="sng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+</a:t>
            </a:r>
            <a:r>
              <a:rPr kumimoji="0" lang="en-US" sz="24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(A)</a:t>
            </a:r>
            <a:endParaRPr kumimoji="0" lang="en-US" sz="2000" b="0" i="0" u="sng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5367" name="Text Box 146"/>
          <p:cNvSpPr txBox="1">
            <a:spLocks noChangeArrowheads="1"/>
          </p:cNvSpPr>
          <p:nvPr/>
        </p:nvSpPr>
        <p:spPr bwMode="auto">
          <a:xfrm>
            <a:off x="6477000" y="329247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T(A)</a:t>
            </a:r>
          </a:p>
        </p:txBody>
      </p:sp>
      <p:grpSp>
        <p:nvGrpSpPr>
          <p:cNvPr id="15368" name="Group 147"/>
          <p:cNvGrpSpPr>
            <a:grpSpLocks/>
          </p:cNvGrpSpPr>
          <p:nvPr/>
        </p:nvGrpSpPr>
        <p:grpSpPr bwMode="auto">
          <a:xfrm>
            <a:off x="6248400" y="1266825"/>
            <a:ext cx="1452563" cy="2092325"/>
            <a:chOff x="2394" y="2687"/>
            <a:chExt cx="915" cy="1318"/>
          </a:xfrm>
        </p:grpSpPr>
        <p:sp>
          <p:nvSpPr>
            <p:cNvPr id="15370" name="Text Box 148"/>
            <p:cNvSpPr txBox="1">
              <a:spLocks noChangeAspect="1" noChangeArrowheads="1"/>
            </p:cNvSpPr>
            <p:nvPr/>
          </p:nvSpPr>
          <p:spPr bwMode="auto">
            <a:xfrm>
              <a:off x="2774" y="268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10</a:t>
              </a:r>
            </a:p>
          </p:txBody>
        </p:sp>
        <p:sp>
          <p:nvSpPr>
            <p:cNvPr id="15371" name="Text Box 149"/>
            <p:cNvSpPr txBox="1">
              <a:spLocks noChangeAspect="1" noChangeArrowheads="1"/>
            </p:cNvSpPr>
            <p:nvPr/>
          </p:nvSpPr>
          <p:spPr bwMode="auto">
            <a:xfrm>
              <a:off x="3103" y="3809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15372" name="Text Box 150"/>
            <p:cNvSpPr txBox="1">
              <a:spLocks noChangeAspect="1" noChangeArrowheads="1"/>
            </p:cNvSpPr>
            <p:nvPr/>
          </p:nvSpPr>
          <p:spPr bwMode="auto">
            <a:xfrm>
              <a:off x="3126" y="35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5373" name="Text Box 151"/>
            <p:cNvSpPr txBox="1">
              <a:spLocks noChangeAspect="1" noChangeArrowheads="1"/>
            </p:cNvSpPr>
            <p:nvPr/>
          </p:nvSpPr>
          <p:spPr bwMode="auto">
            <a:xfrm>
              <a:off x="3134" y="329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15374" name="Text Box 152"/>
            <p:cNvSpPr txBox="1">
              <a:spLocks noChangeAspect="1" noChangeArrowheads="1"/>
            </p:cNvSpPr>
            <p:nvPr/>
          </p:nvSpPr>
          <p:spPr bwMode="auto">
            <a:xfrm>
              <a:off x="2438" y="315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15375" name="Text Box 153"/>
            <p:cNvSpPr txBox="1">
              <a:spLocks noChangeAspect="1" noChangeArrowheads="1"/>
            </p:cNvSpPr>
            <p:nvPr/>
          </p:nvSpPr>
          <p:spPr bwMode="auto">
            <a:xfrm>
              <a:off x="3140" y="304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15376" name="Text Box 154"/>
            <p:cNvSpPr txBox="1">
              <a:spLocks noChangeAspect="1" noChangeArrowheads="1"/>
            </p:cNvSpPr>
            <p:nvPr/>
          </p:nvSpPr>
          <p:spPr bwMode="auto">
            <a:xfrm>
              <a:off x="2449" y="3667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6</a:t>
              </a:r>
            </a:p>
          </p:txBody>
        </p:sp>
        <p:sp>
          <p:nvSpPr>
            <p:cNvPr id="15377" name="Text Box 155"/>
            <p:cNvSpPr txBox="1">
              <a:spLocks noChangeAspect="1" noChangeArrowheads="1"/>
            </p:cNvSpPr>
            <p:nvPr/>
          </p:nvSpPr>
          <p:spPr bwMode="auto">
            <a:xfrm>
              <a:off x="2787" y="3453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7</a:t>
              </a:r>
            </a:p>
          </p:txBody>
        </p:sp>
        <p:sp>
          <p:nvSpPr>
            <p:cNvPr id="15378" name="Text Box 156"/>
            <p:cNvSpPr txBox="1">
              <a:spLocks noChangeAspect="1" noChangeArrowheads="1"/>
            </p:cNvSpPr>
            <p:nvPr/>
          </p:nvSpPr>
          <p:spPr bwMode="auto">
            <a:xfrm>
              <a:off x="2772" y="3190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8</a:t>
              </a:r>
            </a:p>
          </p:txBody>
        </p:sp>
        <p:sp>
          <p:nvSpPr>
            <p:cNvPr id="15379" name="Text Box 157"/>
            <p:cNvSpPr txBox="1">
              <a:spLocks noChangeAspect="1" noChangeArrowheads="1"/>
            </p:cNvSpPr>
            <p:nvPr/>
          </p:nvSpPr>
          <p:spPr bwMode="auto">
            <a:xfrm>
              <a:off x="2778" y="2929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9</a:t>
              </a:r>
            </a:p>
          </p:txBody>
        </p:sp>
        <p:grpSp>
          <p:nvGrpSpPr>
            <p:cNvPr id="15380" name="Group 158"/>
            <p:cNvGrpSpPr>
              <a:grpSpLocks/>
            </p:cNvGrpSpPr>
            <p:nvPr/>
          </p:nvGrpSpPr>
          <p:grpSpPr bwMode="auto">
            <a:xfrm>
              <a:off x="2394" y="2784"/>
              <a:ext cx="780" cy="1221"/>
              <a:chOff x="2394" y="2784"/>
              <a:chExt cx="780" cy="1221"/>
            </a:xfrm>
          </p:grpSpPr>
          <p:sp>
            <p:nvSpPr>
              <p:cNvPr id="15381" name="Line 159"/>
              <p:cNvSpPr>
                <a:spLocks noChangeAspect="1" noChangeShapeType="1"/>
              </p:cNvSpPr>
              <p:nvPr/>
            </p:nvSpPr>
            <p:spPr bwMode="auto">
              <a:xfrm rot="-5400000">
                <a:off x="2402" y="3214"/>
                <a:ext cx="7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382" name="Oval 160"/>
              <p:cNvSpPr>
                <a:spLocks noChangeAspect="1" noChangeArrowheads="1"/>
              </p:cNvSpPr>
              <p:nvPr/>
            </p:nvSpPr>
            <p:spPr bwMode="auto">
              <a:xfrm>
                <a:off x="2736" y="2784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383" name="Oval 161"/>
              <p:cNvSpPr>
                <a:spLocks noChangeAspect="1" noChangeArrowheads="1"/>
              </p:cNvSpPr>
              <p:nvPr/>
            </p:nvSpPr>
            <p:spPr bwMode="auto">
              <a:xfrm>
                <a:off x="2736" y="3040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384" name="Oval 162"/>
              <p:cNvSpPr>
                <a:spLocks noChangeAspect="1" noChangeArrowheads="1"/>
              </p:cNvSpPr>
              <p:nvPr/>
            </p:nvSpPr>
            <p:spPr bwMode="auto">
              <a:xfrm>
                <a:off x="2736" y="3296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sp>
            <p:nvSpPr>
              <p:cNvPr id="15385" name="Oval 163"/>
              <p:cNvSpPr>
                <a:spLocks noChangeAspect="1" noChangeArrowheads="1"/>
              </p:cNvSpPr>
              <p:nvPr/>
            </p:nvSpPr>
            <p:spPr bwMode="auto">
              <a:xfrm>
                <a:off x="2736" y="3552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5386" name="Group 164"/>
              <p:cNvGrpSpPr>
                <a:grpSpLocks/>
              </p:cNvGrpSpPr>
              <p:nvPr/>
            </p:nvGrpSpPr>
            <p:grpSpPr bwMode="auto">
              <a:xfrm>
                <a:off x="2787" y="3603"/>
                <a:ext cx="372" cy="402"/>
                <a:chOff x="2787" y="3603"/>
                <a:chExt cx="372" cy="402"/>
              </a:xfrm>
            </p:grpSpPr>
            <p:sp>
              <p:nvSpPr>
                <p:cNvPr id="15398" name="Line 165"/>
                <p:cNvSpPr>
                  <a:spLocks noChangeShapeType="1"/>
                </p:cNvSpPr>
                <p:nvPr/>
              </p:nvSpPr>
              <p:spPr bwMode="auto">
                <a:xfrm>
                  <a:off x="2787" y="3603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399" name="Line 166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2985" y="3827"/>
                  <a:ext cx="23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400" name="Oval 167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650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401" name="Oval 168"/>
                <p:cNvSpPr>
                  <a:spLocks noChangeAspect="1" noChangeArrowheads="1"/>
                </p:cNvSpPr>
                <p:nvPr/>
              </p:nvSpPr>
              <p:spPr bwMode="auto">
                <a:xfrm>
                  <a:off x="3060" y="3906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15387" name="Line 169"/>
              <p:cNvSpPr>
                <a:spLocks noChangeAspect="1" noChangeShapeType="1"/>
              </p:cNvSpPr>
              <p:nvPr/>
            </p:nvSpPr>
            <p:spPr bwMode="auto">
              <a:xfrm rot="-5400000">
                <a:off x="3000" y="3308"/>
                <a:ext cx="23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5388" name="Group 170"/>
              <p:cNvGrpSpPr>
                <a:grpSpLocks/>
              </p:cNvGrpSpPr>
              <p:nvPr/>
            </p:nvGrpSpPr>
            <p:grpSpPr bwMode="auto">
              <a:xfrm>
                <a:off x="2802" y="3084"/>
                <a:ext cx="372" cy="146"/>
                <a:chOff x="2802" y="3084"/>
                <a:chExt cx="372" cy="146"/>
              </a:xfrm>
            </p:grpSpPr>
            <p:sp>
              <p:nvSpPr>
                <p:cNvPr id="15396" name="Line 171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397" name="Oval 172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</p:grpSp>
          <p:sp>
            <p:nvSpPr>
              <p:cNvPr id="15389" name="Oval 173"/>
              <p:cNvSpPr>
                <a:spLocks noChangeAspect="1" noChangeArrowheads="1"/>
              </p:cNvSpPr>
              <p:nvPr/>
            </p:nvSpPr>
            <p:spPr bwMode="auto">
              <a:xfrm>
                <a:off x="3075" y="3387"/>
                <a:ext cx="99" cy="99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charset="0"/>
                  <a:ea typeface="ＭＳ Ｐゴシック" charset="0"/>
                  <a:cs typeface="+mn-cs"/>
                </a:endParaRPr>
              </a:p>
            </p:txBody>
          </p:sp>
          <p:grpSp>
            <p:nvGrpSpPr>
              <p:cNvPr id="15390" name="Group 174"/>
              <p:cNvGrpSpPr>
                <a:grpSpLocks/>
              </p:cNvGrpSpPr>
              <p:nvPr/>
            </p:nvGrpSpPr>
            <p:grpSpPr bwMode="auto">
              <a:xfrm flipH="1">
                <a:off x="2394" y="3096"/>
                <a:ext cx="372" cy="146"/>
                <a:chOff x="2802" y="3084"/>
                <a:chExt cx="372" cy="146"/>
              </a:xfrm>
            </p:grpSpPr>
            <p:sp>
              <p:nvSpPr>
                <p:cNvPr id="15394" name="Line 175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395" name="Oval 176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</p:grpSp>
          <p:grpSp>
            <p:nvGrpSpPr>
              <p:cNvPr id="15391" name="Group 177"/>
              <p:cNvGrpSpPr>
                <a:grpSpLocks/>
              </p:cNvGrpSpPr>
              <p:nvPr/>
            </p:nvGrpSpPr>
            <p:grpSpPr bwMode="auto">
              <a:xfrm flipH="1">
                <a:off x="2406" y="3603"/>
                <a:ext cx="372" cy="146"/>
                <a:chOff x="2802" y="3084"/>
                <a:chExt cx="372" cy="146"/>
              </a:xfrm>
            </p:grpSpPr>
            <p:sp>
              <p:nvSpPr>
                <p:cNvPr id="15392" name="Line 178"/>
                <p:cNvSpPr>
                  <a:spLocks noChangeShapeType="1"/>
                </p:cNvSpPr>
                <p:nvPr/>
              </p:nvSpPr>
              <p:spPr bwMode="auto">
                <a:xfrm>
                  <a:off x="2802" y="3084"/>
                  <a:ext cx="318" cy="9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  <p:sp>
              <p:nvSpPr>
                <p:cNvPr id="15393" name="Oval 179"/>
                <p:cNvSpPr>
                  <a:spLocks noChangeAspect="1" noChangeArrowheads="1"/>
                </p:cNvSpPr>
                <p:nvPr/>
              </p:nvSpPr>
              <p:spPr bwMode="auto">
                <a:xfrm>
                  <a:off x="3075" y="3131"/>
                  <a:ext cx="99" cy="9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" charset="0"/>
                    <a:ea typeface="ＭＳ Ｐゴシック" charset="0"/>
                    <a:cs typeface="+mn-cs"/>
                  </a:endParaRPr>
                </a:p>
              </p:txBody>
            </p:sp>
          </p:grpSp>
        </p:grpSp>
      </p:grpSp>
      <p:sp>
        <p:nvSpPr>
          <p:cNvPr id="15369" name="Rectangle 180"/>
          <p:cNvSpPr>
            <a:spLocks noChangeArrowheads="1"/>
          </p:cNvSpPr>
          <p:nvPr/>
        </p:nvSpPr>
        <p:spPr bwMode="auto">
          <a:xfrm>
            <a:off x="1143000" y="4114800"/>
            <a:ext cx="7162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T(A) :   parent(j) = min { i &gt; j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: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(i, j) in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G</a:t>
            </a:r>
            <a:r>
              <a:rPr kumimoji="0" lang="en-US" sz="2400" b="0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+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(A) }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parent(col j) = first nonzero row below diagonal in 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T describes dependencies among columns of factor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Can compute G</a:t>
            </a:r>
            <a:r>
              <a:rPr kumimoji="0" lang="en-US" sz="2000" b="1" i="0" u="none" strike="noStrike" kern="1200" cap="none" spc="0" normalizeH="0" baseline="30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+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(A) easily from 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FontTx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Can compute T from G(A) in almost linear time</a:t>
            </a:r>
          </a:p>
        </p:txBody>
      </p:sp>
    </p:spTree>
    <p:extLst>
      <p:ext uri="{BB962C8B-B14F-4D97-AF65-F5344CB8AC3E}">
        <p14:creationId xmlns:p14="http://schemas.microsoft.com/office/powerpoint/2010/main" val="279571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Finding the elimination tree efficiently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257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Given the graph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-by-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matrix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start with an empty forest (no vertices)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for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= 1 : n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add vertex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the forest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for each edge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           make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the parent of the root of the tree containing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</a:p>
          <a:p>
            <a:pPr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Implementation uses a disjoint set union data structure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for vertices of subtrees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Running time is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O(nnz(A) * inverse Ackermann function)</a:t>
            </a: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In practice, we use an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O(nnz(A) * log n)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990838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Facts about elimination trees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2578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connected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(it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 tree, not a forest).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nonzero,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[Davis Thm 4.4]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lvl="2"/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 depth-first spanning tree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T(A)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the transitive reduction of the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directed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graph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G(L</a:t>
            </a:r>
            <a:r>
              <a:rPr lang="en-US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4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10668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Describing the nonzero structure of L 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terms of G(A) and T(A)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86800" cy="51816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</a:rPr>
              <a:t>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k)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,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</a:rPr>
              <a:t>                   then the edges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include: 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(i, k)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p(k))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p(p(k)))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; 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p(p(p(k))))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. . </a:t>
            </a:r>
          </a:p>
          <a:p>
            <a:pPr>
              <a:lnSpc>
                <a:spcPct val="120000"/>
              </a:lnSpc>
            </a:pP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800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iff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ancestor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of some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such that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(i, k)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endParaRPr lang="en-US" sz="140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 nonzeros in row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are a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row subtree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   </a:t>
            </a:r>
          </a:p>
          <a:p>
            <a:pPr>
              <a:lnSpc>
                <a:spcPct val="120000"/>
              </a:lnSpc>
            </a:pPr>
            <a:endParaRPr lang="en-US" sz="16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 nonzeros in col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are 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some of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ancestors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Just the ones adjacent in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vertices in the subtree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rooted at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26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Symbolic factorization:  Computing G</a:t>
            </a:r>
            <a:r>
              <a:rPr lang="en-US" baseline="300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+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(A)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6248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1400" u="sng">
              <a:solidFill>
                <a:schemeClr val="tx1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give the nonzero structure of </a:t>
            </a:r>
            <a:r>
              <a:rPr lang="en-US" sz="2000" u="sng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000" u="sng">
                <a:solidFill>
                  <a:schemeClr val="tx1"/>
                </a:solidFill>
                <a:latin typeface="Arial" charset="0"/>
              </a:rPr>
              <a:t> either by rows or by columns.</a:t>
            </a:r>
          </a:p>
          <a:p>
            <a:pPr lvl="4">
              <a:lnSpc>
                <a:spcPct val="120000"/>
              </a:lnSpc>
            </a:pPr>
            <a:endParaRPr lang="en-US" sz="1200" u="sng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Row subtrees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[Davis Fig 4.4]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: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is the subtree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formed by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the union of the tree paths from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for all edges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with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 &lt; 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rooted at vertex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The vertices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are the nonzeros of row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For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j &lt; i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iff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 vertex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Tr[i]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4">
              <a:lnSpc>
                <a:spcPct val="120000"/>
              </a:lnSpc>
            </a:pPr>
            <a:endParaRPr lang="en-US" sz="160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 u="sng">
                <a:solidFill>
                  <a:schemeClr val="hlink"/>
                </a:solidFill>
                <a:latin typeface="Arial" charset="0"/>
              </a:rPr>
              <a:t>Column unions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</a:t>
            </a:r>
            <a:r>
              <a:rPr lang="en-US" sz="1800">
                <a:solidFill>
                  <a:schemeClr val="accent2"/>
                </a:solidFill>
                <a:latin typeface="Arial" charset="0"/>
              </a:rPr>
              <a:t>[Davis Fig 4.10]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:  Column structures merge up the tree.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</a:rPr>
              <a:t>struct(L(:, j)) = struct(A(j:n, j)) + union( struct(L(:,k))  |  j = parent(k) in T )</a:t>
            </a:r>
          </a:p>
          <a:p>
            <a:pPr lvl="1"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For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i &gt; 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  iff   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      either 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(i, j)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   </a:t>
            </a:r>
            <a:br>
              <a:rPr lang="en-US" sz="2000">
                <a:solidFill>
                  <a:schemeClr val="hlink"/>
                </a:solidFill>
                <a:latin typeface="Arial" charset="0"/>
              </a:rPr>
            </a:br>
            <a:r>
              <a:rPr lang="en-US" sz="2000">
                <a:solidFill>
                  <a:schemeClr val="hlink"/>
                </a:solidFill>
                <a:latin typeface="Arial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or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   (i, k)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for some child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in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 </a:t>
            </a:r>
          </a:p>
          <a:p>
            <a:pPr lvl="4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Running time is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O(nnz(L)), 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which is best possible . . .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. . . unless we just want the </a:t>
            </a:r>
            <a:r>
              <a:rPr lang="en-US" sz="2000" i="1">
                <a:solidFill>
                  <a:schemeClr val="tx1"/>
                </a:solidFill>
                <a:latin typeface="Arial" charset="0"/>
              </a:rPr>
              <a:t>nonzero counts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of the rows and columns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7774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9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93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9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67600" cy="381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Finding row and column counts efficiently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4876800"/>
          </a:xfrm>
        </p:spPr>
        <p:txBody>
          <a:bodyPr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First ingredient: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number the elimination tree in postorder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Every subtree gets consecutive numbers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Renumbers vertices, but does not change fill or edges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G+</a:t>
            </a:r>
          </a:p>
          <a:p>
            <a:pPr lvl="1"/>
            <a:endParaRPr lang="en-US" sz="24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Second ingredient: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fast least-common-ancestor algorithm</a:t>
            </a:r>
          </a:p>
          <a:p>
            <a:pPr lvl="1"/>
            <a:r>
              <a:rPr lang="en-US" sz="2000">
                <a:solidFill>
                  <a:schemeClr val="hlink"/>
                </a:solidFill>
                <a:latin typeface="Arial" charset="0"/>
              </a:rPr>
              <a:t>lca (u, v)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= root of smallest subtree containing both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u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v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In a tree with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vertices, can do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m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arbitrary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lca()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computations</a:t>
            </a:r>
            <a:br>
              <a:rPr lang="en-US" sz="2000">
                <a:solidFill>
                  <a:schemeClr val="tx1"/>
                </a:solidFill>
                <a:latin typeface="Arial" charset="0"/>
              </a:rPr>
            </a:br>
            <a:r>
              <a:rPr lang="en-US" sz="2000">
                <a:solidFill>
                  <a:schemeClr val="tx1"/>
                </a:solidFill>
                <a:latin typeface="Arial" charset="0"/>
              </a:rPr>
              <a:t>in time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O(m * inverse Ackermann(m, n))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The fast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lca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algorithm uses a disjoint-set-union data structure</a:t>
            </a:r>
          </a:p>
          <a:p>
            <a:pPr lvl="1"/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sz="280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24846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67600" cy="381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Row counts    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RowCnt(u)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is # vertices in row subtree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Tr[u].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Third ingredient: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path decomposition of row subtrees</a:t>
            </a:r>
          </a:p>
          <a:p>
            <a:pPr lvl="4">
              <a:lnSpc>
                <a:spcPct val="90000"/>
              </a:lnSpc>
            </a:pPr>
            <a:endParaRPr lang="en-US" sz="5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u="sng">
                <a:solidFill>
                  <a:schemeClr val="hlink"/>
                </a:solidFill>
                <a:latin typeface="Arial" charset="0"/>
              </a:rPr>
              <a:t>Lemma: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&lt;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&lt; … &lt;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be some of the vertices of a postordered tree, including all the leaves and the root. 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= lca(p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i+1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for each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 &lt; 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Then each edge of the tree is on the tree path from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q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 sz="2800" baseline="-2500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for exactly one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j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Lemma applies if the tree is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Tr[u]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…,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are the nonzero column numbers in row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u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4">
              <a:lnSpc>
                <a:spcPct val="90000"/>
              </a:lnSpc>
            </a:pPr>
            <a:endParaRPr lang="en-US" sz="8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RowCnt(u) = 1 + sum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 level(p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 – level( lca(p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p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i+1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) ) </a:t>
            </a:r>
          </a:p>
          <a:p>
            <a:pPr lvl="4">
              <a:lnSpc>
                <a:spcPct val="90000"/>
              </a:lnSpc>
            </a:pPr>
            <a:endParaRPr lang="en-US" sz="80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Algorithm computes all lca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and all levels, then evaluates the sum above for each u.</a:t>
            </a:r>
          </a:p>
          <a:p>
            <a:pPr lvl="4">
              <a:lnSpc>
                <a:spcPct val="9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Total running time is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O(nnz(A) * inverse Ackermann)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187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1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467600" cy="3810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Column counts     </a:t>
            </a:r>
            <a:endParaRPr lang="en-US" sz="2400">
              <a:solidFill>
                <a:schemeClr val="accent2"/>
              </a:solidFill>
              <a:ea typeface="+mj-ea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715000"/>
          </a:xfrm>
        </p:spPr>
        <p:txBody>
          <a:bodyPr/>
          <a:lstStyle/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ColCnt(v)  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is computed recursively from children of v.</a:t>
            </a:r>
            <a:endParaRPr lang="en-US" sz="2800">
              <a:solidFill>
                <a:schemeClr val="hlink"/>
              </a:solidFill>
              <a:latin typeface="Arial" charset="0"/>
            </a:endParaRPr>
          </a:p>
          <a:p>
            <a:pPr lvl="4"/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Fourth ingredient: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weights or 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“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deltas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”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give difference between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ColCnt and sum of children</a:t>
            </a:r>
            <a:r>
              <a:rPr lang="ja-JP" altLang="en-US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s ColCnts.</a:t>
            </a:r>
          </a:p>
          <a:p>
            <a:pPr lvl="4"/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Can compute deltas from least common ancestors.</a:t>
            </a:r>
          </a:p>
          <a:p>
            <a:pPr lvl="4"/>
            <a:endParaRPr lang="en-US" sz="5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See Davis section 4.5 (or GNP paper, web site) for details</a:t>
            </a:r>
          </a:p>
          <a:p>
            <a:pPr lvl="4"/>
            <a:endParaRPr lang="en-US" sz="800">
              <a:solidFill>
                <a:schemeClr val="tx1"/>
              </a:solidFill>
              <a:latin typeface="Arial" charset="0"/>
            </a:endParaRPr>
          </a:p>
          <a:p>
            <a:r>
              <a:rPr lang="en-US">
                <a:solidFill>
                  <a:schemeClr val="tx1"/>
                </a:solidFill>
                <a:latin typeface="Arial" charset="0"/>
              </a:rPr>
              <a:t>Total running time is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O(nnz(A) * inverse Ackermann)</a:t>
            </a:r>
          </a:p>
          <a:p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9075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Preorder:  replace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and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Pb</a:t>
            </a: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Independent of numerics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Symbolic Factorization:  build 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Elimination tree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counts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structure of L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Numeric Factorization: 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 = LL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endParaRPr lang="en-US" sz="2800" i="1">
              <a:solidFill>
                <a:schemeClr val="hlink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 use BLAS3 to reduce memory traffic</a:t>
            </a:r>
          </a:p>
          <a:p>
            <a:pPr marL="2095500" lvl="4" indent="-266700"/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Triangular Solves:   solve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Ly = b,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then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x = 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Cholesky factorization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  <p:extLst>
      <p:ext uri="{BB962C8B-B14F-4D97-AF65-F5344CB8AC3E}">
        <p14:creationId xmlns:p14="http://schemas.microsoft.com/office/powerpoint/2010/main" val="1946933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Complexity measures for sparse Cholesky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Space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</a:p>
          <a:p>
            <a:pPr lvl="1"/>
            <a:r>
              <a:rPr lang="en-US" sz="2400" dirty="0">
                <a:latin typeface="Arial" charset="0"/>
              </a:rPr>
              <a:t>Measured by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fill</a:t>
            </a:r>
            <a:r>
              <a:rPr lang="en-US" sz="2400" dirty="0">
                <a:latin typeface="Arial" charset="0"/>
              </a:rPr>
              <a:t>, which is </a:t>
            </a:r>
            <a:r>
              <a:rPr lang="en-US" sz="24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)</a:t>
            </a:r>
            <a:endParaRPr lang="en-US" sz="2800" dirty="0">
              <a:solidFill>
                <a:schemeClr val="hlink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Number of off-diagonal </a:t>
            </a:r>
            <a:r>
              <a:rPr lang="en-US" sz="2400" dirty="0" err="1">
                <a:latin typeface="Arial" charset="0"/>
              </a:rPr>
              <a:t>nonzeros</a:t>
            </a:r>
            <a:r>
              <a:rPr lang="en-US" sz="2400" dirty="0">
                <a:latin typeface="Arial" charset="0"/>
              </a:rPr>
              <a:t> in </a:t>
            </a:r>
            <a:r>
              <a:rPr lang="en-US" sz="2400" dirty="0" err="1">
                <a:latin typeface="Arial" charset="0"/>
              </a:rPr>
              <a:t>Cholesky</a:t>
            </a:r>
            <a:r>
              <a:rPr lang="en-US" sz="2400" dirty="0">
                <a:latin typeface="Arial" charset="0"/>
              </a:rPr>
              <a:t> factor 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    </a:t>
            </a:r>
            <a:r>
              <a:rPr lang="en-US" sz="2000" dirty="0">
                <a:latin typeface="Arial" charset="0"/>
              </a:rPr>
              <a:t>(need to store about 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n + </a:t>
            </a:r>
            <a:r>
              <a:rPr lang="en-US" sz="2000" dirty="0" err="1">
                <a:solidFill>
                  <a:schemeClr val="hlink"/>
                </a:solidFill>
                <a:latin typeface="Arial" charset="0"/>
              </a:rPr>
              <a:t>nnz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(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4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4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000" dirty="0">
                <a:solidFill>
                  <a:schemeClr val="hlink"/>
                </a:solidFill>
                <a:latin typeface="Arial" charset="0"/>
              </a:rPr>
              <a:t>) 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real numbers)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Time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Measured by number of 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flops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000" dirty="0">
                <a:latin typeface="Arial" charset="0"/>
              </a:rPr>
              <a:t>(multiplications, say)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Sum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</a:t>
            </a:r>
            <a:r>
              <a:rPr lang="en-US" sz="2800" baseline="30000" dirty="0">
                <a:solidFill>
                  <a:schemeClr val="tx1"/>
                </a:solidFill>
                <a:latin typeface="Arial" charset="0"/>
              </a:rPr>
              <a:t>2</a:t>
            </a:r>
            <a:endParaRPr lang="en-US" sz="2800" baseline="30000" dirty="0">
              <a:latin typeface="Arial" charset="0"/>
            </a:endParaRPr>
          </a:p>
          <a:p>
            <a:pPr lvl="4"/>
            <a:endParaRPr lang="en-US" sz="1200" dirty="0">
              <a:latin typeface="Arial" charset="0"/>
            </a:endParaRPr>
          </a:p>
          <a:p>
            <a:r>
              <a:rPr lang="en-US" u="sng" dirty="0">
                <a:solidFill>
                  <a:schemeClr val="hlink"/>
                </a:solidFill>
                <a:latin typeface="Arial" charset="0"/>
              </a:rPr>
              <a:t>Front size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:</a:t>
            </a:r>
            <a:endParaRPr lang="en-US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Related to the amount of </a:t>
            </a:r>
            <a:r>
              <a:rPr lang="ja-JP" altLang="en-US" sz="2400" dirty="0">
                <a:latin typeface="Arial" charset="0"/>
              </a:rPr>
              <a:t>“</a:t>
            </a:r>
            <a:r>
              <a:rPr lang="en-US" sz="2400" dirty="0">
                <a:latin typeface="Arial" charset="0"/>
              </a:rPr>
              <a:t>fast memory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 required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charset="0"/>
              </a:rPr>
              <a:t>Max over vertices of 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G</a:t>
            </a:r>
            <a:r>
              <a:rPr lang="en-US" sz="2800" b="1" baseline="30000" dirty="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800" dirty="0">
                <a:solidFill>
                  <a:schemeClr val="hlink"/>
                </a:solidFill>
                <a:latin typeface="Times" charset="0"/>
              </a:rPr>
              <a:t>(A)</a:t>
            </a:r>
            <a:r>
              <a:rPr lang="en-US" sz="2400" dirty="0">
                <a:solidFill>
                  <a:schemeClr val="tx1"/>
                </a:solidFill>
                <a:latin typeface="Arial" charset="0"/>
              </a:rPr>
              <a:t> of (# of higher neighbors).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32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467600" cy="9144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Symmetric or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Nonsymmetric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Ax = b: 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Gaussian elimination without pivoting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8229600" cy="30480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Factor A = LU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Solve Ly = b for y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Solve Ux = y for x</a:t>
            </a:r>
          </a:p>
          <a:p>
            <a:pPr marL="2095500" lvl="4" indent="-266700">
              <a:buFontTx/>
              <a:buAutoNum type="arabicPeriod"/>
            </a:pPr>
            <a:endParaRPr lang="en-US">
              <a:solidFill>
                <a:schemeClr val="hlink"/>
              </a:solidFill>
              <a:latin typeface="Arial" charset="0"/>
            </a:endParaRPr>
          </a:p>
          <a:p>
            <a:pPr marL="457200" indent="-457200"/>
            <a:r>
              <a:rPr lang="en-US">
                <a:latin typeface="Arial" charset="0"/>
              </a:rPr>
              <a:t>Variations:</a:t>
            </a:r>
          </a:p>
          <a:p>
            <a:pPr marL="800100" lvl="1" indent="-342900"/>
            <a:r>
              <a:rPr lang="en-US">
                <a:latin typeface="Arial" charset="0"/>
              </a:rPr>
              <a:t>Pivoting for numerical stability: PA=LU</a:t>
            </a:r>
          </a:p>
          <a:p>
            <a:pPr marL="800100" lvl="1" indent="-342900"/>
            <a:r>
              <a:rPr lang="en-US">
                <a:latin typeface="Arial" charset="0"/>
              </a:rPr>
              <a:t>Cholesky for symmetric positive definite A: A = LL</a:t>
            </a:r>
            <a:r>
              <a:rPr lang="en-US" baseline="30000">
                <a:latin typeface="Arial" charset="0"/>
              </a:rPr>
              <a:t>T</a:t>
            </a:r>
          </a:p>
          <a:p>
            <a:pPr marL="800100" lvl="1" indent="-342900"/>
            <a:r>
              <a:rPr lang="en-US">
                <a:latin typeface="Arial" charset="0"/>
              </a:rPr>
              <a:t>Permuting A to make the factors sparser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71600" y="1524000"/>
            <a:ext cx="1600200" cy="1600200"/>
          </a:xfrm>
          <a:prstGeom prst="rect">
            <a:avLst/>
          </a:prstGeom>
          <a:noFill/>
          <a:ln w="28575">
            <a:solidFill>
              <a:srgbClr val="021FA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3962400" y="1524000"/>
            <a:ext cx="1600200" cy="1600200"/>
            <a:chOff x="2064" y="720"/>
            <a:chExt cx="1008" cy="1008"/>
          </a:xfrm>
        </p:grpSpPr>
        <p:sp>
          <p:nvSpPr>
            <p:cNvPr id="4108" name="Line 6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9" name="Line 7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10" name="Line 8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102" name="Group 9"/>
          <p:cNvGrpSpPr>
            <a:grpSpLocks/>
          </p:cNvGrpSpPr>
          <p:nvPr/>
        </p:nvGrpSpPr>
        <p:grpSpPr bwMode="auto">
          <a:xfrm flipH="1" flipV="1">
            <a:off x="5486400" y="1524000"/>
            <a:ext cx="1600200" cy="1600200"/>
            <a:chOff x="2064" y="720"/>
            <a:chExt cx="1008" cy="1008"/>
          </a:xfrm>
        </p:grpSpPr>
        <p:sp>
          <p:nvSpPr>
            <p:cNvPr id="4105" name="Line 10"/>
            <p:cNvSpPr>
              <a:spLocks noChangeShapeType="1"/>
            </p:cNvSpPr>
            <p:nvPr/>
          </p:nvSpPr>
          <p:spPr bwMode="auto">
            <a:xfrm>
              <a:off x="2064" y="720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 rot="-5400000">
              <a:off x="2568" y="1224"/>
              <a:ext cx="0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2064" y="720"/>
              <a:ext cx="1008" cy="1008"/>
            </a:xfrm>
            <a:prstGeom prst="line">
              <a:avLst/>
            </a:prstGeom>
            <a:noFill/>
            <a:ln w="28575">
              <a:solidFill>
                <a:srgbClr val="021FA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4103" name="Text Box 13"/>
          <p:cNvSpPr txBox="1">
            <a:spLocks noChangeArrowheads="1"/>
          </p:cNvSpPr>
          <p:nvPr/>
        </p:nvSpPr>
        <p:spPr bwMode="auto">
          <a:xfrm>
            <a:off x="3200400" y="1982788"/>
            <a:ext cx="444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600" b="1">
                <a:solidFill>
                  <a:srgbClr val="021FAE"/>
                </a:solidFill>
              </a:rPr>
              <a:t>=</a:t>
            </a:r>
          </a:p>
        </p:txBody>
      </p:sp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5410200" y="20193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021FAE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733760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8915400" cy="549234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Complexity measures for chordal completion</a:t>
            </a:r>
            <a:endParaRPr lang="en-US" sz="2000" i="1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23" y="3504926"/>
            <a:ext cx="6607899" cy="1700978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Nonzeros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=  edges       =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Σ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d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       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(moment 1)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Work        =   flops        =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Σ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d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)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(moment 2)</a:t>
            </a: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Front size =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treewidth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=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max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d</a:t>
            </a:r>
            <a:r>
              <a:rPr kumimoji="0" lang="en-US" sz="24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j</a:t>
            </a:r>
            <a:r>
              <a:rPr kumimoji="0" lang="en-US" sz="24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     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(moment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∞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t>)</a:t>
            </a:r>
            <a:endParaRPr kumimoji="0" lang="en-US" sz="20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  <p:grpSp>
        <p:nvGrpSpPr>
          <p:cNvPr id="6" name="Group 212"/>
          <p:cNvGrpSpPr>
            <a:grpSpLocks noChangeAspect="1"/>
          </p:cNvGrpSpPr>
          <p:nvPr/>
        </p:nvGrpSpPr>
        <p:grpSpPr bwMode="auto">
          <a:xfrm>
            <a:off x="1394472" y="1144529"/>
            <a:ext cx="1711325" cy="2171578"/>
            <a:chOff x="1872" y="2256"/>
            <a:chExt cx="940" cy="1201"/>
          </a:xfrm>
        </p:grpSpPr>
        <p:sp>
          <p:nvSpPr>
            <p:cNvPr id="7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10</a:t>
              </a:r>
            </a:p>
          </p:txBody>
        </p:sp>
        <p:sp>
          <p:nvSpPr>
            <p:cNvPr id="8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9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10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1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2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3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4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5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6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7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8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19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0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1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2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3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4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5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6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7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8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29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30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31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32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33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34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35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36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6</a:t>
              </a:r>
            </a:p>
          </p:txBody>
        </p:sp>
        <p:sp>
          <p:nvSpPr>
            <p:cNvPr id="37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7</a:t>
              </a:r>
            </a:p>
          </p:txBody>
        </p:sp>
        <p:sp>
          <p:nvSpPr>
            <p:cNvPr id="38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8</a:t>
              </a:r>
            </a:p>
          </p:txBody>
        </p:sp>
        <p:sp>
          <p:nvSpPr>
            <p:cNvPr id="39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45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9</a:t>
              </a:r>
            </a:p>
          </p:txBody>
        </p:sp>
      </p:grpSp>
      <p:sp>
        <p:nvSpPr>
          <p:cNvPr id="71" name="Text Box 278"/>
          <p:cNvSpPr txBox="1">
            <a:spLocks noChangeArrowheads="1"/>
          </p:cNvSpPr>
          <p:nvPr/>
        </p:nvSpPr>
        <p:spPr bwMode="auto">
          <a:xfrm>
            <a:off x="256380" y="2245687"/>
            <a:ext cx="1080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G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+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(A)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72" name="Text Box 279"/>
          <p:cNvSpPr txBox="1">
            <a:spLocks noChangeArrowheads="1"/>
          </p:cNvSpPr>
          <p:nvPr/>
        </p:nvSpPr>
        <p:spPr bwMode="auto">
          <a:xfrm>
            <a:off x="3525228" y="1418329"/>
            <a:ext cx="4527200" cy="138499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Elimination degree: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d</a:t>
            </a:r>
            <a:r>
              <a:rPr kumimoji="0" lang="en-US" sz="20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j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 = # higher neighbors of j in G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+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d = (2, 2, 2, 2, 2, 2, 1, 2, 1, 0)</a:t>
            </a:r>
          </a:p>
        </p:txBody>
      </p:sp>
      <p:sp>
        <p:nvSpPr>
          <p:cNvPr id="75" name="Text Box 279"/>
          <p:cNvSpPr txBox="1">
            <a:spLocks noChangeArrowheads="1"/>
          </p:cNvSpPr>
          <p:nvPr/>
        </p:nvSpPr>
        <p:spPr bwMode="auto">
          <a:xfrm>
            <a:off x="839144" y="5574647"/>
            <a:ext cx="7203832" cy="39940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45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Treewidth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 shows up in lots of other graph algorithms</a:t>
            </a:r>
            <a:r>
              <a:rPr kumimoji="0" lang="is-I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charset="0"/>
                <a:ea typeface="ＭＳ Ｐゴシック" charset="0"/>
                <a:cs typeface="+mn-cs"/>
              </a:rPr>
              <a:t>…</a:t>
            </a:r>
            <a:endParaRPr kumimoji="0" lang="en-US" sz="2000" b="0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023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Complexity of direct methods</a:t>
            </a:r>
            <a:endParaRPr lang="en-US" sz="2400">
              <a:ea typeface="+mj-ea"/>
            </a:endParaRPr>
          </a:p>
        </p:txBody>
      </p: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895600" y="1371600"/>
            <a:ext cx="2362200" cy="1524000"/>
            <a:chOff x="960" y="1104"/>
            <a:chExt cx="1488" cy="960"/>
          </a:xfrm>
        </p:grpSpPr>
        <p:grpSp>
          <p:nvGrpSpPr>
            <p:cNvPr id="18490" name="Group 4"/>
            <p:cNvGrpSpPr>
              <a:grpSpLocks/>
            </p:cNvGrpSpPr>
            <p:nvPr/>
          </p:nvGrpSpPr>
          <p:grpSpPr bwMode="auto">
            <a:xfrm>
              <a:off x="1488" y="1104"/>
              <a:ext cx="960" cy="960"/>
              <a:chOff x="436" y="1482"/>
              <a:chExt cx="960" cy="960"/>
            </a:xfrm>
          </p:grpSpPr>
          <p:grpSp>
            <p:nvGrpSpPr>
              <p:cNvPr id="18493" name="Group 5"/>
              <p:cNvGrpSpPr>
                <a:grpSpLocks/>
              </p:cNvGrpSpPr>
              <p:nvPr/>
            </p:nvGrpSpPr>
            <p:grpSpPr bwMode="auto">
              <a:xfrm>
                <a:off x="436" y="1482"/>
                <a:ext cx="960" cy="953"/>
                <a:chOff x="1440" y="1441"/>
                <a:chExt cx="960" cy="953"/>
              </a:xfrm>
            </p:grpSpPr>
            <p:sp>
              <p:nvSpPr>
                <p:cNvPr id="18500" name="Line 6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1" name="Line 7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2" name="Line 8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3" name="Line 9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504" name="Line 10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94" name="Group 11"/>
              <p:cNvGrpSpPr>
                <a:grpSpLocks/>
              </p:cNvGrpSpPr>
              <p:nvPr/>
            </p:nvGrpSpPr>
            <p:grpSpPr bwMode="auto">
              <a:xfrm rot="-5400000">
                <a:off x="438" y="1485"/>
                <a:ext cx="960" cy="953"/>
                <a:chOff x="1440" y="1441"/>
                <a:chExt cx="960" cy="953"/>
              </a:xfrm>
            </p:grpSpPr>
            <p:sp>
              <p:nvSpPr>
                <p:cNvPr id="18495" name="Line 12"/>
                <p:cNvSpPr>
                  <a:spLocks noChangeShapeType="1"/>
                </p:cNvSpPr>
                <p:nvPr/>
              </p:nvSpPr>
              <p:spPr bwMode="auto">
                <a:xfrm>
                  <a:off x="1440" y="1441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6" name="Line 13"/>
                <p:cNvSpPr>
                  <a:spLocks noChangeShapeType="1"/>
                </p:cNvSpPr>
                <p:nvPr/>
              </p:nvSpPr>
              <p:spPr bwMode="auto">
                <a:xfrm>
                  <a:off x="1440" y="1679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7" name="Line 14"/>
                <p:cNvSpPr>
                  <a:spLocks noChangeShapeType="1"/>
                </p:cNvSpPr>
                <p:nvPr/>
              </p:nvSpPr>
              <p:spPr bwMode="auto">
                <a:xfrm>
                  <a:off x="1440" y="1917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8" name="Line 15"/>
                <p:cNvSpPr>
                  <a:spLocks noChangeShapeType="1"/>
                </p:cNvSpPr>
                <p:nvPr/>
              </p:nvSpPr>
              <p:spPr bwMode="auto">
                <a:xfrm>
                  <a:off x="1440" y="2155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99" name="Line 16"/>
                <p:cNvSpPr>
                  <a:spLocks noChangeShapeType="1"/>
                </p:cNvSpPr>
                <p:nvPr/>
              </p:nvSpPr>
              <p:spPr bwMode="auto">
                <a:xfrm>
                  <a:off x="1440" y="2394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91" name="Text Box 17"/>
            <p:cNvSpPr txBox="1">
              <a:spLocks noChangeArrowheads="1"/>
            </p:cNvSpPr>
            <p:nvPr/>
          </p:nvSpPr>
          <p:spPr bwMode="auto">
            <a:xfrm>
              <a:off x="960" y="1440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1/2</a:t>
              </a:r>
            </a:p>
          </p:txBody>
        </p:sp>
        <p:sp>
          <p:nvSpPr>
            <p:cNvPr id="18492" name="Line 18"/>
            <p:cNvSpPr>
              <a:spLocks noChangeShapeType="1"/>
            </p:cNvSpPr>
            <p:nvPr/>
          </p:nvSpPr>
          <p:spPr bwMode="auto">
            <a:xfrm flipV="1">
              <a:off x="1392" y="1104"/>
              <a:ext cx="0" cy="96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6" name="Group 19"/>
          <p:cNvGrpSpPr>
            <a:grpSpLocks/>
          </p:cNvGrpSpPr>
          <p:nvPr/>
        </p:nvGrpSpPr>
        <p:grpSpPr bwMode="auto">
          <a:xfrm>
            <a:off x="5638800" y="1066800"/>
            <a:ext cx="2598738" cy="1833563"/>
            <a:chOff x="3120" y="1008"/>
            <a:chExt cx="1637" cy="1155"/>
          </a:xfrm>
        </p:grpSpPr>
        <p:grpSp>
          <p:nvGrpSpPr>
            <p:cNvPr id="18452" name="Group 20"/>
            <p:cNvGrpSpPr>
              <a:grpSpLocks noChangeAspect="1"/>
            </p:cNvGrpSpPr>
            <p:nvPr/>
          </p:nvGrpSpPr>
          <p:grpSpPr bwMode="auto">
            <a:xfrm>
              <a:off x="3600" y="1008"/>
              <a:ext cx="1157" cy="1155"/>
              <a:chOff x="3168" y="960"/>
              <a:chExt cx="1443" cy="1440"/>
            </a:xfrm>
          </p:grpSpPr>
          <p:grpSp>
            <p:nvGrpSpPr>
              <p:cNvPr id="18455" name="Group 21"/>
              <p:cNvGrpSpPr>
                <a:grpSpLocks noChangeAspect="1"/>
              </p:cNvGrpSpPr>
              <p:nvPr/>
            </p:nvGrpSpPr>
            <p:grpSpPr bwMode="auto">
              <a:xfrm>
                <a:off x="3168" y="1440"/>
                <a:ext cx="960" cy="960"/>
                <a:chOff x="436" y="1482"/>
                <a:chExt cx="960" cy="960"/>
              </a:xfrm>
            </p:grpSpPr>
            <p:grpSp>
              <p:nvGrpSpPr>
                <p:cNvPr id="18478" name="Group 22"/>
                <p:cNvGrpSpPr>
                  <a:grpSpLocks noChangeAspect="1"/>
                </p:cNvGrpSpPr>
                <p:nvPr/>
              </p:nvGrpSpPr>
              <p:grpSpPr bwMode="auto">
                <a:xfrm>
                  <a:off x="436" y="1482"/>
                  <a:ext cx="960" cy="953"/>
                  <a:chOff x="1440" y="1441"/>
                  <a:chExt cx="960" cy="953"/>
                </a:xfrm>
              </p:grpSpPr>
              <p:sp>
                <p:nvSpPr>
                  <p:cNvPr id="18485" name="Line 2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6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7" name="Line 2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8" name="Line 2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9" name="Line 2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479" name="Group 28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438" y="1485"/>
                  <a:ext cx="960" cy="953"/>
                  <a:chOff x="1440" y="1441"/>
                  <a:chExt cx="960" cy="953"/>
                </a:xfrm>
              </p:grpSpPr>
              <p:sp>
                <p:nvSpPr>
                  <p:cNvPr id="18480" name="Line 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441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1" name="Line 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679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2" name="Line 3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1917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3" name="Line 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155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484" name="Line 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440" y="2394"/>
                    <a:ext cx="9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8456" name="Group 34"/>
              <p:cNvGrpSpPr>
                <a:grpSpLocks noChangeAspect="1"/>
              </p:cNvGrpSpPr>
              <p:nvPr/>
            </p:nvGrpSpPr>
            <p:grpSpPr bwMode="auto">
              <a:xfrm>
                <a:off x="3168" y="960"/>
                <a:ext cx="1440" cy="483"/>
                <a:chOff x="3168" y="960"/>
                <a:chExt cx="1440" cy="483"/>
              </a:xfrm>
            </p:grpSpPr>
            <p:sp>
              <p:nvSpPr>
                <p:cNvPr id="18468" name="Line 35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9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0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1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2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3" name="Line 40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4" name="Line 4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5" name="Line 4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6" name="Line 4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77" name="Line 4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457" name="Group 45"/>
              <p:cNvGrpSpPr>
                <a:grpSpLocks noChangeAspect="1"/>
              </p:cNvGrpSpPr>
              <p:nvPr/>
            </p:nvGrpSpPr>
            <p:grpSpPr bwMode="auto">
              <a:xfrm rot="5400000" flipV="1">
                <a:off x="3650" y="1438"/>
                <a:ext cx="1440" cy="483"/>
                <a:chOff x="3168" y="960"/>
                <a:chExt cx="1440" cy="483"/>
              </a:xfrm>
            </p:grpSpPr>
            <p:sp>
              <p:nvSpPr>
                <p:cNvPr id="1845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3648" y="96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5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3528" y="108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0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3408" y="120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1" name="Line 49"/>
                <p:cNvSpPr>
                  <a:spLocks noChangeAspect="1" noChangeShapeType="1"/>
                </p:cNvSpPr>
                <p:nvPr/>
              </p:nvSpPr>
              <p:spPr bwMode="auto">
                <a:xfrm>
                  <a:off x="3288" y="132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2" name="Line 50"/>
                <p:cNvSpPr>
                  <a:spLocks noChangeAspect="1" noChangeShapeType="1"/>
                </p:cNvSpPr>
                <p:nvPr/>
              </p:nvSpPr>
              <p:spPr bwMode="auto">
                <a:xfrm>
                  <a:off x="3168" y="1440"/>
                  <a:ext cx="96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3" name="Line 51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168" y="964"/>
                  <a:ext cx="483" cy="47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4" name="Line 52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407" y="963"/>
                  <a:ext cx="483" cy="47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5" name="Line 53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646" y="962"/>
                  <a:ext cx="483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6" name="Line 54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3885" y="961"/>
                  <a:ext cx="483" cy="48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467" name="Line 55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4125" y="960"/>
                  <a:ext cx="483" cy="48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8453" name="Text Box 56"/>
            <p:cNvSpPr txBox="1">
              <a:spLocks noChangeArrowheads="1"/>
            </p:cNvSpPr>
            <p:nvPr/>
          </p:nvSpPr>
          <p:spPr bwMode="auto">
            <a:xfrm>
              <a:off x="3120" y="1584"/>
              <a:ext cx="4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chemeClr val="hlink"/>
                  </a:solidFill>
                  <a:latin typeface="Arial" charset="0"/>
                </a:rPr>
                <a:t>n</a:t>
              </a:r>
              <a:r>
                <a:rPr lang="en-US" sz="2400" b="1" baseline="30000">
                  <a:solidFill>
                    <a:schemeClr val="hlink"/>
                  </a:solidFill>
                  <a:latin typeface="Arial" charset="0"/>
                </a:rPr>
                <a:t>1/3</a:t>
              </a:r>
            </a:p>
          </p:txBody>
        </p:sp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 flipV="1">
              <a:off x="3504" y="1392"/>
              <a:ext cx="0" cy="76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54010" name="Group 58"/>
          <p:cNvGraphicFramePr>
            <a:graphicFrameLocks noGrp="1"/>
          </p:cNvGraphicFramePr>
          <p:nvPr/>
        </p:nvGraphicFramePr>
        <p:xfrm>
          <a:off x="914400" y="3886200"/>
          <a:ext cx="7391400" cy="2268539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3D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Space (fill):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log n)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4/3 </a:t>
                      </a: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Time (flops):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3/2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O(n </a:t>
                      </a:r>
                      <a:r>
                        <a:rPr kumimoji="0" lang="en-US" sz="3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451" name="Text Box 84"/>
          <p:cNvSpPr txBox="1">
            <a:spLocks noChangeArrowheads="1"/>
          </p:cNvSpPr>
          <p:nvPr/>
        </p:nvSpPr>
        <p:spPr bwMode="auto">
          <a:xfrm>
            <a:off x="304800" y="1295400"/>
            <a:ext cx="2209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Time and space to solve any problem on any well-shaped finite element mesh</a:t>
            </a:r>
          </a:p>
        </p:txBody>
      </p:sp>
    </p:spTree>
    <p:extLst>
      <p:ext uri="{BB962C8B-B14F-4D97-AF65-F5344CB8AC3E}">
        <p14:creationId xmlns:p14="http://schemas.microsoft.com/office/powerpoint/2010/main" val="226663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Left-looking Column LU Factorization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1701800"/>
            <a:ext cx="45720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>
                <a:latin typeface="Times" charset="0"/>
              </a:rPr>
              <a:t>for</a:t>
            </a:r>
            <a:r>
              <a:rPr lang="en-US" sz="2400">
                <a:latin typeface="Times" charset="0"/>
              </a:rPr>
              <a:t> column j = 1 to n </a:t>
            </a:r>
            <a:r>
              <a:rPr lang="en-US" sz="2400" u="sng">
                <a:latin typeface="Times" charset="0"/>
              </a:rPr>
              <a:t>do</a:t>
            </a:r>
            <a:endParaRPr lang="en-US" sz="3200" u="sng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r>
              <a:rPr lang="en-US" u="sng">
                <a:solidFill>
                  <a:srgbClr val="FF0000"/>
                </a:solidFill>
                <a:latin typeface="Times" charset="0"/>
              </a:rPr>
              <a:t>solve</a:t>
            </a:r>
            <a:endParaRPr lang="en-US" u="sng">
              <a:latin typeface="Times" charset="0"/>
            </a:endParaRPr>
          </a:p>
          <a:p>
            <a:pPr lvl="1">
              <a:buFontTx/>
              <a:buNone/>
            </a:pPr>
            <a:endParaRPr lang="en-US">
              <a:latin typeface="Times" charset="0"/>
            </a:endParaRPr>
          </a:p>
          <a:p>
            <a:pPr lvl="1">
              <a:buFontTx/>
              <a:buNone/>
            </a:pPr>
            <a:endParaRPr lang="en-US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endParaRPr lang="en-US" sz="800" u="sng">
              <a:solidFill>
                <a:srgbClr val="FF0000"/>
              </a:solidFill>
              <a:latin typeface="Times" charset="0"/>
            </a:endParaRPr>
          </a:p>
          <a:p>
            <a:pPr lvl="1">
              <a:buFontTx/>
              <a:buNone/>
            </a:pPr>
            <a:r>
              <a:rPr lang="en-US" u="sng">
                <a:solidFill>
                  <a:srgbClr val="FF0000"/>
                </a:solidFill>
                <a:latin typeface="Times" charset="0"/>
              </a:rPr>
              <a:t>scale</a:t>
            </a:r>
            <a:r>
              <a:rPr lang="en-US">
                <a:solidFill>
                  <a:srgbClr val="FF0000"/>
                </a:solidFill>
                <a:latin typeface="Times" charset="0"/>
              </a:rPr>
              <a:t>:</a:t>
            </a:r>
            <a:r>
              <a:rPr lang="en-US"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l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US">
                <a:latin typeface="Times" charset="0"/>
              </a:rPr>
              <a:t> =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l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</a:t>
            </a:r>
            <a:r>
              <a:rPr lang="en-US">
                <a:latin typeface="Times" charset="0"/>
              </a:rPr>
              <a:t> / </a:t>
            </a:r>
            <a:r>
              <a:rPr lang="en-US">
                <a:solidFill>
                  <a:schemeClr val="tx1"/>
                </a:solidFill>
                <a:latin typeface="Times" charset="0"/>
              </a:rPr>
              <a:t>u</a:t>
            </a:r>
            <a:r>
              <a:rPr lang="en-US" sz="2800" baseline="-25000">
                <a:solidFill>
                  <a:schemeClr val="tx1"/>
                </a:solidFill>
                <a:latin typeface="Times" charset="0"/>
              </a:rPr>
              <a:t>jj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38200" y="5334000"/>
            <a:ext cx="678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Column j of A becomes column j of L and U</a:t>
            </a:r>
            <a:endParaRPr lang="en-US" sz="2400">
              <a:solidFill>
                <a:srgbClr val="FF0000"/>
              </a:solidFill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977900" y="2400300"/>
            <a:ext cx="3810000" cy="1006475"/>
            <a:chOff x="3360" y="2000"/>
            <a:chExt cx="2400" cy="634"/>
          </a:xfrm>
        </p:grpSpPr>
        <p:grpSp>
          <p:nvGrpSpPr>
            <p:cNvPr id="5140" name="Group 6"/>
            <p:cNvGrpSpPr>
              <a:grpSpLocks/>
            </p:cNvGrpSpPr>
            <p:nvPr/>
          </p:nvGrpSpPr>
          <p:grpSpPr bwMode="auto">
            <a:xfrm>
              <a:off x="3360" y="2000"/>
              <a:ext cx="1372" cy="634"/>
              <a:chOff x="3456" y="1680"/>
              <a:chExt cx="1372" cy="634"/>
            </a:xfrm>
          </p:grpSpPr>
          <p:grpSp>
            <p:nvGrpSpPr>
              <p:cNvPr id="5142" name="Group 7"/>
              <p:cNvGrpSpPr>
                <a:grpSpLocks/>
              </p:cNvGrpSpPr>
              <p:nvPr/>
            </p:nvGrpSpPr>
            <p:grpSpPr bwMode="auto">
              <a:xfrm>
                <a:off x="3456" y="1680"/>
                <a:ext cx="916" cy="634"/>
                <a:chOff x="3456" y="1520"/>
                <a:chExt cx="916" cy="634"/>
              </a:xfrm>
            </p:grpSpPr>
            <p:sp>
              <p:nvSpPr>
                <p:cNvPr id="5146" name="Rectangle 8"/>
                <p:cNvSpPr>
                  <a:spLocks noChangeArrowheads="1"/>
                </p:cNvSpPr>
                <p:nvPr/>
              </p:nvSpPr>
              <p:spPr bwMode="auto">
                <a:xfrm>
                  <a:off x="3653" y="1577"/>
                  <a:ext cx="521" cy="5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000000"/>
                      </a:solidFill>
                    </a:rPr>
                    <a:t>L    0</a:t>
                  </a:r>
                  <a:br>
                    <a:rPr lang="en-US" sz="2400">
                      <a:solidFill>
                        <a:srgbClr val="000000"/>
                      </a:solidFill>
                    </a:rPr>
                  </a:br>
                  <a:r>
                    <a:rPr lang="en-US" sz="2400" u="sng">
                      <a:solidFill>
                        <a:srgbClr val="000000"/>
                      </a:solidFill>
                    </a:rPr>
                    <a:t>L</a:t>
                  </a:r>
                  <a:r>
                    <a:rPr lang="en-US" sz="2400">
                      <a:solidFill>
                        <a:srgbClr val="000000"/>
                      </a:solidFill>
                    </a:rPr>
                    <a:t>    I</a:t>
                  </a:r>
                </a:p>
              </p:txBody>
            </p:sp>
            <p:sp>
              <p:nvSpPr>
                <p:cNvPr id="514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456" y="1520"/>
                  <a:ext cx="916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6000">
                      <a:solidFill>
                        <a:srgbClr val="000000"/>
                      </a:solidFill>
                    </a:rPr>
                    <a:t>(    )</a:t>
                  </a:r>
                </a:p>
              </p:txBody>
            </p:sp>
          </p:grpSp>
          <p:grpSp>
            <p:nvGrpSpPr>
              <p:cNvPr id="5143" name="Group 10"/>
              <p:cNvGrpSpPr>
                <a:grpSpLocks/>
              </p:cNvGrpSpPr>
              <p:nvPr/>
            </p:nvGrpSpPr>
            <p:grpSpPr bwMode="auto">
              <a:xfrm>
                <a:off x="4272" y="1680"/>
                <a:ext cx="556" cy="634"/>
                <a:chOff x="4368" y="1813"/>
                <a:chExt cx="556" cy="634"/>
              </a:xfrm>
            </p:grpSpPr>
            <p:sp>
              <p:nvSpPr>
                <p:cNvPr id="5144" name="Rectangle 11"/>
                <p:cNvSpPr>
                  <a:spLocks noChangeArrowheads="1"/>
                </p:cNvSpPr>
                <p:nvPr/>
              </p:nvSpPr>
              <p:spPr bwMode="auto">
                <a:xfrm>
                  <a:off x="4517" y="1851"/>
                  <a:ext cx="259" cy="5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400">
                      <a:solidFill>
                        <a:srgbClr val="000000"/>
                      </a:solidFill>
                    </a:rPr>
                    <a:t>u</a:t>
                  </a:r>
                  <a:r>
                    <a:rPr lang="en-US" baseline="-25000">
                      <a:solidFill>
                        <a:srgbClr val="000000"/>
                      </a:solidFill>
                    </a:rPr>
                    <a:t>j</a:t>
                  </a:r>
                  <a:br>
                    <a:rPr lang="en-US" sz="2400">
                      <a:solidFill>
                        <a:srgbClr val="000000"/>
                      </a:solidFill>
                    </a:rPr>
                  </a:br>
                  <a:r>
                    <a:rPr lang="en-US" sz="2400">
                      <a:solidFill>
                        <a:srgbClr val="000000"/>
                      </a:solidFill>
                    </a:rPr>
                    <a:t>l</a:t>
                  </a:r>
                  <a:r>
                    <a:rPr lang="en-US" baseline="-25000">
                      <a:solidFill>
                        <a:srgbClr val="000000"/>
                      </a:solidFill>
                    </a:rPr>
                    <a:t>j</a:t>
                  </a:r>
                  <a:r>
                    <a:rPr lang="en-US" sz="2400">
                      <a:solidFill>
                        <a:srgbClr val="000000"/>
                      </a:solidFill>
                    </a:rPr>
                    <a:t> </a:t>
                  </a:r>
                </a:p>
              </p:txBody>
            </p:sp>
            <p:sp>
              <p:nvSpPr>
                <p:cNvPr id="51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368" y="1813"/>
                  <a:ext cx="556" cy="6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1pPr>
                  <a:lvl2pPr marL="742950" indent="-28575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r>
                    <a:rPr lang="en-US" sz="6000">
                      <a:solidFill>
                        <a:srgbClr val="000000"/>
                      </a:solidFill>
                    </a:rPr>
                    <a:t>( )</a:t>
                  </a:r>
                </a:p>
              </p:txBody>
            </p:sp>
          </p:grpSp>
        </p:grpSp>
        <p:sp>
          <p:nvSpPr>
            <p:cNvPr id="5141" name="Rectangle 13"/>
            <p:cNvSpPr>
              <a:spLocks noChangeArrowheads="1"/>
            </p:cNvSpPr>
            <p:nvPr/>
          </p:nvSpPr>
          <p:spPr bwMode="auto">
            <a:xfrm>
              <a:off x="4664" y="2173"/>
              <a:ext cx="10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</a:rPr>
                <a:t>= a</a:t>
              </a:r>
              <a:r>
                <a:rPr lang="en-US" baseline="-25000">
                  <a:solidFill>
                    <a:srgbClr val="000000"/>
                  </a:solidFill>
                </a:rPr>
                <a:t>j</a:t>
              </a:r>
              <a:r>
                <a:rPr lang="en-US" sz="2400">
                  <a:solidFill>
                    <a:srgbClr val="000000"/>
                  </a:solidFill>
                </a:rPr>
                <a:t>  for u</a:t>
              </a:r>
              <a:r>
                <a:rPr lang="en-US" baseline="-25000">
                  <a:solidFill>
                    <a:srgbClr val="000000"/>
                  </a:solidFill>
                </a:rPr>
                <a:t>j</a:t>
              </a:r>
              <a:r>
                <a:rPr lang="en-US" sz="2400">
                  <a:solidFill>
                    <a:srgbClr val="000000"/>
                  </a:solidFill>
                </a:rPr>
                <a:t>, l</a:t>
              </a:r>
              <a:r>
                <a:rPr lang="en-US" baseline="-25000">
                  <a:solidFill>
                    <a:srgbClr val="000000"/>
                  </a:solidFill>
                </a:rPr>
                <a:t>j</a:t>
              </a:r>
            </a:p>
          </p:txBody>
        </p:sp>
      </p:grpSp>
      <p:grpSp>
        <p:nvGrpSpPr>
          <p:cNvPr id="5126" name="Group 14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5127" name="Group 15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5129" name="Group 16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513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7" name="Freeform 18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8" name="Freeform 19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39" name="Rectangle 20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5130" name="Line 21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31" name="Text Box 22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5132" name="Line 23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33" name="Text Box 24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5134" name="Text Box 25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U</a:t>
                </a:r>
              </a:p>
            </p:txBody>
          </p:sp>
          <p:sp>
            <p:nvSpPr>
              <p:cNvPr id="5135" name="Text Box 26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5128" name="Text Box 27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>
                  <a:solidFill>
                    <a:srgbClr val="000000"/>
                  </a:solidFill>
                </a:rPr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48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Left-looking sparse LU without pivoting (simple)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914400"/>
            <a:ext cx="7848600" cy="56388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>
                <a:solidFill>
                  <a:schemeClr val="tx1"/>
                </a:solidFill>
                <a:latin typeface="Arial" charset="0"/>
              </a:rPr>
              <a:t>    L = speye(n);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for column j = 1 : n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dfs in G(L</a:t>
            </a:r>
            <a:r>
              <a:rPr lang="en-US" sz="2400" b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)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to predict nonzeros of x;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x(1:n) = A(1:n, j);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// x is a SPA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for i = nonzero indices of x in topological order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x(i) = x(i) / L(i, i);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     x(i+1:n) = x(i+1:n) –  L(i+1:n, i) * x(i); 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U(1:j, j) = x(1:j);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L(j+1:n, j) = x(j+1:n);</a:t>
            </a:r>
            <a:br>
              <a:rPr lang="en-US" sz="2400">
                <a:solidFill>
                  <a:schemeClr val="tx1"/>
                </a:solidFill>
                <a:latin typeface="Arial" charset="0"/>
              </a:rPr>
            </a:br>
            <a:r>
              <a:rPr lang="en-US" sz="2400">
                <a:solidFill>
                  <a:schemeClr val="tx1"/>
                </a:solidFill>
                <a:latin typeface="Arial" charset="0"/>
              </a:rPr>
              <a:t>    </a:t>
            </a:r>
            <a:r>
              <a:rPr lang="en-US" sz="2400">
                <a:solidFill>
                  <a:schemeClr val="hlink"/>
                </a:solidFill>
                <a:latin typeface="Arial" charset="0"/>
              </a:rPr>
              <a:t>cdiv: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  L(j+1:n, j) = L(j+1:n, j) / U(j, j);</a:t>
            </a:r>
          </a:p>
        </p:txBody>
      </p:sp>
    </p:spTree>
    <p:extLst>
      <p:ext uri="{BB962C8B-B14F-4D97-AF65-F5344CB8AC3E}">
        <p14:creationId xmlns:p14="http://schemas.microsoft.com/office/powerpoint/2010/main" val="74020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81200"/>
            <a:ext cx="8534400" cy="28956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ea typeface="+mj-ea"/>
              </a:rPr>
              <a:t>Back to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Sparse </a:t>
            </a:r>
            <a:r>
              <a:rPr lang="en-US" dirty="0" err="1">
                <a:ea typeface="+mj-ea"/>
              </a:rPr>
              <a:t>Cholesky</a:t>
            </a:r>
            <a:r>
              <a:rPr lang="en-US" dirty="0">
                <a:ea typeface="+mj-ea"/>
              </a:rPr>
              <a:t> 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(finally!)</a:t>
            </a:r>
            <a:br>
              <a:rPr lang="en-US" dirty="0">
                <a:ea typeface="+mj-ea"/>
              </a:rPr>
            </a:br>
            <a:br>
              <a:rPr lang="en-US" dirty="0">
                <a:ea typeface="+mj-ea"/>
              </a:rPr>
            </a:br>
            <a:br>
              <a:rPr lang="en-US" dirty="0">
                <a:ea typeface="+mj-ea"/>
              </a:rPr>
            </a:br>
            <a:endParaRPr lang="en-US" sz="2400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2810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Column Cholesky Factorization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45720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j = 1 : n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L(j:n, j) = A(j:n, j);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for</a:t>
            </a:r>
            <a:r>
              <a:rPr lang="en-US" sz="2000">
                <a:latin typeface="Arial" charset="0"/>
              </a:rPr>
              <a:t> k &lt; j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with</a:t>
            </a:r>
            <a:r>
              <a:rPr lang="en-US" sz="2000">
                <a:latin typeface="Arial" charset="0"/>
              </a:rPr>
              <a:t> L(j, k) </a:t>
            </a:r>
            <a:r>
              <a:rPr lang="en-US" sz="2000">
                <a:solidFill>
                  <a:srgbClr val="021FAE"/>
                </a:solidFill>
                <a:latin typeface="Arial" charset="0"/>
              </a:rPr>
              <a:t>nonzero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% sparse cmod(j,k)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L(j:n, j) = L(j:n, j) – L(j, k) * L(j:n, k);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   end</a:t>
            </a:r>
            <a:r>
              <a:rPr lang="en-US" sz="2000">
                <a:latin typeface="Arial" charset="0"/>
              </a:rPr>
              <a:t>;</a:t>
            </a:r>
          </a:p>
          <a:p>
            <a:pPr>
              <a:buFontTx/>
              <a:buNone/>
            </a:pPr>
            <a:endParaRPr lang="en-US" sz="7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% sparse cdiv(j)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L(j, j) = sqrt(L(j, j));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L(j+1:n, j) = L(j+1:n, j) / L(j, j);</a:t>
            </a:r>
          </a:p>
          <a:p>
            <a:pPr>
              <a:buFontTx/>
              <a:buNone/>
            </a:pPr>
            <a:endParaRPr lang="en-US" sz="5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021FAE"/>
                </a:solidFill>
                <a:latin typeface="Arial" charset="0"/>
              </a:rPr>
              <a:t>end</a:t>
            </a:r>
            <a:r>
              <a:rPr lang="en-US" sz="2000">
                <a:latin typeface="Arial" charset="0"/>
              </a:rPr>
              <a:t>;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317625" y="5499100"/>
            <a:ext cx="6781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Column j of A becomes column j of L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5346700" y="1384300"/>
            <a:ext cx="3206750" cy="3657600"/>
            <a:chOff x="3356" y="528"/>
            <a:chExt cx="2020" cy="2304"/>
          </a:xfrm>
        </p:grpSpPr>
        <p:grpSp>
          <p:nvGrpSpPr>
            <p:cNvPr id="16390" name="Group 6"/>
            <p:cNvGrpSpPr>
              <a:grpSpLocks/>
            </p:cNvGrpSpPr>
            <p:nvPr/>
          </p:nvGrpSpPr>
          <p:grpSpPr bwMode="auto">
            <a:xfrm>
              <a:off x="3356" y="812"/>
              <a:ext cx="2020" cy="2020"/>
              <a:chOff x="3356" y="812"/>
              <a:chExt cx="2020" cy="2020"/>
            </a:xfrm>
          </p:grpSpPr>
          <p:grpSp>
            <p:nvGrpSpPr>
              <p:cNvPr id="16392" name="Group 7"/>
              <p:cNvGrpSpPr>
                <a:grpSpLocks/>
              </p:cNvGrpSpPr>
              <p:nvPr/>
            </p:nvGrpSpPr>
            <p:grpSpPr bwMode="auto">
              <a:xfrm>
                <a:off x="3356" y="812"/>
                <a:ext cx="2020" cy="2020"/>
                <a:chOff x="3356" y="812"/>
                <a:chExt cx="2020" cy="2020"/>
              </a:xfrm>
            </p:grpSpPr>
            <p:sp>
              <p:nvSpPr>
                <p:cNvPr id="16399" name="Rectangle 8"/>
                <p:cNvSpPr>
                  <a:spLocks noChangeArrowheads="1"/>
                </p:cNvSpPr>
                <p:nvPr/>
              </p:nvSpPr>
              <p:spPr bwMode="auto">
                <a:xfrm>
                  <a:off x="4320" y="816"/>
                  <a:ext cx="1056" cy="2016"/>
                </a:xfrm>
                <a:prstGeom prst="rect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00" name="Freeform 9"/>
                <p:cNvSpPr>
                  <a:spLocks/>
                </p:cNvSpPr>
                <p:nvPr/>
              </p:nvSpPr>
              <p:spPr bwMode="auto">
                <a:xfrm>
                  <a:off x="3356" y="832"/>
                  <a:ext cx="820" cy="2000"/>
                </a:xfrm>
                <a:custGeom>
                  <a:avLst/>
                  <a:gdLst>
                    <a:gd name="T0" fmla="*/ 0 w 820"/>
                    <a:gd name="T1" fmla="*/ 0 h 2000"/>
                    <a:gd name="T2" fmla="*/ 4 w 820"/>
                    <a:gd name="T3" fmla="*/ 2000 h 2000"/>
                    <a:gd name="T4" fmla="*/ 820 w 820"/>
                    <a:gd name="T5" fmla="*/ 2000 h 2000"/>
                    <a:gd name="T6" fmla="*/ 820 w 820"/>
                    <a:gd name="T7" fmla="*/ 824 h 2000"/>
                    <a:gd name="T8" fmla="*/ 0 w 820"/>
                    <a:gd name="T9" fmla="*/ 0 h 20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20"/>
                    <a:gd name="T16" fmla="*/ 0 h 2000"/>
                    <a:gd name="T17" fmla="*/ 820 w 820"/>
                    <a:gd name="T18" fmla="*/ 2000 h 20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20" h="2000">
                      <a:moveTo>
                        <a:pt x="0" y="0"/>
                      </a:moveTo>
                      <a:lnTo>
                        <a:pt x="4" y="2000"/>
                      </a:lnTo>
                      <a:lnTo>
                        <a:pt x="820" y="2000"/>
                      </a:lnTo>
                      <a:lnTo>
                        <a:pt x="820" y="8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00D2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1" name="Freeform 10"/>
                <p:cNvSpPr>
                  <a:spLocks/>
                </p:cNvSpPr>
                <p:nvPr/>
              </p:nvSpPr>
              <p:spPr bwMode="auto">
                <a:xfrm>
                  <a:off x="3372" y="812"/>
                  <a:ext cx="804" cy="804"/>
                </a:xfrm>
                <a:custGeom>
                  <a:avLst/>
                  <a:gdLst>
                    <a:gd name="T0" fmla="*/ 0 w 804"/>
                    <a:gd name="T1" fmla="*/ 0 h 804"/>
                    <a:gd name="T2" fmla="*/ 804 w 804"/>
                    <a:gd name="T3" fmla="*/ 4 h 804"/>
                    <a:gd name="T4" fmla="*/ 804 w 804"/>
                    <a:gd name="T5" fmla="*/ 804 h 804"/>
                    <a:gd name="T6" fmla="*/ 0 w 804"/>
                    <a:gd name="T7" fmla="*/ 0 h 80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04"/>
                    <a:gd name="T13" fmla="*/ 0 h 804"/>
                    <a:gd name="T14" fmla="*/ 804 w 804"/>
                    <a:gd name="T15" fmla="*/ 804 h 80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04" h="804">
                      <a:moveTo>
                        <a:pt x="0" y="0"/>
                      </a:moveTo>
                      <a:lnTo>
                        <a:pt x="804" y="4"/>
                      </a:lnTo>
                      <a:lnTo>
                        <a:pt x="804" y="80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02" name="Rectangle 11"/>
                <p:cNvSpPr>
                  <a:spLocks noChangeArrowheads="1"/>
                </p:cNvSpPr>
                <p:nvPr/>
              </p:nvSpPr>
              <p:spPr bwMode="auto">
                <a:xfrm>
                  <a:off x="4200" y="816"/>
                  <a:ext cx="96" cy="2016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393" name="Line 12"/>
              <p:cNvSpPr>
                <a:spLocks noChangeShapeType="1"/>
              </p:cNvSpPr>
              <p:nvPr/>
            </p:nvSpPr>
            <p:spPr bwMode="auto">
              <a:xfrm>
                <a:off x="3360" y="816"/>
                <a:ext cx="2016" cy="20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4" name="Text Box 13"/>
              <p:cNvSpPr txBox="1">
                <a:spLocks noChangeArrowheads="1"/>
              </p:cNvSpPr>
              <p:nvPr/>
            </p:nvSpPr>
            <p:spPr bwMode="auto">
              <a:xfrm>
                <a:off x="3528" y="1928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 u="sng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16395" name="Line 14"/>
              <p:cNvSpPr>
                <a:spLocks noChangeShapeType="1"/>
              </p:cNvSpPr>
              <p:nvPr/>
            </p:nvSpPr>
            <p:spPr bwMode="auto">
              <a:xfrm flipH="1">
                <a:off x="3356" y="1660"/>
                <a:ext cx="816" cy="0"/>
              </a:xfrm>
              <a:prstGeom prst="line">
                <a:avLst/>
              </a:prstGeom>
              <a:noFill/>
              <a:ln w="12700">
                <a:solidFill>
                  <a:srgbClr val="00D2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Text Box 15"/>
              <p:cNvSpPr txBox="1">
                <a:spLocks noChangeArrowheads="1"/>
              </p:cNvSpPr>
              <p:nvPr/>
            </p:nvSpPr>
            <p:spPr bwMode="auto">
              <a:xfrm>
                <a:off x="3520" y="1216"/>
                <a:ext cx="2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00D200"/>
                    </a:solidFill>
                  </a:rPr>
                  <a:t>L</a:t>
                </a:r>
              </a:p>
            </p:txBody>
          </p:sp>
          <p:sp>
            <p:nvSpPr>
              <p:cNvPr id="16397" name="Text Box 16"/>
              <p:cNvSpPr txBox="1">
                <a:spLocks noChangeArrowheads="1"/>
              </p:cNvSpPr>
              <p:nvPr/>
            </p:nvSpPr>
            <p:spPr bwMode="auto">
              <a:xfrm>
                <a:off x="3840" y="888"/>
                <a:ext cx="37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FF0000"/>
                    </a:solidFill>
                  </a:rPr>
                  <a:t>L</a:t>
                </a:r>
                <a:r>
                  <a:rPr lang="en-US" sz="3200" baseline="30000">
                    <a:solidFill>
                      <a:srgbClr val="FF0000"/>
                    </a:solidFill>
                  </a:rPr>
                  <a:t>T</a:t>
                </a:r>
              </a:p>
            </p:txBody>
          </p:sp>
          <p:sp>
            <p:nvSpPr>
              <p:cNvPr id="16398" name="Text Box 17"/>
              <p:cNvSpPr txBox="1">
                <a:spLocks noChangeArrowheads="1"/>
              </p:cNvSpPr>
              <p:nvPr/>
            </p:nvSpPr>
            <p:spPr bwMode="auto">
              <a:xfrm>
                <a:off x="4752" y="1440"/>
                <a:ext cx="301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r>
                  <a:rPr lang="en-US" sz="3200">
                    <a:solidFill>
                      <a:srgbClr val="6591A9"/>
                    </a:solidFill>
                  </a:rPr>
                  <a:t>A</a:t>
                </a:r>
              </a:p>
            </p:txBody>
          </p:sp>
        </p:grpSp>
        <p:sp>
          <p:nvSpPr>
            <p:cNvPr id="16391" name="Text Box 18"/>
            <p:cNvSpPr txBox="1">
              <a:spLocks noChangeArrowheads="1"/>
            </p:cNvSpPr>
            <p:nvPr/>
          </p:nvSpPr>
          <p:spPr bwMode="auto">
            <a:xfrm>
              <a:off x="4182" y="528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400" b="1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62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848600" cy="5105400"/>
          </a:xfrm>
        </p:spPr>
        <p:txBody>
          <a:bodyPr/>
          <a:lstStyle/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Preorder:  replace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PAP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and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b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 by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Pb</a:t>
            </a:r>
            <a:endParaRPr lang="en-US">
              <a:solidFill>
                <a:srgbClr val="021FAE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Independent of numerics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Symbolic Factorization:  build 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Elimination tree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counts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Nonzero structure of L</a:t>
            </a:r>
          </a:p>
          <a:p>
            <a:pPr marL="2095500" lvl="4" indent="-266700"/>
            <a:endParaRPr lang="en-US">
              <a:solidFill>
                <a:schemeClr val="tx1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Numeric Factorization: 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A = LL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endParaRPr lang="en-US" sz="2800" i="1">
              <a:solidFill>
                <a:schemeClr val="hlink"/>
              </a:solidFill>
              <a:latin typeface="Arial" charset="0"/>
            </a:endParaRP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Static data structure</a:t>
            </a:r>
          </a:p>
          <a:p>
            <a:pPr marL="800100" lvl="1" indent="-342900"/>
            <a:r>
              <a:rPr lang="en-US">
                <a:solidFill>
                  <a:schemeClr val="tx1"/>
                </a:solidFill>
                <a:latin typeface="Arial" charset="0"/>
              </a:rPr>
              <a:t>Supernodes use BLAS3 to reduce memory traffic</a:t>
            </a:r>
          </a:p>
          <a:p>
            <a:pPr marL="2095500" lvl="4" indent="-266700"/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indent="-457200">
              <a:buClr>
                <a:srgbClr val="021FAE"/>
              </a:buClr>
              <a:buFontTx/>
              <a:buAutoNum type="arabicPeriod"/>
            </a:pPr>
            <a:r>
              <a:rPr lang="en-US">
                <a:solidFill>
                  <a:srgbClr val="021FAE"/>
                </a:solidFill>
                <a:latin typeface="Arial" charset="0"/>
              </a:rPr>
              <a:t>Triangular Solves:   solve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Ly = b, </a:t>
            </a:r>
            <a:r>
              <a:rPr lang="en-US">
                <a:solidFill>
                  <a:srgbClr val="021FAE"/>
                </a:solidFill>
                <a:latin typeface="Arial" charset="0"/>
              </a:rPr>
              <a:t>then 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L</a:t>
            </a:r>
            <a:r>
              <a:rPr lang="en-US" sz="2800" i="1" baseline="30000">
                <a:solidFill>
                  <a:schemeClr val="hlink"/>
                </a:solidFill>
                <a:latin typeface="Arial" charset="0"/>
              </a:rPr>
              <a:t>T</a:t>
            </a:r>
            <a:r>
              <a:rPr lang="en-US" sz="2800" i="1">
                <a:solidFill>
                  <a:schemeClr val="hlink"/>
                </a:solidFill>
                <a:latin typeface="Arial" charset="0"/>
              </a:rPr>
              <a:t>x = 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14300"/>
            <a:ext cx="82296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Sparse Cholesky factorization to solve  </a:t>
            </a:r>
            <a:r>
              <a:rPr lang="en-US" b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Ax = b</a:t>
            </a:r>
          </a:p>
        </p:txBody>
      </p:sp>
    </p:spTree>
    <p:extLst>
      <p:ext uri="{BB962C8B-B14F-4D97-AF65-F5344CB8AC3E}">
        <p14:creationId xmlns:p14="http://schemas.microsoft.com/office/powerpoint/2010/main" val="69823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5100"/>
            <a:ext cx="9144000" cy="6096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Predicting the structure of L: Symbolic factorization </a:t>
            </a:r>
            <a:endParaRPr lang="en-US" i="0" dirty="0">
              <a:solidFill>
                <a:srgbClr val="021FAE"/>
              </a:solidFill>
              <a:effectLst/>
              <a:ea typeface="+mj-ea"/>
            </a:endParaRPr>
          </a:p>
        </p:txBody>
      </p:sp>
      <p:sp>
        <p:nvSpPr>
          <p:cNvPr id="4099" name="Oval 3"/>
          <p:cNvSpPr>
            <a:spLocks noChangeAspect="1" noChangeArrowheads="1"/>
          </p:cNvSpPr>
          <p:nvPr/>
        </p:nvSpPr>
        <p:spPr bwMode="auto">
          <a:xfrm>
            <a:off x="631825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/>
        </p:nvSpPr>
        <p:spPr bwMode="auto">
          <a:xfrm>
            <a:off x="79851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1" name="Oval 5"/>
          <p:cNvSpPr>
            <a:spLocks noChangeAspect="1" noChangeArrowheads="1"/>
          </p:cNvSpPr>
          <p:nvPr/>
        </p:nvSpPr>
        <p:spPr bwMode="auto">
          <a:xfrm>
            <a:off x="965200" y="13525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2" name="Oval 6"/>
          <p:cNvSpPr>
            <a:spLocks noChangeAspect="1" noChangeArrowheads="1"/>
          </p:cNvSpPr>
          <p:nvPr/>
        </p:nvSpPr>
        <p:spPr bwMode="auto">
          <a:xfrm>
            <a:off x="1131888" y="1352550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3" name="Oval 7"/>
          <p:cNvSpPr>
            <a:spLocks noChangeAspect="1" noChangeArrowheads="1"/>
          </p:cNvSpPr>
          <p:nvPr/>
        </p:nvSpPr>
        <p:spPr bwMode="auto">
          <a:xfrm>
            <a:off x="129857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4" name="Oval 8"/>
          <p:cNvSpPr>
            <a:spLocks noChangeAspect="1" noChangeArrowheads="1"/>
          </p:cNvSpPr>
          <p:nvPr/>
        </p:nvSpPr>
        <p:spPr bwMode="auto">
          <a:xfrm>
            <a:off x="1465263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5" name="Oval 9"/>
          <p:cNvSpPr>
            <a:spLocks noChangeAspect="1" noChangeArrowheads="1"/>
          </p:cNvSpPr>
          <p:nvPr/>
        </p:nvSpPr>
        <p:spPr bwMode="auto">
          <a:xfrm>
            <a:off x="1631950" y="1352550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6" name="Oval 10"/>
          <p:cNvSpPr>
            <a:spLocks noChangeAspect="1" noChangeArrowheads="1"/>
          </p:cNvSpPr>
          <p:nvPr/>
        </p:nvSpPr>
        <p:spPr bwMode="auto">
          <a:xfrm>
            <a:off x="1798638" y="1352550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7" name="Oval 11"/>
          <p:cNvSpPr>
            <a:spLocks noChangeAspect="1" noChangeArrowheads="1"/>
          </p:cNvSpPr>
          <p:nvPr/>
        </p:nvSpPr>
        <p:spPr bwMode="auto">
          <a:xfrm>
            <a:off x="1965325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8" name="Oval 12"/>
          <p:cNvSpPr>
            <a:spLocks noChangeAspect="1" noChangeArrowheads="1"/>
          </p:cNvSpPr>
          <p:nvPr/>
        </p:nvSpPr>
        <p:spPr bwMode="auto">
          <a:xfrm>
            <a:off x="2133600" y="1352550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09" name="Oval 13"/>
          <p:cNvSpPr>
            <a:spLocks noChangeAspect="1" noChangeArrowheads="1"/>
          </p:cNvSpPr>
          <p:nvPr/>
        </p:nvSpPr>
        <p:spPr bwMode="auto">
          <a:xfrm>
            <a:off x="6318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0" name="Oval 14"/>
          <p:cNvSpPr>
            <a:spLocks noChangeAspect="1" noChangeArrowheads="1"/>
          </p:cNvSpPr>
          <p:nvPr/>
        </p:nvSpPr>
        <p:spPr bwMode="auto">
          <a:xfrm>
            <a:off x="798513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1" name="Oval 15"/>
          <p:cNvSpPr>
            <a:spLocks noChangeAspect="1" noChangeArrowheads="1"/>
          </p:cNvSpPr>
          <p:nvPr/>
        </p:nvSpPr>
        <p:spPr bwMode="auto">
          <a:xfrm>
            <a:off x="965200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2" name="Oval 16"/>
          <p:cNvSpPr>
            <a:spLocks noChangeAspect="1" noChangeArrowheads="1"/>
          </p:cNvSpPr>
          <p:nvPr/>
        </p:nvSpPr>
        <p:spPr bwMode="auto">
          <a:xfrm>
            <a:off x="113188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3" name="Oval 17"/>
          <p:cNvSpPr>
            <a:spLocks noChangeAspect="1" noChangeArrowheads="1"/>
          </p:cNvSpPr>
          <p:nvPr/>
        </p:nvSpPr>
        <p:spPr bwMode="auto">
          <a:xfrm>
            <a:off x="1298575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4" name="Oval 18"/>
          <p:cNvSpPr>
            <a:spLocks noChangeAspect="1" noChangeArrowheads="1"/>
          </p:cNvSpPr>
          <p:nvPr/>
        </p:nvSpPr>
        <p:spPr bwMode="auto">
          <a:xfrm>
            <a:off x="1465263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5" name="Oval 19"/>
          <p:cNvSpPr>
            <a:spLocks noChangeAspect="1" noChangeArrowheads="1"/>
          </p:cNvSpPr>
          <p:nvPr/>
        </p:nvSpPr>
        <p:spPr bwMode="auto">
          <a:xfrm>
            <a:off x="1631950" y="1511300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6" name="Oval 20"/>
          <p:cNvSpPr>
            <a:spLocks noChangeAspect="1" noChangeArrowheads="1"/>
          </p:cNvSpPr>
          <p:nvPr/>
        </p:nvSpPr>
        <p:spPr bwMode="auto">
          <a:xfrm>
            <a:off x="1798638" y="1511300"/>
            <a:ext cx="90487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7" name="Oval 21"/>
          <p:cNvSpPr>
            <a:spLocks noChangeAspect="1" noChangeArrowheads="1"/>
          </p:cNvSpPr>
          <p:nvPr/>
        </p:nvSpPr>
        <p:spPr bwMode="auto">
          <a:xfrm>
            <a:off x="1965325" y="1511300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8" name="Oval 22"/>
          <p:cNvSpPr>
            <a:spLocks noChangeAspect="1" noChangeArrowheads="1"/>
          </p:cNvSpPr>
          <p:nvPr/>
        </p:nvSpPr>
        <p:spPr bwMode="auto">
          <a:xfrm>
            <a:off x="2133600" y="1511300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19" name="Oval 23"/>
          <p:cNvSpPr>
            <a:spLocks noChangeAspect="1" noChangeArrowheads="1"/>
          </p:cNvSpPr>
          <p:nvPr/>
        </p:nvSpPr>
        <p:spPr bwMode="auto">
          <a:xfrm>
            <a:off x="631825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0" name="Oval 24"/>
          <p:cNvSpPr>
            <a:spLocks noChangeAspect="1" noChangeArrowheads="1"/>
          </p:cNvSpPr>
          <p:nvPr/>
        </p:nvSpPr>
        <p:spPr bwMode="auto">
          <a:xfrm>
            <a:off x="79851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1" name="Oval 25"/>
          <p:cNvSpPr>
            <a:spLocks noChangeAspect="1" noChangeArrowheads="1"/>
          </p:cNvSpPr>
          <p:nvPr/>
        </p:nvSpPr>
        <p:spPr bwMode="auto">
          <a:xfrm>
            <a:off x="965200" y="16716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2" name="Oval 26"/>
          <p:cNvSpPr>
            <a:spLocks noChangeAspect="1" noChangeArrowheads="1"/>
          </p:cNvSpPr>
          <p:nvPr/>
        </p:nvSpPr>
        <p:spPr bwMode="auto">
          <a:xfrm>
            <a:off x="113188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3" name="Oval 27"/>
          <p:cNvSpPr>
            <a:spLocks noChangeAspect="1" noChangeArrowheads="1"/>
          </p:cNvSpPr>
          <p:nvPr/>
        </p:nvSpPr>
        <p:spPr bwMode="auto">
          <a:xfrm>
            <a:off x="129857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4" name="Oval 28"/>
          <p:cNvSpPr>
            <a:spLocks noChangeAspect="1" noChangeArrowheads="1"/>
          </p:cNvSpPr>
          <p:nvPr/>
        </p:nvSpPr>
        <p:spPr bwMode="auto">
          <a:xfrm>
            <a:off x="1465263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5" name="Oval 29"/>
          <p:cNvSpPr>
            <a:spLocks noChangeAspect="1" noChangeArrowheads="1"/>
          </p:cNvSpPr>
          <p:nvPr/>
        </p:nvSpPr>
        <p:spPr bwMode="auto">
          <a:xfrm>
            <a:off x="1631950" y="1671638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6" name="Oval 30"/>
          <p:cNvSpPr>
            <a:spLocks noChangeAspect="1" noChangeArrowheads="1"/>
          </p:cNvSpPr>
          <p:nvPr/>
        </p:nvSpPr>
        <p:spPr bwMode="auto">
          <a:xfrm>
            <a:off x="1798638" y="167163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7" name="Oval 31"/>
          <p:cNvSpPr>
            <a:spLocks noChangeAspect="1" noChangeArrowheads="1"/>
          </p:cNvSpPr>
          <p:nvPr/>
        </p:nvSpPr>
        <p:spPr bwMode="auto">
          <a:xfrm>
            <a:off x="1965325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8" name="Oval 32"/>
          <p:cNvSpPr>
            <a:spLocks noChangeAspect="1" noChangeArrowheads="1"/>
          </p:cNvSpPr>
          <p:nvPr/>
        </p:nvSpPr>
        <p:spPr bwMode="auto">
          <a:xfrm>
            <a:off x="2133600" y="167163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29" name="Oval 33"/>
          <p:cNvSpPr>
            <a:spLocks noChangeAspect="1" noChangeArrowheads="1"/>
          </p:cNvSpPr>
          <p:nvPr/>
        </p:nvSpPr>
        <p:spPr bwMode="auto">
          <a:xfrm>
            <a:off x="63182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0" name="Oval 34"/>
          <p:cNvSpPr>
            <a:spLocks noChangeAspect="1" noChangeArrowheads="1"/>
          </p:cNvSpPr>
          <p:nvPr/>
        </p:nvSpPr>
        <p:spPr bwMode="auto">
          <a:xfrm>
            <a:off x="79851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1" name="Oval 35"/>
          <p:cNvSpPr>
            <a:spLocks noChangeAspect="1" noChangeArrowheads="1"/>
          </p:cNvSpPr>
          <p:nvPr/>
        </p:nvSpPr>
        <p:spPr bwMode="auto">
          <a:xfrm>
            <a:off x="965200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2" name="Oval 36"/>
          <p:cNvSpPr>
            <a:spLocks noChangeAspect="1" noChangeArrowheads="1"/>
          </p:cNvSpPr>
          <p:nvPr/>
        </p:nvSpPr>
        <p:spPr bwMode="auto">
          <a:xfrm>
            <a:off x="1131888" y="1830388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3" name="Oval 37"/>
          <p:cNvSpPr>
            <a:spLocks noChangeAspect="1" noChangeArrowheads="1"/>
          </p:cNvSpPr>
          <p:nvPr/>
        </p:nvSpPr>
        <p:spPr bwMode="auto">
          <a:xfrm>
            <a:off x="1298575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4" name="Oval 38"/>
          <p:cNvSpPr>
            <a:spLocks noChangeAspect="1" noChangeArrowheads="1"/>
          </p:cNvSpPr>
          <p:nvPr/>
        </p:nvSpPr>
        <p:spPr bwMode="auto">
          <a:xfrm>
            <a:off x="1465263" y="1830388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5" name="Oval 39"/>
          <p:cNvSpPr>
            <a:spLocks noChangeAspect="1" noChangeArrowheads="1"/>
          </p:cNvSpPr>
          <p:nvPr/>
        </p:nvSpPr>
        <p:spPr bwMode="auto">
          <a:xfrm>
            <a:off x="1631950" y="1830388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6" name="Oval 40"/>
          <p:cNvSpPr>
            <a:spLocks noChangeAspect="1" noChangeArrowheads="1"/>
          </p:cNvSpPr>
          <p:nvPr/>
        </p:nvSpPr>
        <p:spPr bwMode="auto">
          <a:xfrm>
            <a:off x="1798638" y="1830388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7" name="Oval 41"/>
          <p:cNvSpPr>
            <a:spLocks noChangeAspect="1" noChangeArrowheads="1"/>
          </p:cNvSpPr>
          <p:nvPr/>
        </p:nvSpPr>
        <p:spPr bwMode="auto">
          <a:xfrm>
            <a:off x="1965325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8" name="Oval 42"/>
          <p:cNvSpPr>
            <a:spLocks noChangeAspect="1" noChangeArrowheads="1"/>
          </p:cNvSpPr>
          <p:nvPr/>
        </p:nvSpPr>
        <p:spPr bwMode="auto">
          <a:xfrm>
            <a:off x="2133600" y="18303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39" name="Oval 43"/>
          <p:cNvSpPr>
            <a:spLocks noChangeAspect="1" noChangeArrowheads="1"/>
          </p:cNvSpPr>
          <p:nvPr/>
        </p:nvSpPr>
        <p:spPr bwMode="auto">
          <a:xfrm>
            <a:off x="631825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0" name="Oval 44"/>
          <p:cNvSpPr>
            <a:spLocks noChangeAspect="1" noChangeArrowheads="1"/>
          </p:cNvSpPr>
          <p:nvPr/>
        </p:nvSpPr>
        <p:spPr bwMode="auto">
          <a:xfrm>
            <a:off x="798513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1" name="Oval 45"/>
          <p:cNvSpPr>
            <a:spLocks noChangeAspect="1" noChangeArrowheads="1"/>
          </p:cNvSpPr>
          <p:nvPr/>
        </p:nvSpPr>
        <p:spPr bwMode="auto">
          <a:xfrm>
            <a:off x="9652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2" name="Oval 46"/>
          <p:cNvSpPr>
            <a:spLocks noChangeAspect="1" noChangeArrowheads="1"/>
          </p:cNvSpPr>
          <p:nvPr/>
        </p:nvSpPr>
        <p:spPr bwMode="auto">
          <a:xfrm>
            <a:off x="113188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3" name="Oval 47"/>
          <p:cNvSpPr>
            <a:spLocks noChangeAspect="1" noChangeArrowheads="1"/>
          </p:cNvSpPr>
          <p:nvPr/>
        </p:nvSpPr>
        <p:spPr bwMode="auto">
          <a:xfrm>
            <a:off x="129857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4" name="Oval 48"/>
          <p:cNvSpPr>
            <a:spLocks noChangeAspect="1" noChangeArrowheads="1"/>
          </p:cNvSpPr>
          <p:nvPr/>
        </p:nvSpPr>
        <p:spPr bwMode="auto">
          <a:xfrm>
            <a:off x="1465263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5" name="Oval 49"/>
          <p:cNvSpPr>
            <a:spLocks noChangeAspect="1" noChangeArrowheads="1"/>
          </p:cNvSpPr>
          <p:nvPr/>
        </p:nvSpPr>
        <p:spPr bwMode="auto">
          <a:xfrm>
            <a:off x="1631950" y="1989138"/>
            <a:ext cx="90488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6" name="Oval 50"/>
          <p:cNvSpPr>
            <a:spLocks noChangeAspect="1" noChangeArrowheads="1"/>
          </p:cNvSpPr>
          <p:nvPr/>
        </p:nvSpPr>
        <p:spPr bwMode="auto">
          <a:xfrm>
            <a:off x="1798638" y="198913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7" name="Oval 51"/>
          <p:cNvSpPr>
            <a:spLocks noChangeAspect="1" noChangeArrowheads="1"/>
          </p:cNvSpPr>
          <p:nvPr/>
        </p:nvSpPr>
        <p:spPr bwMode="auto">
          <a:xfrm>
            <a:off x="1965325" y="198913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8" name="Oval 52"/>
          <p:cNvSpPr>
            <a:spLocks noChangeAspect="1" noChangeArrowheads="1"/>
          </p:cNvSpPr>
          <p:nvPr/>
        </p:nvSpPr>
        <p:spPr bwMode="auto">
          <a:xfrm>
            <a:off x="2133600" y="198913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49" name="Oval 53"/>
          <p:cNvSpPr>
            <a:spLocks noChangeAspect="1" noChangeArrowheads="1"/>
          </p:cNvSpPr>
          <p:nvPr/>
        </p:nvSpPr>
        <p:spPr bwMode="auto">
          <a:xfrm>
            <a:off x="6318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0" name="Oval 54"/>
          <p:cNvSpPr>
            <a:spLocks noChangeAspect="1" noChangeArrowheads="1"/>
          </p:cNvSpPr>
          <p:nvPr/>
        </p:nvSpPr>
        <p:spPr bwMode="auto">
          <a:xfrm>
            <a:off x="798513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1" name="Oval 55"/>
          <p:cNvSpPr>
            <a:spLocks noChangeAspect="1" noChangeArrowheads="1"/>
          </p:cNvSpPr>
          <p:nvPr/>
        </p:nvSpPr>
        <p:spPr bwMode="auto">
          <a:xfrm>
            <a:off x="9652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2" name="Oval 56"/>
          <p:cNvSpPr>
            <a:spLocks noChangeAspect="1" noChangeArrowheads="1"/>
          </p:cNvSpPr>
          <p:nvPr/>
        </p:nvSpPr>
        <p:spPr bwMode="auto">
          <a:xfrm>
            <a:off x="1131888" y="2147888"/>
            <a:ext cx="90487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3" name="Oval 57"/>
          <p:cNvSpPr>
            <a:spLocks noChangeAspect="1" noChangeArrowheads="1"/>
          </p:cNvSpPr>
          <p:nvPr/>
        </p:nvSpPr>
        <p:spPr bwMode="auto">
          <a:xfrm>
            <a:off x="129857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4" name="Oval 58"/>
          <p:cNvSpPr>
            <a:spLocks noChangeAspect="1" noChangeArrowheads="1"/>
          </p:cNvSpPr>
          <p:nvPr/>
        </p:nvSpPr>
        <p:spPr bwMode="auto">
          <a:xfrm>
            <a:off x="1465263" y="2147888"/>
            <a:ext cx="88900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5" name="Oval 59"/>
          <p:cNvSpPr>
            <a:spLocks noChangeAspect="1" noChangeArrowheads="1"/>
          </p:cNvSpPr>
          <p:nvPr/>
        </p:nvSpPr>
        <p:spPr bwMode="auto">
          <a:xfrm>
            <a:off x="1631950" y="2147888"/>
            <a:ext cx="90488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6" name="Oval 60"/>
          <p:cNvSpPr>
            <a:spLocks noChangeAspect="1" noChangeArrowheads="1"/>
          </p:cNvSpPr>
          <p:nvPr/>
        </p:nvSpPr>
        <p:spPr bwMode="auto">
          <a:xfrm>
            <a:off x="1798638" y="2147888"/>
            <a:ext cx="90487" cy="90487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7" name="Oval 61"/>
          <p:cNvSpPr>
            <a:spLocks noChangeAspect="1" noChangeArrowheads="1"/>
          </p:cNvSpPr>
          <p:nvPr/>
        </p:nvSpPr>
        <p:spPr bwMode="auto">
          <a:xfrm>
            <a:off x="1965325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8" name="Oval 62"/>
          <p:cNvSpPr>
            <a:spLocks noChangeAspect="1" noChangeArrowheads="1"/>
          </p:cNvSpPr>
          <p:nvPr/>
        </p:nvSpPr>
        <p:spPr bwMode="auto">
          <a:xfrm>
            <a:off x="2133600" y="2147888"/>
            <a:ext cx="88900" cy="904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59" name="Oval 63"/>
          <p:cNvSpPr>
            <a:spLocks noChangeAspect="1" noChangeArrowheads="1"/>
          </p:cNvSpPr>
          <p:nvPr/>
        </p:nvSpPr>
        <p:spPr bwMode="auto">
          <a:xfrm>
            <a:off x="6318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0" name="Oval 64"/>
          <p:cNvSpPr>
            <a:spLocks noChangeAspect="1" noChangeArrowheads="1"/>
          </p:cNvSpPr>
          <p:nvPr/>
        </p:nvSpPr>
        <p:spPr bwMode="auto">
          <a:xfrm>
            <a:off x="798513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1" name="Oval 65"/>
          <p:cNvSpPr>
            <a:spLocks noChangeAspect="1" noChangeArrowheads="1"/>
          </p:cNvSpPr>
          <p:nvPr/>
        </p:nvSpPr>
        <p:spPr bwMode="auto">
          <a:xfrm>
            <a:off x="965200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2" name="Oval 66"/>
          <p:cNvSpPr>
            <a:spLocks noChangeAspect="1" noChangeArrowheads="1"/>
          </p:cNvSpPr>
          <p:nvPr/>
        </p:nvSpPr>
        <p:spPr bwMode="auto">
          <a:xfrm>
            <a:off x="113188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3" name="Oval 67"/>
          <p:cNvSpPr>
            <a:spLocks noChangeAspect="1" noChangeArrowheads="1"/>
          </p:cNvSpPr>
          <p:nvPr/>
        </p:nvSpPr>
        <p:spPr bwMode="auto">
          <a:xfrm>
            <a:off x="129857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4" name="Oval 68"/>
          <p:cNvSpPr>
            <a:spLocks noChangeAspect="1" noChangeArrowheads="1"/>
          </p:cNvSpPr>
          <p:nvPr/>
        </p:nvSpPr>
        <p:spPr bwMode="auto">
          <a:xfrm>
            <a:off x="1465263" y="23082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5" name="Oval 69"/>
          <p:cNvSpPr>
            <a:spLocks noChangeAspect="1" noChangeArrowheads="1"/>
          </p:cNvSpPr>
          <p:nvPr/>
        </p:nvSpPr>
        <p:spPr bwMode="auto">
          <a:xfrm>
            <a:off x="1631950" y="2308225"/>
            <a:ext cx="90488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6" name="Oval 70"/>
          <p:cNvSpPr>
            <a:spLocks noChangeAspect="1" noChangeArrowheads="1"/>
          </p:cNvSpPr>
          <p:nvPr/>
        </p:nvSpPr>
        <p:spPr bwMode="auto">
          <a:xfrm>
            <a:off x="1798638" y="230822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7" name="Oval 71"/>
          <p:cNvSpPr>
            <a:spLocks noChangeAspect="1" noChangeArrowheads="1"/>
          </p:cNvSpPr>
          <p:nvPr/>
        </p:nvSpPr>
        <p:spPr bwMode="auto">
          <a:xfrm>
            <a:off x="1965325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8" name="Oval 72"/>
          <p:cNvSpPr>
            <a:spLocks noChangeAspect="1" noChangeArrowheads="1"/>
          </p:cNvSpPr>
          <p:nvPr/>
        </p:nvSpPr>
        <p:spPr bwMode="auto">
          <a:xfrm>
            <a:off x="2133600" y="230822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69" name="Oval 73"/>
          <p:cNvSpPr>
            <a:spLocks noChangeAspect="1" noChangeArrowheads="1"/>
          </p:cNvSpPr>
          <p:nvPr/>
        </p:nvSpPr>
        <p:spPr bwMode="auto">
          <a:xfrm>
            <a:off x="6318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0" name="Oval 74"/>
          <p:cNvSpPr>
            <a:spLocks noChangeAspect="1" noChangeArrowheads="1"/>
          </p:cNvSpPr>
          <p:nvPr/>
        </p:nvSpPr>
        <p:spPr bwMode="auto">
          <a:xfrm>
            <a:off x="798513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1" name="Oval 75"/>
          <p:cNvSpPr>
            <a:spLocks noChangeAspect="1" noChangeArrowheads="1"/>
          </p:cNvSpPr>
          <p:nvPr/>
        </p:nvSpPr>
        <p:spPr bwMode="auto">
          <a:xfrm>
            <a:off x="965200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2" name="Oval 76"/>
          <p:cNvSpPr>
            <a:spLocks noChangeAspect="1" noChangeArrowheads="1"/>
          </p:cNvSpPr>
          <p:nvPr/>
        </p:nvSpPr>
        <p:spPr bwMode="auto">
          <a:xfrm>
            <a:off x="1131888" y="2466975"/>
            <a:ext cx="90487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3" name="Oval 77"/>
          <p:cNvSpPr>
            <a:spLocks noChangeAspect="1" noChangeArrowheads="1"/>
          </p:cNvSpPr>
          <p:nvPr/>
        </p:nvSpPr>
        <p:spPr bwMode="auto">
          <a:xfrm>
            <a:off x="1298575" y="2466975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4" name="Oval 78"/>
          <p:cNvSpPr>
            <a:spLocks noChangeAspect="1" noChangeArrowheads="1"/>
          </p:cNvSpPr>
          <p:nvPr/>
        </p:nvSpPr>
        <p:spPr bwMode="auto">
          <a:xfrm>
            <a:off x="1465263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5" name="Oval 79"/>
          <p:cNvSpPr>
            <a:spLocks noChangeAspect="1" noChangeArrowheads="1"/>
          </p:cNvSpPr>
          <p:nvPr/>
        </p:nvSpPr>
        <p:spPr bwMode="auto">
          <a:xfrm>
            <a:off x="1631950" y="2466975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6" name="Oval 80"/>
          <p:cNvSpPr>
            <a:spLocks noChangeAspect="1" noChangeArrowheads="1"/>
          </p:cNvSpPr>
          <p:nvPr/>
        </p:nvSpPr>
        <p:spPr bwMode="auto">
          <a:xfrm>
            <a:off x="1798638" y="2466975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7" name="Oval 81"/>
          <p:cNvSpPr>
            <a:spLocks noChangeAspect="1" noChangeArrowheads="1"/>
          </p:cNvSpPr>
          <p:nvPr/>
        </p:nvSpPr>
        <p:spPr bwMode="auto">
          <a:xfrm>
            <a:off x="1965325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8" name="Oval 82"/>
          <p:cNvSpPr>
            <a:spLocks noChangeAspect="1" noChangeArrowheads="1"/>
          </p:cNvSpPr>
          <p:nvPr/>
        </p:nvSpPr>
        <p:spPr bwMode="auto">
          <a:xfrm>
            <a:off x="2133600" y="246697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79" name="Oval 83"/>
          <p:cNvSpPr>
            <a:spLocks noChangeAspect="1" noChangeArrowheads="1"/>
          </p:cNvSpPr>
          <p:nvPr/>
        </p:nvSpPr>
        <p:spPr bwMode="auto">
          <a:xfrm>
            <a:off x="631825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0" name="Oval 84"/>
          <p:cNvSpPr>
            <a:spLocks noChangeAspect="1" noChangeArrowheads="1"/>
          </p:cNvSpPr>
          <p:nvPr/>
        </p:nvSpPr>
        <p:spPr bwMode="auto">
          <a:xfrm>
            <a:off x="79851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1" name="Oval 85"/>
          <p:cNvSpPr>
            <a:spLocks noChangeAspect="1" noChangeArrowheads="1"/>
          </p:cNvSpPr>
          <p:nvPr/>
        </p:nvSpPr>
        <p:spPr bwMode="auto">
          <a:xfrm>
            <a:off x="9652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2" name="Oval 86"/>
          <p:cNvSpPr>
            <a:spLocks noChangeAspect="1" noChangeArrowheads="1"/>
          </p:cNvSpPr>
          <p:nvPr/>
        </p:nvSpPr>
        <p:spPr bwMode="auto">
          <a:xfrm>
            <a:off x="113188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3" name="Oval 87"/>
          <p:cNvSpPr>
            <a:spLocks noChangeAspect="1" noChangeArrowheads="1"/>
          </p:cNvSpPr>
          <p:nvPr/>
        </p:nvSpPr>
        <p:spPr bwMode="auto">
          <a:xfrm>
            <a:off x="129857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4" name="Oval 88"/>
          <p:cNvSpPr>
            <a:spLocks noChangeAspect="1" noChangeArrowheads="1"/>
          </p:cNvSpPr>
          <p:nvPr/>
        </p:nvSpPr>
        <p:spPr bwMode="auto">
          <a:xfrm>
            <a:off x="1465263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5" name="Oval 89"/>
          <p:cNvSpPr>
            <a:spLocks noChangeAspect="1" noChangeArrowheads="1"/>
          </p:cNvSpPr>
          <p:nvPr/>
        </p:nvSpPr>
        <p:spPr bwMode="auto">
          <a:xfrm>
            <a:off x="1631950" y="2625725"/>
            <a:ext cx="90488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6" name="Oval 90"/>
          <p:cNvSpPr>
            <a:spLocks noChangeAspect="1" noChangeArrowheads="1"/>
          </p:cNvSpPr>
          <p:nvPr/>
        </p:nvSpPr>
        <p:spPr bwMode="auto">
          <a:xfrm>
            <a:off x="1798638" y="2625725"/>
            <a:ext cx="90487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7" name="Oval 91"/>
          <p:cNvSpPr>
            <a:spLocks noChangeAspect="1" noChangeArrowheads="1"/>
          </p:cNvSpPr>
          <p:nvPr/>
        </p:nvSpPr>
        <p:spPr bwMode="auto">
          <a:xfrm>
            <a:off x="1965325" y="2625725"/>
            <a:ext cx="88900" cy="90488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8" name="Oval 92"/>
          <p:cNvSpPr>
            <a:spLocks noChangeAspect="1" noChangeArrowheads="1"/>
          </p:cNvSpPr>
          <p:nvPr/>
        </p:nvSpPr>
        <p:spPr bwMode="auto">
          <a:xfrm>
            <a:off x="2133600" y="2625725"/>
            <a:ext cx="88900" cy="904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89" name="Oval 93"/>
          <p:cNvSpPr>
            <a:spLocks noChangeAspect="1" noChangeArrowheads="1"/>
          </p:cNvSpPr>
          <p:nvPr/>
        </p:nvSpPr>
        <p:spPr bwMode="auto">
          <a:xfrm>
            <a:off x="6318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0" name="Oval 94"/>
          <p:cNvSpPr>
            <a:spLocks noChangeAspect="1" noChangeArrowheads="1"/>
          </p:cNvSpPr>
          <p:nvPr/>
        </p:nvSpPr>
        <p:spPr bwMode="auto">
          <a:xfrm>
            <a:off x="798513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1" name="Oval 95"/>
          <p:cNvSpPr>
            <a:spLocks noChangeAspect="1" noChangeArrowheads="1"/>
          </p:cNvSpPr>
          <p:nvPr/>
        </p:nvSpPr>
        <p:spPr bwMode="auto">
          <a:xfrm>
            <a:off x="965200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2" name="Oval 96"/>
          <p:cNvSpPr>
            <a:spLocks noChangeAspect="1" noChangeArrowheads="1"/>
          </p:cNvSpPr>
          <p:nvPr/>
        </p:nvSpPr>
        <p:spPr bwMode="auto">
          <a:xfrm>
            <a:off x="113188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3" name="Oval 97"/>
          <p:cNvSpPr>
            <a:spLocks noChangeAspect="1" noChangeArrowheads="1"/>
          </p:cNvSpPr>
          <p:nvPr/>
        </p:nvSpPr>
        <p:spPr bwMode="auto">
          <a:xfrm>
            <a:off x="129857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4" name="Oval 98"/>
          <p:cNvSpPr>
            <a:spLocks noChangeAspect="1" noChangeArrowheads="1"/>
          </p:cNvSpPr>
          <p:nvPr/>
        </p:nvSpPr>
        <p:spPr bwMode="auto">
          <a:xfrm>
            <a:off x="1465263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5" name="Oval 99"/>
          <p:cNvSpPr>
            <a:spLocks noChangeAspect="1" noChangeArrowheads="1"/>
          </p:cNvSpPr>
          <p:nvPr/>
        </p:nvSpPr>
        <p:spPr bwMode="auto">
          <a:xfrm>
            <a:off x="1631950" y="2786063"/>
            <a:ext cx="90488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6" name="Oval 100"/>
          <p:cNvSpPr>
            <a:spLocks noChangeAspect="1" noChangeArrowheads="1"/>
          </p:cNvSpPr>
          <p:nvPr/>
        </p:nvSpPr>
        <p:spPr bwMode="auto">
          <a:xfrm>
            <a:off x="1798638" y="2786063"/>
            <a:ext cx="90487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7" name="Oval 101"/>
          <p:cNvSpPr>
            <a:spLocks noChangeAspect="1" noChangeArrowheads="1"/>
          </p:cNvSpPr>
          <p:nvPr/>
        </p:nvSpPr>
        <p:spPr bwMode="auto">
          <a:xfrm>
            <a:off x="1965325" y="2786063"/>
            <a:ext cx="88900" cy="889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8" name="Oval 102"/>
          <p:cNvSpPr>
            <a:spLocks noChangeAspect="1" noChangeArrowheads="1"/>
          </p:cNvSpPr>
          <p:nvPr/>
        </p:nvSpPr>
        <p:spPr bwMode="auto">
          <a:xfrm>
            <a:off x="2133600" y="27860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199" name="Line 103"/>
          <p:cNvSpPr>
            <a:spLocks noChangeShapeType="1"/>
          </p:cNvSpPr>
          <p:nvPr/>
        </p:nvSpPr>
        <p:spPr bwMode="auto">
          <a:xfrm flipH="1">
            <a:off x="555625" y="1266825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200" name="Line 104"/>
          <p:cNvSpPr>
            <a:spLocks noChangeShapeType="1"/>
          </p:cNvSpPr>
          <p:nvPr/>
        </p:nvSpPr>
        <p:spPr bwMode="auto">
          <a:xfrm rot="16200000" flipH="1">
            <a:off x="-287337" y="211455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3217863" y="1276350"/>
            <a:ext cx="1752600" cy="1676400"/>
            <a:chOff x="3840" y="1872"/>
            <a:chExt cx="1104" cy="1056"/>
          </a:xfrm>
        </p:grpSpPr>
        <p:sp>
          <p:nvSpPr>
            <p:cNvPr id="4273" name="Oval 106"/>
            <p:cNvSpPr>
              <a:spLocks noChangeAspect="1" noChangeArrowheads="1"/>
            </p:cNvSpPr>
            <p:nvPr/>
          </p:nvSpPr>
          <p:spPr bwMode="auto">
            <a:xfrm>
              <a:off x="3891" y="1920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4" name="Oval 107"/>
            <p:cNvSpPr>
              <a:spLocks noChangeAspect="1" noChangeArrowheads="1"/>
            </p:cNvSpPr>
            <p:nvPr/>
          </p:nvSpPr>
          <p:spPr bwMode="auto">
            <a:xfrm>
              <a:off x="399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5" name="Oval 108"/>
            <p:cNvSpPr>
              <a:spLocks noChangeAspect="1" noChangeArrowheads="1"/>
            </p:cNvSpPr>
            <p:nvPr/>
          </p:nvSpPr>
          <p:spPr bwMode="auto">
            <a:xfrm>
              <a:off x="410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6" name="Oval 109"/>
            <p:cNvSpPr>
              <a:spLocks noChangeAspect="1" noChangeArrowheads="1"/>
            </p:cNvSpPr>
            <p:nvPr/>
          </p:nvSpPr>
          <p:spPr bwMode="auto">
            <a:xfrm>
              <a:off x="420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7" name="Oval 110"/>
            <p:cNvSpPr>
              <a:spLocks noChangeAspect="1" noChangeArrowheads="1"/>
            </p:cNvSpPr>
            <p:nvPr/>
          </p:nvSpPr>
          <p:spPr bwMode="auto">
            <a:xfrm>
              <a:off x="431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8" name="Oval 111"/>
            <p:cNvSpPr>
              <a:spLocks noChangeAspect="1" noChangeArrowheads="1"/>
            </p:cNvSpPr>
            <p:nvPr/>
          </p:nvSpPr>
          <p:spPr bwMode="auto">
            <a:xfrm>
              <a:off x="4416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79" name="Oval 112"/>
            <p:cNvSpPr>
              <a:spLocks noChangeAspect="1" noChangeArrowheads="1"/>
            </p:cNvSpPr>
            <p:nvPr/>
          </p:nvSpPr>
          <p:spPr bwMode="auto">
            <a:xfrm>
              <a:off x="4521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0" name="Oval 113"/>
            <p:cNvSpPr>
              <a:spLocks noChangeAspect="1" noChangeArrowheads="1"/>
            </p:cNvSpPr>
            <p:nvPr/>
          </p:nvSpPr>
          <p:spPr bwMode="auto">
            <a:xfrm>
              <a:off x="4626" y="1920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1" name="Oval 114"/>
            <p:cNvSpPr>
              <a:spLocks noChangeAspect="1" noChangeArrowheads="1"/>
            </p:cNvSpPr>
            <p:nvPr/>
          </p:nvSpPr>
          <p:spPr bwMode="auto">
            <a:xfrm>
              <a:off x="4731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2" name="Oval 115"/>
            <p:cNvSpPr>
              <a:spLocks noChangeAspect="1" noChangeArrowheads="1"/>
            </p:cNvSpPr>
            <p:nvPr/>
          </p:nvSpPr>
          <p:spPr bwMode="auto">
            <a:xfrm>
              <a:off x="4837" y="1920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3" name="Oval 116"/>
            <p:cNvSpPr>
              <a:spLocks noChangeAspect="1" noChangeArrowheads="1"/>
            </p:cNvSpPr>
            <p:nvPr/>
          </p:nvSpPr>
          <p:spPr bwMode="auto">
            <a:xfrm>
              <a:off x="389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4" name="Oval 117"/>
            <p:cNvSpPr>
              <a:spLocks noChangeAspect="1" noChangeArrowheads="1"/>
            </p:cNvSpPr>
            <p:nvPr/>
          </p:nvSpPr>
          <p:spPr bwMode="auto">
            <a:xfrm>
              <a:off x="3996" y="2020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5" name="Oval 118"/>
            <p:cNvSpPr>
              <a:spLocks noChangeAspect="1" noChangeArrowheads="1"/>
            </p:cNvSpPr>
            <p:nvPr/>
          </p:nvSpPr>
          <p:spPr bwMode="auto">
            <a:xfrm>
              <a:off x="410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6" name="Oval 119"/>
            <p:cNvSpPr>
              <a:spLocks noChangeAspect="1" noChangeArrowheads="1"/>
            </p:cNvSpPr>
            <p:nvPr/>
          </p:nvSpPr>
          <p:spPr bwMode="auto">
            <a:xfrm>
              <a:off x="420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7" name="Oval 120"/>
            <p:cNvSpPr>
              <a:spLocks noChangeAspect="1" noChangeArrowheads="1"/>
            </p:cNvSpPr>
            <p:nvPr/>
          </p:nvSpPr>
          <p:spPr bwMode="auto">
            <a:xfrm>
              <a:off x="431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8" name="Oval 121"/>
            <p:cNvSpPr>
              <a:spLocks noChangeAspect="1" noChangeArrowheads="1"/>
            </p:cNvSpPr>
            <p:nvPr/>
          </p:nvSpPr>
          <p:spPr bwMode="auto">
            <a:xfrm>
              <a:off x="4416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89" name="Oval 122"/>
            <p:cNvSpPr>
              <a:spLocks noChangeAspect="1" noChangeArrowheads="1"/>
            </p:cNvSpPr>
            <p:nvPr/>
          </p:nvSpPr>
          <p:spPr bwMode="auto">
            <a:xfrm>
              <a:off x="4521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0" name="Oval 123"/>
            <p:cNvSpPr>
              <a:spLocks noChangeAspect="1" noChangeArrowheads="1"/>
            </p:cNvSpPr>
            <p:nvPr/>
          </p:nvSpPr>
          <p:spPr bwMode="auto">
            <a:xfrm>
              <a:off x="4626" y="2020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1" name="Oval 124"/>
            <p:cNvSpPr>
              <a:spLocks noChangeAspect="1" noChangeArrowheads="1"/>
            </p:cNvSpPr>
            <p:nvPr/>
          </p:nvSpPr>
          <p:spPr bwMode="auto">
            <a:xfrm>
              <a:off x="4731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2" name="Oval 125"/>
            <p:cNvSpPr>
              <a:spLocks noChangeAspect="1" noChangeArrowheads="1"/>
            </p:cNvSpPr>
            <p:nvPr/>
          </p:nvSpPr>
          <p:spPr bwMode="auto">
            <a:xfrm>
              <a:off x="4837" y="2020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3" name="Oval 126"/>
            <p:cNvSpPr>
              <a:spLocks noChangeAspect="1" noChangeArrowheads="1"/>
            </p:cNvSpPr>
            <p:nvPr/>
          </p:nvSpPr>
          <p:spPr bwMode="auto">
            <a:xfrm>
              <a:off x="389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4" name="Oval 127"/>
            <p:cNvSpPr>
              <a:spLocks noChangeAspect="1" noChangeArrowheads="1"/>
            </p:cNvSpPr>
            <p:nvPr/>
          </p:nvSpPr>
          <p:spPr bwMode="auto">
            <a:xfrm>
              <a:off x="399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5" name="Oval 128"/>
            <p:cNvSpPr>
              <a:spLocks noChangeAspect="1" noChangeArrowheads="1"/>
            </p:cNvSpPr>
            <p:nvPr/>
          </p:nvSpPr>
          <p:spPr bwMode="auto">
            <a:xfrm>
              <a:off x="4101" y="2121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6" name="Oval 129"/>
            <p:cNvSpPr>
              <a:spLocks noChangeAspect="1" noChangeArrowheads="1"/>
            </p:cNvSpPr>
            <p:nvPr/>
          </p:nvSpPr>
          <p:spPr bwMode="auto">
            <a:xfrm>
              <a:off x="420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7" name="Oval 130"/>
            <p:cNvSpPr>
              <a:spLocks noChangeAspect="1" noChangeArrowheads="1"/>
            </p:cNvSpPr>
            <p:nvPr/>
          </p:nvSpPr>
          <p:spPr bwMode="auto">
            <a:xfrm>
              <a:off x="431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8" name="Oval 131"/>
            <p:cNvSpPr>
              <a:spLocks noChangeAspect="1" noChangeArrowheads="1"/>
            </p:cNvSpPr>
            <p:nvPr/>
          </p:nvSpPr>
          <p:spPr bwMode="auto">
            <a:xfrm>
              <a:off x="4416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99" name="Oval 132"/>
            <p:cNvSpPr>
              <a:spLocks noChangeAspect="1" noChangeArrowheads="1"/>
            </p:cNvSpPr>
            <p:nvPr/>
          </p:nvSpPr>
          <p:spPr bwMode="auto">
            <a:xfrm>
              <a:off x="4521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0" name="Oval 133"/>
            <p:cNvSpPr>
              <a:spLocks noChangeAspect="1" noChangeArrowheads="1"/>
            </p:cNvSpPr>
            <p:nvPr/>
          </p:nvSpPr>
          <p:spPr bwMode="auto">
            <a:xfrm>
              <a:off x="4626" y="21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1" name="Oval 134"/>
            <p:cNvSpPr>
              <a:spLocks noChangeAspect="1" noChangeArrowheads="1"/>
            </p:cNvSpPr>
            <p:nvPr/>
          </p:nvSpPr>
          <p:spPr bwMode="auto">
            <a:xfrm>
              <a:off x="4731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2" name="Oval 135"/>
            <p:cNvSpPr>
              <a:spLocks noChangeAspect="1" noChangeArrowheads="1"/>
            </p:cNvSpPr>
            <p:nvPr/>
          </p:nvSpPr>
          <p:spPr bwMode="auto">
            <a:xfrm>
              <a:off x="4837" y="21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3" name="Oval 136"/>
            <p:cNvSpPr>
              <a:spLocks noChangeAspect="1" noChangeArrowheads="1"/>
            </p:cNvSpPr>
            <p:nvPr/>
          </p:nvSpPr>
          <p:spPr bwMode="auto">
            <a:xfrm>
              <a:off x="389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4" name="Oval 137"/>
            <p:cNvSpPr>
              <a:spLocks noChangeAspect="1" noChangeArrowheads="1"/>
            </p:cNvSpPr>
            <p:nvPr/>
          </p:nvSpPr>
          <p:spPr bwMode="auto">
            <a:xfrm>
              <a:off x="399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5" name="Oval 138"/>
            <p:cNvSpPr>
              <a:spLocks noChangeAspect="1" noChangeArrowheads="1"/>
            </p:cNvSpPr>
            <p:nvPr/>
          </p:nvSpPr>
          <p:spPr bwMode="auto">
            <a:xfrm>
              <a:off x="410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6" name="Oval 139"/>
            <p:cNvSpPr>
              <a:spLocks noChangeAspect="1" noChangeArrowheads="1"/>
            </p:cNvSpPr>
            <p:nvPr/>
          </p:nvSpPr>
          <p:spPr bwMode="auto">
            <a:xfrm>
              <a:off x="4206" y="2221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7" name="Oval 140"/>
            <p:cNvSpPr>
              <a:spLocks noChangeAspect="1" noChangeArrowheads="1"/>
            </p:cNvSpPr>
            <p:nvPr/>
          </p:nvSpPr>
          <p:spPr bwMode="auto">
            <a:xfrm>
              <a:off x="431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8" name="Oval 141"/>
            <p:cNvSpPr>
              <a:spLocks noChangeAspect="1" noChangeArrowheads="1"/>
            </p:cNvSpPr>
            <p:nvPr/>
          </p:nvSpPr>
          <p:spPr bwMode="auto">
            <a:xfrm>
              <a:off x="4416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09" name="Oval 142"/>
            <p:cNvSpPr>
              <a:spLocks noChangeAspect="1" noChangeArrowheads="1"/>
            </p:cNvSpPr>
            <p:nvPr/>
          </p:nvSpPr>
          <p:spPr bwMode="auto">
            <a:xfrm>
              <a:off x="4521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0" name="Oval 143"/>
            <p:cNvSpPr>
              <a:spLocks noChangeAspect="1" noChangeArrowheads="1"/>
            </p:cNvSpPr>
            <p:nvPr/>
          </p:nvSpPr>
          <p:spPr bwMode="auto">
            <a:xfrm>
              <a:off x="4626" y="2221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1" name="Oval 144"/>
            <p:cNvSpPr>
              <a:spLocks noChangeAspect="1" noChangeArrowheads="1"/>
            </p:cNvSpPr>
            <p:nvPr/>
          </p:nvSpPr>
          <p:spPr bwMode="auto">
            <a:xfrm>
              <a:off x="4731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2" name="Oval 145"/>
            <p:cNvSpPr>
              <a:spLocks noChangeAspect="1" noChangeArrowheads="1"/>
            </p:cNvSpPr>
            <p:nvPr/>
          </p:nvSpPr>
          <p:spPr bwMode="auto">
            <a:xfrm>
              <a:off x="4837" y="2221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3" name="Oval 146"/>
            <p:cNvSpPr>
              <a:spLocks noChangeAspect="1" noChangeArrowheads="1"/>
            </p:cNvSpPr>
            <p:nvPr/>
          </p:nvSpPr>
          <p:spPr bwMode="auto">
            <a:xfrm>
              <a:off x="389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4" name="Oval 147"/>
            <p:cNvSpPr>
              <a:spLocks noChangeAspect="1" noChangeArrowheads="1"/>
            </p:cNvSpPr>
            <p:nvPr/>
          </p:nvSpPr>
          <p:spPr bwMode="auto">
            <a:xfrm>
              <a:off x="3996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5" name="Oval 148"/>
            <p:cNvSpPr>
              <a:spLocks noChangeAspect="1" noChangeArrowheads="1"/>
            </p:cNvSpPr>
            <p:nvPr/>
          </p:nvSpPr>
          <p:spPr bwMode="auto">
            <a:xfrm>
              <a:off x="410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6" name="Oval 149"/>
            <p:cNvSpPr>
              <a:spLocks noChangeAspect="1" noChangeArrowheads="1"/>
            </p:cNvSpPr>
            <p:nvPr/>
          </p:nvSpPr>
          <p:spPr bwMode="auto">
            <a:xfrm>
              <a:off x="420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7" name="Oval 150"/>
            <p:cNvSpPr>
              <a:spLocks noChangeAspect="1" noChangeArrowheads="1"/>
            </p:cNvSpPr>
            <p:nvPr/>
          </p:nvSpPr>
          <p:spPr bwMode="auto">
            <a:xfrm>
              <a:off x="4311" y="23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8" name="Oval 151"/>
            <p:cNvSpPr>
              <a:spLocks noChangeAspect="1" noChangeArrowheads="1"/>
            </p:cNvSpPr>
            <p:nvPr/>
          </p:nvSpPr>
          <p:spPr bwMode="auto">
            <a:xfrm>
              <a:off x="4416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19" name="Oval 152"/>
            <p:cNvSpPr>
              <a:spLocks noChangeAspect="1" noChangeArrowheads="1"/>
            </p:cNvSpPr>
            <p:nvPr/>
          </p:nvSpPr>
          <p:spPr bwMode="auto">
            <a:xfrm>
              <a:off x="4521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0" name="Oval 153"/>
            <p:cNvSpPr>
              <a:spLocks noChangeAspect="1" noChangeArrowheads="1"/>
            </p:cNvSpPr>
            <p:nvPr/>
          </p:nvSpPr>
          <p:spPr bwMode="auto">
            <a:xfrm>
              <a:off x="4626" y="23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1" name="Oval 154"/>
            <p:cNvSpPr>
              <a:spLocks noChangeAspect="1" noChangeArrowheads="1"/>
            </p:cNvSpPr>
            <p:nvPr/>
          </p:nvSpPr>
          <p:spPr bwMode="auto">
            <a:xfrm>
              <a:off x="4731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2" name="Oval 155"/>
            <p:cNvSpPr>
              <a:spLocks noChangeAspect="1" noChangeArrowheads="1"/>
            </p:cNvSpPr>
            <p:nvPr/>
          </p:nvSpPr>
          <p:spPr bwMode="auto">
            <a:xfrm>
              <a:off x="4837" y="23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3" name="Oval 156"/>
            <p:cNvSpPr>
              <a:spLocks noChangeAspect="1" noChangeArrowheads="1"/>
            </p:cNvSpPr>
            <p:nvPr/>
          </p:nvSpPr>
          <p:spPr bwMode="auto">
            <a:xfrm>
              <a:off x="389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4" name="Oval 157"/>
            <p:cNvSpPr>
              <a:spLocks noChangeAspect="1" noChangeArrowheads="1"/>
            </p:cNvSpPr>
            <p:nvPr/>
          </p:nvSpPr>
          <p:spPr bwMode="auto">
            <a:xfrm>
              <a:off x="3996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5" name="Oval 158"/>
            <p:cNvSpPr>
              <a:spLocks noChangeAspect="1" noChangeArrowheads="1"/>
            </p:cNvSpPr>
            <p:nvPr/>
          </p:nvSpPr>
          <p:spPr bwMode="auto">
            <a:xfrm>
              <a:off x="410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6" name="Oval 159"/>
            <p:cNvSpPr>
              <a:spLocks noChangeAspect="1" noChangeArrowheads="1"/>
            </p:cNvSpPr>
            <p:nvPr/>
          </p:nvSpPr>
          <p:spPr bwMode="auto">
            <a:xfrm>
              <a:off x="420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7" name="Oval 160"/>
            <p:cNvSpPr>
              <a:spLocks noChangeAspect="1" noChangeArrowheads="1"/>
            </p:cNvSpPr>
            <p:nvPr/>
          </p:nvSpPr>
          <p:spPr bwMode="auto">
            <a:xfrm>
              <a:off x="431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8" name="Oval 161"/>
            <p:cNvSpPr>
              <a:spLocks noChangeAspect="1" noChangeArrowheads="1"/>
            </p:cNvSpPr>
            <p:nvPr/>
          </p:nvSpPr>
          <p:spPr bwMode="auto">
            <a:xfrm>
              <a:off x="4416" y="2421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29" name="Oval 162"/>
            <p:cNvSpPr>
              <a:spLocks noChangeAspect="1" noChangeArrowheads="1"/>
            </p:cNvSpPr>
            <p:nvPr/>
          </p:nvSpPr>
          <p:spPr bwMode="auto">
            <a:xfrm>
              <a:off x="4521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0" name="Oval 163"/>
            <p:cNvSpPr>
              <a:spLocks noChangeAspect="1" noChangeArrowheads="1"/>
            </p:cNvSpPr>
            <p:nvPr/>
          </p:nvSpPr>
          <p:spPr bwMode="auto">
            <a:xfrm>
              <a:off x="4626" y="2421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1" name="Oval 164"/>
            <p:cNvSpPr>
              <a:spLocks noChangeAspect="1" noChangeArrowheads="1"/>
            </p:cNvSpPr>
            <p:nvPr/>
          </p:nvSpPr>
          <p:spPr bwMode="auto">
            <a:xfrm>
              <a:off x="4731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2" name="Oval 165"/>
            <p:cNvSpPr>
              <a:spLocks noChangeAspect="1" noChangeArrowheads="1"/>
            </p:cNvSpPr>
            <p:nvPr/>
          </p:nvSpPr>
          <p:spPr bwMode="auto">
            <a:xfrm>
              <a:off x="4837" y="2421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3" name="Oval 166"/>
            <p:cNvSpPr>
              <a:spLocks noChangeAspect="1" noChangeArrowheads="1"/>
            </p:cNvSpPr>
            <p:nvPr/>
          </p:nvSpPr>
          <p:spPr bwMode="auto">
            <a:xfrm>
              <a:off x="389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4" name="Oval 167"/>
            <p:cNvSpPr>
              <a:spLocks noChangeAspect="1" noChangeArrowheads="1"/>
            </p:cNvSpPr>
            <p:nvPr/>
          </p:nvSpPr>
          <p:spPr bwMode="auto">
            <a:xfrm>
              <a:off x="3996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5" name="Oval 168"/>
            <p:cNvSpPr>
              <a:spLocks noChangeAspect="1" noChangeArrowheads="1"/>
            </p:cNvSpPr>
            <p:nvPr/>
          </p:nvSpPr>
          <p:spPr bwMode="auto">
            <a:xfrm>
              <a:off x="4101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6" name="Oval 169"/>
            <p:cNvSpPr>
              <a:spLocks noChangeAspect="1" noChangeArrowheads="1"/>
            </p:cNvSpPr>
            <p:nvPr/>
          </p:nvSpPr>
          <p:spPr bwMode="auto">
            <a:xfrm>
              <a:off x="420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7" name="Oval 170"/>
            <p:cNvSpPr>
              <a:spLocks noChangeAspect="1" noChangeArrowheads="1"/>
            </p:cNvSpPr>
            <p:nvPr/>
          </p:nvSpPr>
          <p:spPr bwMode="auto">
            <a:xfrm>
              <a:off x="431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8" name="Oval 171"/>
            <p:cNvSpPr>
              <a:spLocks noChangeAspect="1" noChangeArrowheads="1"/>
            </p:cNvSpPr>
            <p:nvPr/>
          </p:nvSpPr>
          <p:spPr bwMode="auto">
            <a:xfrm>
              <a:off x="4416" y="25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39" name="Oval 172"/>
            <p:cNvSpPr>
              <a:spLocks noChangeAspect="1" noChangeArrowheads="1"/>
            </p:cNvSpPr>
            <p:nvPr/>
          </p:nvSpPr>
          <p:spPr bwMode="auto">
            <a:xfrm>
              <a:off x="4521" y="25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0" name="Oval 173"/>
            <p:cNvSpPr>
              <a:spLocks noChangeAspect="1" noChangeArrowheads="1"/>
            </p:cNvSpPr>
            <p:nvPr/>
          </p:nvSpPr>
          <p:spPr bwMode="auto">
            <a:xfrm>
              <a:off x="4626" y="25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1" name="Oval 174"/>
            <p:cNvSpPr>
              <a:spLocks noChangeAspect="1" noChangeArrowheads="1"/>
            </p:cNvSpPr>
            <p:nvPr/>
          </p:nvSpPr>
          <p:spPr bwMode="auto">
            <a:xfrm>
              <a:off x="4731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2" name="Oval 175"/>
            <p:cNvSpPr>
              <a:spLocks noChangeAspect="1" noChangeArrowheads="1"/>
            </p:cNvSpPr>
            <p:nvPr/>
          </p:nvSpPr>
          <p:spPr bwMode="auto">
            <a:xfrm>
              <a:off x="4837" y="25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3" name="Oval 176"/>
            <p:cNvSpPr>
              <a:spLocks noChangeAspect="1" noChangeArrowheads="1"/>
            </p:cNvSpPr>
            <p:nvPr/>
          </p:nvSpPr>
          <p:spPr bwMode="auto">
            <a:xfrm>
              <a:off x="3891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4" name="Oval 177"/>
            <p:cNvSpPr>
              <a:spLocks noChangeAspect="1" noChangeArrowheads="1"/>
            </p:cNvSpPr>
            <p:nvPr/>
          </p:nvSpPr>
          <p:spPr bwMode="auto">
            <a:xfrm>
              <a:off x="3996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5" name="Oval 178"/>
            <p:cNvSpPr>
              <a:spLocks noChangeAspect="1" noChangeArrowheads="1"/>
            </p:cNvSpPr>
            <p:nvPr/>
          </p:nvSpPr>
          <p:spPr bwMode="auto">
            <a:xfrm>
              <a:off x="4101" y="2622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6" name="Oval 179"/>
            <p:cNvSpPr>
              <a:spLocks noChangeAspect="1" noChangeArrowheads="1"/>
            </p:cNvSpPr>
            <p:nvPr/>
          </p:nvSpPr>
          <p:spPr bwMode="auto">
            <a:xfrm>
              <a:off x="4206" y="2622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7" name="Oval 180"/>
            <p:cNvSpPr>
              <a:spLocks noChangeAspect="1" noChangeArrowheads="1"/>
            </p:cNvSpPr>
            <p:nvPr/>
          </p:nvSpPr>
          <p:spPr bwMode="auto">
            <a:xfrm>
              <a:off x="431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8" name="Oval 181"/>
            <p:cNvSpPr>
              <a:spLocks noChangeAspect="1" noChangeArrowheads="1"/>
            </p:cNvSpPr>
            <p:nvPr/>
          </p:nvSpPr>
          <p:spPr bwMode="auto">
            <a:xfrm>
              <a:off x="4416" y="2622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49" name="Oval 182"/>
            <p:cNvSpPr>
              <a:spLocks noChangeAspect="1" noChangeArrowheads="1"/>
            </p:cNvSpPr>
            <p:nvPr/>
          </p:nvSpPr>
          <p:spPr bwMode="auto">
            <a:xfrm>
              <a:off x="4521" y="2622"/>
              <a:ext cx="57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0" name="Oval 183"/>
            <p:cNvSpPr>
              <a:spLocks noChangeAspect="1" noChangeArrowheads="1"/>
            </p:cNvSpPr>
            <p:nvPr/>
          </p:nvSpPr>
          <p:spPr bwMode="auto">
            <a:xfrm>
              <a:off x="4626" y="2622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1" name="Oval 184"/>
            <p:cNvSpPr>
              <a:spLocks noChangeAspect="1" noChangeArrowheads="1"/>
            </p:cNvSpPr>
            <p:nvPr/>
          </p:nvSpPr>
          <p:spPr bwMode="auto">
            <a:xfrm>
              <a:off x="4731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2" name="Oval 185"/>
            <p:cNvSpPr>
              <a:spLocks noChangeAspect="1" noChangeArrowheads="1"/>
            </p:cNvSpPr>
            <p:nvPr/>
          </p:nvSpPr>
          <p:spPr bwMode="auto">
            <a:xfrm>
              <a:off x="4837" y="2622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3" name="Oval 186"/>
            <p:cNvSpPr>
              <a:spLocks noChangeAspect="1" noChangeArrowheads="1"/>
            </p:cNvSpPr>
            <p:nvPr/>
          </p:nvSpPr>
          <p:spPr bwMode="auto">
            <a:xfrm>
              <a:off x="389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4" name="Oval 187"/>
            <p:cNvSpPr>
              <a:spLocks noChangeAspect="1" noChangeArrowheads="1"/>
            </p:cNvSpPr>
            <p:nvPr/>
          </p:nvSpPr>
          <p:spPr bwMode="auto">
            <a:xfrm>
              <a:off x="399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5" name="Oval 188"/>
            <p:cNvSpPr>
              <a:spLocks noChangeAspect="1" noChangeArrowheads="1"/>
            </p:cNvSpPr>
            <p:nvPr/>
          </p:nvSpPr>
          <p:spPr bwMode="auto">
            <a:xfrm>
              <a:off x="4101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6" name="Oval 189"/>
            <p:cNvSpPr>
              <a:spLocks noChangeAspect="1" noChangeArrowheads="1"/>
            </p:cNvSpPr>
            <p:nvPr/>
          </p:nvSpPr>
          <p:spPr bwMode="auto">
            <a:xfrm>
              <a:off x="420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7" name="Oval 190"/>
            <p:cNvSpPr>
              <a:spLocks noChangeAspect="1" noChangeArrowheads="1"/>
            </p:cNvSpPr>
            <p:nvPr/>
          </p:nvSpPr>
          <p:spPr bwMode="auto">
            <a:xfrm>
              <a:off x="431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8" name="Oval 191"/>
            <p:cNvSpPr>
              <a:spLocks noChangeAspect="1" noChangeArrowheads="1"/>
            </p:cNvSpPr>
            <p:nvPr/>
          </p:nvSpPr>
          <p:spPr bwMode="auto">
            <a:xfrm>
              <a:off x="4416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59" name="Oval 192"/>
            <p:cNvSpPr>
              <a:spLocks noChangeAspect="1" noChangeArrowheads="1"/>
            </p:cNvSpPr>
            <p:nvPr/>
          </p:nvSpPr>
          <p:spPr bwMode="auto">
            <a:xfrm>
              <a:off x="4521" y="2722"/>
              <a:ext cx="57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0" name="Oval 193"/>
            <p:cNvSpPr>
              <a:spLocks noChangeAspect="1" noChangeArrowheads="1"/>
            </p:cNvSpPr>
            <p:nvPr/>
          </p:nvSpPr>
          <p:spPr bwMode="auto">
            <a:xfrm>
              <a:off x="4626" y="2722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1" name="Oval 194"/>
            <p:cNvSpPr>
              <a:spLocks noChangeAspect="1" noChangeArrowheads="1"/>
            </p:cNvSpPr>
            <p:nvPr/>
          </p:nvSpPr>
          <p:spPr bwMode="auto">
            <a:xfrm>
              <a:off x="4731" y="2722"/>
              <a:ext cx="56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2" name="Oval 195"/>
            <p:cNvSpPr>
              <a:spLocks noChangeAspect="1" noChangeArrowheads="1"/>
            </p:cNvSpPr>
            <p:nvPr/>
          </p:nvSpPr>
          <p:spPr bwMode="auto">
            <a:xfrm>
              <a:off x="4837" y="2722"/>
              <a:ext cx="56" cy="57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3" name="Oval 196"/>
            <p:cNvSpPr>
              <a:spLocks noChangeAspect="1" noChangeArrowheads="1"/>
            </p:cNvSpPr>
            <p:nvPr/>
          </p:nvSpPr>
          <p:spPr bwMode="auto">
            <a:xfrm>
              <a:off x="389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4" name="Oval 197"/>
            <p:cNvSpPr>
              <a:spLocks noChangeAspect="1" noChangeArrowheads="1"/>
            </p:cNvSpPr>
            <p:nvPr/>
          </p:nvSpPr>
          <p:spPr bwMode="auto">
            <a:xfrm>
              <a:off x="3996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5" name="Oval 198"/>
            <p:cNvSpPr>
              <a:spLocks noChangeAspect="1" noChangeArrowheads="1"/>
            </p:cNvSpPr>
            <p:nvPr/>
          </p:nvSpPr>
          <p:spPr bwMode="auto">
            <a:xfrm>
              <a:off x="4101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6" name="Oval 199"/>
            <p:cNvSpPr>
              <a:spLocks noChangeAspect="1" noChangeArrowheads="1"/>
            </p:cNvSpPr>
            <p:nvPr/>
          </p:nvSpPr>
          <p:spPr bwMode="auto">
            <a:xfrm>
              <a:off x="420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7" name="Oval 200"/>
            <p:cNvSpPr>
              <a:spLocks noChangeAspect="1" noChangeArrowheads="1"/>
            </p:cNvSpPr>
            <p:nvPr/>
          </p:nvSpPr>
          <p:spPr bwMode="auto">
            <a:xfrm>
              <a:off x="431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8" name="Oval 201"/>
            <p:cNvSpPr>
              <a:spLocks noChangeAspect="1" noChangeArrowheads="1"/>
            </p:cNvSpPr>
            <p:nvPr/>
          </p:nvSpPr>
          <p:spPr bwMode="auto">
            <a:xfrm>
              <a:off x="4416" y="2823"/>
              <a:ext cx="56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69" name="Oval 202"/>
            <p:cNvSpPr>
              <a:spLocks noChangeAspect="1" noChangeArrowheads="1"/>
            </p:cNvSpPr>
            <p:nvPr/>
          </p:nvSpPr>
          <p:spPr bwMode="auto">
            <a:xfrm>
              <a:off x="4521" y="2823"/>
              <a:ext cx="57" cy="56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0" name="Oval 203"/>
            <p:cNvSpPr>
              <a:spLocks noChangeAspect="1" noChangeArrowheads="1"/>
            </p:cNvSpPr>
            <p:nvPr/>
          </p:nvSpPr>
          <p:spPr bwMode="auto">
            <a:xfrm>
              <a:off x="4626" y="2823"/>
              <a:ext cx="57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1" name="Oval 204"/>
            <p:cNvSpPr>
              <a:spLocks noChangeAspect="1" noChangeArrowheads="1"/>
            </p:cNvSpPr>
            <p:nvPr/>
          </p:nvSpPr>
          <p:spPr bwMode="auto">
            <a:xfrm>
              <a:off x="4731" y="2823"/>
              <a:ext cx="56" cy="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2" name="Oval 205"/>
            <p:cNvSpPr>
              <a:spLocks noChangeAspect="1" noChangeArrowheads="1"/>
            </p:cNvSpPr>
            <p:nvPr/>
          </p:nvSpPr>
          <p:spPr bwMode="auto">
            <a:xfrm>
              <a:off x="4837" y="2823"/>
              <a:ext cx="56" cy="5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3" name="Rectangle 206"/>
            <p:cNvSpPr>
              <a:spLocks noChangeArrowheads="1"/>
            </p:cNvSpPr>
            <p:nvPr/>
          </p:nvSpPr>
          <p:spPr bwMode="auto">
            <a:xfrm>
              <a:off x="3840" y="1872"/>
              <a:ext cx="1104" cy="105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4" name="Line 207"/>
            <p:cNvSpPr>
              <a:spLocks noChangeShapeType="1"/>
            </p:cNvSpPr>
            <p:nvPr/>
          </p:nvSpPr>
          <p:spPr bwMode="auto">
            <a:xfrm>
              <a:off x="3936" y="1872"/>
              <a:ext cx="1008" cy="96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5" name="Line 208"/>
            <p:cNvSpPr>
              <a:spLocks noChangeShapeType="1"/>
            </p:cNvSpPr>
            <p:nvPr/>
          </p:nvSpPr>
          <p:spPr bwMode="auto">
            <a:xfrm flipH="1">
              <a:off x="3840" y="1872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6" name="Line 209"/>
            <p:cNvSpPr>
              <a:spLocks noChangeShapeType="1"/>
            </p:cNvSpPr>
            <p:nvPr/>
          </p:nvSpPr>
          <p:spPr bwMode="auto">
            <a:xfrm flipH="1">
              <a:off x="3840" y="2928"/>
              <a:ext cx="110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7" name="Line 210"/>
            <p:cNvSpPr>
              <a:spLocks noChangeShapeType="1"/>
            </p:cNvSpPr>
            <p:nvPr/>
          </p:nvSpPr>
          <p:spPr bwMode="auto">
            <a:xfrm rot="16200000" flipH="1">
              <a:off x="3312" y="2400"/>
              <a:ext cx="10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378" name="Line 211"/>
            <p:cNvSpPr>
              <a:spLocks noChangeShapeType="1"/>
            </p:cNvSpPr>
            <p:nvPr/>
          </p:nvSpPr>
          <p:spPr bwMode="auto">
            <a:xfrm rot="16200000" flipH="1">
              <a:off x="4896" y="2880"/>
              <a:ext cx="9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</p:grpSp>
      <p:grpSp>
        <p:nvGrpSpPr>
          <p:cNvPr id="4202" name="Group 212"/>
          <p:cNvGrpSpPr>
            <a:grpSpLocks noChangeAspect="1"/>
          </p:cNvGrpSpPr>
          <p:nvPr/>
        </p:nvGrpSpPr>
        <p:grpSpPr bwMode="auto">
          <a:xfrm>
            <a:off x="3238500" y="3276600"/>
            <a:ext cx="1711325" cy="2185988"/>
            <a:chOff x="1872" y="2256"/>
            <a:chExt cx="940" cy="1201"/>
          </a:xfrm>
        </p:grpSpPr>
        <p:sp>
          <p:nvSpPr>
            <p:cNvPr id="4240" name="Text Box 213"/>
            <p:cNvSpPr txBox="1">
              <a:spLocks noChangeAspect="1" noChangeArrowheads="1"/>
            </p:cNvSpPr>
            <p:nvPr/>
          </p:nvSpPr>
          <p:spPr bwMode="auto">
            <a:xfrm>
              <a:off x="2619" y="2904"/>
              <a:ext cx="193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10</a:t>
              </a:r>
            </a:p>
          </p:txBody>
        </p:sp>
        <p:sp>
          <p:nvSpPr>
            <p:cNvPr id="4241" name="Text Box 214"/>
            <p:cNvSpPr txBox="1">
              <a:spLocks noChangeAspect="1" noChangeArrowheads="1"/>
            </p:cNvSpPr>
            <p:nvPr/>
          </p:nvSpPr>
          <p:spPr bwMode="auto">
            <a:xfrm>
              <a:off x="1878" y="2310"/>
              <a:ext cx="148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4242" name="Text Box 215"/>
            <p:cNvSpPr txBox="1">
              <a:spLocks noChangeAspect="1" noChangeArrowheads="1"/>
            </p:cNvSpPr>
            <p:nvPr/>
          </p:nvSpPr>
          <p:spPr bwMode="auto">
            <a:xfrm>
              <a:off x="2241" y="225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4243" name="Line 216"/>
            <p:cNvSpPr>
              <a:spLocks noChangeAspect="1" noChangeShapeType="1"/>
            </p:cNvSpPr>
            <p:nvPr/>
          </p:nvSpPr>
          <p:spPr bwMode="auto">
            <a:xfrm rot="-5400000">
              <a:off x="2185" y="2870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4" name="Line 217"/>
            <p:cNvSpPr>
              <a:spLocks noChangeAspect="1" noChangeShapeType="1"/>
            </p:cNvSpPr>
            <p:nvPr/>
          </p:nvSpPr>
          <p:spPr bwMode="auto">
            <a:xfrm rot="-5400000">
              <a:off x="2182" y="2297"/>
              <a:ext cx="291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5" name="Line 218"/>
            <p:cNvSpPr>
              <a:spLocks noChangeAspect="1" noChangeShapeType="1"/>
            </p:cNvSpPr>
            <p:nvPr/>
          </p:nvSpPr>
          <p:spPr bwMode="auto">
            <a:xfrm rot="-5400000">
              <a:off x="2046" y="2427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6" name="Line 219"/>
            <p:cNvSpPr>
              <a:spLocks noChangeAspect="1" noChangeShapeType="1"/>
            </p:cNvSpPr>
            <p:nvPr/>
          </p:nvSpPr>
          <p:spPr bwMode="auto">
            <a:xfrm rot="-5400000">
              <a:off x="2334" y="3006"/>
              <a:ext cx="288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7" name="Oval 220"/>
            <p:cNvSpPr>
              <a:spLocks noChangeAspect="1" noChangeArrowheads="1"/>
            </p:cNvSpPr>
            <p:nvPr/>
          </p:nvSpPr>
          <p:spPr bwMode="auto">
            <a:xfrm>
              <a:off x="1995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8" name="Oval 221"/>
            <p:cNvSpPr>
              <a:spLocks noChangeAspect="1" noChangeArrowheads="1"/>
            </p:cNvSpPr>
            <p:nvPr/>
          </p:nvSpPr>
          <p:spPr bwMode="auto">
            <a:xfrm>
              <a:off x="2283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49" name="Oval 222"/>
            <p:cNvSpPr>
              <a:spLocks noChangeAspect="1" noChangeArrowheads="1"/>
            </p:cNvSpPr>
            <p:nvPr/>
          </p:nvSpPr>
          <p:spPr bwMode="auto">
            <a:xfrm>
              <a:off x="2571" y="3258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0" name="Oval 223"/>
            <p:cNvSpPr>
              <a:spLocks noChangeAspect="1" noChangeArrowheads="1"/>
            </p:cNvSpPr>
            <p:nvPr/>
          </p:nvSpPr>
          <p:spPr bwMode="auto">
            <a:xfrm>
              <a:off x="1995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1" name="Oval 224"/>
            <p:cNvSpPr>
              <a:spLocks noChangeAspect="1" noChangeArrowheads="1"/>
            </p:cNvSpPr>
            <p:nvPr/>
          </p:nvSpPr>
          <p:spPr bwMode="auto">
            <a:xfrm>
              <a:off x="2283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2" name="Oval 225"/>
            <p:cNvSpPr>
              <a:spLocks noChangeAspect="1" noChangeArrowheads="1"/>
            </p:cNvSpPr>
            <p:nvPr/>
          </p:nvSpPr>
          <p:spPr bwMode="auto">
            <a:xfrm>
              <a:off x="2571" y="2394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3" name="Oval 226"/>
            <p:cNvSpPr>
              <a:spLocks noChangeAspect="1" noChangeArrowheads="1"/>
            </p:cNvSpPr>
            <p:nvPr/>
          </p:nvSpPr>
          <p:spPr bwMode="auto">
            <a:xfrm>
              <a:off x="1995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4" name="Oval 227"/>
            <p:cNvSpPr>
              <a:spLocks noChangeAspect="1" noChangeArrowheads="1"/>
            </p:cNvSpPr>
            <p:nvPr/>
          </p:nvSpPr>
          <p:spPr bwMode="auto">
            <a:xfrm>
              <a:off x="2571" y="2682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5" name="Oval 228"/>
            <p:cNvSpPr>
              <a:spLocks noChangeAspect="1" noChangeArrowheads="1"/>
            </p:cNvSpPr>
            <p:nvPr/>
          </p:nvSpPr>
          <p:spPr bwMode="auto">
            <a:xfrm>
              <a:off x="2283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6" name="Oval 229"/>
            <p:cNvSpPr>
              <a:spLocks noChangeAspect="1" noChangeArrowheads="1"/>
            </p:cNvSpPr>
            <p:nvPr/>
          </p:nvSpPr>
          <p:spPr bwMode="auto">
            <a:xfrm>
              <a:off x="2571" y="2970"/>
              <a:ext cx="86" cy="8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7" name="Line 230"/>
            <p:cNvSpPr>
              <a:spLocks noChangeAspect="1" noChangeShapeType="1"/>
            </p:cNvSpPr>
            <p:nvPr/>
          </p:nvSpPr>
          <p:spPr bwMode="auto">
            <a:xfrm>
              <a:off x="2043" y="330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8" name="Line 231"/>
            <p:cNvSpPr>
              <a:spLocks noChangeAspect="1" noChangeShapeType="1"/>
            </p:cNvSpPr>
            <p:nvPr/>
          </p:nvSpPr>
          <p:spPr bwMode="auto">
            <a:xfrm>
              <a:off x="2043" y="244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59" name="Line 232"/>
            <p:cNvSpPr>
              <a:spLocks noChangeAspect="1" noChangeShapeType="1"/>
            </p:cNvSpPr>
            <p:nvPr/>
          </p:nvSpPr>
          <p:spPr bwMode="auto">
            <a:xfrm>
              <a:off x="2043" y="2730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0" name="Line 233"/>
            <p:cNvSpPr>
              <a:spLocks noChangeAspect="1" noChangeShapeType="1"/>
            </p:cNvSpPr>
            <p:nvPr/>
          </p:nvSpPr>
          <p:spPr bwMode="auto">
            <a:xfrm>
              <a:off x="2331" y="3018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1" name="Line 234"/>
            <p:cNvSpPr>
              <a:spLocks noChangeAspect="1" noChangeShapeType="1"/>
            </p:cNvSpPr>
            <p:nvPr/>
          </p:nvSpPr>
          <p:spPr bwMode="auto">
            <a:xfrm rot="-5400000">
              <a:off x="2475" y="3162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2" name="Line 235"/>
            <p:cNvSpPr>
              <a:spLocks noChangeAspect="1" noChangeShapeType="1"/>
            </p:cNvSpPr>
            <p:nvPr/>
          </p:nvSpPr>
          <p:spPr bwMode="auto">
            <a:xfrm rot="-5400000">
              <a:off x="2475" y="2586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3" name="Line 236"/>
            <p:cNvSpPr>
              <a:spLocks noChangeAspect="1" noChangeShapeType="1"/>
            </p:cNvSpPr>
            <p:nvPr/>
          </p:nvSpPr>
          <p:spPr bwMode="auto">
            <a:xfrm rot="-5400000">
              <a:off x="1611" y="2874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4" name="Line 237"/>
            <p:cNvSpPr>
              <a:spLocks noChangeAspect="1" noChangeShapeType="1"/>
            </p:cNvSpPr>
            <p:nvPr/>
          </p:nvSpPr>
          <p:spPr bwMode="auto">
            <a:xfrm rot="-5400000">
              <a:off x="2043" y="3018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5" name="Line 238"/>
            <p:cNvSpPr>
              <a:spLocks noChangeAspect="1" noChangeShapeType="1"/>
            </p:cNvSpPr>
            <p:nvPr/>
          </p:nvSpPr>
          <p:spPr bwMode="auto">
            <a:xfrm rot="5400000" flipV="1">
              <a:off x="2187" y="2586"/>
              <a:ext cx="288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66" name="Text Box 239"/>
            <p:cNvSpPr txBox="1">
              <a:spLocks noChangeAspect="1" noChangeArrowheads="1"/>
            </p:cNvSpPr>
            <p:nvPr/>
          </p:nvSpPr>
          <p:spPr bwMode="auto">
            <a:xfrm>
              <a:off x="262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4267" name="Text Box 240"/>
            <p:cNvSpPr txBox="1">
              <a:spLocks noChangeAspect="1" noChangeArrowheads="1"/>
            </p:cNvSpPr>
            <p:nvPr/>
          </p:nvSpPr>
          <p:spPr bwMode="auto">
            <a:xfrm>
              <a:off x="2172" y="2865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4268" name="Text Box 241"/>
            <p:cNvSpPr txBox="1">
              <a:spLocks noChangeAspect="1" noChangeArrowheads="1"/>
            </p:cNvSpPr>
            <p:nvPr/>
          </p:nvSpPr>
          <p:spPr bwMode="auto">
            <a:xfrm>
              <a:off x="2235" y="3306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4269" name="Text Box 242"/>
            <p:cNvSpPr txBox="1">
              <a:spLocks noChangeAspect="1" noChangeArrowheads="1"/>
            </p:cNvSpPr>
            <p:nvPr/>
          </p:nvSpPr>
          <p:spPr bwMode="auto">
            <a:xfrm>
              <a:off x="2616" y="2631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6</a:t>
              </a:r>
            </a:p>
          </p:txBody>
        </p:sp>
        <p:sp>
          <p:nvSpPr>
            <p:cNvPr id="4270" name="Text Box 243"/>
            <p:cNvSpPr txBox="1">
              <a:spLocks noChangeAspect="1" noChangeArrowheads="1"/>
            </p:cNvSpPr>
            <p:nvPr/>
          </p:nvSpPr>
          <p:spPr bwMode="auto">
            <a:xfrm>
              <a:off x="2619" y="2298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7</a:t>
              </a:r>
            </a:p>
          </p:txBody>
        </p:sp>
        <p:sp>
          <p:nvSpPr>
            <p:cNvPr id="4271" name="Text Box 244"/>
            <p:cNvSpPr txBox="1">
              <a:spLocks noChangeAspect="1" noChangeArrowheads="1"/>
            </p:cNvSpPr>
            <p:nvPr/>
          </p:nvSpPr>
          <p:spPr bwMode="auto">
            <a:xfrm>
              <a:off x="1872" y="2634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8</a:t>
              </a:r>
            </a:p>
          </p:txBody>
        </p:sp>
        <p:sp>
          <p:nvSpPr>
            <p:cNvPr id="4272" name="Text Box 245"/>
            <p:cNvSpPr txBox="1">
              <a:spLocks noChangeAspect="1" noChangeArrowheads="1"/>
            </p:cNvSpPr>
            <p:nvPr/>
          </p:nvSpPr>
          <p:spPr bwMode="auto">
            <a:xfrm>
              <a:off x="1872" y="3243"/>
              <a:ext cx="147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9</a:t>
              </a:r>
            </a:p>
          </p:txBody>
        </p:sp>
      </p:grpSp>
      <p:grpSp>
        <p:nvGrpSpPr>
          <p:cNvPr id="4203" name="Group 246"/>
          <p:cNvGrpSpPr>
            <a:grpSpLocks/>
          </p:cNvGrpSpPr>
          <p:nvPr/>
        </p:nvGrpSpPr>
        <p:grpSpPr bwMode="auto">
          <a:xfrm>
            <a:off x="571500" y="3276600"/>
            <a:ext cx="1711325" cy="2185988"/>
            <a:chOff x="1008" y="2064"/>
            <a:chExt cx="1078" cy="1377"/>
          </a:xfrm>
        </p:grpSpPr>
        <p:sp>
          <p:nvSpPr>
            <p:cNvPr id="4211" name="Text Box 247"/>
            <p:cNvSpPr txBox="1">
              <a:spLocks noChangeAspect="1" noChangeArrowheads="1"/>
            </p:cNvSpPr>
            <p:nvPr/>
          </p:nvSpPr>
          <p:spPr bwMode="auto">
            <a:xfrm>
              <a:off x="1865" y="2807"/>
              <a:ext cx="22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10</a:t>
              </a:r>
            </a:p>
          </p:txBody>
        </p:sp>
        <p:sp>
          <p:nvSpPr>
            <p:cNvPr id="4212" name="Text Box 248"/>
            <p:cNvSpPr txBox="1">
              <a:spLocks noChangeAspect="1" noChangeArrowheads="1"/>
            </p:cNvSpPr>
            <p:nvPr/>
          </p:nvSpPr>
          <p:spPr bwMode="auto">
            <a:xfrm>
              <a:off x="1015" y="2126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1</a:t>
              </a:r>
            </a:p>
          </p:txBody>
        </p:sp>
        <p:sp>
          <p:nvSpPr>
            <p:cNvPr id="4213" name="Text Box 249"/>
            <p:cNvSpPr txBox="1">
              <a:spLocks noChangeAspect="1" noChangeArrowheads="1"/>
            </p:cNvSpPr>
            <p:nvPr/>
          </p:nvSpPr>
          <p:spPr bwMode="auto">
            <a:xfrm>
              <a:off x="1431" y="206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3</a:t>
              </a:r>
            </a:p>
          </p:txBody>
        </p:sp>
        <p:sp>
          <p:nvSpPr>
            <p:cNvPr id="4214" name="Oval 250"/>
            <p:cNvSpPr>
              <a:spLocks noChangeAspect="1" noChangeArrowheads="1"/>
            </p:cNvSpPr>
            <p:nvPr/>
          </p:nvSpPr>
          <p:spPr bwMode="auto">
            <a:xfrm>
              <a:off x="114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15" name="Oval 251"/>
            <p:cNvSpPr>
              <a:spLocks noChangeAspect="1" noChangeArrowheads="1"/>
            </p:cNvSpPr>
            <p:nvPr/>
          </p:nvSpPr>
          <p:spPr bwMode="auto">
            <a:xfrm>
              <a:off x="1479" y="321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16" name="Oval 252"/>
            <p:cNvSpPr>
              <a:spLocks noChangeAspect="1" noChangeArrowheads="1"/>
            </p:cNvSpPr>
            <p:nvPr/>
          </p:nvSpPr>
          <p:spPr bwMode="auto">
            <a:xfrm>
              <a:off x="1810" y="321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17" name="Oval 253"/>
            <p:cNvSpPr>
              <a:spLocks noChangeAspect="1" noChangeArrowheads="1"/>
            </p:cNvSpPr>
            <p:nvPr/>
          </p:nvSpPr>
          <p:spPr bwMode="auto">
            <a:xfrm>
              <a:off x="114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18" name="Oval 254"/>
            <p:cNvSpPr>
              <a:spLocks noChangeAspect="1" noChangeArrowheads="1"/>
            </p:cNvSpPr>
            <p:nvPr/>
          </p:nvSpPr>
          <p:spPr bwMode="auto">
            <a:xfrm>
              <a:off x="1479" y="222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19" name="Oval 255"/>
            <p:cNvSpPr>
              <a:spLocks noChangeAspect="1" noChangeArrowheads="1"/>
            </p:cNvSpPr>
            <p:nvPr/>
          </p:nvSpPr>
          <p:spPr bwMode="auto">
            <a:xfrm>
              <a:off x="1810" y="222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0" name="Oval 256"/>
            <p:cNvSpPr>
              <a:spLocks noChangeAspect="1" noChangeArrowheads="1"/>
            </p:cNvSpPr>
            <p:nvPr/>
          </p:nvSpPr>
          <p:spPr bwMode="auto">
            <a:xfrm>
              <a:off x="1149" y="2552"/>
              <a:ext cx="99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1" name="Oval 257"/>
            <p:cNvSpPr>
              <a:spLocks noChangeAspect="1" noChangeArrowheads="1"/>
            </p:cNvSpPr>
            <p:nvPr/>
          </p:nvSpPr>
          <p:spPr bwMode="auto">
            <a:xfrm>
              <a:off x="1810" y="2552"/>
              <a:ext cx="98" cy="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2" name="Oval 258"/>
            <p:cNvSpPr>
              <a:spLocks noChangeAspect="1" noChangeArrowheads="1"/>
            </p:cNvSpPr>
            <p:nvPr/>
          </p:nvSpPr>
          <p:spPr bwMode="auto">
            <a:xfrm>
              <a:off x="1479" y="2883"/>
              <a:ext cx="99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3" name="Oval 259"/>
            <p:cNvSpPr>
              <a:spLocks noChangeAspect="1" noChangeArrowheads="1"/>
            </p:cNvSpPr>
            <p:nvPr/>
          </p:nvSpPr>
          <p:spPr bwMode="auto">
            <a:xfrm>
              <a:off x="1810" y="2883"/>
              <a:ext cx="98" cy="9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4" name="Line 260"/>
            <p:cNvSpPr>
              <a:spLocks noChangeAspect="1" noChangeShapeType="1"/>
            </p:cNvSpPr>
            <p:nvPr/>
          </p:nvSpPr>
          <p:spPr bwMode="auto">
            <a:xfrm>
              <a:off x="1204" y="3268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5" name="Line 261"/>
            <p:cNvSpPr>
              <a:spLocks noChangeAspect="1" noChangeShapeType="1"/>
            </p:cNvSpPr>
            <p:nvPr/>
          </p:nvSpPr>
          <p:spPr bwMode="auto">
            <a:xfrm>
              <a:off x="1204" y="227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6" name="Line 262"/>
            <p:cNvSpPr>
              <a:spLocks noChangeAspect="1" noChangeShapeType="1"/>
            </p:cNvSpPr>
            <p:nvPr/>
          </p:nvSpPr>
          <p:spPr bwMode="auto">
            <a:xfrm>
              <a:off x="1204" y="2607"/>
              <a:ext cx="6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7" name="Line 263"/>
            <p:cNvSpPr>
              <a:spLocks noChangeAspect="1" noChangeShapeType="1"/>
            </p:cNvSpPr>
            <p:nvPr/>
          </p:nvSpPr>
          <p:spPr bwMode="auto">
            <a:xfrm>
              <a:off x="1534" y="2938"/>
              <a:ext cx="3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8" name="Line 264"/>
            <p:cNvSpPr>
              <a:spLocks noChangeAspect="1" noChangeShapeType="1"/>
            </p:cNvSpPr>
            <p:nvPr/>
          </p:nvSpPr>
          <p:spPr bwMode="auto">
            <a:xfrm rot="-5400000">
              <a:off x="1700" y="3103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29" name="Line 265"/>
            <p:cNvSpPr>
              <a:spLocks noChangeAspect="1" noChangeShapeType="1"/>
            </p:cNvSpPr>
            <p:nvPr/>
          </p:nvSpPr>
          <p:spPr bwMode="auto">
            <a:xfrm rot="-5400000">
              <a:off x="1700" y="2442"/>
              <a:ext cx="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30" name="Line 266"/>
            <p:cNvSpPr>
              <a:spLocks noChangeAspect="1" noChangeShapeType="1"/>
            </p:cNvSpPr>
            <p:nvPr/>
          </p:nvSpPr>
          <p:spPr bwMode="auto">
            <a:xfrm rot="-5400000">
              <a:off x="708" y="2773"/>
              <a:ext cx="9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31" name="Line 267"/>
            <p:cNvSpPr>
              <a:spLocks noChangeAspect="1" noChangeShapeType="1"/>
            </p:cNvSpPr>
            <p:nvPr/>
          </p:nvSpPr>
          <p:spPr bwMode="auto">
            <a:xfrm rot="-5400000">
              <a:off x="1204" y="2938"/>
              <a:ext cx="330" cy="3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32" name="Line 268"/>
            <p:cNvSpPr>
              <a:spLocks noChangeAspect="1" noChangeShapeType="1"/>
            </p:cNvSpPr>
            <p:nvPr/>
          </p:nvSpPr>
          <p:spPr bwMode="auto">
            <a:xfrm rot="5400000" flipV="1">
              <a:off x="1369" y="2442"/>
              <a:ext cx="331" cy="6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endParaRPr>
            </a:p>
          </p:txBody>
        </p:sp>
        <p:sp>
          <p:nvSpPr>
            <p:cNvPr id="4233" name="Text Box 269"/>
            <p:cNvSpPr txBox="1">
              <a:spLocks noChangeAspect="1" noChangeArrowheads="1"/>
            </p:cNvSpPr>
            <p:nvPr/>
          </p:nvSpPr>
          <p:spPr bwMode="auto">
            <a:xfrm>
              <a:off x="186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2</a:t>
              </a:r>
            </a:p>
          </p:txBody>
        </p:sp>
        <p:sp>
          <p:nvSpPr>
            <p:cNvPr id="4234" name="Text Box 270"/>
            <p:cNvSpPr txBox="1">
              <a:spLocks noChangeAspect="1" noChangeArrowheads="1"/>
            </p:cNvSpPr>
            <p:nvPr/>
          </p:nvSpPr>
          <p:spPr bwMode="auto">
            <a:xfrm>
              <a:off x="1352" y="2762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4</a:t>
              </a:r>
            </a:p>
          </p:txBody>
        </p:sp>
        <p:sp>
          <p:nvSpPr>
            <p:cNvPr id="4235" name="Text Box 271"/>
            <p:cNvSpPr txBox="1">
              <a:spLocks noChangeAspect="1" noChangeArrowheads="1"/>
            </p:cNvSpPr>
            <p:nvPr/>
          </p:nvSpPr>
          <p:spPr bwMode="auto">
            <a:xfrm>
              <a:off x="1424" y="3268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5</a:t>
              </a:r>
            </a:p>
          </p:txBody>
        </p:sp>
        <p:sp>
          <p:nvSpPr>
            <p:cNvPr id="4236" name="Text Box 272"/>
            <p:cNvSpPr txBox="1">
              <a:spLocks noChangeAspect="1" noChangeArrowheads="1"/>
            </p:cNvSpPr>
            <p:nvPr/>
          </p:nvSpPr>
          <p:spPr bwMode="auto">
            <a:xfrm>
              <a:off x="1861" y="2494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6</a:t>
              </a:r>
            </a:p>
          </p:txBody>
        </p:sp>
        <p:sp>
          <p:nvSpPr>
            <p:cNvPr id="4237" name="Text Box 273"/>
            <p:cNvSpPr txBox="1">
              <a:spLocks noChangeAspect="1" noChangeArrowheads="1"/>
            </p:cNvSpPr>
            <p:nvPr/>
          </p:nvSpPr>
          <p:spPr bwMode="auto">
            <a:xfrm>
              <a:off x="1865" y="2112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7</a:t>
              </a:r>
            </a:p>
          </p:txBody>
        </p:sp>
        <p:sp>
          <p:nvSpPr>
            <p:cNvPr id="4238" name="Text Box 274"/>
            <p:cNvSpPr txBox="1">
              <a:spLocks noChangeAspect="1" noChangeArrowheads="1"/>
            </p:cNvSpPr>
            <p:nvPr/>
          </p:nvSpPr>
          <p:spPr bwMode="auto">
            <a:xfrm>
              <a:off x="1008" y="2497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8</a:t>
              </a:r>
            </a:p>
          </p:txBody>
        </p:sp>
        <p:sp>
          <p:nvSpPr>
            <p:cNvPr id="4239" name="Text Box 275"/>
            <p:cNvSpPr txBox="1">
              <a:spLocks noChangeAspect="1" noChangeArrowheads="1"/>
            </p:cNvSpPr>
            <p:nvPr/>
          </p:nvSpPr>
          <p:spPr bwMode="auto">
            <a:xfrm>
              <a:off x="1008" y="3196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0"/>
                  <a:cs typeface="+mn-cs"/>
                </a:rPr>
                <a:t>9</a:t>
              </a:r>
            </a:p>
          </p:txBody>
        </p:sp>
      </p:grpSp>
      <p:sp>
        <p:nvSpPr>
          <p:cNvPr id="4204" name="Line 276"/>
          <p:cNvSpPr>
            <a:spLocks noChangeShapeType="1"/>
          </p:cNvSpPr>
          <p:nvPr/>
        </p:nvSpPr>
        <p:spPr bwMode="auto">
          <a:xfrm>
            <a:off x="2514600" y="2057400"/>
            <a:ext cx="457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205" name="Text Box 277"/>
          <p:cNvSpPr txBox="1">
            <a:spLocks noChangeArrowheads="1"/>
          </p:cNvSpPr>
          <p:nvPr/>
        </p:nvSpPr>
        <p:spPr bwMode="auto">
          <a:xfrm>
            <a:off x="974725" y="5605463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G(A)</a:t>
            </a:r>
          </a:p>
        </p:txBody>
      </p:sp>
      <p:sp>
        <p:nvSpPr>
          <p:cNvPr id="4206" name="Text Box 278"/>
          <p:cNvSpPr txBox="1">
            <a:spLocks noChangeArrowheads="1"/>
          </p:cNvSpPr>
          <p:nvPr/>
        </p:nvSpPr>
        <p:spPr bwMode="auto">
          <a:xfrm>
            <a:off x="3505200" y="5562600"/>
            <a:ext cx="1114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G</a:t>
            </a:r>
            <a:r>
              <a:rPr kumimoji="0" lang="en-US" sz="2400" b="1" i="0" u="none" strike="noStrike" kern="1200" cap="none" spc="0" normalizeH="0" baseline="30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+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(A)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[chordal]</a:t>
            </a:r>
          </a:p>
        </p:txBody>
      </p:sp>
      <p:sp>
        <p:nvSpPr>
          <p:cNvPr id="4207" name="Text Box 279"/>
          <p:cNvSpPr txBox="1">
            <a:spLocks noChangeArrowheads="1"/>
          </p:cNvSpPr>
          <p:nvPr/>
        </p:nvSpPr>
        <p:spPr bwMode="auto">
          <a:xfrm>
            <a:off x="5189538" y="3644900"/>
            <a:ext cx="3814762" cy="1444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Symmetric Gaussian elimination: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for j = 1 to n</a:t>
            </a:r>
            <a:b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</a:b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   add edges between j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’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s</a:t>
            </a:r>
            <a:b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</a:b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   higher-numbered neighbors</a:t>
            </a:r>
          </a:p>
        </p:txBody>
      </p:sp>
      <p:sp>
        <p:nvSpPr>
          <p:cNvPr id="4208" name="Text Box 280"/>
          <p:cNvSpPr txBox="1">
            <a:spLocks noChangeArrowheads="1"/>
          </p:cNvSpPr>
          <p:nvPr/>
        </p:nvSpPr>
        <p:spPr bwMode="auto">
          <a:xfrm>
            <a:off x="5257800" y="1828800"/>
            <a:ext cx="359568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Fill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: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0"/>
                <a:cs typeface="+mn-cs"/>
              </a:rPr>
              <a:t>new nonzeros in factor</a:t>
            </a:r>
            <a:endParaRPr kumimoji="0" lang="en-US" sz="24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209" name="Line 281"/>
          <p:cNvSpPr>
            <a:spLocks noChangeShapeType="1"/>
          </p:cNvSpPr>
          <p:nvPr/>
        </p:nvSpPr>
        <p:spPr bwMode="auto">
          <a:xfrm flipH="1">
            <a:off x="550863" y="2952750"/>
            <a:ext cx="1752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4210" name="Line 282"/>
          <p:cNvSpPr>
            <a:spLocks noChangeShapeType="1"/>
          </p:cNvSpPr>
          <p:nvPr/>
        </p:nvSpPr>
        <p:spPr bwMode="auto">
          <a:xfrm rot="16200000" flipH="1">
            <a:off x="1468438" y="2108200"/>
            <a:ext cx="1676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5913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Path lemma                                </a:t>
            </a:r>
            <a:r>
              <a:rPr 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[Davis Thm 4.1]</a:t>
            </a:r>
            <a:r>
              <a:rPr lang="en-US" sz="240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77200" cy="5257800"/>
          </a:xfrm>
        </p:spPr>
        <p:txBody>
          <a:bodyPr/>
          <a:lstStyle/>
          <a:p>
            <a:endParaRPr lang="en-US" sz="320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 = G(A)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be the graph of a symmetric, positive definite matrix, with vertices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1, 2, …, n,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and let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= 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(A)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be the filled graph.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</a:rPr>
              <a:t>Then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6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3600" b="1" baseline="30000">
                <a:solidFill>
                  <a:schemeClr val="tx1"/>
                </a:solidFill>
                <a:latin typeface="Times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if and only if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contains a path from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v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to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w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of the form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(v,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1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2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…, 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k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with </a:t>
            </a:r>
            <a:br>
              <a:rPr lang="en-US">
                <a:solidFill>
                  <a:schemeClr val="tx1"/>
                </a:solidFill>
                <a:latin typeface="Arial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</a:rPr>
              <a:t>x</a:t>
            </a:r>
            <a:r>
              <a:rPr lang="en-US" sz="2800" baseline="-25000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&lt; min(v, w)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for each 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i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.  </a:t>
            </a:r>
          </a:p>
          <a:p>
            <a:pPr>
              <a:lnSpc>
                <a:spcPct val="130000"/>
              </a:lnSpc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000">
                <a:solidFill>
                  <a:schemeClr val="tx1"/>
                </a:solidFill>
                <a:latin typeface="Arial" charset="0"/>
              </a:rPr>
              <a:t>(This includes the possibility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 = 0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, in which case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(v, w)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is an edge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 and therefore of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G</a:t>
            </a:r>
            <a:r>
              <a:rPr lang="en-US" sz="3200" b="1" baseline="30000">
                <a:solidFill>
                  <a:schemeClr val="hlink"/>
                </a:solidFill>
                <a:latin typeface="Times" charset="0"/>
              </a:rPr>
              <a:t>+</a:t>
            </a:r>
            <a:r>
              <a:rPr lang="en-US" sz="2000">
                <a:solidFill>
                  <a:schemeClr val="tx1"/>
                </a:solidFill>
                <a:latin typeface="Arial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2003681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10010</TotalTime>
  <Words>1315</Words>
  <Application>Microsoft Macintosh PowerPoint</Application>
  <PresentationFormat>On-screen Show (4:3)</PresentationFormat>
  <Paragraphs>276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Times</vt:lpstr>
      <vt:lpstr>Times New Roman</vt:lpstr>
      <vt:lpstr>Verdana</vt:lpstr>
      <vt:lpstr>Default Design</vt:lpstr>
      <vt:lpstr>Sparse LU Factorization Without Pivoting</vt:lpstr>
      <vt:lpstr>Symmetric or Nonsymmetric Ax = b:   Gaussian elimination without pivoting</vt:lpstr>
      <vt:lpstr>Left-looking Column LU Factorization</vt:lpstr>
      <vt:lpstr>Left-looking sparse LU without pivoting (simple)</vt:lpstr>
      <vt:lpstr>Back to Sparse Cholesky  (finally!)   </vt:lpstr>
      <vt:lpstr>Sparse Column Cholesky Factorization</vt:lpstr>
      <vt:lpstr>Sparse Cholesky factorization to solve  Ax = b</vt:lpstr>
      <vt:lpstr>Predicting the structure of L: Symbolic factorization </vt:lpstr>
      <vt:lpstr>Path lemma                                [Davis Thm 4.1]    </vt:lpstr>
      <vt:lpstr>Elimination Tree</vt:lpstr>
      <vt:lpstr>Finding the elimination tree efficiently</vt:lpstr>
      <vt:lpstr>Facts about elimination trees</vt:lpstr>
      <vt:lpstr>Describing the nonzero structure of L  in terms of G(A) and T(A)</vt:lpstr>
      <vt:lpstr>Symbolic factorization:  Computing G+(A)</vt:lpstr>
      <vt:lpstr>Finding row and column counts efficiently</vt:lpstr>
      <vt:lpstr>Row counts      </vt:lpstr>
      <vt:lpstr>Column counts     </vt:lpstr>
      <vt:lpstr>Sparse Cholesky factorization to solve  Ax = b</vt:lpstr>
      <vt:lpstr>Complexity measures for sparse Cholesky</vt:lpstr>
      <vt:lpstr>Complexity measures for chordal completion</vt:lpstr>
      <vt:lpstr>Complexity of direct methods</vt:lpstr>
    </vt:vector>
  </TitlesOfParts>
  <Company>Xerox PARC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Sparse LU Factorization</dc:title>
  <dc:creator>John Gilbert</dc:creator>
  <cp:lastModifiedBy>Microsoft Office User</cp:lastModifiedBy>
  <cp:revision>380</cp:revision>
  <cp:lastPrinted>1999-10-20T00:13:40Z</cp:lastPrinted>
  <dcterms:created xsi:type="dcterms:W3CDTF">1998-10-05T22:15:03Z</dcterms:created>
  <dcterms:modified xsi:type="dcterms:W3CDTF">2018-04-11T14:44:51Z</dcterms:modified>
</cp:coreProperties>
</file>