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481" r:id="rId2"/>
    <p:sldId id="482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  <p:sldId id="500" r:id="rId21"/>
    <p:sldId id="501" r:id="rId22"/>
    <p:sldId id="464" r:id="rId23"/>
    <p:sldId id="465" r:id="rId24"/>
    <p:sldId id="466" r:id="rId25"/>
    <p:sldId id="507" r:id="rId26"/>
    <p:sldId id="502" r:id="rId27"/>
    <p:sldId id="503" r:id="rId28"/>
    <p:sldId id="504" r:id="rId29"/>
    <p:sldId id="505" r:id="rId30"/>
    <p:sldId id="506" r:id="rId31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9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5.xml"/><Relationship Id="rId18" Type="http://schemas.openxmlformats.org/officeDocument/2006/relationships/slide" Target="slides/slide20.xml"/><Relationship Id="rId3" Type="http://schemas.openxmlformats.org/officeDocument/2006/relationships/slide" Target="slides/slide3.xml"/><Relationship Id="rId21" Type="http://schemas.openxmlformats.org/officeDocument/2006/relationships/slide" Target="slides/slide24.xml"/><Relationship Id="rId7" Type="http://schemas.openxmlformats.org/officeDocument/2006/relationships/slide" Target="slides/slide7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20" Type="http://schemas.openxmlformats.org/officeDocument/2006/relationships/slide" Target="slides/slide2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3.xml"/><Relationship Id="rId5" Type="http://schemas.openxmlformats.org/officeDocument/2006/relationships/slide" Target="slides/slide5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19" Type="http://schemas.openxmlformats.org/officeDocument/2006/relationships/slide" Target="slides/slide21.xml"/><Relationship Id="rId4" Type="http://schemas.openxmlformats.org/officeDocument/2006/relationships/slide" Target="slides/slide4.xml"/><Relationship Id="rId9" Type="http://schemas.openxmlformats.org/officeDocument/2006/relationships/slide" Target="slides/slide10.xml"/><Relationship Id="rId14" Type="http://schemas.openxmlformats.org/officeDocument/2006/relationships/slide" Target="slides/slide16.xml"/><Relationship Id="rId22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95550185-BCDF-3B4F-9C9E-4852CD3563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89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99260544-829E-354E-A524-C33848FEE5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48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505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438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123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279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635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848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186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277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75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752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983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152400" y="3886200"/>
            <a:ext cx="2840038" cy="1997075"/>
            <a:chOff x="144" y="2232"/>
            <a:chExt cx="1789" cy="1258"/>
          </a:xfrm>
        </p:grpSpPr>
        <p:sp>
          <p:nvSpPr>
            <p:cNvPr id="13444" name="Text Box 4"/>
            <p:cNvSpPr txBox="1">
              <a:spLocks noChangeArrowheads="1"/>
            </p:cNvSpPr>
            <p:nvPr/>
          </p:nvSpPr>
          <p:spPr bwMode="auto">
            <a:xfrm>
              <a:off x="144" y="2496"/>
              <a:ext cx="6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T(A) </a:t>
              </a:r>
            </a:p>
          </p:txBody>
        </p:sp>
        <p:grpSp>
          <p:nvGrpSpPr>
            <p:cNvPr id="13445" name="Group 5"/>
            <p:cNvGrpSpPr>
              <a:grpSpLocks/>
            </p:cNvGrpSpPr>
            <p:nvPr/>
          </p:nvGrpSpPr>
          <p:grpSpPr bwMode="auto">
            <a:xfrm>
              <a:off x="400" y="2232"/>
              <a:ext cx="1533" cy="1258"/>
              <a:chOff x="1872" y="2412"/>
              <a:chExt cx="1533" cy="1258"/>
            </a:xfrm>
          </p:grpSpPr>
          <p:sp>
            <p:nvSpPr>
              <p:cNvPr id="13446" name="Text Box 6"/>
              <p:cNvSpPr txBox="1">
                <a:spLocks noChangeArrowheads="1"/>
              </p:cNvSpPr>
              <p:nvPr/>
            </p:nvSpPr>
            <p:spPr bwMode="auto">
              <a:xfrm>
                <a:off x="1872" y="3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3447" name="Text Box 7"/>
              <p:cNvSpPr txBox="1">
                <a:spLocks noChangeArrowheads="1"/>
              </p:cNvSpPr>
              <p:nvPr/>
            </p:nvSpPr>
            <p:spPr bwMode="auto">
              <a:xfrm>
                <a:off x="2278" y="345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3448" name="Text Box 8"/>
              <p:cNvSpPr txBox="1">
                <a:spLocks noChangeArrowheads="1"/>
              </p:cNvSpPr>
              <p:nvPr/>
            </p:nvSpPr>
            <p:spPr bwMode="auto">
              <a:xfrm>
                <a:off x="2066" y="32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3449" name="Text Box 9"/>
              <p:cNvSpPr txBox="1">
                <a:spLocks noChangeArrowheads="1"/>
              </p:cNvSpPr>
              <p:nvPr/>
            </p:nvSpPr>
            <p:spPr bwMode="auto">
              <a:xfrm>
                <a:off x="2702" y="3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3450" name="Text Box 10"/>
              <p:cNvSpPr txBox="1">
                <a:spLocks noChangeArrowheads="1"/>
              </p:cNvSpPr>
              <p:nvPr/>
            </p:nvSpPr>
            <p:spPr bwMode="auto">
              <a:xfrm>
                <a:off x="3144" y="320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3451" name="Text Box 11"/>
              <p:cNvSpPr txBox="1">
                <a:spLocks noChangeArrowheads="1"/>
              </p:cNvSpPr>
              <p:nvPr/>
            </p:nvSpPr>
            <p:spPr bwMode="auto">
              <a:xfrm>
                <a:off x="2510" y="29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3452" name="Text Box 12"/>
              <p:cNvSpPr txBox="1">
                <a:spLocks noChangeArrowheads="1"/>
              </p:cNvSpPr>
              <p:nvPr/>
            </p:nvSpPr>
            <p:spPr bwMode="auto">
              <a:xfrm>
                <a:off x="2510" y="27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3453" name="Text Box 13"/>
              <p:cNvSpPr txBox="1">
                <a:spLocks noChangeArrowheads="1"/>
              </p:cNvSpPr>
              <p:nvPr/>
            </p:nvSpPr>
            <p:spPr bwMode="auto">
              <a:xfrm>
                <a:off x="2518" y="24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3454" name="Text Box 14"/>
              <p:cNvSpPr txBox="1">
                <a:spLocks noChangeArrowheads="1"/>
              </p:cNvSpPr>
              <p:nvPr/>
            </p:nvSpPr>
            <p:spPr bwMode="auto">
              <a:xfrm>
                <a:off x="3134" y="345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grpSp>
            <p:nvGrpSpPr>
              <p:cNvPr id="13455" name="Group 15"/>
              <p:cNvGrpSpPr>
                <a:grpSpLocks/>
              </p:cNvGrpSpPr>
              <p:nvPr/>
            </p:nvGrpSpPr>
            <p:grpSpPr bwMode="auto">
              <a:xfrm>
                <a:off x="2008" y="2456"/>
                <a:ext cx="1397" cy="1168"/>
                <a:chOff x="2008" y="2456"/>
                <a:chExt cx="1397" cy="1168"/>
              </a:xfrm>
            </p:grpSpPr>
            <p:sp>
              <p:nvSpPr>
                <p:cNvPr id="13456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708" y="2512"/>
                  <a:ext cx="1" cy="6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57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30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8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758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456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460" name="Group 20"/>
                <p:cNvGrpSpPr>
                  <a:grpSpLocks/>
                </p:cNvGrpSpPr>
                <p:nvPr/>
              </p:nvGrpSpPr>
              <p:grpSpPr bwMode="auto">
                <a:xfrm>
                  <a:off x="2008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3468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9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70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71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72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3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1" name="Group 27"/>
                <p:cNvGrpSpPr>
                  <a:grpSpLocks/>
                </p:cNvGrpSpPr>
                <p:nvPr/>
              </p:nvGrpSpPr>
              <p:grpSpPr bwMode="auto">
                <a:xfrm flipH="1">
                  <a:off x="2712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3462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3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64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65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66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7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3316" name="Group 34"/>
          <p:cNvGrpSpPr>
            <a:grpSpLocks/>
          </p:cNvGrpSpPr>
          <p:nvPr/>
        </p:nvGrpSpPr>
        <p:grpSpPr bwMode="auto">
          <a:xfrm>
            <a:off x="4046538" y="1639888"/>
            <a:ext cx="3263900" cy="4014787"/>
            <a:chOff x="2549" y="1033"/>
            <a:chExt cx="2056" cy="2529"/>
          </a:xfrm>
        </p:grpSpPr>
        <p:sp>
          <p:nvSpPr>
            <p:cNvPr id="13343" name="Oval 35"/>
            <p:cNvSpPr>
              <a:spLocks noChangeAspect="1" noChangeArrowheads="1"/>
            </p:cNvSpPr>
            <p:nvPr/>
          </p:nvSpPr>
          <p:spPr bwMode="auto">
            <a:xfrm>
              <a:off x="2794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Oval 36"/>
            <p:cNvSpPr>
              <a:spLocks noChangeAspect="1" noChangeArrowheads="1"/>
            </p:cNvSpPr>
            <p:nvPr/>
          </p:nvSpPr>
          <p:spPr bwMode="auto">
            <a:xfrm>
              <a:off x="3000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Oval 37"/>
            <p:cNvSpPr>
              <a:spLocks noChangeAspect="1" noChangeArrowheads="1"/>
            </p:cNvSpPr>
            <p:nvPr/>
          </p:nvSpPr>
          <p:spPr bwMode="auto">
            <a:xfrm>
              <a:off x="3207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Oval 38"/>
            <p:cNvSpPr>
              <a:spLocks noChangeAspect="1" noChangeArrowheads="1"/>
            </p:cNvSpPr>
            <p:nvPr/>
          </p:nvSpPr>
          <p:spPr bwMode="auto">
            <a:xfrm>
              <a:off x="341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Oval 39"/>
            <p:cNvSpPr>
              <a:spLocks noChangeAspect="1" noChangeArrowheads="1"/>
            </p:cNvSpPr>
            <p:nvPr/>
          </p:nvSpPr>
          <p:spPr bwMode="auto">
            <a:xfrm>
              <a:off x="3620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8" name="Oval 40"/>
            <p:cNvSpPr>
              <a:spLocks noChangeAspect="1" noChangeArrowheads="1"/>
            </p:cNvSpPr>
            <p:nvPr/>
          </p:nvSpPr>
          <p:spPr bwMode="auto">
            <a:xfrm>
              <a:off x="382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Oval 41"/>
            <p:cNvSpPr>
              <a:spLocks noChangeAspect="1" noChangeArrowheads="1"/>
            </p:cNvSpPr>
            <p:nvPr/>
          </p:nvSpPr>
          <p:spPr bwMode="auto">
            <a:xfrm>
              <a:off x="403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Oval 42"/>
            <p:cNvSpPr>
              <a:spLocks noChangeAspect="1" noChangeArrowheads="1"/>
            </p:cNvSpPr>
            <p:nvPr/>
          </p:nvSpPr>
          <p:spPr bwMode="auto">
            <a:xfrm>
              <a:off x="4239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Oval 43"/>
            <p:cNvSpPr>
              <a:spLocks noChangeAspect="1" noChangeArrowheads="1"/>
            </p:cNvSpPr>
            <p:nvPr/>
          </p:nvSpPr>
          <p:spPr bwMode="auto">
            <a:xfrm>
              <a:off x="444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Oval 44"/>
            <p:cNvSpPr>
              <a:spLocks noChangeAspect="1" noChangeArrowheads="1"/>
            </p:cNvSpPr>
            <p:nvPr/>
          </p:nvSpPr>
          <p:spPr bwMode="auto">
            <a:xfrm>
              <a:off x="2794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3" name="Oval 45"/>
            <p:cNvSpPr>
              <a:spLocks noChangeAspect="1" noChangeArrowheads="1"/>
            </p:cNvSpPr>
            <p:nvPr/>
          </p:nvSpPr>
          <p:spPr bwMode="auto">
            <a:xfrm>
              <a:off x="3000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Oval 46"/>
            <p:cNvSpPr>
              <a:spLocks noChangeAspect="1" noChangeArrowheads="1"/>
            </p:cNvSpPr>
            <p:nvPr/>
          </p:nvSpPr>
          <p:spPr bwMode="auto">
            <a:xfrm>
              <a:off x="3207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5" name="Oval 47"/>
            <p:cNvSpPr>
              <a:spLocks noChangeAspect="1" noChangeArrowheads="1"/>
            </p:cNvSpPr>
            <p:nvPr/>
          </p:nvSpPr>
          <p:spPr bwMode="auto">
            <a:xfrm>
              <a:off x="3413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Oval 48"/>
            <p:cNvSpPr>
              <a:spLocks noChangeAspect="1" noChangeArrowheads="1"/>
            </p:cNvSpPr>
            <p:nvPr/>
          </p:nvSpPr>
          <p:spPr bwMode="auto">
            <a:xfrm>
              <a:off x="3620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7" name="Oval 49"/>
            <p:cNvSpPr>
              <a:spLocks noChangeAspect="1" noChangeArrowheads="1"/>
            </p:cNvSpPr>
            <p:nvPr/>
          </p:nvSpPr>
          <p:spPr bwMode="auto">
            <a:xfrm>
              <a:off x="3826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8" name="Oval 50"/>
            <p:cNvSpPr>
              <a:spLocks noChangeAspect="1" noChangeArrowheads="1"/>
            </p:cNvSpPr>
            <p:nvPr/>
          </p:nvSpPr>
          <p:spPr bwMode="auto">
            <a:xfrm>
              <a:off x="4033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9" name="Oval 51"/>
            <p:cNvSpPr>
              <a:spLocks noChangeAspect="1" noChangeArrowheads="1"/>
            </p:cNvSpPr>
            <p:nvPr/>
          </p:nvSpPr>
          <p:spPr bwMode="auto">
            <a:xfrm>
              <a:off x="4239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Oval 52"/>
            <p:cNvSpPr>
              <a:spLocks noChangeAspect="1" noChangeArrowheads="1"/>
            </p:cNvSpPr>
            <p:nvPr/>
          </p:nvSpPr>
          <p:spPr bwMode="auto">
            <a:xfrm>
              <a:off x="4446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1" name="Oval 53"/>
            <p:cNvSpPr>
              <a:spLocks noChangeAspect="1" noChangeArrowheads="1"/>
            </p:cNvSpPr>
            <p:nvPr/>
          </p:nvSpPr>
          <p:spPr bwMode="auto">
            <a:xfrm>
              <a:off x="2794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Oval 54"/>
            <p:cNvSpPr>
              <a:spLocks noChangeAspect="1" noChangeArrowheads="1"/>
            </p:cNvSpPr>
            <p:nvPr/>
          </p:nvSpPr>
          <p:spPr bwMode="auto">
            <a:xfrm>
              <a:off x="300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3" name="Oval 55"/>
            <p:cNvSpPr>
              <a:spLocks noChangeAspect="1" noChangeArrowheads="1"/>
            </p:cNvSpPr>
            <p:nvPr/>
          </p:nvSpPr>
          <p:spPr bwMode="auto">
            <a:xfrm>
              <a:off x="3207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Oval 56"/>
            <p:cNvSpPr>
              <a:spLocks noChangeAspect="1" noChangeArrowheads="1"/>
            </p:cNvSpPr>
            <p:nvPr/>
          </p:nvSpPr>
          <p:spPr bwMode="auto">
            <a:xfrm>
              <a:off x="341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5" name="Oval 57"/>
            <p:cNvSpPr>
              <a:spLocks noChangeAspect="1" noChangeArrowheads="1"/>
            </p:cNvSpPr>
            <p:nvPr/>
          </p:nvSpPr>
          <p:spPr bwMode="auto">
            <a:xfrm>
              <a:off x="362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6" name="Oval 58"/>
            <p:cNvSpPr>
              <a:spLocks noChangeAspect="1" noChangeArrowheads="1"/>
            </p:cNvSpPr>
            <p:nvPr/>
          </p:nvSpPr>
          <p:spPr bwMode="auto">
            <a:xfrm>
              <a:off x="3826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7" name="Oval 59"/>
            <p:cNvSpPr>
              <a:spLocks noChangeAspect="1" noChangeArrowheads="1"/>
            </p:cNvSpPr>
            <p:nvPr/>
          </p:nvSpPr>
          <p:spPr bwMode="auto">
            <a:xfrm>
              <a:off x="403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8" name="Oval 60"/>
            <p:cNvSpPr>
              <a:spLocks noChangeAspect="1" noChangeArrowheads="1"/>
            </p:cNvSpPr>
            <p:nvPr/>
          </p:nvSpPr>
          <p:spPr bwMode="auto">
            <a:xfrm>
              <a:off x="4239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9" name="Oval 61"/>
            <p:cNvSpPr>
              <a:spLocks noChangeAspect="1" noChangeArrowheads="1"/>
            </p:cNvSpPr>
            <p:nvPr/>
          </p:nvSpPr>
          <p:spPr bwMode="auto">
            <a:xfrm>
              <a:off x="4446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0" name="Oval 62"/>
            <p:cNvSpPr>
              <a:spLocks noChangeAspect="1" noChangeArrowheads="1"/>
            </p:cNvSpPr>
            <p:nvPr/>
          </p:nvSpPr>
          <p:spPr bwMode="auto">
            <a:xfrm>
              <a:off x="2794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1" name="Oval 63"/>
            <p:cNvSpPr>
              <a:spLocks noChangeAspect="1" noChangeArrowheads="1"/>
            </p:cNvSpPr>
            <p:nvPr/>
          </p:nvSpPr>
          <p:spPr bwMode="auto">
            <a:xfrm>
              <a:off x="300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2" name="Oval 64"/>
            <p:cNvSpPr>
              <a:spLocks noChangeAspect="1" noChangeArrowheads="1"/>
            </p:cNvSpPr>
            <p:nvPr/>
          </p:nvSpPr>
          <p:spPr bwMode="auto">
            <a:xfrm>
              <a:off x="3207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3" name="Oval 65"/>
            <p:cNvSpPr>
              <a:spLocks noChangeAspect="1" noChangeArrowheads="1"/>
            </p:cNvSpPr>
            <p:nvPr/>
          </p:nvSpPr>
          <p:spPr bwMode="auto">
            <a:xfrm>
              <a:off x="3413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4" name="Oval 66"/>
            <p:cNvSpPr>
              <a:spLocks noChangeAspect="1" noChangeArrowheads="1"/>
            </p:cNvSpPr>
            <p:nvPr/>
          </p:nvSpPr>
          <p:spPr bwMode="auto">
            <a:xfrm>
              <a:off x="362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5" name="Oval 67"/>
            <p:cNvSpPr>
              <a:spLocks noChangeAspect="1" noChangeArrowheads="1"/>
            </p:cNvSpPr>
            <p:nvPr/>
          </p:nvSpPr>
          <p:spPr bwMode="auto">
            <a:xfrm>
              <a:off x="382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6" name="Oval 68"/>
            <p:cNvSpPr>
              <a:spLocks noChangeAspect="1" noChangeArrowheads="1"/>
            </p:cNvSpPr>
            <p:nvPr/>
          </p:nvSpPr>
          <p:spPr bwMode="auto">
            <a:xfrm>
              <a:off x="4033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7" name="Oval 69"/>
            <p:cNvSpPr>
              <a:spLocks noChangeAspect="1" noChangeArrowheads="1"/>
            </p:cNvSpPr>
            <p:nvPr/>
          </p:nvSpPr>
          <p:spPr bwMode="auto">
            <a:xfrm>
              <a:off x="4239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8" name="Oval 70"/>
            <p:cNvSpPr>
              <a:spLocks noChangeAspect="1" noChangeArrowheads="1"/>
            </p:cNvSpPr>
            <p:nvPr/>
          </p:nvSpPr>
          <p:spPr bwMode="auto">
            <a:xfrm>
              <a:off x="444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9" name="Oval 71"/>
            <p:cNvSpPr>
              <a:spLocks noChangeAspect="1" noChangeArrowheads="1"/>
            </p:cNvSpPr>
            <p:nvPr/>
          </p:nvSpPr>
          <p:spPr bwMode="auto">
            <a:xfrm>
              <a:off x="2794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0" name="Oval 72"/>
            <p:cNvSpPr>
              <a:spLocks noChangeAspect="1" noChangeArrowheads="1"/>
            </p:cNvSpPr>
            <p:nvPr/>
          </p:nvSpPr>
          <p:spPr bwMode="auto">
            <a:xfrm>
              <a:off x="3000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1" name="Oval 73"/>
            <p:cNvSpPr>
              <a:spLocks noChangeAspect="1" noChangeArrowheads="1"/>
            </p:cNvSpPr>
            <p:nvPr/>
          </p:nvSpPr>
          <p:spPr bwMode="auto">
            <a:xfrm>
              <a:off x="3207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2" name="Oval 74"/>
            <p:cNvSpPr>
              <a:spLocks noChangeAspect="1" noChangeArrowheads="1"/>
            </p:cNvSpPr>
            <p:nvPr/>
          </p:nvSpPr>
          <p:spPr bwMode="auto">
            <a:xfrm>
              <a:off x="3413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3" name="Oval 75"/>
            <p:cNvSpPr>
              <a:spLocks noChangeAspect="1" noChangeArrowheads="1"/>
            </p:cNvSpPr>
            <p:nvPr/>
          </p:nvSpPr>
          <p:spPr bwMode="auto">
            <a:xfrm>
              <a:off x="3620" y="2968"/>
              <a:ext cx="86" cy="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4" name="Oval 76"/>
            <p:cNvSpPr>
              <a:spLocks noChangeAspect="1" noChangeArrowheads="1"/>
            </p:cNvSpPr>
            <p:nvPr/>
          </p:nvSpPr>
          <p:spPr bwMode="auto">
            <a:xfrm>
              <a:off x="3826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5" name="Oval 77"/>
            <p:cNvSpPr>
              <a:spLocks noChangeAspect="1" noChangeArrowheads="1"/>
            </p:cNvSpPr>
            <p:nvPr/>
          </p:nvSpPr>
          <p:spPr bwMode="auto">
            <a:xfrm>
              <a:off x="4033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6" name="Oval 78"/>
            <p:cNvSpPr>
              <a:spLocks noChangeAspect="1" noChangeArrowheads="1"/>
            </p:cNvSpPr>
            <p:nvPr/>
          </p:nvSpPr>
          <p:spPr bwMode="auto">
            <a:xfrm>
              <a:off x="4239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7" name="Oval 79"/>
            <p:cNvSpPr>
              <a:spLocks noChangeAspect="1" noChangeArrowheads="1"/>
            </p:cNvSpPr>
            <p:nvPr/>
          </p:nvSpPr>
          <p:spPr bwMode="auto">
            <a:xfrm>
              <a:off x="4446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8" name="Oval 80"/>
            <p:cNvSpPr>
              <a:spLocks noChangeAspect="1" noChangeArrowheads="1"/>
            </p:cNvSpPr>
            <p:nvPr/>
          </p:nvSpPr>
          <p:spPr bwMode="auto">
            <a:xfrm>
              <a:off x="2794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9" name="Oval 81"/>
            <p:cNvSpPr>
              <a:spLocks noChangeAspect="1" noChangeArrowheads="1"/>
            </p:cNvSpPr>
            <p:nvPr/>
          </p:nvSpPr>
          <p:spPr bwMode="auto">
            <a:xfrm>
              <a:off x="300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0" name="Oval 82"/>
            <p:cNvSpPr>
              <a:spLocks noChangeAspect="1" noChangeArrowheads="1"/>
            </p:cNvSpPr>
            <p:nvPr/>
          </p:nvSpPr>
          <p:spPr bwMode="auto">
            <a:xfrm>
              <a:off x="3207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1" name="Oval 83"/>
            <p:cNvSpPr>
              <a:spLocks noChangeAspect="1" noChangeArrowheads="1"/>
            </p:cNvSpPr>
            <p:nvPr/>
          </p:nvSpPr>
          <p:spPr bwMode="auto">
            <a:xfrm>
              <a:off x="3413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2" name="Oval 84"/>
            <p:cNvSpPr>
              <a:spLocks noChangeAspect="1" noChangeArrowheads="1"/>
            </p:cNvSpPr>
            <p:nvPr/>
          </p:nvSpPr>
          <p:spPr bwMode="auto">
            <a:xfrm>
              <a:off x="362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3" name="Oval 85"/>
            <p:cNvSpPr>
              <a:spLocks noChangeAspect="1" noChangeArrowheads="1"/>
            </p:cNvSpPr>
            <p:nvPr/>
          </p:nvSpPr>
          <p:spPr bwMode="auto">
            <a:xfrm>
              <a:off x="382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4" name="Oval 86"/>
            <p:cNvSpPr>
              <a:spLocks noChangeAspect="1" noChangeArrowheads="1"/>
            </p:cNvSpPr>
            <p:nvPr/>
          </p:nvSpPr>
          <p:spPr bwMode="auto">
            <a:xfrm>
              <a:off x="4033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5" name="Oval 87"/>
            <p:cNvSpPr>
              <a:spLocks noChangeAspect="1" noChangeArrowheads="1"/>
            </p:cNvSpPr>
            <p:nvPr/>
          </p:nvSpPr>
          <p:spPr bwMode="auto">
            <a:xfrm>
              <a:off x="4239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6" name="Oval 88"/>
            <p:cNvSpPr>
              <a:spLocks noChangeAspect="1" noChangeArrowheads="1"/>
            </p:cNvSpPr>
            <p:nvPr/>
          </p:nvSpPr>
          <p:spPr bwMode="auto">
            <a:xfrm>
              <a:off x="444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7" name="Oval 89"/>
            <p:cNvSpPr>
              <a:spLocks noChangeAspect="1" noChangeArrowheads="1"/>
            </p:cNvSpPr>
            <p:nvPr/>
          </p:nvSpPr>
          <p:spPr bwMode="auto">
            <a:xfrm>
              <a:off x="2794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8" name="Oval 90"/>
            <p:cNvSpPr>
              <a:spLocks noChangeAspect="1" noChangeArrowheads="1"/>
            </p:cNvSpPr>
            <p:nvPr/>
          </p:nvSpPr>
          <p:spPr bwMode="auto">
            <a:xfrm>
              <a:off x="3000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9" name="Oval 91"/>
            <p:cNvSpPr>
              <a:spLocks noChangeAspect="1" noChangeArrowheads="1"/>
            </p:cNvSpPr>
            <p:nvPr/>
          </p:nvSpPr>
          <p:spPr bwMode="auto">
            <a:xfrm>
              <a:off x="3207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0" name="Oval 92"/>
            <p:cNvSpPr>
              <a:spLocks noChangeAspect="1" noChangeArrowheads="1"/>
            </p:cNvSpPr>
            <p:nvPr/>
          </p:nvSpPr>
          <p:spPr bwMode="auto">
            <a:xfrm>
              <a:off x="341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1" name="Oval 93"/>
            <p:cNvSpPr>
              <a:spLocks noChangeAspect="1" noChangeArrowheads="1"/>
            </p:cNvSpPr>
            <p:nvPr/>
          </p:nvSpPr>
          <p:spPr bwMode="auto">
            <a:xfrm>
              <a:off x="3620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2" name="Oval 94"/>
            <p:cNvSpPr>
              <a:spLocks noChangeAspect="1" noChangeArrowheads="1"/>
            </p:cNvSpPr>
            <p:nvPr/>
          </p:nvSpPr>
          <p:spPr bwMode="auto">
            <a:xfrm>
              <a:off x="3826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3" name="Oval 95"/>
            <p:cNvSpPr>
              <a:spLocks noChangeAspect="1" noChangeArrowheads="1"/>
            </p:cNvSpPr>
            <p:nvPr/>
          </p:nvSpPr>
          <p:spPr bwMode="auto">
            <a:xfrm>
              <a:off x="403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4" name="Oval 96"/>
            <p:cNvSpPr>
              <a:spLocks noChangeAspect="1" noChangeArrowheads="1"/>
            </p:cNvSpPr>
            <p:nvPr/>
          </p:nvSpPr>
          <p:spPr bwMode="auto">
            <a:xfrm>
              <a:off x="4239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5" name="Oval 97"/>
            <p:cNvSpPr>
              <a:spLocks noChangeAspect="1" noChangeArrowheads="1"/>
            </p:cNvSpPr>
            <p:nvPr/>
          </p:nvSpPr>
          <p:spPr bwMode="auto">
            <a:xfrm>
              <a:off x="4446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6" name="Oval 98"/>
            <p:cNvSpPr>
              <a:spLocks noChangeAspect="1" noChangeArrowheads="1"/>
            </p:cNvSpPr>
            <p:nvPr/>
          </p:nvSpPr>
          <p:spPr bwMode="auto">
            <a:xfrm>
              <a:off x="2794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7" name="Oval 99"/>
            <p:cNvSpPr>
              <a:spLocks noChangeAspect="1" noChangeArrowheads="1"/>
            </p:cNvSpPr>
            <p:nvPr/>
          </p:nvSpPr>
          <p:spPr bwMode="auto">
            <a:xfrm>
              <a:off x="3000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8" name="Oval 100"/>
            <p:cNvSpPr>
              <a:spLocks noChangeAspect="1" noChangeArrowheads="1"/>
            </p:cNvSpPr>
            <p:nvPr/>
          </p:nvSpPr>
          <p:spPr bwMode="auto">
            <a:xfrm>
              <a:off x="3207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9" name="Oval 101"/>
            <p:cNvSpPr>
              <a:spLocks noChangeAspect="1" noChangeArrowheads="1"/>
            </p:cNvSpPr>
            <p:nvPr/>
          </p:nvSpPr>
          <p:spPr bwMode="auto">
            <a:xfrm>
              <a:off x="3413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0" name="Oval 102"/>
            <p:cNvSpPr>
              <a:spLocks noChangeAspect="1" noChangeArrowheads="1"/>
            </p:cNvSpPr>
            <p:nvPr/>
          </p:nvSpPr>
          <p:spPr bwMode="auto">
            <a:xfrm>
              <a:off x="3620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1" name="Oval 103"/>
            <p:cNvSpPr>
              <a:spLocks noChangeAspect="1" noChangeArrowheads="1"/>
            </p:cNvSpPr>
            <p:nvPr/>
          </p:nvSpPr>
          <p:spPr bwMode="auto">
            <a:xfrm>
              <a:off x="3826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2" name="Oval 104"/>
            <p:cNvSpPr>
              <a:spLocks noChangeAspect="1" noChangeArrowheads="1"/>
            </p:cNvSpPr>
            <p:nvPr/>
          </p:nvSpPr>
          <p:spPr bwMode="auto">
            <a:xfrm>
              <a:off x="4033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3" name="Oval 105"/>
            <p:cNvSpPr>
              <a:spLocks noChangeAspect="1" noChangeArrowheads="1"/>
            </p:cNvSpPr>
            <p:nvPr/>
          </p:nvSpPr>
          <p:spPr bwMode="auto">
            <a:xfrm>
              <a:off x="4239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4" name="Oval 106"/>
            <p:cNvSpPr>
              <a:spLocks noChangeAspect="1" noChangeArrowheads="1"/>
            </p:cNvSpPr>
            <p:nvPr/>
          </p:nvSpPr>
          <p:spPr bwMode="auto">
            <a:xfrm>
              <a:off x="4446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" name="Oval 107"/>
            <p:cNvSpPr>
              <a:spLocks noChangeAspect="1" noChangeArrowheads="1"/>
            </p:cNvSpPr>
            <p:nvPr/>
          </p:nvSpPr>
          <p:spPr bwMode="auto">
            <a:xfrm>
              <a:off x="2794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6" name="Oval 108"/>
            <p:cNvSpPr>
              <a:spLocks noChangeAspect="1" noChangeArrowheads="1"/>
            </p:cNvSpPr>
            <p:nvPr/>
          </p:nvSpPr>
          <p:spPr bwMode="auto">
            <a:xfrm>
              <a:off x="300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" name="Oval 109"/>
            <p:cNvSpPr>
              <a:spLocks noChangeAspect="1" noChangeArrowheads="1"/>
            </p:cNvSpPr>
            <p:nvPr/>
          </p:nvSpPr>
          <p:spPr bwMode="auto">
            <a:xfrm>
              <a:off x="3207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" name="Oval 110"/>
            <p:cNvSpPr>
              <a:spLocks noChangeAspect="1" noChangeArrowheads="1"/>
            </p:cNvSpPr>
            <p:nvPr/>
          </p:nvSpPr>
          <p:spPr bwMode="auto">
            <a:xfrm>
              <a:off x="341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" name="Oval 111"/>
            <p:cNvSpPr>
              <a:spLocks noChangeAspect="1" noChangeArrowheads="1"/>
            </p:cNvSpPr>
            <p:nvPr/>
          </p:nvSpPr>
          <p:spPr bwMode="auto">
            <a:xfrm>
              <a:off x="362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" name="Oval 112"/>
            <p:cNvSpPr>
              <a:spLocks noChangeAspect="1" noChangeArrowheads="1"/>
            </p:cNvSpPr>
            <p:nvPr/>
          </p:nvSpPr>
          <p:spPr bwMode="auto">
            <a:xfrm>
              <a:off x="3826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1" name="Oval 113"/>
            <p:cNvSpPr>
              <a:spLocks noChangeAspect="1" noChangeArrowheads="1"/>
            </p:cNvSpPr>
            <p:nvPr/>
          </p:nvSpPr>
          <p:spPr bwMode="auto">
            <a:xfrm>
              <a:off x="403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2" name="Oval 114"/>
            <p:cNvSpPr>
              <a:spLocks noChangeAspect="1" noChangeArrowheads="1"/>
            </p:cNvSpPr>
            <p:nvPr/>
          </p:nvSpPr>
          <p:spPr bwMode="auto">
            <a:xfrm>
              <a:off x="4239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3" name="Oval 115"/>
            <p:cNvSpPr>
              <a:spLocks noChangeAspect="1" noChangeArrowheads="1"/>
            </p:cNvSpPr>
            <p:nvPr/>
          </p:nvSpPr>
          <p:spPr bwMode="auto">
            <a:xfrm>
              <a:off x="4446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4" name="Rectangle 116"/>
            <p:cNvSpPr>
              <a:spLocks noChangeArrowheads="1"/>
            </p:cNvSpPr>
            <p:nvPr/>
          </p:nvSpPr>
          <p:spPr bwMode="auto">
            <a:xfrm>
              <a:off x="2740" y="1262"/>
              <a:ext cx="1845" cy="184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" name="Text Box 117"/>
            <p:cNvSpPr txBox="1">
              <a:spLocks noChangeArrowheads="1"/>
            </p:cNvSpPr>
            <p:nvPr/>
          </p:nvSpPr>
          <p:spPr bwMode="auto">
            <a:xfrm>
              <a:off x="3583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3426" name="Text Box 118"/>
            <p:cNvSpPr txBox="1">
              <a:spLocks noChangeArrowheads="1"/>
            </p:cNvSpPr>
            <p:nvPr/>
          </p:nvSpPr>
          <p:spPr bwMode="auto">
            <a:xfrm>
              <a:off x="4418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3427" name="Text Box 119"/>
            <p:cNvSpPr txBox="1">
              <a:spLocks noChangeArrowheads="1"/>
            </p:cNvSpPr>
            <p:nvPr/>
          </p:nvSpPr>
          <p:spPr bwMode="auto">
            <a:xfrm>
              <a:off x="3792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428" name="Text Box 120"/>
            <p:cNvSpPr txBox="1">
              <a:spLocks noChangeArrowheads="1"/>
            </p:cNvSpPr>
            <p:nvPr/>
          </p:nvSpPr>
          <p:spPr bwMode="auto">
            <a:xfrm>
              <a:off x="4000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3429" name="Text Box 121"/>
            <p:cNvSpPr txBox="1">
              <a:spLocks noChangeArrowheads="1"/>
            </p:cNvSpPr>
            <p:nvPr/>
          </p:nvSpPr>
          <p:spPr bwMode="auto">
            <a:xfrm>
              <a:off x="420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3430" name="Text Box 122"/>
            <p:cNvSpPr txBox="1">
              <a:spLocks noChangeArrowheads="1"/>
            </p:cNvSpPr>
            <p:nvPr/>
          </p:nvSpPr>
          <p:spPr bwMode="auto">
            <a:xfrm>
              <a:off x="274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3431" name="Text Box 123"/>
            <p:cNvSpPr txBox="1">
              <a:spLocks noChangeArrowheads="1"/>
            </p:cNvSpPr>
            <p:nvPr/>
          </p:nvSpPr>
          <p:spPr bwMode="auto">
            <a:xfrm>
              <a:off x="2957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432" name="Text Box 124"/>
            <p:cNvSpPr txBox="1">
              <a:spLocks noChangeArrowheads="1"/>
            </p:cNvSpPr>
            <p:nvPr/>
          </p:nvSpPr>
          <p:spPr bwMode="auto">
            <a:xfrm>
              <a:off x="3166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3433" name="Text Box 125"/>
            <p:cNvSpPr txBox="1">
              <a:spLocks noChangeArrowheads="1"/>
            </p:cNvSpPr>
            <p:nvPr/>
          </p:nvSpPr>
          <p:spPr bwMode="auto">
            <a:xfrm>
              <a:off x="3374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3434" name="Text Box 126"/>
            <p:cNvSpPr txBox="1">
              <a:spLocks noChangeArrowheads="1"/>
            </p:cNvSpPr>
            <p:nvPr/>
          </p:nvSpPr>
          <p:spPr bwMode="auto">
            <a:xfrm>
              <a:off x="2549" y="123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3435" name="Text Box 127"/>
            <p:cNvSpPr txBox="1">
              <a:spLocks noChangeArrowheads="1"/>
            </p:cNvSpPr>
            <p:nvPr/>
          </p:nvSpPr>
          <p:spPr bwMode="auto">
            <a:xfrm>
              <a:off x="2549" y="206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3436" name="Text Box 128"/>
            <p:cNvSpPr txBox="1">
              <a:spLocks noChangeArrowheads="1"/>
            </p:cNvSpPr>
            <p:nvPr/>
          </p:nvSpPr>
          <p:spPr bwMode="auto">
            <a:xfrm>
              <a:off x="2549" y="144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437" name="Text Box 129"/>
            <p:cNvSpPr txBox="1">
              <a:spLocks noChangeArrowheads="1"/>
            </p:cNvSpPr>
            <p:nvPr/>
          </p:nvSpPr>
          <p:spPr bwMode="auto">
            <a:xfrm>
              <a:off x="2549" y="165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3438" name="Text Box 130"/>
            <p:cNvSpPr txBox="1">
              <a:spLocks noChangeArrowheads="1"/>
            </p:cNvSpPr>
            <p:nvPr/>
          </p:nvSpPr>
          <p:spPr bwMode="auto">
            <a:xfrm>
              <a:off x="2549" y="185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3439" name="Text Box 131"/>
            <p:cNvSpPr txBox="1">
              <a:spLocks noChangeArrowheads="1"/>
            </p:cNvSpPr>
            <p:nvPr/>
          </p:nvSpPr>
          <p:spPr bwMode="auto">
            <a:xfrm>
              <a:off x="2549" y="2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3440" name="Text Box 132"/>
            <p:cNvSpPr txBox="1">
              <a:spLocks noChangeArrowheads="1"/>
            </p:cNvSpPr>
            <p:nvPr/>
          </p:nvSpPr>
          <p:spPr bwMode="auto">
            <a:xfrm>
              <a:off x="2549" y="22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441" name="Text Box 133"/>
            <p:cNvSpPr txBox="1">
              <a:spLocks noChangeArrowheads="1"/>
            </p:cNvSpPr>
            <p:nvPr/>
          </p:nvSpPr>
          <p:spPr bwMode="auto">
            <a:xfrm>
              <a:off x="2549" y="24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3442" name="Text Box 134"/>
            <p:cNvSpPr txBox="1">
              <a:spLocks noChangeArrowheads="1"/>
            </p:cNvSpPr>
            <p:nvPr/>
          </p:nvSpPr>
          <p:spPr bwMode="auto">
            <a:xfrm>
              <a:off x="2549" y="270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3443" name="Text Box 135"/>
            <p:cNvSpPr txBox="1">
              <a:spLocks noChangeArrowheads="1"/>
            </p:cNvSpPr>
            <p:nvPr/>
          </p:nvSpPr>
          <p:spPr bwMode="auto">
            <a:xfrm>
              <a:off x="3526" y="3197"/>
              <a:ext cx="36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A </a:t>
              </a:r>
            </a:p>
          </p:txBody>
        </p:sp>
      </p:grpSp>
      <p:grpSp>
        <p:nvGrpSpPr>
          <p:cNvPr id="13317" name="Group 136"/>
          <p:cNvGrpSpPr>
            <a:grpSpLocks/>
          </p:cNvGrpSpPr>
          <p:nvPr/>
        </p:nvGrpSpPr>
        <p:grpSpPr bwMode="auto">
          <a:xfrm>
            <a:off x="0" y="1066800"/>
            <a:ext cx="2976563" cy="1884363"/>
            <a:chOff x="0" y="672"/>
            <a:chExt cx="1875" cy="1187"/>
          </a:xfrm>
        </p:grpSpPr>
        <p:sp>
          <p:nvSpPr>
            <p:cNvPr id="13318" name="Text Box 137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3319" name="Text Box 138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3320" name="Text Box 139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321" name="Text Box 140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3322" name="Text Box 141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3323" name="Text Box 142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324" name="Line 143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44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145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46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47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48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Oval 149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Oval 150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Oval 151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Oval 152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Oval 153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Oval 154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Oval 155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Oval 156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Oval 157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Text Box 158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3340" name="Text Box 159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3341" name="Text Box 160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3342" name="Text Box 161"/>
            <p:cNvSpPr txBox="1">
              <a:spLocks noChangeArrowheads="1"/>
            </p:cNvSpPr>
            <p:nvPr/>
          </p:nvSpPr>
          <p:spPr bwMode="auto">
            <a:xfrm>
              <a:off x="0" y="816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G(A) </a:t>
              </a:r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7620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</a:t>
            </a:r>
            <a:r>
              <a:rPr lang="en-US" sz="3200">
                <a:ea typeface="+mj-ea"/>
              </a:rPr>
              <a:t> </a:t>
            </a:r>
            <a:r>
              <a:rPr lang="en-US">
                <a:ea typeface="+mj-ea"/>
              </a:rPr>
              <a:t>Distributed static data structure</a:t>
            </a:r>
            <a:endParaRPr lang="en-US" sz="2000" b="0" i="0">
              <a:solidFill>
                <a:srgbClr val="021FAE"/>
              </a:solidFill>
              <a:effectLst/>
              <a:ea typeface="+mj-ea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3886200"/>
            <a:ext cx="2509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" charset="0"/>
              </a:rPr>
              <a:t>Process</a:t>
            </a:r>
            <a:r>
              <a:rPr lang="en-US" sz="2000">
                <a:latin typeface="Arial" charset="0"/>
              </a:rPr>
              <a:t>(or)</a:t>
            </a:r>
            <a:r>
              <a:rPr lang="en-US" sz="2400">
                <a:latin typeface="Arial" charset="0"/>
              </a:rPr>
              <a:t> mesh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1270000" y="2603500"/>
            <a:ext cx="1371600" cy="931863"/>
            <a:chOff x="3264" y="1432"/>
            <a:chExt cx="864" cy="587"/>
          </a:xfrm>
        </p:grpSpPr>
        <p:grpSp>
          <p:nvGrpSpPr>
            <p:cNvPr id="22626" name="Group 5"/>
            <p:cNvGrpSpPr>
              <a:grpSpLocks/>
            </p:cNvGrpSpPr>
            <p:nvPr/>
          </p:nvGrpSpPr>
          <p:grpSpPr bwMode="auto">
            <a:xfrm>
              <a:off x="3264" y="1439"/>
              <a:ext cx="864" cy="580"/>
              <a:chOff x="3264" y="1439"/>
              <a:chExt cx="864" cy="580"/>
            </a:xfrm>
          </p:grpSpPr>
          <p:sp>
            <p:nvSpPr>
              <p:cNvPr id="22633" name="Rectangle 6"/>
              <p:cNvSpPr>
                <a:spLocks noChangeAspect="1" noChangeArrowheads="1"/>
              </p:cNvSpPr>
              <p:nvPr/>
            </p:nvSpPr>
            <p:spPr bwMode="auto">
              <a:xfrm>
                <a:off x="3264" y="1443"/>
                <a:ext cx="864" cy="576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4" name="Line 7"/>
              <p:cNvSpPr>
                <a:spLocks noChangeAspect="1" noChangeShapeType="1"/>
              </p:cNvSpPr>
              <p:nvPr/>
            </p:nvSpPr>
            <p:spPr bwMode="auto">
              <a:xfrm>
                <a:off x="3264" y="1732"/>
                <a:ext cx="86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5" name="Line 8"/>
              <p:cNvSpPr>
                <a:spLocks noChangeShapeType="1"/>
              </p:cNvSpPr>
              <p:nvPr/>
            </p:nvSpPr>
            <p:spPr bwMode="auto">
              <a:xfrm>
                <a:off x="3552" y="1439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6" name="Line 9"/>
              <p:cNvSpPr>
                <a:spLocks noChangeShapeType="1"/>
              </p:cNvSpPr>
              <p:nvPr/>
            </p:nvSpPr>
            <p:spPr bwMode="auto">
              <a:xfrm>
                <a:off x="3840" y="1440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627" name="Text Box 10"/>
            <p:cNvSpPr txBox="1">
              <a:spLocks noChangeArrowheads="1"/>
            </p:cNvSpPr>
            <p:nvPr/>
          </p:nvSpPr>
          <p:spPr bwMode="auto">
            <a:xfrm>
              <a:off x="3312" y="143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2628" name="Text Box 11"/>
            <p:cNvSpPr txBox="1">
              <a:spLocks noChangeArrowheads="1"/>
            </p:cNvSpPr>
            <p:nvPr/>
          </p:nvSpPr>
          <p:spPr bwMode="auto">
            <a:xfrm>
              <a:off x="3624" y="143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rgbClr val="021FAE"/>
                  </a:solidFill>
                </a:rPr>
                <a:t>1</a:t>
              </a:r>
            </a:p>
          </p:txBody>
        </p:sp>
        <p:sp>
          <p:nvSpPr>
            <p:cNvPr id="22629" name="Text Box 12"/>
            <p:cNvSpPr txBox="1">
              <a:spLocks noChangeArrowheads="1"/>
            </p:cNvSpPr>
            <p:nvPr/>
          </p:nvSpPr>
          <p:spPr bwMode="auto">
            <a:xfrm>
              <a:off x="3888" y="143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630" name="Text Box 13"/>
            <p:cNvSpPr txBox="1">
              <a:spLocks noChangeArrowheads="1"/>
            </p:cNvSpPr>
            <p:nvPr/>
          </p:nvSpPr>
          <p:spPr bwMode="auto">
            <a:xfrm>
              <a:off x="3308" y="173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rgbClr val="911D89"/>
                  </a:solidFill>
                </a:rPr>
                <a:t>3</a:t>
              </a:r>
            </a:p>
          </p:txBody>
        </p:sp>
        <p:sp>
          <p:nvSpPr>
            <p:cNvPr id="22631" name="Text Box 14"/>
            <p:cNvSpPr txBox="1">
              <a:spLocks noChangeArrowheads="1"/>
            </p:cNvSpPr>
            <p:nvPr/>
          </p:nvSpPr>
          <p:spPr bwMode="auto">
            <a:xfrm>
              <a:off x="3596" y="172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rgbClr val="B3B703"/>
                  </a:solidFill>
                </a:rPr>
                <a:t>4</a:t>
              </a:r>
            </a:p>
          </p:txBody>
        </p:sp>
        <p:sp>
          <p:nvSpPr>
            <p:cNvPr id="22632" name="Text Box 15"/>
            <p:cNvSpPr txBox="1">
              <a:spLocks noChangeArrowheads="1"/>
            </p:cNvSpPr>
            <p:nvPr/>
          </p:nvSpPr>
          <p:spPr bwMode="auto">
            <a:xfrm>
              <a:off x="3884" y="173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rgbClr val="2CFC36"/>
                  </a:solidFill>
                </a:rPr>
                <a:t>5</a:t>
              </a:r>
            </a:p>
          </p:txBody>
        </p:sp>
      </p:grpSp>
      <p:grpSp>
        <p:nvGrpSpPr>
          <p:cNvPr id="22533" name="Group 16"/>
          <p:cNvGrpSpPr>
            <a:grpSpLocks/>
          </p:cNvGrpSpPr>
          <p:nvPr/>
        </p:nvGrpSpPr>
        <p:grpSpPr bwMode="auto">
          <a:xfrm>
            <a:off x="4241800" y="1485900"/>
            <a:ext cx="3671888" cy="3663950"/>
            <a:chOff x="693" y="1440"/>
            <a:chExt cx="2313" cy="2308"/>
          </a:xfrm>
        </p:grpSpPr>
        <p:sp>
          <p:nvSpPr>
            <p:cNvPr id="22535" name="Text Box 17"/>
            <p:cNvSpPr txBox="1">
              <a:spLocks noChangeArrowheads="1"/>
            </p:cNvSpPr>
            <p:nvPr/>
          </p:nvSpPr>
          <p:spPr bwMode="auto">
            <a:xfrm>
              <a:off x="1304" y="2802"/>
              <a:ext cx="40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5400" b="1"/>
                <a:t>L</a:t>
              </a:r>
            </a:p>
          </p:txBody>
        </p:sp>
        <p:grpSp>
          <p:nvGrpSpPr>
            <p:cNvPr id="22536" name="Group 18"/>
            <p:cNvGrpSpPr>
              <a:grpSpLocks/>
            </p:cNvGrpSpPr>
            <p:nvPr/>
          </p:nvGrpSpPr>
          <p:grpSpPr bwMode="auto">
            <a:xfrm>
              <a:off x="693" y="1440"/>
              <a:ext cx="2313" cy="2308"/>
              <a:chOff x="693" y="1440"/>
              <a:chExt cx="2313" cy="2308"/>
            </a:xfrm>
          </p:grpSpPr>
          <p:grpSp>
            <p:nvGrpSpPr>
              <p:cNvPr id="22538" name="Group 19"/>
              <p:cNvGrpSpPr>
                <a:grpSpLocks/>
              </p:cNvGrpSpPr>
              <p:nvPr/>
            </p:nvGrpSpPr>
            <p:grpSpPr bwMode="auto">
              <a:xfrm>
                <a:off x="693" y="1440"/>
                <a:ext cx="2313" cy="2308"/>
                <a:chOff x="693" y="1440"/>
                <a:chExt cx="2313" cy="2308"/>
              </a:xfrm>
            </p:grpSpPr>
            <p:sp>
              <p:nvSpPr>
                <p:cNvPr id="22588" name="Rectangle 20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934" y="1986"/>
                  <a:ext cx="62" cy="90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9" name="Rectangle 21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2000" y="1798"/>
                  <a:ext cx="62" cy="284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0" name="Rectangle 22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776" y="1904"/>
                  <a:ext cx="62" cy="178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1" name="Rectangle 23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838" y="1852"/>
                  <a:ext cx="62" cy="230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2" name="Rectangle 24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2346" y="1856"/>
                  <a:ext cx="62" cy="224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3" name="Rectangle 25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2408" y="1923"/>
                  <a:ext cx="62" cy="157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4" name="Rectangle 26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2544" y="1886"/>
                  <a:ext cx="62" cy="194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5" name="Rectangle 27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774" y="2138"/>
                  <a:ext cx="62" cy="328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6" name="Rectangle 28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870" y="2234"/>
                  <a:ext cx="62" cy="230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7" name="Rectangle 29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934" y="2180"/>
                  <a:ext cx="62" cy="284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8" name="Rectangle 30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056" y="2258"/>
                  <a:ext cx="288" cy="148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9" name="Rectangle 31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056" y="2668"/>
                  <a:ext cx="288" cy="62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0" name="Rectangle 32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288" cy="62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1" name="Rectangle 33" descr="Small confetti"/>
                <p:cNvSpPr>
                  <a:spLocks noChangeArrowheads="1"/>
                </p:cNvSpPr>
                <p:nvPr/>
              </p:nvSpPr>
              <p:spPr bwMode="auto">
                <a:xfrm>
                  <a:off x="1056" y="3470"/>
                  <a:ext cx="288" cy="186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2" name="Rectangle 34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2634" y="3376"/>
                  <a:ext cx="372" cy="372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3" name="Rectangle 35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2302" y="3038"/>
                  <a:ext cx="338" cy="338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4" name="Rectangle 36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2062" y="2800"/>
                  <a:ext cx="242" cy="242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5" name="Rectangle 37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1724" y="2464"/>
                  <a:ext cx="336" cy="336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6" name="Rectangle 38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1342" y="2082"/>
                  <a:ext cx="384" cy="384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7" name="Rectangle 39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1054" y="1792"/>
                  <a:ext cx="290" cy="290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8" name="Rectangle 40" descr="Small confetti"/>
                <p:cNvSpPr>
                  <a:spLocks noChangeAspect="1" noChangeArrowheads="1"/>
                </p:cNvSpPr>
                <p:nvPr/>
              </p:nvSpPr>
              <p:spPr bwMode="auto">
                <a:xfrm>
                  <a:off x="702" y="1442"/>
                  <a:ext cx="352" cy="352"/>
                </a:xfrm>
                <a:prstGeom prst="rect">
                  <a:avLst/>
                </a:prstGeom>
                <a:pattFill prst="smConfetti">
                  <a:fgClr>
                    <a:schemeClr val="accent1"/>
                  </a:fgClr>
                  <a:bgClr>
                    <a:srgbClr val="FFFFFF"/>
                  </a:bgClr>
                </a:patt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2609" name="Group 41"/>
                <p:cNvGrpSpPr>
                  <a:grpSpLocks/>
                </p:cNvGrpSpPr>
                <p:nvPr/>
              </p:nvGrpSpPr>
              <p:grpSpPr bwMode="auto">
                <a:xfrm>
                  <a:off x="693" y="1440"/>
                  <a:ext cx="2310" cy="2304"/>
                  <a:chOff x="693" y="1440"/>
                  <a:chExt cx="2310" cy="2304"/>
                </a:xfrm>
              </p:grpSpPr>
              <p:sp>
                <p:nvSpPr>
                  <p:cNvPr id="22610" name="Rectangle 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6" y="1440"/>
                    <a:ext cx="2304" cy="2304"/>
                  </a:xfrm>
                  <a:prstGeom prst="rect">
                    <a:avLst/>
                  </a:prstGeom>
                  <a:noFill/>
                  <a:ln w="2857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2611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696" y="1794"/>
                    <a:ext cx="2304" cy="1584"/>
                    <a:chOff x="696" y="1776"/>
                    <a:chExt cx="2304" cy="1584"/>
                  </a:xfrm>
                </p:grpSpPr>
                <p:sp>
                  <p:nvSpPr>
                    <p:cNvPr id="22620" name="Line 44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624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1" name="Line 45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912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2" name="Line 46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1296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3" name="Line 47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1632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4" name="Line 48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1872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5" name="Line 49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2208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12" name="Group 50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696" y="1800"/>
                    <a:ext cx="2304" cy="1584"/>
                    <a:chOff x="696" y="1776"/>
                    <a:chExt cx="2304" cy="1584"/>
                  </a:xfrm>
                </p:grpSpPr>
                <p:sp>
                  <p:nvSpPr>
                    <p:cNvPr id="22614" name="Line 51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624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5" name="Line 52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912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6" name="Line 53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1296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7" name="Line 54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1632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8" name="Line 55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1872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9" name="Line 56"/>
                    <p:cNvSpPr>
                      <a:spLocks noChangeShapeType="1"/>
                    </p:cNvSpPr>
                    <p:nvPr/>
                  </p:nvSpPr>
                  <p:spPr bwMode="auto">
                    <a:xfrm rot="16200000" flipV="1">
                      <a:off x="1848" y="2208"/>
                      <a:ext cx="0" cy="23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613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693" y="1443"/>
                    <a:ext cx="2310" cy="2301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539" name="Text Box 58"/>
              <p:cNvSpPr txBox="1">
                <a:spLocks noChangeArrowheads="1"/>
              </p:cNvSpPr>
              <p:nvPr/>
            </p:nvSpPr>
            <p:spPr bwMode="auto">
              <a:xfrm>
                <a:off x="2720" y="342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40" name="Text Box 59"/>
              <p:cNvSpPr txBox="1">
                <a:spLocks noChangeArrowheads="1"/>
              </p:cNvSpPr>
              <p:nvPr/>
            </p:nvSpPr>
            <p:spPr bwMode="auto">
              <a:xfrm>
                <a:off x="768" y="146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41" name="Text Box 60"/>
              <p:cNvSpPr txBox="1">
                <a:spLocks noChangeArrowheads="1"/>
              </p:cNvSpPr>
              <p:nvPr/>
            </p:nvSpPr>
            <p:spPr bwMode="auto">
              <a:xfrm>
                <a:off x="1088" y="147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42" name="Text Box 61"/>
              <p:cNvSpPr txBox="1">
                <a:spLocks noChangeArrowheads="1"/>
              </p:cNvSpPr>
              <p:nvPr/>
            </p:nvSpPr>
            <p:spPr bwMode="auto">
              <a:xfrm>
                <a:off x="1432" y="147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43" name="Text Box 62"/>
              <p:cNvSpPr txBox="1">
                <a:spLocks noChangeArrowheads="1"/>
              </p:cNvSpPr>
              <p:nvPr/>
            </p:nvSpPr>
            <p:spPr bwMode="auto">
              <a:xfrm>
                <a:off x="768" y="179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44" name="Text Box 63"/>
              <p:cNvSpPr txBox="1">
                <a:spLocks noChangeArrowheads="1"/>
              </p:cNvSpPr>
              <p:nvPr/>
            </p:nvSpPr>
            <p:spPr bwMode="auto">
              <a:xfrm>
                <a:off x="1098" y="179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B3B703"/>
                    </a:solidFill>
                  </a:rPr>
                  <a:t>4</a:t>
                </a:r>
              </a:p>
            </p:txBody>
          </p:sp>
          <p:sp>
            <p:nvSpPr>
              <p:cNvPr id="22545" name="Text Box 64"/>
              <p:cNvSpPr txBox="1">
                <a:spLocks noChangeArrowheads="1"/>
              </p:cNvSpPr>
              <p:nvPr/>
            </p:nvSpPr>
            <p:spPr bwMode="auto">
              <a:xfrm>
                <a:off x="1434" y="179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2CFC36"/>
                    </a:solidFill>
                  </a:rPr>
                  <a:t>5</a:t>
                </a:r>
              </a:p>
            </p:txBody>
          </p:sp>
          <p:sp>
            <p:nvSpPr>
              <p:cNvPr id="22546" name="Text Box 65"/>
              <p:cNvSpPr txBox="1">
                <a:spLocks noChangeArrowheads="1"/>
              </p:cNvSpPr>
              <p:nvPr/>
            </p:nvSpPr>
            <p:spPr bwMode="auto">
              <a:xfrm>
                <a:off x="1806" y="146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47" name="Text Box 66"/>
              <p:cNvSpPr txBox="1">
                <a:spLocks noChangeArrowheads="1"/>
              </p:cNvSpPr>
              <p:nvPr/>
            </p:nvSpPr>
            <p:spPr bwMode="auto">
              <a:xfrm>
                <a:off x="2088" y="147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48" name="Text Box 67"/>
              <p:cNvSpPr txBox="1">
                <a:spLocks noChangeArrowheads="1"/>
              </p:cNvSpPr>
              <p:nvPr/>
            </p:nvSpPr>
            <p:spPr bwMode="auto">
              <a:xfrm>
                <a:off x="2384" y="146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49" name="Text Box 68"/>
              <p:cNvSpPr txBox="1">
                <a:spLocks noChangeArrowheads="1"/>
              </p:cNvSpPr>
              <p:nvPr/>
            </p:nvSpPr>
            <p:spPr bwMode="auto">
              <a:xfrm>
                <a:off x="1820" y="177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50" name="Text Box 69"/>
              <p:cNvSpPr txBox="1">
                <a:spLocks noChangeArrowheads="1"/>
              </p:cNvSpPr>
              <p:nvPr/>
            </p:nvSpPr>
            <p:spPr bwMode="auto">
              <a:xfrm>
                <a:off x="2098" y="178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B3B703"/>
                    </a:solidFill>
                  </a:rPr>
                  <a:t>4</a:t>
                </a:r>
              </a:p>
            </p:txBody>
          </p:sp>
          <p:sp>
            <p:nvSpPr>
              <p:cNvPr id="22551" name="Text Box 70"/>
              <p:cNvSpPr txBox="1">
                <a:spLocks noChangeArrowheads="1"/>
              </p:cNvSpPr>
              <p:nvPr/>
            </p:nvSpPr>
            <p:spPr bwMode="auto">
              <a:xfrm>
                <a:off x="2382" y="178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2CFC36"/>
                    </a:solidFill>
                  </a:rPr>
                  <a:t>5</a:t>
                </a:r>
              </a:p>
            </p:txBody>
          </p:sp>
          <p:sp>
            <p:nvSpPr>
              <p:cNvPr id="22552" name="Text Box 71"/>
              <p:cNvSpPr txBox="1">
                <a:spLocks noChangeArrowheads="1"/>
              </p:cNvSpPr>
              <p:nvPr/>
            </p:nvSpPr>
            <p:spPr bwMode="auto">
              <a:xfrm>
                <a:off x="770" y="213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53" name="Text Box 72"/>
              <p:cNvSpPr txBox="1">
                <a:spLocks noChangeArrowheads="1"/>
              </p:cNvSpPr>
              <p:nvPr/>
            </p:nvSpPr>
            <p:spPr bwMode="auto">
              <a:xfrm>
                <a:off x="1096" y="213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54" name="Text Box 73"/>
              <p:cNvSpPr txBox="1">
                <a:spLocks noChangeArrowheads="1"/>
              </p:cNvSpPr>
              <p:nvPr/>
            </p:nvSpPr>
            <p:spPr bwMode="auto">
              <a:xfrm>
                <a:off x="1438" y="212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55" name="Text Box 74"/>
              <p:cNvSpPr txBox="1">
                <a:spLocks noChangeArrowheads="1"/>
              </p:cNvSpPr>
              <p:nvPr/>
            </p:nvSpPr>
            <p:spPr bwMode="auto">
              <a:xfrm>
                <a:off x="768" y="248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56" name="Text Box 75"/>
              <p:cNvSpPr txBox="1">
                <a:spLocks noChangeArrowheads="1"/>
              </p:cNvSpPr>
              <p:nvPr/>
            </p:nvSpPr>
            <p:spPr bwMode="auto">
              <a:xfrm>
                <a:off x="1098" y="248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B3B703"/>
                    </a:solidFill>
                  </a:rPr>
                  <a:t>4</a:t>
                </a:r>
              </a:p>
            </p:txBody>
          </p:sp>
          <p:sp>
            <p:nvSpPr>
              <p:cNvPr id="22557" name="Text Box 76"/>
              <p:cNvSpPr txBox="1">
                <a:spLocks noChangeArrowheads="1"/>
              </p:cNvSpPr>
              <p:nvPr/>
            </p:nvSpPr>
            <p:spPr bwMode="auto">
              <a:xfrm>
                <a:off x="1434" y="247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2CFC36"/>
                    </a:solidFill>
                  </a:rPr>
                  <a:t>5</a:t>
                </a:r>
              </a:p>
            </p:txBody>
          </p:sp>
          <p:sp>
            <p:nvSpPr>
              <p:cNvPr id="22558" name="Text Box 77"/>
              <p:cNvSpPr txBox="1">
                <a:spLocks noChangeArrowheads="1"/>
              </p:cNvSpPr>
              <p:nvPr/>
            </p:nvSpPr>
            <p:spPr bwMode="auto">
              <a:xfrm>
                <a:off x="1774" y="213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59" name="Text Box 78"/>
              <p:cNvSpPr txBox="1">
                <a:spLocks noChangeArrowheads="1"/>
              </p:cNvSpPr>
              <p:nvPr/>
            </p:nvSpPr>
            <p:spPr bwMode="auto">
              <a:xfrm>
                <a:off x="2078" y="214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60" name="Text Box 79"/>
              <p:cNvSpPr txBox="1">
                <a:spLocks noChangeArrowheads="1"/>
              </p:cNvSpPr>
              <p:nvPr/>
            </p:nvSpPr>
            <p:spPr bwMode="auto">
              <a:xfrm>
                <a:off x="2372" y="213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61" name="Text Box 80"/>
              <p:cNvSpPr txBox="1">
                <a:spLocks noChangeArrowheads="1"/>
              </p:cNvSpPr>
              <p:nvPr/>
            </p:nvSpPr>
            <p:spPr bwMode="auto">
              <a:xfrm>
                <a:off x="1788" y="248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62" name="Text Box 81"/>
              <p:cNvSpPr txBox="1">
                <a:spLocks noChangeArrowheads="1"/>
              </p:cNvSpPr>
              <p:nvPr/>
            </p:nvSpPr>
            <p:spPr bwMode="auto">
              <a:xfrm>
                <a:off x="2074" y="248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B3B703"/>
                    </a:solidFill>
                  </a:rPr>
                  <a:t>4</a:t>
                </a:r>
              </a:p>
            </p:txBody>
          </p:sp>
          <p:sp>
            <p:nvSpPr>
              <p:cNvPr id="22563" name="Text Box 82"/>
              <p:cNvSpPr txBox="1">
                <a:spLocks noChangeArrowheads="1"/>
              </p:cNvSpPr>
              <p:nvPr/>
            </p:nvSpPr>
            <p:spPr bwMode="auto">
              <a:xfrm>
                <a:off x="2352" y="247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2CFC36"/>
                    </a:solidFill>
                  </a:rPr>
                  <a:t>5</a:t>
                </a:r>
              </a:p>
            </p:txBody>
          </p:sp>
          <p:sp>
            <p:nvSpPr>
              <p:cNvPr id="22564" name="Text Box 83"/>
              <p:cNvSpPr txBox="1">
                <a:spLocks noChangeArrowheads="1"/>
              </p:cNvSpPr>
              <p:nvPr/>
            </p:nvSpPr>
            <p:spPr bwMode="auto">
              <a:xfrm>
                <a:off x="778" y="277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65" name="Text Box 84"/>
              <p:cNvSpPr txBox="1">
                <a:spLocks noChangeArrowheads="1"/>
              </p:cNvSpPr>
              <p:nvPr/>
            </p:nvSpPr>
            <p:spPr bwMode="auto">
              <a:xfrm>
                <a:off x="1096" y="278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66" name="Text Box 85"/>
              <p:cNvSpPr txBox="1">
                <a:spLocks noChangeArrowheads="1"/>
              </p:cNvSpPr>
              <p:nvPr/>
            </p:nvSpPr>
            <p:spPr bwMode="auto">
              <a:xfrm>
                <a:off x="1446" y="277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67" name="Text Box 86"/>
              <p:cNvSpPr txBox="1">
                <a:spLocks noChangeArrowheads="1"/>
              </p:cNvSpPr>
              <p:nvPr/>
            </p:nvSpPr>
            <p:spPr bwMode="auto">
              <a:xfrm>
                <a:off x="784" y="306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68" name="Text Box 87"/>
              <p:cNvSpPr txBox="1">
                <a:spLocks noChangeArrowheads="1"/>
              </p:cNvSpPr>
              <p:nvPr/>
            </p:nvSpPr>
            <p:spPr bwMode="auto">
              <a:xfrm>
                <a:off x="1108" y="307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B3B703"/>
                    </a:solidFill>
                  </a:rPr>
                  <a:t>4</a:t>
                </a:r>
              </a:p>
            </p:txBody>
          </p:sp>
          <p:sp>
            <p:nvSpPr>
              <p:cNvPr id="22569" name="Text Box 88"/>
              <p:cNvSpPr txBox="1">
                <a:spLocks noChangeArrowheads="1"/>
              </p:cNvSpPr>
              <p:nvPr/>
            </p:nvSpPr>
            <p:spPr bwMode="auto">
              <a:xfrm>
                <a:off x="1452" y="308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2CFC36"/>
                    </a:solidFill>
                  </a:rPr>
                  <a:t>5</a:t>
                </a:r>
              </a:p>
            </p:txBody>
          </p:sp>
          <p:sp>
            <p:nvSpPr>
              <p:cNvPr id="22570" name="Text Box 89"/>
              <p:cNvSpPr txBox="1">
                <a:spLocks noChangeArrowheads="1"/>
              </p:cNvSpPr>
              <p:nvPr/>
            </p:nvSpPr>
            <p:spPr bwMode="auto">
              <a:xfrm>
                <a:off x="796" y="342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71" name="Text Box 90"/>
              <p:cNvSpPr txBox="1">
                <a:spLocks noChangeArrowheads="1"/>
              </p:cNvSpPr>
              <p:nvPr/>
            </p:nvSpPr>
            <p:spPr bwMode="auto">
              <a:xfrm>
                <a:off x="1116" y="343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72" name="Text Box 91"/>
              <p:cNvSpPr txBox="1">
                <a:spLocks noChangeArrowheads="1"/>
              </p:cNvSpPr>
              <p:nvPr/>
            </p:nvSpPr>
            <p:spPr bwMode="auto">
              <a:xfrm>
                <a:off x="1448" y="342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73" name="Text Box 92"/>
              <p:cNvSpPr txBox="1">
                <a:spLocks noChangeArrowheads="1"/>
              </p:cNvSpPr>
              <p:nvPr/>
            </p:nvSpPr>
            <p:spPr bwMode="auto">
              <a:xfrm>
                <a:off x="1800" y="277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74" name="Text Box 93"/>
              <p:cNvSpPr txBox="1">
                <a:spLocks noChangeArrowheads="1"/>
              </p:cNvSpPr>
              <p:nvPr/>
            </p:nvSpPr>
            <p:spPr bwMode="auto">
              <a:xfrm>
                <a:off x="2080" y="278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75" name="Text Box 94"/>
              <p:cNvSpPr txBox="1">
                <a:spLocks noChangeArrowheads="1"/>
              </p:cNvSpPr>
              <p:nvPr/>
            </p:nvSpPr>
            <p:spPr bwMode="auto">
              <a:xfrm>
                <a:off x="2366" y="277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76" name="Text Box 95"/>
              <p:cNvSpPr txBox="1">
                <a:spLocks noChangeArrowheads="1"/>
              </p:cNvSpPr>
              <p:nvPr/>
            </p:nvSpPr>
            <p:spPr bwMode="auto">
              <a:xfrm>
                <a:off x="1784" y="306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77" name="Text Box 96"/>
              <p:cNvSpPr txBox="1">
                <a:spLocks noChangeArrowheads="1"/>
              </p:cNvSpPr>
              <p:nvPr/>
            </p:nvSpPr>
            <p:spPr bwMode="auto">
              <a:xfrm>
                <a:off x="2096" y="305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B3B703"/>
                    </a:solidFill>
                  </a:rPr>
                  <a:t>4</a:t>
                </a:r>
              </a:p>
            </p:txBody>
          </p:sp>
          <p:sp>
            <p:nvSpPr>
              <p:cNvPr id="22578" name="Text Box 97"/>
              <p:cNvSpPr txBox="1">
                <a:spLocks noChangeArrowheads="1"/>
              </p:cNvSpPr>
              <p:nvPr/>
            </p:nvSpPr>
            <p:spPr bwMode="auto">
              <a:xfrm>
                <a:off x="2380" y="306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2CFC36"/>
                    </a:solidFill>
                  </a:rPr>
                  <a:t>5</a:t>
                </a:r>
              </a:p>
            </p:txBody>
          </p:sp>
          <p:sp>
            <p:nvSpPr>
              <p:cNvPr id="22579" name="Text Box 98"/>
              <p:cNvSpPr txBox="1">
                <a:spLocks noChangeArrowheads="1"/>
              </p:cNvSpPr>
              <p:nvPr/>
            </p:nvSpPr>
            <p:spPr bwMode="auto">
              <a:xfrm>
                <a:off x="1802" y="341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80" name="Text Box 99"/>
              <p:cNvSpPr txBox="1">
                <a:spLocks noChangeArrowheads="1"/>
              </p:cNvSpPr>
              <p:nvPr/>
            </p:nvSpPr>
            <p:spPr bwMode="auto">
              <a:xfrm>
                <a:off x="2088" y="342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021FAE"/>
                    </a:solidFill>
                  </a:rPr>
                  <a:t>1</a:t>
                </a:r>
              </a:p>
            </p:txBody>
          </p:sp>
          <p:sp>
            <p:nvSpPr>
              <p:cNvPr id="22581" name="Text Box 100"/>
              <p:cNvSpPr txBox="1">
                <a:spLocks noChangeArrowheads="1"/>
              </p:cNvSpPr>
              <p:nvPr/>
            </p:nvSpPr>
            <p:spPr bwMode="auto">
              <a:xfrm>
                <a:off x="2386" y="342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2582" name="Text Box 101"/>
              <p:cNvSpPr txBox="1">
                <a:spLocks noChangeArrowheads="1"/>
              </p:cNvSpPr>
              <p:nvPr/>
            </p:nvSpPr>
            <p:spPr bwMode="auto">
              <a:xfrm>
                <a:off x="2720" y="146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83" name="Text Box 102"/>
              <p:cNvSpPr txBox="1">
                <a:spLocks noChangeArrowheads="1"/>
              </p:cNvSpPr>
              <p:nvPr/>
            </p:nvSpPr>
            <p:spPr bwMode="auto">
              <a:xfrm>
                <a:off x="2720" y="179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84" name="Text Box 103"/>
              <p:cNvSpPr txBox="1">
                <a:spLocks noChangeArrowheads="1"/>
              </p:cNvSpPr>
              <p:nvPr/>
            </p:nvSpPr>
            <p:spPr bwMode="auto">
              <a:xfrm>
                <a:off x="2720" y="277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85" name="Text Box 104"/>
              <p:cNvSpPr txBox="1">
                <a:spLocks noChangeArrowheads="1"/>
              </p:cNvSpPr>
              <p:nvPr/>
            </p:nvSpPr>
            <p:spPr bwMode="auto">
              <a:xfrm>
                <a:off x="2726" y="246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  <p:sp>
            <p:nvSpPr>
              <p:cNvPr id="22586" name="Text Box 105"/>
              <p:cNvSpPr txBox="1">
                <a:spLocks noChangeArrowheads="1"/>
              </p:cNvSpPr>
              <p:nvPr/>
            </p:nvSpPr>
            <p:spPr bwMode="auto">
              <a:xfrm>
                <a:off x="2726" y="214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22587" name="Text Box 106"/>
              <p:cNvSpPr txBox="1">
                <a:spLocks noChangeArrowheads="1"/>
              </p:cNvSpPr>
              <p:nvPr/>
            </p:nvSpPr>
            <p:spPr bwMode="auto">
              <a:xfrm>
                <a:off x="2722" y="306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400" b="1">
                    <a:solidFill>
                      <a:srgbClr val="911D89"/>
                    </a:solidFill>
                  </a:rPr>
                  <a:t>3</a:t>
                </a:r>
              </a:p>
            </p:txBody>
          </p:sp>
        </p:grpSp>
        <p:sp>
          <p:nvSpPr>
            <p:cNvPr id="22537" name="Text Box 107"/>
            <p:cNvSpPr txBox="1">
              <a:spLocks noChangeArrowheads="1"/>
            </p:cNvSpPr>
            <p:nvPr/>
          </p:nvSpPr>
          <p:spPr bwMode="auto">
            <a:xfrm>
              <a:off x="2424" y="2216"/>
              <a:ext cx="42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5400" b="1"/>
                <a:t>U</a:t>
              </a:r>
            </a:p>
          </p:txBody>
        </p:sp>
      </p:grpSp>
      <p:sp>
        <p:nvSpPr>
          <p:cNvPr id="22534" name="Text Box 108"/>
          <p:cNvSpPr txBox="1">
            <a:spLocks noChangeArrowheads="1"/>
          </p:cNvSpPr>
          <p:nvPr/>
        </p:nvSpPr>
        <p:spPr bwMode="auto">
          <a:xfrm>
            <a:off x="4356100" y="5448300"/>
            <a:ext cx="357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" charset="0"/>
              </a:rPr>
              <a:t>Block cyclic matrix layout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467600" cy="9144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GESP:  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Gaussian elimination with static pivoting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05200"/>
            <a:ext cx="8839200" cy="2590800"/>
          </a:xfrm>
        </p:spPr>
        <p:txBody>
          <a:bodyPr/>
          <a:lstStyle/>
          <a:p>
            <a:r>
              <a:rPr lang="en-US">
                <a:latin typeface="Arial" charset="0"/>
              </a:rPr>
              <a:t>PA = LU</a:t>
            </a:r>
          </a:p>
          <a:p>
            <a:r>
              <a:rPr lang="en-US">
                <a:latin typeface="Arial" charset="0"/>
              </a:rPr>
              <a:t>Sparse, nonsymmetric A</a:t>
            </a:r>
          </a:p>
          <a:p>
            <a:r>
              <a:rPr lang="en-US">
                <a:latin typeface="Arial" charset="0"/>
              </a:rPr>
              <a:t>P is chosen numerically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in advance</a:t>
            </a:r>
            <a:r>
              <a:rPr lang="en-US">
                <a:latin typeface="Arial" charset="0"/>
              </a:rPr>
              <a:t>, not by partial pivoting!</a:t>
            </a:r>
          </a:p>
          <a:p>
            <a:r>
              <a:rPr lang="en-US">
                <a:latin typeface="Arial" charset="0"/>
              </a:rPr>
              <a:t>After choosing P, can permute PA symmetrically for sparsity: 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sz="2800">
                <a:solidFill>
                  <a:schemeClr val="hlink"/>
                </a:solidFill>
                <a:latin typeface="Arial" charset="0"/>
              </a:rPr>
              <a:t>Q(PA)Q</a:t>
            </a:r>
            <a:r>
              <a:rPr lang="en-US" sz="2800" b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 = LU</a:t>
            </a:r>
          </a:p>
          <a:p>
            <a:endParaRPr lang="en-US" sz="28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333500"/>
            <a:ext cx="1600200" cy="1600200"/>
          </a:xfrm>
          <a:prstGeom prst="rect">
            <a:avLst/>
          </a:prstGeom>
          <a:noFill/>
          <a:ln w="28575">
            <a:solidFill>
              <a:srgbClr val="021FAE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4800600" y="1333500"/>
            <a:ext cx="1600200" cy="1600200"/>
            <a:chOff x="2064" y="720"/>
            <a:chExt cx="1008" cy="1008"/>
          </a:xfrm>
        </p:grpSpPr>
        <p:sp>
          <p:nvSpPr>
            <p:cNvPr id="23565" name="Line 6"/>
            <p:cNvSpPr>
              <a:spLocks noChangeShapeType="1"/>
            </p:cNvSpPr>
            <p:nvPr/>
          </p:nvSpPr>
          <p:spPr bwMode="auto">
            <a:xfrm>
              <a:off x="2064" y="720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7"/>
            <p:cNvSpPr>
              <a:spLocks noChangeShapeType="1"/>
            </p:cNvSpPr>
            <p:nvPr/>
          </p:nvSpPr>
          <p:spPr bwMode="auto">
            <a:xfrm rot="-5400000">
              <a:off x="2568" y="1224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8"/>
            <p:cNvSpPr>
              <a:spLocks noChangeShapeType="1"/>
            </p:cNvSpPr>
            <p:nvPr/>
          </p:nvSpPr>
          <p:spPr bwMode="auto">
            <a:xfrm>
              <a:off x="2064" y="720"/>
              <a:ext cx="1008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8" name="Group 9"/>
          <p:cNvGrpSpPr>
            <a:grpSpLocks/>
          </p:cNvGrpSpPr>
          <p:nvPr/>
        </p:nvGrpSpPr>
        <p:grpSpPr bwMode="auto">
          <a:xfrm flipH="1" flipV="1">
            <a:off x="6324600" y="1333500"/>
            <a:ext cx="1600200" cy="1600200"/>
            <a:chOff x="2064" y="720"/>
            <a:chExt cx="1008" cy="1008"/>
          </a:xfrm>
        </p:grpSpPr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2064" y="720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rot="-5400000">
              <a:off x="2568" y="1224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2064" y="720"/>
              <a:ext cx="1008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4038600" y="1792288"/>
            <a:ext cx="44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600" b="1">
                <a:solidFill>
                  <a:srgbClr val="021FAE"/>
                </a:solidFill>
              </a:rPr>
              <a:t>=</a:t>
            </a:r>
          </a:p>
        </p:txBody>
      </p:sp>
      <p:sp>
        <p:nvSpPr>
          <p:cNvPr id="23560" name="Text Box 14"/>
          <p:cNvSpPr txBox="1">
            <a:spLocks noChangeArrowheads="1"/>
          </p:cNvSpPr>
          <p:nvPr/>
        </p:nvSpPr>
        <p:spPr bwMode="auto">
          <a:xfrm>
            <a:off x="6248400" y="18288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21FAE"/>
                </a:solidFill>
                <a:latin typeface="Arial" charset="0"/>
              </a:rPr>
              <a:t>x</a:t>
            </a:r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1066800" y="1584325"/>
            <a:ext cx="6508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6600">
                <a:solidFill>
                  <a:srgbClr val="021FAE"/>
                </a:solidFill>
              </a:rPr>
              <a:t>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Permute A symmetrically for sparsity</a:t>
            </a:r>
            <a:endParaRPr lang="en-US" sz="2000" b="1" baseline="3000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/>
              <a:t>	if  </a:t>
            </a:r>
            <a:r>
              <a:rPr lang="en-US" sz="2000" b="1"/>
              <a:t>|a</a:t>
            </a:r>
            <a:r>
              <a:rPr lang="en-US" sz="2400" b="1" baseline="-25000"/>
              <a:t>ii</a:t>
            </a:r>
            <a:r>
              <a:rPr lang="en-US" sz="2000" b="1"/>
              <a:t>|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&lt;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 then replace  </a:t>
            </a:r>
            <a:r>
              <a:rPr lang="en-US" sz="2000" b="1"/>
              <a:t>a</a:t>
            </a:r>
            <a:r>
              <a:rPr lang="en-US" sz="2400" b="1" baseline="-25000"/>
              <a:t>ii </a:t>
            </a:r>
            <a:r>
              <a:rPr lang="en-US" sz="2000"/>
              <a:t> by  </a:t>
            </a:r>
            <a:r>
              <a:rPr lang="en-US" sz="2000" b="1">
                <a:sym typeface="Symbol" charset="0"/>
              </a:rPr>
              <a:t>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Permute A symmetrically for sparsity</a:t>
            </a:r>
            <a:endParaRPr lang="en-US" sz="2000" b="1" baseline="3000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/>
              <a:t>	if  </a:t>
            </a:r>
            <a:r>
              <a:rPr lang="en-US" sz="2000" b="1"/>
              <a:t>|a</a:t>
            </a:r>
            <a:r>
              <a:rPr lang="en-US" sz="2400" b="1" baseline="-25000"/>
              <a:t>ii</a:t>
            </a:r>
            <a:r>
              <a:rPr lang="en-US" sz="2000" b="1"/>
              <a:t>|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&lt;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 then replace  </a:t>
            </a:r>
            <a:r>
              <a:rPr lang="en-US" sz="2000" b="1"/>
              <a:t>a</a:t>
            </a:r>
            <a:r>
              <a:rPr lang="en-US" sz="2400" b="1" baseline="-25000"/>
              <a:t>ii </a:t>
            </a:r>
            <a:r>
              <a:rPr lang="en-US" sz="2000"/>
              <a:t> by  </a:t>
            </a:r>
            <a:r>
              <a:rPr lang="en-US" sz="2000" b="1">
                <a:sym typeface="Symbol" charset="0"/>
              </a:rPr>
              <a:t>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Row permutation for heavy diagonal        </a:t>
            </a:r>
            <a:r>
              <a:rPr lang="en-US" sz="1800" b="0" i="0">
                <a:solidFill>
                  <a:srgbClr val="021FAE"/>
                </a:solidFill>
                <a:effectLst/>
                <a:ea typeface="+mj-ea"/>
              </a:rPr>
              <a:t>[Duff, Koster]</a:t>
            </a:r>
            <a:endParaRPr lang="en-US" sz="2000" b="0" i="0">
              <a:solidFill>
                <a:srgbClr val="000000"/>
              </a:solidFill>
              <a:effectLst/>
              <a:latin typeface="Times" pitchFamily="18" charset="0"/>
              <a:ea typeface="+mj-ea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4450" y="3873500"/>
            <a:ext cx="7086600" cy="2667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Represent A as a weighted, undirected bipartite graph (one node for each row and one node for each column)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Find matching (set of independent edges) with maximum product of weights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Permute rows to place matching on diagonal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Matching algorithm also gives a row and column scaling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to make all diag elts =1 and all off-diag elts &lt;=1</a:t>
            </a:r>
          </a:p>
        </p:txBody>
      </p:sp>
      <p:sp>
        <p:nvSpPr>
          <p:cNvPr id="26628" name="Oval 4"/>
          <p:cNvSpPr>
            <a:spLocks noChangeAspect="1" noChangeArrowheads="1"/>
          </p:cNvSpPr>
          <p:nvPr/>
        </p:nvSpPr>
        <p:spPr bwMode="auto">
          <a:xfrm>
            <a:off x="1101725" y="16621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Oval 5"/>
          <p:cNvSpPr>
            <a:spLocks noChangeAspect="1" noChangeArrowheads="1"/>
          </p:cNvSpPr>
          <p:nvPr/>
        </p:nvSpPr>
        <p:spPr bwMode="auto">
          <a:xfrm>
            <a:off x="1428750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6"/>
          <p:cNvSpPr>
            <a:spLocks noChangeAspect="1" noChangeArrowheads="1"/>
          </p:cNvSpPr>
          <p:nvPr/>
        </p:nvSpPr>
        <p:spPr bwMode="auto">
          <a:xfrm>
            <a:off x="1757363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7"/>
          <p:cNvSpPr>
            <a:spLocks noChangeAspect="1" noChangeArrowheads="1"/>
          </p:cNvSpPr>
          <p:nvPr/>
        </p:nvSpPr>
        <p:spPr bwMode="auto">
          <a:xfrm>
            <a:off x="2084388" y="16621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8"/>
          <p:cNvSpPr>
            <a:spLocks noChangeAspect="1" noChangeArrowheads="1"/>
          </p:cNvSpPr>
          <p:nvPr/>
        </p:nvSpPr>
        <p:spPr bwMode="auto">
          <a:xfrm>
            <a:off x="2413000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Oval 9"/>
          <p:cNvSpPr>
            <a:spLocks noChangeAspect="1" noChangeArrowheads="1"/>
          </p:cNvSpPr>
          <p:nvPr/>
        </p:nvSpPr>
        <p:spPr bwMode="auto">
          <a:xfrm>
            <a:off x="1101725" y="19812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10"/>
          <p:cNvSpPr>
            <a:spLocks noChangeAspect="1" noChangeArrowheads="1"/>
          </p:cNvSpPr>
          <p:nvPr/>
        </p:nvSpPr>
        <p:spPr bwMode="auto">
          <a:xfrm>
            <a:off x="1428750" y="19812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11"/>
          <p:cNvSpPr>
            <a:spLocks noChangeAspect="1" noChangeArrowheads="1"/>
          </p:cNvSpPr>
          <p:nvPr/>
        </p:nvSpPr>
        <p:spPr bwMode="auto">
          <a:xfrm>
            <a:off x="1757363" y="1981200"/>
            <a:ext cx="136525" cy="136525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Oval 12"/>
          <p:cNvSpPr>
            <a:spLocks noChangeAspect="1" noChangeArrowheads="1"/>
          </p:cNvSpPr>
          <p:nvPr/>
        </p:nvSpPr>
        <p:spPr bwMode="auto">
          <a:xfrm>
            <a:off x="2084388" y="1981200"/>
            <a:ext cx="136525" cy="136525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13"/>
          <p:cNvSpPr>
            <a:spLocks noChangeAspect="1" noChangeArrowheads="1"/>
          </p:cNvSpPr>
          <p:nvPr/>
        </p:nvSpPr>
        <p:spPr bwMode="auto">
          <a:xfrm>
            <a:off x="2413000" y="19812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Oval 14"/>
          <p:cNvSpPr>
            <a:spLocks noChangeAspect="1" noChangeArrowheads="1"/>
          </p:cNvSpPr>
          <p:nvPr/>
        </p:nvSpPr>
        <p:spPr bwMode="auto">
          <a:xfrm>
            <a:off x="1101725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15"/>
          <p:cNvSpPr>
            <a:spLocks noChangeAspect="1" noChangeArrowheads="1"/>
          </p:cNvSpPr>
          <p:nvPr/>
        </p:nvSpPr>
        <p:spPr bwMode="auto">
          <a:xfrm>
            <a:off x="1428750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Oval 16"/>
          <p:cNvSpPr>
            <a:spLocks noChangeAspect="1" noChangeArrowheads="1"/>
          </p:cNvSpPr>
          <p:nvPr/>
        </p:nvSpPr>
        <p:spPr bwMode="auto">
          <a:xfrm>
            <a:off x="1757363" y="2300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Oval 17"/>
          <p:cNvSpPr>
            <a:spLocks noChangeAspect="1" noChangeArrowheads="1"/>
          </p:cNvSpPr>
          <p:nvPr/>
        </p:nvSpPr>
        <p:spPr bwMode="auto">
          <a:xfrm>
            <a:off x="2084388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18"/>
          <p:cNvSpPr>
            <a:spLocks noChangeAspect="1" noChangeArrowheads="1"/>
          </p:cNvSpPr>
          <p:nvPr/>
        </p:nvSpPr>
        <p:spPr bwMode="auto">
          <a:xfrm>
            <a:off x="2413000" y="2300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Oval 19"/>
          <p:cNvSpPr>
            <a:spLocks noChangeAspect="1" noChangeArrowheads="1"/>
          </p:cNvSpPr>
          <p:nvPr/>
        </p:nvSpPr>
        <p:spPr bwMode="auto">
          <a:xfrm>
            <a:off x="1101725" y="26193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Oval 20"/>
          <p:cNvSpPr>
            <a:spLocks noChangeAspect="1" noChangeArrowheads="1"/>
          </p:cNvSpPr>
          <p:nvPr/>
        </p:nvSpPr>
        <p:spPr bwMode="auto">
          <a:xfrm>
            <a:off x="1428750" y="26193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Oval 21"/>
          <p:cNvSpPr>
            <a:spLocks noChangeAspect="1" noChangeArrowheads="1"/>
          </p:cNvSpPr>
          <p:nvPr/>
        </p:nvSpPr>
        <p:spPr bwMode="auto">
          <a:xfrm>
            <a:off x="1757363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Oval 22"/>
          <p:cNvSpPr>
            <a:spLocks noChangeAspect="1" noChangeArrowheads="1"/>
          </p:cNvSpPr>
          <p:nvPr/>
        </p:nvSpPr>
        <p:spPr bwMode="auto">
          <a:xfrm>
            <a:off x="2084388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Oval 23"/>
          <p:cNvSpPr>
            <a:spLocks noChangeAspect="1" noChangeArrowheads="1"/>
          </p:cNvSpPr>
          <p:nvPr/>
        </p:nvSpPr>
        <p:spPr bwMode="auto">
          <a:xfrm>
            <a:off x="2413000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Oval 24"/>
          <p:cNvSpPr>
            <a:spLocks noChangeAspect="1" noChangeArrowheads="1"/>
          </p:cNvSpPr>
          <p:nvPr/>
        </p:nvSpPr>
        <p:spPr bwMode="auto">
          <a:xfrm>
            <a:off x="1101725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Oval 25"/>
          <p:cNvSpPr>
            <a:spLocks noChangeAspect="1" noChangeArrowheads="1"/>
          </p:cNvSpPr>
          <p:nvPr/>
        </p:nvSpPr>
        <p:spPr bwMode="auto">
          <a:xfrm>
            <a:off x="1428750" y="29384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Oval 26"/>
          <p:cNvSpPr>
            <a:spLocks noChangeAspect="1" noChangeArrowheads="1"/>
          </p:cNvSpPr>
          <p:nvPr/>
        </p:nvSpPr>
        <p:spPr bwMode="auto">
          <a:xfrm>
            <a:off x="1757363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Oval 27"/>
          <p:cNvSpPr>
            <a:spLocks noChangeAspect="1" noChangeArrowheads="1"/>
          </p:cNvSpPr>
          <p:nvPr/>
        </p:nvSpPr>
        <p:spPr bwMode="auto">
          <a:xfrm>
            <a:off x="2084388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Oval 28"/>
          <p:cNvSpPr>
            <a:spLocks noChangeAspect="1" noChangeArrowheads="1"/>
          </p:cNvSpPr>
          <p:nvPr/>
        </p:nvSpPr>
        <p:spPr bwMode="auto">
          <a:xfrm>
            <a:off x="2413000" y="29384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1025525" y="1568450"/>
            <a:ext cx="1600200" cy="1600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006475" y="12636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335213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1338263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2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1670050" y="12636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3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2001838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4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763588" y="15414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1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763588" y="28622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5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763588" y="18716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2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763588" y="22018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3</a:t>
            </a: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763588" y="25320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4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1590675" y="32940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6665" name="Group 41"/>
          <p:cNvGrpSpPr>
            <a:grpSpLocks/>
          </p:cNvGrpSpPr>
          <p:nvPr/>
        </p:nvGrpSpPr>
        <p:grpSpPr bwMode="auto">
          <a:xfrm>
            <a:off x="3505200" y="1468438"/>
            <a:ext cx="1808163" cy="2051050"/>
            <a:chOff x="2208" y="1008"/>
            <a:chExt cx="1139" cy="1292"/>
          </a:xfrm>
        </p:grpSpPr>
        <p:sp>
          <p:nvSpPr>
            <p:cNvPr id="26704" name="Line 42"/>
            <p:cNvSpPr>
              <a:spLocks noChangeShapeType="1"/>
            </p:cNvSpPr>
            <p:nvPr/>
          </p:nvSpPr>
          <p:spPr bwMode="auto">
            <a:xfrm>
              <a:off x="2452" y="1090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5" name="Line 43"/>
            <p:cNvSpPr>
              <a:spLocks noChangeShapeType="1"/>
            </p:cNvSpPr>
            <p:nvPr/>
          </p:nvSpPr>
          <p:spPr bwMode="auto">
            <a:xfrm>
              <a:off x="2452" y="1378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6" name="Line 44"/>
            <p:cNvSpPr>
              <a:spLocks noChangeShapeType="1"/>
            </p:cNvSpPr>
            <p:nvPr/>
          </p:nvSpPr>
          <p:spPr bwMode="auto">
            <a:xfrm>
              <a:off x="2458" y="1372"/>
              <a:ext cx="660" cy="2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707" name="Group 45"/>
            <p:cNvGrpSpPr>
              <a:grpSpLocks/>
            </p:cNvGrpSpPr>
            <p:nvPr/>
          </p:nvGrpSpPr>
          <p:grpSpPr bwMode="auto">
            <a:xfrm>
              <a:off x="2208" y="1008"/>
              <a:ext cx="187" cy="1292"/>
              <a:chOff x="4280" y="912"/>
              <a:chExt cx="187" cy="1292"/>
            </a:xfrm>
          </p:grpSpPr>
          <p:sp>
            <p:nvSpPr>
              <p:cNvPr id="26734" name="Text Box 46"/>
              <p:cNvSpPr txBox="1">
                <a:spLocks noChangeArrowheads="1"/>
              </p:cNvSpPr>
              <p:nvPr/>
            </p:nvSpPr>
            <p:spPr bwMode="auto">
              <a:xfrm>
                <a:off x="4280" y="9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26735" name="Text Box 47"/>
              <p:cNvSpPr txBox="1">
                <a:spLocks noChangeArrowheads="1"/>
              </p:cNvSpPr>
              <p:nvPr/>
            </p:nvSpPr>
            <p:spPr bwMode="auto">
              <a:xfrm>
                <a:off x="4280" y="19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26736" name="Text Box 48"/>
              <p:cNvSpPr txBox="1">
                <a:spLocks noChangeArrowheads="1"/>
              </p:cNvSpPr>
              <p:nvPr/>
            </p:nvSpPr>
            <p:spPr bwMode="auto">
              <a:xfrm>
                <a:off x="4280" y="118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6737" name="Text Box 49"/>
              <p:cNvSpPr txBox="1">
                <a:spLocks noChangeArrowheads="1"/>
              </p:cNvSpPr>
              <p:nvPr/>
            </p:nvSpPr>
            <p:spPr bwMode="auto">
              <a:xfrm>
                <a:off x="4280" y="1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6738" name="Text Box 50"/>
              <p:cNvSpPr txBox="1">
                <a:spLocks noChangeArrowheads="1"/>
              </p:cNvSpPr>
              <p:nvPr/>
            </p:nvSpPr>
            <p:spPr bwMode="auto">
              <a:xfrm>
                <a:off x="4280" y="172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26708" name="Group 51"/>
            <p:cNvGrpSpPr>
              <a:grpSpLocks/>
            </p:cNvGrpSpPr>
            <p:nvPr/>
          </p:nvGrpSpPr>
          <p:grpSpPr bwMode="auto">
            <a:xfrm>
              <a:off x="3160" y="1008"/>
              <a:ext cx="187" cy="1292"/>
              <a:chOff x="4376" y="1008"/>
              <a:chExt cx="187" cy="1292"/>
            </a:xfrm>
          </p:grpSpPr>
          <p:sp>
            <p:nvSpPr>
              <p:cNvPr id="26729" name="Text Box 52"/>
              <p:cNvSpPr txBox="1">
                <a:spLocks noChangeArrowheads="1"/>
              </p:cNvSpPr>
              <p:nvPr/>
            </p:nvSpPr>
            <p:spPr bwMode="auto">
              <a:xfrm>
                <a:off x="4376" y="10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26730" name="Text Box 53"/>
              <p:cNvSpPr txBox="1">
                <a:spLocks noChangeArrowheads="1"/>
              </p:cNvSpPr>
              <p:nvPr/>
            </p:nvSpPr>
            <p:spPr bwMode="auto">
              <a:xfrm>
                <a:off x="4376" y="208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26731" name="Text Box 54"/>
              <p:cNvSpPr txBox="1">
                <a:spLocks noChangeArrowheads="1"/>
              </p:cNvSpPr>
              <p:nvPr/>
            </p:nvSpPr>
            <p:spPr bwMode="auto">
              <a:xfrm>
                <a:off x="4376" y="127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6732" name="Text Box 55"/>
              <p:cNvSpPr txBox="1">
                <a:spLocks noChangeArrowheads="1"/>
              </p:cNvSpPr>
              <p:nvPr/>
            </p:nvSpPr>
            <p:spPr bwMode="auto">
              <a:xfrm>
                <a:off x="4376" y="15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6733" name="Text Box 56"/>
              <p:cNvSpPr txBox="1">
                <a:spLocks noChangeArrowheads="1"/>
              </p:cNvSpPr>
              <p:nvPr/>
            </p:nvSpPr>
            <p:spPr bwMode="auto">
              <a:xfrm>
                <a:off x="4376" y="181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</p:grpSp>
        <p:sp>
          <p:nvSpPr>
            <p:cNvPr id="26709" name="Line 57"/>
            <p:cNvSpPr>
              <a:spLocks noChangeShapeType="1"/>
            </p:cNvSpPr>
            <p:nvPr/>
          </p:nvSpPr>
          <p:spPr bwMode="auto">
            <a:xfrm>
              <a:off x="2446" y="1099"/>
              <a:ext cx="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0" name="Line 58"/>
            <p:cNvSpPr>
              <a:spLocks noChangeShapeType="1"/>
            </p:cNvSpPr>
            <p:nvPr/>
          </p:nvSpPr>
          <p:spPr bwMode="auto">
            <a:xfrm>
              <a:off x="2443" y="1660"/>
              <a:ext cx="67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1" name="Line 59"/>
            <p:cNvSpPr>
              <a:spLocks noChangeShapeType="1"/>
            </p:cNvSpPr>
            <p:nvPr/>
          </p:nvSpPr>
          <p:spPr bwMode="auto">
            <a:xfrm>
              <a:off x="2449" y="2206"/>
              <a:ext cx="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Line 60"/>
            <p:cNvSpPr>
              <a:spLocks noChangeShapeType="1"/>
            </p:cNvSpPr>
            <p:nvPr/>
          </p:nvSpPr>
          <p:spPr bwMode="auto">
            <a:xfrm>
              <a:off x="2458" y="1657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3" name="Line 61"/>
            <p:cNvSpPr>
              <a:spLocks noChangeShapeType="1"/>
            </p:cNvSpPr>
            <p:nvPr/>
          </p:nvSpPr>
          <p:spPr bwMode="auto">
            <a:xfrm flipH="1">
              <a:off x="2449" y="1381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4" name="Line 62"/>
            <p:cNvSpPr>
              <a:spLocks noChangeShapeType="1"/>
            </p:cNvSpPr>
            <p:nvPr/>
          </p:nvSpPr>
          <p:spPr bwMode="auto">
            <a:xfrm flipH="1">
              <a:off x="2452" y="1375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5" name="Line 63"/>
            <p:cNvSpPr>
              <a:spLocks noChangeShapeType="1"/>
            </p:cNvSpPr>
            <p:nvPr/>
          </p:nvSpPr>
          <p:spPr bwMode="auto">
            <a:xfrm flipH="1">
              <a:off x="2464" y="1099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6" name="Line 64"/>
            <p:cNvSpPr>
              <a:spLocks noChangeShapeType="1"/>
            </p:cNvSpPr>
            <p:nvPr/>
          </p:nvSpPr>
          <p:spPr bwMode="auto">
            <a:xfrm>
              <a:off x="2458" y="1393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717" name="Group 65"/>
            <p:cNvGrpSpPr>
              <a:grpSpLocks/>
            </p:cNvGrpSpPr>
            <p:nvPr/>
          </p:nvGrpSpPr>
          <p:grpSpPr bwMode="auto">
            <a:xfrm>
              <a:off x="2400" y="1050"/>
              <a:ext cx="104" cy="1208"/>
              <a:chOff x="5136" y="960"/>
              <a:chExt cx="104" cy="1208"/>
            </a:xfrm>
          </p:grpSpPr>
          <p:sp>
            <p:nvSpPr>
              <p:cNvPr id="26724" name="Oval 66"/>
              <p:cNvSpPr>
                <a:spLocks noChangeAspect="1" noChangeArrowheads="1"/>
              </p:cNvSpPr>
              <p:nvPr/>
            </p:nvSpPr>
            <p:spPr bwMode="auto">
              <a:xfrm>
                <a:off x="5136" y="960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5" name="Oval 67"/>
              <p:cNvSpPr>
                <a:spLocks noChangeAspect="1" noChangeArrowheads="1"/>
              </p:cNvSpPr>
              <p:nvPr/>
            </p:nvSpPr>
            <p:spPr bwMode="auto">
              <a:xfrm>
                <a:off x="5136" y="1236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6" name="Oval 68"/>
              <p:cNvSpPr>
                <a:spLocks noChangeAspect="1" noChangeArrowheads="1"/>
              </p:cNvSpPr>
              <p:nvPr/>
            </p:nvSpPr>
            <p:spPr bwMode="auto">
              <a:xfrm>
                <a:off x="5136" y="1512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7" name="Oval 69"/>
              <p:cNvSpPr>
                <a:spLocks noChangeAspect="1" noChangeArrowheads="1"/>
              </p:cNvSpPr>
              <p:nvPr/>
            </p:nvSpPr>
            <p:spPr bwMode="auto">
              <a:xfrm>
                <a:off x="5136" y="1788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8" name="Oval 70"/>
              <p:cNvSpPr>
                <a:spLocks noChangeAspect="1" noChangeArrowheads="1"/>
              </p:cNvSpPr>
              <p:nvPr/>
            </p:nvSpPr>
            <p:spPr bwMode="auto">
              <a:xfrm>
                <a:off x="5136" y="2064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718" name="Group 71"/>
            <p:cNvGrpSpPr>
              <a:grpSpLocks/>
            </p:cNvGrpSpPr>
            <p:nvPr/>
          </p:nvGrpSpPr>
          <p:grpSpPr bwMode="auto">
            <a:xfrm>
              <a:off x="3064" y="1050"/>
              <a:ext cx="104" cy="1208"/>
              <a:chOff x="5136" y="960"/>
              <a:chExt cx="104" cy="1208"/>
            </a:xfrm>
          </p:grpSpPr>
          <p:sp>
            <p:nvSpPr>
              <p:cNvPr id="26719" name="Oval 72"/>
              <p:cNvSpPr>
                <a:spLocks noChangeAspect="1" noChangeArrowheads="1"/>
              </p:cNvSpPr>
              <p:nvPr/>
            </p:nvSpPr>
            <p:spPr bwMode="auto">
              <a:xfrm>
                <a:off x="5136" y="960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0" name="Oval 73"/>
              <p:cNvSpPr>
                <a:spLocks noChangeAspect="1" noChangeArrowheads="1"/>
              </p:cNvSpPr>
              <p:nvPr/>
            </p:nvSpPr>
            <p:spPr bwMode="auto">
              <a:xfrm>
                <a:off x="5136" y="1236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1" name="Oval 74"/>
              <p:cNvSpPr>
                <a:spLocks noChangeAspect="1" noChangeArrowheads="1"/>
              </p:cNvSpPr>
              <p:nvPr/>
            </p:nvSpPr>
            <p:spPr bwMode="auto">
              <a:xfrm>
                <a:off x="5136" y="1512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2" name="Oval 75"/>
              <p:cNvSpPr>
                <a:spLocks noChangeAspect="1" noChangeArrowheads="1"/>
              </p:cNvSpPr>
              <p:nvPr/>
            </p:nvSpPr>
            <p:spPr bwMode="auto">
              <a:xfrm>
                <a:off x="5136" y="1788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3" name="Oval 76"/>
              <p:cNvSpPr>
                <a:spLocks noChangeAspect="1" noChangeArrowheads="1"/>
              </p:cNvSpPr>
              <p:nvPr/>
            </p:nvSpPr>
            <p:spPr bwMode="auto">
              <a:xfrm>
                <a:off x="5136" y="2064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666" name="Group 77"/>
          <p:cNvGrpSpPr>
            <a:grpSpLocks/>
          </p:cNvGrpSpPr>
          <p:nvPr/>
        </p:nvGrpSpPr>
        <p:grpSpPr bwMode="auto">
          <a:xfrm>
            <a:off x="5973763" y="1263650"/>
            <a:ext cx="1868487" cy="2549525"/>
            <a:chOff x="3763" y="796"/>
            <a:chExt cx="1177" cy="1606"/>
          </a:xfrm>
        </p:grpSpPr>
        <p:sp>
          <p:nvSpPr>
            <p:cNvPr id="26667" name="Oval 78"/>
            <p:cNvSpPr>
              <a:spLocks noChangeAspect="1" noChangeArrowheads="1"/>
            </p:cNvSpPr>
            <p:nvPr/>
          </p:nvSpPr>
          <p:spPr bwMode="auto">
            <a:xfrm>
              <a:off x="3976" y="1047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Oval 79"/>
            <p:cNvSpPr>
              <a:spLocks noChangeAspect="1" noChangeArrowheads="1"/>
            </p:cNvSpPr>
            <p:nvPr/>
          </p:nvSpPr>
          <p:spPr bwMode="auto">
            <a:xfrm>
              <a:off x="4182" y="104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Oval 80"/>
            <p:cNvSpPr>
              <a:spLocks noChangeAspect="1" noChangeArrowheads="1"/>
            </p:cNvSpPr>
            <p:nvPr/>
          </p:nvSpPr>
          <p:spPr bwMode="auto">
            <a:xfrm>
              <a:off x="4389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Oval 81"/>
            <p:cNvSpPr>
              <a:spLocks noChangeAspect="1" noChangeArrowheads="1"/>
            </p:cNvSpPr>
            <p:nvPr/>
          </p:nvSpPr>
          <p:spPr bwMode="auto">
            <a:xfrm>
              <a:off x="4595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Oval 82"/>
            <p:cNvSpPr>
              <a:spLocks noChangeAspect="1" noChangeArrowheads="1"/>
            </p:cNvSpPr>
            <p:nvPr/>
          </p:nvSpPr>
          <p:spPr bwMode="auto">
            <a:xfrm>
              <a:off x="4802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Oval 83"/>
            <p:cNvSpPr>
              <a:spLocks noChangeAspect="1" noChangeArrowheads="1"/>
            </p:cNvSpPr>
            <p:nvPr/>
          </p:nvSpPr>
          <p:spPr bwMode="auto">
            <a:xfrm>
              <a:off x="3976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Oval 84"/>
            <p:cNvSpPr>
              <a:spLocks noChangeAspect="1" noChangeArrowheads="1"/>
            </p:cNvSpPr>
            <p:nvPr/>
          </p:nvSpPr>
          <p:spPr bwMode="auto">
            <a:xfrm>
              <a:off x="4182" y="124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Oval 85"/>
            <p:cNvSpPr>
              <a:spLocks noChangeAspect="1" noChangeArrowheads="1"/>
            </p:cNvSpPr>
            <p:nvPr/>
          </p:nvSpPr>
          <p:spPr bwMode="auto">
            <a:xfrm>
              <a:off x="4389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Oval 86"/>
            <p:cNvSpPr>
              <a:spLocks noChangeAspect="1" noChangeArrowheads="1"/>
            </p:cNvSpPr>
            <p:nvPr/>
          </p:nvSpPr>
          <p:spPr bwMode="auto">
            <a:xfrm>
              <a:off x="4595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Oval 87"/>
            <p:cNvSpPr>
              <a:spLocks noChangeAspect="1" noChangeArrowheads="1"/>
            </p:cNvSpPr>
            <p:nvPr/>
          </p:nvSpPr>
          <p:spPr bwMode="auto">
            <a:xfrm>
              <a:off x="4802" y="12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Oval 88"/>
            <p:cNvSpPr>
              <a:spLocks noChangeAspect="1" noChangeArrowheads="1"/>
            </p:cNvSpPr>
            <p:nvPr/>
          </p:nvSpPr>
          <p:spPr bwMode="auto">
            <a:xfrm>
              <a:off x="3976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Oval 89"/>
            <p:cNvSpPr>
              <a:spLocks noChangeAspect="1" noChangeArrowheads="1"/>
            </p:cNvSpPr>
            <p:nvPr/>
          </p:nvSpPr>
          <p:spPr bwMode="auto">
            <a:xfrm>
              <a:off x="4182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Oval 90"/>
            <p:cNvSpPr>
              <a:spLocks noChangeAspect="1" noChangeArrowheads="1"/>
            </p:cNvSpPr>
            <p:nvPr/>
          </p:nvSpPr>
          <p:spPr bwMode="auto">
            <a:xfrm>
              <a:off x="4389" y="1449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Oval 91"/>
            <p:cNvSpPr>
              <a:spLocks noChangeAspect="1" noChangeArrowheads="1"/>
            </p:cNvSpPr>
            <p:nvPr/>
          </p:nvSpPr>
          <p:spPr bwMode="auto">
            <a:xfrm>
              <a:off x="4595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Oval 92"/>
            <p:cNvSpPr>
              <a:spLocks noChangeAspect="1" noChangeArrowheads="1"/>
            </p:cNvSpPr>
            <p:nvPr/>
          </p:nvSpPr>
          <p:spPr bwMode="auto">
            <a:xfrm>
              <a:off x="4802" y="144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Oval 93"/>
            <p:cNvSpPr>
              <a:spLocks noChangeAspect="1" noChangeArrowheads="1"/>
            </p:cNvSpPr>
            <p:nvPr/>
          </p:nvSpPr>
          <p:spPr bwMode="auto">
            <a:xfrm>
              <a:off x="3976" y="165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3" name="Oval 94"/>
            <p:cNvSpPr>
              <a:spLocks noChangeAspect="1" noChangeArrowheads="1"/>
            </p:cNvSpPr>
            <p:nvPr/>
          </p:nvSpPr>
          <p:spPr bwMode="auto">
            <a:xfrm>
              <a:off x="4182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4" name="Oval 95"/>
            <p:cNvSpPr>
              <a:spLocks noChangeAspect="1" noChangeArrowheads="1"/>
            </p:cNvSpPr>
            <p:nvPr/>
          </p:nvSpPr>
          <p:spPr bwMode="auto">
            <a:xfrm>
              <a:off x="4389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5" name="Oval 96"/>
            <p:cNvSpPr>
              <a:spLocks noChangeAspect="1" noChangeArrowheads="1"/>
            </p:cNvSpPr>
            <p:nvPr/>
          </p:nvSpPr>
          <p:spPr bwMode="auto">
            <a:xfrm>
              <a:off x="4595" y="1650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6" name="Oval 97"/>
            <p:cNvSpPr>
              <a:spLocks noChangeAspect="1" noChangeArrowheads="1"/>
            </p:cNvSpPr>
            <p:nvPr/>
          </p:nvSpPr>
          <p:spPr bwMode="auto">
            <a:xfrm>
              <a:off x="4802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7" name="Oval 98"/>
            <p:cNvSpPr>
              <a:spLocks noChangeAspect="1" noChangeArrowheads="1"/>
            </p:cNvSpPr>
            <p:nvPr/>
          </p:nvSpPr>
          <p:spPr bwMode="auto">
            <a:xfrm>
              <a:off x="3976" y="185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8" name="Oval 99"/>
            <p:cNvSpPr>
              <a:spLocks noChangeAspect="1" noChangeArrowheads="1"/>
            </p:cNvSpPr>
            <p:nvPr/>
          </p:nvSpPr>
          <p:spPr bwMode="auto">
            <a:xfrm>
              <a:off x="4182" y="185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9" name="Oval 100"/>
            <p:cNvSpPr>
              <a:spLocks noChangeAspect="1" noChangeArrowheads="1"/>
            </p:cNvSpPr>
            <p:nvPr/>
          </p:nvSpPr>
          <p:spPr bwMode="auto">
            <a:xfrm>
              <a:off x="4389" y="185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0" name="Oval 101"/>
            <p:cNvSpPr>
              <a:spLocks noChangeAspect="1" noChangeArrowheads="1"/>
            </p:cNvSpPr>
            <p:nvPr/>
          </p:nvSpPr>
          <p:spPr bwMode="auto">
            <a:xfrm>
              <a:off x="4595" y="185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1" name="Oval 102"/>
            <p:cNvSpPr>
              <a:spLocks noChangeAspect="1" noChangeArrowheads="1"/>
            </p:cNvSpPr>
            <p:nvPr/>
          </p:nvSpPr>
          <p:spPr bwMode="auto">
            <a:xfrm>
              <a:off x="4802" y="185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Rectangle 103"/>
            <p:cNvSpPr>
              <a:spLocks noChangeArrowheads="1"/>
            </p:cNvSpPr>
            <p:nvPr/>
          </p:nvSpPr>
          <p:spPr bwMode="auto">
            <a:xfrm>
              <a:off x="3928" y="988"/>
              <a:ext cx="1008" cy="100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3" name="Text Box 104"/>
            <p:cNvSpPr txBox="1">
              <a:spLocks noChangeArrowheads="1"/>
            </p:cNvSpPr>
            <p:nvPr/>
          </p:nvSpPr>
          <p:spPr bwMode="auto">
            <a:xfrm>
              <a:off x="3916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6694" name="Text Box 105"/>
            <p:cNvSpPr txBox="1">
              <a:spLocks noChangeArrowheads="1"/>
            </p:cNvSpPr>
            <p:nvPr/>
          </p:nvSpPr>
          <p:spPr bwMode="auto">
            <a:xfrm>
              <a:off x="4753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6695" name="Text Box 106"/>
            <p:cNvSpPr txBox="1">
              <a:spLocks noChangeArrowheads="1"/>
            </p:cNvSpPr>
            <p:nvPr/>
          </p:nvSpPr>
          <p:spPr bwMode="auto">
            <a:xfrm>
              <a:off x="4125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6696" name="Text Box 107"/>
            <p:cNvSpPr txBox="1">
              <a:spLocks noChangeArrowheads="1"/>
            </p:cNvSpPr>
            <p:nvPr/>
          </p:nvSpPr>
          <p:spPr bwMode="auto">
            <a:xfrm>
              <a:off x="4334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6697" name="Text Box 108"/>
            <p:cNvSpPr txBox="1">
              <a:spLocks noChangeArrowheads="1"/>
            </p:cNvSpPr>
            <p:nvPr/>
          </p:nvSpPr>
          <p:spPr bwMode="auto">
            <a:xfrm>
              <a:off x="4543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6698" name="Text Box 109"/>
            <p:cNvSpPr txBox="1">
              <a:spLocks noChangeArrowheads="1"/>
            </p:cNvSpPr>
            <p:nvPr/>
          </p:nvSpPr>
          <p:spPr bwMode="auto">
            <a:xfrm>
              <a:off x="3763" y="97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6699" name="Text Box 110"/>
            <p:cNvSpPr txBox="1">
              <a:spLocks noChangeArrowheads="1"/>
            </p:cNvSpPr>
            <p:nvPr/>
          </p:nvSpPr>
          <p:spPr bwMode="auto">
            <a:xfrm>
              <a:off x="3763" y="180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6700" name="Text Box 111"/>
            <p:cNvSpPr txBox="1">
              <a:spLocks noChangeArrowheads="1"/>
            </p:cNvSpPr>
            <p:nvPr/>
          </p:nvSpPr>
          <p:spPr bwMode="auto">
            <a:xfrm>
              <a:off x="3763" y="117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6701" name="Text Box 112"/>
            <p:cNvSpPr txBox="1">
              <a:spLocks noChangeArrowheads="1"/>
            </p:cNvSpPr>
            <p:nvPr/>
          </p:nvSpPr>
          <p:spPr bwMode="auto">
            <a:xfrm>
              <a:off x="3763" y="138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6702" name="Text Box 113"/>
            <p:cNvSpPr txBox="1">
              <a:spLocks noChangeArrowheads="1"/>
            </p:cNvSpPr>
            <p:nvPr/>
          </p:nvSpPr>
          <p:spPr bwMode="auto">
            <a:xfrm>
              <a:off x="3763" y="159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6703" name="Text Box 114"/>
            <p:cNvSpPr txBox="1">
              <a:spLocks noChangeArrowheads="1"/>
            </p:cNvSpPr>
            <p:nvPr/>
          </p:nvSpPr>
          <p:spPr bwMode="auto">
            <a:xfrm>
              <a:off x="4284" y="2075"/>
              <a:ext cx="4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PA</a:t>
              </a:r>
            </a:p>
          </p:txBody>
        </p:sp>
      </p:grp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Permute A symmetrically for sparsity</a:t>
            </a:r>
            <a:endParaRPr lang="en-US" sz="2000" b="1" baseline="3000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/>
              <a:t>	if  </a:t>
            </a:r>
            <a:r>
              <a:rPr lang="en-US" sz="2000" b="1"/>
              <a:t>|a</a:t>
            </a:r>
            <a:r>
              <a:rPr lang="en-US" sz="2400" b="1" baseline="-25000"/>
              <a:t>ii</a:t>
            </a:r>
            <a:r>
              <a:rPr lang="en-US" sz="2000" b="1"/>
              <a:t>|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&lt;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 then replace  </a:t>
            </a:r>
            <a:r>
              <a:rPr lang="en-US" sz="2000" b="1"/>
              <a:t>a</a:t>
            </a:r>
            <a:r>
              <a:rPr lang="en-US" sz="2400" b="1" baseline="-25000"/>
              <a:t>ii </a:t>
            </a:r>
            <a:r>
              <a:rPr lang="en-US" sz="2000"/>
              <a:t> by  </a:t>
            </a:r>
            <a:r>
              <a:rPr lang="en-US" sz="2000" b="1">
                <a:sym typeface="Symbol" charset="0"/>
              </a:rPr>
              <a:t>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Permute A symmetrically for sparsity</a:t>
            </a:r>
            <a:endParaRPr lang="en-US" sz="2000" b="1" baseline="3000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</a:rPr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chemeClr val="hlink"/>
                </a:solidFill>
              </a:rPr>
              <a:t>	if  </a:t>
            </a:r>
            <a:r>
              <a:rPr lang="en-US" sz="2000" b="1">
                <a:solidFill>
                  <a:schemeClr val="hlink"/>
                </a:solidFill>
              </a:rPr>
              <a:t>|a</a:t>
            </a:r>
            <a:r>
              <a:rPr lang="en-US" sz="2400" b="1" baseline="-25000">
                <a:solidFill>
                  <a:schemeClr val="hlink"/>
                </a:solidFill>
              </a:rPr>
              <a:t>ii</a:t>
            </a:r>
            <a:r>
              <a:rPr lang="en-US" sz="2000" b="1">
                <a:solidFill>
                  <a:schemeClr val="hlink"/>
                </a:solidFill>
              </a:rPr>
              <a:t>|</a:t>
            </a:r>
            <a:r>
              <a:rPr lang="en-US" sz="2400" b="1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>
                <a:solidFill>
                  <a:schemeClr val="hlink"/>
                </a:solidFill>
              </a:rPr>
              <a:t>&lt;</a:t>
            </a:r>
            <a:r>
              <a:rPr lang="en-US" sz="2400" b="1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>
                <a:solidFill>
                  <a:schemeClr val="hlink"/>
                </a:solidFill>
              </a:rPr>
              <a:t>||A||</a:t>
            </a:r>
            <a:r>
              <a:rPr lang="en-US" sz="2000">
                <a:solidFill>
                  <a:schemeClr val="hlink"/>
                </a:solidFill>
              </a:rPr>
              <a:t>  then replace  </a:t>
            </a:r>
            <a:r>
              <a:rPr lang="en-US" sz="2000" b="1">
                <a:solidFill>
                  <a:schemeClr val="hlink"/>
                </a:solidFill>
              </a:rPr>
              <a:t>a</a:t>
            </a:r>
            <a:r>
              <a:rPr lang="en-US" sz="2400" b="1" baseline="-25000">
                <a:solidFill>
                  <a:schemeClr val="hlink"/>
                </a:solidFill>
              </a:rPr>
              <a:t>ii </a:t>
            </a:r>
            <a:r>
              <a:rPr lang="en-US" sz="2000">
                <a:solidFill>
                  <a:schemeClr val="hlink"/>
                </a:solidFill>
              </a:rPr>
              <a:t> by  </a:t>
            </a:r>
            <a:r>
              <a:rPr lang="en-US" sz="2000" b="1">
                <a:solidFill>
                  <a:schemeClr val="hlink"/>
                </a:solidFill>
                <a:sym typeface="Symbol" charset="0"/>
              </a:rPr>
              <a:t></a:t>
            </a:r>
            <a:r>
              <a:rPr lang="en-US" sz="2400" b="1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>
                <a:solidFill>
                  <a:schemeClr val="hlink"/>
                </a:solidFill>
              </a:rPr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Permute A symmetrically for sparsity</a:t>
            </a:r>
            <a:endParaRPr lang="en-US" sz="2000" b="1" baseline="3000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/>
              <a:t>	if  </a:t>
            </a:r>
            <a:r>
              <a:rPr lang="en-US" sz="2000" b="1"/>
              <a:t>|a</a:t>
            </a:r>
            <a:r>
              <a:rPr lang="en-US" sz="2400" b="1" baseline="-25000"/>
              <a:t>ii</a:t>
            </a:r>
            <a:r>
              <a:rPr lang="en-US" sz="2000" b="1"/>
              <a:t>|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&lt;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 then replace  </a:t>
            </a:r>
            <a:r>
              <a:rPr lang="en-US" sz="2000" b="1"/>
              <a:t>a</a:t>
            </a:r>
            <a:r>
              <a:rPr lang="en-US" sz="2400" b="1" baseline="-25000"/>
              <a:t>ii </a:t>
            </a:r>
            <a:r>
              <a:rPr lang="en-US" sz="2000"/>
              <a:t> by  </a:t>
            </a:r>
            <a:r>
              <a:rPr lang="en-US" sz="2000" b="1">
                <a:sym typeface="Symbol" charset="0"/>
              </a:rPr>
              <a:t>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</a:rPr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Permute A symmetrically for sparsity</a:t>
            </a:r>
            <a:endParaRPr lang="en-US" sz="2000" b="1" baseline="3000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/>
              <a:t>	if  </a:t>
            </a:r>
            <a:r>
              <a:rPr lang="en-US" sz="2000" b="1"/>
              <a:t>|a</a:t>
            </a:r>
            <a:r>
              <a:rPr lang="en-US" sz="2400" b="1" baseline="-25000"/>
              <a:t>ii</a:t>
            </a:r>
            <a:r>
              <a:rPr lang="en-US" sz="2000" b="1"/>
              <a:t>|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&lt;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 then replace  </a:t>
            </a:r>
            <a:r>
              <a:rPr lang="en-US" sz="2000" b="1"/>
              <a:t>a</a:t>
            </a:r>
            <a:r>
              <a:rPr lang="en-US" sz="2400" b="1" baseline="-25000"/>
              <a:t>ii </a:t>
            </a:r>
            <a:r>
              <a:rPr lang="en-US" sz="2000"/>
              <a:t> by  </a:t>
            </a:r>
            <a:r>
              <a:rPr lang="en-US" sz="2000" b="1">
                <a:sym typeface="Symbol" charset="0"/>
              </a:rPr>
              <a:t>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</a:rPr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Iterative refinement to improve solution</a:t>
            </a:r>
            <a:endParaRPr lang="en-US" sz="2000" b="0" i="0">
              <a:solidFill>
                <a:srgbClr val="021FAE"/>
              </a:solidFill>
              <a:effectLst/>
              <a:ea typeface="+mj-ea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990600" y="12954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b="1" u="sng">
                <a:solidFill>
                  <a:srgbClr val="000000"/>
                </a:solidFill>
              </a:rPr>
              <a:t>Iterate: </a:t>
            </a:r>
            <a:endParaRPr lang="en-US" sz="2000" b="1" u="sng">
              <a:solidFill>
                <a:srgbClr val="021FAE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</a:rPr>
              <a:t>r = b – A*x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</a:rPr>
              <a:t>backerr = max</a:t>
            </a:r>
            <a:r>
              <a:rPr lang="en-US" b="1" baseline="-25000">
                <a:solidFill>
                  <a:srgbClr val="000000"/>
                </a:solidFill>
              </a:rPr>
              <a:t>i</a:t>
            </a:r>
            <a:r>
              <a:rPr lang="en-US" sz="2400">
                <a:solidFill>
                  <a:srgbClr val="000000"/>
                </a:solidFill>
              </a:rPr>
              <a:t> ( r</a:t>
            </a:r>
            <a:r>
              <a:rPr lang="en-US" b="1" baseline="-25000">
                <a:solidFill>
                  <a:srgbClr val="000000"/>
                </a:solidFill>
              </a:rPr>
              <a:t>i</a:t>
            </a:r>
            <a:r>
              <a:rPr lang="en-US" sz="2400">
                <a:solidFill>
                  <a:srgbClr val="000000"/>
                </a:solidFill>
              </a:rPr>
              <a:t> / (|A|*|x| + |b|)</a:t>
            </a:r>
            <a:r>
              <a:rPr lang="en-US" b="1" baseline="-25000">
                <a:solidFill>
                  <a:srgbClr val="000000"/>
                </a:solidFill>
              </a:rPr>
              <a:t>i </a:t>
            </a:r>
            <a:r>
              <a:rPr lang="en-US" sz="2400">
                <a:solidFill>
                  <a:srgbClr val="000000"/>
                </a:solidFill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/>
              <a:t>if  backerr &lt; </a:t>
            </a:r>
            <a:r>
              <a:rPr lang="en-US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/>
              <a:t>   or   backerr &gt; lasterr/2   then stop iterating</a:t>
            </a:r>
            <a:endParaRPr lang="en-US" sz="2400" b="1" baseline="3000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</a:rPr>
              <a:t>solve L*U*dx = r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/>
              <a:t>x = x + dx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/>
              <a:t>lasterr = backerr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/>
              <a:t>repeat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0" y="5181600"/>
            <a:ext cx="5181600" cy="762000"/>
          </a:xfrm>
          <a:noFill/>
        </p:spPr>
        <p:txBody>
          <a:bodyPr/>
          <a:lstStyle/>
          <a:p>
            <a:pPr>
              <a:buClr>
                <a:srgbClr val="021FAE"/>
              </a:buClr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Usually 0 – 3 steps are enough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52400" y="3886200"/>
            <a:ext cx="2840038" cy="1997075"/>
            <a:chOff x="144" y="2232"/>
            <a:chExt cx="1789" cy="1258"/>
          </a:xfrm>
        </p:grpSpPr>
        <p:sp>
          <p:nvSpPr>
            <p:cNvPr id="14367" name="Text Box 4"/>
            <p:cNvSpPr txBox="1">
              <a:spLocks noChangeArrowheads="1"/>
            </p:cNvSpPr>
            <p:nvPr/>
          </p:nvSpPr>
          <p:spPr bwMode="auto">
            <a:xfrm>
              <a:off x="144" y="2496"/>
              <a:ext cx="6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T(A) </a:t>
              </a:r>
            </a:p>
          </p:txBody>
        </p:sp>
        <p:grpSp>
          <p:nvGrpSpPr>
            <p:cNvPr id="14368" name="Group 5"/>
            <p:cNvGrpSpPr>
              <a:grpSpLocks/>
            </p:cNvGrpSpPr>
            <p:nvPr/>
          </p:nvGrpSpPr>
          <p:grpSpPr bwMode="auto">
            <a:xfrm>
              <a:off x="400" y="2232"/>
              <a:ext cx="1533" cy="1258"/>
              <a:chOff x="1872" y="2412"/>
              <a:chExt cx="1533" cy="1258"/>
            </a:xfrm>
          </p:grpSpPr>
          <p:sp>
            <p:nvSpPr>
              <p:cNvPr id="14369" name="Text Box 6"/>
              <p:cNvSpPr txBox="1">
                <a:spLocks noChangeArrowheads="1"/>
              </p:cNvSpPr>
              <p:nvPr/>
            </p:nvSpPr>
            <p:spPr bwMode="auto">
              <a:xfrm>
                <a:off x="1872" y="3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4370" name="Text Box 7"/>
              <p:cNvSpPr txBox="1">
                <a:spLocks noChangeArrowheads="1"/>
              </p:cNvSpPr>
              <p:nvPr/>
            </p:nvSpPr>
            <p:spPr bwMode="auto">
              <a:xfrm>
                <a:off x="2278" y="345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4371" name="Text Box 8"/>
              <p:cNvSpPr txBox="1">
                <a:spLocks noChangeArrowheads="1"/>
              </p:cNvSpPr>
              <p:nvPr/>
            </p:nvSpPr>
            <p:spPr bwMode="auto">
              <a:xfrm>
                <a:off x="2066" y="32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4372" name="Text Box 9"/>
              <p:cNvSpPr txBox="1">
                <a:spLocks noChangeArrowheads="1"/>
              </p:cNvSpPr>
              <p:nvPr/>
            </p:nvSpPr>
            <p:spPr bwMode="auto">
              <a:xfrm>
                <a:off x="2702" y="3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4373" name="Text Box 10"/>
              <p:cNvSpPr txBox="1">
                <a:spLocks noChangeArrowheads="1"/>
              </p:cNvSpPr>
              <p:nvPr/>
            </p:nvSpPr>
            <p:spPr bwMode="auto">
              <a:xfrm>
                <a:off x="3144" y="320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4374" name="Text Box 11"/>
              <p:cNvSpPr txBox="1">
                <a:spLocks noChangeArrowheads="1"/>
              </p:cNvSpPr>
              <p:nvPr/>
            </p:nvSpPr>
            <p:spPr bwMode="auto">
              <a:xfrm>
                <a:off x="2510" y="29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4375" name="Text Box 12"/>
              <p:cNvSpPr txBox="1">
                <a:spLocks noChangeArrowheads="1"/>
              </p:cNvSpPr>
              <p:nvPr/>
            </p:nvSpPr>
            <p:spPr bwMode="auto">
              <a:xfrm>
                <a:off x="2510" y="27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4376" name="Text Box 13"/>
              <p:cNvSpPr txBox="1">
                <a:spLocks noChangeArrowheads="1"/>
              </p:cNvSpPr>
              <p:nvPr/>
            </p:nvSpPr>
            <p:spPr bwMode="auto">
              <a:xfrm>
                <a:off x="2518" y="24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4377" name="Text Box 14"/>
              <p:cNvSpPr txBox="1">
                <a:spLocks noChangeArrowheads="1"/>
              </p:cNvSpPr>
              <p:nvPr/>
            </p:nvSpPr>
            <p:spPr bwMode="auto">
              <a:xfrm>
                <a:off x="3134" y="345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grpSp>
            <p:nvGrpSpPr>
              <p:cNvPr id="14378" name="Group 15"/>
              <p:cNvGrpSpPr>
                <a:grpSpLocks/>
              </p:cNvGrpSpPr>
              <p:nvPr/>
            </p:nvGrpSpPr>
            <p:grpSpPr bwMode="auto">
              <a:xfrm>
                <a:off x="2008" y="2456"/>
                <a:ext cx="1397" cy="1168"/>
                <a:chOff x="2008" y="2456"/>
                <a:chExt cx="1397" cy="1168"/>
              </a:xfrm>
            </p:grpSpPr>
            <p:sp>
              <p:nvSpPr>
                <p:cNvPr id="14379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708" y="2512"/>
                  <a:ext cx="1" cy="6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30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8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758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8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456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383" name="Group 20"/>
                <p:cNvGrpSpPr>
                  <a:grpSpLocks/>
                </p:cNvGrpSpPr>
                <p:nvPr/>
              </p:nvGrpSpPr>
              <p:grpSpPr bwMode="auto">
                <a:xfrm>
                  <a:off x="2008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439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92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3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4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5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96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84" name="Group 27"/>
                <p:cNvGrpSpPr>
                  <a:grpSpLocks/>
                </p:cNvGrpSpPr>
                <p:nvPr/>
              </p:nvGrpSpPr>
              <p:grpSpPr bwMode="auto">
                <a:xfrm flipH="1">
                  <a:off x="2712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4385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86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7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8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9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90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4340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3124200" y="1066800"/>
            <a:ext cx="5753100" cy="3062288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For each node of T from leaves to root: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Sum own row/col of A with children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matrices into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Eliminate current variable from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matrix, to get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Pass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 to parent</a:t>
            </a:r>
          </a:p>
        </p:txBody>
      </p:sp>
      <p:grpSp>
        <p:nvGrpSpPr>
          <p:cNvPr id="14341" name="Group 35"/>
          <p:cNvGrpSpPr>
            <a:grpSpLocks/>
          </p:cNvGrpSpPr>
          <p:nvPr/>
        </p:nvGrpSpPr>
        <p:grpSpPr bwMode="auto">
          <a:xfrm>
            <a:off x="0" y="1066800"/>
            <a:ext cx="2976563" cy="1884363"/>
            <a:chOff x="0" y="672"/>
            <a:chExt cx="1875" cy="1187"/>
          </a:xfrm>
        </p:grpSpPr>
        <p:sp>
          <p:nvSpPr>
            <p:cNvPr id="14342" name="Text Box 36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4343" name="Text Box 37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4344" name="Text Box 38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4345" name="Text Box 39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4346" name="Text Box 40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4347" name="Text Box 41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4348" name="Line 42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43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44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45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46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47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Oval 48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Oval 49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50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Oval 51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52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53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Oval 54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Oval 55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Oval 56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Text Box 57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4364" name="Text Box 58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4365" name="Text Box 59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4366" name="Text Box 60"/>
            <p:cNvSpPr txBox="1">
              <a:spLocks noChangeArrowheads="1"/>
            </p:cNvSpPr>
            <p:nvPr/>
          </p:nvSpPr>
          <p:spPr bwMode="auto">
            <a:xfrm>
              <a:off x="0" y="816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G(A) </a:t>
              </a:r>
            </a:p>
          </p:txBody>
        </p:sp>
      </p:grp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Convergence analysis of iterative refinement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7620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dirty="0">
                <a:solidFill>
                  <a:srgbClr val="021FAE"/>
                </a:solidFill>
              </a:rPr>
              <a:t>Let C  =  I – A(LU)</a:t>
            </a:r>
            <a:r>
              <a:rPr lang="en-US" sz="2400" b="1" baseline="30000" dirty="0">
                <a:solidFill>
                  <a:srgbClr val="021FAE"/>
                </a:solidFill>
              </a:rPr>
              <a:t>-1</a:t>
            </a:r>
            <a:r>
              <a:rPr lang="en-US" sz="2400" dirty="0">
                <a:solidFill>
                  <a:srgbClr val="021FAE"/>
                </a:solidFill>
              </a:rPr>
              <a:t>    [ so A = (I – C)·(LU) ]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1000" dirty="0">
                <a:solidFill>
                  <a:srgbClr val="021FAE"/>
                </a:solidFill>
              </a:rPr>
              <a:t>		</a:t>
            </a:r>
            <a:endParaRPr lang="en-US" sz="10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dirty="0">
                <a:solidFill>
                  <a:srgbClr val="000000"/>
                </a:solidFill>
              </a:rPr>
              <a:t>x</a:t>
            </a:r>
            <a:r>
              <a:rPr lang="en-US" sz="2400" b="1" baseline="-250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 =  (LU)</a:t>
            </a:r>
            <a:r>
              <a:rPr lang="en-US" sz="2400" b="1" baseline="30000" dirty="0">
                <a:solidFill>
                  <a:srgbClr val="000000"/>
                </a:solidFill>
              </a:rPr>
              <a:t>-1</a:t>
            </a:r>
            <a:r>
              <a:rPr lang="en-US" sz="2400" dirty="0">
                <a:solidFill>
                  <a:srgbClr val="000000"/>
                </a:solidFill>
              </a:rPr>
              <a:t>b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dirty="0">
                <a:solidFill>
                  <a:srgbClr val="000000"/>
                </a:solidFill>
              </a:rPr>
              <a:t>r</a:t>
            </a:r>
            <a:r>
              <a:rPr lang="en-US" sz="2400" b="1" baseline="-250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  =  b – Ax</a:t>
            </a:r>
            <a:r>
              <a:rPr lang="en-US" sz="2400" b="1" baseline="-25000" dirty="0">
                <a:solidFill>
                  <a:srgbClr val="000000"/>
                </a:solidFill>
              </a:rPr>
              <a:t>1 </a:t>
            </a:r>
            <a:r>
              <a:rPr lang="en-US" sz="2400" dirty="0">
                <a:solidFill>
                  <a:srgbClr val="000000"/>
                </a:solidFill>
              </a:rPr>
              <a:t>=  (I – A(LU)</a:t>
            </a:r>
            <a:r>
              <a:rPr lang="en-US" sz="2400" b="1" baseline="30000" dirty="0">
                <a:solidFill>
                  <a:srgbClr val="000000"/>
                </a:solidFill>
              </a:rPr>
              <a:t>-1</a:t>
            </a:r>
            <a:r>
              <a:rPr lang="en-US" sz="2400" dirty="0">
                <a:solidFill>
                  <a:srgbClr val="000000"/>
                </a:solidFill>
              </a:rPr>
              <a:t>)b  =  </a:t>
            </a:r>
            <a:r>
              <a:rPr lang="en-US" sz="2400" dirty="0" err="1">
                <a:solidFill>
                  <a:srgbClr val="000000"/>
                </a:solidFill>
              </a:rPr>
              <a:t>Cb</a:t>
            </a:r>
            <a:endParaRPr lang="en-US" sz="24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dirty="0">
                <a:solidFill>
                  <a:srgbClr val="000000"/>
                </a:solidFill>
              </a:rPr>
              <a:t>dx</a:t>
            </a:r>
            <a:r>
              <a:rPr lang="en-US" sz="2400" b="1" baseline="-250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 =  (LU)</a:t>
            </a:r>
            <a:r>
              <a:rPr lang="en-US" sz="2400" b="1" baseline="30000" dirty="0">
                <a:solidFill>
                  <a:srgbClr val="000000"/>
                </a:solidFill>
              </a:rPr>
              <a:t>-1 </a:t>
            </a:r>
            <a:r>
              <a:rPr lang="en-US" sz="2400" dirty="0">
                <a:solidFill>
                  <a:srgbClr val="000000"/>
                </a:solidFill>
              </a:rPr>
              <a:t>r</a:t>
            </a:r>
            <a:r>
              <a:rPr lang="en-US" sz="2400" b="1" baseline="-25000" dirty="0">
                <a:solidFill>
                  <a:srgbClr val="000000"/>
                </a:solidFill>
              </a:rPr>
              <a:t>1  </a:t>
            </a:r>
            <a:r>
              <a:rPr lang="en-US" sz="2400" dirty="0">
                <a:solidFill>
                  <a:srgbClr val="000000"/>
                </a:solidFill>
              </a:rPr>
              <a:t>=  (LU)</a:t>
            </a:r>
            <a:r>
              <a:rPr lang="en-US" sz="2400" b="1" baseline="30000" dirty="0">
                <a:solidFill>
                  <a:srgbClr val="000000"/>
                </a:solidFill>
              </a:rPr>
              <a:t>-1</a:t>
            </a:r>
            <a:r>
              <a:rPr lang="en-US" sz="2400" dirty="0">
                <a:solidFill>
                  <a:srgbClr val="000000"/>
                </a:solidFill>
              </a:rPr>
              <a:t>Cb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dirty="0">
                <a:solidFill>
                  <a:srgbClr val="000000"/>
                </a:solidFill>
              </a:rPr>
              <a:t>x</a:t>
            </a:r>
            <a:r>
              <a:rPr lang="en-US" sz="2400" b="1" baseline="-25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=  x</a:t>
            </a:r>
            <a:r>
              <a:rPr lang="en-US" sz="2400" b="1" baseline="-250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+dx</a:t>
            </a:r>
            <a:r>
              <a:rPr lang="en-US" sz="2400" b="1" baseline="-25000" dirty="0">
                <a:solidFill>
                  <a:srgbClr val="000000"/>
                </a:solidFill>
              </a:rPr>
              <a:t>1 </a:t>
            </a:r>
            <a:r>
              <a:rPr lang="en-US" sz="2400" dirty="0">
                <a:solidFill>
                  <a:srgbClr val="000000"/>
                </a:solidFill>
              </a:rPr>
              <a:t> =  (LU)</a:t>
            </a:r>
            <a:r>
              <a:rPr lang="en-US" sz="2400" b="1" baseline="30000" dirty="0">
                <a:solidFill>
                  <a:srgbClr val="000000"/>
                </a:solidFill>
              </a:rPr>
              <a:t>-1</a:t>
            </a:r>
            <a:r>
              <a:rPr lang="en-US" sz="2400" dirty="0">
                <a:solidFill>
                  <a:srgbClr val="000000"/>
                </a:solidFill>
              </a:rPr>
              <a:t>(I + C)b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dirty="0">
                <a:solidFill>
                  <a:srgbClr val="000000"/>
                </a:solidFill>
              </a:rPr>
              <a:t>r</a:t>
            </a:r>
            <a:r>
              <a:rPr lang="en-US" sz="2400" b="1" baseline="-25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 =  b – Ax</a:t>
            </a:r>
            <a:r>
              <a:rPr lang="en-US" sz="2400" b="1" baseline="-25000" dirty="0">
                <a:solidFill>
                  <a:srgbClr val="000000"/>
                </a:solidFill>
              </a:rPr>
              <a:t>2  </a:t>
            </a:r>
            <a:r>
              <a:rPr lang="en-US" sz="2400" dirty="0">
                <a:solidFill>
                  <a:srgbClr val="000000"/>
                </a:solidFill>
              </a:rPr>
              <a:t>=  (I – (I – C)·(I + C))b  = C</a:t>
            </a:r>
            <a:r>
              <a:rPr lang="en-US" sz="2400" b="1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b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dirty="0">
                <a:solidFill>
                  <a:srgbClr val="000000"/>
                </a:solidFill>
              </a:rPr>
              <a:t>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dirty="0">
                <a:solidFill>
                  <a:srgbClr val="000000"/>
                </a:solidFill>
              </a:rPr>
              <a:t>In general,  </a:t>
            </a:r>
            <a:r>
              <a:rPr lang="en-US" sz="2400" dirty="0" err="1">
                <a:solidFill>
                  <a:srgbClr val="000000"/>
                </a:solidFill>
              </a:rPr>
              <a:t>r</a:t>
            </a:r>
            <a:r>
              <a:rPr lang="en-US" sz="2400" b="1" baseline="-25000" dirty="0" err="1">
                <a:solidFill>
                  <a:srgbClr val="000000"/>
                </a:solidFill>
              </a:rPr>
              <a:t>k</a:t>
            </a:r>
            <a:r>
              <a:rPr lang="en-US" sz="2400" dirty="0">
                <a:solidFill>
                  <a:srgbClr val="000000"/>
                </a:solidFill>
              </a:rPr>
              <a:t>  =  b – </a:t>
            </a:r>
            <a:r>
              <a:rPr lang="en-US" sz="2400" dirty="0" err="1">
                <a:solidFill>
                  <a:srgbClr val="000000"/>
                </a:solidFill>
              </a:rPr>
              <a:t>Ax</a:t>
            </a:r>
            <a:r>
              <a:rPr lang="en-US" sz="2400" b="1" baseline="-25000" dirty="0" err="1">
                <a:solidFill>
                  <a:srgbClr val="000000"/>
                </a:solidFill>
              </a:rPr>
              <a:t>k</a:t>
            </a:r>
            <a:r>
              <a:rPr lang="en-US" sz="2400" b="1" baseline="-25000" dirty="0">
                <a:solidFill>
                  <a:srgbClr val="000000"/>
                </a:solidFill>
              </a:rPr>
              <a:t>  </a:t>
            </a:r>
            <a:r>
              <a:rPr lang="en-US" sz="2400" dirty="0">
                <a:solidFill>
                  <a:srgbClr val="000000"/>
                </a:solidFill>
              </a:rPr>
              <a:t>=  </a:t>
            </a:r>
            <a:r>
              <a:rPr lang="en-US" sz="2400" dirty="0" err="1">
                <a:solidFill>
                  <a:srgbClr val="000000"/>
                </a:solidFill>
              </a:rPr>
              <a:t>C</a:t>
            </a:r>
            <a:r>
              <a:rPr lang="en-US" sz="2400" b="1" baseline="30000" dirty="0" err="1">
                <a:solidFill>
                  <a:srgbClr val="000000"/>
                </a:solidFill>
              </a:rPr>
              <a:t>k</a:t>
            </a:r>
            <a:r>
              <a:rPr lang="en-US" sz="2400" dirty="0" err="1">
                <a:solidFill>
                  <a:srgbClr val="000000"/>
                </a:solidFill>
              </a:rPr>
              <a:t>b</a:t>
            </a:r>
            <a:endParaRPr lang="en-US" sz="24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4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dirty="0">
                <a:solidFill>
                  <a:schemeClr val="hlink"/>
                </a:solidFill>
              </a:rPr>
              <a:t>Thus </a:t>
            </a:r>
            <a:r>
              <a:rPr lang="en-US" sz="2400" dirty="0" err="1">
                <a:solidFill>
                  <a:schemeClr val="hlink"/>
                </a:solidFill>
              </a:rPr>
              <a:t>r</a:t>
            </a:r>
            <a:r>
              <a:rPr lang="en-US" sz="2400" b="1" baseline="-25000" dirty="0" err="1">
                <a:solidFill>
                  <a:schemeClr val="hlink"/>
                </a:solidFill>
              </a:rPr>
              <a:t>k</a:t>
            </a:r>
            <a:r>
              <a:rPr lang="en-US" sz="2400" b="1" baseline="-25000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  <a:sym typeface="Symbol" charset="0"/>
              </a:rPr>
              <a:t> 0  if   | largest eigenvalue of C | &lt; 1.</a:t>
            </a:r>
            <a:endParaRPr lang="en-US" sz="24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 dirty="0"/>
              <a:t>Permute A symmetrically for sparsity</a:t>
            </a:r>
            <a:endParaRPr lang="en-US" sz="2000" b="1" baseline="30000" dirty="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Factor A = LU with no pivoting</a:t>
            </a:r>
            <a:r>
              <a:rPr lang="en-US" sz="2000" dirty="0"/>
              <a:t>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dirty="0"/>
              <a:t>	if  </a:t>
            </a:r>
            <a:r>
              <a:rPr lang="en-US" sz="2000" b="1" dirty="0"/>
              <a:t>|</a:t>
            </a:r>
            <a:r>
              <a:rPr lang="en-US" sz="2000" b="1" dirty="0" err="1"/>
              <a:t>a</a:t>
            </a:r>
            <a:r>
              <a:rPr lang="en-US" sz="2400" b="1" baseline="-25000" dirty="0" err="1"/>
              <a:t>ii</a:t>
            </a:r>
            <a:r>
              <a:rPr lang="en-US" sz="2000" b="1" dirty="0"/>
              <a:t>|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dirty="0"/>
              <a:t>&lt;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·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dirty="0"/>
              <a:t>||A||</a:t>
            </a:r>
            <a:r>
              <a:rPr lang="en-US" sz="2000" dirty="0"/>
              <a:t>  then replace  </a:t>
            </a:r>
            <a:r>
              <a:rPr lang="en-US" sz="2000" b="1" dirty="0" err="1"/>
              <a:t>a</a:t>
            </a:r>
            <a:r>
              <a:rPr lang="en-US" sz="2400" b="1" baseline="-25000" dirty="0" err="1"/>
              <a:t>ii</a:t>
            </a:r>
            <a:r>
              <a:rPr lang="en-US" sz="2400" b="1" baseline="-25000" dirty="0"/>
              <a:t> </a:t>
            </a:r>
            <a:r>
              <a:rPr lang="en-US" sz="2000" dirty="0"/>
              <a:t> by  </a:t>
            </a:r>
            <a:r>
              <a:rPr lang="en-US" sz="2000" b="1" dirty="0">
                <a:sym typeface="Symbol" charset="0"/>
              </a:rPr>
              <a:t></a:t>
            </a:r>
            <a:r>
              <a:rPr lang="en-US" sz="2400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dirty="0"/>
              <a:t>||A||</a:t>
            </a:r>
            <a:r>
              <a:rPr lang="en-US" sz="2000" dirty="0"/>
              <a:t> </a:t>
            </a:r>
            <a:endParaRPr lang="en-US" sz="2400" b="1" baseline="30000" dirty="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 dirty="0"/>
              <a:t>Solve for x using the triangular factors:   Ly = b, </a:t>
            </a:r>
            <a:r>
              <a:rPr lang="en-US" sz="2000" dirty="0" err="1"/>
              <a:t>Ux</a:t>
            </a:r>
            <a:r>
              <a:rPr lang="en-US" sz="2000" dirty="0"/>
              <a:t>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 dirty="0"/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 dirty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Symmetric supernodes for Cholesky    </a:t>
            </a:r>
            <a:r>
              <a:rPr lang="en-US" sz="1800" b="0" i="0">
                <a:solidFill>
                  <a:srgbClr val="021FAE"/>
                </a:solidFill>
                <a:effectLst/>
                <a:ea typeface="+mj-ea"/>
              </a:rPr>
              <a:t>[GLN section 6.5]</a:t>
            </a:r>
            <a:endParaRPr lang="en-US">
              <a:ea typeface="+mj-ea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0"/>
            <a:ext cx="8001000" cy="2895600"/>
          </a:xfrm>
        </p:spPr>
        <p:txBody>
          <a:bodyPr/>
          <a:lstStyle/>
          <a:p>
            <a:r>
              <a:rPr lang="en-US" sz="2000" dirty="0" err="1">
                <a:solidFill>
                  <a:srgbClr val="021FAE"/>
                </a:solidFill>
                <a:latin typeface="Arial" charset="0"/>
              </a:rPr>
              <a:t>Supernode</a:t>
            </a:r>
            <a:r>
              <a:rPr lang="en-US" sz="2000" dirty="0">
                <a:solidFill>
                  <a:srgbClr val="021FAE"/>
                </a:solidFill>
                <a:latin typeface="Arial" charset="0"/>
              </a:rPr>
              <a:t>-column update:  k sparse vector ops become</a:t>
            </a:r>
            <a:br>
              <a:rPr lang="en-US" sz="2000" dirty="0">
                <a:solidFill>
                  <a:srgbClr val="021FAE"/>
                </a:solidFill>
                <a:latin typeface="Arial" charset="0"/>
              </a:rPr>
            </a:br>
            <a:r>
              <a:rPr lang="en-US" sz="2000" dirty="0">
                <a:solidFill>
                  <a:srgbClr val="021FAE"/>
                </a:solidFill>
                <a:latin typeface="Arial" charset="0"/>
              </a:rPr>
              <a:t>	   1 dense triangular solve</a:t>
            </a:r>
            <a:br>
              <a:rPr lang="en-US" sz="2000" dirty="0">
                <a:solidFill>
                  <a:srgbClr val="021FAE"/>
                </a:solidFill>
                <a:latin typeface="Arial" charset="0"/>
              </a:rPr>
            </a:br>
            <a:r>
              <a:rPr lang="en-US" sz="2000" dirty="0">
                <a:solidFill>
                  <a:srgbClr val="021FAE"/>
                </a:solidFill>
                <a:latin typeface="Arial" charset="0"/>
              </a:rPr>
              <a:t>	+ 1 dense matrix * vector</a:t>
            </a:r>
            <a:br>
              <a:rPr lang="en-US" sz="2000" dirty="0">
                <a:solidFill>
                  <a:srgbClr val="021FAE"/>
                </a:solidFill>
                <a:latin typeface="Arial" charset="0"/>
              </a:rPr>
            </a:br>
            <a:r>
              <a:rPr lang="en-US" sz="2000" dirty="0">
                <a:solidFill>
                  <a:srgbClr val="021FAE"/>
                </a:solidFill>
                <a:latin typeface="Arial" charset="0"/>
              </a:rPr>
              <a:t>	+ 1 sparse vector add</a:t>
            </a:r>
          </a:p>
          <a:p>
            <a:pPr marL="1828800" lvl="4" indent="0">
              <a:buNone/>
            </a:pPr>
            <a:endParaRPr lang="en-US" sz="1200" dirty="0">
              <a:solidFill>
                <a:srgbClr val="021FAE"/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Sparse BLAS 1 =&gt; Dense BLAS 2</a:t>
            </a:r>
          </a:p>
          <a:p>
            <a:pPr lvl="4"/>
            <a:endParaRPr lang="en-US" sz="1200" dirty="0">
              <a:solidFill>
                <a:schemeClr val="hlink"/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Only need row numbers for first column in each </a:t>
            </a:r>
            <a:r>
              <a:rPr lang="en-US" sz="2000" dirty="0" err="1">
                <a:solidFill>
                  <a:schemeClr val="hlink"/>
                </a:solidFill>
                <a:latin typeface="Arial" charset="0"/>
              </a:rPr>
              <a:t>supernode</a:t>
            </a:r>
            <a:endParaRPr lang="en-US" sz="2000" dirty="0">
              <a:solidFill>
                <a:schemeClr val="hlink"/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For model problem, integer storage for L is O(n) not O(n log n)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5549900" y="1168400"/>
            <a:ext cx="2286000" cy="2689225"/>
            <a:chOff x="2496" y="1002"/>
            <a:chExt cx="1440" cy="1694"/>
          </a:xfrm>
        </p:grpSpPr>
        <p:sp>
          <p:nvSpPr>
            <p:cNvPr id="5126" name="Rectangle 5"/>
            <p:cNvSpPr>
              <a:spLocks noChangeArrowheads="1"/>
            </p:cNvSpPr>
            <p:nvPr/>
          </p:nvSpPr>
          <p:spPr bwMode="auto">
            <a:xfrm>
              <a:off x="2496" y="1008"/>
              <a:ext cx="1440" cy="144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618FFD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27" name="Line 6"/>
            <p:cNvSpPr>
              <a:spLocks noChangeShapeType="1"/>
            </p:cNvSpPr>
            <p:nvPr/>
          </p:nvSpPr>
          <p:spPr bwMode="auto">
            <a:xfrm>
              <a:off x="2496" y="1008"/>
              <a:ext cx="1440" cy="14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28" name="Oval 7"/>
            <p:cNvSpPr>
              <a:spLocks noChangeAspect="1" noChangeArrowheads="1"/>
            </p:cNvSpPr>
            <p:nvPr/>
          </p:nvSpPr>
          <p:spPr bwMode="auto">
            <a:xfrm>
              <a:off x="2832" y="1046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29" name="Oval 8"/>
            <p:cNvSpPr>
              <a:spLocks noChangeAspect="1" noChangeArrowheads="1"/>
            </p:cNvSpPr>
            <p:nvPr/>
          </p:nvSpPr>
          <p:spPr bwMode="auto">
            <a:xfrm>
              <a:off x="2832" y="1144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30" name="Oval 9"/>
            <p:cNvSpPr>
              <a:spLocks noChangeAspect="1" noChangeArrowheads="1"/>
            </p:cNvSpPr>
            <p:nvPr/>
          </p:nvSpPr>
          <p:spPr bwMode="auto">
            <a:xfrm>
              <a:off x="2832" y="1244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31" name="Oval 10"/>
            <p:cNvSpPr>
              <a:spLocks noChangeAspect="1" noChangeArrowheads="1"/>
            </p:cNvSpPr>
            <p:nvPr/>
          </p:nvSpPr>
          <p:spPr bwMode="auto">
            <a:xfrm>
              <a:off x="2832" y="134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32" name="Oval 11"/>
            <p:cNvSpPr>
              <a:spLocks noChangeAspect="1" noChangeArrowheads="1"/>
            </p:cNvSpPr>
            <p:nvPr/>
          </p:nvSpPr>
          <p:spPr bwMode="auto">
            <a:xfrm>
              <a:off x="2832" y="144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33" name="Oval 12"/>
            <p:cNvSpPr>
              <a:spLocks noChangeAspect="1" noChangeArrowheads="1"/>
            </p:cNvSpPr>
            <p:nvPr/>
          </p:nvSpPr>
          <p:spPr bwMode="auto">
            <a:xfrm>
              <a:off x="2832" y="154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34" name="Oval 13"/>
            <p:cNvSpPr>
              <a:spLocks noChangeAspect="1" noChangeArrowheads="1"/>
            </p:cNvSpPr>
            <p:nvPr/>
          </p:nvSpPr>
          <p:spPr bwMode="auto">
            <a:xfrm>
              <a:off x="2832" y="2038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35" name="Oval 14"/>
            <p:cNvSpPr>
              <a:spLocks noChangeAspect="1" noChangeArrowheads="1"/>
            </p:cNvSpPr>
            <p:nvPr/>
          </p:nvSpPr>
          <p:spPr bwMode="auto">
            <a:xfrm>
              <a:off x="2832" y="164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36" name="Oval 15"/>
            <p:cNvSpPr>
              <a:spLocks noChangeAspect="1" noChangeArrowheads="1"/>
            </p:cNvSpPr>
            <p:nvPr/>
          </p:nvSpPr>
          <p:spPr bwMode="auto">
            <a:xfrm>
              <a:off x="2832" y="213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37" name="Oval 16"/>
            <p:cNvSpPr>
              <a:spLocks noChangeAspect="1" noChangeArrowheads="1"/>
            </p:cNvSpPr>
            <p:nvPr/>
          </p:nvSpPr>
          <p:spPr bwMode="auto">
            <a:xfrm>
              <a:off x="2832" y="174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38" name="Oval 17"/>
            <p:cNvSpPr>
              <a:spLocks noChangeAspect="1" noChangeArrowheads="1"/>
            </p:cNvSpPr>
            <p:nvPr/>
          </p:nvSpPr>
          <p:spPr bwMode="auto">
            <a:xfrm>
              <a:off x="2832" y="2237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39" name="Oval 18"/>
            <p:cNvSpPr>
              <a:spLocks noChangeAspect="1" noChangeArrowheads="1"/>
            </p:cNvSpPr>
            <p:nvPr/>
          </p:nvSpPr>
          <p:spPr bwMode="auto">
            <a:xfrm>
              <a:off x="2832" y="1839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40" name="Oval 19"/>
            <p:cNvSpPr>
              <a:spLocks noChangeAspect="1" noChangeArrowheads="1"/>
            </p:cNvSpPr>
            <p:nvPr/>
          </p:nvSpPr>
          <p:spPr bwMode="auto">
            <a:xfrm>
              <a:off x="2832" y="2336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41" name="Oval 20"/>
            <p:cNvSpPr>
              <a:spLocks noChangeAspect="1" noChangeArrowheads="1"/>
            </p:cNvSpPr>
            <p:nvPr/>
          </p:nvSpPr>
          <p:spPr bwMode="auto">
            <a:xfrm>
              <a:off x="2832" y="1939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42" name="Oval 21"/>
            <p:cNvSpPr>
              <a:spLocks noChangeAspect="1" noChangeArrowheads="1"/>
            </p:cNvSpPr>
            <p:nvPr/>
          </p:nvSpPr>
          <p:spPr bwMode="auto">
            <a:xfrm>
              <a:off x="2937" y="1046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43" name="Oval 22"/>
            <p:cNvSpPr>
              <a:spLocks noChangeAspect="1" noChangeArrowheads="1"/>
            </p:cNvSpPr>
            <p:nvPr/>
          </p:nvSpPr>
          <p:spPr bwMode="auto">
            <a:xfrm>
              <a:off x="2937" y="1144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44" name="Oval 23"/>
            <p:cNvSpPr>
              <a:spLocks noChangeAspect="1" noChangeArrowheads="1"/>
            </p:cNvSpPr>
            <p:nvPr/>
          </p:nvSpPr>
          <p:spPr bwMode="auto">
            <a:xfrm>
              <a:off x="2937" y="1244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45" name="Oval 24"/>
            <p:cNvSpPr>
              <a:spLocks noChangeAspect="1" noChangeArrowheads="1"/>
            </p:cNvSpPr>
            <p:nvPr/>
          </p:nvSpPr>
          <p:spPr bwMode="auto">
            <a:xfrm>
              <a:off x="2937" y="134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46" name="Oval 25"/>
            <p:cNvSpPr>
              <a:spLocks noChangeAspect="1" noChangeArrowheads="1"/>
            </p:cNvSpPr>
            <p:nvPr/>
          </p:nvSpPr>
          <p:spPr bwMode="auto">
            <a:xfrm>
              <a:off x="2937" y="144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47" name="Oval 26"/>
            <p:cNvSpPr>
              <a:spLocks noChangeAspect="1" noChangeArrowheads="1"/>
            </p:cNvSpPr>
            <p:nvPr/>
          </p:nvSpPr>
          <p:spPr bwMode="auto">
            <a:xfrm>
              <a:off x="2937" y="154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48" name="Oval 27"/>
            <p:cNvSpPr>
              <a:spLocks noChangeAspect="1" noChangeArrowheads="1"/>
            </p:cNvSpPr>
            <p:nvPr/>
          </p:nvSpPr>
          <p:spPr bwMode="auto">
            <a:xfrm>
              <a:off x="2937" y="2038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49" name="Oval 28"/>
            <p:cNvSpPr>
              <a:spLocks noChangeAspect="1" noChangeArrowheads="1"/>
            </p:cNvSpPr>
            <p:nvPr/>
          </p:nvSpPr>
          <p:spPr bwMode="auto">
            <a:xfrm>
              <a:off x="2937" y="164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50" name="Oval 29"/>
            <p:cNvSpPr>
              <a:spLocks noChangeAspect="1" noChangeArrowheads="1"/>
            </p:cNvSpPr>
            <p:nvPr/>
          </p:nvSpPr>
          <p:spPr bwMode="auto">
            <a:xfrm>
              <a:off x="2937" y="213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51" name="Oval 30"/>
            <p:cNvSpPr>
              <a:spLocks noChangeAspect="1" noChangeArrowheads="1"/>
            </p:cNvSpPr>
            <p:nvPr/>
          </p:nvSpPr>
          <p:spPr bwMode="auto">
            <a:xfrm>
              <a:off x="2937" y="174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52" name="Oval 31"/>
            <p:cNvSpPr>
              <a:spLocks noChangeAspect="1" noChangeArrowheads="1"/>
            </p:cNvSpPr>
            <p:nvPr/>
          </p:nvSpPr>
          <p:spPr bwMode="auto">
            <a:xfrm>
              <a:off x="2937" y="2237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53" name="Oval 32"/>
            <p:cNvSpPr>
              <a:spLocks noChangeAspect="1" noChangeArrowheads="1"/>
            </p:cNvSpPr>
            <p:nvPr/>
          </p:nvSpPr>
          <p:spPr bwMode="auto">
            <a:xfrm>
              <a:off x="2937" y="1839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54" name="Oval 33"/>
            <p:cNvSpPr>
              <a:spLocks noChangeAspect="1" noChangeArrowheads="1"/>
            </p:cNvSpPr>
            <p:nvPr/>
          </p:nvSpPr>
          <p:spPr bwMode="auto">
            <a:xfrm>
              <a:off x="2937" y="2336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55" name="Oval 34"/>
            <p:cNvSpPr>
              <a:spLocks noChangeAspect="1" noChangeArrowheads="1"/>
            </p:cNvSpPr>
            <p:nvPr/>
          </p:nvSpPr>
          <p:spPr bwMode="auto">
            <a:xfrm>
              <a:off x="2937" y="1939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56" name="Oval 35"/>
            <p:cNvSpPr>
              <a:spLocks noChangeAspect="1" noChangeArrowheads="1"/>
            </p:cNvSpPr>
            <p:nvPr/>
          </p:nvSpPr>
          <p:spPr bwMode="auto">
            <a:xfrm>
              <a:off x="3033" y="1046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57" name="Oval 36"/>
            <p:cNvSpPr>
              <a:spLocks noChangeAspect="1" noChangeArrowheads="1"/>
            </p:cNvSpPr>
            <p:nvPr/>
          </p:nvSpPr>
          <p:spPr bwMode="auto">
            <a:xfrm>
              <a:off x="3033" y="1144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58" name="Oval 37"/>
            <p:cNvSpPr>
              <a:spLocks noChangeAspect="1" noChangeArrowheads="1"/>
            </p:cNvSpPr>
            <p:nvPr/>
          </p:nvSpPr>
          <p:spPr bwMode="auto">
            <a:xfrm>
              <a:off x="3033" y="1244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59" name="Oval 38"/>
            <p:cNvSpPr>
              <a:spLocks noChangeAspect="1" noChangeArrowheads="1"/>
            </p:cNvSpPr>
            <p:nvPr/>
          </p:nvSpPr>
          <p:spPr bwMode="auto">
            <a:xfrm>
              <a:off x="3033" y="134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60" name="Oval 39"/>
            <p:cNvSpPr>
              <a:spLocks noChangeAspect="1" noChangeArrowheads="1"/>
            </p:cNvSpPr>
            <p:nvPr/>
          </p:nvSpPr>
          <p:spPr bwMode="auto">
            <a:xfrm>
              <a:off x="3033" y="1442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61" name="Oval 40"/>
            <p:cNvSpPr>
              <a:spLocks noChangeAspect="1" noChangeArrowheads="1"/>
            </p:cNvSpPr>
            <p:nvPr/>
          </p:nvSpPr>
          <p:spPr bwMode="auto">
            <a:xfrm>
              <a:off x="3033" y="154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62" name="Oval 41"/>
            <p:cNvSpPr>
              <a:spLocks noChangeAspect="1" noChangeArrowheads="1"/>
            </p:cNvSpPr>
            <p:nvPr/>
          </p:nvSpPr>
          <p:spPr bwMode="auto">
            <a:xfrm>
              <a:off x="3033" y="2038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63" name="Oval 42"/>
            <p:cNvSpPr>
              <a:spLocks noChangeAspect="1" noChangeArrowheads="1"/>
            </p:cNvSpPr>
            <p:nvPr/>
          </p:nvSpPr>
          <p:spPr bwMode="auto">
            <a:xfrm>
              <a:off x="3033" y="164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64" name="Oval 43"/>
            <p:cNvSpPr>
              <a:spLocks noChangeAspect="1" noChangeArrowheads="1"/>
            </p:cNvSpPr>
            <p:nvPr/>
          </p:nvSpPr>
          <p:spPr bwMode="auto">
            <a:xfrm>
              <a:off x="3033" y="213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65" name="Oval 44"/>
            <p:cNvSpPr>
              <a:spLocks noChangeAspect="1" noChangeArrowheads="1"/>
            </p:cNvSpPr>
            <p:nvPr/>
          </p:nvSpPr>
          <p:spPr bwMode="auto">
            <a:xfrm>
              <a:off x="3033" y="174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66" name="Oval 45"/>
            <p:cNvSpPr>
              <a:spLocks noChangeAspect="1" noChangeArrowheads="1"/>
            </p:cNvSpPr>
            <p:nvPr/>
          </p:nvSpPr>
          <p:spPr bwMode="auto">
            <a:xfrm>
              <a:off x="3033" y="2237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67" name="Oval 46"/>
            <p:cNvSpPr>
              <a:spLocks noChangeAspect="1" noChangeArrowheads="1"/>
            </p:cNvSpPr>
            <p:nvPr/>
          </p:nvSpPr>
          <p:spPr bwMode="auto">
            <a:xfrm>
              <a:off x="3033" y="1839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68" name="Oval 47"/>
            <p:cNvSpPr>
              <a:spLocks noChangeAspect="1" noChangeArrowheads="1"/>
            </p:cNvSpPr>
            <p:nvPr/>
          </p:nvSpPr>
          <p:spPr bwMode="auto">
            <a:xfrm>
              <a:off x="3033" y="2336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69" name="Oval 48"/>
            <p:cNvSpPr>
              <a:spLocks noChangeAspect="1" noChangeArrowheads="1"/>
            </p:cNvSpPr>
            <p:nvPr/>
          </p:nvSpPr>
          <p:spPr bwMode="auto">
            <a:xfrm>
              <a:off x="3033" y="1939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70" name="Oval 49"/>
            <p:cNvSpPr>
              <a:spLocks noChangeAspect="1" noChangeArrowheads="1"/>
            </p:cNvSpPr>
            <p:nvPr/>
          </p:nvSpPr>
          <p:spPr bwMode="auto">
            <a:xfrm>
              <a:off x="3423" y="1046"/>
              <a:ext cx="57" cy="5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71" name="Oval 50"/>
            <p:cNvSpPr>
              <a:spLocks noChangeAspect="1" noChangeArrowheads="1"/>
            </p:cNvSpPr>
            <p:nvPr/>
          </p:nvSpPr>
          <p:spPr bwMode="auto">
            <a:xfrm>
              <a:off x="3423" y="1144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72" name="Oval 51"/>
            <p:cNvSpPr>
              <a:spLocks noChangeAspect="1" noChangeArrowheads="1"/>
            </p:cNvSpPr>
            <p:nvPr/>
          </p:nvSpPr>
          <p:spPr bwMode="auto">
            <a:xfrm>
              <a:off x="3423" y="1244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73" name="Oval 52"/>
            <p:cNvSpPr>
              <a:spLocks noChangeAspect="1" noChangeArrowheads="1"/>
            </p:cNvSpPr>
            <p:nvPr/>
          </p:nvSpPr>
          <p:spPr bwMode="auto">
            <a:xfrm>
              <a:off x="3423" y="1343"/>
              <a:ext cx="57" cy="5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74" name="Oval 53"/>
            <p:cNvSpPr>
              <a:spLocks noChangeAspect="1" noChangeArrowheads="1"/>
            </p:cNvSpPr>
            <p:nvPr/>
          </p:nvSpPr>
          <p:spPr bwMode="auto">
            <a:xfrm>
              <a:off x="3423" y="1442"/>
              <a:ext cx="57" cy="57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75" name="Oval 54"/>
            <p:cNvSpPr>
              <a:spLocks noChangeAspect="1" noChangeArrowheads="1"/>
            </p:cNvSpPr>
            <p:nvPr/>
          </p:nvSpPr>
          <p:spPr bwMode="auto">
            <a:xfrm>
              <a:off x="3423" y="1542"/>
              <a:ext cx="57" cy="57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76" name="Oval 55"/>
            <p:cNvSpPr>
              <a:spLocks noChangeAspect="1" noChangeArrowheads="1"/>
            </p:cNvSpPr>
            <p:nvPr/>
          </p:nvSpPr>
          <p:spPr bwMode="auto">
            <a:xfrm>
              <a:off x="3423" y="2038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77" name="Oval 56"/>
            <p:cNvSpPr>
              <a:spLocks noChangeAspect="1" noChangeArrowheads="1"/>
            </p:cNvSpPr>
            <p:nvPr/>
          </p:nvSpPr>
          <p:spPr bwMode="auto">
            <a:xfrm>
              <a:off x="3423" y="164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78" name="Oval 57"/>
            <p:cNvSpPr>
              <a:spLocks noChangeAspect="1" noChangeArrowheads="1"/>
            </p:cNvSpPr>
            <p:nvPr/>
          </p:nvSpPr>
          <p:spPr bwMode="auto">
            <a:xfrm>
              <a:off x="3423" y="2138"/>
              <a:ext cx="56" cy="5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79" name="Oval 58"/>
            <p:cNvSpPr>
              <a:spLocks noChangeAspect="1" noChangeArrowheads="1"/>
            </p:cNvSpPr>
            <p:nvPr/>
          </p:nvSpPr>
          <p:spPr bwMode="auto">
            <a:xfrm>
              <a:off x="3423" y="174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80" name="Oval 59"/>
            <p:cNvSpPr>
              <a:spLocks noChangeAspect="1" noChangeArrowheads="1"/>
            </p:cNvSpPr>
            <p:nvPr/>
          </p:nvSpPr>
          <p:spPr bwMode="auto">
            <a:xfrm>
              <a:off x="3423" y="2237"/>
              <a:ext cx="56" cy="5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81" name="Oval 60"/>
            <p:cNvSpPr>
              <a:spLocks noChangeAspect="1" noChangeArrowheads="1"/>
            </p:cNvSpPr>
            <p:nvPr/>
          </p:nvSpPr>
          <p:spPr bwMode="auto">
            <a:xfrm>
              <a:off x="3423" y="1839"/>
              <a:ext cx="57" cy="57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82" name="Oval 61"/>
            <p:cNvSpPr>
              <a:spLocks noChangeAspect="1" noChangeArrowheads="1"/>
            </p:cNvSpPr>
            <p:nvPr/>
          </p:nvSpPr>
          <p:spPr bwMode="auto">
            <a:xfrm>
              <a:off x="3423" y="2336"/>
              <a:ext cx="56" cy="57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83" name="Oval 62"/>
            <p:cNvSpPr>
              <a:spLocks noChangeAspect="1" noChangeArrowheads="1"/>
            </p:cNvSpPr>
            <p:nvPr/>
          </p:nvSpPr>
          <p:spPr bwMode="auto">
            <a:xfrm>
              <a:off x="3423" y="1939"/>
              <a:ext cx="57" cy="5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84" name="Line 63"/>
            <p:cNvSpPr>
              <a:spLocks noChangeShapeType="1"/>
            </p:cNvSpPr>
            <p:nvPr/>
          </p:nvSpPr>
          <p:spPr bwMode="auto">
            <a:xfrm>
              <a:off x="2811" y="1002"/>
              <a:ext cx="0" cy="14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85" name="Line 64"/>
            <p:cNvSpPr>
              <a:spLocks noChangeShapeType="1"/>
            </p:cNvSpPr>
            <p:nvPr/>
          </p:nvSpPr>
          <p:spPr bwMode="auto">
            <a:xfrm>
              <a:off x="3105" y="1011"/>
              <a:ext cx="0" cy="14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86" name="Line 65"/>
            <p:cNvSpPr>
              <a:spLocks noChangeShapeType="1"/>
            </p:cNvSpPr>
            <p:nvPr/>
          </p:nvSpPr>
          <p:spPr bwMode="auto">
            <a:xfrm>
              <a:off x="3408" y="1008"/>
              <a:ext cx="0" cy="14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5187" name="Line 66"/>
            <p:cNvSpPr>
              <a:spLocks noChangeShapeType="1"/>
            </p:cNvSpPr>
            <p:nvPr/>
          </p:nvSpPr>
          <p:spPr bwMode="auto">
            <a:xfrm>
              <a:off x="3489" y="1008"/>
              <a:ext cx="0" cy="14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5188" name="Group 67"/>
            <p:cNvGrpSpPr>
              <a:grpSpLocks/>
            </p:cNvGrpSpPr>
            <p:nvPr/>
          </p:nvGrpSpPr>
          <p:grpSpPr bwMode="auto">
            <a:xfrm>
              <a:off x="2703" y="2388"/>
              <a:ext cx="751" cy="308"/>
              <a:chOff x="2703" y="2388"/>
              <a:chExt cx="751" cy="308"/>
            </a:xfrm>
          </p:grpSpPr>
          <p:sp>
            <p:nvSpPr>
              <p:cNvPr id="5189" name="Text Box 68"/>
              <p:cNvSpPr txBox="1">
                <a:spLocks noChangeArrowheads="1"/>
              </p:cNvSpPr>
              <p:nvPr/>
            </p:nvSpPr>
            <p:spPr bwMode="auto">
              <a:xfrm rot="-5400000">
                <a:off x="2789" y="2302"/>
                <a:ext cx="270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>
                    <a:ln>
                      <a:noFill/>
                    </a:ln>
                    <a:solidFill>
                      <a:srgbClr val="FC0128"/>
                    </a:solidFill>
                    <a:effectLst/>
                    <a:uLnTx/>
                    <a:uFillTx/>
                    <a:latin typeface="Times" charset="0"/>
                    <a:ea typeface="ＭＳ Ｐゴシック" charset="0"/>
                    <a:cs typeface="+mn-cs"/>
                  </a:rPr>
                  <a:t>{</a:t>
                </a:r>
              </a:p>
            </p:txBody>
          </p:sp>
          <p:sp>
            <p:nvSpPr>
              <p:cNvPr id="5190" name="Freeform 69"/>
              <p:cNvSpPr>
                <a:spLocks/>
              </p:cNvSpPr>
              <p:nvPr/>
            </p:nvSpPr>
            <p:spPr bwMode="auto">
              <a:xfrm>
                <a:off x="2961" y="2469"/>
                <a:ext cx="493" cy="227"/>
              </a:xfrm>
              <a:custGeom>
                <a:avLst/>
                <a:gdLst>
                  <a:gd name="T0" fmla="*/ 0 w 493"/>
                  <a:gd name="T1" fmla="*/ 87 h 227"/>
                  <a:gd name="T2" fmla="*/ 78 w 493"/>
                  <a:gd name="T3" fmla="*/ 192 h 227"/>
                  <a:gd name="T4" fmla="*/ 426 w 493"/>
                  <a:gd name="T5" fmla="*/ 195 h 227"/>
                  <a:gd name="T6" fmla="*/ 483 w 493"/>
                  <a:gd name="T7" fmla="*/ 0 h 2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3"/>
                  <a:gd name="T13" fmla="*/ 0 h 227"/>
                  <a:gd name="T14" fmla="*/ 493 w 493"/>
                  <a:gd name="T15" fmla="*/ 227 h 2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3" h="227">
                    <a:moveTo>
                      <a:pt x="0" y="87"/>
                    </a:moveTo>
                    <a:cubicBezTo>
                      <a:pt x="13" y="104"/>
                      <a:pt x="7" y="174"/>
                      <a:pt x="78" y="192"/>
                    </a:cubicBezTo>
                    <a:cubicBezTo>
                      <a:pt x="149" y="210"/>
                      <a:pt x="359" y="227"/>
                      <a:pt x="426" y="195"/>
                    </a:cubicBezTo>
                    <a:cubicBezTo>
                      <a:pt x="493" y="163"/>
                      <a:pt x="471" y="41"/>
                      <a:pt x="483" y="0"/>
                    </a:cubicBez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</p:grpSp>
      </p:grpSp>
      <p:sp>
        <p:nvSpPr>
          <p:cNvPr id="5125" name="Rectangle 70"/>
          <p:cNvSpPr>
            <a:spLocks noChangeArrowheads="1"/>
          </p:cNvSpPr>
          <p:nvPr/>
        </p:nvSpPr>
        <p:spPr bwMode="auto">
          <a:xfrm>
            <a:off x="762000" y="1219200"/>
            <a:ext cx="38100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Supernode = group of adjacent columns of L with same nonzero structure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Related to clique structure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of filled graph G</a:t>
            </a:r>
            <a:r>
              <a:rPr kumimoji="0" lang="en-US" sz="20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+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4291326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24400" y="1371600"/>
            <a:ext cx="3352800" cy="3352800"/>
            <a:chOff x="2976" y="864"/>
            <a:chExt cx="2112" cy="2112"/>
          </a:xfrm>
        </p:grpSpPr>
        <p:sp>
          <p:nvSpPr>
            <p:cNvPr id="6355" name="Rectangle 3"/>
            <p:cNvSpPr>
              <a:spLocks noChangeArrowheads="1"/>
            </p:cNvSpPr>
            <p:nvPr/>
          </p:nvSpPr>
          <p:spPr bwMode="auto">
            <a:xfrm>
              <a:off x="4224" y="2112"/>
              <a:ext cx="864" cy="86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6" name="Rectangle 4"/>
            <p:cNvSpPr>
              <a:spLocks noChangeArrowheads="1"/>
            </p:cNvSpPr>
            <p:nvPr/>
          </p:nvSpPr>
          <p:spPr bwMode="auto">
            <a:xfrm>
              <a:off x="3360" y="1296"/>
              <a:ext cx="240" cy="16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7" name="Rectangle 5"/>
            <p:cNvSpPr>
              <a:spLocks noChangeArrowheads="1"/>
            </p:cNvSpPr>
            <p:nvPr/>
          </p:nvSpPr>
          <p:spPr bwMode="auto">
            <a:xfrm>
              <a:off x="3600" y="1488"/>
              <a:ext cx="624" cy="1488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8" name="Rectangle 6"/>
            <p:cNvSpPr>
              <a:spLocks noChangeArrowheads="1"/>
            </p:cNvSpPr>
            <p:nvPr/>
          </p:nvSpPr>
          <p:spPr bwMode="auto">
            <a:xfrm>
              <a:off x="2976" y="864"/>
              <a:ext cx="384" cy="2112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/>
              <a:endParaRPr lang="en-US"/>
            </a:p>
          </p:txBody>
        </p:sp>
      </p:grpSp>
      <p:sp>
        <p:nvSpPr>
          <p:cNvPr id="2693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Nonsymmetric Supernodes</a:t>
            </a:r>
          </a:p>
        </p:txBody>
      </p:sp>
      <p:grpSp>
        <p:nvGrpSpPr>
          <p:cNvPr id="6148" name="Group 8"/>
          <p:cNvGrpSpPr>
            <a:grpSpLocks/>
          </p:cNvGrpSpPr>
          <p:nvPr/>
        </p:nvGrpSpPr>
        <p:grpSpPr bwMode="auto">
          <a:xfrm>
            <a:off x="685800" y="1371600"/>
            <a:ext cx="3352800" cy="3352800"/>
            <a:chOff x="576" y="960"/>
            <a:chExt cx="2112" cy="2112"/>
          </a:xfrm>
        </p:grpSpPr>
        <p:sp>
          <p:nvSpPr>
            <p:cNvPr id="6254" name="Rectangle 9"/>
            <p:cNvSpPr>
              <a:spLocks noChangeAspect="1" noChangeArrowheads="1"/>
            </p:cNvSpPr>
            <p:nvPr/>
          </p:nvSpPr>
          <p:spPr bwMode="auto">
            <a:xfrm>
              <a:off x="576" y="960"/>
              <a:ext cx="2112" cy="211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5" name="Text Box 10"/>
            <p:cNvSpPr txBox="1">
              <a:spLocks noChangeArrowheads="1"/>
            </p:cNvSpPr>
            <p:nvPr/>
          </p:nvSpPr>
          <p:spPr bwMode="auto">
            <a:xfrm>
              <a:off x="587" y="97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latin typeface="Arial" charset="0"/>
                </a:rPr>
                <a:t>1</a:t>
              </a:r>
            </a:p>
          </p:txBody>
        </p:sp>
        <p:sp>
          <p:nvSpPr>
            <p:cNvPr id="6256" name="Oval 11"/>
            <p:cNvSpPr>
              <a:spLocks noChangeAspect="1" noChangeArrowheads="1"/>
            </p:cNvSpPr>
            <p:nvPr/>
          </p:nvSpPr>
          <p:spPr bwMode="auto">
            <a:xfrm>
              <a:off x="835" y="10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7" name="Oval 12"/>
            <p:cNvSpPr>
              <a:spLocks noChangeAspect="1" noChangeArrowheads="1"/>
            </p:cNvSpPr>
            <p:nvPr/>
          </p:nvSpPr>
          <p:spPr bwMode="auto">
            <a:xfrm>
              <a:off x="1044" y="10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8" name="Oval 13"/>
            <p:cNvSpPr>
              <a:spLocks noChangeAspect="1" noChangeArrowheads="1"/>
            </p:cNvSpPr>
            <p:nvPr/>
          </p:nvSpPr>
          <p:spPr bwMode="auto">
            <a:xfrm>
              <a:off x="1253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9" name="Oval 14"/>
            <p:cNvSpPr>
              <a:spLocks noChangeAspect="1" noChangeArrowheads="1"/>
            </p:cNvSpPr>
            <p:nvPr/>
          </p:nvSpPr>
          <p:spPr bwMode="auto">
            <a:xfrm>
              <a:off x="1462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0" name="Oval 15"/>
            <p:cNvSpPr>
              <a:spLocks noChangeAspect="1" noChangeArrowheads="1"/>
            </p:cNvSpPr>
            <p:nvPr/>
          </p:nvSpPr>
          <p:spPr bwMode="auto">
            <a:xfrm>
              <a:off x="1671" y="10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1" name="Oval 16"/>
            <p:cNvSpPr>
              <a:spLocks noChangeAspect="1" noChangeArrowheads="1"/>
            </p:cNvSpPr>
            <p:nvPr/>
          </p:nvSpPr>
          <p:spPr bwMode="auto">
            <a:xfrm>
              <a:off x="1880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2" name="Oval 17"/>
            <p:cNvSpPr>
              <a:spLocks noChangeAspect="1" noChangeArrowheads="1"/>
            </p:cNvSpPr>
            <p:nvPr/>
          </p:nvSpPr>
          <p:spPr bwMode="auto">
            <a:xfrm>
              <a:off x="2089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3" name="Oval 18"/>
            <p:cNvSpPr>
              <a:spLocks noChangeAspect="1" noChangeArrowheads="1"/>
            </p:cNvSpPr>
            <p:nvPr/>
          </p:nvSpPr>
          <p:spPr bwMode="auto">
            <a:xfrm>
              <a:off x="2298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4" name="Oval 19"/>
            <p:cNvSpPr>
              <a:spLocks noChangeAspect="1" noChangeArrowheads="1"/>
            </p:cNvSpPr>
            <p:nvPr/>
          </p:nvSpPr>
          <p:spPr bwMode="auto">
            <a:xfrm>
              <a:off x="2508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5" name="Text Box 20"/>
            <p:cNvSpPr txBox="1">
              <a:spLocks noChangeArrowheads="1"/>
            </p:cNvSpPr>
            <p:nvPr/>
          </p:nvSpPr>
          <p:spPr bwMode="auto">
            <a:xfrm>
              <a:off x="773" y="117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2</a:t>
              </a:r>
            </a:p>
          </p:txBody>
        </p:sp>
        <p:sp>
          <p:nvSpPr>
            <p:cNvPr id="6266" name="Oval 21"/>
            <p:cNvSpPr>
              <a:spLocks noChangeAspect="1" noChangeArrowheads="1"/>
            </p:cNvSpPr>
            <p:nvPr/>
          </p:nvSpPr>
          <p:spPr bwMode="auto">
            <a:xfrm>
              <a:off x="619" y="12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" name="Oval 22"/>
            <p:cNvSpPr>
              <a:spLocks noChangeAspect="1" noChangeArrowheads="1"/>
            </p:cNvSpPr>
            <p:nvPr/>
          </p:nvSpPr>
          <p:spPr bwMode="auto">
            <a:xfrm>
              <a:off x="1037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8" name="Oval 23"/>
            <p:cNvSpPr>
              <a:spLocks noChangeAspect="1" noChangeArrowheads="1"/>
            </p:cNvSpPr>
            <p:nvPr/>
          </p:nvSpPr>
          <p:spPr bwMode="auto">
            <a:xfrm>
              <a:off x="1246" y="12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9" name="Oval 24"/>
            <p:cNvSpPr>
              <a:spLocks noChangeAspect="1" noChangeArrowheads="1"/>
            </p:cNvSpPr>
            <p:nvPr/>
          </p:nvSpPr>
          <p:spPr bwMode="auto">
            <a:xfrm>
              <a:off x="1455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0" name="Oval 25"/>
            <p:cNvSpPr>
              <a:spLocks noChangeAspect="1" noChangeArrowheads="1"/>
            </p:cNvSpPr>
            <p:nvPr/>
          </p:nvSpPr>
          <p:spPr bwMode="auto">
            <a:xfrm>
              <a:off x="1664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1" name="Oval 26"/>
            <p:cNvSpPr>
              <a:spLocks noChangeAspect="1" noChangeArrowheads="1"/>
            </p:cNvSpPr>
            <p:nvPr/>
          </p:nvSpPr>
          <p:spPr bwMode="auto">
            <a:xfrm>
              <a:off x="1873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2" name="Oval 27"/>
            <p:cNvSpPr>
              <a:spLocks noChangeAspect="1" noChangeArrowheads="1"/>
            </p:cNvSpPr>
            <p:nvPr/>
          </p:nvSpPr>
          <p:spPr bwMode="auto">
            <a:xfrm>
              <a:off x="2082" y="12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3" name="Oval 28"/>
            <p:cNvSpPr>
              <a:spLocks noChangeAspect="1" noChangeArrowheads="1"/>
            </p:cNvSpPr>
            <p:nvPr/>
          </p:nvSpPr>
          <p:spPr bwMode="auto">
            <a:xfrm>
              <a:off x="2291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4" name="Oval 29"/>
            <p:cNvSpPr>
              <a:spLocks noChangeAspect="1" noChangeArrowheads="1"/>
            </p:cNvSpPr>
            <p:nvPr/>
          </p:nvSpPr>
          <p:spPr bwMode="auto">
            <a:xfrm>
              <a:off x="2501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5" name="Text Box 30"/>
            <p:cNvSpPr txBox="1">
              <a:spLocks noChangeArrowheads="1"/>
            </p:cNvSpPr>
            <p:nvPr/>
          </p:nvSpPr>
          <p:spPr bwMode="auto">
            <a:xfrm>
              <a:off x="982" y="138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3</a:t>
              </a:r>
            </a:p>
          </p:txBody>
        </p:sp>
        <p:sp>
          <p:nvSpPr>
            <p:cNvPr id="6276" name="Oval 31"/>
            <p:cNvSpPr>
              <a:spLocks noChangeAspect="1" noChangeArrowheads="1"/>
            </p:cNvSpPr>
            <p:nvPr/>
          </p:nvSpPr>
          <p:spPr bwMode="auto">
            <a:xfrm>
              <a:off x="619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7" name="Oval 32"/>
            <p:cNvSpPr>
              <a:spLocks noChangeAspect="1" noChangeArrowheads="1"/>
            </p:cNvSpPr>
            <p:nvPr/>
          </p:nvSpPr>
          <p:spPr bwMode="auto">
            <a:xfrm>
              <a:off x="828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8" name="Oval 33"/>
            <p:cNvSpPr>
              <a:spLocks noChangeAspect="1" noChangeArrowheads="1"/>
            </p:cNvSpPr>
            <p:nvPr/>
          </p:nvSpPr>
          <p:spPr bwMode="auto">
            <a:xfrm>
              <a:off x="1246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9" name="Oval 34"/>
            <p:cNvSpPr>
              <a:spLocks noChangeAspect="1" noChangeArrowheads="1"/>
            </p:cNvSpPr>
            <p:nvPr/>
          </p:nvSpPr>
          <p:spPr bwMode="auto">
            <a:xfrm>
              <a:off x="1455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0" name="Oval 35"/>
            <p:cNvSpPr>
              <a:spLocks noChangeAspect="1" noChangeArrowheads="1"/>
            </p:cNvSpPr>
            <p:nvPr/>
          </p:nvSpPr>
          <p:spPr bwMode="auto">
            <a:xfrm>
              <a:off x="1664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1" name="Oval 36"/>
            <p:cNvSpPr>
              <a:spLocks noChangeAspect="1" noChangeArrowheads="1"/>
            </p:cNvSpPr>
            <p:nvPr/>
          </p:nvSpPr>
          <p:spPr bwMode="auto">
            <a:xfrm>
              <a:off x="1873" y="144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2" name="Oval 37"/>
            <p:cNvSpPr>
              <a:spLocks noChangeAspect="1" noChangeArrowheads="1"/>
            </p:cNvSpPr>
            <p:nvPr/>
          </p:nvSpPr>
          <p:spPr bwMode="auto">
            <a:xfrm>
              <a:off x="2082" y="144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3" name="Oval 38"/>
            <p:cNvSpPr>
              <a:spLocks noChangeAspect="1" noChangeArrowheads="1"/>
            </p:cNvSpPr>
            <p:nvPr/>
          </p:nvSpPr>
          <p:spPr bwMode="auto">
            <a:xfrm>
              <a:off x="2291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4" name="Oval 39"/>
            <p:cNvSpPr>
              <a:spLocks noChangeAspect="1" noChangeArrowheads="1"/>
            </p:cNvSpPr>
            <p:nvPr/>
          </p:nvSpPr>
          <p:spPr bwMode="auto">
            <a:xfrm>
              <a:off x="2501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5" name="Text Box 40"/>
            <p:cNvSpPr txBox="1">
              <a:spLocks noChangeArrowheads="1"/>
            </p:cNvSpPr>
            <p:nvPr/>
          </p:nvSpPr>
          <p:spPr bwMode="auto">
            <a:xfrm>
              <a:off x="1199" y="15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4</a:t>
              </a:r>
            </a:p>
          </p:txBody>
        </p:sp>
        <p:sp>
          <p:nvSpPr>
            <p:cNvPr id="6286" name="Oval 41"/>
            <p:cNvSpPr>
              <a:spLocks noChangeAspect="1" noChangeArrowheads="1"/>
            </p:cNvSpPr>
            <p:nvPr/>
          </p:nvSpPr>
          <p:spPr bwMode="auto">
            <a:xfrm>
              <a:off x="619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" name="Oval 42"/>
            <p:cNvSpPr>
              <a:spLocks noChangeAspect="1" noChangeArrowheads="1"/>
            </p:cNvSpPr>
            <p:nvPr/>
          </p:nvSpPr>
          <p:spPr bwMode="auto">
            <a:xfrm>
              <a:off x="828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8" name="Oval 43"/>
            <p:cNvSpPr>
              <a:spLocks noChangeAspect="1" noChangeArrowheads="1"/>
            </p:cNvSpPr>
            <p:nvPr/>
          </p:nvSpPr>
          <p:spPr bwMode="auto">
            <a:xfrm>
              <a:off x="1037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9" name="Oval 44"/>
            <p:cNvSpPr>
              <a:spLocks noChangeAspect="1" noChangeArrowheads="1"/>
            </p:cNvSpPr>
            <p:nvPr/>
          </p:nvSpPr>
          <p:spPr bwMode="auto">
            <a:xfrm>
              <a:off x="1455" y="165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0" name="Oval 45"/>
            <p:cNvSpPr>
              <a:spLocks noChangeAspect="1" noChangeArrowheads="1"/>
            </p:cNvSpPr>
            <p:nvPr/>
          </p:nvSpPr>
          <p:spPr bwMode="auto">
            <a:xfrm>
              <a:off x="1664" y="165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1" name="Oval 46"/>
            <p:cNvSpPr>
              <a:spLocks noChangeAspect="1" noChangeArrowheads="1"/>
            </p:cNvSpPr>
            <p:nvPr/>
          </p:nvSpPr>
          <p:spPr bwMode="auto">
            <a:xfrm>
              <a:off x="1873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2" name="Oval 47"/>
            <p:cNvSpPr>
              <a:spLocks noChangeAspect="1" noChangeArrowheads="1"/>
            </p:cNvSpPr>
            <p:nvPr/>
          </p:nvSpPr>
          <p:spPr bwMode="auto">
            <a:xfrm>
              <a:off x="2082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3" name="Oval 48"/>
            <p:cNvSpPr>
              <a:spLocks noChangeAspect="1" noChangeArrowheads="1"/>
            </p:cNvSpPr>
            <p:nvPr/>
          </p:nvSpPr>
          <p:spPr bwMode="auto">
            <a:xfrm>
              <a:off x="2291" y="165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4" name="Oval 49"/>
            <p:cNvSpPr>
              <a:spLocks noChangeAspect="1" noChangeArrowheads="1"/>
            </p:cNvSpPr>
            <p:nvPr/>
          </p:nvSpPr>
          <p:spPr bwMode="auto">
            <a:xfrm>
              <a:off x="2501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5" name="Text Box 50"/>
            <p:cNvSpPr txBox="1">
              <a:spLocks noChangeArrowheads="1"/>
            </p:cNvSpPr>
            <p:nvPr/>
          </p:nvSpPr>
          <p:spPr bwMode="auto">
            <a:xfrm>
              <a:off x="1411" y="180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296" name="Oval 51"/>
            <p:cNvSpPr>
              <a:spLocks noChangeAspect="1" noChangeArrowheads="1"/>
            </p:cNvSpPr>
            <p:nvPr/>
          </p:nvSpPr>
          <p:spPr bwMode="auto">
            <a:xfrm>
              <a:off x="619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" name="Oval 52"/>
            <p:cNvSpPr>
              <a:spLocks noChangeAspect="1" noChangeArrowheads="1"/>
            </p:cNvSpPr>
            <p:nvPr/>
          </p:nvSpPr>
          <p:spPr bwMode="auto">
            <a:xfrm>
              <a:off x="828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" name="Oval 53"/>
            <p:cNvSpPr>
              <a:spLocks noChangeAspect="1" noChangeArrowheads="1"/>
            </p:cNvSpPr>
            <p:nvPr/>
          </p:nvSpPr>
          <p:spPr bwMode="auto">
            <a:xfrm>
              <a:off x="1037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" name="Oval 54"/>
            <p:cNvSpPr>
              <a:spLocks noChangeAspect="1" noChangeArrowheads="1"/>
            </p:cNvSpPr>
            <p:nvPr/>
          </p:nvSpPr>
          <p:spPr bwMode="auto">
            <a:xfrm>
              <a:off x="1246" y="186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0" name="Oval 55"/>
            <p:cNvSpPr>
              <a:spLocks noChangeAspect="1" noChangeArrowheads="1"/>
            </p:cNvSpPr>
            <p:nvPr/>
          </p:nvSpPr>
          <p:spPr bwMode="auto">
            <a:xfrm>
              <a:off x="1664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1" name="Oval 56"/>
            <p:cNvSpPr>
              <a:spLocks noChangeAspect="1" noChangeArrowheads="1"/>
            </p:cNvSpPr>
            <p:nvPr/>
          </p:nvSpPr>
          <p:spPr bwMode="auto">
            <a:xfrm>
              <a:off x="1873" y="186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2" name="Oval 57"/>
            <p:cNvSpPr>
              <a:spLocks noChangeAspect="1" noChangeArrowheads="1"/>
            </p:cNvSpPr>
            <p:nvPr/>
          </p:nvSpPr>
          <p:spPr bwMode="auto">
            <a:xfrm>
              <a:off x="2082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3" name="Oval 58"/>
            <p:cNvSpPr>
              <a:spLocks noChangeAspect="1" noChangeArrowheads="1"/>
            </p:cNvSpPr>
            <p:nvPr/>
          </p:nvSpPr>
          <p:spPr bwMode="auto">
            <a:xfrm>
              <a:off x="2291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4" name="Oval 59"/>
            <p:cNvSpPr>
              <a:spLocks noChangeAspect="1" noChangeArrowheads="1"/>
            </p:cNvSpPr>
            <p:nvPr/>
          </p:nvSpPr>
          <p:spPr bwMode="auto">
            <a:xfrm>
              <a:off x="2501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5" name="Oval 60"/>
            <p:cNvSpPr>
              <a:spLocks noChangeAspect="1" noChangeArrowheads="1"/>
            </p:cNvSpPr>
            <p:nvPr/>
          </p:nvSpPr>
          <p:spPr bwMode="auto">
            <a:xfrm>
              <a:off x="619" y="207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6" name="Oval 61"/>
            <p:cNvSpPr>
              <a:spLocks noChangeAspect="1" noChangeArrowheads="1"/>
            </p:cNvSpPr>
            <p:nvPr/>
          </p:nvSpPr>
          <p:spPr bwMode="auto">
            <a:xfrm>
              <a:off x="828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" name="Oval 62"/>
            <p:cNvSpPr>
              <a:spLocks noChangeAspect="1" noChangeArrowheads="1"/>
            </p:cNvSpPr>
            <p:nvPr/>
          </p:nvSpPr>
          <p:spPr bwMode="auto">
            <a:xfrm>
              <a:off x="1037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8" name="Oval 63"/>
            <p:cNvSpPr>
              <a:spLocks noChangeAspect="1" noChangeArrowheads="1"/>
            </p:cNvSpPr>
            <p:nvPr/>
          </p:nvSpPr>
          <p:spPr bwMode="auto">
            <a:xfrm>
              <a:off x="1246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9" name="Oval 64"/>
            <p:cNvSpPr>
              <a:spLocks noChangeAspect="1" noChangeArrowheads="1"/>
            </p:cNvSpPr>
            <p:nvPr/>
          </p:nvSpPr>
          <p:spPr bwMode="auto">
            <a:xfrm>
              <a:off x="1455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0" name="Oval 65"/>
            <p:cNvSpPr>
              <a:spLocks noChangeAspect="1" noChangeArrowheads="1"/>
            </p:cNvSpPr>
            <p:nvPr/>
          </p:nvSpPr>
          <p:spPr bwMode="auto">
            <a:xfrm>
              <a:off x="1873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1" name="Oval 66"/>
            <p:cNvSpPr>
              <a:spLocks noChangeAspect="1" noChangeArrowheads="1"/>
            </p:cNvSpPr>
            <p:nvPr/>
          </p:nvSpPr>
          <p:spPr bwMode="auto">
            <a:xfrm>
              <a:off x="2082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2" name="Oval 67"/>
            <p:cNvSpPr>
              <a:spLocks noChangeAspect="1" noChangeArrowheads="1"/>
            </p:cNvSpPr>
            <p:nvPr/>
          </p:nvSpPr>
          <p:spPr bwMode="auto">
            <a:xfrm>
              <a:off x="2291" y="207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3" name="Oval 68"/>
            <p:cNvSpPr>
              <a:spLocks noChangeAspect="1" noChangeArrowheads="1"/>
            </p:cNvSpPr>
            <p:nvPr/>
          </p:nvSpPr>
          <p:spPr bwMode="auto">
            <a:xfrm>
              <a:off x="2501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4" name="Text Box 69"/>
            <p:cNvSpPr txBox="1">
              <a:spLocks noChangeArrowheads="1"/>
            </p:cNvSpPr>
            <p:nvPr/>
          </p:nvSpPr>
          <p:spPr bwMode="auto">
            <a:xfrm>
              <a:off x="1608" y="201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6</a:t>
              </a:r>
            </a:p>
          </p:txBody>
        </p:sp>
        <p:sp>
          <p:nvSpPr>
            <p:cNvPr id="6315" name="Oval 70"/>
            <p:cNvSpPr>
              <a:spLocks noChangeAspect="1" noChangeArrowheads="1"/>
            </p:cNvSpPr>
            <p:nvPr/>
          </p:nvSpPr>
          <p:spPr bwMode="auto">
            <a:xfrm>
              <a:off x="619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6" name="Oval 71"/>
            <p:cNvSpPr>
              <a:spLocks noChangeAspect="1" noChangeArrowheads="1"/>
            </p:cNvSpPr>
            <p:nvPr/>
          </p:nvSpPr>
          <p:spPr bwMode="auto">
            <a:xfrm>
              <a:off x="828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7" name="Oval 72"/>
            <p:cNvSpPr>
              <a:spLocks noChangeAspect="1" noChangeArrowheads="1"/>
            </p:cNvSpPr>
            <p:nvPr/>
          </p:nvSpPr>
          <p:spPr bwMode="auto">
            <a:xfrm>
              <a:off x="1037" y="290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8" name="Oval 73"/>
            <p:cNvSpPr>
              <a:spLocks noChangeAspect="1" noChangeArrowheads="1"/>
            </p:cNvSpPr>
            <p:nvPr/>
          </p:nvSpPr>
          <p:spPr bwMode="auto">
            <a:xfrm>
              <a:off x="1246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9" name="Oval 74"/>
            <p:cNvSpPr>
              <a:spLocks noChangeAspect="1" noChangeArrowheads="1"/>
            </p:cNvSpPr>
            <p:nvPr/>
          </p:nvSpPr>
          <p:spPr bwMode="auto">
            <a:xfrm>
              <a:off x="1455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0" name="Oval 75"/>
            <p:cNvSpPr>
              <a:spLocks noChangeAspect="1" noChangeArrowheads="1"/>
            </p:cNvSpPr>
            <p:nvPr/>
          </p:nvSpPr>
          <p:spPr bwMode="auto">
            <a:xfrm>
              <a:off x="1664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1" name="Oval 76"/>
            <p:cNvSpPr>
              <a:spLocks noChangeAspect="1" noChangeArrowheads="1"/>
            </p:cNvSpPr>
            <p:nvPr/>
          </p:nvSpPr>
          <p:spPr bwMode="auto">
            <a:xfrm>
              <a:off x="1873" y="290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2" name="Oval 77"/>
            <p:cNvSpPr>
              <a:spLocks noChangeAspect="1" noChangeArrowheads="1"/>
            </p:cNvSpPr>
            <p:nvPr/>
          </p:nvSpPr>
          <p:spPr bwMode="auto">
            <a:xfrm>
              <a:off x="2082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3" name="Oval 78"/>
            <p:cNvSpPr>
              <a:spLocks noChangeAspect="1" noChangeArrowheads="1"/>
            </p:cNvSpPr>
            <p:nvPr/>
          </p:nvSpPr>
          <p:spPr bwMode="auto">
            <a:xfrm>
              <a:off x="2291" y="290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4" name="Text Box 79"/>
            <p:cNvSpPr txBox="1">
              <a:spLocks noChangeArrowheads="1"/>
            </p:cNvSpPr>
            <p:nvPr/>
          </p:nvSpPr>
          <p:spPr bwMode="auto">
            <a:xfrm>
              <a:off x="2419" y="2842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10</a:t>
              </a:r>
            </a:p>
          </p:txBody>
        </p:sp>
        <p:sp>
          <p:nvSpPr>
            <p:cNvPr id="6325" name="Oval 80"/>
            <p:cNvSpPr>
              <a:spLocks noChangeAspect="1" noChangeArrowheads="1"/>
            </p:cNvSpPr>
            <p:nvPr/>
          </p:nvSpPr>
          <p:spPr bwMode="auto">
            <a:xfrm>
              <a:off x="619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6" name="Oval 81"/>
            <p:cNvSpPr>
              <a:spLocks noChangeAspect="1" noChangeArrowheads="1"/>
            </p:cNvSpPr>
            <p:nvPr/>
          </p:nvSpPr>
          <p:spPr bwMode="auto">
            <a:xfrm>
              <a:off x="828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7" name="Oval 82"/>
            <p:cNvSpPr>
              <a:spLocks noChangeAspect="1" noChangeArrowheads="1"/>
            </p:cNvSpPr>
            <p:nvPr/>
          </p:nvSpPr>
          <p:spPr bwMode="auto">
            <a:xfrm>
              <a:off x="1037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8" name="Oval 83"/>
            <p:cNvSpPr>
              <a:spLocks noChangeAspect="1" noChangeArrowheads="1"/>
            </p:cNvSpPr>
            <p:nvPr/>
          </p:nvSpPr>
          <p:spPr bwMode="auto">
            <a:xfrm>
              <a:off x="1246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9" name="Oval 84"/>
            <p:cNvSpPr>
              <a:spLocks noChangeAspect="1" noChangeArrowheads="1"/>
            </p:cNvSpPr>
            <p:nvPr/>
          </p:nvSpPr>
          <p:spPr bwMode="auto">
            <a:xfrm>
              <a:off x="1455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0" name="Oval 85"/>
            <p:cNvSpPr>
              <a:spLocks noChangeAspect="1" noChangeArrowheads="1"/>
            </p:cNvSpPr>
            <p:nvPr/>
          </p:nvSpPr>
          <p:spPr bwMode="auto">
            <a:xfrm>
              <a:off x="1664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1" name="Oval 86"/>
            <p:cNvSpPr>
              <a:spLocks noChangeAspect="1" noChangeArrowheads="1"/>
            </p:cNvSpPr>
            <p:nvPr/>
          </p:nvSpPr>
          <p:spPr bwMode="auto">
            <a:xfrm>
              <a:off x="2082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2" name="Oval 87"/>
            <p:cNvSpPr>
              <a:spLocks noChangeAspect="1" noChangeArrowheads="1"/>
            </p:cNvSpPr>
            <p:nvPr/>
          </p:nvSpPr>
          <p:spPr bwMode="auto">
            <a:xfrm>
              <a:off x="2291" y="228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3" name="Oval 88"/>
            <p:cNvSpPr>
              <a:spLocks noChangeAspect="1" noChangeArrowheads="1"/>
            </p:cNvSpPr>
            <p:nvPr/>
          </p:nvSpPr>
          <p:spPr bwMode="auto">
            <a:xfrm>
              <a:off x="2501" y="228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4" name="Text Box 89"/>
            <p:cNvSpPr txBox="1">
              <a:spLocks noChangeArrowheads="1"/>
            </p:cNvSpPr>
            <p:nvPr/>
          </p:nvSpPr>
          <p:spPr bwMode="auto">
            <a:xfrm>
              <a:off x="1833" y="221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7</a:t>
              </a:r>
            </a:p>
          </p:txBody>
        </p:sp>
        <p:sp>
          <p:nvSpPr>
            <p:cNvPr id="6335" name="Oval 90"/>
            <p:cNvSpPr>
              <a:spLocks noChangeAspect="1" noChangeArrowheads="1"/>
            </p:cNvSpPr>
            <p:nvPr/>
          </p:nvSpPr>
          <p:spPr bwMode="auto">
            <a:xfrm>
              <a:off x="619" y="248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6" name="Oval 91"/>
            <p:cNvSpPr>
              <a:spLocks noChangeAspect="1" noChangeArrowheads="1"/>
            </p:cNvSpPr>
            <p:nvPr/>
          </p:nvSpPr>
          <p:spPr bwMode="auto">
            <a:xfrm>
              <a:off x="828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7" name="Oval 92"/>
            <p:cNvSpPr>
              <a:spLocks noChangeAspect="1" noChangeArrowheads="1"/>
            </p:cNvSpPr>
            <p:nvPr/>
          </p:nvSpPr>
          <p:spPr bwMode="auto">
            <a:xfrm>
              <a:off x="1037" y="248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8" name="Oval 93"/>
            <p:cNvSpPr>
              <a:spLocks noChangeAspect="1" noChangeArrowheads="1"/>
            </p:cNvSpPr>
            <p:nvPr/>
          </p:nvSpPr>
          <p:spPr bwMode="auto">
            <a:xfrm>
              <a:off x="1246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9" name="Oval 94"/>
            <p:cNvSpPr>
              <a:spLocks noChangeAspect="1" noChangeArrowheads="1"/>
            </p:cNvSpPr>
            <p:nvPr/>
          </p:nvSpPr>
          <p:spPr bwMode="auto">
            <a:xfrm>
              <a:off x="1455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0" name="Oval 95"/>
            <p:cNvSpPr>
              <a:spLocks noChangeAspect="1" noChangeArrowheads="1"/>
            </p:cNvSpPr>
            <p:nvPr/>
          </p:nvSpPr>
          <p:spPr bwMode="auto">
            <a:xfrm>
              <a:off x="1664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1" name="Oval 96"/>
            <p:cNvSpPr>
              <a:spLocks noChangeAspect="1" noChangeArrowheads="1"/>
            </p:cNvSpPr>
            <p:nvPr/>
          </p:nvSpPr>
          <p:spPr bwMode="auto">
            <a:xfrm>
              <a:off x="1873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2" name="Oval 97"/>
            <p:cNvSpPr>
              <a:spLocks noChangeAspect="1" noChangeArrowheads="1"/>
            </p:cNvSpPr>
            <p:nvPr/>
          </p:nvSpPr>
          <p:spPr bwMode="auto">
            <a:xfrm>
              <a:off x="2291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3" name="Oval 98"/>
            <p:cNvSpPr>
              <a:spLocks noChangeAspect="1" noChangeArrowheads="1"/>
            </p:cNvSpPr>
            <p:nvPr/>
          </p:nvSpPr>
          <p:spPr bwMode="auto">
            <a:xfrm>
              <a:off x="2501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4" name="Text Box 99"/>
            <p:cNvSpPr txBox="1">
              <a:spLocks noChangeArrowheads="1"/>
            </p:cNvSpPr>
            <p:nvPr/>
          </p:nvSpPr>
          <p:spPr bwMode="auto">
            <a:xfrm>
              <a:off x="2042" y="242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bg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345" name="Oval 100"/>
            <p:cNvSpPr>
              <a:spLocks noChangeAspect="1" noChangeArrowheads="1"/>
            </p:cNvSpPr>
            <p:nvPr/>
          </p:nvSpPr>
          <p:spPr bwMode="auto">
            <a:xfrm>
              <a:off x="619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6" name="Oval 101"/>
            <p:cNvSpPr>
              <a:spLocks noChangeAspect="1" noChangeArrowheads="1"/>
            </p:cNvSpPr>
            <p:nvPr/>
          </p:nvSpPr>
          <p:spPr bwMode="auto">
            <a:xfrm>
              <a:off x="828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7" name="Oval 102"/>
            <p:cNvSpPr>
              <a:spLocks noChangeAspect="1" noChangeArrowheads="1"/>
            </p:cNvSpPr>
            <p:nvPr/>
          </p:nvSpPr>
          <p:spPr bwMode="auto">
            <a:xfrm>
              <a:off x="1037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8" name="Oval 103"/>
            <p:cNvSpPr>
              <a:spLocks noChangeAspect="1" noChangeArrowheads="1"/>
            </p:cNvSpPr>
            <p:nvPr/>
          </p:nvSpPr>
          <p:spPr bwMode="auto">
            <a:xfrm>
              <a:off x="1246" y="269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" name="Oval 104"/>
            <p:cNvSpPr>
              <a:spLocks noChangeAspect="1" noChangeArrowheads="1"/>
            </p:cNvSpPr>
            <p:nvPr/>
          </p:nvSpPr>
          <p:spPr bwMode="auto">
            <a:xfrm>
              <a:off x="1455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" name="Oval 105"/>
            <p:cNvSpPr>
              <a:spLocks noChangeAspect="1" noChangeArrowheads="1"/>
            </p:cNvSpPr>
            <p:nvPr/>
          </p:nvSpPr>
          <p:spPr bwMode="auto">
            <a:xfrm>
              <a:off x="1664" y="269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" name="Oval 106"/>
            <p:cNvSpPr>
              <a:spLocks noChangeAspect="1" noChangeArrowheads="1"/>
            </p:cNvSpPr>
            <p:nvPr/>
          </p:nvSpPr>
          <p:spPr bwMode="auto">
            <a:xfrm>
              <a:off x="1873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" name="Oval 107"/>
            <p:cNvSpPr>
              <a:spLocks noChangeAspect="1" noChangeArrowheads="1"/>
            </p:cNvSpPr>
            <p:nvPr/>
          </p:nvSpPr>
          <p:spPr bwMode="auto">
            <a:xfrm>
              <a:off x="2082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" name="Oval 108"/>
            <p:cNvSpPr>
              <a:spLocks noChangeAspect="1" noChangeArrowheads="1"/>
            </p:cNvSpPr>
            <p:nvPr/>
          </p:nvSpPr>
          <p:spPr bwMode="auto">
            <a:xfrm>
              <a:off x="2501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" name="Text Box 109"/>
            <p:cNvSpPr txBox="1">
              <a:spLocks noChangeArrowheads="1"/>
            </p:cNvSpPr>
            <p:nvPr/>
          </p:nvSpPr>
          <p:spPr bwMode="auto">
            <a:xfrm>
              <a:off x="2259" y="263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9</a:t>
              </a:r>
            </a:p>
          </p:txBody>
        </p:sp>
      </p:grpSp>
      <p:sp>
        <p:nvSpPr>
          <p:cNvPr id="6149" name="Text Box 110"/>
          <p:cNvSpPr txBox="1">
            <a:spLocks noChangeArrowheads="1"/>
          </p:cNvSpPr>
          <p:nvPr/>
        </p:nvSpPr>
        <p:spPr bwMode="auto">
          <a:xfrm>
            <a:off x="996950" y="4953000"/>
            <a:ext cx="2730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Original matrix A</a:t>
            </a:r>
          </a:p>
        </p:txBody>
      </p:sp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4724400" y="1371600"/>
            <a:ext cx="3352800" cy="4100513"/>
            <a:chOff x="2976" y="864"/>
            <a:chExt cx="2112" cy="2583"/>
          </a:xfrm>
        </p:grpSpPr>
        <p:sp>
          <p:nvSpPr>
            <p:cNvPr id="6151" name="Text Box 112"/>
            <p:cNvSpPr txBox="1">
              <a:spLocks noChangeArrowheads="1"/>
            </p:cNvSpPr>
            <p:nvPr/>
          </p:nvSpPr>
          <p:spPr bwMode="auto">
            <a:xfrm>
              <a:off x="3404" y="3120"/>
              <a:ext cx="12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>
                  <a:solidFill>
                    <a:srgbClr val="FF0000"/>
                  </a:solidFill>
                </a:rPr>
                <a:t>Factors L+U</a:t>
              </a:r>
            </a:p>
          </p:txBody>
        </p:sp>
        <p:grpSp>
          <p:nvGrpSpPr>
            <p:cNvPr id="6152" name="Group 113"/>
            <p:cNvGrpSpPr>
              <a:grpSpLocks/>
            </p:cNvGrpSpPr>
            <p:nvPr/>
          </p:nvGrpSpPr>
          <p:grpSpPr bwMode="auto">
            <a:xfrm>
              <a:off x="2976" y="864"/>
              <a:ext cx="2112" cy="2112"/>
              <a:chOff x="2976" y="864"/>
              <a:chExt cx="2112" cy="2112"/>
            </a:xfrm>
          </p:grpSpPr>
          <p:sp>
            <p:nvSpPr>
              <p:cNvPr id="6153" name="Rectangle 114"/>
              <p:cNvSpPr>
                <a:spLocks noChangeAspect="1" noChangeArrowheads="1"/>
              </p:cNvSpPr>
              <p:nvPr/>
            </p:nvSpPr>
            <p:spPr bwMode="auto">
              <a:xfrm>
                <a:off x="2976" y="864"/>
                <a:ext cx="2112" cy="2112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" name="Text Box 115"/>
              <p:cNvSpPr txBox="1">
                <a:spLocks noChangeArrowheads="1"/>
              </p:cNvSpPr>
              <p:nvPr/>
            </p:nvSpPr>
            <p:spPr bwMode="auto">
              <a:xfrm>
                <a:off x="2987" y="88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latin typeface="Arial" charset="0"/>
                  </a:rPr>
                  <a:t>1</a:t>
                </a:r>
              </a:p>
            </p:txBody>
          </p:sp>
          <p:sp>
            <p:nvSpPr>
              <p:cNvPr id="6155" name="Oval 116"/>
              <p:cNvSpPr>
                <a:spLocks noChangeAspect="1" noChangeArrowheads="1"/>
              </p:cNvSpPr>
              <p:nvPr/>
            </p:nvSpPr>
            <p:spPr bwMode="auto">
              <a:xfrm>
                <a:off x="3235" y="9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" name="Oval 117"/>
              <p:cNvSpPr>
                <a:spLocks noChangeAspect="1" noChangeArrowheads="1"/>
              </p:cNvSpPr>
              <p:nvPr/>
            </p:nvSpPr>
            <p:spPr bwMode="auto">
              <a:xfrm>
                <a:off x="3444" y="9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" name="Oval 118"/>
              <p:cNvSpPr>
                <a:spLocks noChangeAspect="1" noChangeArrowheads="1"/>
              </p:cNvSpPr>
              <p:nvPr/>
            </p:nvSpPr>
            <p:spPr bwMode="auto">
              <a:xfrm>
                <a:off x="3653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" name="Oval 119"/>
              <p:cNvSpPr>
                <a:spLocks noChangeAspect="1" noChangeArrowheads="1"/>
              </p:cNvSpPr>
              <p:nvPr/>
            </p:nvSpPr>
            <p:spPr bwMode="auto">
              <a:xfrm>
                <a:off x="3862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" name="Oval 120"/>
              <p:cNvSpPr>
                <a:spLocks noChangeAspect="1" noChangeArrowheads="1"/>
              </p:cNvSpPr>
              <p:nvPr/>
            </p:nvSpPr>
            <p:spPr bwMode="auto">
              <a:xfrm>
                <a:off x="4071" y="9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" name="Oval 121"/>
              <p:cNvSpPr>
                <a:spLocks noChangeAspect="1" noChangeArrowheads="1"/>
              </p:cNvSpPr>
              <p:nvPr/>
            </p:nvSpPr>
            <p:spPr bwMode="auto">
              <a:xfrm>
                <a:off x="4280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1" name="Oval 122"/>
              <p:cNvSpPr>
                <a:spLocks noChangeAspect="1" noChangeArrowheads="1"/>
              </p:cNvSpPr>
              <p:nvPr/>
            </p:nvSpPr>
            <p:spPr bwMode="auto">
              <a:xfrm>
                <a:off x="4489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2" name="Oval 123"/>
              <p:cNvSpPr>
                <a:spLocks noChangeAspect="1" noChangeArrowheads="1"/>
              </p:cNvSpPr>
              <p:nvPr/>
            </p:nvSpPr>
            <p:spPr bwMode="auto">
              <a:xfrm>
                <a:off x="4698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Oval 124"/>
              <p:cNvSpPr>
                <a:spLocks noChangeAspect="1" noChangeArrowheads="1"/>
              </p:cNvSpPr>
              <p:nvPr/>
            </p:nvSpPr>
            <p:spPr bwMode="auto">
              <a:xfrm>
                <a:off x="4908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Text Box 125"/>
              <p:cNvSpPr txBox="1">
                <a:spLocks noChangeArrowheads="1"/>
              </p:cNvSpPr>
              <p:nvPr/>
            </p:nvSpPr>
            <p:spPr bwMode="auto">
              <a:xfrm>
                <a:off x="3173" y="108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2</a:t>
                </a:r>
              </a:p>
            </p:txBody>
          </p:sp>
          <p:sp>
            <p:nvSpPr>
              <p:cNvPr id="6165" name="Oval 126"/>
              <p:cNvSpPr>
                <a:spLocks noChangeAspect="1" noChangeArrowheads="1"/>
              </p:cNvSpPr>
              <p:nvPr/>
            </p:nvSpPr>
            <p:spPr bwMode="auto">
              <a:xfrm>
                <a:off x="3019" y="11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Oval 127"/>
              <p:cNvSpPr>
                <a:spLocks noChangeAspect="1" noChangeArrowheads="1"/>
              </p:cNvSpPr>
              <p:nvPr/>
            </p:nvSpPr>
            <p:spPr bwMode="auto">
              <a:xfrm>
                <a:off x="3437" y="1145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Oval 128"/>
              <p:cNvSpPr>
                <a:spLocks noChangeAspect="1" noChangeArrowheads="1"/>
              </p:cNvSpPr>
              <p:nvPr/>
            </p:nvSpPr>
            <p:spPr bwMode="auto">
              <a:xfrm>
                <a:off x="3646" y="11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Oval 129"/>
              <p:cNvSpPr>
                <a:spLocks noChangeAspect="1" noChangeArrowheads="1"/>
              </p:cNvSpPr>
              <p:nvPr/>
            </p:nvSpPr>
            <p:spPr bwMode="auto">
              <a:xfrm>
                <a:off x="3855" y="11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9" name="Oval 130"/>
              <p:cNvSpPr>
                <a:spLocks noChangeAspect="1" noChangeArrowheads="1"/>
              </p:cNvSpPr>
              <p:nvPr/>
            </p:nvSpPr>
            <p:spPr bwMode="auto">
              <a:xfrm>
                <a:off x="4064" y="1145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Oval 131"/>
              <p:cNvSpPr>
                <a:spLocks noChangeAspect="1" noChangeArrowheads="1"/>
              </p:cNvSpPr>
              <p:nvPr/>
            </p:nvSpPr>
            <p:spPr bwMode="auto">
              <a:xfrm>
                <a:off x="4273" y="11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Oval 132"/>
              <p:cNvSpPr>
                <a:spLocks noChangeAspect="1" noChangeArrowheads="1"/>
              </p:cNvSpPr>
              <p:nvPr/>
            </p:nvSpPr>
            <p:spPr bwMode="auto">
              <a:xfrm>
                <a:off x="4482" y="11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Oval 133"/>
              <p:cNvSpPr>
                <a:spLocks noChangeAspect="1" noChangeArrowheads="1"/>
              </p:cNvSpPr>
              <p:nvPr/>
            </p:nvSpPr>
            <p:spPr bwMode="auto">
              <a:xfrm>
                <a:off x="4691" y="11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3" name="Oval 134"/>
              <p:cNvSpPr>
                <a:spLocks noChangeAspect="1" noChangeArrowheads="1"/>
              </p:cNvSpPr>
              <p:nvPr/>
            </p:nvSpPr>
            <p:spPr bwMode="auto">
              <a:xfrm>
                <a:off x="4901" y="11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Text Box 135"/>
              <p:cNvSpPr txBox="1">
                <a:spLocks noChangeArrowheads="1"/>
              </p:cNvSpPr>
              <p:nvPr/>
            </p:nvSpPr>
            <p:spPr bwMode="auto">
              <a:xfrm>
                <a:off x="3382" y="129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3</a:t>
                </a:r>
              </a:p>
            </p:txBody>
          </p:sp>
          <p:sp>
            <p:nvSpPr>
              <p:cNvPr id="6175" name="Oval 136"/>
              <p:cNvSpPr>
                <a:spLocks noChangeAspect="1" noChangeArrowheads="1"/>
              </p:cNvSpPr>
              <p:nvPr/>
            </p:nvSpPr>
            <p:spPr bwMode="auto">
              <a:xfrm>
                <a:off x="3019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Oval 137"/>
              <p:cNvSpPr>
                <a:spLocks noChangeAspect="1" noChangeArrowheads="1"/>
              </p:cNvSpPr>
              <p:nvPr/>
            </p:nvSpPr>
            <p:spPr bwMode="auto">
              <a:xfrm>
                <a:off x="3228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Oval 138"/>
              <p:cNvSpPr>
                <a:spLocks noChangeAspect="1" noChangeArrowheads="1"/>
              </p:cNvSpPr>
              <p:nvPr/>
            </p:nvSpPr>
            <p:spPr bwMode="auto">
              <a:xfrm>
                <a:off x="3646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Oval 139"/>
              <p:cNvSpPr>
                <a:spLocks noChangeAspect="1" noChangeArrowheads="1"/>
              </p:cNvSpPr>
              <p:nvPr/>
            </p:nvSpPr>
            <p:spPr bwMode="auto">
              <a:xfrm>
                <a:off x="3855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Oval 140"/>
              <p:cNvSpPr>
                <a:spLocks noChangeAspect="1" noChangeArrowheads="1"/>
              </p:cNvSpPr>
              <p:nvPr/>
            </p:nvSpPr>
            <p:spPr bwMode="auto">
              <a:xfrm>
                <a:off x="4064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Oval 141"/>
              <p:cNvSpPr>
                <a:spLocks noChangeAspect="1" noChangeArrowheads="1"/>
              </p:cNvSpPr>
              <p:nvPr/>
            </p:nvSpPr>
            <p:spPr bwMode="auto">
              <a:xfrm>
                <a:off x="4273" y="135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1" name="Oval 142"/>
              <p:cNvSpPr>
                <a:spLocks noChangeAspect="1" noChangeArrowheads="1"/>
              </p:cNvSpPr>
              <p:nvPr/>
            </p:nvSpPr>
            <p:spPr bwMode="auto">
              <a:xfrm>
                <a:off x="4482" y="135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2" name="Oval 143"/>
              <p:cNvSpPr>
                <a:spLocks noChangeAspect="1" noChangeArrowheads="1"/>
              </p:cNvSpPr>
              <p:nvPr/>
            </p:nvSpPr>
            <p:spPr bwMode="auto">
              <a:xfrm>
                <a:off x="4691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3" name="Oval 144"/>
              <p:cNvSpPr>
                <a:spLocks noChangeAspect="1" noChangeArrowheads="1"/>
              </p:cNvSpPr>
              <p:nvPr/>
            </p:nvSpPr>
            <p:spPr bwMode="auto">
              <a:xfrm>
                <a:off x="4901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4" name="Text Box 145"/>
              <p:cNvSpPr txBox="1">
                <a:spLocks noChangeArrowheads="1"/>
              </p:cNvSpPr>
              <p:nvPr/>
            </p:nvSpPr>
            <p:spPr bwMode="auto">
              <a:xfrm>
                <a:off x="3599" y="149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4</a:t>
                </a:r>
              </a:p>
            </p:txBody>
          </p:sp>
          <p:sp>
            <p:nvSpPr>
              <p:cNvPr id="6185" name="Oval 146"/>
              <p:cNvSpPr>
                <a:spLocks noChangeAspect="1" noChangeArrowheads="1"/>
              </p:cNvSpPr>
              <p:nvPr/>
            </p:nvSpPr>
            <p:spPr bwMode="auto">
              <a:xfrm>
                <a:off x="3019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Oval 147"/>
              <p:cNvSpPr>
                <a:spLocks noChangeAspect="1" noChangeArrowheads="1"/>
              </p:cNvSpPr>
              <p:nvPr/>
            </p:nvSpPr>
            <p:spPr bwMode="auto">
              <a:xfrm>
                <a:off x="3228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7" name="Oval 148"/>
              <p:cNvSpPr>
                <a:spLocks noChangeAspect="1" noChangeArrowheads="1"/>
              </p:cNvSpPr>
              <p:nvPr/>
            </p:nvSpPr>
            <p:spPr bwMode="auto">
              <a:xfrm>
                <a:off x="3437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8" name="Oval 149"/>
              <p:cNvSpPr>
                <a:spLocks noChangeAspect="1" noChangeArrowheads="1"/>
              </p:cNvSpPr>
              <p:nvPr/>
            </p:nvSpPr>
            <p:spPr bwMode="auto">
              <a:xfrm>
                <a:off x="3855" y="156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9" name="Oval 150"/>
              <p:cNvSpPr>
                <a:spLocks noChangeAspect="1" noChangeArrowheads="1"/>
              </p:cNvSpPr>
              <p:nvPr/>
            </p:nvSpPr>
            <p:spPr bwMode="auto">
              <a:xfrm>
                <a:off x="4064" y="156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0" name="Oval 151"/>
              <p:cNvSpPr>
                <a:spLocks noChangeAspect="1" noChangeArrowheads="1"/>
              </p:cNvSpPr>
              <p:nvPr/>
            </p:nvSpPr>
            <p:spPr bwMode="auto">
              <a:xfrm>
                <a:off x="4273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1" name="Oval 152"/>
              <p:cNvSpPr>
                <a:spLocks noChangeAspect="1" noChangeArrowheads="1"/>
              </p:cNvSpPr>
              <p:nvPr/>
            </p:nvSpPr>
            <p:spPr bwMode="auto">
              <a:xfrm>
                <a:off x="4482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2" name="Oval 153"/>
              <p:cNvSpPr>
                <a:spLocks noChangeAspect="1" noChangeArrowheads="1"/>
              </p:cNvSpPr>
              <p:nvPr/>
            </p:nvSpPr>
            <p:spPr bwMode="auto">
              <a:xfrm>
                <a:off x="4691" y="156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3" name="Oval 154"/>
              <p:cNvSpPr>
                <a:spLocks noChangeAspect="1" noChangeArrowheads="1"/>
              </p:cNvSpPr>
              <p:nvPr/>
            </p:nvSpPr>
            <p:spPr bwMode="auto">
              <a:xfrm>
                <a:off x="4901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4" name="Text Box 155"/>
              <p:cNvSpPr txBox="1">
                <a:spLocks noChangeArrowheads="1"/>
              </p:cNvSpPr>
              <p:nvPr/>
            </p:nvSpPr>
            <p:spPr bwMode="auto">
              <a:xfrm>
                <a:off x="3811" y="170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195" name="Oval 156"/>
              <p:cNvSpPr>
                <a:spLocks noChangeAspect="1" noChangeArrowheads="1"/>
              </p:cNvSpPr>
              <p:nvPr/>
            </p:nvSpPr>
            <p:spPr bwMode="auto">
              <a:xfrm>
                <a:off x="3019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6" name="Oval 157"/>
              <p:cNvSpPr>
                <a:spLocks noChangeAspect="1" noChangeArrowheads="1"/>
              </p:cNvSpPr>
              <p:nvPr/>
            </p:nvSpPr>
            <p:spPr bwMode="auto">
              <a:xfrm>
                <a:off x="3228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7" name="Oval 158"/>
              <p:cNvSpPr>
                <a:spLocks noChangeAspect="1" noChangeArrowheads="1"/>
              </p:cNvSpPr>
              <p:nvPr/>
            </p:nvSpPr>
            <p:spPr bwMode="auto">
              <a:xfrm>
                <a:off x="3437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8" name="Oval 159"/>
              <p:cNvSpPr>
                <a:spLocks noChangeAspect="1" noChangeArrowheads="1"/>
              </p:cNvSpPr>
              <p:nvPr/>
            </p:nvSpPr>
            <p:spPr bwMode="auto">
              <a:xfrm>
                <a:off x="3646" y="176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9" name="Oval 160"/>
              <p:cNvSpPr>
                <a:spLocks noChangeAspect="1" noChangeArrowheads="1"/>
              </p:cNvSpPr>
              <p:nvPr/>
            </p:nvSpPr>
            <p:spPr bwMode="auto">
              <a:xfrm>
                <a:off x="4064" y="1769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0" name="Oval 161"/>
              <p:cNvSpPr>
                <a:spLocks noChangeAspect="1" noChangeArrowheads="1"/>
              </p:cNvSpPr>
              <p:nvPr/>
            </p:nvSpPr>
            <p:spPr bwMode="auto">
              <a:xfrm>
                <a:off x="4273" y="176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1" name="Oval 162"/>
              <p:cNvSpPr>
                <a:spLocks noChangeAspect="1" noChangeArrowheads="1"/>
              </p:cNvSpPr>
              <p:nvPr/>
            </p:nvSpPr>
            <p:spPr bwMode="auto">
              <a:xfrm>
                <a:off x="4482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2" name="Oval 163"/>
              <p:cNvSpPr>
                <a:spLocks noChangeAspect="1" noChangeArrowheads="1"/>
              </p:cNvSpPr>
              <p:nvPr/>
            </p:nvSpPr>
            <p:spPr bwMode="auto">
              <a:xfrm>
                <a:off x="4691" y="1769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3" name="Oval 164"/>
              <p:cNvSpPr>
                <a:spLocks noChangeAspect="1" noChangeArrowheads="1"/>
              </p:cNvSpPr>
              <p:nvPr/>
            </p:nvSpPr>
            <p:spPr bwMode="auto">
              <a:xfrm>
                <a:off x="4901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4" name="Oval 165"/>
              <p:cNvSpPr>
                <a:spLocks noChangeAspect="1" noChangeArrowheads="1"/>
              </p:cNvSpPr>
              <p:nvPr/>
            </p:nvSpPr>
            <p:spPr bwMode="auto">
              <a:xfrm>
                <a:off x="3019" y="197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" name="Oval 166"/>
              <p:cNvSpPr>
                <a:spLocks noChangeAspect="1" noChangeArrowheads="1"/>
              </p:cNvSpPr>
              <p:nvPr/>
            </p:nvSpPr>
            <p:spPr bwMode="auto">
              <a:xfrm>
                <a:off x="3228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" name="Oval 167"/>
              <p:cNvSpPr>
                <a:spLocks noChangeAspect="1" noChangeArrowheads="1"/>
              </p:cNvSpPr>
              <p:nvPr/>
            </p:nvSpPr>
            <p:spPr bwMode="auto">
              <a:xfrm>
                <a:off x="3437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7" name="Oval 168"/>
              <p:cNvSpPr>
                <a:spLocks noChangeAspect="1" noChangeArrowheads="1"/>
              </p:cNvSpPr>
              <p:nvPr/>
            </p:nvSpPr>
            <p:spPr bwMode="auto">
              <a:xfrm>
                <a:off x="3646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8" name="Oval 169"/>
              <p:cNvSpPr>
                <a:spLocks noChangeAspect="1" noChangeArrowheads="1"/>
              </p:cNvSpPr>
              <p:nvPr/>
            </p:nvSpPr>
            <p:spPr bwMode="auto">
              <a:xfrm>
                <a:off x="3855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9" name="Oval 170"/>
              <p:cNvSpPr>
                <a:spLocks noChangeAspect="1" noChangeArrowheads="1"/>
              </p:cNvSpPr>
              <p:nvPr/>
            </p:nvSpPr>
            <p:spPr bwMode="auto">
              <a:xfrm>
                <a:off x="4273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0" name="Oval 171"/>
              <p:cNvSpPr>
                <a:spLocks noChangeAspect="1" noChangeArrowheads="1"/>
              </p:cNvSpPr>
              <p:nvPr/>
            </p:nvSpPr>
            <p:spPr bwMode="auto">
              <a:xfrm>
                <a:off x="4482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1" name="Oval 172"/>
              <p:cNvSpPr>
                <a:spLocks noChangeAspect="1" noChangeArrowheads="1"/>
              </p:cNvSpPr>
              <p:nvPr/>
            </p:nvSpPr>
            <p:spPr bwMode="auto">
              <a:xfrm>
                <a:off x="4691" y="197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2" name="Oval 173"/>
              <p:cNvSpPr>
                <a:spLocks noChangeAspect="1" noChangeArrowheads="1"/>
              </p:cNvSpPr>
              <p:nvPr/>
            </p:nvSpPr>
            <p:spPr bwMode="auto">
              <a:xfrm>
                <a:off x="4901" y="1977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3" name="Text Box 174"/>
              <p:cNvSpPr txBox="1">
                <a:spLocks noChangeArrowheads="1"/>
              </p:cNvSpPr>
              <p:nvPr/>
            </p:nvSpPr>
            <p:spPr bwMode="auto">
              <a:xfrm>
                <a:off x="4008" y="19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6</a:t>
                </a:r>
              </a:p>
            </p:txBody>
          </p:sp>
          <p:sp>
            <p:nvSpPr>
              <p:cNvPr id="6214" name="Oval 175"/>
              <p:cNvSpPr>
                <a:spLocks noChangeAspect="1" noChangeArrowheads="1"/>
              </p:cNvSpPr>
              <p:nvPr/>
            </p:nvSpPr>
            <p:spPr bwMode="auto">
              <a:xfrm>
                <a:off x="3019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" name="Oval 176"/>
              <p:cNvSpPr>
                <a:spLocks noChangeAspect="1" noChangeArrowheads="1"/>
              </p:cNvSpPr>
              <p:nvPr/>
            </p:nvSpPr>
            <p:spPr bwMode="auto">
              <a:xfrm>
                <a:off x="3228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6" name="Oval 177"/>
              <p:cNvSpPr>
                <a:spLocks noChangeAspect="1" noChangeArrowheads="1"/>
              </p:cNvSpPr>
              <p:nvPr/>
            </p:nvSpPr>
            <p:spPr bwMode="auto">
              <a:xfrm>
                <a:off x="3437" y="280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7" name="Oval 178"/>
              <p:cNvSpPr>
                <a:spLocks noChangeAspect="1" noChangeArrowheads="1"/>
              </p:cNvSpPr>
              <p:nvPr/>
            </p:nvSpPr>
            <p:spPr bwMode="auto">
              <a:xfrm>
                <a:off x="3646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8" name="Oval 179"/>
              <p:cNvSpPr>
                <a:spLocks noChangeAspect="1" noChangeArrowheads="1"/>
              </p:cNvSpPr>
              <p:nvPr/>
            </p:nvSpPr>
            <p:spPr bwMode="auto">
              <a:xfrm>
                <a:off x="3855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9" name="Oval 180"/>
              <p:cNvSpPr>
                <a:spLocks noChangeAspect="1" noChangeArrowheads="1"/>
              </p:cNvSpPr>
              <p:nvPr/>
            </p:nvSpPr>
            <p:spPr bwMode="auto">
              <a:xfrm>
                <a:off x="4064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0" name="Oval 181"/>
              <p:cNvSpPr>
                <a:spLocks noChangeAspect="1" noChangeArrowheads="1"/>
              </p:cNvSpPr>
              <p:nvPr/>
            </p:nvSpPr>
            <p:spPr bwMode="auto">
              <a:xfrm>
                <a:off x="4273" y="280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1" name="Oval 182"/>
              <p:cNvSpPr>
                <a:spLocks noChangeAspect="1" noChangeArrowheads="1"/>
              </p:cNvSpPr>
              <p:nvPr/>
            </p:nvSpPr>
            <p:spPr bwMode="auto">
              <a:xfrm>
                <a:off x="4482" y="2809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2" name="Oval 183"/>
              <p:cNvSpPr>
                <a:spLocks noChangeAspect="1" noChangeArrowheads="1"/>
              </p:cNvSpPr>
              <p:nvPr/>
            </p:nvSpPr>
            <p:spPr bwMode="auto">
              <a:xfrm>
                <a:off x="4691" y="280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3" name="Text Box 184"/>
              <p:cNvSpPr txBox="1">
                <a:spLocks noChangeArrowheads="1"/>
              </p:cNvSpPr>
              <p:nvPr/>
            </p:nvSpPr>
            <p:spPr bwMode="auto">
              <a:xfrm>
                <a:off x="4819" y="2746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10</a:t>
                </a:r>
              </a:p>
            </p:txBody>
          </p:sp>
          <p:sp>
            <p:nvSpPr>
              <p:cNvPr id="6224" name="Oval 185"/>
              <p:cNvSpPr>
                <a:spLocks noChangeAspect="1" noChangeArrowheads="1"/>
              </p:cNvSpPr>
              <p:nvPr/>
            </p:nvSpPr>
            <p:spPr bwMode="auto">
              <a:xfrm>
                <a:off x="3019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5" name="Oval 186"/>
              <p:cNvSpPr>
                <a:spLocks noChangeAspect="1" noChangeArrowheads="1"/>
              </p:cNvSpPr>
              <p:nvPr/>
            </p:nvSpPr>
            <p:spPr bwMode="auto">
              <a:xfrm>
                <a:off x="3228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" name="Oval 187"/>
              <p:cNvSpPr>
                <a:spLocks noChangeAspect="1" noChangeArrowheads="1"/>
              </p:cNvSpPr>
              <p:nvPr/>
            </p:nvSpPr>
            <p:spPr bwMode="auto">
              <a:xfrm>
                <a:off x="3437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7" name="Oval 188"/>
              <p:cNvSpPr>
                <a:spLocks noChangeAspect="1" noChangeArrowheads="1"/>
              </p:cNvSpPr>
              <p:nvPr/>
            </p:nvSpPr>
            <p:spPr bwMode="auto">
              <a:xfrm>
                <a:off x="3646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8" name="Oval 189"/>
              <p:cNvSpPr>
                <a:spLocks noChangeAspect="1" noChangeArrowheads="1"/>
              </p:cNvSpPr>
              <p:nvPr/>
            </p:nvSpPr>
            <p:spPr bwMode="auto">
              <a:xfrm>
                <a:off x="3855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9" name="Oval 190"/>
              <p:cNvSpPr>
                <a:spLocks noChangeAspect="1" noChangeArrowheads="1"/>
              </p:cNvSpPr>
              <p:nvPr/>
            </p:nvSpPr>
            <p:spPr bwMode="auto">
              <a:xfrm>
                <a:off x="4064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0" name="Oval 191"/>
              <p:cNvSpPr>
                <a:spLocks noChangeAspect="1" noChangeArrowheads="1"/>
              </p:cNvSpPr>
              <p:nvPr/>
            </p:nvSpPr>
            <p:spPr bwMode="auto">
              <a:xfrm>
                <a:off x="4482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1" name="Oval 192"/>
              <p:cNvSpPr>
                <a:spLocks noChangeAspect="1" noChangeArrowheads="1"/>
              </p:cNvSpPr>
              <p:nvPr/>
            </p:nvSpPr>
            <p:spPr bwMode="auto">
              <a:xfrm>
                <a:off x="4691" y="218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2" name="Oval 193"/>
              <p:cNvSpPr>
                <a:spLocks noChangeAspect="1" noChangeArrowheads="1"/>
              </p:cNvSpPr>
              <p:nvPr/>
            </p:nvSpPr>
            <p:spPr bwMode="auto">
              <a:xfrm>
                <a:off x="4901" y="218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3" name="Text Box 194"/>
              <p:cNvSpPr txBox="1">
                <a:spLocks noChangeArrowheads="1"/>
              </p:cNvSpPr>
              <p:nvPr/>
            </p:nvSpPr>
            <p:spPr bwMode="auto">
              <a:xfrm>
                <a:off x="4233" y="212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7</a:t>
                </a:r>
              </a:p>
            </p:txBody>
          </p:sp>
          <p:sp>
            <p:nvSpPr>
              <p:cNvPr id="6234" name="Oval 195"/>
              <p:cNvSpPr>
                <a:spLocks noChangeAspect="1" noChangeArrowheads="1"/>
              </p:cNvSpPr>
              <p:nvPr/>
            </p:nvSpPr>
            <p:spPr bwMode="auto">
              <a:xfrm>
                <a:off x="3019" y="239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5" name="Oval 196"/>
              <p:cNvSpPr>
                <a:spLocks noChangeAspect="1" noChangeArrowheads="1"/>
              </p:cNvSpPr>
              <p:nvPr/>
            </p:nvSpPr>
            <p:spPr bwMode="auto">
              <a:xfrm>
                <a:off x="3228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6" name="Oval 197"/>
              <p:cNvSpPr>
                <a:spLocks noChangeAspect="1" noChangeArrowheads="1"/>
              </p:cNvSpPr>
              <p:nvPr/>
            </p:nvSpPr>
            <p:spPr bwMode="auto">
              <a:xfrm>
                <a:off x="3437" y="239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7" name="Oval 198"/>
              <p:cNvSpPr>
                <a:spLocks noChangeAspect="1" noChangeArrowheads="1"/>
              </p:cNvSpPr>
              <p:nvPr/>
            </p:nvSpPr>
            <p:spPr bwMode="auto">
              <a:xfrm>
                <a:off x="3646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8" name="Oval 199"/>
              <p:cNvSpPr>
                <a:spLocks noChangeAspect="1" noChangeArrowheads="1"/>
              </p:cNvSpPr>
              <p:nvPr/>
            </p:nvSpPr>
            <p:spPr bwMode="auto">
              <a:xfrm>
                <a:off x="3855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9" name="Oval 200"/>
              <p:cNvSpPr>
                <a:spLocks noChangeAspect="1" noChangeArrowheads="1"/>
              </p:cNvSpPr>
              <p:nvPr/>
            </p:nvSpPr>
            <p:spPr bwMode="auto">
              <a:xfrm>
                <a:off x="4064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0" name="Oval 201"/>
              <p:cNvSpPr>
                <a:spLocks noChangeAspect="1" noChangeArrowheads="1"/>
              </p:cNvSpPr>
              <p:nvPr/>
            </p:nvSpPr>
            <p:spPr bwMode="auto">
              <a:xfrm>
                <a:off x="4273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1" name="Oval 202"/>
              <p:cNvSpPr>
                <a:spLocks noChangeAspect="1" noChangeArrowheads="1"/>
              </p:cNvSpPr>
              <p:nvPr/>
            </p:nvSpPr>
            <p:spPr bwMode="auto">
              <a:xfrm>
                <a:off x="4691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2" name="Oval 203"/>
              <p:cNvSpPr>
                <a:spLocks noChangeAspect="1" noChangeArrowheads="1"/>
              </p:cNvSpPr>
              <p:nvPr/>
            </p:nvSpPr>
            <p:spPr bwMode="auto">
              <a:xfrm>
                <a:off x="4901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3" name="Text Box 204"/>
              <p:cNvSpPr txBox="1">
                <a:spLocks noChangeArrowheads="1"/>
              </p:cNvSpPr>
              <p:nvPr/>
            </p:nvSpPr>
            <p:spPr bwMode="auto">
              <a:xfrm>
                <a:off x="4442" y="233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6244" name="Oval 205"/>
              <p:cNvSpPr>
                <a:spLocks noChangeAspect="1" noChangeArrowheads="1"/>
              </p:cNvSpPr>
              <p:nvPr/>
            </p:nvSpPr>
            <p:spPr bwMode="auto">
              <a:xfrm>
                <a:off x="3019" y="260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5" name="Oval 206"/>
              <p:cNvSpPr>
                <a:spLocks noChangeAspect="1" noChangeArrowheads="1"/>
              </p:cNvSpPr>
              <p:nvPr/>
            </p:nvSpPr>
            <p:spPr bwMode="auto">
              <a:xfrm>
                <a:off x="3228" y="260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" name="Oval 207"/>
              <p:cNvSpPr>
                <a:spLocks noChangeAspect="1" noChangeArrowheads="1"/>
              </p:cNvSpPr>
              <p:nvPr/>
            </p:nvSpPr>
            <p:spPr bwMode="auto">
              <a:xfrm>
                <a:off x="3437" y="260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" name="Oval 208"/>
              <p:cNvSpPr>
                <a:spLocks noChangeAspect="1" noChangeArrowheads="1"/>
              </p:cNvSpPr>
              <p:nvPr/>
            </p:nvSpPr>
            <p:spPr bwMode="auto">
              <a:xfrm>
                <a:off x="3646" y="260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" name="Oval 209"/>
              <p:cNvSpPr>
                <a:spLocks noChangeAspect="1" noChangeArrowheads="1"/>
              </p:cNvSpPr>
              <p:nvPr/>
            </p:nvSpPr>
            <p:spPr bwMode="auto">
              <a:xfrm>
                <a:off x="3855" y="260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" name="Oval 210"/>
              <p:cNvSpPr>
                <a:spLocks noChangeAspect="1" noChangeArrowheads="1"/>
              </p:cNvSpPr>
              <p:nvPr/>
            </p:nvSpPr>
            <p:spPr bwMode="auto">
              <a:xfrm>
                <a:off x="4064" y="260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" name="Oval 211"/>
              <p:cNvSpPr>
                <a:spLocks noChangeAspect="1" noChangeArrowheads="1"/>
              </p:cNvSpPr>
              <p:nvPr/>
            </p:nvSpPr>
            <p:spPr bwMode="auto">
              <a:xfrm>
                <a:off x="4273" y="260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" name="Oval 212"/>
              <p:cNvSpPr>
                <a:spLocks noChangeAspect="1" noChangeArrowheads="1"/>
              </p:cNvSpPr>
              <p:nvPr/>
            </p:nvSpPr>
            <p:spPr bwMode="auto">
              <a:xfrm>
                <a:off x="4482" y="260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" name="Oval 213"/>
              <p:cNvSpPr>
                <a:spLocks noChangeAspect="1" noChangeArrowheads="1"/>
              </p:cNvSpPr>
              <p:nvPr/>
            </p:nvSpPr>
            <p:spPr bwMode="auto">
              <a:xfrm>
                <a:off x="4901" y="260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" name="Text Box 214"/>
              <p:cNvSpPr txBox="1">
                <a:spLocks noChangeArrowheads="1"/>
              </p:cNvSpPr>
              <p:nvPr/>
            </p:nvSpPr>
            <p:spPr bwMode="auto">
              <a:xfrm>
                <a:off x="4659" y="253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705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Supernode-Panel Updates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572000" cy="3657600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2000" u="sng">
                <a:latin typeface="Times" charset="0"/>
              </a:rPr>
              <a:t>for</a:t>
            </a:r>
            <a:r>
              <a:rPr lang="en-US" sz="2000">
                <a:latin typeface="Times" charset="0"/>
              </a:rPr>
              <a:t> each panel </a:t>
            </a:r>
            <a:r>
              <a:rPr lang="en-US" sz="2000" u="sng">
                <a:latin typeface="Times" charset="0"/>
              </a:rPr>
              <a:t>do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Times" charset="0"/>
              </a:rPr>
              <a:t>Symbolic factorization:</a:t>
            </a:r>
            <a:r>
              <a:rPr lang="en-US" sz="2000">
                <a:latin typeface="Times" charset="0"/>
              </a:rPr>
              <a:t>  </a:t>
            </a:r>
            <a:br>
              <a:rPr lang="en-US" sz="2000">
                <a:latin typeface="Times" charset="0"/>
              </a:rPr>
            </a:br>
            <a:r>
              <a:rPr lang="en-US" sz="2000">
                <a:latin typeface="Times" charset="0"/>
              </a:rPr>
              <a:t>which supernodes update the panel; 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Times" charset="0"/>
              </a:rPr>
              <a:t>Supernode-panel update:</a:t>
            </a:r>
            <a:r>
              <a:rPr lang="en-US" sz="2000">
                <a:latin typeface="Times" charset="0"/>
              </a:rPr>
              <a:t> </a:t>
            </a:r>
            <a:br>
              <a:rPr lang="en-US" sz="2000">
                <a:latin typeface="Times" charset="0"/>
              </a:rPr>
            </a:br>
            <a:r>
              <a:rPr lang="en-US" sz="2000" u="sng">
                <a:latin typeface="Times" charset="0"/>
              </a:rPr>
              <a:t>for</a:t>
            </a:r>
            <a:r>
              <a:rPr lang="en-US" sz="2000">
                <a:latin typeface="Times" charset="0"/>
              </a:rPr>
              <a:t> each updating supernode </a:t>
            </a:r>
            <a:r>
              <a:rPr lang="en-US" sz="2000" u="sng">
                <a:latin typeface="Times" charset="0"/>
              </a:rPr>
              <a:t>do</a:t>
            </a:r>
          </a:p>
          <a:p>
            <a:pPr lvl="2">
              <a:buFontTx/>
              <a:buNone/>
            </a:pPr>
            <a:r>
              <a:rPr lang="en-US" u="sng">
                <a:solidFill>
                  <a:schemeClr val="tx1"/>
                </a:solidFill>
                <a:latin typeface="Times" charset="0"/>
              </a:rPr>
              <a:t>for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 each panel column </a:t>
            </a:r>
            <a:r>
              <a:rPr lang="en-US" u="sng">
                <a:solidFill>
                  <a:schemeClr val="tx1"/>
                </a:solidFill>
                <a:latin typeface="Times" charset="0"/>
              </a:rPr>
              <a:t>do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 </a:t>
            </a:r>
            <a:br>
              <a:rPr lang="en-US">
                <a:solidFill>
                  <a:schemeClr val="tx1"/>
                </a:solidFill>
                <a:latin typeface="Times" charset="0"/>
              </a:rPr>
            </a:br>
            <a:r>
              <a:rPr lang="en-US">
                <a:solidFill>
                  <a:schemeClr val="tx1"/>
                </a:solidFill>
                <a:latin typeface="Times" charset="0"/>
              </a:rPr>
              <a:t>supernode-column update;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Times" charset="0"/>
              </a:rPr>
              <a:t>Factorization within panel:</a:t>
            </a:r>
            <a:r>
              <a:rPr lang="en-US" sz="2000">
                <a:latin typeface="Times" charset="0"/>
              </a:rPr>
              <a:t>  </a:t>
            </a:r>
            <a:br>
              <a:rPr lang="en-US" sz="2000">
                <a:latin typeface="Times" charset="0"/>
              </a:rPr>
            </a:br>
            <a:r>
              <a:rPr lang="en-US" sz="2000">
                <a:latin typeface="Times" charset="0"/>
              </a:rPr>
              <a:t>use supernode-column algorithm</a:t>
            </a: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5257800"/>
            <a:ext cx="65532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00D200"/>
                </a:solidFill>
                <a:latin typeface="Arial" charset="0"/>
              </a:rPr>
              <a:t>+:  </a:t>
            </a:r>
            <a:r>
              <a:rPr lang="ja-JP" altLang="en-US" sz="2000">
                <a:solidFill>
                  <a:srgbClr val="00D200"/>
                </a:solidFill>
                <a:latin typeface="Arial" charset="0"/>
              </a:rPr>
              <a:t>“</a:t>
            </a:r>
            <a:r>
              <a:rPr lang="en-US" sz="2000">
                <a:solidFill>
                  <a:srgbClr val="00D200"/>
                </a:solidFill>
                <a:latin typeface="Arial" charset="0"/>
              </a:rPr>
              <a:t>BLAS-2.5</a:t>
            </a:r>
            <a:r>
              <a:rPr lang="ja-JP" altLang="en-US" sz="2000">
                <a:solidFill>
                  <a:srgbClr val="00D200"/>
                </a:solidFill>
                <a:latin typeface="Arial" charset="0"/>
              </a:rPr>
              <a:t>”</a:t>
            </a:r>
            <a:r>
              <a:rPr lang="en-US" sz="2000">
                <a:solidFill>
                  <a:srgbClr val="00D200"/>
                </a:solidFill>
                <a:latin typeface="Arial" charset="0"/>
              </a:rPr>
              <a:t> replaces BLAS-1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-:   Very big supernodes don</a:t>
            </a:r>
            <a:r>
              <a:rPr lang="ja-JP" altLang="en-US" sz="20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t fit in cache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=&gt; 2D blocking of supernode-column updates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5257800" y="838200"/>
            <a:ext cx="3398838" cy="4352925"/>
            <a:chOff x="3312" y="528"/>
            <a:chExt cx="2141" cy="2742"/>
          </a:xfrm>
        </p:grpSpPr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3312" y="816"/>
              <a:ext cx="2112" cy="2112"/>
              <a:chOff x="3312" y="816"/>
              <a:chExt cx="2112" cy="2112"/>
            </a:xfrm>
          </p:grpSpPr>
          <p:sp>
            <p:nvSpPr>
              <p:cNvPr id="7181" name="Rectangle 7"/>
              <p:cNvSpPr>
                <a:spLocks noChangeAspect="1" noChangeArrowheads="1"/>
              </p:cNvSpPr>
              <p:nvPr/>
            </p:nvSpPr>
            <p:spPr bwMode="auto">
              <a:xfrm>
                <a:off x="3312" y="816"/>
                <a:ext cx="2112" cy="2112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2" name="Line 8"/>
              <p:cNvSpPr>
                <a:spLocks noChangeShapeType="1"/>
              </p:cNvSpPr>
              <p:nvPr/>
            </p:nvSpPr>
            <p:spPr bwMode="auto">
              <a:xfrm>
                <a:off x="4848" y="816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Line 9"/>
              <p:cNvSpPr>
                <a:spLocks noChangeShapeType="1"/>
              </p:cNvSpPr>
              <p:nvPr/>
            </p:nvSpPr>
            <p:spPr bwMode="auto">
              <a:xfrm>
                <a:off x="4944" y="816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Line 10"/>
              <p:cNvSpPr>
                <a:spLocks noChangeShapeType="1"/>
              </p:cNvSpPr>
              <p:nvPr/>
            </p:nvSpPr>
            <p:spPr bwMode="auto">
              <a:xfrm>
                <a:off x="5040" y="816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11"/>
              <p:cNvSpPr>
                <a:spLocks noChangeShapeType="1"/>
              </p:cNvSpPr>
              <p:nvPr/>
            </p:nvSpPr>
            <p:spPr bwMode="auto">
              <a:xfrm>
                <a:off x="5136" y="816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Line 12"/>
              <p:cNvSpPr>
                <a:spLocks noChangeShapeType="1"/>
              </p:cNvSpPr>
              <p:nvPr/>
            </p:nvSpPr>
            <p:spPr bwMode="auto">
              <a:xfrm>
                <a:off x="4752" y="816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Line 13"/>
              <p:cNvSpPr>
                <a:spLocks noChangeShapeType="1"/>
              </p:cNvSpPr>
              <p:nvPr/>
            </p:nvSpPr>
            <p:spPr bwMode="auto">
              <a:xfrm>
                <a:off x="3312" y="816"/>
                <a:ext cx="1440" cy="144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14"/>
              <p:cNvSpPr>
                <a:spLocks noChangeShapeType="1"/>
              </p:cNvSpPr>
              <p:nvPr/>
            </p:nvSpPr>
            <p:spPr bwMode="auto">
              <a:xfrm rot="5400000">
                <a:off x="4368" y="0"/>
                <a:ext cx="0" cy="211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Line 15"/>
              <p:cNvSpPr>
                <a:spLocks noChangeShapeType="1"/>
              </p:cNvSpPr>
              <p:nvPr/>
            </p:nvSpPr>
            <p:spPr bwMode="auto">
              <a:xfrm rot="5400000">
                <a:off x="4368" y="336"/>
                <a:ext cx="0" cy="211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Line 16"/>
              <p:cNvSpPr>
                <a:spLocks noChangeShapeType="1"/>
              </p:cNvSpPr>
              <p:nvPr/>
            </p:nvSpPr>
            <p:spPr bwMode="auto">
              <a:xfrm>
                <a:off x="3552" y="1056"/>
                <a:ext cx="0" cy="187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Line 17"/>
              <p:cNvSpPr>
                <a:spLocks noChangeShapeType="1"/>
              </p:cNvSpPr>
              <p:nvPr/>
            </p:nvSpPr>
            <p:spPr bwMode="auto">
              <a:xfrm>
                <a:off x="3888" y="1392"/>
                <a:ext cx="0" cy="153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Rectangle 18" descr="Small confetti"/>
              <p:cNvSpPr>
                <a:spLocks noChangeArrowheads="1"/>
              </p:cNvSpPr>
              <p:nvPr/>
            </p:nvSpPr>
            <p:spPr bwMode="auto">
              <a:xfrm>
                <a:off x="3552" y="1920"/>
                <a:ext cx="336" cy="192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Rectangle 19" descr="Dark upward diagonal"/>
              <p:cNvSpPr>
                <a:spLocks noChangeArrowheads="1"/>
              </p:cNvSpPr>
              <p:nvPr/>
            </p:nvSpPr>
            <p:spPr bwMode="auto">
              <a:xfrm>
                <a:off x="4752" y="1920"/>
                <a:ext cx="96" cy="192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Rectangle 20" descr="Dark upward diagonal"/>
              <p:cNvSpPr>
                <a:spLocks noChangeArrowheads="1"/>
              </p:cNvSpPr>
              <p:nvPr/>
            </p:nvSpPr>
            <p:spPr bwMode="auto">
              <a:xfrm>
                <a:off x="5040" y="1920"/>
                <a:ext cx="96" cy="192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Rectangle 21" descr="Dark upward diagonal"/>
              <p:cNvSpPr>
                <a:spLocks noChangeArrowheads="1"/>
              </p:cNvSpPr>
              <p:nvPr/>
            </p:nvSpPr>
            <p:spPr bwMode="auto">
              <a:xfrm>
                <a:off x="4848" y="1920"/>
                <a:ext cx="96" cy="192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Rectangle 22" descr="Small confetti"/>
              <p:cNvSpPr>
                <a:spLocks noChangeArrowheads="1"/>
              </p:cNvSpPr>
              <p:nvPr/>
            </p:nvSpPr>
            <p:spPr bwMode="auto">
              <a:xfrm>
                <a:off x="3552" y="2400"/>
                <a:ext cx="336" cy="96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Rectangle 23" descr="Dark upward diagonal"/>
              <p:cNvSpPr>
                <a:spLocks noChangeArrowheads="1"/>
              </p:cNvSpPr>
              <p:nvPr/>
            </p:nvSpPr>
            <p:spPr bwMode="auto">
              <a:xfrm>
                <a:off x="4752" y="2400"/>
                <a:ext cx="96" cy="96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Rectangle 24" descr="Dark upward diagonal"/>
              <p:cNvSpPr>
                <a:spLocks noChangeArrowheads="1"/>
              </p:cNvSpPr>
              <p:nvPr/>
            </p:nvSpPr>
            <p:spPr bwMode="auto">
              <a:xfrm>
                <a:off x="4848" y="2400"/>
                <a:ext cx="96" cy="96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Rectangle 25" descr="Dark upward diagonal"/>
              <p:cNvSpPr>
                <a:spLocks noChangeArrowheads="1"/>
              </p:cNvSpPr>
              <p:nvPr/>
            </p:nvSpPr>
            <p:spPr bwMode="auto">
              <a:xfrm>
                <a:off x="5040" y="2400"/>
                <a:ext cx="96" cy="96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Rectangle 26" descr="Small confetti"/>
              <p:cNvSpPr>
                <a:spLocks noChangeArrowheads="1"/>
              </p:cNvSpPr>
              <p:nvPr/>
            </p:nvSpPr>
            <p:spPr bwMode="auto">
              <a:xfrm>
                <a:off x="4752" y="1776"/>
                <a:ext cx="96" cy="144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Rectangle 27" descr="Dark upward diagonal"/>
              <p:cNvSpPr>
                <a:spLocks noChangeArrowheads="1"/>
              </p:cNvSpPr>
              <p:nvPr/>
            </p:nvSpPr>
            <p:spPr bwMode="auto">
              <a:xfrm>
                <a:off x="4752" y="1248"/>
                <a:ext cx="96" cy="144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2" name="Rectangle 28" descr="Small confetti"/>
              <p:cNvSpPr>
                <a:spLocks noChangeArrowheads="1"/>
              </p:cNvSpPr>
              <p:nvPr/>
            </p:nvSpPr>
            <p:spPr bwMode="auto">
              <a:xfrm>
                <a:off x="4944" y="912"/>
                <a:ext cx="96" cy="144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Rectangle 29" descr="Small confetti"/>
              <p:cNvSpPr>
                <a:spLocks noChangeArrowheads="1"/>
              </p:cNvSpPr>
              <p:nvPr/>
            </p:nvSpPr>
            <p:spPr bwMode="auto">
              <a:xfrm>
                <a:off x="4848" y="2496"/>
                <a:ext cx="96" cy="144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4" name="Rectangle 30" descr="Dark upward diagonal"/>
              <p:cNvSpPr>
                <a:spLocks noChangeArrowheads="1"/>
              </p:cNvSpPr>
              <p:nvPr/>
            </p:nvSpPr>
            <p:spPr bwMode="auto">
              <a:xfrm>
                <a:off x="4848" y="1104"/>
                <a:ext cx="96" cy="288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Rectangle 31" descr="Small confetti"/>
              <p:cNvSpPr>
                <a:spLocks noChangeArrowheads="1"/>
              </p:cNvSpPr>
              <p:nvPr/>
            </p:nvSpPr>
            <p:spPr bwMode="auto">
              <a:xfrm>
                <a:off x="5040" y="1728"/>
                <a:ext cx="96" cy="192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6" name="Rectangle 32" descr="Small confetti"/>
              <p:cNvSpPr>
                <a:spLocks noChangeArrowheads="1"/>
              </p:cNvSpPr>
              <p:nvPr/>
            </p:nvSpPr>
            <p:spPr bwMode="auto">
              <a:xfrm>
                <a:off x="4944" y="1920"/>
                <a:ext cx="96" cy="96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7" name="Rectangle 33" descr="Small confetti"/>
              <p:cNvSpPr>
                <a:spLocks noChangeArrowheads="1"/>
              </p:cNvSpPr>
              <p:nvPr/>
            </p:nvSpPr>
            <p:spPr bwMode="auto">
              <a:xfrm>
                <a:off x="4752" y="960"/>
                <a:ext cx="96" cy="96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Rectangle 34" descr="Dark upward diagonal"/>
              <p:cNvSpPr>
                <a:spLocks noChangeArrowheads="1"/>
              </p:cNvSpPr>
              <p:nvPr/>
            </p:nvSpPr>
            <p:spPr bwMode="auto">
              <a:xfrm>
                <a:off x="5040" y="1200"/>
                <a:ext cx="96" cy="192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" name="AutoShape 35" descr="Small confetti"/>
              <p:cNvSpPr>
                <a:spLocks noChangeArrowheads="1"/>
              </p:cNvSpPr>
              <p:nvPr/>
            </p:nvSpPr>
            <p:spPr bwMode="auto">
              <a:xfrm>
                <a:off x="3552" y="1056"/>
                <a:ext cx="336" cy="336"/>
              </a:xfrm>
              <a:prstGeom prst="rtTriangle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5" name="Text Box 36"/>
            <p:cNvSpPr txBox="1">
              <a:spLocks noChangeArrowheads="1"/>
            </p:cNvSpPr>
            <p:nvPr/>
          </p:nvSpPr>
          <p:spPr bwMode="auto">
            <a:xfrm>
              <a:off x="4712" y="528"/>
              <a:ext cx="15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</a:rPr>
                <a:t>j</a:t>
              </a:r>
            </a:p>
          </p:txBody>
        </p:sp>
        <p:sp>
          <p:nvSpPr>
            <p:cNvPr id="7176" name="Text Box 37"/>
            <p:cNvSpPr txBox="1">
              <a:spLocks noChangeArrowheads="1"/>
            </p:cNvSpPr>
            <p:nvPr/>
          </p:nvSpPr>
          <p:spPr bwMode="auto">
            <a:xfrm>
              <a:off x="5020" y="528"/>
              <a:ext cx="4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</a:rPr>
                <a:t>j+w-1</a:t>
              </a:r>
            </a:p>
          </p:txBody>
        </p:sp>
        <p:sp>
          <p:nvSpPr>
            <p:cNvPr id="7177" name="Text Box 38"/>
            <p:cNvSpPr txBox="1">
              <a:spLocks noChangeArrowheads="1"/>
            </p:cNvSpPr>
            <p:nvPr/>
          </p:nvSpPr>
          <p:spPr bwMode="auto">
            <a:xfrm>
              <a:off x="3348" y="2984"/>
              <a:ext cx="8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 u="sng">
                  <a:solidFill>
                    <a:schemeClr val="hlink"/>
                  </a:solidFill>
                  <a:latin typeface="Arial" charset="0"/>
                </a:rPr>
                <a:t>supernode</a:t>
              </a:r>
            </a:p>
          </p:txBody>
        </p:sp>
        <p:sp>
          <p:nvSpPr>
            <p:cNvPr id="7178" name="Text Box 39"/>
            <p:cNvSpPr txBox="1">
              <a:spLocks noChangeArrowheads="1"/>
            </p:cNvSpPr>
            <p:nvPr/>
          </p:nvSpPr>
          <p:spPr bwMode="auto">
            <a:xfrm>
              <a:off x="4716" y="3020"/>
              <a:ext cx="5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 u="sng">
                  <a:solidFill>
                    <a:schemeClr val="hlink"/>
                  </a:solidFill>
                  <a:latin typeface="Arial" charset="0"/>
                </a:rPr>
                <a:t>panel</a:t>
              </a:r>
            </a:p>
          </p:txBody>
        </p:sp>
        <p:sp>
          <p:nvSpPr>
            <p:cNvPr id="7179" name="Text Box 40"/>
            <p:cNvSpPr txBox="1">
              <a:spLocks noChangeArrowheads="1"/>
            </p:cNvSpPr>
            <p:nvPr/>
          </p:nvSpPr>
          <p:spPr bwMode="auto">
            <a:xfrm rot="5400000">
              <a:off x="3645" y="2757"/>
              <a:ext cx="23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4400">
                  <a:solidFill>
                    <a:schemeClr val="hlink"/>
                  </a:solidFill>
                  <a:latin typeface="Arial" charset="0"/>
                </a:rPr>
                <a:t>}</a:t>
              </a:r>
            </a:p>
          </p:txBody>
        </p:sp>
        <p:sp>
          <p:nvSpPr>
            <p:cNvPr id="7180" name="Text Box 41"/>
            <p:cNvSpPr txBox="1">
              <a:spLocks noChangeArrowheads="1"/>
            </p:cNvSpPr>
            <p:nvPr/>
          </p:nvSpPr>
          <p:spPr bwMode="auto">
            <a:xfrm rot="5400000">
              <a:off x="4870" y="2722"/>
              <a:ext cx="2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5400">
                  <a:solidFill>
                    <a:schemeClr val="hlink"/>
                  </a:solidFill>
                  <a:latin typeface="Arial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324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0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0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0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r>
              <a:rPr lang="en-US" sz="2000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143000" y="2286000"/>
            <a:ext cx="6400800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Permute A unsymmetrically to have large elements on the diagonal (using weighted bipartite matching)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</a:rPr>
              <a:t>Scale rows and columns to equilibrate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Permute A symmetrically for sparsity</a:t>
            </a:r>
            <a:endParaRPr lang="en-US" sz="2000" b="1" baseline="30000"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Factor A = LU with no pivoting, fixing up small pivots: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/>
              <a:t>	if  </a:t>
            </a:r>
            <a:r>
              <a:rPr lang="en-US" sz="2000" b="1"/>
              <a:t>|a</a:t>
            </a:r>
            <a:r>
              <a:rPr lang="en-US" sz="2400" b="1" baseline="-25000"/>
              <a:t>ii</a:t>
            </a:r>
            <a:r>
              <a:rPr lang="en-US" sz="2000" b="1"/>
              <a:t>|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&lt;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 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 then replace  </a:t>
            </a:r>
            <a:r>
              <a:rPr lang="en-US" sz="2000" b="1"/>
              <a:t>a</a:t>
            </a:r>
            <a:r>
              <a:rPr lang="en-US" sz="2400" b="1" baseline="-25000"/>
              <a:t>ii </a:t>
            </a:r>
            <a:r>
              <a:rPr lang="en-US" sz="2000"/>
              <a:t> by  </a:t>
            </a:r>
            <a:r>
              <a:rPr lang="en-US" sz="2000" b="1">
                <a:sym typeface="Symbol" charset="0"/>
              </a:rPr>
              <a:t>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ε</a:t>
            </a:r>
            <a:r>
              <a:rPr lang="en-US" sz="2400" b="1" baseline="30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1/2 </a:t>
            </a:r>
            <a:r>
              <a:rPr lang="en-US" sz="2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·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/>
              <a:t>||A||</a:t>
            </a:r>
            <a:r>
              <a:rPr lang="en-US" sz="2000"/>
              <a:t> </a:t>
            </a:r>
            <a:endParaRPr lang="en-US" sz="2400" b="1" baseline="30000">
              <a:solidFill>
                <a:srgbClr val="000000"/>
              </a:solidFill>
              <a:latin typeface="Times New Roman" charset="0"/>
              <a:cs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Solve for x using the triangular factors:   Ly = b, Ux = y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000"/>
              <a:t>Improve solution by iterative refinement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62805226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Directed graph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3152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A is square, unsymmetric, nonzero diagonal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Edges from rows to columns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Symmetric permutations PAP</a:t>
            </a:r>
            <a:r>
              <a:rPr lang="en-US" b="1" baseline="30000">
                <a:latin typeface="Arial" charset="0"/>
              </a:rPr>
              <a:t>T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947"/>
            <a:chExt cx="1405" cy="1407"/>
          </a:xfrm>
        </p:grpSpPr>
        <p:sp>
          <p:nvSpPr>
            <p:cNvPr id="34878" name="Oval 5"/>
            <p:cNvSpPr>
              <a:spLocks noChangeAspect="1" noChangeArrowheads="1"/>
            </p:cNvSpPr>
            <p:nvPr/>
          </p:nvSpPr>
          <p:spPr bwMode="auto">
            <a:xfrm>
              <a:off x="1091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9" name="Rectangle 6"/>
            <p:cNvSpPr>
              <a:spLocks noChangeAspect="1" noChangeArrowheads="1"/>
            </p:cNvSpPr>
            <p:nvPr/>
          </p:nvSpPr>
          <p:spPr bwMode="auto">
            <a:xfrm>
              <a:off x="1050" y="947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Oval 7"/>
            <p:cNvSpPr>
              <a:spLocks noChangeAspect="1" noChangeArrowheads="1"/>
            </p:cNvSpPr>
            <p:nvPr/>
          </p:nvSpPr>
          <p:spPr bwMode="auto">
            <a:xfrm>
              <a:off x="1091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1" name="Oval 8"/>
            <p:cNvSpPr>
              <a:spLocks noChangeAspect="1" noChangeArrowheads="1"/>
            </p:cNvSpPr>
            <p:nvPr/>
          </p:nvSpPr>
          <p:spPr bwMode="auto">
            <a:xfrm>
              <a:off x="1297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2" name="Oval 9"/>
            <p:cNvSpPr>
              <a:spLocks noChangeAspect="1" noChangeArrowheads="1"/>
            </p:cNvSpPr>
            <p:nvPr/>
          </p:nvSpPr>
          <p:spPr bwMode="auto">
            <a:xfrm>
              <a:off x="1503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3" name="Oval 10"/>
            <p:cNvSpPr>
              <a:spLocks noChangeAspect="1" noChangeArrowheads="1"/>
            </p:cNvSpPr>
            <p:nvPr/>
          </p:nvSpPr>
          <p:spPr bwMode="auto">
            <a:xfrm>
              <a:off x="1710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4" name="Oval 11"/>
            <p:cNvSpPr>
              <a:spLocks noChangeAspect="1" noChangeArrowheads="1"/>
            </p:cNvSpPr>
            <p:nvPr/>
          </p:nvSpPr>
          <p:spPr bwMode="auto">
            <a:xfrm>
              <a:off x="1916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5" name="Oval 12"/>
            <p:cNvSpPr>
              <a:spLocks noChangeAspect="1" noChangeArrowheads="1"/>
            </p:cNvSpPr>
            <p:nvPr/>
          </p:nvSpPr>
          <p:spPr bwMode="auto">
            <a:xfrm>
              <a:off x="2122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6" name="Oval 13"/>
            <p:cNvSpPr>
              <a:spLocks noChangeAspect="1" noChangeArrowheads="1"/>
            </p:cNvSpPr>
            <p:nvPr/>
          </p:nvSpPr>
          <p:spPr bwMode="auto">
            <a:xfrm>
              <a:off x="2329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7" name="Oval 14"/>
            <p:cNvSpPr>
              <a:spLocks noChangeAspect="1" noChangeArrowheads="1"/>
            </p:cNvSpPr>
            <p:nvPr/>
          </p:nvSpPr>
          <p:spPr bwMode="auto">
            <a:xfrm>
              <a:off x="1091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8" name="Oval 15"/>
            <p:cNvSpPr>
              <a:spLocks noChangeAspect="1" noChangeArrowheads="1"/>
            </p:cNvSpPr>
            <p:nvPr/>
          </p:nvSpPr>
          <p:spPr bwMode="auto">
            <a:xfrm>
              <a:off x="1297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9" name="Oval 16"/>
            <p:cNvSpPr>
              <a:spLocks noChangeAspect="1" noChangeArrowheads="1"/>
            </p:cNvSpPr>
            <p:nvPr/>
          </p:nvSpPr>
          <p:spPr bwMode="auto">
            <a:xfrm>
              <a:off x="1503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0" name="Oval 17"/>
            <p:cNvSpPr>
              <a:spLocks noChangeAspect="1" noChangeArrowheads="1"/>
            </p:cNvSpPr>
            <p:nvPr/>
          </p:nvSpPr>
          <p:spPr bwMode="auto">
            <a:xfrm>
              <a:off x="1710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1" name="Oval 18"/>
            <p:cNvSpPr>
              <a:spLocks noChangeAspect="1" noChangeArrowheads="1"/>
            </p:cNvSpPr>
            <p:nvPr/>
          </p:nvSpPr>
          <p:spPr bwMode="auto">
            <a:xfrm>
              <a:off x="1916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2" name="Oval 19"/>
            <p:cNvSpPr>
              <a:spLocks noChangeAspect="1" noChangeArrowheads="1"/>
            </p:cNvSpPr>
            <p:nvPr/>
          </p:nvSpPr>
          <p:spPr bwMode="auto">
            <a:xfrm>
              <a:off x="2122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3" name="Oval 20"/>
            <p:cNvSpPr>
              <a:spLocks noChangeAspect="1" noChangeArrowheads="1"/>
            </p:cNvSpPr>
            <p:nvPr/>
          </p:nvSpPr>
          <p:spPr bwMode="auto">
            <a:xfrm>
              <a:off x="2329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4" name="Oval 21"/>
            <p:cNvSpPr>
              <a:spLocks noChangeAspect="1" noChangeArrowheads="1"/>
            </p:cNvSpPr>
            <p:nvPr/>
          </p:nvSpPr>
          <p:spPr bwMode="auto">
            <a:xfrm>
              <a:off x="1091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5" name="Oval 22"/>
            <p:cNvSpPr>
              <a:spLocks noChangeAspect="1" noChangeArrowheads="1"/>
            </p:cNvSpPr>
            <p:nvPr/>
          </p:nvSpPr>
          <p:spPr bwMode="auto">
            <a:xfrm>
              <a:off x="1297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6" name="Oval 23"/>
            <p:cNvSpPr>
              <a:spLocks noChangeAspect="1" noChangeArrowheads="1"/>
            </p:cNvSpPr>
            <p:nvPr/>
          </p:nvSpPr>
          <p:spPr bwMode="auto">
            <a:xfrm>
              <a:off x="1503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7" name="Oval 24"/>
            <p:cNvSpPr>
              <a:spLocks noChangeAspect="1" noChangeArrowheads="1"/>
            </p:cNvSpPr>
            <p:nvPr/>
          </p:nvSpPr>
          <p:spPr bwMode="auto">
            <a:xfrm>
              <a:off x="1710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8" name="Oval 25"/>
            <p:cNvSpPr>
              <a:spLocks noChangeAspect="1" noChangeArrowheads="1"/>
            </p:cNvSpPr>
            <p:nvPr/>
          </p:nvSpPr>
          <p:spPr bwMode="auto">
            <a:xfrm>
              <a:off x="1916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9" name="Oval 26"/>
            <p:cNvSpPr>
              <a:spLocks noChangeAspect="1" noChangeArrowheads="1"/>
            </p:cNvSpPr>
            <p:nvPr/>
          </p:nvSpPr>
          <p:spPr bwMode="auto">
            <a:xfrm>
              <a:off x="2122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0" name="Oval 27"/>
            <p:cNvSpPr>
              <a:spLocks noChangeAspect="1" noChangeArrowheads="1"/>
            </p:cNvSpPr>
            <p:nvPr/>
          </p:nvSpPr>
          <p:spPr bwMode="auto">
            <a:xfrm>
              <a:off x="2329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1" name="Oval 28"/>
            <p:cNvSpPr>
              <a:spLocks noChangeAspect="1" noChangeArrowheads="1"/>
            </p:cNvSpPr>
            <p:nvPr/>
          </p:nvSpPr>
          <p:spPr bwMode="auto">
            <a:xfrm>
              <a:off x="1297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2" name="Oval 29"/>
            <p:cNvSpPr>
              <a:spLocks noChangeAspect="1" noChangeArrowheads="1"/>
            </p:cNvSpPr>
            <p:nvPr/>
          </p:nvSpPr>
          <p:spPr bwMode="auto">
            <a:xfrm>
              <a:off x="1503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3" name="Oval 30"/>
            <p:cNvSpPr>
              <a:spLocks noChangeAspect="1" noChangeArrowheads="1"/>
            </p:cNvSpPr>
            <p:nvPr/>
          </p:nvSpPr>
          <p:spPr bwMode="auto">
            <a:xfrm>
              <a:off x="1710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4" name="Oval 31"/>
            <p:cNvSpPr>
              <a:spLocks noChangeAspect="1" noChangeArrowheads="1"/>
            </p:cNvSpPr>
            <p:nvPr/>
          </p:nvSpPr>
          <p:spPr bwMode="auto">
            <a:xfrm>
              <a:off x="1916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5" name="Oval 32"/>
            <p:cNvSpPr>
              <a:spLocks noChangeAspect="1" noChangeArrowheads="1"/>
            </p:cNvSpPr>
            <p:nvPr/>
          </p:nvSpPr>
          <p:spPr bwMode="auto">
            <a:xfrm>
              <a:off x="2122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6" name="Oval 33"/>
            <p:cNvSpPr>
              <a:spLocks noChangeAspect="1" noChangeArrowheads="1"/>
            </p:cNvSpPr>
            <p:nvPr/>
          </p:nvSpPr>
          <p:spPr bwMode="auto">
            <a:xfrm>
              <a:off x="2329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7" name="Oval 34"/>
            <p:cNvSpPr>
              <a:spLocks noChangeAspect="1" noChangeArrowheads="1"/>
            </p:cNvSpPr>
            <p:nvPr/>
          </p:nvSpPr>
          <p:spPr bwMode="auto">
            <a:xfrm>
              <a:off x="1091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8" name="Oval 35"/>
            <p:cNvSpPr>
              <a:spLocks noChangeAspect="1" noChangeArrowheads="1"/>
            </p:cNvSpPr>
            <p:nvPr/>
          </p:nvSpPr>
          <p:spPr bwMode="auto">
            <a:xfrm>
              <a:off x="1297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9" name="Oval 36"/>
            <p:cNvSpPr>
              <a:spLocks noChangeAspect="1" noChangeArrowheads="1"/>
            </p:cNvSpPr>
            <p:nvPr/>
          </p:nvSpPr>
          <p:spPr bwMode="auto">
            <a:xfrm>
              <a:off x="1503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0" name="Oval 37"/>
            <p:cNvSpPr>
              <a:spLocks noChangeAspect="1" noChangeArrowheads="1"/>
            </p:cNvSpPr>
            <p:nvPr/>
          </p:nvSpPr>
          <p:spPr bwMode="auto">
            <a:xfrm>
              <a:off x="1710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1" name="Oval 38"/>
            <p:cNvSpPr>
              <a:spLocks noChangeAspect="1" noChangeArrowheads="1"/>
            </p:cNvSpPr>
            <p:nvPr/>
          </p:nvSpPr>
          <p:spPr bwMode="auto">
            <a:xfrm>
              <a:off x="1916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2" name="Oval 39"/>
            <p:cNvSpPr>
              <a:spLocks noChangeAspect="1" noChangeArrowheads="1"/>
            </p:cNvSpPr>
            <p:nvPr/>
          </p:nvSpPr>
          <p:spPr bwMode="auto">
            <a:xfrm>
              <a:off x="2122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3" name="Oval 40"/>
            <p:cNvSpPr>
              <a:spLocks noChangeAspect="1" noChangeArrowheads="1"/>
            </p:cNvSpPr>
            <p:nvPr/>
          </p:nvSpPr>
          <p:spPr bwMode="auto">
            <a:xfrm>
              <a:off x="2329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4" name="Oval 41"/>
            <p:cNvSpPr>
              <a:spLocks noChangeAspect="1" noChangeArrowheads="1"/>
            </p:cNvSpPr>
            <p:nvPr/>
          </p:nvSpPr>
          <p:spPr bwMode="auto">
            <a:xfrm>
              <a:off x="1091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5" name="Oval 42"/>
            <p:cNvSpPr>
              <a:spLocks noChangeAspect="1" noChangeArrowheads="1"/>
            </p:cNvSpPr>
            <p:nvPr/>
          </p:nvSpPr>
          <p:spPr bwMode="auto">
            <a:xfrm>
              <a:off x="1297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6" name="Oval 43"/>
            <p:cNvSpPr>
              <a:spLocks noChangeAspect="1" noChangeArrowheads="1"/>
            </p:cNvSpPr>
            <p:nvPr/>
          </p:nvSpPr>
          <p:spPr bwMode="auto">
            <a:xfrm>
              <a:off x="1503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7" name="Oval 44"/>
            <p:cNvSpPr>
              <a:spLocks noChangeAspect="1" noChangeArrowheads="1"/>
            </p:cNvSpPr>
            <p:nvPr/>
          </p:nvSpPr>
          <p:spPr bwMode="auto">
            <a:xfrm>
              <a:off x="1710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8" name="Oval 45"/>
            <p:cNvSpPr>
              <a:spLocks noChangeAspect="1" noChangeArrowheads="1"/>
            </p:cNvSpPr>
            <p:nvPr/>
          </p:nvSpPr>
          <p:spPr bwMode="auto">
            <a:xfrm>
              <a:off x="1916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9" name="Oval 46"/>
            <p:cNvSpPr>
              <a:spLocks noChangeAspect="1" noChangeArrowheads="1"/>
            </p:cNvSpPr>
            <p:nvPr/>
          </p:nvSpPr>
          <p:spPr bwMode="auto">
            <a:xfrm>
              <a:off x="2122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0" name="Oval 47"/>
            <p:cNvSpPr>
              <a:spLocks noChangeAspect="1" noChangeArrowheads="1"/>
            </p:cNvSpPr>
            <p:nvPr/>
          </p:nvSpPr>
          <p:spPr bwMode="auto">
            <a:xfrm>
              <a:off x="2329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1" name="Oval 48"/>
            <p:cNvSpPr>
              <a:spLocks noChangeAspect="1" noChangeArrowheads="1"/>
            </p:cNvSpPr>
            <p:nvPr/>
          </p:nvSpPr>
          <p:spPr bwMode="auto">
            <a:xfrm>
              <a:off x="1091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2" name="Oval 49"/>
            <p:cNvSpPr>
              <a:spLocks noChangeAspect="1" noChangeArrowheads="1"/>
            </p:cNvSpPr>
            <p:nvPr/>
          </p:nvSpPr>
          <p:spPr bwMode="auto">
            <a:xfrm>
              <a:off x="1297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3" name="Oval 50"/>
            <p:cNvSpPr>
              <a:spLocks noChangeAspect="1" noChangeArrowheads="1"/>
            </p:cNvSpPr>
            <p:nvPr/>
          </p:nvSpPr>
          <p:spPr bwMode="auto">
            <a:xfrm>
              <a:off x="1503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4" name="Oval 51"/>
            <p:cNvSpPr>
              <a:spLocks noChangeAspect="1" noChangeArrowheads="1"/>
            </p:cNvSpPr>
            <p:nvPr/>
          </p:nvSpPr>
          <p:spPr bwMode="auto">
            <a:xfrm>
              <a:off x="1710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5" name="Oval 52"/>
            <p:cNvSpPr>
              <a:spLocks noChangeAspect="1" noChangeArrowheads="1"/>
            </p:cNvSpPr>
            <p:nvPr/>
          </p:nvSpPr>
          <p:spPr bwMode="auto">
            <a:xfrm>
              <a:off x="1916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6" name="Oval 53"/>
            <p:cNvSpPr>
              <a:spLocks noChangeAspect="1" noChangeArrowheads="1"/>
            </p:cNvSpPr>
            <p:nvPr/>
          </p:nvSpPr>
          <p:spPr bwMode="auto">
            <a:xfrm>
              <a:off x="2122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7" name="Oval 54"/>
            <p:cNvSpPr>
              <a:spLocks noChangeAspect="1" noChangeArrowheads="1"/>
            </p:cNvSpPr>
            <p:nvPr/>
          </p:nvSpPr>
          <p:spPr bwMode="auto">
            <a:xfrm>
              <a:off x="2329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1" name="Group 55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2719" y="960"/>
            <a:chExt cx="1972" cy="1464"/>
          </a:xfrm>
        </p:grpSpPr>
        <p:sp>
          <p:nvSpPr>
            <p:cNvPr id="34824" name="Text Box 56"/>
            <p:cNvSpPr txBox="1">
              <a:spLocks noChangeArrowheads="1"/>
            </p:cNvSpPr>
            <p:nvPr/>
          </p:nvSpPr>
          <p:spPr bwMode="auto">
            <a:xfrm>
              <a:off x="2756" y="9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4825" name="Text Box 57"/>
            <p:cNvSpPr txBox="1">
              <a:spLocks noChangeArrowheads="1"/>
            </p:cNvSpPr>
            <p:nvPr/>
          </p:nvSpPr>
          <p:spPr bwMode="auto">
            <a:xfrm>
              <a:off x="3712" y="96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4826" name="Text Box 58"/>
            <p:cNvSpPr txBox="1">
              <a:spLocks noChangeArrowheads="1"/>
            </p:cNvSpPr>
            <p:nvPr/>
          </p:nvSpPr>
          <p:spPr bwMode="auto">
            <a:xfrm>
              <a:off x="2768" y="22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4827" name="Text Box 59"/>
            <p:cNvSpPr txBox="1">
              <a:spLocks noChangeArrowheads="1"/>
            </p:cNvSpPr>
            <p:nvPr/>
          </p:nvSpPr>
          <p:spPr bwMode="auto">
            <a:xfrm>
              <a:off x="2719" y="158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4828" name="Text Box 60"/>
            <p:cNvSpPr txBox="1">
              <a:spLocks noChangeArrowheads="1"/>
            </p:cNvSpPr>
            <p:nvPr/>
          </p:nvSpPr>
          <p:spPr bwMode="auto">
            <a:xfrm>
              <a:off x="3724" y="163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34829" name="Group 61"/>
            <p:cNvGrpSpPr>
              <a:grpSpLocks/>
            </p:cNvGrpSpPr>
            <p:nvPr/>
          </p:nvGrpSpPr>
          <p:grpSpPr bwMode="auto">
            <a:xfrm>
              <a:off x="2880" y="1104"/>
              <a:ext cx="1656" cy="1176"/>
              <a:chOff x="2880" y="1104"/>
              <a:chExt cx="1656" cy="1176"/>
            </a:xfrm>
          </p:grpSpPr>
          <p:grpSp>
            <p:nvGrpSpPr>
              <p:cNvPr id="34868" name="Group 6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34876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7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69" name="Group 6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34874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5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70" name="Group 6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34872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3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871" name="Oval 7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830" name="Group 72"/>
            <p:cNvGrpSpPr>
              <a:grpSpLocks/>
            </p:cNvGrpSpPr>
            <p:nvPr/>
          </p:nvGrpSpPr>
          <p:grpSpPr bwMode="auto">
            <a:xfrm>
              <a:off x="2928" y="1028"/>
              <a:ext cx="777" cy="133"/>
              <a:chOff x="2928" y="1028"/>
              <a:chExt cx="777" cy="133"/>
            </a:xfrm>
          </p:grpSpPr>
          <p:sp>
            <p:nvSpPr>
              <p:cNvPr id="34866" name="Line 7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7" name="Freeform 7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1" name="Group 75"/>
            <p:cNvGrpSpPr>
              <a:grpSpLocks/>
            </p:cNvGrpSpPr>
            <p:nvPr/>
          </p:nvGrpSpPr>
          <p:grpSpPr bwMode="auto">
            <a:xfrm>
              <a:off x="3720" y="1564"/>
              <a:ext cx="777" cy="133"/>
              <a:chOff x="2928" y="1028"/>
              <a:chExt cx="777" cy="133"/>
            </a:xfrm>
          </p:grpSpPr>
          <p:sp>
            <p:nvSpPr>
              <p:cNvPr id="34864" name="Line 7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5" name="Freeform 7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2" name="Group 78"/>
            <p:cNvGrpSpPr>
              <a:grpSpLocks/>
            </p:cNvGrpSpPr>
            <p:nvPr/>
          </p:nvGrpSpPr>
          <p:grpSpPr bwMode="auto">
            <a:xfrm>
              <a:off x="2936" y="2096"/>
              <a:ext cx="777" cy="133"/>
              <a:chOff x="2928" y="1028"/>
              <a:chExt cx="777" cy="133"/>
            </a:xfrm>
          </p:grpSpPr>
          <p:sp>
            <p:nvSpPr>
              <p:cNvPr id="34862" name="Line 79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3" name="Freeform 80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3" name="Group 81"/>
            <p:cNvGrpSpPr>
              <a:grpSpLocks/>
            </p:cNvGrpSpPr>
            <p:nvPr/>
          </p:nvGrpSpPr>
          <p:grpSpPr bwMode="auto">
            <a:xfrm flipH="1" flipV="1">
              <a:off x="2924" y="2228"/>
              <a:ext cx="777" cy="133"/>
              <a:chOff x="2928" y="1028"/>
              <a:chExt cx="777" cy="133"/>
            </a:xfrm>
          </p:grpSpPr>
          <p:sp>
            <p:nvSpPr>
              <p:cNvPr id="34860" name="Line 82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1" name="Freeform 83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4" name="Group 84"/>
            <p:cNvGrpSpPr>
              <a:grpSpLocks/>
            </p:cNvGrpSpPr>
            <p:nvPr/>
          </p:nvGrpSpPr>
          <p:grpSpPr bwMode="auto">
            <a:xfrm flipH="1" flipV="1">
              <a:off x="2940" y="1692"/>
              <a:ext cx="777" cy="133"/>
              <a:chOff x="2928" y="1028"/>
              <a:chExt cx="777" cy="133"/>
            </a:xfrm>
          </p:grpSpPr>
          <p:sp>
            <p:nvSpPr>
              <p:cNvPr id="34858" name="Line 8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9" name="Freeform 8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5" name="Group 87"/>
            <p:cNvGrpSpPr>
              <a:grpSpLocks/>
            </p:cNvGrpSpPr>
            <p:nvPr/>
          </p:nvGrpSpPr>
          <p:grpSpPr bwMode="auto">
            <a:xfrm>
              <a:off x="2776" y="1167"/>
              <a:ext cx="152" cy="513"/>
              <a:chOff x="2776" y="1167"/>
              <a:chExt cx="152" cy="513"/>
            </a:xfrm>
          </p:grpSpPr>
          <p:sp>
            <p:nvSpPr>
              <p:cNvPr id="34856" name="Line 88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7" name="Freeform 89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6" name="Group 90"/>
            <p:cNvGrpSpPr>
              <a:grpSpLocks/>
            </p:cNvGrpSpPr>
            <p:nvPr/>
          </p:nvGrpSpPr>
          <p:grpSpPr bwMode="auto">
            <a:xfrm flipV="1">
              <a:off x="2772" y="1711"/>
              <a:ext cx="152" cy="513"/>
              <a:chOff x="2776" y="1167"/>
              <a:chExt cx="152" cy="513"/>
            </a:xfrm>
          </p:grpSpPr>
          <p:sp>
            <p:nvSpPr>
              <p:cNvPr id="34854" name="Line 91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5" name="Freeform 92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7" name="Group 93"/>
            <p:cNvGrpSpPr>
              <a:grpSpLocks/>
            </p:cNvGrpSpPr>
            <p:nvPr/>
          </p:nvGrpSpPr>
          <p:grpSpPr bwMode="auto">
            <a:xfrm flipH="1" flipV="1">
              <a:off x="2952" y="1167"/>
              <a:ext cx="152" cy="513"/>
              <a:chOff x="2776" y="1167"/>
              <a:chExt cx="152" cy="513"/>
            </a:xfrm>
          </p:grpSpPr>
          <p:sp>
            <p:nvSpPr>
              <p:cNvPr id="34852" name="Line 94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3" name="Freeform 95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8" name="Group 96"/>
            <p:cNvGrpSpPr>
              <a:grpSpLocks/>
            </p:cNvGrpSpPr>
            <p:nvPr/>
          </p:nvGrpSpPr>
          <p:grpSpPr bwMode="auto">
            <a:xfrm flipH="1" flipV="1">
              <a:off x="3712" y="1167"/>
              <a:ext cx="152" cy="513"/>
              <a:chOff x="2776" y="1167"/>
              <a:chExt cx="152" cy="513"/>
            </a:xfrm>
          </p:grpSpPr>
          <p:sp>
            <p:nvSpPr>
              <p:cNvPr id="34850" name="Line 97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1" name="Freeform 98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9" name="Group 99"/>
            <p:cNvGrpSpPr>
              <a:grpSpLocks/>
            </p:cNvGrpSpPr>
            <p:nvPr/>
          </p:nvGrpSpPr>
          <p:grpSpPr bwMode="auto">
            <a:xfrm>
              <a:off x="2934" y="1691"/>
              <a:ext cx="777" cy="523"/>
              <a:chOff x="2934" y="1691"/>
              <a:chExt cx="777" cy="523"/>
            </a:xfrm>
          </p:grpSpPr>
          <p:sp>
            <p:nvSpPr>
              <p:cNvPr id="34848" name="Line 100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9" name="Freeform 101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40" name="Group 102"/>
            <p:cNvGrpSpPr>
              <a:grpSpLocks/>
            </p:cNvGrpSpPr>
            <p:nvPr/>
          </p:nvGrpSpPr>
          <p:grpSpPr bwMode="auto">
            <a:xfrm>
              <a:off x="3705" y="1685"/>
              <a:ext cx="764" cy="543"/>
              <a:chOff x="3696" y="1680"/>
              <a:chExt cx="764" cy="543"/>
            </a:xfrm>
          </p:grpSpPr>
          <p:sp>
            <p:nvSpPr>
              <p:cNvPr id="34846" name="Line 103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7" name="Freeform 104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41" name="Group 105"/>
            <p:cNvGrpSpPr>
              <a:grpSpLocks/>
            </p:cNvGrpSpPr>
            <p:nvPr/>
          </p:nvGrpSpPr>
          <p:grpSpPr bwMode="auto">
            <a:xfrm>
              <a:off x="3726" y="1170"/>
              <a:ext cx="764" cy="543"/>
              <a:chOff x="3726" y="1170"/>
              <a:chExt cx="764" cy="543"/>
            </a:xfrm>
          </p:grpSpPr>
          <p:sp>
            <p:nvSpPr>
              <p:cNvPr id="34844" name="Line 106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5" name="Freeform 107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42" name="Text Box 108"/>
            <p:cNvSpPr txBox="1">
              <a:spLocks noChangeArrowheads="1"/>
            </p:cNvSpPr>
            <p:nvPr/>
          </p:nvSpPr>
          <p:spPr bwMode="auto">
            <a:xfrm>
              <a:off x="3704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4843" name="Text Box 109"/>
            <p:cNvSpPr txBox="1">
              <a:spLocks noChangeArrowheads="1"/>
            </p:cNvSpPr>
            <p:nvPr/>
          </p:nvSpPr>
          <p:spPr bwMode="auto">
            <a:xfrm>
              <a:off x="4504" y="15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34822" name="Text Box 110"/>
          <p:cNvSpPr txBox="1">
            <a:spLocks noChangeArrowheads="1"/>
          </p:cNvSpPr>
          <p:nvPr/>
        </p:nvSpPr>
        <p:spPr bwMode="auto">
          <a:xfrm>
            <a:off x="2489200" y="3429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4823" name="Text Box 111"/>
          <p:cNvSpPr txBox="1">
            <a:spLocks noChangeArrowheads="1"/>
          </p:cNvSpPr>
          <p:nvPr/>
        </p:nvSpPr>
        <p:spPr bwMode="auto">
          <a:xfrm>
            <a:off x="5807075" y="3429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G(A)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Undirected graph, ignoring edge directions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3152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Overestimates the nonzero structure of A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Sparse GESP can use symmetric permutations (min degree, nested dissection) of this graph</a:t>
            </a:r>
            <a:endParaRPr lang="en-US" b="1" baseline="30000">
              <a:latin typeface="Arial" charset="0"/>
            </a:endParaRP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755"/>
            <a:chExt cx="1405" cy="1407"/>
          </a:xfrm>
        </p:grpSpPr>
        <p:sp>
          <p:nvSpPr>
            <p:cNvPr id="35875" name="Oval 5"/>
            <p:cNvSpPr>
              <a:spLocks noChangeAspect="1" noChangeArrowheads="1"/>
            </p:cNvSpPr>
            <p:nvPr/>
          </p:nvSpPr>
          <p:spPr bwMode="auto">
            <a:xfrm>
              <a:off x="1091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6" name="Rectangle 6"/>
            <p:cNvSpPr>
              <a:spLocks noChangeAspect="1" noChangeArrowheads="1"/>
            </p:cNvSpPr>
            <p:nvPr/>
          </p:nvSpPr>
          <p:spPr bwMode="auto">
            <a:xfrm>
              <a:off x="1050" y="755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7" name="Oval 7"/>
            <p:cNvSpPr>
              <a:spLocks noChangeAspect="1" noChangeArrowheads="1"/>
            </p:cNvSpPr>
            <p:nvPr/>
          </p:nvSpPr>
          <p:spPr bwMode="auto">
            <a:xfrm>
              <a:off x="1091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8" name="Oval 8"/>
            <p:cNvSpPr>
              <a:spLocks noChangeAspect="1" noChangeArrowheads="1"/>
            </p:cNvSpPr>
            <p:nvPr/>
          </p:nvSpPr>
          <p:spPr bwMode="auto">
            <a:xfrm>
              <a:off x="1297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Oval 9"/>
            <p:cNvSpPr>
              <a:spLocks noChangeAspect="1" noChangeArrowheads="1"/>
            </p:cNvSpPr>
            <p:nvPr/>
          </p:nvSpPr>
          <p:spPr bwMode="auto">
            <a:xfrm>
              <a:off x="1503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0" name="Oval 10"/>
            <p:cNvSpPr>
              <a:spLocks noChangeAspect="1" noChangeArrowheads="1"/>
            </p:cNvSpPr>
            <p:nvPr/>
          </p:nvSpPr>
          <p:spPr bwMode="auto">
            <a:xfrm>
              <a:off x="1710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1" name="Oval 11"/>
            <p:cNvSpPr>
              <a:spLocks noChangeAspect="1" noChangeArrowheads="1"/>
            </p:cNvSpPr>
            <p:nvPr/>
          </p:nvSpPr>
          <p:spPr bwMode="auto">
            <a:xfrm>
              <a:off x="1916" y="1827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2" name="Oval 12"/>
            <p:cNvSpPr>
              <a:spLocks noChangeAspect="1" noChangeArrowheads="1"/>
            </p:cNvSpPr>
            <p:nvPr/>
          </p:nvSpPr>
          <p:spPr bwMode="auto">
            <a:xfrm>
              <a:off x="2122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Oval 13"/>
            <p:cNvSpPr>
              <a:spLocks noChangeAspect="1" noChangeArrowheads="1"/>
            </p:cNvSpPr>
            <p:nvPr/>
          </p:nvSpPr>
          <p:spPr bwMode="auto">
            <a:xfrm>
              <a:off x="2329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4" name="Oval 14"/>
            <p:cNvSpPr>
              <a:spLocks noChangeAspect="1" noChangeArrowheads="1"/>
            </p:cNvSpPr>
            <p:nvPr/>
          </p:nvSpPr>
          <p:spPr bwMode="auto">
            <a:xfrm>
              <a:off x="1091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5" name="Oval 15"/>
            <p:cNvSpPr>
              <a:spLocks noChangeAspect="1" noChangeArrowheads="1"/>
            </p:cNvSpPr>
            <p:nvPr/>
          </p:nvSpPr>
          <p:spPr bwMode="auto">
            <a:xfrm>
              <a:off x="1297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6" name="Oval 16"/>
            <p:cNvSpPr>
              <a:spLocks noChangeAspect="1" noChangeArrowheads="1"/>
            </p:cNvSpPr>
            <p:nvPr/>
          </p:nvSpPr>
          <p:spPr bwMode="auto">
            <a:xfrm>
              <a:off x="1503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7" name="Oval 17"/>
            <p:cNvSpPr>
              <a:spLocks noChangeAspect="1" noChangeArrowheads="1"/>
            </p:cNvSpPr>
            <p:nvPr/>
          </p:nvSpPr>
          <p:spPr bwMode="auto">
            <a:xfrm>
              <a:off x="1710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Oval 18"/>
            <p:cNvSpPr>
              <a:spLocks noChangeAspect="1" noChangeArrowheads="1"/>
            </p:cNvSpPr>
            <p:nvPr/>
          </p:nvSpPr>
          <p:spPr bwMode="auto">
            <a:xfrm>
              <a:off x="1916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9" name="Oval 19"/>
            <p:cNvSpPr>
              <a:spLocks noChangeAspect="1" noChangeArrowheads="1"/>
            </p:cNvSpPr>
            <p:nvPr/>
          </p:nvSpPr>
          <p:spPr bwMode="auto">
            <a:xfrm>
              <a:off x="2122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0" name="Oval 20"/>
            <p:cNvSpPr>
              <a:spLocks noChangeAspect="1" noChangeArrowheads="1"/>
            </p:cNvSpPr>
            <p:nvPr/>
          </p:nvSpPr>
          <p:spPr bwMode="auto">
            <a:xfrm>
              <a:off x="2329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Oval 21"/>
            <p:cNvSpPr>
              <a:spLocks noChangeAspect="1" noChangeArrowheads="1"/>
            </p:cNvSpPr>
            <p:nvPr/>
          </p:nvSpPr>
          <p:spPr bwMode="auto">
            <a:xfrm>
              <a:off x="1091" y="1002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Oval 22"/>
            <p:cNvSpPr>
              <a:spLocks noChangeAspect="1" noChangeArrowheads="1"/>
            </p:cNvSpPr>
            <p:nvPr/>
          </p:nvSpPr>
          <p:spPr bwMode="auto">
            <a:xfrm>
              <a:off x="1297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3" name="Oval 23"/>
            <p:cNvSpPr>
              <a:spLocks noChangeAspect="1" noChangeArrowheads="1"/>
            </p:cNvSpPr>
            <p:nvPr/>
          </p:nvSpPr>
          <p:spPr bwMode="auto">
            <a:xfrm>
              <a:off x="1503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Oval 24"/>
            <p:cNvSpPr>
              <a:spLocks noChangeAspect="1" noChangeArrowheads="1"/>
            </p:cNvSpPr>
            <p:nvPr/>
          </p:nvSpPr>
          <p:spPr bwMode="auto">
            <a:xfrm>
              <a:off x="1710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Oval 25"/>
            <p:cNvSpPr>
              <a:spLocks noChangeAspect="1" noChangeArrowheads="1"/>
            </p:cNvSpPr>
            <p:nvPr/>
          </p:nvSpPr>
          <p:spPr bwMode="auto">
            <a:xfrm>
              <a:off x="1916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6" name="Oval 26"/>
            <p:cNvSpPr>
              <a:spLocks noChangeAspect="1" noChangeArrowheads="1"/>
            </p:cNvSpPr>
            <p:nvPr/>
          </p:nvSpPr>
          <p:spPr bwMode="auto">
            <a:xfrm>
              <a:off x="2122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Oval 27"/>
            <p:cNvSpPr>
              <a:spLocks noChangeAspect="1" noChangeArrowheads="1"/>
            </p:cNvSpPr>
            <p:nvPr/>
          </p:nvSpPr>
          <p:spPr bwMode="auto">
            <a:xfrm>
              <a:off x="2329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8" name="Oval 28"/>
            <p:cNvSpPr>
              <a:spLocks noChangeAspect="1" noChangeArrowheads="1"/>
            </p:cNvSpPr>
            <p:nvPr/>
          </p:nvSpPr>
          <p:spPr bwMode="auto">
            <a:xfrm>
              <a:off x="1297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9" name="Oval 29"/>
            <p:cNvSpPr>
              <a:spLocks noChangeAspect="1" noChangeArrowheads="1"/>
            </p:cNvSpPr>
            <p:nvPr/>
          </p:nvSpPr>
          <p:spPr bwMode="auto">
            <a:xfrm>
              <a:off x="1503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0" name="Oval 30"/>
            <p:cNvSpPr>
              <a:spLocks noChangeAspect="1" noChangeArrowheads="1"/>
            </p:cNvSpPr>
            <p:nvPr/>
          </p:nvSpPr>
          <p:spPr bwMode="auto">
            <a:xfrm>
              <a:off x="1710" y="120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1" name="Oval 31"/>
            <p:cNvSpPr>
              <a:spLocks noChangeAspect="1" noChangeArrowheads="1"/>
            </p:cNvSpPr>
            <p:nvPr/>
          </p:nvSpPr>
          <p:spPr bwMode="auto">
            <a:xfrm>
              <a:off x="1916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Oval 32"/>
            <p:cNvSpPr>
              <a:spLocks noChangeAspect="1" noChangeArrowheads="1"/>
            </p:cNvSpPr>
            <p:nvPr/>
          </p:nvSpPr>
          <p:spPr bwMode="auto">
            <a:xfrm>
              <a:off x="2122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3" name="Oval 33"/>
            <p:cNvSpPr>
              <a:spLocks noChangeAspect="1" noChangeArrowheads="1"/>
            </p:cNvSpPr>
            <p:nvPr/>
          </p:nvSpPr>
          <p:spPr bwMode="auto">
            <a:xfrm>
              <a:off x="2329" y="120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4" name="Oval 34"/>
            <p:cNvSpPr>
              <a:spLocks noChangeAspect="1" noChangeArrowheads="1"/>
            </p:cNvSpPr>
            <p:nvPr/>
          </p:nvSpPr>
          <p:spPr bwMode="auto">
            <a:xfrm>
              <a:off x="1091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5" name="Oval 35"/>
            <p:cNvSpPr>
              <a:spLocks noChangeAspect="1" noChangeArrowheads="1"/>
            </p:cNvSpPr>
            <p:nvPr/>
          </p:nvSpPr>
          <p:spPr bwMode="auto">
            <a:xfrm>
              <a:off x="1297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6" name="Oval 36"/>
            <p:cNvSpPr>
              <a:spLocks noChangeAspect="1" noChangeArrowheads="1"/>
            </p:cNvSpPr>
            <p:nvPr/>
          </p:nvSpPr>
          <p:spPr bwMode="auto">
            <a:xfrm>
              <a:off x="1503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7" name="Oval 37"/>
            <p:cNvSpPr>
              <a:spLocks noChangeAspect="1" noChangeArrowheads="1"/>
            </p:cNvSpPr>
            <p:nvPr/>
          </p:nvSpPr>
          <p:spPr bwMode="auto">
            <a:xfrm>
              <a:off x="1710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8" name="Oval 38"/>
            <p:cNvSpPr>
              <a:spLocks noChangeAspect="1" noChangeArrowheads="1"/>
            </p:cNvSpPr>
            <p:nvPr/>
          </p:nvSpPr>
          <p:spPr bwMode="auto">
            <a:xfrm>
              <a:off x="1916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9" name="Oval 39"/>
            <p:cNvSpPr>
              <a:spLocks noChangeAspect="1" noChangeArrowheads="1"/>
            </p:cNvSpPr>
            <p:nvPr/>
          </p:nvSpPr>
          <p:spPr bwMode="auto">
            <a:xfrm>
              <a:off x="2122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0" name="Oval 40"/>
            <p:cNvSpPr>
              <a:spLocks noChangeAspect="1" noChangeArrowheads="1"/>
            </p:cNvSpPr>
            <p:nvPr/>
          </p:nvSpPr>
          <p:spPr bwMode="auto">
            <a:xfrm>
              <a:off x="2329" y="1415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1" name="Oval 41"/>
            <p:cNvSpPr>
              <a:spLocks noChangeAspect="1" noChangeArrowheads="1"/>
            </p:cNvSpPr>
            <p:nvPr/>
          </p:nvSpPr>
          <p:spPr bwMode="auto">
            <a:xfrm>
              <a:off x="1091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2" name="Oval 42"/>
            <p:cNvSpPr>
              <a:spLocks noChangeAspect="1" noChangeArrowheads="1"/>
            </p:cNvSpPr>
            <p:nvPr/>
          </p:nvSpPr>
          <p:spPr bwMode="auto">
            <a:xfrm>
              <a:off x="1297" y="162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3" name="Oval 43"/>
            <p:cNvSpPr>
              <a:spLocks noChangeAspect="1" noChangeArrowheads="1"/>
            </p:cNvSpPr>
            <p:nvPr/>
          </p:nvSpPr>
          <p:spPr bwMode="auto">
            <a:xfrm>
              <a:off x="1503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4" name="Oval 44"/>
            <p:cNvSpPr>
              <a:spLocks noChangeAspect="1" noChangeArrowheads="1"/>
            </p:cNvSpPr>
            <p:nvPr/>
          </p:nvSpPr>
          <p:spPr bwMode="auto">
            <a:xfrm>
              <a:off x="1710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5" name="Oval 45"/>
            <p:cNvSpPr>
              <a:spLocks noChangeAspect="1" noChangeArrowheads="1"/>
            </p:cNvSpPr>
            <p:nvPr/>
          </p:nvSpPr>
          <p:spPr bwMode="auto">
            <a:xfrm>
              <a:off x="1916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6" name="Oval 46"/>
            <p:cNvSpPr>
              <a:spLocks noChangeAspect="1" noChangeArrowheads="1"/>
            </p:cNvSpPr>
            <p:nvPr/>
          </p:nvSpPr>
          <p:spPr bwMode="auto">
            <a:xfrm>
              <a:off x="2122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7" name="Oval 47"/>
            <p:cNvSpPr>
              <a:spLocks noChangeAspect="1" noChangeArrowheads="1"/>
            </p:cNvSpPr>
            <p:nvPr/>
          </p:nvSpPr>
          <p:spPr bwMode="auto">
            <a:xfrm>
              <a:off x="2329" y="162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8" name="Oval 48"/>
            <p:cNvSpPr>
              <a:spLocks noChangeAspect="1" noChangeArrowheads="1"/>
            </p:cNvSpPr>
            <p:nvPr/>
          </p:nvSpPr>
          <p:spPr bwMode="auto">
            <a:xfrm>
              <a:off x="1091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9" name="Oval 49"/>
            <p:cNvSpPr>
              <a:spLocks noChangeAspect="1" noChangeArrowheads="1"/>
            </p:cNvSpPr>
            <p:nvPr/>
          </p:nvSpPr>
          <p:spPr bwMode="auto">
            <a:xfrm>
              <a:off x="1297" y="2034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0" name="Oval 50"/>
            <p:cNvSpPr>
              <a:spLocks noChangeAspect="1" noChangeArrowheads="1"/>
            </p:cNvSpPr>
            <p:nvPr/>
          </p:nvSpPr>
          <p:spPr bwMode="auto">
            <a:xfrm>
              <a:off x="1503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1" name="Oval 51"/>
            <p:cNvSpPr>
              <a:spLocks noChangeAspect="1" noChangeArrowheads="1"/>
            </p:cNvSpPr>
            <p:nvPr/>
          </p:nvSpPr>
          <p:spPr bwMode="auto">
            <a:xfrm>
              <a:off x="1710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2" name="Oval 52"/>
            <p:cNvSpPr>
              <a:spLocks noChangeAspect="1" noChangeArrowheads="1"/>
            </p:cNvSpPr>
            <p:nvPr/>
          </p:nvSpPr>
          <p:spPr bwMode="auto">
            <a:xfrm>
              <a:off x="1916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3" name="Oval 53"/>
            <p:cNvSpPr>
              <a:spLocks noChangeAspect="1" noChangeArrowheads="1"/>
            </p:cNvSpPr>
            <p:nvPr/>
          </p:nvSpPr>
          <p:spPr bwMode="auto">
            <a:xfrm>
              <a:off x="2122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4" name="Oval 54"/>
            <p:cNvSpPr>
              <a:spLocks noChangeAspect="1" noChangeArrowheads="1"/>
            </p:cNvSpPr>
            <p:nvPr/>
          </p:nvSpPr>
          <p:spPr bwMode="auto">
            <a:xfrm>
              <a:off x="2329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5" name="Text Box 55"/>
          <p:cNvSpPr txBox="1">
            <a:spLocks noChangeArrowheads="1"/>
          </p:cNvSpPr>
          <p:nvPr/>
        </p:nvSpPr>
        <p:spPr bwMode="auto">
          <a:xfrm>
            <a:off x="4935538" y="10731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35846" name="Text Box 56"/>
          <p:cNvSpPr txBox="1">
            <a:spLocks noChangeArrowheads="1"/>
          </p:cNvSpPr>
          <p:nvPr/>
        </p:nvSpPr>
        <p:spPr bwMode="auto">
          <a:xfrm>
            <a:off x="6453188" y="106680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35847" name="Text Box 57"/>
          <p:cNvSpPr txBox="1">
            <a:spLocks noChangeArrowheads="1"/>
          </p:cNvSpPr>
          <p:nvPr/>
        </p:nvSpPr>
        <p:spPr bwMode="auto">
          <a:xfrm>
            <a:off x="4954588" y="30543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35848" name="Text Box 58"/>
          <p:cNvSpPr txBox="1">
            <a:spLocks noChangeArrowheads="1"/>
          </p:cNvSpPr>
          <p:nvPr/>
        </p:nvSpPr>
        <p:spPr bwMode="auto">
          <a:xfrm>
            <a:off x="4876800" y="2054225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35849" name="Text Box 59"/>
          <p:cNvSpPr txBox="1">
            <a:spLocks noChangeArrowheads="1"/>
          </p:cNvSpPr>
          <p:nvPr/>
        </p:nvSpPr>
        <p:spPr bwMode="auto">
          <a:xfrm>
            <a:off x="6472238" y="21399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grpSp>
        <p:nvGrpSpPr>
          <p:cNvPr id="35850" name="Group 60"/>
          <p:cNvGrpSpPr>
            <a:grpSpLocks/>
          </p:cNvGrpSpPr>
          <p:nvPr/>
        </p:nvGrpSpPr>
        <p:grpSpPr bwMode="auto">
          <a:xfrm>
            <a:off x="5132388" y="1295400"/>
            <a:ext cx="2628900" cy="1866900"/>
            <a:chOff x="3233" y="816"/>
            <a:chExt cx="1656" cy="1176"/>
          </a:xfrm>
        </p:grpSpPr>
        <p:grpSp>
          <p:nvGrpSpPr>
            <p:cNvPr id="35865" name="Group 61"/>
            <p:cNvGrpSpPr>
              <a:grpSpLocks/>
            </p:cNvGrpSpPr>
            <p:nvPr/>
          </p:nvGrpSpPr>
          <p:grpSpPr bwMode="auto">
            <a:xfrm>
              <a:off x="3233" y="1872"/>
              <a:ext cx="888" cy="120"/>
              <a:chOff x="2880" y="2160"/>
              <a:chExt cx="888" cy="120"/>
            </a:xfrm>
          </p:grpSpPr>
          <p:sp>
            <p:nvSpPr>
              <p:cNvPr id="35873" name="Oval 62"/>
              <p:cNvSpPr>
                <a:spLocks noChangeAspect="1" noChangeArrowheads="1"/>
              </p:cNvSpPr>
              <p:nvPr/>
            </p:nvSpPr>
            <p:spPr bwMode="auto">
              <a:xfrm>
                <a:off x="3648" y="2160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4" name="Oval 63"/>
              <p:cNvSpPr>
                <a:spLocks noChangeAspect="1" noChangeArrowheads="1"/>
              </p:cNvSpPr>
              <p:nvPr/>
            </p:nvSpPr>
            <p:spPr bwMode="auto">
              <a:xfrm>
                <a:off x="2880" y="2160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66" name="Group 64"/>
            <p:cNvGrpSpPr>
              <a:grpSpLocks/>
            </p:cNvGrpSpPr>
            <p:nvPr/>
          </p:nvGrpSpPr>
          <p:grpSpPr bwMode="auto">
            <a:xfrm>
              <a:off x="3233" y="816"/>
              <a:ext cx="888" cy="120"/>
              <a:chOff x="2880" y="2160"/>
              <a:chExt cx="888" cy="120"/>
            </a:xfrm>
          </p:grpSpPr>
          <p:sp>
            <p:nvSpPr>
              <p:cNvPr id="35871" name="Oval 65"/>
              <p:cNvSpPr>
                <a:spLocks noChangeAspect="1" noChangeArrowheads="1"/>
              </p:cNvSpPr>
              <p:nvPr/>
            </p:nvSpPr>
            <p:spPr bwMode="auto">
              <a:xfrm>
                <a:off x="3648" y="2160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2" name="Oval 66"/>
              <p:cNvSpPr>
                <a:spLocks noChangeAspect="1" noChangeArrowheads="1"/>
              </p:cNvSpPr>
              <p:nvPr/>
            </p:nvSpPr>
            <p:spPr bwMode="auto">
              <a:xfrm>
                <a:off x="2880" y="2160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67" name="Group 67"/>
            <p:cNvGrpSpPr>
              <a:grpSpLocks/>
            </p:cNvGrpSpPr>
            <p:nvPr/>
          </p:nvGrpSpPr>
          <p:grpSpPr bwMode="auto">
            <a:xfrm>
              <a:off x="3233" y="1344"/>
              <a:ext cx="888" cy="120"/>
              <a:chOff x="2880" y="2160"/>
              <a:chExt cx="888" cy="120"/>
            </a:xfrm>
          </p:grpSpPr>
          <p:sp>
            <p:nvSpPr>
              <p:cNvPr id="35869" name="Oval 68"/>
              <p:cNvSpPr>
                <a:spLocks noChangeAspect="1" noChangeArrowheads="1"/>
              </p:cNvSpPr>
              <p:nvPr/>
            </p:nvSpPr>
            <p:spPr bwMode="auto">
              <a:xfrm>
                <a:off x="3648" y="2160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0" name="Oval 69"/>
              <p:cNvSpPr>
                <a:spLocks noChangeAspect="1" noChangeArrowheads="1"/>
              </p:cNvSpPr>
              <p:nvPr/>
            </p:nvSpPr>
            <p:spPr bwMode="auto">
              <a:xfrm>
                <a:off x="2880" y="2160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68" name="Oval 70"/>
            <p:cNvSpPr>
              <a:spLocks noChangeAspect="1" noChangeArrowheads="1"/>
            </p:cNvSpPr>
            <p:nvPr/>
          </p:nvSpPr>
          <p:spPr bwMode="auto">
            <a:xfrm>
              <a:off x="4769" y="1344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1" name="Freeform 71"/>
          <p:cNvSpPr>
            <a:spLocks/>
          </p:cNvSpPr>
          <p:nvPr/>
        </p:nvSpPr>
        <p:spPr bwMode="auto">
          <a:xfrm>
            <a:off x="5208588" y="1174750"/>
            <a:ext cx="1233487" cy="211138"/>
          </a:xfrm>
          <a:custGeom>
            <a:avLst/>
            <a:gdLst>
              <a:gd name="T0" fmla="*/ 0 w 777"/>
              <a:gd name="T1" fmla="*/ 124 h 133"/>
              <a:gd name="T2" fmla="*/ 375 w 777"/>
              <a:gd name="T3" fmla="*/ 1 h 133"/>
              <a:gd name="T4" fmla="*/ 777 w 777"/>
              <a:gd name="T5" fmla="*/ 133 h 133"/>
              <a:gd name="T6" fmla="*/ 0 60000 65536"/>
              <a:gd name="T7" fmla="*/ 0 60000 65536"/>
              <a:gd name="T8" fmla="*/ 0 60000 65536"/>
              <a:gd name="T9" fmla="*/ 0 w 777"/>
              <a:gd name="T10" fmla="*/ 0 h 133"/>
              <a:gd name="T11" fmla="*/ 777 w 777"/>
              <a:gd name="T12" fmla="*/ 133 h 1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7" h="133">
                <a:moveTo>
                  <a:pt x="0" y="124"/>
                </a:moveTo>
                <a:cubicBezTo>
                  <a:pt x="123" y="62"/>
                  <a:pt x="246" y="0"/>
                  <a:pt x="375" y="1"/>
                </a:cubicBezTo>
                <a:cubicBezTo>
                  <a:pt x="504" y="2"/>
                  <a:pt x="640" y="67"/>
                  <a:pt x="777" y="13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Freeform 72"/>
          <p:cNvSpPr>
            <a:spLocks/>
          </p:cNvSpPr>
          <p:nvPr/>
        </p:nvSpPr>
        <p:spPr bwMode="auto">
          <a:xfrm>
            <a:off x="6465888" y="2025650"/>
            <a:ext cx="1233487" cy="211138"/>
          </a:xfrm>
          <a:custGeom>
            <a:avLst/>
            <a:gdLst>
              <a:gd name="T0" fmla="*/ 0 w 777"/>
              <a:gd name="T1" fmla="*/ 124 h 133"/>
              <a:gd name="T2" fmla="*/ 375 w 777"/>
              <a:gd name="T3" fmla="*/ 1 h 133"/>
              <a:gd name="T4" fmla="*/ 777 w 777"/>
              <a:gd name="T5" fmla="*/ 133 h 133"/>
              <a:gd name="T6" fmla="*/ 0 60000 65536"/>
              <a:gd name="T7" fmla="*/ 0 60000 65536"/>
              <a:gd name="T8" fmla="*/ 0 60000 65536"/>
              <a:gd name="T9" fmla="*/ 0 w 777"/>
              <a:gd name="T10" fmla="*/ 0 h 133"/>
              <a:gd name="T11" fmla="*/ 777 w 777"/>
              <a:gd name="T12" fmla="*/ 133 h 1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7" h="133">
                <a:moveTo>
                  <a:pt x="0" y="124"/>
                </a:moveTo>
                <a:cubicBezTo>
                  <a:pt x="123" y="62"/>
                  <a:pt x="246" y="0"/>
                  <a:pt x="375" y="1"/>
                </a:cubicBezTo>
                <a:cubicBezTo>
                  <a:pt x="504" y="2"/>
                  <a:pt x="640" y="67"/>
                  <a:pt x="777" y="13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Freeform 73"/>
          <p:cNvSpPr>
            <a:spLocks/>
          </p:cNvSpPr>
          <p:nvPr/>
        </p:nvSpPr>
        <p:spPr bwMode="auto">
          <a:xfrm flipH="1" flipV="1">
            <a:off x="5202238" y="3079750"/>
            <a:ext cx="1233487" cy="211138"/>
          </a:xfrm>
          <a:custGeom>
            <a:avLst/>
            <a:gdLst>
              <a:gd name="T0" fmla="*/ 0 w 777"/>
              <a:gd name="T1" fmla="*/ 124 h 133"/>
              <a:gd name="T2" fmla="*/ 375 w 777"/>
              <a:gd name="T3" fmla="*/ 1 h 133"/>
              <a:gd name="T4" fmla="*/ 777 w 777"/>
              <a:gd name="T5" fmla="*/ 133 h 133"/>
              <a:gd name="T6" fmla="*/ 0 60000 65536"/>
              <a:gd name="T7" fmla="*/ 0 60000 65536"/>
              <a:gd name="T8" fmla="*/ 0 60000 65536"/>
              <a:gd name="T9" fmla="*/ 0 w 777"/>
              <a:gd name="T10" fmla="*/ 0 h 133"/>
              <a:gd name="T11" fmla="*/ 777 w 777"/>
              <a:gd name="T12" fmla="*/ 133 h 1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7" h="133">
                <a:moveTo>
                  <a:pt x="0" y="124"/>
                </a:moveTo>
                <a:cubicBezTo>
                  <a:pt x="123" y="62"/>
                  <a:pt x="246" y="0"/>
                  <a:pt x="375" y="1"/>
                </a:cubicBezTo>
                <a:cubicBezTo>
                  <a:pt x="504" y="2"/>
                  <a:pt x="640" y="67"/>
                  <a:pt x="777" y="13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Freeform 74"/>
          <p:cNvSpPr>
            <a:spLocks/>
          </p:cNvSpPr>
          <p:nvPr/>
        </p:nvSpPr>
        <p:spPr bwMode="auto">
          <a:xfrm flipH="1" flipV="1">
            <a:off x="5227638" y="2228850"/>
            <a:ext cx="1233487" cy="211138"/>
          </a:xfrm>
          <a:custGeom>
            <a:avLst/>
            <a:gdLst>
              <a:gd name="T0" fmla="*/ 0 w 777"/>
              <a:gd name="T1" fmla="*/ 124 h 133"/>
              <a:gd name="T2" fmla="*/ 375 w 777"/>
              <a:gd name="T3" fmla="*/ 1 h 133"/>
              <a:gd name="T4" fmla="*/ 777 w 777"/>
              <a:gd name="T5" fmla="*/ 133 h 133"/>
              <a:gd name="T6" fmla="*/ 0 60000 65536"/>
              <a:gd name="T7" fmla="*/ 0 60000 65536"/>
              <a:gd name="T8" fmla="*/ 0 60000 65536"/>
              <a:gd name="T9" fmla="*/ 0 w 777"/>
              <a:gd name="T10" fmla="*/ 0 h 133"/>
              <a:gd name="T11" fmla="*/ 777 w 777"/>
              <a:gd name="T12" fmla="*/ 133 h 1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7" h="133">
                <a:moveTo>
                  <a:pt x="0" y="124"/>
                </a:moveTo>
                <a:cubicBezTo>
                  <a:pt x="123" y="62"/>
                  <a:pt x="246" y="0"/>
                  <a:pt x="375" y="1"/>
                </a:cubicBezTo>
                <a:cubicBezTo>
                  <a:pt x="504" y="2"/>
                  <a:pt x="640" y="67"/>
                  <a:pt x="777" y="13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Freeform 75"/>
          <p:cNvSpPr>
            <a:spLocks/>
          </p:cNvSpPr>
          <p:nvPr/>
        </p:nvSpPr>
        <p:spPr bwMode="auto">
          <a:xfrm>
            <a:off x="4967288" y="1395413"/>
            <a:ext cx="241300" cy="814387"/>
          </a:xfrm>
          <a:custGeom>
            <a:avLst/>
            <a:gdLst>
              <a:gd name="T0" fmla="*/ 152 w 152"/>
              <a:gd name="T1" fmla="*/ 513 h 513"/>
              <a:gd name="T2" fmla="*/ 38 w 152"/>
              <a:gd name="T3" fmla="*/ 371 h 513"/>
              <a:gd name="T4" fmla="*/ 19 w 152"/>
              <a:gd name="T5" fmla="*/ 212 h 513"/>
              <a:gd name="T6" fmla="*/ 152 w 152"/>
              <a:gd name="T7" fmla="*/ 0 h 513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513"/>
              <a:gd name="T14" fmla="*/ 152 w 152"/>
              <a:gd name="T15" fmla="*/ 513 h 5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513">
                <a:moveTo>
                  <a:pt x="152" y="513"/>
                </a:moveTo>
                <a:cubicBezTo>
                  <a:pt x="106" y="467"/>
                  <a:pt x="60" y="421"/>
                  <a:pt x="38" y="371"/>
                </a:cubicBezTo>
                <a:cubicBezTo>
                  <a:pt x="16" y="321"/>
                  <a:pt x="0" y="274"/>
                  <a:pt x="19" y="212"/>
                </a:cubicBezTo>
                <a:cubicBezTo>
                  <a:pt x="38" y="150"/>
                  <a:pt x="95" y="75"/>
                  <a:pt x="152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Freeform 76"/>
          <p:cNvSpPr>
            <a:spLocks/>
          </p:cNvSpPr>
          <p:nvPr/>
        </p:nvSpPr>
        <p:spPr bwMode="auto">
          <a:xfrm flipV="1">
            <a:off x="4960938" y="2259013"/>
            <a:ext cx="241300" cy="814387"/>
          </a:xfrm>
          <a:custGeom>
            <a:avLst/>
            <a:gdLst>
              <a:gd name="T0" fmla="*/ 152 w 152"/>
              <a:gd name="T1" fmla="*/ 513 h 513"/>
              <a:gd name="T2" fmla="*/ 38 w 152"/>
              <a:gd name="T3" fmla="*/ 371 h 513"/>
              <a:gd name="T4" fmla="*/ 19 w 152"/>
              <a:gd name="T5" fmla="*/ 212 h 513"/>
              <a:gd name="T6" fmla="*/ 152 w 152"/>
              <a:gd name="T7" fmla="*/ 0 h 513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513"/>
              <a:gd name="T14" fmla="*/ 152 w 152"/>
              <a:gd name="T15" fmla="*/ 513 h 5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513">
                <a:moveTo>
                  <a:pt x="152" y="513"/>
                </a:moveTo>
                <a:cubicBezTo>
                  <a:pt x="106" y="467"/>
                  <a:pt x="60" y="421"/>
                  <a:pt x="38" y="371"/>
                </a:cubicBezTo>
                <a:cubicBezTo>
                  <a:pt x="16" y="321"/>
                  <a:pt x="0" y="274"/>
                  <a:pt x="19" y="212"/>
                </a:cubicBezTo>
                <a:cubicBezTo>
                  <a:pt x="38" y="150"/>
                  <a:pt x="95" y="75"/>
                  <a:pt x="152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Freeform 77"/>
          <p:cNvSpPr>
            <a:spLocks/>
          </p:cNvSpPr>
          <p:nvPr/>
        </p:nvSpPr>
        <p:spPr bwMode="auto">
          <a:xfrm flipH="1" flipV="1">
            <a:off x="6453188" y="1395413"/>
            <a:ext cx="241300" cy="814387"/>
          </a:xfrm>
          <a:custGeom>
            <a:avLst/>
            <a:gdLst>
              <a:gd name="T0" fmla="*/ 152 w 152"/>
              <a:gd name="T1" fmla="*/ 513 h 513"/>
              <a:gd name="T2" fmla="*/ 38 w 152"/>
              <a:gd name="T3" fmla="*/ 371 h 513"/>
              <a:gd name="T4" fmla="*/ 19 w 152"/>
              <a:gd name="T5" fmla="*/ 212 h 513"/>
              <a:gd name="T6" fmla="*/ 152 w 152"/>
              <a:gd name="T7" fmla="*/ 0 h 513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513"/>
              <a:gd name="T14" fmla="*/ 152 w 152"/>
              <a:gd name="T15" fmla="*/ 513 h 5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513">
                <a:moveTo>
                  <a:pt x="152" y="513"/>
                </a:moveTo>
                <a:cubicBezTo>
                  <a:pt x="106" y="467"/>
                  <a:pt x="60" y="421"/>
                  <a:pt x="38" y="371"/>
                </a:cubicBezTo>
                <a:cubicBezTo>
                  <a:pt x="16" y="321"/>
                  <a:pt x="0" y="274"/>
                  <a:pt x="19" y="212"/>
                </a:cubicBezTo>
                <a:cubicBezTo>
                  <a:pt x="38" y="150"/>
                  <a:pt x="95" y="75"/>
                  <a:pt x="152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Freeform 78"/>
          <p:cNvSpPr>
            <a:spLocks/>
          </p:cNvSpPr>
          <p:nvPr/>
        </p:nvSpPr>
        <p:spPr bwMode="auto">
          <a:xfrm>
            <a:off x="5218113" y="2227263"/>
            <a:ext cx="1233487" cy="830262"/>
          </a:xfrm>
          <a:custGeom>
            <a:avLst/>
            <a:gdLst>
              <a:gd name="T0" fmla="*/ 0 w 777"/>
              <a:gd name="T1" fmla="*/ 514 h 523"/>
              <a:gd name="T2" fmla="*/ 6 w 777"/>
              <a:gd name="T3" fmla="*/ 523 h 523"/>
              <a:gd name="T4" fmla="*/ 176 w 777"/>
              <a:gd name="T5" fmla="*/ 343 h 523"/>
              <a:gd name="T6" fmla="*/ 615 w 777"/>
              <a:gd name="T7" fmla="*/ 247 h 523"/>
              <a:gd name="T8" fmla="*/ 777 w 777"/>
              <a:gd name="T9" fmla="*/ 0 h 5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7"/>
              <a:gd name="T16" fmla="*/ 0 h 523"/>
              <a:gd name="T17" fmla="*/ 777 w 777"/>
              <a:gd name="T18" fmla="*/ 523 h 5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7" h="523">
                <a:moveTo>
                  <a:pt x="0" y="514"/>
                </a:moveTo>
                <a:lnTo>
                  <a:pt x="6" y="523"/>
                </a:lnTo>
                <a:cubicBezTo>
                  <a:pt x="35" y="495"/>
                  <a:pt x="74" y="389"/>
                  <a:pt x="176" y="343"/>
                </a:cubicBezTo>
                <a:cubicBezTo>
                  <a:pt x="278" y="297"/>
                  <a:pt x="515" y="304"/>
                  <a:pt x="615" y="247"/>
                </a:cubicBezTo>
                <a:cubicBezTo>
                  <a:pt x="715" y="190"/>
                  <a:pt x="746" y="95"/>
                  <a:pt x="77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Freeform 79"/>
          <p:cNvSpPr>
            <a:spLocks/>
          </p:cNvSpPr>
          <p:nvPr/>
        </p:nvSpPr>
        <p:spPr bwMode="auto">
          <a:xfrm>
            <a:off x="6442075" y="2217738"/>
            <a:ext cx="1212850" cy="862012"/>
          </a:xfrm>
          <a:custGeom>
            <a:avLst/>
            <a:gdLst>
              <a:gd name="T0" fmla="*/ 753 w 764"/>
              <a:gd name="T1" fmla="*/ 0 h 543"/>
              <a:gd name="T2" fmla="*/ 764 w 764"/>
              <a:gd name="T3" fmla="*/ 14 h 543"/>
              <a:gd name="T4" fmla="*/ 485 w 764"/>
              <a:gd name="T5" fmla="*/ 380 h 543"/>
              <a:gd name="T6" fmla="*/ 0 w 764"/>
              <a:gd name="T7" fmla="*/ 543 h 543"/>
              <a:gd name="T8" fmla="*/ 0 60000 65536"/>
              <a:gd name="T9" fmla="*/ 0 60000 65536"/>
              <a:gd name="T10" fmla="*/ 0 60000 65536"/>
              <a:gd name="T11" fmla="*/ 0 60000 65536"/>
              <a:gd name="T12" fmla="*/ 0 w 764"/>
              <a:gd name="T13" fmla="*/ 0 h 543"/>
              <a:gd name="T14" fmla="*/ 764 w 764"/>
              <a:gd name="T15" fmla="*/ 543 h 5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4" h="543">
                <a:moveTo>
                  <a:pt x="753" y="0"/>
                </a:moveTo>
                <a:lnTo>
                  <a:pt x="764" y="14"/>
                </a:lnTo>
                <a:cubicBezTo>
                  <a:pt x="719" y="77"/>
                  <a:pt x="612" y="292"/>
                  <a:pt x="485" y="380"/>
                </a:cubicBezTo>
                <a:cubicBezTo>
                  <a:pt x="358" y="468"/>
                  <a:pt x="179" y="505"/>
                  <a:pt x="0" y="54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Freeform 80"/>
          <p:cNvSpPr>
            <a:spLocks/>
          </p:cNvSpPr>
          <p:nvPr/>
        </p:nvSpPr>
        <p:spPr bwMode="auto">
          <a:xfrm rot="10800000" flipH="1">
            <a:off x="6475413" y="1400175"/>
            <a:ext cx="1212850" cy="862013"/>
          </a:xfrm>
          <a:custGeom>
            <a:avLst/>
            <a:gdLst>
              <a:gd name="T0" fmla="*/ 753 w 764"/>
              <a:gd name="T1" fmla="*/ 0 h 543"/>
              <a:gd name="T2" fmla="*/ 764 w 764"/>
              <a:gd name="T3" fmla="*/ 14 h 543"/>
              <a:gd name="T4" fmla="*/ 485 w 764"/>
              <a:gd name="T5" fmla="*/ 380 h 543"/>
              <a:gd name="T6" fmla="*/ 0 w 764"/>
              <a:gd name="T7" fmla="*/ 543 h 543"/>
              <a:gd name="T8" fmla="*/ 0 60000 65536"/>
              <a:gd name="T9" fmla="*/ 0 60000 65536"/>
              <a:gd name="T10" fmla="*/ 0 60000 65536"/>
              <a:gd name="T11" fmla="*/ 0 60000 65536"/>
              <a:gd name="T12" fmla="*/ 0 w 764"/>
              <a:gd name="T13" fmla="*/ 0 h 543"/>
              <a:gd name="T14" fmla="*/ 764 w 764"/>
              <a:gd name="T15" fmla="*/ 543 h 5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4" h="543">
                <a:moveTo>
                  <a:pt x="753" y="0"/>
                </a:moveTo>
                <a:lnTo>
                  <a:pt x="764" y="14"/>
                </a:lnTo>
                <a:cubicBezTo>
                  <a:pt x="719" y="77"/>
                  <a:pt x="612" y="292"/>
                  <a:pt x="485" y="380"/>
                </a:cubicBezTo>
                <a:cubicBezTo>
                  <a:pt x="358" y="468"/>
                  <a:pt x="179" y="505"/>
                  <a:pt x="0" y="54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Text Box 81"/>
          <p:cNvSpPr txBox="1">
            <a:spLocks noChangeArrowheads="1"/>
          </p:cNvSpPr>
          <p:nvPr/>
        </p:nvSpPr>
        <p:spPr bwMode="auto">
          <a:xfrm>
            <a:off x="6440488" y="304800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35862" name="Text Box 82"/>
          <p:cNvSpPr txBox="1">
            <a:spLocks noChangeArrowheads="1"/>
          </p:cNvSpPr>
          <p:nvPr/>
        </p:nvSpPr>
        <p:spPr bwMode="auto">
          <a:xfrm>
            <a:off x="7710488" y="20637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35863" name="Text Box 83"/>
          <p:cNvSpPr txBox="1">
            <a:spLocks noChangeArrowheads="1"/>
          </p:cNvSpPr>
          <p:nvPr/>
        </p:nvSpPr>
        <p:spPr bwMode="auto">
          <a:xfrm>
            <a:off x="2286000" y="3429000"/>
            <a:ext cx="1163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A+A</a:t>
            </a:r>
            <a:r>
              <a:rPr lang="en-US" sz="3200" baseline="300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864" name="Text Box 84"/>
          <p:cNvSpPr txBox="1">
            <a:spLocks noChangeArrowheads="1"/>
          </p:cNvSpPr>
          <p:nvPr/>
        </p:nvSpPr>
        <p:spPr bwMode="auto">
          <a:xfrm>
            <a:off x="5410200" y="3429000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G(A+A</a:t>
            </a:r>
            <a:r>
              <a:rPr lang="en-US" sz="3200" baseline="30000">
                <a:solidFill>
                  <a:srgbClr val="FF0000"/>
                </a:solidFill>
              </a:rPr>
              <a:t>T</a:t>
            </a:r>
            <a:r>
              <a:rPr lang="en-US" sz="3200">
                <a:solidFill>
                  <a:srgbClr val="FF0000"/>
                </a:solidFill>
              </a:rPr>
              <a:t>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Symbolic factorization of undirected graph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3152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Overestimates the nonzero structure of L+U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676400" y="3429000"/>
            <a:ext cx="2278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chol(A +A</a:t>
            </a:r>
            <a:r>
              <a:rPr lang="en-US" sz="3200" baseline="30000">
                <a:solidFill>
                  <a:srgbClr val="FF0000"/>
                </a:solidFill>
              </a:rPr>
              <a:t>T</a:t>
            </a:r>
            <a:r>
              <a:rPr lang="en-US" sz="320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410200" y="34290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</a:t>
            </a:r>
            <a:r>
              <a:rPr lang="en-US" sz="3200" b="1" baseline="30000">
                <a:solidFill>
                  <a:srgbClr val="FF0000"/>
                </a:solidFill>
              </a:rPr>
              <a:t>+</a:t>
            </a:r>
            <a:r>
              <a:rPr lang="en-US" sz="3200">
                <a:solidFill>
                  <a:srgbClr val="FF0000"/>
                </a:solidFill>
              </a:rPr>
              <a:t>(A+A</a:t>
            </a:r>
            <a:r>
              <a:rPr lang="en-US" sz="3200" baseline="30000">
                <a:solidFill>
                  <a:srgbClr val="FF0000"/>
                </a:solidFill>
              </a:rPr>
              <a:t>T</a:t>
            </a:r>
            <a:r>
              <a:rPr lang="en-US" sz="3200">
                <a:solidFill>
                  <a:srgbClr val="FF0000"/>
                </a:solidFill>
              </a:rPr>
              <a:t>) </a:t>
            </a:r>
          </a:p>
        </p:txBody>
      </p:sp>
      <p:grpSp>
        <p:nvGrpSpPr>
          <p:cNvPr id="36870" name="Group 6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3072" y="672"/>
            <a:chExt cx="1972" cy="1464"/>
          </a:xfrm>
        </p:grpSpPr>
        <p:sp>
          <p:nvSpPr>
            <p:cNvPr id="36922" name="Freeform 7"/>
            <p:cNvSpPr>
              <a:spLocks/>
            </p:cNvSpPr>
            <p:nvPr/>
          </p:nvSpPr>
          <p:spPr bwMode="auto">
            <a:xfrm>
              <a:off x="3261" y="1389"/>
              <a:ext cx="795" cy="540"/>
            </a:xfrm>
            <a:custGeom>
              <a:avLst/>
              <a:gdLst>
                <a:gd name="T0" fmla="*/ 0 w 795"/>
                <a:gd name="T1" fmla="*/ 0 h 540"/>
                <a:gd name="T2" fmla="*/ 24 w 795"/>
                <a:gd name="T3" fmla="*/ 15 h 540"/>
                <a:gd name="T4" fmla="*/ 270 w 795"/>
                <a:gd name="T5" fmla="*/ 9 h 540"/>
                <a:gd name="T6" fmla="*/ 480 w 795"/>
                <a:gd name="T7" fmla="*/ 54 h 540"/>
                <a:gd name="T8" fmla="*/ 648 w 795"/>
                <a:gd name="T9" fmla="*/ 156 h 540"/>
                <a:gd name="T10" fmla="*/ 795 w 795"/>
                <a:gd name="T11" fmla="*/ 540 h 5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5"/>
                <a:gd name="T19" fmla="*/ 0 h 540"/>
                <a:gd name="T20" fmla="*/ 795 w 795"/>
                <a:gd name="T21" fmla="*/ 540 h 5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5" h="540">
                  <a:moveTo>
                    <a:pt x="0" y="0"/>
                  </a:moveTo>
                  <a:lnTo>
                    <a:pt x="24" y="15"/>
                  </a:lnTo>
                  <a:cubicBezTo>
                    <a:pt x="69" y="16"/>
                    <a:pt x="194" y="3"/>
                    <a:pt x="270" y="9"/>
                  </a:cubicBezTo>
                  <a:cubicBezTo>
                    <a:pt x="346" y="15"/>
                    <a:pt x="417" y="30"/>
                    <a:pt x="480" y="54"/>
                  </a:cubicBezTo>
                  <a:cubicBezTo>
                    <a:pt x="543" y="78"/>
                    <a:pt x="596" y="75"/>
                    <a:pt x="648" y="156"/>
                  </a:cubicBezTo>
                  <a:cubicBezTo>
                    <a:pt x="700" y="237"/>
                    <a:pt x="747" y="388"/>
                    <a:pt x="795" y="54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3" name="Freeform 8"/>
            <p:cNvSpPr>
              <a:spLocks/>
            </p:cNvSpPr>
            <p:nvPr/>
          </p:nvSpPr>
          <p:spPr bwMode="auto">
            <a:xfrm flipH="1" flipV="1">
              <a:off x="4055" y="1428"/>
              <a:ext cx="152" cy="513"/>
            </a:xfrm>
            <a:custGeom>
              <a:avLst/>
              <a:gdLst>
                <a:gd name="T0" fmla="*/ 152 w 152"/>
                <a:gd name="T1" fmla="*/ 513 h 513"/>
                <a:gd name="T2" fmla="*/ 38 w 152"/>
                <a:gd name="T3" fmla="*/ 371 h 513"/>
                <a:gd name="T4" fmla="*/ 19 w 152"/>
                <a:gd name="T5" fmla="*/ 212 h 513"/>
                <a:gd name="T6" fmla="*/ 152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4" name="Freeform 9"/>
            <p:cNvSpPr>
              <a:spLocks/>
            </p:cNvSpPr>
            <p:nvPr/>
          </p:nvSpPr>
          <p:spPr bwMode="auto">
            <a:xfrm>
              <a:off x="3270" y="1119"/>
              <a:ext cx="1566" cy="291"/>
            </a:xfrm>
            <a:custGeom>
              <a:avLst/>
              <a:gdLst>
                <a:gd name="T0" fmla="*/ 0 w 1566"/>
                <a:gd name="T1" fmla="*/ 276 h 291"/>
                <a:gd name="T2" fmla="*/ 21 w 1566"/>
                <a:gd name="T3" fmla="*/ 291 h 291"/>
                <a:gd name="T4" fmla="*/ 147 w 1566"/>
                <a:gd name="T5" fmla="*/ 207 h 291"/>
                <a:gd name="T6" fmla="*/ 303 w 1566"/>
                <a:gd name="T7" fmla="*/ 159 h 291"/>
                <a:gd name="T8" fmla="*/ 681 w 1566"/>
                <a:gd name="T9" fmla="*/ 87 h 291"/>
                <a:gd name="T10" fmla="*/ 924 w 1566"/>
                <a:gd name="T11" fmla="*/ 33 h 291"/>
                <a:gd name="T12" fmla="*/ 1203 w 1566"/>
                <a:gd name="T13" fmla="*/ 39 h 291"/>
                <a:gd name="T14" fmla="*/ 1566 w 1566"/>
                <a:gd name="T15" fmla="*/ 270 h 2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66"/>
                <a:gd name="T25" fmla="*/ 0 h 291"/>
                <a:gd name="T26" fmla="*/ 1566 w 1566"/>
                <a:gd name="T27" fmla="*/ 291 h 2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66" h="291">
                  <a:moveTo>
                    <a:pt x="0" y="276"/>
                  </a:moveTo>
                  <a:lnTo>
                    <a:pt x="21" y="291"/>
                  </a:lnTo>
                  <a:cubicBezTo>
                    <a:pt x="45" y="280"/>
                    <a:pt x="100" y="229"/>
                    <a:pt x="147" y="207"/>
                  </a:cubicBezTo>
                  <a:cubicBezTo>
                    <a:pt x="194" y="185"/>
                    <a:pt x="214" y="179"/>
                    <a:pt x="303" y="159"/>
                  </a:cubicBezTo>
                  <a:cubicBezTo>
                    <a:pt x="392" y="139"/>
                    <a:pt x="578" y="108"/>
                    <a:pt x="681" y="87"/>
                  </a:cubicBezTo>
                  <a:cubicBezTo>
                    <a:pt x="784" y="66"/>
                    <a:pt x="837" y="41"/>
                    <a:pt x="924" y="33"/>
                  </a:cubicBezTo>
                  <a:cubicBezTo>
                    <a:pt x="1011" y="25"/>
                    <a:pt x="1096" y="0"/>
                    <a:pt x="1203" y="39"/>
                  </a:cubicBezTo>
                  <a:cubicBezTo>
                    <a:pt x="1310" y="78"/>
                    <a:pt x="1438" y="174"/>
                    <a:pt x="1566" y="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5" name="Freeform 10"/>
            <p:cNvSpPr>
              <a:spLocks/>
            </p:cNvSpPr>
            <p:nvPr/>
          </p:nvSpPr>
          <p:spPr bwMode="auto">
            <a:xfrm>
              <a:off x="3318" y="879"/>
              <a:ext cx="744" cy="516"/>
            </a:xfrm>
            <a:custGeom>
              <a:avLst/>
              <a:gdLst>
                <a:gd name="T0" fmla="*/ 0 w 744"/>
                <a:gd name="T1" fmla="*/ 516 h 516"/>
                <a:gd name="T2" fmla="*/ 135 w 744"/>
                <a:gd name="T3" fmla="*/ 411 h 516"/>
                <a:gd name="T4" fmla="*/ 492 w 744"/>
                <a:gd name="T5" fmla="*/ 300 h 516"/>
                <a:gd name="T6" fmla="*/ 744 w 744"/>
                <a:gd name="T7" fmla="*/ 0 h 5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4"/>
                <a:gd name="T13" fmla="*/ 0 h 516"/>
                <a:gd name="T14" fmla="*/ 744 w 744"/>
                <a:gd name="T15" fmla="*/ 516 h 5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4" h="516">
                  <a:moveTo>
                    <a:pt x="0" y="516"/>
                  </a:moveTo>
                  <a:cubicBezTo>
                    <a:pt x="26" y="481"/>
                    <a:pt x="53" y="447"/>
                    <a:pt x="135" y="411"/>
                  </a:cubicBezTo>
                  <a:cubicBezTo>
                    <a:pt x="217" y="375"/>
                    <a:pt x="391" y="368"/>
                    <a:pt x="492" y="300"/>
                  </a:cubicBezTo>
                  <a:cubicBezTo>
                    <a:pt x="593" y="232"/>
                    <a:pt x="668" y="116"/>
                    <a:pt x="744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6" name="Text Box 11"/>
            <p:cNvSpPr txBox="1">
              <a:spLocks noChangeArrowheads="1"/>
            </p:cNvSpPr>
            <p:nvPr/>
          </p:nvSpPr>
          <p:spPr bwMode="auto">
            <a:xfrm>
              <a:off x="3109" y="67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6927" name="Text Box 12"/>
            <p:cNvSpPr txBox="1">
              <a:spLocks noChangeArrowheads="1"/>
            </p:cNvSpPr>
            <p:nvPr/>
          </p:nvSpPr>
          <p:spPr bwMode="auto">
            <a:xfrm>
              <a:off x="4065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6928" name="Text Box 13"/>
            <p:cNvSpPr txBox="1">
              <a:spLocks noChangeArrowheads="1"/>
            </p:cNvSpPr>
            <p:nvPr/>
          </p:nvSpPr>
          <p:spPr bwMode="auto">
            <a:xfrm>
              <a:off x="3121" y="19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6929" name="Text Box 14"/>
            <p:cNvSpPr txBox="1">
              <a:spLocks noChangeArrowheads="1"/>
            </p:cNvSpPr>
            <p:nvPr/>
          </p:nvSpPr>
          <p:spPr bwMode="auto">
            <a:xfrm>
              <a:off x="3072" y="12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6930" name="Text Box 15"/>
            <p:cNvSpPr txBox="1">
              <a:spLocks noChangeArrowheads="1"/>
            </p:cNvSpPr>
            <p:nvPr/>
          </p:nvSpPr>
          <p:spPr bwMode="auto">
            <a:xfrm>
              <a:off x="4077" y="13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36931" name="Group 16"/>
            <p:cNvGrpSpPr>
              <a:grpSpLocks/>
            </p:cNvGrpSpPr>
            <p:nvPr/>
          </p:nvGrpSpPr>
          <p:grpSpPr bwMode="auto">
            <a:xfrm>
              <a:off x="3233" y="816"/>
              <a:ext cx="1656" cy="1176"/>
              <a:chOff x="3233" y="816"/>
              <a:chExt cx="1656" cy="1176"/>
            </a:xfrm>
          </p:grpSpPr>
          <p:grpSp>
            <p:nvGrpSpPr>
              <p:cNvPr id="36944" name="Group 17"/>
              <p:cNvGrpSpPr>
                <a:grpSpLocks/>
              </p:cNvGrpSpPr>
              <p:nvPr/>
            </p:nvGrpSpPr>
            <p:grpSpPr bwMode="auto">
              <a:xfrm>
                <a:off x="3233" y="1872"/>
                <a:ext cx="888" cy="120"/>
                <a:chOff x="2880" y="2160"/>
                <a:chExt cx="888" cy="120"/>
              </a:xfrm>
            </p:grpSpPr>
            <p:sp>
              <p:nvSpPr>
                <p:cNvPr id="36952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53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945" name="Group 20"/>
              <p:cNvGrpSpPr>
                <a:grpSpLocks/>
              </p:cNvGrpSpPr>
              <p:nvPr/>
            </p:nvGrpSpPr>
            <p:grpSpPr bwMode="auto">
              <a:xfrm>
                <a:off x="3233" y="816"/>
                <a:ext cx="888" cy="120"/>
                <a:chOff x="2880" y="2160"/>
                <a:chExt cx="888" cy="120"/>
              </a:xfrm>
            </p:grpSpPr>
            <p:sp>
              <p:nvSpPr>
                <p:cNvPr id="36950" name="Oval 21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51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946" name="Group 23"/>
              <p:cNvGrpSpPr>
                <a:grpSpLocks/>
              </p:cNvGrpSpPr>
              <p:nvPr/>
            </p:nvGrpSpPr>
            <p:grpSpPr bwMode="auto">
              <a:xfrm>
                <a:off x="3233" y="1344"/>
                <a:ext cx="888" cy="120"/>
                <a:chOff x="2880" y="2160"/>
                <a:chExt cx="888" cy="120"/>
              </a:xfrm>
            </p:grpSpPr>
            <p:sp>
              <p:nvSpPr>
                <p:cNvPr id="36948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49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947" name="Oval 26"/>
              <p:cNvSpPr>
                <a:spLocks noChangeAspect="1" noChangeArrowheads="1"/>
              </p:cNvSpPr>
              <p:nvPr/>
            </p:nvSpPr>
            <p:spPr bwMode="auto">
              <a:xfrm>
                <a:off x="4769" y="1344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932" name="Freeform 27"/>
            <p:cNvSpPr>
              <a:spLocks/>
            </p:cNvSpPr>
            <p:nvPr/>
          </p:nvSpPr>
          <p:spPr bwMode="auto">
            <a:xfrm>
              <a:off x="3281" y="740"/>
              <a:ext cx="777" cy="133"/>
            </a:xfrm>
            <a:custGeom>
              <a:avLst/>
              <a:gdLst>
                <a:gd name="T0" fmla="*/ 0 w 777"/>
                <a:gd name="T1" fmla="*/ 124 h 133"/>
                <a:gd name="T2" fmla="*/ 375 w 777"/>
                <a:gd name="T3" fmla="*/ 1 h 133"/>
                <a:gd name="T4" fmla="*/ 777 w 777"/>
                <a:gd name="T5" fmla="*/ 133 h 133"/>
                <a:gd name="T6" fmla="*/ 0 60000 65536"/>
                <a:gd name="T7" fmla="*/ 0 60000 65536"/>
                <a:gd name="T8" fmla="*/ 0 60000 65536"/>
                <a:gd name="T9" fmla="*/ 0 w 777"/>
                <a:gd name="T10" fmla="*/ 0 h 133"/>
                <a:gd name="T11" fmla="*/ 777 w 777"/>
                <a:gd name="T12" fmla="*/ 133 h 1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7" h="133">
                  <a:moveTo>
                    <a:pt x="0" y="124"/>
                  </a:moveTo>
                  <a:cubicBezTo>
                    <a:pt x="123" y="62"/>
                    <a:pt x="246" y="0"/>
                    <a:pt x="375" y="1"/>
                  </a:cubicBezTo>
                  <a:cubicBezTo>
                    <a:pt x="504" y="2"/>
                    <a:pt x="640" y="67"/>
                    <a:pt x="777" y="1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Freeform 28"/>
            <p:cNvSpPr>
              <a:spLocks/>
            </p:cNvSpPr>
            <p:nvPr/>
          </p:nvSpPr>
          <p:spPr bwMode="auto">
            <a:xfrm>
              <a:off x="4073" y="1276"/>
              <a:ext cx="777" cy="133"/>
            </a:xfrm>
            <a:custGeom>
              <a:avLst/>
              <a:gdLst>
                <a:gd name="T0" fmla="*/ 0 w 777"/>
                <a:gd name="T1" fmla="*/ 124 h 133"/>
                <a:gd name="T2" fmla="*/ 375 w 777"/>
                <a:gd name="T3" fmla="*/ 1 h 133"/>
                <a:gd name="T4" fmla="*/ 777 w 777"/>
                <a:gd name="T5" fmla="*/ 133 h 133"/>
                <a:gd name="T6" fmla="*/ 0 60000 65536"/>
                <a:gd name="T7" fmla="*/ 0 60000 65536"/>
                <a:gd name="T8" fmla="*/ 0 60000 65536"/>
                <a:gd name="T9" fmla="*/ 0 w 777"/>
                <a:gd name="T10" fmla="*/ 0 h 133"/>
                <a:gd name="T11" fmla="*/ 777 w 777"/>
                <a:gd name="T12" fmla="*/ 133 h 1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7" h="133">
                  <a:moveTo>
                    <a:pt x="0" y="124"/>
                  </a:moveTo>
                  <a:cubicBezTo>
                    <a:pt x="123" y="62"/>
                    <a:pt x="246" y="0"/>
                    <a:pt x="375" y="1"/>
                  </a:cubicBezTo>
                  <a:cubicBezTo>
                    <a:pt x="504" y="2"/>
                    <a:pt x="640" y="67"/>
                    <a:pt x="777" y="1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4" name="Freeform 29"/>
            <p:cNvSpPr>
              <a:spLocks/>
            </p:cNvSpPr>
            <p:nvPr/>
          </p:nvSpPr>
          <p:spPr bwMode="auto">
            <a:xfrm flipH="1" flipV="1">
              <a:off x="3277" y="1940"/>
              <a:ext cx="777" cy="133"/>
            </a:xfrm>
            <a:custGeom>
              <a:avLst/>
              <a:gdLst>
                <a:gd name="T0" fmla="*/ 0 w 777"/>
                <a:gd name="T1" fmla="*/ 124 h 133"/>
                <a:gd name="T2" fmla="*/ 375 w 777"/>
                <a:gd name="T3" fmla="*/ 1 h 133"/>
                <a:gd name="T4" fmla="*/ 777 w 777"/>
                <a:gd name="T5" fmla="*/ 133 h 133"/>
                <a:gd name="T6" fmla="*/ 0 60000 65536"/>
                <a:gd name="T7" fmla="*/ 0 60000 65536"/>
                <a:gd name="T8" fmla="*/ 0 60000 65536"/>
                <a:gd name="T9" fmla="*/ 0 w 777"/>
                <a:gd name="T10" fmla="*/ 0 h 133"/>
                <a:gd name="T11" fmla="*/ 777 w 777"/>
                <a:gd name="T12" fmla="*/ 133 h 1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7" h="133">
                  <a:moveTo>
                    <a:pt x="0" y="124"/>
                  </a:moveTo>
                  <a:cubicBezTo>
                    <a:pt x="123" y="62"/>
                    <a:pt x="246" y="0"/>
                    <a:pt x="375" y="1"/>
                  </a:cubicBezTo>
                  <a:cubicBezTo>
                    <a:pt x="504" y="2"/>
                    <a:pt x="640" y="67"/>
                    <a:pt x="777" y="1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5" name="Freeform 30"/>
            <p:cNvSpPr>
              <a:spLocks/>
            </p:cNvSpPr>
            <p:nvPr/>
          </p:nvSpPr>
          <p:spPr bwMode="auto">
            <a:xfrm>
              <a:off x="3129" y="879"/>
              <a:ext cx="152" cy="513"/>
            </a:xfrm>
            <a:custGeom>
              <a:avLst/>
              <a:gdLst>
                <a:gd name="T0" fmla="*/ 152 w 152"/>
                <a:gd name="T1" fmla="*/ 513 h 513"/>
                <a:gd name="T2" fmla="*/ 38 w 152"/>
                <a:gd name="T3" fmla="*/ 371 h 513"/>
                <a:gd name="T4" fmla="*/ 19 w 152"/>
                <a:gd name="T5" fmla="*/ 212 h 513"/>
                <a:gd name="T6" fmla="*/ 152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Freeform 31"/>
            <p:cNvSpPr>
              <a:spLocks/>
            </p:cNvSpPr>
            <p:nvPr/>
          </p:nvSpPr>
          <p:spPr bwMode="auto">
            <a:xfrm flipV="1">
              <a:off x="3125" y="1423"/>
              <a:ext cx="152" cy="513"/>
            </a:xfrm>
            <a:custGeom>
              <a:avLst/>
              <a:gdLst>
                <a:gd name="T0" fmla="*/ 152 w 152"/>
                <a:gd name="T1" fmla="*/ 513 h 513"/>
                <a:gd name="T2" fmla="*/ 38 w 152"/>
                <a:gd name="T3" fmla="*/ 371 h 513"/>
                <a:gd name="T4" fmla="*/ 19 w 152"/>
                <a:gd name="T5" fmla="*/ 212 h 513"/>
                <a:gd name="T6" fmla="*/ 152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7" name="Freeform 32"/>
            <p:cNvSpPr>
              <a:spLocks/>
            </p:cNvSpPr>
            <p:nvPr/>
          </p:nvSpPr>
          <p:spPr bwMode="auto">
            <a:xfrm flipH="1" flipV="1">
              <a:off x="4065" y="879"/>
              <a:ext cx="152" cy="513"/>
            </a:xfrm>
            <a:custGeom>
              <a:avLst/>
              <a:gdLst>
                <a:gd name="T0" fmla="*/ 152 w 152"/>
                <a:gd name="T1" fmla="*/ 513 h 513"/>
                <a:gd name="T2" fmla="*/ 38 w 152"/>
                <a:gd name="T3" fmla="*/ 371 h 513"/>
                <a:gd name="T4" fmla="*/ 19 w 152"/>
                <a:gd name="T5" fmla="*/ 212 h 513"/>
                <a:gd name="T6" fmla="*/ 152 w 152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2"/>
                <a:gd name="T13" fmla="*/ 0 h 513"/>
                <a:gd name="T14" fmla="*/ 152 w 152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2" h="513">
                  <a:moveTo>
                    <a:pt x="152" y="513"/>
                  </a:moveTo>
                  <a:cubicBezTo>
                    <a:pt x="106" y="467"/>
                    <a:pt x="60" y="421"/>
                    <a:pt x="38" y="371"/>
                  </a:cubicBezTo>
                  <a:cubicBezTo>
                    <a:pt x="16" y="321"/>
                    <a:pt x="0" y="274"/>
                    <a:pt x="19" y="212"/>
                  </a:cubicBezTo>
                  <a:cubicBezTo>
                    <a:pt x="38" y="150"/>
                    <a:pt x="95" y="75"/>
                    <a:pt x="15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8" name="Freeform 33"/>
            <p:cNvSpPr>
              <a:spLocks/>
            </p:cNvSpPr>
            <p:nvPr/>
          </p:nvSpPr>
          <p:spPr bwMode="auto">
            <a:xfrm>
              <a:off x="3287" y="1403"/>
              <a:ext cx="777" cy="523"/>
            </a:xfrm>
            <a:custGeom>
              <a:avLst/>
              <a:gdLst>
                <a:gd name="T0" fmla="*/ 0 w 777"/>
                <a:gd name="T1" fmla="*/ 514 h 523"/>
                <a:gd name="T2" fmla="*/ 6 w 777"/>
                <a:gd name="T3" fmla="*/ 523 h 523"/>
                <a:gd name="T4" fmla="*/ 176 w 777"/>
                <a:gd name="T5" fmla="*/ 343 h 523"/>
                <a:gd name="T6" fmla="*/ 615 w 777"/>
                <a:gd name="T7" fmla="*/ 247 h 523"/>
                <a:gd name="T8" fmla="*/ 777 w 777"/>
                <a:gd name="T9" fmla="*/ 0 h 5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7"/>
                <a:gd name="T16" fmla="*/ 0 h 523"/>
                <a:gd name="T17" fmla="*/ 777 w 777"/>
                <a:gd name="T18" fmla="*/ 523 h 5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7" h="523">
                  <a:moveTo>
                    <a:pt x="0" y="514"/>
                  </a:moveTo>
                  <a:lnTo>
                    <a:pt x="6" y="523"/>
                  </a:lnTo>
                  <a:cubicBezTo>
                    <a:pt x="35" y="495"/>
                    <a:pt x="74" y="389"/>
                    <a:pt x="176" y="343"/>
                  </a:cubicBezTo>
                  <a:cubicBezTo>
                    <a:pt x="278" y="297"/>
                    <a:pt x="515" y="304"/>
                    <a:pt x="615" y="247"/>
                  </a:cubicBezTo>
                  <a:cubicBezTo>
                    <a:pt x="715" y="190"/>
                    <a:pt x="746" y="95"/>
                    <a:pt x="777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9" name="Freeform 34"/>
            <p:cNvSpPr>
              <a:spLocks/>
            </p:cNvSpPr>
            <p:nvPr/>
          </p:nvSpPr>
          <p:spPr bwMode="auto">
            <a:xfrm>
              <a:off x="4058" y="1397"/>
              <a:ext cx="764" cy="543"/>
            </a:xfrm>
            <a:custGeom>
              <a:avLst/>
              <a:gdLst>
                <a:gd name="T0" fmla="*/ 753 w 764"/>
                <a:gd name="T1" fmla="*/ 0 h 543"/>
                <a:gd name="T2" fmla="*/ 764 w 764"/>
                <a:gd name="T3" fmla="*/ 14 h 543"/>
                <a:gd name="T4" fmla="*/ 485 w 764"/>
                <a:gd name="T5" fmla="*/ 380 h 543"/>
                <a:gd name="T6" fmla="*/ 0 w 764"/>
                <a:gd name="T7" fmla="*/ 543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4"/>
                <a:gd name="T13" fmla="*/ 0 h 543"/>
                <a:gd name="T14" fmla="*/ 764 w 764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4" h="543">
                  <a:moveTo>
                    <a:pt x="753" y="0"/>
                  </a:moveTo>
                  <a:lnTo>
                    <a:pt x="764" y="14"/>
                  </a:lnTo>
                  <a:cubicBezTo>
                    <a:pt x="719" y="77"/>
                    <a:pt x="612" y="292"/>
                    <a:pt x="485" y="380"/>
                  </a:cubicBezTo>
                  <a:cubicBezTo>
                    <a:pt x="358" y="468"/>
                    <a:pt x="179" y="505"/>
                    <a:pt x="0" y="54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0" name="Freeform 35"/>
            <p:cNvSpPr>
              <a:spLocks/>
            </p:cNvSpPr>
            <p:nvPr/>
          </p:nvSpPr>
          <p:spPr bwMode="auto">
            <a:xfrm rot="10800000" flipH="1">
              <a:off x="4079" y="882"/>
              <a:ext cx="764" cy="543"/>
            </a:xfrm>
            <a:custGeom>
              <a:avLst/>
              <a:gdLst>
                <a:gd name="T0" fmla="*/ 753 w 764"/>
                <a:gd name="T1" fmla="*/ 0 h 543"/>
                <a:gd name="T2" fmla="*/ 764 w 764"/>
                <a:gd name="T3" fmla="*/ 14 h 543"/>
                <a:gd name="T4" fmla="*/ 485 w 764"/>
                <a:gd name="T5" fmla="*/ 380 h 543"/>
                <a:gd name="T6" fmla="*/ 0 w 764"/>
                <a:gd name="T7" fmla="*/ 543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4"/>
                <a:gd name="T13" fmla="*/ 0 h 543"/>
                <a:gd name="T14" fmla="*/ 764 w 764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4" h="543">
                  <a:moveTo>
                    <a:pt x="753" y="0"/>
                  </a:moveTo>
                  <a:lnTo>
                    <a:pt x="764" y="14"/>
                  </a:lnTo>
                  <a:cubicBezTo>
                    <a:pt x="719" y="77"/>
                    <a:pt x="612" y="292"/>
                    <a:pt x="485" y="380"/>
                  </a:cubicBezTo>
                  <a:cubicBezTo>
                    <a:pt x="358" y="468"/>
                    <a:pt x="179" y="505"/>
                    <a:pt x="0" y="54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1" name="Text Box 36"/>
            <p:cNvSpPr txBox="1">
              <a:spLocks noChangeArrowheads="1"/>
            </p:cNvSpPr>
            <p:nvPr/>
          </p:nvSpPr>
          <p:spPr bwMode="auto">
            <a:xfrm>
              <a:off x="4057" y="19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6942" name="Text Box 37"/>
            <p:cNvSpPr txBox="1">
              <a:spLocks noChangeArrowheads="1"/>
            </p:cNvSpPr>
            <p:nvPr/>
          </p:nvSpPr>
          <p:spPr bwMode="auto">
            <a:xfrm>
              <a:off x="4857" y="130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6943" name="Freeform 38"/>
            <p:cNvSpPr>
              <a:spLocks/>
            </p:cNvSpPr>
            <p:nvPr/>
          </p:nvSpPr>
          <p:spPr bwMode="auto">
            <a:xfrm>
              <a:off x="3293" y="1286"/>
              <a:ext cx="777" cy="133"/>
            </a:xfrm>
            <a:custGeom>
              <a:avLst/>
              <a:gdLst>
                <a:gd name="T0" fmla="*/ 0 w 777"/>
                <a:gd name="T1" fmla="*/ 124 h 133"/>
                <a:gd name="T2" fmla="*/ 375 w 777"/>
                <a:gd name="T3" fmla="*/ 1 h 133"/>
                <a:gd name="T4" fmla="*/ 777 w 777"/>
                <a:gd name="T5" fmla="*/ 133 h 133"/>
                <a:gd name="T6" fmla="*/ 0 60000 65536"/>
                <a:gd name="T7" fmla="*/ 0 60000 65536"/>
                <a:gd name="T8" fmla="*/ 0 60000 65536"/>
                <a:gd name="T9" fmla="*/ 0 w 777"/>
                <a:gd name="T10" fmla="*/ 0 h 133"/>
                <a:gd name="T11" fmla="*/ 777 w 777"/>
                <a:gd name="T12" fmla="*/ 133 h 1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7" h="133">
                  <a:moveTo>
                    <a:pt x="0" y="124"/>
                  </a:moveTo>
                  <a:cubicBezTo>
                    <a:pt x="123" y="62"/>
                    <a:pt x="246" y="0"/>
                    <a:pt x="375" y="1"/>
                  </a:cubicBezTo>
                  <a:cubicBezTo>
                    <a:pt x="504" y="2"/>
                    <a:pt x="640" y="67"/>
                    <a:pt x="777" y="1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71" name="Group 39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755"/>
            <a:chExt cx="1405" cy="1407"/>
          </a:xfrm>
        </p:grpSpPr>
        <p:sp>
          <p:nvSpPr>
            <p:cNvPr id="36872" name="Oval 40"/>
            <p:cNvSpPr>
              <a:spLocks noChangeAspect="1" noChangeArrowheads="1"/>
            </p:cNvSpPr>
            <p:nvPr/>
          </p:nvSpPr>
          <p:spPr bwMode="auto">
            <a:xfrm>
              <a:off x="1091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Rectangle 41"/>
            <p:cNvSpPr>
              <a:spLocks noChangeAspect="1" noChangeArrowheads="1"/>
            </p:cNvSpPr>
            <p:nvPr/>
          </p:nvSpPr>
          <p:spPr bwMode="auto">
            <a:xfrm>
              <a:off x="1050" y="755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Oval 42"/>
            <p:cNvSpPr>
              <a:spLocks noChangeAspect="1" noChangeArrowheads="1"/>
            </p:cNvSpPr>
            <p:nvPr/>
          </p:nvSpPr>
          <p:spPr bwMode="auto">
            <a:xfrm>
              <a:off x="1091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Oval 43"/>
            <p:cNvSpPr>
              <a:spLocks noChangeAspect="1" noChangeArrowheads="1"/>
            </p:cNvSpPr>
            <p:nvPr/>
          </p:nvSpPr>
          <p:spPr bwMode="auto">
            <a:xfrm>
              <a:off x="1297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Oval 44"/>
            <p:cNvSpPr>
              <a:spLocks noChangeAspect="1" noChangeArrowheads="1"/>
            </p:cNvSpPr>
            <p:nvPr/>
          </p:nvSpPr>
          <p:spPr bwMode="auto">
            <a:xfrm>
              <a:off x="1503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Oval 45"/>
            <p:cNvSpPr>
              <a:spLocks noChangeAspect="1" noChangeArrowheads="1"/>
            </p:cNvSpPr>
            <p:nvPr/>
          </p:nvSpPr>
          <p:spPr bwMode="auto">
            <a:xfrm>
              <a:off x="1710" y="1827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Oval 46"/>
            <p:cNvSpPr>
              <a:spLocks noChangeAspect="1" noChangeArrowheads="1"/>
            </p:cNvSpPr>
            <p:nvPr/>
          </p:nvSpPr>
          <p:spPr bwMode="auto">
            <a:xfrm>
              <a:off x="1916" y="1827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Oval 47"/>
            <p:cNvSpPr>
              <a:spLocks noChangeAspect="1" noChangeArrowheads="1"/>
            </p:cNvSpPr>
            <p:nvPr/>
          </p:nvSpPr>
          <p:spPr bwMode="auto">
            <a:xfrm>
              <a:off x="2122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Oval 48"/>
            <p:cNvSpPr>
              <a:spLocks noChangeAspect="1" noChangeArrowheads="1"/>
            </p:cNvSpPr>
            <p:nvPr/>
          </p:nvSpPr>
          <p:spPr bwMode="auto">
            <a:xfrm>
              <a:off x="2329" y="1827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Oval 49"/>
            <p:cNvSpPr>
              <a:spLocks noChangeAspect="1" noChangeArrowheads="1"/>
            </p:cNvSpPr>
            <p:nvPr/>
          </p:nvSpPr>
          <p:spPr bwMode="auto">
            <a:xfrm>
              <a:off x="1091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Oval 50"/>
            <p:cNvSpPr>
              <a:spLocks noChangeAspect="1" noChangeArrowheads="1"/>
            </p:cNvSpPr>
            <p:nvPr/>
          </p:nvSpPr>
          <p:spPr bwMode="auto">
            <a:xfrm>
              <a:off x="1297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Oval 51"/>
            <p:cNvSpPr>
              <a:spLocks noChangeAspect="1" noChangeArrowheads="1"/>
            </p:cNvSpPr>
            <p:nvPr/>
          </p:nvSpPr>
          <p:spPr bwMode="auto">
            <a:xfrm>
              <a:off x="1503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Oval 52"/>
            <p:cNvSpPr>
              <a:spLocks noChangeAspect="1" noChangeArrowheads="1"/>
            </p:cNvSpPr>
            <p:nvPr/>
          </p:nvSpPr>
          <p:spPr bwMode="auto">
            <a:xfrm>
              <a:off x="1710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Oval 53"/>
            <p:cNvSpPr>
              <a:spLocks noChangeAspect="1" noChangeArrowheads="1"/>
            </p:cNvSpPr>
            <p:nvPr/>
          </p:nvSpPr>
          <p:spPr bwMode="auto">
            <a:xfrm>
              <a:off x="1916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6" name="Oval 54"/>
            <p:cNvSpPr>
              <a:spLocks noChangeAspect="1" noChangeArrowheads="1"/>
            </p:cNvSpPr>
            <p:nvPr/>
          </p:nvSpPr>
          <p:spPr bwMode="auto">
            <a:xfrm>
              <a:off x="2122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Oval 55"/>
            <p:cNvSpPr>
              <a:spLocks noChangeAspect="1" noChangeArrowheads="1"/>
            </p:cNvSpPr>
            <p:nvPr/>
          </p:nvSpPr>
          <p:spPr bwMode="auto">
            <a:xfrm>
              <a:off x="2329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Oval 56"/>
            <p:cNvSpPr>
              <a:spLocks noChangeAspect="1" noChangeArrowheads="1"/>
            </p:cNvSpPr>
            <p:nvPr/>
          </p:nvSpPr>
          <p:spPr bwMode="auto">
            <a:xfrm>
              <a:off x="1091" y="1002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Oval 57"/>
            <p:cNvSpPr>
              <a:spLocks noChangeAspect="1" noChangeArrowheads="1"/>
            </p:cNvSpPr>
            <p:nvPr/>
          </p:nvSpPr>
          <p:spPr bwMode="auto">
            <a:xfrm>
              <a:off x="1297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Oval 58"/>
            <p:cNvSpPr>
              <a:spLocks noChangeAspect="1" noChangeArrowheads="1"/>
            </p:cNvSpPr>
            <p:nvPr/>
          </p:nvSpPr>
          <p:spPr bwMode="auto">
            <a:xfrm>
              <a:off x="1503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Oval 59"/>
            <p:cNvSpPr>
              <a:spLocks noChangeAspect="1" noChangeArrowheads="1"/>
            </p:cNvSpPr>
            <p:nvPr/>
          </p:nvSpPr>
          <p:spPr bwMode="auto">
            <a:xfrm>
              <a:off x="1710" y="1002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Oval 60"/>
            <p:cNvSpPr>
              <a:spLocks noChangeAspect="1" noChangeArrowheads="1"/>
            </p:cNvSpPr>
            <p:nvPr/>
          </p:nvSpPr>
          <p:spPr bwMode="auto">
            <a:xfrm>
              <a:off x="1916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3" name="Oval 61"/>
            <p:cNvSpPr>
              <a:spLocks noChangeAspect="1" noChangeArrowheads="1"/>
            </p:cNvSpPr>
            <p:nvPr/>
          </p:nvSpPr>
          <p:spPr bwMode="auto">
            <a:xfrm>
              <a:off x="2122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Oval 62"/>
            <p:cNvSpPr>
              <a:spLocks noChangeAspect="1" noChangeArrowheads="1"/>
            </p:cNvSpPr>
            <p:nvPr/>
          </p:nvSpPr>
          <p:spPr bwMode="auto">
            <a:xfrm>
              <a:off x="2329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5" name="Oval 63"/>
            <p:cNvSpPr>
              <a:spLocks noChangeAspect="1" noChangeArrowheads="1"/>
            </p:cNvSpPr>
            <p:nvPr/>
          </p:nvSpPr>
          <p:spPr bwMode="auto">
            <a:xfrm>
              <a:off x="1297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6" name="Oval 64"/>
            <p:cNvSpPr>
              <a:spLocks noChangeAspect="1" noChangeArrowheads="1"/>
            </p:cNvSpPr>
            <p:nvPr/>
          </p:nvSpPr>
          <p:spPr bwMode="auto">
            <a:xfrm>
              <a:off x="1503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7" name="Oval 65"/>
            <p:cNvSpPr>
              <a:spLocks noChangeAspect="1" noChangeArrowheads="1"/>
            </p:cNvSpPr>
            <p:nvPr/>
          </p:nvSpPr>
          <p:spPr bwMode="auto">
            <a:xfrm>
              <a:off x="1710" y="120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8" name="Oval 66"/>
            <p:cNvSpPr>
              <a:spLocks noChangeAspect="1" noChangeArrowheads="1"/>
            </p:cNvSpPr>
            <p:nvPr/>
          </p:nvSpPr>
          <p:spPr bwMode="auto">
            <a:xfrm>
              <a:off x="1916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9" name="Oval 67"/>
            <p:cNvSpPr>
              <a:spLocks noChangeAspect="1" noChangeArrowheads="1"/>
            </p:cNvSpPr>
            <p:nvPr/>
          </p:nvSpPr>
          <p:spPr bwMode="auto">
            <a:xfrm>
              <a:off x="2122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0" name="Oval 68"/>
            <p:cNvSpPr>
              <a:spLocks noChangeAspect="1" noChangeArrowheads="1"/>
            </p:cNvSpPr>
            <p:nvPr/>
          </p:nvSpPr>
          <p:spPr bwMode="auto">
            <a:xfrm>
              <a:off x="2329" y="120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1" name="Oval 69"/>
            <p:cNvSpPr>
              <a:spLocks noChangeAspect="1" noChangeArrowheads="1"/>
            </p:cNvSpPr>
            <p:nvPr/>
          </p:nvSpPr>
          <p:spPr bwMode="auto">
            <a:xfrm>
              <a:off x="1091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2" name="Oval 70"/>
            <p:cNvSpPr>
              <a:spLocks noChangeAspect="1" noChangeArrowheads="1"/>
            </p:cNvSpPr>
            <p:nvPr/>
          </p:nvSpPr>
          <p:spPr bwMode="auto">
            <a:xfrm>
              <a:off x="1297" y="141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3" name="Oval 71"/>
            <p:cNvSpPr>
              <a:spLocks noChangeAspect="1" noChangeArrowheads="1"/>
            </p:cNvSpPr>
            <p:nvPr/>
          </p:nvSpPr>
          <p:spPr bwMode="auto">
            <a:xfrm>
              <a:off x="1503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4" name="Oval 72"/>
            <p:cNvSpPr>
              <a:spLocks noChangeAspect="1" noChangeArrowheads="1"/>
            </p:cNvSpPr>
            <p:nvPr/>
          </p:nvSpPr>
          <p:spPr bwMode="auto">
            <a:xfrm>
              <a:off x="1710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5" name="Oval 73"/>
            <p:cNvSpPr>
              <a:spLocks noChangeAspect="1" noChangeArrowheads="1"/>
            </p:cNvSpPr>
            <p:nvPr/>
          </p:nvSpPr>
          <p:spPr bwMode="auto">
            <a:xfrm>
              <a:off x="1916" y="141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6" name="Oval 74"/>
            <p:cNvSpPr>
              <a:spLocks noChangeAspect="1" noChangeArrowheads="1"/>
            </p:cNvSpPr>
            <p:nvPr/>
          </p:nvSpPr>
          <p:spPr bwMode="auto">
            <a:xfrm>
              <a:off x="2122" y="141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7" name="Oval 75"/>
            <p:cNvSpPr>
              <a:spLocks noChangeAspect="1" noChangeArrowheads="1"/>
            </p:cNvSpPr>
            <p:nvPr/>
          </p:nvSpPr>
          <p:spPr bwMode="auto">
            <a:xfrm>
              <a:off x="2329" y="1415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8" name="Oval 76"/>
            <p:cNvSpPr>
              <a:spLocks noChangeAspect="1" noChangeArrowheads="1"/>
            </p:cNvSpPr>
            <p:nvPr/>
          </p:nvSpPr>
          <p:spPr bwMode="auto">
            <a:xfrm>
              <a:off x="1091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9" name="Oval 77"/>
            <p:cNvSpPr>
              <a:spLocks noChangeAspect="1" noChangeArrowheads="1"/>
            </p:cNvSpPr>
            <p:nvPr/>
          </p:nvSpPr>
          <p:spPr bwMode="auto">
            <a:xfrm>
              <a:off x="1297" y="162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0" name="Oval 78"/>
            <p:cNvSpPr>
              <a:spLocks noChangeAspect="1" noChangeArrowheads="1"/>
            </p:cNvSpPr>
            <p:nvPr/>
          </p:nvSpPr>
          <p:spPr bwMode="auto">
            <a:xfrm>
              <a:off x="1503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1" name="Oval 79"/>
            <p:cNvSpPr>
              <a:spLocks noChangeAspect="1" noChangeArrowheads="1"/>
            </p:cNvSpPr>
            <p:nvPr/>
          </p:nvSpPr>
          <p:spPr bwMode="auto">
            <a:xfrm>
              <a:off x="1710" y="1621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2" name="Oval 80"/>
            <p:cNvSpPr>
              <a:spLocks noChangeAspect="1" noChangeArrowheads="1"/>
            </p:cNvSpPr>
            <p:nvPr/>
          </p:nvSpPr>
          <p:spPr bwMode="auto">
            <a:xfrm>
              <a:off x="1916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3" name="Oval 81"/>
            <p:cNvSpPr>
              <a:spLocks noChangeAspect="1" noChangeArrowheads="1"/>
            </p:cNvSpPr>
            <p:nvPr/>
          </p:nvSpPr>
          <p:spPr bwMode="auto">
            <a:xfrm>
              <a:off x="2122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4" name="Oval 82"/>
            <p:cNvSpPr>
              <a:spLocks noChangeAspect="1" noChangeArrowheads="1"/>
            </p:cNvSpPr>
            <p:nvPr/>
          </p:nvSpPr>
          <p:spPr bwMode="auto">
            <a:xfrm>
              <a:off x="2329" y="162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5" name="Oval 83"/>
            <p:cNvSpPr>
              <a:spLocks noChangeAspect="1" noChangeArrowheads="1"/>
            </p:cNvSpPr>
            <p:nvPr/>
          </p:nvSpPr>
          <p:spPr bwMode="auto">
            <a:xfrm>
              <a:off x="1091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6" name="Oval 84"/>
            <p:cNvSpPr>
              <a:spLocks noChangeAspect="1" noChangeArrowheads="1"/>
            </p:cNvSpPr>
            <p:nvPr/>
          </p:nvSpPr>
          <p:spPr bwMode="auto">
            <a:xfrm>
              <a:off x="1297" y="2034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7" name="Oval 85"/>
            <p:cNvSpPr>
              <a:spLocks noChangeAspect="1" noChangeArrowheads="1"/>
            </p:cNvSpPr>
            <p:nvPr/>
          </p:nvSpPr>
          <p:spPr bwMode="auto">
            <a:xfrm>
              <a:off x="1503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8" name="Oval 86"/>
            <p:cNvSpPr>
              <a:spLocks noChangeAspect="1" noChangeArrowheads="1"/>
            </p:cNvSpPr>
            <p:nvPr/>
          </p:nvSpPr>
          <p:spPr bwMode="auto">
            <a:xfrm>
              <a:off x="1710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9" name="Oval 87"/>
            <p:cNvSpPr>
              <a:spLocks noChangeAspect="1" noChangeArrowheads="1"/>
            </p:cNvSpPr>
            <p:nvPr/>
          </p:nvSpPr>
          <p:spPr bwMode="auto">
            <a:xfrm>
              <a:off x="1916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0" name="Oval 88"/>
            <p:cNvSpPr>
              <a:spLocks noChangeAspect="1" noChangeArrowheads="1"/>
            </p:cNvSpPr>
            <p:nvPr/>
          </p:nvSpPr>
          <p:spPr bwMode="auto">
            <a:xfrm>
              <a:off x="2122" y="2034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1" name="Oval 89"/>
            <p:cNvSpPr>
              <a:spLocks noChangeAspect="1" noChangeArrowheads="1"/>
            </p:cNvSpPr>
            <p:nvPr/>
          </p:nvSpPr>
          <p:spPr bwMode="auto">
            <a:xfrm>
              <a:off x="2329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5176838" y="1395413"/>
            <a:ext cx="2500312" cy="2443162"/>
            <a:chOff x="3261" y="879"/>
            <a:chExt cx="1575" cy="1539"/>
          </a:xfrm>
        </p:grpSpPr>
        <p:grpSp>
          <p:nvGrpSpPr>
            <p:cNvPr id="38010" name="Group 3"/>
            <p:cNvGrpSpPr>
              <a:grpSpLocks/>
            </p:cNvGrpSpPr>
            <p:nvPr/>
          </p:nvGrpSpPr>
          <p:grpSpPr bwMode="auto">
            <a:xfrm>
              <a:off x="3261" y="879"/>
              <a:ext cx="1575" cy="1062"/>
              <a:chOff x="3207" y="1164"/>
              <a:chExt cx="1575" cy="1062"/>
            </a:xfrm>
          </p:grpSpPr>
          <p:grpSp>
            <p:nvGrpSpPr>
              <p:cNvPr id="38012" name="Group 4"/>
              <p:cNvGrpSpPr>
                <a:grpSpLocks/>
              </p:cNvGrpSpPr>
              <p:nvPr/>
            </p:nvGrpSpPr>
            <p:grpSpPr bwMode="auto">
              <a:xfrm>
                <a:off x="3207" y="1674"/>
                <a:ext cx="795" cy="540"/>
                <a:chOff x="3207" y="1674"/>
                <a:chExt cx="795" cy="540"/>
              </a:xfrm>
            </p:grpSpPr>
            <p:sp>
              <p:nvSpPr>
                <p:cNvPr id="38025" name="Line 5"/>
                <p:cNvSpPr>
                  <a:spLocks noChangeAspect="1" noChangeShapeType="1"/>
                </p:cNvSpPr>
                <p:nvPr/>
              </p:nvSpPr>
              <p:spPr bwMode="auto">
                <a:xfrm rot="-1065795">
                  <a:off x="3942" y="2001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026" name="Freeform 6"/>
                <p:cNvSpPr>
                  <a:spLocks/>
                </p:cNvSpPr>
                <p:nvPr/>
              </p:nvSpPr>
              <p:spPr bwMode="auto">
                <a:xfrm>
                  <a:off x="3207" y="1674"/>
                  <a:ext cx="795" cy="540"/>
                </a:xfrm>
                <a:custGeom>
                  <a:avLst/>
                  <a:gdLst>
                    <a:gd name="T0" fmla="*/ 0 w 795"/>
                    <a:gd name="T1" fmla="*/ 0 h 540"/>
                    <a:gd name="T2" fmla="*/ 24 w 795"/>
                    <a:gd name="T3" fmla="*/ 15 h 540"/>
                    <a:gd name="T4" fmla="*/ 270 w 795"/>
                    <a:gd name="T5" fmla="*/ 9 h 540"/>
                    <a:gd name="T6" fmla="*/ 480 w 795"/>
                    <a:gd name="T7" fmla="*/ 54 h 540"/>
                    <a:gd name="T8" fmla="*/ 648 w 795"/>
                    <a:gd name="T9" fmla="*/ 156 h 540"/>
                    <a:gd name="T10" fmla="*/ 795 w 795"/>
                    <a:gd name="T11" fmla="*/ 540 h 54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95"/>
                    <a:gd name="T19" fmla="*/ 0 h 540"/>
                    <a:gd name="T20" fmla="*/ 795 w 795"/>
                    <a:gd name="T21" fmla="*/ 540 h 54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95" h="540">
                      <a:moveTo>
                        <a:pt x="0" y="0"/>
                      </a:moveTo>
                      <a:lnTo>
                        <a:pt x="24" y="15"/>
                      </a:lnTo>
                      <a:cubicBezTo>
                        <a:pt x="69" y="16"/>
                        <a:pt x="194" y="3"/>
                        <a:pt x="270" y="9"/>
                      </a:cubicBezTo>
                      <a:cubicBezTo>
                        <a:pt x="346" y="15"/>
                        <a:pt x="417" y="30"/>
                        <a:pt x="480" y="54"/>
                      </a:cubicBezTo>
                      <a:cubicBezTo>
                        <a:pt x="543" y="78"/>
                        <a:pt x="596" y="75"/>
                        <a:pt x="648" y="156"/>
                      </a:cubicBezTo>
                      <a:cubicBezTo>
                        <a:pt x="700" y="237"/>
                        <a:pt x="747" y="388"/>
                        <a:pt x="795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013" name="Group 7"/>
              <p:cNvGrpSpPr>
                <a:grpSpLocks/>
              </p:cNvGrpSpPr>
              <p:nvPr/>
            </p:nvGrpSpPr>
            <p:grpSpPr bwMode="auto">
              <a:xfrm>
                <a:off x="3216" y="1404"/>
                <a:ext cx="1566" cy="291"/>
                <a:chOff x="3216" y="1404"/>
                <a:chExt cx="1566" cy="291"/>
              </a:xfrm>
            </p:grpSpPr>
            <p:sp>
              <p:nvSpPr>
                <p:cNvPr id="38023" name="Freeform 8"/>
                <p:cNvSpPr>
                  <a:spLocks/>
                </p:cNvSpPr>
                <p:nvPr/>
              </p:nvSpPr>
              <p:spPr bwMode="auto">
                <a:xfrm>
                  <a:off x="3216" y="1404"/>
                  <a:ext cx="1566" cy="291"/>
                </a:xfrm>
                <a:custGeom>
                  <a:avLst/>
                  <a:gdLst>
                    <a:gd name="T0" fmla="*/ 0 w 1566"/>
                    <a:gd name="T1" fmla="*/ 276 h 291"/>
                    <a:gd name="T2" fmla="*/ 21 w 1566"/>
                    <a:gd name="T3" fmla="*/ 291 h 291"/>
                    <a:gd name="T4" fmla="*/ 147 w 1566"/>
                    <a:gd name="T5" fmla="*/ 207 h 291"/>
                    <a:gd name="T6" fmla="*/ 303 w 1566"/>
                    <a:gd name="T7" fmla="*/ 159 h 291"/>
                    <a:gd name="T8" fmla="*/ 681 w 1566"/>
                    <a:gd name="T9" fmla="*/ 87 h 291"/>
                    <a:gd name="T10" fmla="*/ 924 w 1566"/>
                    <a:gd name="T11" fmla="*/ 33 h 291"/>
                    <a:gd name="T12" fmla="*/ 1203 w 1566"/>
                    <a:gd name="T13" fmla="*/ 39 h 291"/>
                    <a:gd name="T14" fmla="*/ 1566 w 1566"/>
                    <a:gd name="T15" fmla="*/ 270 h 29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66"/>
                    <a:gd name="T25" fmla="*/ 0 h 291"/>
                    <a:gd name="T26" fmla="*/ 1566 w 1566"/>
                    <a:gd name="T27" fmla="*/ 291 h 29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66" h="291">
                      <a:moveTo>
                        <a:pt x="0" y="276"/>
                      </a:moveTo>
                      <a:lnTo>
                        <a:pt x="21" y="291"/>
                      </a:lnTo>
                      <a:cubicBezTo>
                        <a:pt x="45" y="280"/>
                        <a:pt x="100" y="229"/>
                        <a:pt x="147" y="207"/>
                      </a:cubicBezTo>
                      <a:cubicBezTo>
                        <a:pt x="194" y="185"/>
                        <a:pt x="214" y="179"/>
                        <a:pt x="303" y="159"/>
                      </a:cubicBezTo>
                      <a:cubicBezTo>
                        <a:pt x="392" y="139"/>
                        <a:pt x="578" y="108"/>
                        <a:pt x="681" y="87"/>
                      </a:cubicBezTo>
                      <a:cubicBezTo>
                        <a:pt x="784" y="66"/>
                        <a:pt x="837" y="41"/>
                        <a:pt x="924" y="33"/>
                      </a:cubicBezTo>
                      <a:cubicBezTo>
                        <a:pt x="1011" y="25"/>
                        <a:pt x="1096" y="0"/>
                        <a:pt x="1203" y="39"/>
                      </a:cubicBezTo>
                      <a:cubicBezTo>
                        <a:pt x="1310" y="78"/>
                        <a:pt x="1438" y="174"/>
                        <a:pt x="1566" y="27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024" name="Line 9"/>
                <p:cNvSpPr>
                  <a:spLocks noChangeAspect="1" noChangeShapeType="1"/>
                </p:cNvSpPr>
                <p:nvPr/>
              </p:nvSpPr>
              <p:spPr bwMode="auto">
                <a:xfrm rot="-3704247">
                  <a:off x="4470" y="1425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014" name="Group 10"/>
              <p:cNvGrpSpPr>
                <a:grpSpLocks/>
              </p:cNvGrpSpPr>
              <p:nvPr/>
            </p:nvGrpSpPr>
            <p:grpSpPr bwMode="auto">
              <a:xfrm>
                <a:off x="3264" y="1164"/>
                <a:ext cx="744" cy="516"/>
                <a:chOff x="3264" y="1164"/>
                <a:chExt cx="744" cy="516"/>
              </a:xfrm>
            </p:grpSpPr>
            <p:sp>
              <p:nvSpPr>
                <p:cNvPr id="38021" name="Line 11"/>
                <p:cNvSpPr>
                  <a:spLocks noChangeAspect="1" noChangeShapeType="1"/>
                </p:cNvSpPr>
                <p:nvPr/>
              </p:nvSpPr>
              <p:spPr bwMode="auto">
                <a:xfrm rot="-8626896">
                  <a:off x="3927" y="1242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022" name="Freeform 12"/>
                <p:cNvSpPr>
                  <a:spLocks/>
                </p:cNvSpPr>
                <p:nvPr/>
              </p:nvSpPr>
              <p:spPr bwMode="auto">
                <a:xfrm>
                  <a:off x="3264" y="1164"/>
                  <a:ext cx="744" cy="516"/>
                </a:xfrm>
                <a:custGeom>
                  <a:avLst/>
                  <a:gdLst>
                    <a:gd name="T0" fmla="*/ 0 w 744"/>
                    <a:gd name="T1" fmla="*/ 516 h 516"/>
                    <a:gd name="T2" fmla="*/ 135 w 744"/>
                    <a:gd name="T3" fmla="*/ 411 h 516"/>
                    <a:gd name="T4" fmla="*/ 492 w 744"/>
                    <a:gd name="T5" fmla="*/ 300 h 516"/>
                    <a:gd name="T6" fmla="*/ 744 w 744"/>
                    <a:gd name="T7" fmla="*/ 0 h 51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44"/>
                    <a:gd name="T13" fmla="*/ 0 h 516"/>
                    <a:gd name="T14" fmla="*/ 744 w 744"/>
                    <a:gd name="T15" fmla="*/ 516 h 51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44" h="516">
                      <a:moveTo>
                        <a:pt x="0" y="516"/>
                      </a:moveTo>
                      <a:cubicBezTo>
                        <a:pt x="26" y="481"/>
                        <a:pt x="53" y="447"/>
                        <a:pt x="135" y="411"/>
                      </a:cubicBezTo>
                      <a:cubicBezTo>
                        <a:pt x="217" y="375"/>
                        <a:pt x="391" y="368"/>
                        <a:pt x="492" y="300"/>
                      </a:cubicBezTo>
                      <a:cubicBezTo>
                        <a:pt x="593" y="232"/>
                        <a:pt x="668" y="116"/>
                        <a:pt x="7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015" name="Group 13"/>
              <p:cNvGrpSpPr>
                <a:grpSpLocks/>
              </p:cNvGrpSpPr>
              <p:nvPr/>
            </p:nvGrpSpPr>
            <p:grpSpPr bwMode="auto">
              <a:xfrm>
                <a:off x="3239" y="1571"/>
                <a:ext cx="777" cy="133"/>
                <a:chOff x="2928" y="1028"/>
                <a:chExt cx="777" cy="133"/>
              </a:xfrm>
            </p:grpSpPr>
            <p:sp>
              <p:nvSpPr>
                <p:cNvPr id="38019" name="Line 14"/>
                <p:cNvSpPr>
                  <a:spLocks noChangeAspect="1" noChangeShapeType="1"/>
                </p:cNvSpPr>
                <p:nvPr/>
              </p:nvSpPr>
              <p:spPr bwMode="auto">
                <a:xfrm rot="17163330" flipH="1">
                  <a:off x="3451" y="1013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020" name="Freeform 15"/>
                <p:cNvSpPr>
                  <a:spLocks/>
                </p:cNvSpPr>
                <p:nvPr/>
              </p:nvSpPr>
              <p:spPr bwMode="auto">
                <a:xfrm>
                  <a:off x="2928" y="1028"/>
                  <a:ext cx="777" cy="133"/>
                </a:xfrm>
                <a:custGeom>
                  <a:avLst/>
                  <a:gdLst>
                    <a:gd name="T0" fmla="*/ 0 w 777"/>
                    <a:gd name="T1" fmla="*/ 124 h 133"/>
                    <a:gd name="T2" fmla="*/ 375 w 777"/>
                    <a:gd name="T3" fmla="*/ 1 h 133"/>
                    <a:gd name="T4" fmla="*/ 777 w 777"/>
                    <a:gd name="T5" fmla="*/ 133 h 133"/>
                    <a:gd name="T6" fmla="*/ 0 60000 65536"/>
                    <a:gd name="T7" fmla="*/ 0 60000 65536"/>
                    <a:gd name="T8" fmla="*/ 0 60000 65536"/>
                    <a:gd name="T9" fmla="*/ 0 w 777"/>
                    <a:gd name="T10" fmla="*/ 0 h 133"/>
                    <a:gd name="T11" fmla="*/ 777 w 777"/>
                    <a:gd name="T12" fmla="*/ 133 h 13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77" h="133">
                      <a:moveTo>
                        <a:pt x="0" y="124"/>
                      </a:moveTo>
                      <a:cubicBezTo>
                        <a:pt x="123" y="62"/>
                        <a:pt x="246" y="0"/>
                        <a:pt x="375" y="1"/>
                      </a:cubicBezTo>
                      <a:cubicBezTo>
                        <a:pt x="504" y="2"/>
                        <a:pt x="640" y="67"/>
                        <a:pt x="777" y="133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016" name="Group 16"/>
              <p:cNvGrpSpPr>
                <a:grpSpLocks/>
              </p:cNvGrpSpPr>
              <p:nvPr/>
            </p:nvGrpSpPr>
            <p:grpSpPr bwMode="auto">
              <a:xfrm flipH="1" flipV="1">
                <a:off x="4001" y="1713"/>
                <a:ext cx="152" cy="513"/>
                <a:chOff x="2776" y="1167"/>
                <a:chExt cx="152" cy="513"/>
              </a:xfrm>
            </p:grpSpPr>
            <p:sp>
              <p:nvSpPr>
                <p:cNvPr id="38017" name="Line 17"/>
                <p:cNvSpPr>
                  <a:spLocks noChangeAspect="1" noChangeShapeType="1"/>
                </p:cNvSpPr>
                <p:nvPr/>
              </p:nvSpPr>
              <p:spPr bwMode="auto">
                <a:xfrm rot="1855532" flipH="1" flipV="1">
                  <a:off x="2828" y="1264"/>
                  <a:ext cx="1" cy="88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018" name="Freeform 18"/>
                <p:cNvSpPr>
                  <a:spLocks/>
                </p:cNvSpPr>
                <p:nvPr/>
              </p:nvSpPr>
              <p:spPr bwMode="auto">
                <a:xfrm>
                  <a:off x="2776" y="1167"/>
                  <a:ext cx="152" cy="513"/>
                </a:xfrm>
                <a:custGeom>
                  <a:avLst/>
                  <a:gdLst>
                    <a:gd name="T0" fmla="*/ 152 w 152"/>
                    <a:gd name="T1" fmla="*/ 513 h 513"/>
                    <a:gd name="T2" fmla="*/ 38 w 152"/>
                    <a:gd name="T3" fmla="*/ 371 h 513"/>
                    <a:gd name="T4" fmla="*/ 19 w 152"/>
                    <a:gd name="T5" fmla="*/ 212 h 513"/>
                    <a:gd name="T6" fmla="*/ 152 w 152"/>
                    <a:gd name="T7" fmla="*/ 0 h 51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2"/>
                    <a:gd name="T13" fmla="*/ 0 h 513"/>
                    <a:gd name="T14" fmla="*/ 152 w 152"/>
                    <a:gd name="T15" fmla="*/ 513 h 51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2" h="513">
                      <a:moveTo>
                        <a:pt x="152" y="513"/>
                      </a:moveTo>
                      <a:cubicBezTo>
                        <a:pt x="106" y="467"/>
                        <a:pt x="60" y="421"/>
                        <a:pt x="38" y="371"/>
                      </a:cubicBezTo>
                      <a:cubicBezTo>
                        <a:pt x="16" y="321"/>
                        <a:pt x="0" y="274"/>
                        <a:pt x="19" y="212"/>
                      </a:cubicBezTo>
                      <a:cubicBezTo>
                        <a:pt x="38" y="150"/>
                        <a:pt x="95" y="75"/>
                        <a:pt x="15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8011" name="Text Box 19"/>
            <p:cNvSpPr txBox="1">
              <a:spLocks noChangeArrowheads="1"/>
            </p:cNvSpPr>
            <p:nvPr/>
          </p:nvSpPr>
          <p:spPr bwMode="auto">
            <a:xfrm>
              <a:off x="3834" y="2130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329748" name="Rectangle 20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Symbolic factorization of directed graph</a:t>
            </a:r>
            <a:endParaRPr lang="en-US" sz="1800" i="0">
              <a:solidFill>
                <a:srgbClr val="021FAE"/>
              </a:solidFill>
              <a:effectLst/>
              <a:ea typeface="+mj-ea"/>
            </a:endParaRPr>
          </a:p>
        </p:txBody>
      </p:sp>
      <p:sp>
        <p:nvSpPr>
          <p:cNvPr id="37892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7315200" cy="2286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Add fill edge a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-&gt;</a:t>
            </a:r>
            <a:r>
              <a:rPr lang="en-US">
                <a:latin typeface="Arial" charset="0"/>
              </a:rPr>
              <a:t> b if there is a path from a to b through lower-numbered vertices.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Sparser than G</a:t>
            </a:r>
            <a:r>
              <a:rPr lang="en-US" sz="2800" baseline="30000">
                <a:solidFill>
                  <a:schemeClr val="tx1"/>
                </a:solidFill>
                <a:latin typeface="Arial" charset="0"/>
              </a:rPr>
              <a:t>+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(A+A</a:t>
            </a:r>
            <a:r>
              <a:rPr lang="en-US" b="1" baseline="3000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) in general.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But what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a good ordering for G</a:t>
            </a:r>
            <a:r>
              <a:rPr lang="en-US" sz="2800" baseline="30000">
                <a:solidFill>
                  <a:schemeClr val="tx1"/>
                </a:solidFill>
                <a:latin typeface="Arial" charset="0"/>
              </a:rPr>
              <a:t>+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(A)?</a:t>
            </a:r>
          </a:p>
        </p:txBody>
      </p:sp>
      <p:grpSp>
        <p:nvGrpSpPr>
          <p:cNvPr id="37893" name="Group 22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947"/>
            <a:chExt cx="1405" cy="1407"/>
          </a:xfrm>
        </p:grpSpPr>
        <p:sp>
          <p:nvSpPr>
            <p:cNvPr id="37960" name="Oval 23"/>
            <p:cNvSpPr>
              <a:spLocks noChangeAspect="1" noChangeArrowheads="1"/>
            </p:cNvSpPr>
            <p:nvPr/>
          </p:nvSpPr>
          <p:spPr bwMode="auto">
            <a:xfrm>
              <a:off x="1091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1" name="Rectangle 24"/>
            <p:cNvSpPr>
              <a:spLocks noChangeAspect="1" noChangeArrowheads="1"/>
            </p:cNvSpPr>
            <p:nvPr/>
          </p:nvSpPr>
          <p:spPr bwMode="auto">
            <a:xfrm>
              <a:off x="1050" y="947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2" name="Oval 25"/>
            <p:cNvSpPr>
              <a:spLocks noChangeAspect="1" noChangeArrowheads="1"/>
            </p:cNvSpPr>
            <p:nvPr/>
          </p:nvSpPr>
          <p:spPr bwMode="auto">
            <a:xfrm>
              <a:off x="1091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3" name="Oval 26"/>
            <p:cNvSpPr>
              <a:spLocks noChangeAspect="1" noChangeArrowheads="1"/>
            </p:cNvSpPr>
            <p:nvPr/>
          </p:nvSpPr>
          <p:spPr bwMode="auto">
            <a:xfrm>
              <a:off x="1297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4" name="Oval 27"/>
            <p:cNvSpPr>
              <a:spLocks noChangeAspect="1" noChangeArrowheads="1"/>
            </p:cNvSpPr>
            <p:nvPr/>
          </p:nvSpPr>
          <p:spPr bwMode="auto">
            <a:xfrm>
              <a:off x="1503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5" name="Oval 28"/>
            <p:cNvSpPr>
              <a:spLocks noChangeAspect="1" noChangeArrowheads="1"/>
            </p:cNvSpPr>
            <p:nvPr/>
          </p:nvSpPr>
          <p:spPr bwMode="auto">
            <a:xfrm>
              <a:off x="1710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6" name="Oval 29"/>
            <p:cNvSpPr>
              <a:spLocks noChangeAspect="1" noChangeArrowheads="1"/>
            </p:cNvSpPr>
            <p:nvPr/>
          </p:nvSpPr>
          <p:spPr bwMode="auto">
            <a:xfrm>
              <a:off x="1916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7" name="Oval 30"/>
            <p:cNvSpPr>
              <a:spLocks noChangeAspect="1" noChangeArrowheads="1"/>
            </p:cNvSpPr>
            <p:nvPr/>
          </p:nvSpPr>
          <p:spPr bwMode="auto">
            <a:xfrm>
              <a:off x="2122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8" name="Oval 31"/>
            <p:cNvSpPr>
              <a:spLocks noChangeAspect="1" noChangeArrowheads="1"/>
            </p:cNvSpPr>
            <p:nvPr/>
          </p:nvSpPr>
          <p:spPr bwMode="auto">
            <a:xfrm>
              <a:off x="2329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9" name="Oval 32"/>
            <p:cNvSpPr>
              <a:spLocks noChangeAspect="1" noChangeArrowheads="1"/>
            </p:cNvSpPr>
            <p:nvPr/>
          </p:nvSpPr>
          <p:spPr bwMode="auto">
            <a:xfrm>
              <a:off x="1091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0" name="Oval 33"/>
            <p:cNvSpPr>
              <a:spLocks noChangeAspect="1" noChangeArrowheads="1"/>
            </p:cNvSpPr>
            <p:nvPr/>
          </p:nvSpPr>
          <p:spPr bwMode="auto">
            <a:xfrm>
              <a:off x="1297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1" name="Oval 34"/>
            <p:cNvSpPr>
              <a:spLocks noChangeAspect="1" noChangeArrowheads="1"/>
            </p:cNvSpPr>
            <p:nvPr/>
          </p:nvSpPr>
          <p:spPr bwMode="auto">
            <a:xfrm>
              <a:off x="1503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2" name="Oval 35"/>
            <p:cNvSpPr>
              <a:spLocks noChangeAspect="1" noChangeArrowheads="1"/>
            </p:cNvSpPr>
            <p:nvPr/>
          </p:nvSpPr>
          <p:spPr bwMode="auto">
            <a:xfrm>
              <a:off x="1710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3" name="Oval 36"/>
            <p:cNvSpPr>
              <a:spLocks noChangeAspect="1" noChangeArrowheads="1"/>
            </p:cNvSpPr>
            <p:nvPr/>
          </p:nvSpPr>
          <p:spPr bwMode="auto">
            <a:xfrm>
              <a:off x="1916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4" name="Oval 37"/>
            <p:cNvSpPr>
              <a:spLocks noChangeAspect="1" noChangeArrowheads="1"/>
            </p:cNvSpPr>
            <p:nvPr/>
          </p:nvSpPr>
          <p:spPr bwMode="auto">
            <a:xfrm>
              <a:off x="2122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5" name="Oval 38"/>
            <p:cNvSpPr>
              <a:spLocks noChangeAspect="1" noChangeArrowheads="1"/>
            </p:cNvSpPr>
            <p:nvPr/>
          </p:nvSpPr>
          <p:spPr bwMode="auto">
            <a:xfrm>
              <a:off x="2329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6" name="Oval 39"/>
            <p:cNvSpPr>
              <a:spLocks noChangeAspect="1" noChangeArrowheads="1"/>
            </p:cNvSpPr>
            <p:nvPr/>
          </p:nvSpPr>
          <p:spPr bwMode="auto">
            <a:xfrm>
              <a:off x="1091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7" name="Oval 40"/>
            <p:cNvSpPr>
              <a:spLocks noChangeAspect="1" noChangeArrowheads="1"/>
            </p:cNvSpPr>
            <p:nvPr/>
          </p:nvSpPr>
          <p:spPr bwMode="auto">
            <a:xfrm>
              <a:off x="1297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8" name="Oval 41"/>
            <p:cNvSpPr>
              <a:spLocks noChangeAspect="1" noChangeArrowheads="1"/>
            </p:cNvSpPr>
            <p:nvPr/>
          </p:nvSpPr>
          <p:spPr bwMode="auto">
            <a:xfrm>
              <a:off x="1503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9" name="Oval 42"/>
            <p:cNvSpPr>
              <a:spLocks noChangeAspect="1" noChangeArrowheads="1"/>
            </p:cNvSpPr>
            <p:nvPr/>
          </p:nvSpPr>
          <p:spPr bwMode="auto">
            <a:xfrm>
              <a:off x="1710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0" name="Oval 43"/>
            <p:cNvSpPr>
              <a:spLocks noChangeAspect="1" noChangeArrowheads="1"/>
            </p:cNvSpPr>
            <p:nvPr/>
          </p:nvSpPr>
          <p:spPr bwMode="auto">
            <a:xfrm>
              <a:off x="1916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1" name="Oval 44"/>
            <p:cNvSpPr>
              <a:spLocks noChangeAspect="1" noChangeArrowheads="1"/>
            </p:cNvSpPr>
            <p:nvPr/>
          </p:nvSpPr>
          <p:spPr bwMode="auto">
            <a:xfrm>
              <a:off x="2122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2" name="Oval 45"/>
            <p:cNvSpPr>
              <a:spLocks noChangeAspect="1" noChangeArrowheads="1"/>
            </p:cNvSpPr>
            <p:nvPr/>
          </p:nvSpPr>
          <p:spPr bwMode="auto">
            <a:xfrm>
              <a:off x="2329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3" name="Oval 46"/>
            <p:cNvSpPr>
              <a:spLocks noChangeAspect="1" noChangeArrowheads="1"/>
            </p:cNvSpPr>
            <p:nvPr/>
          </p:nvSpPr>
          <p:spPr bwMode="auto">
            <a:xfrm>
              <a:off x="1297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4" name="Oval 47"/>
            <p:cNvSpPr>
              <a:spLocks noChangeAspect="1" noChangeArrowheads="1"/>
            </p:cNvSpPr>
            <p:nvPr/>
          </p:nvSpPr>
          <p:spPr bwMode="auto">
            <a:xfrm>
              <a:off x="1503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5" name="Oval 48"/>
            <p:cNvSpPr>
              <a:spLocks noChangeAspect="1" noChangeArrowheads="1"/>
            </p:cNvSpPr>
            <p:nvPr/>
          </p:nvSpPr>
          <p:spPr bwMode="auto">
            <a:xfrm>
              <a:off x="1710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6" name="Oval 49"/>
            <p:cNvSpPr>
              <a:spLocks noChangeAspect="1" noChangeArrowheads="1"/>
            </p:cNvSpPr>
            <p:nvPr/>
          </p:nvSpPr>
          <p:spPr bwMode="auto">
            <a:xfrm>
              <a:off x="1916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7" name="Oval 50"/>
            <p:cNvSpPr>
              <a:spLocks noChangeAspect="1" noChangeArrowheads="1"/>
            </p:cNvSpPr>
            <p:nvPr/>
          </p:nvSpPr>
          <p:spPr bwMode="auto">
            <a:xfrm>
              <a:off x="2122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8" name="Oval 51"/>
            <p:cNvSpPr>
              <a:spLocks noChangeAspect="1" noChangeArrowheads="1"/>
            </p:cNvSpPr>
            <p:nvPr/>
          </p:nvSpPr>
          <p:spPr bwMode="auto">
            <a:xfrm>
              <a:off x="2329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9" name="Oval 52"/>
            <p:cNvSpPr>
              <a:spLocks noChangeAspect="1" noChangeArrowheads="1"/>
            </p:cNvSpPr>
            <p:nvPr/>
          </p:nvSpPr>
          <p:spPr bwMode="auto">
            <a:xfrm>
              <a:off x="1091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0" name="Oval 53"/>
            <p:cNvSpPr>
              <a:spLocks noChangeAspect="1" noChangeArrowheads="1"/>
            </p:cNvSpPr>
            <p:nvPr/>
          </p:nvSpPr>
          <p:spPr bwMode="auto">
            <a:xfrm>
              <a:off x="1297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1" name="Oval 54"/>
            <p:cNvSpPr>
              <a:spLocks noChangeAspect="1" noChangeArrowheads="1"/>
            </p:cNvSpPr>
            <p:nvPr/>
          </p:nvSpPr>
          <p:spPr bwMode="auto">
            <a:xfrm>
              <a:off x="1503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2" name="Oval 55"/>
            <p:cNvSpPr>
              <a:spLocks noChangeAspect="1" noChangeArrowheads="1"/>
            </p:cNvSpPr>
            <p:nvPr/>
          </p:nvSpPr>
          <p:spPr bwMode="auto">
            <a:xfrm>
              <a:off x="1710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3" name="Oval 56"/>
            <p:cNvSpPr>
              <a:spLocks noChangeAspect="1" noChangeArrowheads="1"/>
            </p:cNvSpPr>
            <p:nvPr/>
          </p:nvSpPr>
          <p:spPr bwMode="auto">
            <a:xfrm>
              <a:off x="1916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4" name="Oval 57"/>
            <p:cNvSpPr>
              <a:spLocks noChangeAspect="1" noChangeArrowheads="1"/>
            </p:cNvSpPr>
            <p:nvPr/>
          </p:nvSpPr>
          <p:spPr bwMode="auto">
            <a:xfrm>
              <a:off x="2122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5" name="Oval 58"/>
            <p:cNvSpPr>
              <a:spLocks noChangeAspect="1" noChangeArrowheads="1"/>
            </p:cNvSpPr>
            <p:nvPr/>
          </p:nvSpPr>
          <p:spPr bwMode="auto">
            <a:xfrm>
              <a:off x="2329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6" name="Oval 59"/>
            <p:cNvSpPr>
              <a:spLocks noChangeAspect="1" noChangeArrowheads="1"/>
            </p:cNvSpPr>
            <p:nvPr/>
          </p:nvSpPr>
          <p:spPr bwMode="auto">
            <a:xfrm>
              <a:off x="1091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7" name="Oval 60"/>
            <p:cNvSpPr>
              <a:spLocks noChangeAspect="1" noChangeArrowheads="1"/>
            </p:cNvSpPr>
            <p:nvPr/>
          </p:nvSpPr>
          <p:spPr bwMode="auto">
            <a:xfrm>
              <a:off x="1297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8" name="Oval 61"/>
            <p:cNvSpPr>
              <a:spLocks noChangeAspect="1" noChangeArrowheads="1"/>
            </p:cNvSpPr>
            <p:nvPr/>
          </p:nvSpPr>
          <p:spPr bwMode="auto">
            <a:xfrm>
              <a:off x="1503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9" name="Oval 62"/>
            <p:cNvSpPr>
              <a:spLocks noChangeAspect="1" noChangeArrowheads="1"/>
            </p:cNvSpPr>
            <p:nvPr/>
          </p:nvSpPr>
          <p:spPr bwMode="auto">
            <a:xfrm>
              <a:off x="1710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0" name="Oval 63"/>
            <p:cNvSpPr>
              <a:spLocks noChangeAspect="1" noChangeArrowheads="1"/>
            </p:cNvSpPr>
            <p:nvPr/>
          </p:nvSpPr>
          <p:spPr bwMode="auto">
            <a:xfrm>
              <a:off x="1916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1" name="Oval 64"/>
            <p:cNvSpPr>
              <a:spLocks noChangeAspect="1" noChangeArrowheads="1"/>
            </p:cNvSpPr>
            <p:nvPr/>
          </p:nvSpPr>
          <p:spPr bwMode="auto">
            <a:xfrm>
              <a:off x="2122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2" name="Oval 65"/>
            <p:cNvSpPr>
              <a:spLocks noChangeAspect="1" noChangeArrowheads="1"/>
            </p:cNvSpPr>
            <p:nvPr/>
          </p:nvSpPr>
          <p:spPr bwMode="auto">
            <a:xfrm>
              <a:off x="2329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3" name="Oval 66"/>
            <p:cNvSpPr>
              <a:spLocks noChangeAspect="1" noChangeArrowheads="1"/>
            </p:cNvSpPr>
            <p:nvPr/>
          </p:nvSpPr>
          <p:spPr bwMode="auto">
            <a:xfrm>
              <a:off x="1091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4" name="Oval 67"/>
            <p:cNvSpPr>
              <a:spLocks noChangeAspect="1" noChangeArrowheads="1"/>
            </p:cNvSpPr>
            <p:nvPr/>
          </p:nvSpPr>
          <p:spPr bwMode="auto">
            <a:xfrm>
              <a:off x="1297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5" name="Oval 68"/>
            <p:cNvSpPr>
              <a:spLocks noChangeAspect="1" noChangeArrowheads="1"/>
            </p:cNvSpPr>
            <p:nvPr/>
          </p:nvSpPr>
          <p:spPr bwMode="auto">
            <a:xfrm>
              <a:off x="1503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6" name="Oval 69"/>
            <p:cNvSpPr>
              <a:spLocks noChangeAspect="1" noChangeArrowheads="1"/>
            </p:cNvSpPr>
            <p:nvPr/>
          </p:nvSpPr>
          <p:spPr bwMode="auto">
            <a:xfrm>
              <a:off x="1710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7" name="Oval 70"/>
            <p:cNvSpPr>
              <a:spLocks noChangeAspect="1" noChangeArrowheads="1"/>
            </p:cNvSpPr>
            <p:nvPr/>
          </p:nvSpPr>
          <p:spPr bwMode="auto">
            <a:xfrm>
              <a:off x="1916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8" name="Oval 71"/>
            <p:cNvSpPr>
              <a:spLocks noChangeAspect="1" noChangeArrowheads="1"/>
            </p:cNvSpPr>
            <p:nvPr/>
          </p:nvSpPr>
          <p:spPr bwMode="auto">
            <a:xfrm>
              <a:off x="2122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9" name="Oval 72"/>
            <p:cNvSpPr>
              <a:spLocks noChangeAspect="1" noChangeArrowheads="1"/>
            </p:cNvSpPr>
            <p:nvPr/>
          </p:nvSpPr>
          <p:spPr bwMode="auto">
            <a:xfrm>
              <a:off x="2329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4" name="Group 73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3072" y="672"/>
            <a:chExt cx="1972" cy="1464"/>
          </a:xfrm>
        </p:grpSpPr>
        <p:sp>
          <p:nvSpPr>
            <p:cNvPr id="37906" name="Text Box 74"/>
            <p:cNvSpPr txBox="1">
              <a:spLocks noChangeArrowheads="1"/>
            </p:cNvSpPr>
            <p:nvPr/>
          </p:nvSpPr>
          <p:spPr bwMode="auto">
            <a:xfrm>
              <a:off x="3109" y="67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7907" name="Text Box 75"/>
            <p:cNvSpPr txBox="1">
              <a:spLocks noChangeArrowheads="1"/>
            </p:cNvSpPr>
            <p:nvPr/>
          </p:nvSpPr>
          <p:spPr bwMode="auto">
            <a:xfrm>
              <a:off x="4065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7908" name="Text Box 76"/>
            <p:cNvSpPr txBox="1">
              <a:spLocks noChangeArrowheads="1"/>
            </p:cNvSpPr>
            <p:nvPr/>
          </p:nvSpPr>
          <p:spPr bwMode="auto">
            <a:xfrm>
              <a:off x="3121" y="19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7909" name="Text Box 77"/>
            <p:cNvSpPr txBox="1">
              <a:spLocks noChangeArrowheads="1"/>
            </p:cNvSpPr>
            <p:nvPr/>
          </p:nvSpPr>
          <p:spPr bwMode="auto">
            <a:xfrm>
              <a:off x="3072" y="12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7910" name="Text Box 78"/>
            <p:cNvSpPr txBox="1">
              <a:spLocks noChangeArrowheads="1"/>
            </p:cNvSpPr>
            <p:nvPr/>
          </p:nvSpPr>
          <p:spPr bwMode="auto">
            <a:xfrm>
              <a:off x="4077" y="13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37911" name="Group 79"/>
            <p:cNvGrpSpPr>
              <a:grpSpLocks/>
            </p:cNvGrpSpPr>
            <p:nvPr/>
          </p:nvGrpSpPr>
          <p:grpSpPr bwMode="auto">
            <a:xfrm>
              <a:off x="3233" y="816"/>
              <a:ext cx="1656" cy="1176"/>
              <a:chOff x="2880" y="1104"/>
              <a:chExt cx="1656" cy="1176"/>
            </a:xfrm>
          </p:grpSpPr>
          <p:grpSp>
            <p:nvGrpSpPr>
              <p:cNvPr id="37950" name="Group 80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37958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59" name="Oval 82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951" name="Group 83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37956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57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952" name="Group 86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37954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55" name="Oval 88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7953" name="Oval 89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12" name="Group 90"/>
            <p:cNvGrpSpPr>
              <a:grpSpLocks/>
            </p:cNvGrpSpPr>
            <p:nvPr/>
          </p:nvGrpSpPr>
          <p:grpSpPr bwMode="auto">
            <a:xfrm>
              <a:off x="3281" y="740"/>
              <a:ext cx="777" cy="133"/>
              <a:chOff x="2928" y="1028"/>
              <a:chExt cx="777" cy="133"/>
            </a:xfrm>
          </p:grpSpPr>
          <p:sp>
            <p:nvSpPr>
              <p:cNvPr id="37948" name="Line 91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9" name="Freeform 92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3" name="Group 93"/>
            <p:cNvGrpSpPr>
              <a:grpSpLocks/>
            </p:cNvGrpSpPr>
            <p:nvPr/>
          </p:nvGrpSpPr>
          <p:grpSpPr bwMode="auto">
            <a:xfrm>
              <a:off x="4073" y="1276"/>
              <a:ext cx="777" cy="133"/>
              <a:chOff x="2928" y="1028"/>
              <a:chExt cx="777" cy="133"/>
            </a:xfrm>
          </p:grpSpPr>
          <p:sp>
            <p:nvSpPr>
              <p:cNvPr id="37946" name="Line 94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7" name="Freeform 95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4" name="Group 96"/>
            <p:cNvGrpSpPr>
              <a:grpSpLocks/>
            </p:cNvGrpSpPr>
            <p:nvPr/>
          </p:nvGrpSpPr>
          <p:grpSpPr bwMode="auto">
            <a:xfrm>
              <a:off x="3289" y="1808"/>
              <a:ext cx="777" cy="133"/>
              <a:chOff x="2928" y="1028"/>
              <a:chExt cx="777" cy="133"/>
            </a:xfrm>
          </p:grpSpPr>
          <p:sp>
            <p:nvSpPr>
              <p:cNvPr id="37944" name="Line 97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Freeform 98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5" name="Group 99"/>
            <p:cNvGrpSpPr>
              <a:grpSpLocks/>
            </p:cNvGrpSpPr>
            <p:nvPr/>
          </p:nvGrpSpPr>
          <p:grpSpPr bwMode="auto">
            <a:xfrm flipH="1" flipV="1">
              <a:off x="3277" y="1940"/>
              <a:ext cx="777" cy="133"/>
              <a:chOff x="2928" y="1028"/>
              <a:chExt cx="777" cy="133"/>
            </a:xfrm>
          </p:grpSpPr>
          <p:sp>
            <p:nvSpPr>
              <p:cNvPr id="37942" name="Line 100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3" name="Freeform 101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6" name="Group 102"/>
            <p:cNvGrpSpPr>
              <a:grpSpLocks/>
            </p:cNvGrpSpPr>
            <p:nvPr/>
          </p:nvGrpSpPr>
          <p:grpSpPr bwMode="auto">
            <a:xfrm flipH="1" flipV="1">
              <a:off x="3293" y="1404"/>
              <a:ext cx="777" cy="133"/>
              <a:chOff x="2928" y="1028"/>
              <a:chExt cx="777" cy="133"/>
            </a:xfrm>
          </p:grpSpPr>
          <p:sp>
            <p:nvSpPr>
              <p:cNvPr id="37940" name="Line 10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1" name="Freeform 10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7" name="Group 105"/>
            <p:cNvGrpSpPr>
              <a:grpSpLocks/>
            </p:cNvGrpSpPr>
            <p:nvPr/>
          </p:nvGrpSpPr>
          <p:grpSpPr bwMode="auto">
            <a:xfrm>
              <a:off x="3129" y="879"/>
              <a:ext cx="152" cy="513"/>
              <a:chOff x="2776" y="1167"/>
              <a:chExt cx="152" cy="513"/>
            </a:xfrm>
          </p:grpSpPr>
          <p:sp>
            <p:nvSpPr>
              <p:cNvPr id="37938" name="Line 106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9" name="Freeform 107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8" name="Group 108"/>
            <p:cNvGrpSpPr>
              <a:grpSpLocks/>
            </p:cNvGrpSpPr>
            <p:nvPr/>
          </p:nvGrpSpPr>
          <p:grpSpPr bwMode="auto">
            <a:xfrm flipV="1">
              <a:off x="3125" y="1423"/>
              <a:ext cx="152" cy="513"/>
              <a:chOff x="2776" y="1167"/>
              <a:chExt cx="152" cy="513"/>
            </a:xfrm>
          </p:grpSpPr>
          <p:sp>
            <p:nvSpPr>
              <p:cNvPr id="37936" name="Line 109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7" name="Freeform 110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9" name="Group 111"/>
            <p:cNvGrpSpPr>
              <a:grpSpLocks/>
            </p:cNvGrpSpPr>
            <p:nvPr/>
          </p:nvGrpSpPr>
          <p:grpSpPr bwMode="auto">
            <a:xfrm flipH="1" flipV="1">
              <a:off x="3305" y="879"/>
              <a:ext cx="152" cy="513"/>
              <a:chOff x="2776" y="1167"/>
              <a:chExt cx="152" cy="513"/>
            </a:xfrm>
          </p:grpSpPr>
          <p:sp>
            <p:nvSpPr>
              <p:cNvPr id="37934" name="Line 112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5" name="Freeform 113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20" name="Group 114"/>
            <p:cNvGrpSpPr>
              <a:grpSpLocks/>
            </p:cNvGrpSpPr>
            <p:nvPr/>
          </p:nvGrpSpPr>
          <p:grpSpPr bwMode="auto">
            <a:xfrm flipH="1" flipV="1">
              <a:off x="4065" y="879"/>
              <a:ext cx="152" cy="513"/>
              <a:chOff x="2776" y="1167"/>
              <a:chExt cx="152" cy="513"/>
            </a:xfrm>
          </p:grpSpPr>
          <p:sp>
            <p:nvSpPr>
              <p:cNvPr id="37932" name="Line 115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3" name="Freeform 116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21" name="Group 117"/>
            <p:cNvGrpSpPr>
              <a:grpSpLocks/>
            </p:cNvGrpSpPr>
            <p:nvPr/>
          </p:nvGrpSpPr>
          <p:grpSpPr bwMode="auto">
            <a:xfrm>
              <a:off x="3287" y="1403"/>
              <a:ext cx="777" cy="523"/>
              <a:chOff x="2934" y="1691"/>
              <a:chExt cx="777" cy="523"/>
            </a:xfrm>
          </p:grpSpPr>
          <p:sp>
            <p:nvSpPr>
              <p:cNvPr id="37930" name="Line 118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1" name="Freeform 119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22" name="Group 120"/>
            <p:cNvGrpSpPr>
              <a:grpSpLocks/>
            </p:cNvGrpSpPr>
            <p:nvPr/>
          </p:nvGrpSpPr>
          <p:grpSpPr bwMode="auto">
            <a:xfrm>
              <a:off x="4058" y="1397"/>
              <a:ext cx="764" cy="543"/>
              <a:chOff x="3696" y="1680"/>
              <a:chExt cx="764" cy="543"/>
            </a:xfrm>
          </p:grpSpPr>
          <p:sp>
            <p:nvSpPr>
              <p:cNvPr id="37928" name="Line 121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9" name="Freeform 122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23" name="Group 123"/>
            <p:cNvGrpSpPr>
              <a:grpSpLocks/>
            </p:cNvGrpSpPr>
            <p:nvPr/>
          </p:nvGrpSpPr>
          <p:grpSpPr bwMode="auto">
            <a:xfrm>
              <a:off x="4079" y="882"/>
              <a:ext cx="764" cy="543"/>
              <a:chOff x="3726" y="1170"/>
              <a:chExt cx="764" cy="543"/>
            </a:xfrm>
          </p:grpSpPr>
          <p:sp>
            <p:nvSpPr>
              <p:cNvPr id="37926" name="Line 124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7" name="Freeform 125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24" name="Text Box 126"/>
            <p:cNvSpPr txBox="1">
              <a:spLocks noChangeArrowheads="1"/>
            </p:cNvSpPr>
            <p:nvPr/>
          </p:nvSpPr>
          <p:spPr bwMode="auto">
            <a:xfrm>
              <a:off x="4057" y="19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7925" name="Text Box 127"/>
            <p:cNvSpPr txBox="1">
              <a:spLocks noChangeArrowheads="1"/>
            </p:cNvSpPr>
            <p:nvPr/>
          </p:nvSpPr>
          <p:spPr bwMode="auto">
            <a:xfrm>
              <a:off x="4857" y="130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37895" name="Text Box 128"/>
          <p:cNvSpPr txBox="1">
            <a:spLocks noChangeArrowheads="1"/>
          </p:cNvSpPr>
          <p:nvPr/>
        </p:nvSpPr>
        <p:spPr bwMode="auto">
          <a:xfrm>
            <a:off x="2489200" y="3429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7896" name="Text Box 129"/>
          <p:cNvSpPr txBox="1">
            <a:spLocks noChangeArrowheads="1"/>
          </p:cNvSpPr>
          <p:nvPr/>
        </p:nvSpPr>
        <p:spPr bwMode="auto">
          <a:xfrm>
            <a:off x="5807075" y="3429000"/>
            <a:ext cx="124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 (A) </a:t>
            </a:r>
          </a:p>
        </p:txBody>
      </p:sp>
      <p:grpSp>
        <p:nvGrpSpPr>
          <p:cNvPr id="37897" name="Group 130"/>
          <p:cNvGrpSpPr>
            <a:grpSpLocks/>
          </p:cNvGrpSpPr>
          <p:nvPr/>
        </p:nvGrpSpPr>
        <p:grpSpPr bwMode="auto">
          <a:xfrm>
            <a:off x="1665288" y="1195388"/>
            <a:ext cx="2230437" cy="2889250"/>
            <a:chOff x="1049" y="753"/>
            <a:chExt cx="1405" cy="1820"/>
          </a:xfrm>
        </p:grpSpPr>
        <p:grpSp>
          <p:nvGrpSpPr>
            <p:cNvPr id="37898" name="Group 131"/>
            <p:cNvGrpSpPr>
              <a:grpSpLocks/>
            </p:cNvGrpSpPr>
            <p:nvPr/>
          </p:nvGrpSpPr>
          <p:grpSpPr bwMode="auto">
            <a:xfrm>
              <a:off x="1049" y="753"/>
              <a:ext cx="1405" cy="1407"/>
              <a:chOff x="1056" y="912"/>
              <a:chExt cx="1405" cy="1407"/>
            </a:xfrm>
          </p:grpSpPr>
          <p:sp>
            <p:nvSpPr>
              <p:cNvPr id="37900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1056" y="912"/>
                <a:ext cx="1405" cy="1407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1" name="Oval 133"/>
              <p:cNvSpPr>
                <a:spLocks noChangeAspect="1" noChangeArrowheads="1"/>
              </p:cNvSpPr>
              <p:nvPr/>
            </p:nvSpPr>
            <p:spPr bwMode="auto">
              <a:xfrm>
                <a:off x="1303" y="1572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2" name="Oval 134"/>
              <p:cNvSpPr>
                <a:spLocks noChangeAspect="1" noChangeArrowheads="1"/>
              </p:cNvSpPr>
              <p:nvPr/>
            </p:nvSpPr>
            <p:spPr bwMode="auto">
              <a:xfrm>
                <a:off x="1922" y="1572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3" name="Oval 135"/>
              <p:cNvSpPr>
                <a:spLocks noChangeAspect="1" noChangeArrowheads="1"/>
              </p:cNvSpPr>
              <p:nvPr/>
            </p:nvSpPr>
            <p:spPr bwMode="auto">
              <a:xfrm>
                <a:off x="2128" y="1572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4" name="Oval 136"/>
              <p:cNvSpPr>
                <a:spLocks noChangeAspect="1" noChangeArrowheads="1"/>
              </p:cNvSpPr>
              <p:nvPr/>
            </p:nvSpPr>
            <p:spPr bwMode="auto">
              <a:xfrm>
                <a:off x="2335" y="1572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5" name="Oval 137"/>
              <p:cNvSpPr>
                <a:spLocks noChangeAspect="1" noChangeArrowheads="1"/>
              </p:cNvSpPr>
              <p:nvPr/>
            </p:nvSpPr>
            <p:spPr bwMode="auto">
              <a:xfrm>
                <a:off x="2128" y="219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899" name="Text Box 138"/>
            <p:cNvSpPr txBox="1">
              <a:spLocks noChangeArrowheads="1"/>
            </p:cNvSpPr>
            <p:nvPr/>
          </p:nvSpPr>
          <p:spPr bwMode="auto">
            <a:xfrm>
              <a:off x="1488" y="2208"/>
              <a:ext cx="601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L+U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52400" y="3886200"/>
            <a:ext cx="2840038" cy="1997075"/>
            <a:chOff x="96" y="2448"/>
            <a:chExt cx="1789" cy="1258"/>
          </a:xfrm>
        </p:grpSpPr>
        <p:sp>
          <p:nvSpPr>
            <p:cNvPr id="15424" name="Text Box 4"/>
            <p:cNvSpPr txBox="1">
              <a:spLocks noChangeArrowheads="1"/>
            </p:cNvSpPr>
            <p:nvPr/>
          </p:nvSpPr>
          <p:spPr bwMode="auto">
            <a:xfrm>
              <a:off x="96" y="2712"/>
              <a:ext cx="6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T(A) </a:t>
              </a:r>
            </a:p>
          </p:txBody>
        </p:sp>
        <p:sp>
          <p:nvSpPr>
            <p:cNvPr id="15425" name="Text Box 5"/>
            <p:cNvSpPr txBox="1">
              <a:spLocks noChangeArrowheads="1"/>
            </p:cNvSpPr>
            <p:nvPr/>
          </p:nvSpPr>
          <p:spPr bwMode="auto">
            <a:xfrm>
              <a:off x="352" y="34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426" name="Text Box 6"/>
            <p:cNvSpPr txBox="1">
              <a:spLocks noChangeArrowheads="1"/>
            </p:cNvSpPr>
            <p:nvPr/>
          </p:nvSpPr>
          <p:spPr bwMode="auto">
            <a:xfrm>
              <a:off x="758" y="349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427" name="Text Box 7"/>
            <p:cNvSpPr txBox="1">
              <a:spLocks noChangeArrowheads="1"/>
            </p:cNvSpPr>
            <p:nvPr/>
          </p:nvSpPr>
          <p:spPr bwMode="auto">
            <a:xfrm>
              <a:off x="546" y="325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428" name="Text Box 8"/>
            <p:cNvSpPr txBox="1">
              <a:spLocks noChangeArrowheads="1"/>
            </p:cNvSpPr>
            <p:nvPr/>
          </p:nvSpPr>
          <p:spPr bwMode="auto">
            <a:xfrm>
              <a:off x="1182" y="34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429" name="Text Box 9"/>
            <p:cNvSpPr txBox="1">
              <a:spLocks noChangeArrowheads="1"/>
            </p:cNvSpPr>
            <p:nvPr/>
          </p:nvSpPr>
          <p:spPr bwMode="auto">
            <a:xfrm>
              <a:off x="1624" y="323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5430" name="Text Box 10"/>
            <p:cNvSpPr txBox="1">
              <a:spLocks noChangeArrowheads="1"/>
            </p:cNvSpPr>
            <p:nvPr/>
          </p:nvSpPr>
          <p:spPr bwMode="auto">
            <a:xfrm>
              <a:off x="990" y="299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431" name="Text Box 11"/>
            <p:cNvSpPr txBox="1">
              <a:spLocks noChangeArrowheads="1"/>
            </p:cNvSpPr>
            <p:nvPr/>
          </p:nvSpPr>
          <p:spPr bwMode="auto">
            <a:xfrm>
              <a:off x="990" y="274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432" name="Text Box 12"/>
            <p:cNvSpPr txBox="1">
              <a:spLocks noChangeArrowheads="1"/>
            </p:cNvSpPr>
            <p:nvPr/>
          </p:nvSpPr>
          <p:spPr bwMode="auto">
            <a:xfrm>
              <a:off x="998" y="24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5433" name="Text Box 13"/>
            <p:cNvSpPr txBox="1">
              <a:spLocks noChangeArrowheads="1"/>
            </p:cNvSpPr>
            <p:nvPr/>
          </p:nvSpPr>
          <p:spPr bwMode="auto">
            <a:xfrm>
              <a:off x="1614" y="34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434" name="Line 14"/>
            <p:cNvSpPr>
              <a:spLocks noChangeAspect="1" noChangeShapeType="1"/>
            </p:cNvSpPr>
            <p:nvPr/>
          </p:nvSpPr>
          <p:spPr bwMode="auto">
            <a:xfrm>
              <a:off x="1188" y="2548"/>
              <a:ext cx="1" cy="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Oval 15"/>
            <p:cNvSpPr>
              <a:spLocks noChangeAspect="1" noChangeArrowheads="1"/>
            </p:cNvSpPr>
            <p:nvPr/>
          </p:nvSpPr>
          <p:spPr bwMode="auto">
            <a:xfrm>
              <a:off x="1128" y="30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6" name="Oval 16"/>
            <p:cNvSpPr>
              <a:spLocks noChangeAspect="1" noChangeArrowheads="1"/>
            </p:cNvSpPr>
            <p:nvPr/>
          </p:nvSpPr>
          <p:spPr bwMode="auto">
            <a:xfrm>
              <a:off x="1128" y="2794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7" name="Oval 17"/>
            <p:cNvSpPr>
              <a:spLocks noChangeAspect="1" noChangeArrowheads="1"/>
            </p:cNvSpPr>
            <p:nvPr/>
          </p:nvSpPr>
          <p:spPr bwMode="auto">
            <a:xfrm>
              <a:off x="1128" y="249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8" name="Line 18"/>
            <p:cNvSpPr>
              <a:spLocks noChangeShapeType="1"/>
            </p:cNvSpPr>
            <p:nvPr/>
          </p:nvSpPr>
          <p:spPr bwMode="auto">
            <a:xfrm flipV="1">
              <a:off x="546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Oval 19"/>
            <p:cNvSpPr>
              <a:spLocks noChangeAspect="1" noChangeArrowheads="1"/>
            </p:cNvSpPr>
            <p:nvPr/>
          </p:nvSpPr>
          <p:spPr bwMode="auto">
            <a:xfrm>
              <a:off x="488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0" name="Oval 20"/>
            <p:cNvSpPr>
              <a:spLocks noChangeAspect="1" noChangeArrowheads="1"/>
            </p:cNvSpPr>
            <p:nvPr/>
          </p:nvSpPr>
          <p:spPr bwMode="auto">
            <a:xfrm>
              <a:off x="920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1" name="Oval 21"/>
            <p:cNvSpPr>
              <a:spLocks noChangeAspect="1" noChangeArrowheads="1"/>
            </p:cNvSpPr>
            <p:nvPr/>
          </p:nvSpPr>
          <p:spPr bwMode="auto">
            <a:xfrm>
              <a:off x="704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2" name="Line 22"/>
            <p:cNvSpPr>
              <a:spLocks noChangeShapeType="1"/>
            </p:cNvSpPr>
            <p:nvPr/>
          </p:nvSpPr>
          <p:spPr bwMode="auto">
            <a:xfrm flipH="1" flipV="1">
              <a:off x="760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3" name="Line 23"/>
            <p:cNvSpPr>
              <a:spLocks noChangeShapeType="1"/>
            </p:cNvSpPr>
            <p:nvPr/>
          </p:nvSpPr>
          <p:spPr bwMode="auto">
            <a:xfrm flipV="1">
              <a:off x="776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4" name="Line 24"/>
            <p:cNvSpPr>
              <a:spLocks noChangeShapeType="1"/>
            </p:cNvSpPr>
            <p:nvPr/>
          </p:nvSpPr>
          <p:spPr bwMode="auto">
            <a:xfrm flipH="1" flipV="1">
              <a:off x="1612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5" name="Oval 25"/>
            <p:cNvSpPr>
              <a:spLocks noChangeAspect="1" noChangeArrowheads="1"/>
            </p:cNvSpPr>
            <p:nvPr/>
          </p:nvSpPr>
          <p:spPr bwMode="auto">
            <a:xfrm flipH="1">
              <a:off x="1765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6" name="Oval 26"/>
            <p:cNvSpPr>
              <a:spLocks noChangeAspect="1" noChangeArrowheads="1"/>
            </p:cNvSpPr>
            <p:nvPr/>
          </p:nvSpPr>
          <p:spPr bwMode="auto">
            <a:xfrm flipH="1">
              <a:off x="1333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7" name="Oval 27"/>
            <p:cNvSpPr>
              <a:spLocks noChangeAspect="1" noChangeArrowheads="1"/>
            </p:cNvSpPr>
            <p:nvPr/>
          </p:nvSpPr>
          <p:spPr bwMode="auto">
            <a:xfrm flipH="1">
              <a:off x="1549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8" name="Line 28"/>
            <p:cNvSpPr>
              <a:spLocks noChangeShapeType="1"/>
            </p:cNvSpPr>
            <p:nvPr/>
          </p:nvSpPr>
          <p:spPr bwMode="auto">
            <a:xfrm flipV="1">
              <a:off x="1398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9" name="Line 29"/>
            <p:cNvSpPr>
              <a:spLocks noChangeShapeType="1"/>
            </p:cNvSpPr>
            <p:nvPr/>
          </p:nvSpPr>
          <p:spPr bwMode="auto">
            <a:xfrm flipH="1" flipV="1">
              <a:off x="1192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4" name="Group 30"/>
          <p:cNvGrpSpPr>
            <a:grpSpLocks/>
          </p:cNvGrpSpPr>
          <p:nvPr/>
        </p:nvGrpSpPr>
        <p:grpSpPr bwMode="auto">
          <a:xfrm>
            <a:off x="3273425" y="4267200"/>
            <a:ext cx="2765425" cy="1884363"/>
            <a:chOff x="2062" y="2688"/>
            <a:chExt cx="1742" cy="1187"/>
          </a:xfrm>
        </p:grpSpPr>
        <p:grpSp>
          <p:nvGrpSpPr>
            <p:cNvPr id="15393" name="Group 31"/>
            <p:cNvGrpSpPr>
              <a:grpSpLocks/>
            </p:cNvGrpSpPr>
            <p:nvPr/>
          </p:nvGrpSpPr>
          <p:grpSpPr bwMode="auto">
            <a:xfrm>
              <a:off x="2064" y="2688"/>
              <a:ext cx="1679" cy="1143"/>
              <a:chOff x="2160" y="672"/>
              <a:chExt cx="1679" cy="1143"/>
            </a:xfrm>
          </p:grpSpPr>
          <p:grpSp>
            <p:nvGrpSpPr>
              <p:cNvPr id="15395" name="Group 32"/>
              <p:cNvGrpSpPr>
                <a:grpSpLocks/>
              </p:cNvGrpSpPr>
              <p:nvPr/>
            </p:nvGrpSpPr>
            <p:grpSpPr bwMode="auto">
              <a:xfrm>
                <a:off x="2160" y="672"/>
                <a:ext cx="767" cy="803"/>
                <a:chOff x="2160" y="672"/>
                <a:chExt cx="767" cy="803"/>
              </a:xfrm>
            </p:grpSpPr>
            <p:sp>
              <p:nvSpPr>
                <p:cNvPr id="15408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9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0" name="Oval 35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1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124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2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3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4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325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5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6" name="Oval 4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7" name="Rectangle 42"/>
                <p:cNvSpPr>
                  <a:spLocks noChangeArrowheads="1"/>
                </p:cNvSpPr>
                <p:nvPr/>
              </p:nvSpPr>
              <p:spPr bwMode="auto">
                <a:xfrm>
                  <a:off x="2325" y="864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313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5419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522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5420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731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542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160" y="84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5422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160" y="105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5423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160" y="126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grpSp>
            <p:nvGrpSpPr>
              <p:cNvPr id="15396" name="Group 49"/>
              <p:cNvGrpSpPr>
                <a:grpSpLocks/>
              </p:cNvGrpSpPr>
              <p:nvPr/>
            </p:nvGrpSpPr>
            <p:grpSpPr bwMode="auto">
              <a:xfrm>
                <a:off x="3264" y="720"/>
                <a:ext cx="575" cy="602"/>
                <a:chOff x="3792" y="2832"/>
                <a:chExt cx="575" cy="602"/>
              </a:xfrm>
            </p:grpSpPr>
            <p:sp>
              <p:nvSpPr>
                <p:cNvPr id="15399" name="Oval 50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0" name="Oval 51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1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2" name="Oval 53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3" name="Rectangle 54"/>
                <p:cNvSpPr>
                  <a:spLocks noChangeArrowheads="1"/>
                </p:cNvSpPr>
                <p:nvPr/>
              </p:nvSpPr>
              <p:spPr bwMode="auto">
                <a:xfrm>
                  <a:off x="3957" y="3024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4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945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540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154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540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792" y="30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5407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792" y="321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sp>
            <p:nvSpPr>
              <p:cNvPr id="15397" name="Text Box 59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1</a:t>
                </a:r>
                <a:r>
                  <a:rPr lang="en-US"/>
                  <a:t> = A</a:t>
                </a:r>
                <a:r>
                  <a:rPr lang="en-US" b="1" baseline="-25000"/>
                  <a:t>1</a:t>
                </a:r>
              </a:p>
            </p:txBody>
          </p:sp>
          <p:sp>
            <p:nvSpPr>
              <p:cNvPr id="15398" name="Text Box 60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1</a:t>
                </a:r>
              </a:p>
            </p:txBody>
          </p:sp>
        </p:grpSp>
        <p:sp>
          <p:nvSpPr>
            <p:cNvPr id="15394" name="Rectangle 61"/>
            <p:cNvSpPr>
              <a:spLocks noChangeArrowheads="1"/>
            </p:cNvSpPr>
            <p:nvPr/>
          </p:nvSpPr>
          <p:spPr bwMode="auto">
            <a:xfrm>
              <a:off x="2062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5" name="Rectangle 62"/>
          <p:cNvSpPr>
            <a:spLocks noGrp="1" noChangeArrowheads="1"/>
          </p:cNvSpPr>
          <p:nvPr>
            <p:ph type="body" idx="1"/>
          </p:nvPr>
        </p:nvSpPr>
        <p:spPr>
          <a:xfrm>
            <a:off x="3124200" y="1066800"/>
            <a:ext cx="5753100" cy="3062288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For each node of T from leaves to root: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Sum own row/col of A with children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matrices into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Eliminate current variable from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matrix, to get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Pass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 to parent</a:t>
            </a:r>
          </a:p>
        </p:txBody>
      </p:sp>
      <p:grpSp>
        <p:nvGrpSpPr>
          <p:cNvPr id="15366" name="Group 63"/>
          <p:cNvGrpSpPr>
            <a:grpSpLocks/>
          </p:cNvGrpSpPr>
          <p:nvPr/>
        </p:nvGrpSpPr>
        <p:grpSpPr bwMode="auto">
          <a:xfrm>
            <a:off x="0" y="1066800"/>
            <a:ext cx="2976563" cy="1884363"/>
            <a:chOff x="0" y="672"/>
            <a:chExt cx="1875" cy="1187"/>
          </a:xfrm>
        </p:grpSpPr>
        <p:sp>
          <p:nvSpPr>
            <p:cNvPr id="15367" name="Text Box 64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5368" name="Line 65"/>
            <p:cNvSpPr>
              <a:spLocks noChangeShapeType="1"/>
            </p:cNvSpPr>
            <p:nvPr/>
          </p:nvSpPr>
          <p:spPr bwMode="auto">
            <a:xfrm flipV="1">
              <a:off x="816" y="81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Text Box 66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370" name="Text Box 67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371" name="Text Box 68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372" name="Text Box 69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373" name="Text Box 70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5374" name="Line 71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72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73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74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75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76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Oval 77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Oval 78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Oval 79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Oval 80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Oval 81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Oval 82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Oval 83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Oval 84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Oval 85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Text Box 86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390" name="Text Box 87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391" name="Text Box 88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392" name="Text Box 89"/>
            <p:cNvSpPr txBox="1">
              <a:spLocks noChangeArrowheads="1"/>
            </p:cNvSpPr>
            <p:nvPr/>
          </p:nvSpPr>
          <p:spPr bwMode="auto">
            <a:xfrm>
              <a:off x="0" y="816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G(A) </a:t>
              </a:r>
            </a:p>
          </p:txBody>
        </p:sp>
      </p:grp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Question:  Preordering for GESP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543800" cy="5029200"/>
          </a:xfrm>
        </p:spPr>
        <p:txBody>
          <a:bodyPr/>
          <a:lstStyle/>
          <a:p>
            <a:r>
              <a:rPr lang="en-US">
                <a:latin typeface="Arial" charset="0"/>
              </a:rPr>
              <a:t>Use directed graph model,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less well understood than symmetric factorization</a:t>
            </a:r>
          </a:p>
          <a:p>
            <a:pPr lvl="3"/>
            <a:endParaRPr lang="en-US">
              <a:latin typeface="Arial" charset="0"/>
            </a:endParaRPr>
          </a:p>
          <a:p>
            <a:pPr lvl="1"/>
            <a:r>
              <a:rPr lang="en-US" sz="2000">
                <a:solidFill>
                  <a:schemeClr val="hlink"/>
                </a:solidFill>
                <a:latin typeface="Arial" charset="0"/>
              </a:rPr>
              <a:t>Symmetric:</a:t>
            </a:r>
            <a:r>
              <a:rPr lang="en-US" sz="2000">
                <a:latin typeface="Arial" charset="0"/>
              </a:rPr>
              <a:t>  bottom-up, top-down, hybrids</a:t>
            </a:r>
          </a:p>
          <a:p>
            <a:pPr lvl="1"/>
            <a:r>
              <a:rPr lang="en-US" sz="2000">
                <a:solidFill>
                  <a:schemeClr val="hlink"/>
                </a:solidFill>
                <a:latin typeface="Arial" charset="0"/>
              </a:rPr>
              <a:t>Nonsymmetric:</a:t>
            </a:r>
            <a:r>
              <a:rPr lang="en-US" sz="2000">
                <a:latin typeface="Arial" charset="0"/>
              </a:rPr>
              <a:t>  mostly bottom-up</a:t>
            </a:r>
          </a:p>
          <a:p>
            <a:pPr lvl="4"/>
            <a:endParaRPr lang="en-US" sz="1200">
              <a:latin typeface="Arial" charset="0"/>
            </a:endParaRPr>
          </a:p>
          <a:p>
            <a:pPr lvl="1"/>
            <a:r>
              <a:rPr lang="en-US" sz="2000">
                <a:solidFill>
                  <a:schemeClr val="hlink"/>
                </a:solidFill>
                <a:latin typeface="Arial" charset="0"/>
              </a:rPr>
              <a:t>Symmetric:</a:t>
            </a:r>
            <a:r>
              <a:rPr lang="en-US" sz="2000">
                <a:latin typeface="Arial" charset="0"/>
              </a:rPr>
              <a:t>  best ordering is NP-complete, but approximation theory is based on graph partitioning (separators)</a:t>
            </a:r>
          </a:p>
          <a:p>
            <a:pPr lvl="1"/>
            <a:r>
              <a:rPr lang="en-US" sz="2000">
                <a:solidFill>
                  <a:schemeClr val="hlink"/>
                </a:solidFill>
                <a:latin typeface="Arial" charset="0"/>
              </a:rPr>
              <a:t>Nonsymmetric:</a:t>
            </a:r>
            <a:r>
              <a:rPr lang="en-US" sz="2000">
                <a:latin typeface="Arial" charset="0"/>
              </a:rPr>
              <a:t>  no approximation theory is known;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partitioning is not the whole story</a:t>
            </a:r>
          </a:p>
          <a:p>
            <a:pPr lvl="1"/>
            <a:endParaRPr lang="en-US" sz="2000"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Good approximations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efficient algorithms</a:t>
            </a:r>
            <a:r>
              <a:rPr lang="en-US">
                <a:latin typeface="Arial" charset="0"/>
              </a:rPr>
              <a:t>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both remain to be discovered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6248400" y="4267200"/>
            <a:ext cx="2765425" cy="1884363"/>
            <a:chOff x="3936" y="2688"/>
            <a:chExt cx="1742" cy="1187"/>
          </a:xfrm>
        </p:grpSpPr>
        <p:grpSp>
          <p:nvGrpSpPr>
            <p:cNvPr id="16476" name="Group 4"/>
            <p:cNvGrpSpPr>
              <a:grpSpLocks/>
            </p:cNvGrpSpPr>
            <p:nvPr/>
          </p:nvGrpSpPr>
          <p:grpSpPr bwMode="auto">
            <a:xfrm>
              <a:off x="3936" y="2688"/>
              <a:ext cx="1679" cy="1143"/>
              <a:chOff x="3936" y="2688"/>
              <a:chExt cx="1679" cy="1143"/>
            </a:xfrm>
          </p:grpSpPr>
          <p:grpSp>
            <p:nvGrpSpPr>
              <p:cNvPr id="16478" name="Group 5"/>
              <p:cNvGrpSpPr>
                <a:grpSpLocks/>
              </p:cNvGrpSpPr>
              <p:nvPr/>
            </p:nvGrpSpPr>
            <p:grpSpPr bwMode="auto">
              <a:xfrm>
                <a:off x="3936" y="2688"/>
                <a:ext cx="767" cy="803"/>
                <a:chOff x="3936" y="2688"/>
                <a:chExt cx="767" cy="803"/>
              </a:xfrm>
            </p:grpSpPr>
            <p:sp>
              <p:nvSpPr>
                <p:cNvPr id="16491" name="Oval 6"/>
                <p:cNvSpPr>
                  <a:spLocks noChangeAspect="1" noChangeArrowheads="1"/>
                </p:cNvSpPr>
                <p:nvPr/>
              </p:nvSpPr>
              <p:spPr bwMode="auto">
                <a:xfrm>
                  <a:off x="4149" y="293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2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4355" y="293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3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4562" y="293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4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4149" y="3140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4355" y="3140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4562" y="3140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149" y="3341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4355" y="3341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9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4562" y="3341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0" name="Rectangle 15"/>
                <p:cNvSpPr>
                  <a:spLocks noChangeArrowheads="1"/>
                </p:cNvSpPr>
                <p:nvPr/>
              </p:nvSpPr>
              <p:spPr bwMode="auto">
                <a:xfrm>
                  <a:off x="4101" y="2880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089" y="268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650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98" y="268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50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507" y="268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6504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936" y="286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650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36" y="3071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50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936" y="3279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grpSp>
            <p:nvGrpSpPr>
              <p:cNvPr id="16479" name="Group 22"/>
              <p:cNvGrpSpPr>
                <a:grpSpLocks/>
              </p:cNvGrpSpPr>
              <p:nvPr/>
            </p:nvGrpSpPr>
            <p:grpSpPr bwMode="auto">
              <a:xfrm>
                <a:off x="5040" y="2736"/>
                <a:ext cx="575" cy="602"/>
                <a:chOff x="5040" y="2736"/>
                <a:chExt cx="575" cy="602"/>
              </a:xfrm>
            </p:grpSpPr>
            <p:sp>
              <p:nvSpPr>
                <p:cNvPr id="16482" name="Oval 23"/>
                <p:cNvSpPr>
                  <a:spLocks noChangeAspect="1" noChangeArrowheads="1"/>
                </p:cNvSpPr>
                <p:nvPr/>
              </p:nvSpPr>
              <p:spPr bwMode="auto">
                <a:xfrm>
                  <a:off x="5253" y="2987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3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5459" y="2987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4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5253" y="3188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5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5459" y="3188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6" name="Rectangle 27"/>
                <p:cNvSpPr>
                  <a:spLocks noChangeArrowheads="1"/>
                </p:cNvSpPr>
                <p:nvPr/>
              </p:nvSpPr>
              <p:spPr bwMode="auto">
                <a:xfrm>
                  <a:off x="5205" y="2928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193" y="2736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8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402" y="2736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648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040" y="2911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9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5040" y="3119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sp>
            <p:nvSpPr>
              <p:cNvPr id="16480" name="Text Box 32"/>
              <p:cNvSpPr txBox="1">
                <a:spLocks noChangeArrowheads="1"/>
              </p:cNvSpPr>
              <p:nvPr/>
            </p:nvSpPr>
            <p:spPr bwMode="auto">
              <a:xfrm>
                <a:off x="3984" y="3504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2</a:t>
                </a:r>
                <a:r>
                  <a:rPr lang="en-US"/>
                  <a:t> = A</a:t>
                </a:r>
                <a:r>
                  <a:rPr lang="en-US" b="1" baseline="-25000"/>
                  <a:t>2</a:t>
                </a:r>
              </a:p>
            </p:txBody>
          </p:sp>
          <p:sp>
            <p:nvSpPr>
              <p:cNvPr id="16481" name="Text Box 33"/>
              <p:cNvSpPr txBox="1">
                <a:spLocks noChangeArrowheads="1"/>
              </p:cNvSpPr>
              <p:nvPr/>
            </p:nvSpPr>
            <p:spPr bwMode="auto">
              <a:xfrm>
                <a:off x="4896" y="3504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2</a:t>
                </a:r>
              </a:p>
            </p:txBody>
          </p:sp>
        </p:grpSp>
        <p:sp>
          <p:nvSpPr>
            <p:cNvPr id="16477" name="Rectangle 34"/>
            <p:cNvSpPr>
              <a:spLocks noChangeArrowheads="1"/>
            </p:cNvSpPr>
            <p:nvPr/>
          </p:nvSpPr>
          <p:spPr bwMode="auto">
            <a:xfrm>
              <a:off x="3936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8" name="Group 35"/>
          <p:cNvGrpSpPr>
            <a:grpSpLocks/>
          </p:cNvGrpSpPr>
          <p:nvPr/>
        </p:nvGrpSpPr>
        <p:grpSpPr bwMode="auto">
          <a:xfrm>
            <a:off x="3273425" y="4267200"/>
            <a:ext cx="2765425" cy="1884363"/>
            <a:chOff x="2062" y="2688"/>
            <a:chExt cx="1742" cy="1187"/>
          </a:xfrm>
        </p:grpSpPr>
        <p:grpSp>
          <p:nvGrpSpPr>
            <p:cNvPr id="16445" name="Group 36"/>
            <p:cNvGrpSpPr>
              <a:grpSpLocks/>
            </p:cNvGrpSpPr>
            <p:nvPr/>
          </p:nvGrpSpPr>
          <p:grpSpPr bwMode="auto">
            <a:xfrm>
              <a:off x="2064" y="2688"/>
              <a:ext cx="1679" cy="1143"/>
              <a:chOff x="2160" y="672"/>
              <a:chExt cx="1679" cy="1143"/>
            </a:xfrm>
          </p:grpSpPr>
          <p:grpSp>
            <p:nvGrpSpPr>
              <p:cNvPr id="16447" name="Group 37"/>
              <p:cNvGrpSpPr>
                <a:grpSpLocks/>
              </p:cNvGrpSpPr>
              <p:nvPr/>
            </p:nvGrpSpPr>
            <p:grpSpPr bwMode="auto">
              <a:xfrm>
                <a:off x="2160" y="672"/>
                <a:ext cx="767" cy="803"/>
                <a:chOff x="2160" y="672"/>
                <a:chExt cx="767" cy="803"/>
              </a:xfrm>
            </p:grpSpPr>
            <p:sp>
              <p:nvSpPr>
                <p:cNvPr id="16460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1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2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3" name="Oval 41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124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4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5" name="Oval 43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6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325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7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8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9" name="Rectangle 47"/>
                <p:cNvSpPr>
                  <a:spLocks noChangeArrowheads="1"/>
                </p:cNvSpPr>
                <p:nvPr/>
              </p:nvSpPr>
              <p:spPr bwMode="auto">
                <a:xfrm>
                  <a:off x="2325" y="864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313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6471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522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72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731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647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160" y="84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647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160" y="105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7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160" y="126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grpSp>
            <p:nvGrpSpPr>
              <p:cNvPr id="16448" name="Group 54"/>
              <p:cNvGrpSpPr>
                <a:grpSpLocks/>
              </p:cNvGrpSpPr>
              <p:nvPr/>
            </p:nvGrpSpPr>
            <p:grpSpPr bwMode="auto">
              <a:xfrm>
                <a:off x="3264" y="720"/>
                <a:ext cx="575" cy="602"/>
                <a:chOff x="3792" y="2832"/>
                <a:chExt cx="575" cy="602"/>
              </a:xfrm>
            </p:grpSpPr>
            <p:sp>
              <p:nvSpPr>
                <p:cNvPr id="16451" name="Oval 55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2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3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4" name="Oval 58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5" name="Rectangle 59"/>
                <p:cNvSpPr>
                  <a:spLocks noChangeArrowheads="1"/>
                </p:cNvSpPr>
                <p:nvPr/>
              </p:nvSpPr>
              <p:spPr bwMode="auto">
                <a:xfrm>
                  <a:off x="3957" y="3024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945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5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154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645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792" y="30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59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792" y="321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sp>
            <p:nvSpPr>
              <p:cNvPr id="16449" name="Text Box 64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1</a:t>
                </a:r>
                <a:r>
                  <a:rPr lang="en-US"/>
                  <a:t> = A</a:t>
                </a:r>
                <a:r>
                  <a:rPr lang="en-US" b="1" baseline="-25000"/>
                  <a:t>1</a:t>
                </a:r>
              </a:p>
            </p:txBody>
          </p:sp>
          <p:sp>
            <p:nvSpPr>
              <p:cNvPr id="16450" name="Text Box 65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1</a:t>
                </a:r>
              </a:p>
            </p:txBody>
          </p:sp>
        </p:grpSp>
        <p:sp>
          <p:nvSpPr>
            <p:cNvPr id="16446" name="Rectangle 66"/>
            <p:cNvSpPr>
              <a:spLocks noChangeArrowheads="1"/>
            </p:cNvSpPr>
            <p:nvPr/>
          </p:nvSpPr>
          <p:spPr bwMode="auto">
            <a:xfrm>
              <a:off x="2062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67"/>
          <p:cNvSpPr>
            <a:spLocks noGrp="1" noChangeArrowheads="1"/>
          </p:cNvSpPr>
          <p:nvPr>
            <p:ph type="body" idx="1"/>
          </p:nvPr>
        </p:nvSpPr>
        <p:spPr>
          <a:xfrm>
            <a:off x="3124200" y="1066800"/>
            <a:ext cx="5753100" cy="3062288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For each node of T from leaves to root: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Sum own row/col of A with children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matrices into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Eliminate current variable from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matrix, to get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Pass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 to parent</a:t>
            </a:r>
          </a:p>
        </p:txBody>
      </p:sp>
      <p:grpSp>
        <p:nvGrpSpPr>
          <p:cNvPr id="16390" name="Group 68"/>
          <p:cNvGrpSpPr>
            <a:grpSpLocks/>
          </p:cNvGrpSpPr>
          <p:nvPr/>
        </p:nvGrpSpPr>
        <p:grpSpPr bwMode="auto">
          <a:xfrm>
            <a:off x="152400" y="3886200"/>
            <a:ext cx="2840038" cy="1997075"/>
            <a:chOff x="96" y="2448"/>
            <a:chExt cx="1789" cy="1258"/>
          </a:xfrm>
        </p:grpSpPr>
        <p:sp>
          <p:nvSpPr>
            <p:cNvPr id="16419" name="Text Box 69"/>
            <p:cNvSpPr txBox="1">
              <a:spLocks noChangeArrowheads="1"/>
            </p:cNvSpPr>
            <p:nvPr/>
          </p:nvSpPr>
          <p:spPr bwMode="auto">
            <a:xfrm>
              <a:off x="96" y="2712"/>
              <a:ext cx="6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T(A) </a:t>
              </a:r>
            </a:p>
          </p:txBody>
        </p:sp>
        <p:sp>
          <p:nvSpPr>
            <p:cNvPr id="16420" name="Text Box 70"/>
            <p:cNvSpPr txBox="1">
              <a:spLocks noChangeArrowheads="1"/>
            </p:cNvSpPr>
            <p:nvPr/>
          </p:nvSpPr>
          <p:spPr bwMode="auto">
            <a:xfrm>
              <a:off x="352" y="34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6421" name="Text Box 71"/>
            <p:cNvSpPr txBox="1">
              <a:spLocks noChangeArrowheads="1"/>
            </p:cNvSpPr>
            <p:nvPr/>
          </p:nvSpPr>
          <p:spPr bwMode="auto">
            <a:xfrm>
              <a:off x="758" y="349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6422" name="Text Box 72"/>
            <p:cNvSpPr txBox="1">
              <a:spLocks noChangeArrowheads="1"/>
            </p:cNvSpPr>
            <p:nvPr/>
          </p:nvSpPr>
          <p:spPr bwMode="auto">
            <a:xfrm>
              <a:off x="546" y="325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6423" name="Text Box 73"/>
            <p:cNvSpPr txBox="1">
              <a:spLocks noChangeArrowheads="1"/>
            </p:cNvSpPr>
            <p:nvPr/>
          </p:nvSpPr>
          <p:spPr bwMode="auto">
            <a:xfrm>
              <a:off x="1182" y="34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6424" name="Text Box 74"/>
            <p:cNvSpPr txBox="1">
              <a:spLocks noChangeArrowheads="1"/>
            </p:cNvSpPr>
            <p:nvPr/>
          </p:nvSpPr>
          <p:spPr bwMode="auto">
            <a:xfrm>
              <a:off x="1624" y="323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6425" name="Text Box 75"/>
            <p:cNvSpPr txBox="1">
              <a:spLocks noChangeArrowheads="1"/>
            </p:cNvSpPr>
            <p:nvPr/>
          </p:nvSpPr>
          <p:spPr bwMode="auto">
            <a:xfrm>
              <a:off x="990" y="299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6426" name="Text Box 76"/>
            <p:cNvSpPr txBox="1">
              <a:spLocks noChangeArrowheads="1"/>
            </p:cNvSpPr>
            <p:nvPr/>
          </p:nvSpPr>
          <p:spPr bwMode="auto">
            <a:xfrm>
              <a:off x="990" y="274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6427" name="Text Box 77"/>
            <p:cNvSpPr txBox="1">
              <a:spLocks noChangeArrowheads="1"/>
            </p:cNvSpPr>
            <p:nvPr/>
          </p:nvSpPr>
          <p:spPr bwMode="auto">
            <a:xfrm>
              <a:off x="998" y="24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6428" name="Text Box 78"/>
            <p:cNvSpPr txBox="1">
              <a:spLocks noChangeArrowheads="1"/>
            </p:cNvSpPr>
            <p:nvPr/>
          </p:nvSpPr>
          <p:spPr bwMode="auto">
            <a:xfrm>
              <a:off x="1614" y="34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6429" name="Line 79"/>
            <p:cNvSpPr>
              <a:spLocks noChangeAspect="1" noChangeShapeType="1"/>
            </p:cNvSpPr>
            <p:nvPr/>
          </p:nvSpPr>
          <p:spPr bwMode="auto">
            <a:xfrm>
              <a:off x="1188" y="2548"/>
              <a:ext cx="1" cy="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Oval 80"/>
            <p:cNvSpPr>
              <a:spLocks noChangeAspect="1" noChangeArrowheads="1"/>
            </p:cNvSpPr>
            <p:nvPr/>
          </p:nvSpPr>
          <p:spPr bwMode="auto">
            <a:xfrm>
              <a:off x="1128" y="30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1" name="Oval 81"/>
            <p:cNvSpPr>
              <a:spLocks noChangeAspect="1" noChangeArrowheads="1"/>
            </p:cNvSpPr>
            <p:nvPr/>
          </p:nvSpPr>
          <p:spPr bwMode="auto">
            <a:xfrm>
              <a:off x="1128" y="2794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2" name="Oval 82"/>
            <p:cNvSpPr>
              <a:spLocks noChangeAspect="1" noChangeArrowheads="1"/>
            </p:cNvSpPr>
            <p:nvPr/>
          </p:nvSpPr>
          <p:spPr bwMode="auto">
            <a:xfrm>
              <a:off x="1128" y="249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3" name="Line 83"/>
            <p:cNvSpPr>
              <a:spLocks noChangeShapeType="1"/>
            </p:cNvSpPr>
            <p:nvPr/>
          </p:nvSpPr>
          <p:spPr bwMode="auto">
            <a:xfrm flipV="1">
              <a:off x="546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Oval 84"/>
            <p:cNvSpPr>
              <a:spLocks noChangeAspect="1" noChangeArrowheads="1"/>
            </p:cNvSpPr>
            <p:nvPr/>
          </p:nvSpPr>
          <p:spPr bwMode="auto">
            <a:xfrm>
              <a:off x="488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5" name="Oval 85"/>
            <p:cNvSpPr>
              <a:spLocks noChangeAspect="1" noChangeArrowheads="1"/>
            </p:cNvSpPr>
            <p:nvPr/>
          </p:nvSpPr>
          <p:spPr bwMode="auto">
            <a:xfrm>
              <a:off x="704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6" name="Line 86"/>
            <p:cNvSpPr>
              <a:spLocks noChangeShapeType="1"/>
            </p:cNvSpPr>
            <p:nvPr/>
          </p:nvSpPr>
          <p:spPr bwMode="auto">
            <a:xfrm flipH="1" flipV="1">
              <a:off x="760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Line 87"/>
            <p:cNvSpPr>
              <a:spLocks noChangeShapeType="1"/>
            </p:cNvSpPr>
            <p:nvPr/>
          </p:nvSpPr>
          <p:spPr bwMode="auto">
            <a:xfrm flipV="1">
              <a:off x="776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Line 88"/>
            <p:cNvSpPr>
              <a:spLocks noChangeShapeType="1"/>
            </p:cNvSpPr>
            <p:nvPr/>
          </p:nvSpPr>
          <p:spPr bwMode="auto">
            <a:xfrm flipH="1" flipV="1">
              <a:off x="1612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Oval 89"/>
            <p:cNvSpPr>
              <a:spLocks noChangeAspect="1" noChangeArrowheads="1"/>
            </p:cNvSpPr>
            <p:nvPr/>
          </p:nvSpPr>
          <p:spPr bwMode="auto">
            <a:xfrm flipH="1">
              <a:off x="1765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Oval 90"/>
            <p:cNvSpPr>
              <a:spLocks noChangeAspect="1" noChangeArrowheads="1"/>
            </p:cNvSpPr>
            <p:nvPr/>
          </p:nvSpPr>
          <p:spPr bwMode="auto">
            <a:xfrm flipH="1">
              <a:off x="1333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1" name="Oval 91"/>
            <p:cNvSpPr>
              <a:spLocks noChangeAspect="1" noChangeArrowheads="1"/>
            </p:cNvSpPr>
            <p:nvPr/>
          </p:nvSpPr>
          <p:spPr bwMode="auto">
            <a:xfrm flipH="1">
              <a:off x="1549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2" name="Line 92"/>
            <p:cNvSpPr>
              <a:spLocks noChangeShapeType="1"/>
            </p:cNvSpPr>
            <p:nvPr/>
          </p:nvSpPr>
          <p:spPr bwMode="auto">
            <a:xfrm flipV="1">
              <a:off x="1398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Line 93"/>
            <p:cNvSpPr>
              <a:spLocks noChangeShapeType="1"/>
            </p:cNvSpPr>
            <p:nvPr/>
          </p:nvSpPr>
          <p:spPr bwMode="auto">
            <a:xfrm flipH="1" flipV="1">
              <a:off x="1192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Oval 94"/>
            <p:cNvSpPr>
              <a:spLocks noChangeAspect="1" noChangeArrowheads="1"/>
            </p:cNvSpPr>
            <p:nvPr/>
          </p:nvSpPr>
          <p:spPr bwMode="auto">
            <a:xfrm>
              <a:off x="920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91" name="Group 95"/>
          <p:cNvGrpSpPr>
            <a:grpSpLocks/>
          </p:cNvGrpSpPr>
          <p:nvPr/>
        </p:nvGrpSpPr>
        <p:grpSpPr bwMode="auto">
          <a:xfrm>
            <a:off x="0" y="1066800"/>
            <a:ext cx="2976563" cy="1884363"/>
            <a:chOff x="0" y="672"/>
            <a:chExt cx="1875" cy="1187"/>
          </a:xfrm>
        </p:grpSpPr>
        <p:sp>
          <p:nvSpPr>
            <p:cNvPr id="16392" name="Line 96"/>
            <p:cNvSpPr>
              <a:spLocks noChangeShapeType="1"/>
            </p:cNvSpPr>
            <p:nvPr/>
          </p:nvSpPr>
          <p:spPr bwMode="auto">
            <a:xfrm>
              <a:off x="813" y="1248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Text Box 97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6394" name="Line 98"/>
            <p:cNvSpPr>
              <a:spLocks noChangeShapeType="1"/>
            </p:cNvSpPr>
            <p:nvPr/>
          </p:nvSpPr>
          <p:spPr bwMode="auto">
            <a:xfrm flipV="1">
              <a:off x="816" y="81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Text Box 99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6396" name="Text Box 100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6397" name="Text Box 101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6398" name="Text Box 102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6399" name="Text Box 103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6400" name="Line 104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05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06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07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108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109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Oval 110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Oval 111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Oval 112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Oval 113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Oval 114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Oval 115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Oval 116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Oval 117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Oval 118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Text Box 119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6416" name="Text Box 120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6417" name="Text Box 121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6418" name="Text Box 122"/>
            <p:cNvSpPr txBox="1">
              <a:spLocks noChangeArrowheads="1"/>
            </p:cNvSpPr>
            <p:nvPr/>
          </p:nvSpPr>
          <p:spPr bwMode="auto">
            <a:xfrm>
              <a:off x="0" y="816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G(A) </a:t>
              </a:r>
            </a:p>
          </p:txBody>
        </p: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4305300"/>
            <a:ext cx="1096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T(A) 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6248400" y="4267200"/>
            <a:ext cx="2765425" cy="1884363"/>
            <a:chOff x="3936" y="2688"/>
            <a:chExt cx="1742" cy="1187"/>
          </a:xfrm>
        </p:grpSpPr>
        <p:grpSp>
          <p:nvGrpSpPr>
            <p:cNvPr id="17552" name="Group 5"/>
            <p:cNvGrpSpPr>
              <a:grpSpLocks/>
            </p:cNvGrpSpPr>
            <p:nvPr/>
          </p:nvGrpSpPr>
          <p:grpSpPr bwMode="auto">
            <a:xfrm>
              <a:off x="3936" y="2688"/>
              <a:ext cx="1679" cy="1143"/>
              <a:chOff x="2640" y="1728"/>
              <a:chExt cx="1679" cy="1143"/>
            </a:xfrm>
          </p:grpSpPr>
          <p:grpSp>
            <p:nvGrpSpPr>
              <p:cNvPr id="17554" name="Group 6"/>
              <p:cNvGrpSpPr>
                <a:grpSpLocks/>
              </p:cNvGrpSpPr>
              <p:nvPr/>
            </p:nvGrpSpPr>
            <p:grpSpPr bwMode="auto">
              <a:xfrm>
                <a:off x="2640" y="1728"/>
                <a:ext cx="767" cy="803"/>
                <a:chOff x="2640" y="1728"/>
                <a:chExt cx="767" cy="803"/>
              </a:xfrm>
            </p:grpSpPr>
            <p:sp>
              <p:nvSpPr>
                <p:cNvPr id="17567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2853" y="197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3059" y="197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3266" y="197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0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853" y="2180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1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3059" y="2180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266" y="2180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3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853" y="2381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4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3059" y="2381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5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3266" y="2381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6" name="Rectangle 16"/>
                <p:cNvSpPr>
                  <a:spLocks noChangeArrowheads="1"/>
                </p:cNvSpPr>
                <p:nvPr/>
              </p:nvSpPr>
              <p:spPr bwMode="auto">
                <a:xfrm>
                  <a:off x="2805" y="1920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793" y="172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757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002" y="172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7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11" y="172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758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640" y="190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758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640" y="2111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8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640" y="2319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grpSp>
            <p:nvGrpSpPr>
              <p:cNvPr id="17555" name="Group 23"/>
              <p:cNvGrpSpPr>
                <a:grpSpLocks/>
              </p:cNvGrpSpPr>
              <p:nvPr/>
            </p:nvGrpSpPr>
            <p:grpSpPr bwMode="auto">
              <a:xfrm>
                <a:off x="3744" y="1776"/>
                <a:ext cx="575" cy="602"/>
                <a:chOff x="3792" y="2832"/>
                <a:chExt cx="575" cy="602"/>
              </a:xfrm>
            </p:grpSpPr>
            <p:sp>
              <p:nvSpPr>
                <p:cNvPr id="17558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59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0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1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2" name="Rectangle 28"/>
                <p:cNvSpPr>
                  <a:spLocks noChangeArrowheads="1"/>
                </p:cNvSpPr>
                <p:nvPr/>
              </p:nvSpPr>
              <p:spPr bwMode="auto">
                <a:xfrm>
                  <a:off x="3957" y="3024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945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6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154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756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792" y="30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6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792" y="321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sp>
            <p:nvSpPr>
              <p:cNvPr id="17556" name="Text Box 33"/>
              <p:cNvSpPr txBox="1">
                <a:spLocks noChangeArrowheads="1"/>
              </p:cNvSpPr>
              <p:nvPr/>
            </p:nvSpPr>
            <p:spPr bwMode="auto">
              <a:xfrm>
                <a:off x="2688" y="2544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2</a:t>
                </a:r>
                <a:r>
                  <a:rPr lang="en-US"/>
                  <a:t> = A</a:t>
                </a:r>
                <a:r>
                  <a:rPr lang="en-US" b="1" baseline="-25000"/>
                  <a:t>2</a:t>
                </a:r>
              </a:p>
            </p:txBody>
          </p:sp>
          <p:sp>
            <p:nvSpPr>
              <p:cNvPr id="17557" name="Text Box 34"/>
              <p:cNvSpPr txBox="1">
                <a:spLocks noChangeArrowheads="1"/>
              </p:cNvSpPr>
              <p:nvPr/>
            </p:nvSpPr>
            <p:spPr bwMode="auto">
              <a:xfrm>
                <a:off x="3600" y="2544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2</a:t>
                </a:r>
              </a:p>
            </p:txBody>
          </p:sp>
        </p:grpSp>
        <p:sp>
          <p:nvSpPr>
            <p:cNvPr id="17553" name="Rectangle 35"/>
            <p:cNvSpPr>
              <a:spLocks noChangeArrowheads="1"/>
            </p:cNvSpPr>
            <p:nvPr/>
          </p:nvSpPr>
          <p:spPr bwMode="auto">
            <a:xfrm>
              <a:off x="3936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3273425" y="4267200"/>
            <a:ext cx="2765425" cy="1884363"/>
            <a:chOff x="2062" y="2688"/>
            <a:chExt cx="1742" cy="1187"/>
          </a:xfrm>
        </p:grpSpPr>
        <p:grpSp>
          <p:nvGrpSpPr>
            <p:cNvPr id="17521" name="Group 37"/>
            <p:cNvGrpSpPr>
              <a:grpSpLocks/>
            </p:cNvGrpSpPr>
            <p:nvPr/>
          </p:nvGrpSpPr>
          <p:grpSpPr bwMode="auto">
            <a:xfrm>
              <a:off x="2064" y="2688"/>
              <a:ext cx="1679" cy="1143"/>
              <a:chOff x="2160" y="672"/>
              <a:chExt cx="1679" cy="1143"/>
            </a:xfrm>
          </p:grpSpPr>
          <p:grpSp>
            <p:nvGrpSpPr>
              <p:cNvPr id="17523" name="Group 38"/>
              <p:cNvGrpSpPr>
                <a:grpSpLocks/>
              </p:cNvGrpSpPr>
              <p:nvPr/>
            </p:nvGrpSpPr>
            <p:grpSpPr bwMode="auto">
              <a:xfrm>
                <a:off x="2160" y="672"/>
                <a:ext cx="767" cy="803"/>
                <a:chOff x="2160" y="672"/>
                <a:chExt cx="767" cy="803"/>
              </a:xfrm>
            </p:grpSpPr>
            <p:sp>
              <p:nvSpPr>
                <p:cNvPr id="17536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7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8" name="Oval 4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9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124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0" name="Oval 43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1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2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325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3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4" name="Oval 47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5" name="Rectangle 48"/>
                <p:cNvSpPr>
                  <a:spLocks noChangeArrowheads="1"/>
                </p:cNvSpPr>
                <p:nvPr/>
              </p:nvSpPr>
              <p:spPr bwMode="auto">
                <a:xfrm>
                  <a:off x="2325" y="864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6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313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7547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522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48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731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7549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160" y="84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7550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160" y="105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51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160" y="126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grpSp>
            <p:nvGrpSpPr>
              <p:cNvPr id="17524" name="Group 55"/>
              <p:cNvGrpSpPr>
                <a:grpSpLocks/>
              </p:cNvGrpSpPr>
              <p:nvPr/>
            </p:nvGrpSpPr>
            <p:grpSpPr bwMode="auto">
              <a:xfrm>
                <a:off x="3264" y="720"/>
                <a:ext cx="575" cy="602"/>
                <a:chOff x="3792" y="2832"/>
                <a:chExt cx="575" cy="602"/>
              </a:xfrm>
            </p:grpSpPr>
            <p:sp>
              <p:nvSpPr>
                <p:cNvPr id="17527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8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9" name="Oval 58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0" name="Oval 59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1" name="Rectangle 60"/>
                <p:cNvSpPr>
                  <a:spLocks noChangeArrowheads="1"/>
                </p:cNvSpPr>
                <p:nvPr/>
              </p:nvSpPr>
              <p:spPr bwMode="auto">
                <a:xfrm>
                  <a:off x="3957" y="3024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2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945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33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154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7534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792" y="30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35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792" y="321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sp>
            <p:nvSpPr>
              <p:cNvPr id="17525" name="Text Box 65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1</a:t>
                </a:r>
                <a:r>
                  <a:rPr lang="en-US"/>
                  <a:t> = A</a:t>
                </a:r>
                <a:r>
                  <a:rPr lang="en-US" b="1" baseline="-25000"/>
                  <a:t>1</a:t>
                </a:r>
              </a:p>
            </p:txBody>
          </p:sp>
          <p:sp>
            <p:nvSpPr>
              <p:cNvPr id="17526" name="Text Box 66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1</a:t>
                </a:r>
              </a:p>
            </p:txBody>
          </p:sp>
        </p:grpSp>
        <p:sp>
          <p:nvSpPr>
            <p:cNvPr id="17522" name="Rectangle 67"/>
            <p:cNvSpPr>
              <a:spLocks noChangeArrowheads="1"/>
            </p:cNvSpPr>
            <p:nvPr/>
          </p:nvSpPr>
          <p:spPr bwMode="auto">
            <a:xfrm>
              <a:off x="2062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4" name="Group 68"/>
          <p:cNvGrpSpPr>
            <a:grpSpLocks/>
          </p:cNvGrpSpPr>
          <p:nvPr/>
        </p:nvGrpSpPr>
        <p:grpSpPr bwMode="auto">
          <a:xfrm>
            <a:off x="4222750" y="1584325"/>
            <a:ext cx="3867150" cy="2144713"/>
            <a:chOff x="2966" y="960"/>
            <a:chExt cx="2436" cy="1351"/>
          </a:xfrm>
        </p:grpSpPr>
        <p:grpSp>
          <p:nvGrpSpPr>
            <p:cNvPr id="17473" name="Group 69"/>
            <p:cNvGrpSpPr>
              <a:grpSpLocks/>
            </p:cNvGrpSpPr>
            <p:nvPr/>
          </p:nvGrpSpPr>
          <p:grpSpPr bwMode="auto">
            <a:xfrm>
              <a:off x="3024" y="960"/>
              <a:ext cx="2290" cy="1330"/>
              <a:chOff x="2327" y="2862"/>
              <a:chExt cx="2290" cy="1330"/>
            </a:xfrm>
          </p:grpSpPr>
          <p:grpSp>
            <p:nvGrpSpPr>
              <p:cNvPr id="17475" name="Group 70"/>
              <p:cNvGrpSpPr>
                <a:grpSpLocks/>
              </p:cNvGrpSpPr>
              <p:nvPr/>
            </p:nvGrpSpPr>
            <p:grpSpPr bwMode="auto">
              <a:xfrm>
                <a:off x="2578" y="2862"/>
                <a:ext cx="979" cy="1011"/>
                <a:chOff x="2578" y="2862"/>
                <a:chExt cx="979" cy="1011"/>
              </a:xfrm>
            </p:grpSpPr>
            <p:sp>
              <p:nvSpPr>
                <p:cNvPr id="17496" name="Oval 71"/>
                <p:cNvSpPr>
                  <a:spLocks noChangeAspect="1" noChangeArrowheads="1"/>
                </p:cNvSpPr>
                <p:nvPr/>
              </p:nvSpPr>
              <p:spPr bwMode="auto">
                <a:xfrm>
                  <a:off x="2791" y="311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7" name="Oval 72"/>
                <p:cNvSpPr>
                  <a:spLocks noChangeAspect="1" noChangeArrowheads="1"/>
                </p:cNvSpPr>
                <p:nvPr/>
              </p:nvSpPr>
              <p:spPr bwMode="auto">
                <a:xfrm>
                  <a:off x="2997" y="311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8" name="Oval 73"/>
                <p:cNvSpPr>
                  <a:spLocks noChangeAspect="1" noChangeArrowheads="1"/>
                </p:cNvSpPr>
                <p:nvPr/>
              </p:nvSpPr>
              <p:spPr bwMode="auto">
                <a:xfrm>
                  <a:off x="3204" y="3113"/>
                  <a:ext cx="86" cy="86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9" name="Oval 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10" y="311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0" name="Oval 75"/>
                <p:cNvSpPr>
                  <a:spLocks noChangeAspect="1" noChangeArrowheads="1"/>
                </p:cNvSpPr>
                <p:nvPr/>
              </p:nvSpPr>
              <p:spPr bwMode="auto">
                <a:xfrm>
                  <a:off x="2791" y="331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1" name="Oval 76"/>
                <p:cNvSpPr>
                  <a:spLocks noChangeAspect="1" noChangeArrowheads="1"/>
                </p:cNvSpPr>
                <p:nvPr/>
              </p:nvSpPr>
              <p:spPr bwMode="auto">
                <a:xfrm>
                  <a:off x="2997" y="331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2" name="Oval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204" y="331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3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3410" y="331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4" name="Oval 79"/>
                <p:cNvSpPr>
                  <a:spLocks noChangeAspect="1" noChangeArrowheads="1"/>
                </p:cNvSpPr>
                <p:nvPr/>
              </p:nvSpPr>
              <p:spPr bwMode="auto">
                <a:xfrm>
                  <a:off x="2791" y="3515"/>
                  <a:ext cx="86" cy="86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5" name="Oval 80"/>
                <p:cNvSpPr>
                  <a:spLocks noChangeAspect="1" noChangeArrowheads="1"/>
                </p:cNvSpPr>
                <p:nvPr/>
              </p:nvSpPr>
              <p:spPr bwMode="auto">
                <a:xfrm>
                  <a:off x="2997" y="351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6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3204" y="351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7" name="Oval 82"/>
                <p:cNvSpPr>
                  <a:spLocks noChangeAspect="1" noChangeArrowheads="1"/>
                </p:cNvSpPr>
                <p:nvPr/>
              </p:nvSpPr>
              <p:spPr bwMode="auto">
                <a:xfrm>
                  <a:off x="3410" y="351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8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2791" y="3716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9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2997" y="3716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10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3204" y="3716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11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3410" y="3716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12" name="Rectangle 87"/>
                <p:cNvSpPr>
                  <a:spLocks noChangeArrowheads="1"/>
                </p:cNvSpPr>
                <p:nvPr/>
              </p:nvSpPr>
              <p:spPr bwMode="auto">
                <a:xfrm>
                  <a:off x="2743" y="3054"/>
                  <a:ext cx="814" cy="814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13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731" y="286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14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2940" y="286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7515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3149" y="286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17516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3358" y="286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7517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2578" y="303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18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2578" y="324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7519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578" y="345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17520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2578" y="3661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grpSp>
            <p:nvGrpSpPr>
              <p:cNvPr id="17476" name="Group 96"/>
              <p:cNvGrpSpPr>
                <a:grpSpLocks/>
              </p:cNvGrpSpPr>
              <p:nvPr/>
            </p:nvGrpSpPr>
            <p:grpSpPr bwMode="auto">
              <a:xfrm>
                <a:off x="2327" y="2958"/>
                <a:ext cx="2290" cy="1234"/>
                <a:chOff x="2327" y="2958"/>
                <a:chExt cx="2290" cy="1234"/>
              </a:xfrm>
            </p:grpSpPr>
            <p:grpSp>
              <p:nvGrpSpPr>
                <p:cNvPr id="17477" name="Group 97"/>
                <p:cNvGrpSpPr>
                  <a:grpSpLocks/>
                </p:cNvGrpSpPr>
                <p:nvPr/>
              </p:nvGrpSpPr>
              <p:grpSpPr bwMode="auto">
                <a:xfrm>
                  <a:off x="3778" y="2958"/>
                  <a:ext cx="767" cy="803"/>
                  <a:chOff x="4032" y="3168"/>
                  <a:chExt cx="767" cy="803"/>
                </a:xfrm>
              </p:grpSpPr>
              <p:sp>
                <p:nvSpPr>
                  <p:cNvPr id="17480" name="Oval 9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45" y="3419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1" name="Oval 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51" y="3419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2" name="Oval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8" y="3419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3" name="Oval 1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45" y="3620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4" name="Oval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51" y="3620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5" name="Oval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8" y="3620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6" name="Oval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45" y="3821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7" name="Oval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51" y="3821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8" name="Oval 10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8" y="3821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9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4197" y="3360"/>
                    <a:ext cx="602" cy="602"/>
                  </a:xfrm>
                  <a:prstGeom prst="rect">
                    <a:avLst/>
                  </a:prstGeom>
                  <a:noFill/>
                  <a:ln w="2857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90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85" y="3168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7</a:t>
                    </a:r>
                  </a:p>
                </p:txBody>
              </p:sp>
              <p:sp>
                <p:nvSpPr>
                  <p:cNvPr id="17491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4" y="3168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8</a:t>
                    </a:r>
                  </a:p>
                </p:txBody>
              </p:sp>
              <p:sp>
                <p:nvSpPr>
                  <p:cNvPr id="17492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3" y="3168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9</a:t>
                    </a:r>
                  </a:p>
                </p:txBody>
              </p:sp>
              <p:sp>
                <p:nvSpPr>
                  <p:cNvPr id="17493" name="Text Box 1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3343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7</a:t>
                    </a:r>
                  </a:p>
                </p:txBody>
              </p:sp>
              <p:sp>
                <p:nvSpPr>
                  <p:cNvPr id="17494" name="Text Box 1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3551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8</a:t>
                    </a:r>
                  </a:p>
                </p:txBody>
              </p:sp>
              <p:sp>
                <p:nvSpPr>
                  <p:cNvPr id="17495" name="Text Box 1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3759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17478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2327" y="3851"/>
                  <a:ext cx="152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/>
                    <a:t>F</a:t>
                  </a:r>
                  <a:r>
                    <a:rPr lang="en-US" b="1" baseline="-25000"/>
                    <a:t>3</a:t>
                  </a:r>
                  <a:r>
                    <a:rPr lang="en-US"/>
                    <a:t> = A</a:t>
                  </a:r>
                  <a:r>
                    <a:rPr lang="en-US" b="1" baseline="-25000"/>
                    <a:t>3</a:t>
                  </a:r>
                  <a:r>
                    <a:rPr lang="en-US"/>
                    <a:t>+U</a:t>
                  </a:r>
                  <a:r>
                    <a:rPr lang="en-US" b="1" baseline="-25000"/>
                    <a:t>1</a:t>
                  </a:r>
                  <a:r>
                    <a:rPr lang="en-US"/>
                    <a:t>+U</a:t>
                  </a:r>
                  <a:r>
                    <a:rPr lang="en-US" b="1" baseline="-25000"/>
                    <a:t>2</a:t>
                  </a:r>
                </a:p>
              </p:txBody>
            </p:sp>
            <p:sp>
              <p:nvSpPr>
                <p:cNvPr id="17479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3899" y="3865"/>
                  <a:ext cx="71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rgbClr val="FF0000"/>
                      </a:solidFill>
                    </a:rPr>
                    <a:t> </a:t>
                  </a:r>
                  <a:r>
                    <a:rPr lang="en-US"/>
                    <a:t>=&gt; U</a:t>
                  </a:r>
                  <a:r>
                    <a:rPr lang="en-US" b="1" baseline="-25000"/>
                    <a:t>3</a:t>
                  </a:r>
                </a:p>
              </p:txBody>
            </p:sp>
          </p:grpSp>
        </p:grpSp>
        <p:sp>
          <p:nvSpPr>
            <p:cNvPr id="17474" name="Rectangle 116"/>
            <p:cNvSpPr>
              <a:spLocks noChangeArrowheads="1"/>
            </p:cNvSpPr>
            <p:nvPr/>
          </p:nvSpPr>
          <p:spPr bwMode="auto">
            <a:xfrm>
              <a:off x="2966" y="970"/>
              <a:ext cx="2436" cy="1341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5" name="Line 117"/>
          <p:cNvSpPr>
            <a:spLocks noChangeShapeType="1"/>
          </p:cNvSpPr>
          <p:nvPr/>
        </p:nvSpPr>
        <p:spPr bwMode="auto">
          <a:xfrm flipV="1">
            <a:off x="4833938" y="3740150"/>
            <a:ext cx="581025" cy="523875"/>
          </a:xfrm>
          <a:prstGeom prst="line">
            <a:avLst/>
          </a:prstGeom>
          <a:noFill/>
          <a:ln w="76200">
            <a:solidFill>
              <a:srgbClr val="021FAE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118"/>
          <p:cNvSpPr>
            <a:spLocks noChangeShapeType="1"/>
          </p:cNvSpPr>
          <p:nvPr/>
        </p:nvSpPr>
        <p:spPr bwMode="auto">
          <a:xfrm flipH="1" flipV="1">
            <a:off x="6969125" y="3725863"/>
            <a:ext cx="581025" cy="523875"/>
          </a:xfrm>
          <a:prstGeom prst="line">
            <a:avLst/>
          </a:prstGeom>
          <a:noFill/>
          <a:ln w="76200">
            <a:solidFill>
              <a:srgbClr val="021FAE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19"/>
          <p:cNvSpPr>
            <a:spLocks noChangeShapeType="1"/>
          </p:cNvSpPr>
          <p:nvPr/>
        </p:nvSpPr>
        <p:spPr bwMode="auto">
          <a:xfrm flipV="1">
            <a:off x="6143625" y="995363"/>
            <a:ext cx="654050" cy="595312"/>
          </a:xfrm>
          <a:prstGeom prst="line">
            <a:avLst/>
          </a:prstGeom>
          <a:noFill/>
          <a:ln w="76200">
            <a:solidFill>
              <a:srgbClr val="021FAE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8" name="Group 120"/>
          <p:cNvGrpSpPr>
            <a:grpSpLocks/>
          </p:cNvGrpSpPr>
          <p:nvPr/>
        </p:nvGrpSpPr>
        <p:grpSpPr bwMode="auto">
          <a:xfrm>
            <a:off x="558800" y="3886200"/>
            <a:ext cx="2433638" cy="1997075"/>
            <a:chOff x="352" y="2448"/>
            <a:chExt cx="1533" cy="1258"/>
          </a:xfrm>
        </p:grpSpPr>
        <p:sp>
          <p:nvSpPr>
            <p:cNvPr id="17448" name="Text Box 121"/>
            <p:cNvSpPr txBox="1">
              <a:spLocks noChangeArrowheads="1"/>
            </p:cNvSpPr>
            <p:nvPr/>
          </p:nvSpPr>
          <p:spPr bwMode="auto">
            <a:xfrm>
              <a:off x="352" y="34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449" name="Text Box 122"/>
            <p:cNvSpPr txBox="1">
              <a:spLocks noChangeArrowheads="1"/>
            </p:cNvSpPr>
            <p:nvPr/>
          </p:nvSpPr>
          <p:spPr bwMode="auto">
            <a:xfrm>
              <a:off x="758" y="349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450" name="Text Box 123"/>
            <p:cNvSpPr txBox="1">
              <a:spLocks noChangeArrowheads="1"/>
            </p:cNvSpPr>
            <p:nvPr/>
          </p:nvSpPr>
          <p:spPr bwMode="auto">
            <a:xfrm>
              <a:off x="546" y="325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451" name="Text Box 124"/>
            <p:cNvSpPr txBox="1">
              <a:spLocks noChangeArrowheads="1"/>
            </p:cNvSpPr>
            <p:nvPr/>
          </p:nvSpPr>
          <p:spPr bwMode="auto">
            <a:xfrm>
              <a:off x="1182" y="34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7452" name="Text Box 125"/>
            <p:cNvSpPr txBox="1">
              <a:spLocks noChangeArrowheads="1"/>
            </p:cNvSpPr>
            <p:nvPr/>
          </p:nvSpPr>
          <p:spPr bwMode="auto">
            <a:xfrm>
              <a:off x="1624" y="323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453" name="Text Box 126"/>
            <p:cNvSpPr txBox="1">
              <a:spLocks noChangeArrowheads="1"/>
            </p:cNvSpPr>
            <p:nvPr/>
          </p:nvSpPr>
          <p:spPr bwMode="auto">
            <a:xfrm>
              <a:off x="990" y="299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7454" name="Text Box 127"/>
            <p:cNvSpPr txBox="1">
              <a:spLocks noChangeArrowheads="1"/>
            </p:cNvSpPr>
            <p:nvPr/>
          </p:nvSpPr>
          <p:spPr bwMode="auto">
            <a:xfrm>
              <a:off x="990" y="274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7455" name="Text Box 128"/>
            <p:cNvSpPr txBox="1">
              <a:spLocks noChangeArrowheads="1"/>
            </p:cNvSpPr>
            <p:nvPr/>
          </p:nvSpPr>
          <p:spPr bwMode="auto">
            <a:xfrm>
              <a:off x="998" y="24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7456" name="Text Box 129"/>
            <p:cNvSpPr txBox="1">
              <a:spLocks noChangeArrowheads="1"/>
            </p:cNvSpPr>
            <p:nvPr/>
          </p:nvSpPr>
          <p:spPr bwMode="auto">
            <a:xfrm>
              <a:off x="1614" y="34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7457" name="Line 130"/>
            <p:cNvSpPr>
              <a:spLocks noChangeAspect="1" noChangeShapeType="1"/>
            </p:cNvSpPr>
            <p:nvPr/>
          </p:nvSpPr>
          <p:spPr bwMode="auto">
            <a:xfrm>
              <a:off x="1188" y="2548"/>
              <a:ext cx="1" cy="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Oval 131"/>
            <p:cNvSpPr>
              <a:spLocks noChangeAspect="1" noChangeArrowheads="1"/>
            </p:cNvSpPr>
            <p:nvPr/>
          </p:nvSpPr>
          <p:spPr bwMode="auto">
            <a:xfrm>
              <a:off x="1128" y="30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Oval 132"/>
            <p:cNvSpPr>
              <a:spLocks noChangeAspect="1" noChangeArrowheads="1"/>
            </p:cNvSpPr>
            <p:nvPr/>
          </p:nvSpPr>
          <p:spPr bwMode="auto">
            <a:xfrm>
              <a:off x="1128" y="2794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Oval 133"/>
            <p:cNvSpPr>
              <a:spLocks noChangeAspect="1" noChangeArrowheads="1"/>
            </p:cNvSpPr>
            <p:nvPr/>
          </p:nvSpPr>
          <p:spPr bwMode="auto">
            <a:xfrm>
              <a:off x="1128" y="249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Line 134"/>
            <p:cNvSpPr>
              <a:spLocks noChangeShapeType="1"/>
            </p:cNvSpPr>
            <p:nvPr/>
          </p:nvSpPr>
          <p:spPr bwMode="auto">
            <a:xfrm flipV="1">
              <a:off x="546" y="3356"/>
              <a:ext cx="215" cy="24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Oval 135"/>
            <p:cNvSpPr>
              <a:spLocks noChangeAspect="1" noChangeArrowheads="1"/>
            </p:cNvSpPr>
            <p:nvPr/>
          </p:nvSpPr>
          <p:spPr bwMode="auto">
            <a:xfrm>
              <a:off x="488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Oval 136"/>
            <p:cNvSpPr>
              <a:spLocks noChangeAspect="1" noChangeArrowheads="1"/>
            </p:cNvSpPr>
            <p:nvPr/>
          </p:nvSpPr>
          <p:spPr bwMode="auto">
            <a:xfrm>
              <a:off x="920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Line 137"/>
            <p:cNvSpPr>
              <a:spLocks noChangeShapeType="1"/>
            </p:cNvSpPr>
            <p:nvPr/>
          </p:nvSpPr>
          <p:spPr bwMode="auto">
            <a:xfrm flipH="1" flipV="1">
              <a:off x="760" y="3356"/>
              <a:ext cx="215" cy="24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138"/>
            <p:cNvSpPr>
              <a:spLocks noChangeShapeType="1"/>
            </p:cNvSpPr>
            <p:nvPr/>
          </p:nvSpPr>
          <p:spPr bwMode="auto">
            <a:xfrm flipV="1">
              <a:off x="776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Line 139"/>
            <p:cNvSpPr>
              <a:spLocks noChangeShapeType="1"/>
            </p:cNvSpPr>
            <p:nvPr/>
          </p:nvSpPr>
          <p:spPr bwMode="auto">
            <a:xfrm flipH="1" flipV="1">
              <a:off x="1612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Oval 140"/>
            <p:cNvSpPr>
              <a:spLocks noChangeAspect="1" noChangeArrowheads="1"/>
            </p:cNvSpPr>
            <p:nvPr/>
          </p:nvSpPr>
          <p:spPr bwMode="auto">
            <a:xfrm flipH="1">
              <a:off x="1765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Oval 141"/>
            <p:cNvSpPr>
              <a:spLocks noChangeAspect="1" noChangeArrowheads="1"/>
            </p:cNvSpPr>
            <p:nvPr/>
          </p:nvSpPr>
          <p:spPr bwMode="auto">
            <a:xfrm flipH="1">
              <a:off x="1333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9" name="Oval 142"/>
            <p:cNvSpPr>
              <a:spLocks noChangeAspect="1" noChangeArrowheads="1"/>
            </p:cNvSpPr>
            <p:nvPr/>
          </p:nvSpPr>
          <p:spPr bwMode="auto">
            <a:xfrm flipH="1">
              <a:off x="1549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Line 143"/>
            <p:cNvSpPr>
              <a:spLocks noChangeShapeType="1"/>
            </p:cNvSpPr>
            <p:nvPr/>
          </p:nvSpPr>
          <p:spPr bwMode="auto">
            <a:xfrm flipV="1">
              <a:off x="1398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Line 144"/>
            <p:cNvSpPr>
              <a:spLocks noChangeShapeType="1"/>
            </p:cNvSpPr>
            <p:nvPr/>
          </p:nvSpPr>
          <p:spPr bwMode="auto">
            <a:xfrm flipH="1" flipV="1">
              <a:off x="1192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Oval 145"/>
            <p:cNvSpPr>
              <a:spLocks noChangeAspect="1" noChangeArrowheads="1"/>
            </p:cNvSpPr>
            <p:nvPr/>
          </p:nvSpPr>
          <p:spPr bwMode="auto">
            <a:xfrm>
              <a:off x="704" y="330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9" name="Group 146"/>
          <p:cNvGrpSpPr>
            <a:grpSpLocks/>
          </p:cNvGrpSpPr>
          <p:nvPr/>
        </p:nvGrpSpPr>
        <p:grpSpPr bwMode="auto">
          <a:xfrm>
            <a:off x="0" y="1066800"/>
            <a:ext cx="2976563" cy="1884363"/>
            <a:chOff x="0" y="672"/>
            <a:chExt cx="1875" cy="1187"/>
          </a:xfrm>
        </p:grpSpPr>
        <p:sp>
          <p:nvSpPr>
            <p:cNvPr id="17420" name="Line 147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48"/>
            <p:cNvSpPr>
              <a:spLocks/>
            </p:cNvSpPr>
            <p:nvPr/>
          </p:nvSpPr>
          <p:spPr bwMode="auto">
            <a:xfrm>
              <a:off x="1104" y="786"/>
              <a:ext cx="111" cy="846"/>
            </a:xfrm>
            <a:custGeom>
              <a:avLst/>
              <a:gdLst>
                <a:gd name="T0" fmla="*/ 192 w 192"/>
                <a:gd name="T1" fmla="*/ 0 h 864"/>
                <a:gd name="T2" fmla="*/ 0 w 192"/>
                <a:gd name="T3" fmla="*/ 480 h 864"/>
                <a:gd name="T4" fmla="*/ 192 w 192"/>
                <a:gd name="T5" fmla="*/ 864 h 864"/>
                <a:gd name="T6" fmla="*/ 0 60000 65536"/>
                <a:gd name="T7" fmla="*/ 0 60000 65536"/>
                <a:gd name="T8" fmla="*/ 0 60000 65536"/>
                <a:gd name="T9" fmla="*/ 0 w 192"/>
                <a:gd name="T10" fmla="*/ 0 h 864"/>
                <a:gd name="T11" fmla="*/ 192 w 192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864">
                  <a:moveTo>
                    <a:pt x="192" y="0"/>
                  </a:moveTo>
                  <a:cubicBezTo>
                    <a:pt x="96" y="168"/>
                    <a:pt x="0" y="336"/>
                    <a:pt x="0" y="480"/>
                  </a:cubicBezTo>
                  <a:cubicBezTo>
                    <a:pt x="0" y="624"/>
                    <a:pt x="96" y="744"/>
                    <a:pt x="192" y="864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49"/>
            <p:cNvSpPr>
              <a:spLocks noChangeShapeType="1"/>
            </p:cNvSpPr>
            <p:nvPr/>
          </p:nvSpPr>
          <p:spPr bwMode="auto">
            <a:xfrm>
              <a:off x="813" y="1248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Text Box 150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7424" name="Line 151"/>
            <p:cNvSpPr>
              <a:spLocks noChangeShapeType="1"/>
            </p:cNvSpPr>
            <p:nvPr/>
          </p:nvSpPr>
          <p:spPr bwMode="auto">
            <a:xfrm flipV="1">
              <a:off x="816" y="81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Text Box 152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426" name="Text Box 153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427" name="Text Box 154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428" name="Text Box 155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7429" name="Text Box 156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430" name="Line 157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158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159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160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161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Oval 162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Oval 163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Oval 164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Oval 165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Oval 166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Oval 167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Oval 168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Oval 169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Oval 170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Text Box 171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7445" name="Text Box 172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7446" name="Text Box 173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7447" name="Text Box 174"/>
            <p:cNvSpPr txBox="1">
              <a:spLocks noChangeArrowheads="1"/>
            </p:cNvSpPr>
            <p:nvPr/>
          </p:nvSpPr>
          <p:spPr bwMode="auto">
            <a:xfrm>
              <a:off x="0" y="816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G(A) 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152400" y="3886200"/>
            <a:ext cx="2840038" cy="1997075"/>
            <a:chOff x="144" y="2232"/>
            <a:chExt cx="1789" cy="1258"/>
          </a:xfrm>
        </p:grpSpPr>
        <p:sp>
          <p:nvSpPr>
            <p:cNvPr id="18569" name="Text Box 4"/>
            <p:cNvSpPr txBox="1">
              <a:spLocks noChangeArrowheads="1"/>
            </p:cNvSpPr>
            <p:nvPr/>
          </p:nvSpPr>
          <p:spPr bwMode="auto">
            <a:xfrm>
              <a:off x="144" y="2496"/>
              <a:ext cx="6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T(A) </a:t>
              </a:r>
            </a:p>
          </p:txBody>
        </p:sp>
        <p:grpSp>
          <p:nvGrpSpPr>
            <p:cNvPr id="18570" name="Group 5"/>
            <p:cNvGrpSpPr>
              <a:grpSpLocks/>
            </p:cNvGrpSpPr>
            <p:nvPr/>
          </p:nvGrpSpPr>
          <p:grpSpPr bwMode="auto">
            <a:xfrm>
              <a:off x="400" y="2232"/>
              <a:ext cx="1533" cy="1258"/>
              <a:chOff x="1872" y="2412"/>
              <a:chExt cx="1533" cy="1258"/>
            </a:xfrm>
          </p:grpSpPr>
          <p:sp>
            <p:nvSpPr>
              <p:cNvPr id="18571" name="Text Box 6"/>
              <p:cNvSpPr txBox="1">
                <a:spLocks noChangeArrowheads="1"/>
              </p:cNvSpPr>
              <p:nvPr/>
            </p:nvSpPr>
            <p:spPr bwMode="auto">
              <a:xfrm>
                <a:off x="1872" y="3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8572" name="Text Box 7"/>
              <p:cNvSpPr txBox="1">
                <a:spLocks noChangeArrowheads="1"/>
              </p:cNvSpPr>
              <p:nvPr/>
            </p:nvSpPr>
            <p:spPr bwMode="auto">
              <a:xfrm>
                <a:off x="2278" y="345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8573" name="Text Box 8"/>
              <p:cNvSpPr txBox="1">
                <a:spLocks noChangeArrowheads="1"/>
              </p:cNvSpPr>
              <p:nvPr/>
            </p:nvSpPr>
            <p:spPr bwMode="auto">
              <a:xfrm>
                <a:off x="2066" y="32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8574" name="Text Box 9"/>
              <p:cNvSpPr txBox="1">
                <a:spLocks noChangeArrowheads="1"/>
              </p:cNvSpPr>
              <p:nvPr/>
            </p:nvSpPr>
            <p:spPr bwMode="auto">
              <a:xfrm>
                <a:off x="2702" y="3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8575" name="Text Box 10"/>
              <p:cNvSpPr txBox="1">
                <a:spLocks noChangeArrowheads="1"/>
              </p:cNvSpPr>
              <p:nvPr/>
            </p:nvSpPr>
            <p:spPr bwMode="auto">
              <a:xfrm>
                <a:off x="3144" y="320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8576" name="Text Box 11"/>
              <p:cNvSpPr txBox="1">
                <a:spLocks noChangeArrowheads="1"/>
              </p:cNvSpPr>
              <p:nvPr/>
            </p:nvSpPr>
            <p:spPr bwMode="auto">
              <a:xfrm>
                <a:off x="2510" y="29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8577" name="Text Box 12"/>
              <p:cNvSpPr txBox="1">
                <a:spLocks noChangeArrowheads="1"/>
              </p:cNvSpPr>
              <p:nvPr/>
            </p:nvSpPr>
            <p:spPr bwMode="auto">
              <a:xfrm>
                <a:off x="2510" y="27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8578" name="Text Box 13"/>
              <p:cNvSpPr txBox="1">
                <a:spLocks noChangeArrowheads="1"/>
              </p:cNvSpPr>
              <p:nvPr/>
            </p:nvSpPr>
            <p:spPr bwMode="auto">
              <a:xfrm>
                <a:off x="2518" y="24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8579" name="Text Box 14"/>
              <p:cNvSpPr txBox="1">
                <a:spLocks noChangeArrowheads="1"/>
              </p:cNvSpPr>
              <p:nvPr/>
            </p:nvSpPr>
            <p:spPr bwMode="auto">
              <a:xfrm>
                <a:off x="3134" y="345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grpSp>
            <p:nvGrpSpPr>
              <p:cNvPr id="18580" name="Group 15"/>
              <p:cNvGrpSpPr>
                <a:grpSpLocks/>
              </p:cNvGrpSpPr>
              <p:nvPr/>
            </p:nvGrpSpPr>
            <p:grpSpPr bwMode="auto">
              <a:xfrm>
                <a:off x="2008" y="2456"/>
                <a:ext cx="1397" cy="1168"/>
                <a:chOff x="2008" y="2456"/>
                <a:chExt cx="1397" cy="1168"/>
              </a:xfrm>
            </p:grpSpPr>
            <p:sp>
              <p:nvSpPr>
                <p:cNvPr id="18581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708" y="2512"/>
                  <a:ext cx="1" cy="6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82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30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83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758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84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456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585" name="Group 20"/>
                <p:cNvGrpSpPr>
                  <a:grpSpLocks/>
                </p:cNvGrpSpPr>
                <p:nvPr/>
              </p:nvGrpSpPr>
              <p:grpSpPr bwMode="auto">
                <a:xfrm>
                  <a:off x="2008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8593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94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5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6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7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98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586" name="Group 27"/>
                <p:cNvGrpSpPr>
                  <a:grpSpLocks/>
                </p:cNvGrpSpPr>
                <p:nvPr/>
              </p:nvGrpSpPr>
              <p:grpSpPr bwMode="auto">
                <a:xfrm flipH="1">
                  <a:off x="2712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8587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88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89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0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1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92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436" name="Group 34"/>
          <p:cNvGrpSpPr>
            <a:grpSpLocks/>
          </p:cNvGrpSpPr>
          <p:nvPr/>
        </p:nvGrpSpPr>
        <p:grpSpPr bwMode="auto">
          <a:xfrm>
            <a:off x="4046538" y="1639888"/>
            <a:ext cx="3263900" cy="4014787"/>
            <a:chOff x="2549" y="1033"/>
            <a:chExt cx="2056" cy="2529"/>
          </a:xfrm>
        </p:grpSpPr>
        <p:sp>
          <p:nvSpPr>
            <p:cNvPr id="18468" name="Oval 35"/>
            <p:cNvSpPr>
              <a:spLocks noChangeAspect="1" noChangeArrowheads="1"/>
            </p:cNvSpPr>
            <p:nvPr/>
          </p:nvSpPr>
          <p:spPr bwMode="auto">
            <a:xfrm>
              <a:off x="2794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Oval 36"/>
            <p:cNvSpPr>
              <a:spLocks noChangeAspect="1" noChangeArrowheads="1"/>
            </p:cNvSpPr>
            <p:nvPr/>
          </p:nvSpPr>
          <p:spPr bwMode="auto">
            <a:xfrm>
              <a:off x="3000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Oval 37"/>
            <p:cNvSpPr>
              <a:spLocks noChangeAspect="1" noChangeArrowheads="1"/>
            </p:cNvSpPr>
            <p:nvPr/>
          </p:nvSpPr>
          <p:spPr bwMode="auto">
            <a:xfrm>
              <a:off x="3207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Oval 38"/>
            <p:cNvSpPr>
              <a:spLocks noChangeAspect="1" noChangeArrowheads="1"/>
            </p:cNvSpPr>
            <p:nvPr/>
          </p:nvSpPr>
          <p:spPr bwMode="auto">
            <a:xfrm>
              <a:off x="341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Oval 39"/>
            <p:cNvSpPr>
              <a:spLocks noChangeAspect="1" noChangeArrowheads="1"/>
            </p:cNvSpPr>
            <p:nvPr/>
          </p:nvSpPr>
          <p:spPr bwMode="auto">
            <a:xfrm>
              <a:off x="3620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Oval 40"/>
            <p:cNvSpPr>
              <a:spLocks noChangeAspect="1" noChangeArrowheads="1"/>
            </p:cNvSpPr>
            <p:nvPr/>
          </p:nvSpPr>
          <p:spPr bwMode="auto">
            <a:xfrm>
              <a:off x="382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Oval 41"/>
            <p:cNvSpPr>
              <a:spLocks noChangeAspect="1" noChangeArrowheads="1"/>
            </p:cNvSpPr>
            <p:nvPr/>
          </p:nvSpPr>
          <p:spPr bwMode="auto">
            <a:xfrm>
              <a:off x="403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Oval 42"/>
            <p:cNvSpPr>
              <a:spLocks noChangeAspect="1" noChangeArrowheads="1"/>
            </p:cNvSpPr>
            <p:nvPr/>
          </p:nvSpPr>
          <p:spPr bwMode="auto">
            <a:xfrm>
              <a:off x="4239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Oval 43"/>
            <p:cNvSpPr>
              <a:spLocks noChangeAspect="1" noChangeArrowheads="1"/>
            </p:cNvSpPr>
            <p:nvPr/>
          </p:nvSpPr>
          <p:spPr bwMode="auto">
            <a:xfrm>
              <a:off x="444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Oval 44"/>
            <p:cNvSpPr>
              <a:spLocks noChangeAspect="1" noChangeArrowheads="1"/>
            </p:cNvSpPr>
            <p:nvPr/>
          </p:nvSpPr>
          <p:spPr bwMode="auto">
            <a:xfrm>
              <a:off x="2794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Oval 45"/>
            <p:cNvSpPr>
              <a:spLocks noChangeAspect="1" noChangeArrowheads="1"/>
            </p:cNvSpPr>
            <p:nvPr/>
          </p:nvSpPr>
          <p:spPr bwMode="auto">
            <a:xfrm>
              <a:off x="3000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Oval 46"/>
            <p:cNvSpPr>
              <a:spLocks noChangeAspect="1" noChangeArrowheads="1"/>
            </p:cNvSpPr>
            <p:nvPr/>
          </p:nvSpPr>
          <p:spPr bwMode="auto">
            <a:xfrm>
              <a:off x="3207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Oval 47"/>
            <p:cNvSpPr>
              <a:spLocks noChangeAspect="1" noChangeArrowheads="1"/>
            </p:cNvSpPr>
            <p:nvPr/>
          </p:nvSpPr>
          <p:spPr bwMode="auto">
            <a:xfrm>
              <a:off x="3413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Oval 48"/>
            <p:cNvSpPr>
              <a:spLocks noChangeAspect="1" noChangeArrowheads="1"/>
            </p:cNvSpPr>
            <p:nvPr/>
          </p:nvSpPr>
          <p:spPr bwMode="auto">
            <a:xfrm>
              <a:off x="3620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Oval 49"/>
            <p:cNvSpPr>
              <a:spLocks noChangeAspect="1" noChangeArrowheads="1"/>
            </p:cNvSpPr>
            <p:nvPr/>
          </p:nvSpPr>
          <p:spPr bwMode="auto">
            <a:xfrm>
              <a:off x="3826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Oval 50"/>
            <p:cNvSpPr>
              <a:spLocks noChangeAspect="1" noChangeArrowheads="1"/>
            </p:cNvSpPr>
            <p:nvPr/>
          </p:nvSpPr>
          <p:spPr bwMode="auto">
            <a:xfrm>
              <a:off x="4033" y="234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Oval 51"/>
            <p:cNvSpPr>
              <a:spLocks noChangeAspect="1" noChangeArrowheads="1"/>
            </p:cNvSpPr>
            <p:nvPr/>
          </p:nvSpPr>
          <p:spPr bwMode="auto">
            <a:xfrm>
              <a:off x="4239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Oval 52"/>
            <p:cNvSpPr>
              <a:spLocks noChangeAspect="1" noChangeArrowheads="1"/>
            </p:cNvSpPr>
            <p:nvPr/>
          </p:nvSpPr>
          <p:spPr bwMode="auto">
            <a:xfrm>
              <a:off x="4446" y="234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Oval 53"/>
            <p:cNvSpPr>
              <a:spLocks noChangeAspect="1" noChangeArrowheads="1"/>
            </p:cNvSpPr>
            <p:nvPr/>
          </p:nvSpPr>
          <p:spPr bwMode="auto">
            <a:xfrm>
              <a:off x="2794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Oval 54"/>
            <p:cNvSpPr>
              <a:spLocks noChangeAspect="1" noChangeArrowheads="1"/>
            </p:cNvSpPr>
            <p:nvPr/>
          </p:nvSpPr>
          <p:spPr bwMode="auto">
            <a:xfrm>
              <a:off x="300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Oval 55"/>
            <p:cNvSpPr>
              <a:spLocks noChangeAspect="1" noChangeArrowheads="1"/>
            </p:cNvSpPr>
            <p:nvPr/>
          </p:nvSpPr>
          <p:spPr bwMode="auto">
            <a:xfrm>
              <a:off x="3207" y="255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Oval 56"/>
            <p:cNvSpPr>
              <a:spLocks noChangeAspect="1" noChangeArrowheads="1"/>
            </p:cNvSpPr>
            <p:nvPr/>
          </p:nvSpPr>
          <p:spPr bwMode="auto">
            <a:xfrm>
              <a:off x="341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Oval 57"/>
            <p:cNvSpPr>
              <a:spLocks noChangeAspect="1" noChangeArrowheads="1"/>
            </p:cNvSpPr>
            <p:nvPr/>
          </p:nvSpPr>
          <p:spPr bwMode="auto">
            <a:xfrm>
              <a:off x="362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Oval 58"/>
            <p:cNvSpPr>
              <a:spLocks noChangeAspect="1" noChangeArrowheads="1"/>
            </p:cNvSpPr>
            <p:nvPr/>
          </p:nvSpPr>
          <p:spPr bwMode="auto">
            <a:xfrm>
              <a:off x="3826" y="255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Oval 59"/>
            <p:cNvSpPr>
              <a:spLocks noChangeAspect="1" noChangeArrowheads="1"/>
            </p:cNvSpPr>
            <p:nvPr/>
          </p:nvSpPr>
          <p:spPr bwMode="auto">
            <a:xfrm>
              <a:off x="403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Oval 60"/>
            <p:cNvSpPr>
              <a:spLocks noChangeAspect="1" noChangeArrowheads="1"/>
            </p:cNvSpPr>
            <p:nvPr/>
          </p:nvSpPr>
          <p:spPr bwMode="auto">
            <a:xfrm>
              <a:off x="4239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4" name="Oval 61"/>
            <p:cNvSpPr>
              <a:spLocks noChangeAspect="1" noChangeArrowheads="1"/>
            </p:cNvSpPr>
            <p:nvPr/>
          </p:nvSpPr>
          <p:spPr bwMode="auto">
            <a:xfrm>
              <a:off x="4446" y="255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Oval 62"/>
            <p:cNvSpPr>
              <a:spLocks noChangeAspect="1" noChangeArrowheads="1"/>
            </p:cNvSpPr>
            <p:nvPr/>
          </p:nvSpPr>
          <p:spPr bwMode="auto">
            <a:xfrm>
              <a:off x="2794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Oval 63"/>
            <p:cNvSpPr>
              <a:spLocks noChangeAspect="1" noChangeArrowheads="1"/>
            </p:cNvSpPr>
            <p:nvPr/>
          </p:nvSpPr>
          <p:spPr bwMode="auto">
            <a:xfrm>
              <a:off x="300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7" name="Oval 64"/>
            <p:cNvSpPr>
              <a:spLocks noChangeAspect="1" noChangeArrowheads="1"/>
            </p:cNvSpPr>
            <p:nvPr/>
          </p:nvSpPr>
          <p:spPr bwMode="auto">
            <a:xfrm>
              <a:off x="3207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8" name="Oval 65"/>
            <p:cNvSpPr>
              <a:spLocks noChangeAspect="1" noChangeArrowheads="1"/>
            </p:cNvSpPr>
            <p:nvPr/>
          </p:nvSpPr>
          <p:spPr bwMode="auto">
            <a:xfrm>
              <a:off x="3413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Oval 66"/>
            <p:cNvSpPr>
              <a:spLocks noChangeAspect="1" noChangeArrowheads="1"/>
            </p:cNvSpPr>
            <p:nvPr/>
          </p:nvSpPr>
          <p:spPr bwMode="auto">
            <a:xfrm>
              <a:off x="362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0" name="Oval 67"/>
            <p:cNvSpPr>
              <a:spLocks noChangeAspect="1" noChangeArrowheads="1"/>
            </p:cNvSpPr>
            <p:nvPr/>
          </p:nvSpPr>
          <p:spPr bwMode="auto">
            <a:xfrm>
              <a:off x="382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1" name="Oval 68"/>
            <p:cNvSpPr>
              <a:spLocks noChangeAspect="1" noChangeArrowheads="1"/>
            </p:cNvSpPr>
            <p:nvPr/>
          </p:nvSpPr>
          <p:spPr bwMode="auto">
            <a:xfrm>
              <a:off x="4033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2" name="Oval 69"/>
            <p:cNvSpPr>
              <a:spLocks noChangeAspect="1" noChangeArrowheads="1"/>
            </p:cNvSpPr>
            <p:nvPr/>
          </p:nvSpPr>
          <p:spPr bwMode="auto">
            <a:xfrm>
              <a:off x="4239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3" name="Oval 70"/>
            <p:cNvSpPr>
              <a:spLocks noChangeAspect="1" noChangeArrowheads="1"/>
            </p:cNvSpPr>
            <p:nvPr/>
          </p:nvSpPr>
          <p:spPr bwMode="auto">
            <a:xfrm>
              <a:off x="444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Oval 71"/>
            <p:cNvSpPr>
              <a:spLocks noChangeAspect="1" noChangeArrowheads="1"/>
            </p:cNvSpPr>
            <p:nvPr/>
          </p:nvSpPr>
          <p:spPr bwMode="auto">
            <a:xfrm>
              <a:off x="2794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Oval 72"/>
            <p:cNvSpPr>
              <a:spLocks noChangeAspect="1" noChangeArrowheads="1"/>
            </p:cNvSpPr>
            <p:nvPr/>
          </p:nvSpPr>
          <p:spPr bwMode="auto">
            <a:xfrm>
              <a:off x="3000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6" name="Oval 73"/>
            <p:cNvSpPr>
              <a:spLocks noChangeAspect="1" noChangeArrowheads="1"/>
            </p:cNvSpPr>
            <p:nvPr/>
          </p:nvSpPr>
          <p:spPr bwMode="auto">
            <a:xfrm>
              <a:off x="3207" y="296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7" name="Oval 74"/>
            <p:cNvSpPr>
              <a:spLocks noChangeAspect="1" noChangeArrowheads="1"/>
            </p:cNvSpPr>
            <p:nvPr/>
          </p:nvSpPr>
          <p:spPr bwMode="auto">
            <a:xfrm>
              <a:off x="3413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8" name="Oval 75"/>
            <p:cNvSpPr>
              <a:spLocks noChangeAspect="1" noChangeArrowheads="1"/>
            </p:cNvSpPr>
            <p:nvPr/>
          </p:nvSpPr>
          <p:spPr bwMode="auto">
            <a:xfrm>
              <a:off x="3620" y="2968"/>
              <a:ext cx="86" cy="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9" name="Oval 76"/>
            <p:cNvSpPr>
              <a:spLocks noChangeAspect="1" noChangeArrowheads="1"/>
            </p:cNvSpPr>
            <p:nvPr/>
          </p:nvSpPr>
          <p:spPr bwMode="auto">
            <a:xfrm>
              <a:off x="3826" y="296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0" name="Oval 77"/>
            <p:cNvSpPr>
              <a:spLocks noChangeAspect="1" noChangeArrowheads="1"/>
            </p:cNvSpPr>
            <p:nvPr/>
          </p:nvSpPr>
          <p:spPr bwMode="auto">
            <a:xfrm>
              <a:off x="4033" y="296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1" name="Oval 78"/>
            <p:cNvSpPr>
              <a:spLocks noChangeAspect="1" noChangeArrowheads="1"/>
            </p:cNvSpPr>
            <p:nvPr/>
          </p:nvSpPr>
          <p:spPr bwMode="auto">
            <a:xfrm>
              <a:off x="4239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2" name="Oval 79"/>
            <p:cNvSpPr>
              <a:spLocks noChangeAspect="1" noChangeArrowheads="1"/>
            </p:cNvSpPr>
            <p:nvPr/>
          </p:nvSpPr>
          <p:spPr bwMode="auto">
            <a:xfrm>
              <a:off x="4446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3" name="Oval 80"/>
            <p:cNvSpPr>
              <a:spLocks noChangeAspect="1" noChangeArrowheads="1"/>
            </p:cNvSpPr>
            <p:nvPr/>
          </p:nvSpPr>
          <p:spPr bwMode="auto">
            <a:xfrm>
              <a:off x="2794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4" name="Oval 81"/>
            <p:cNvSpPr>
              <a:spLocks noChangeAspect="1" noChangeArrowheads="1"/>
            </p:cNvSpPr>
            <p:nvPr/>
          </p:nvSpPr>
          <p:spPr bwMode="auto">
            <a:xfrm>
              <a:off x="300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5" name="Oval 82"/>
            <p:cNvSpPr>
              <a:spLocks noChangeAspect="1" noChangeArrowheads="1"/>
            </p:cNvSpPr>
            <p:nvPr/>
          </p:nvSpPr>
          <p:spPr bwMode="auto">
            <a:xfrm>
              <a:off x="3207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6" name="Oval 83"/>
            <p:cNvSpPr>
              <a:spLocks noChangeAspect="1" noChangeArrowheads="1"/>
            </p:cNvSpPr>
            <p:nvPr/>
          </p:nvSpPr>
          <p:spPr bwMode="auto">
            <a:xfrm>
              <a:off x="3413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7" name="Oval 84"/>
            <p:cNvSpPr>
              <a:spLocks noChangeAspect="1" noChangeArrowheads="1"/>
            </p:cNvSpPr>
            <p:nvPr/>
          </p:nvSpPr>
          <p:spPr bwMode="auto">
            <a:xfrm>
              <a:off x="362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8" name="Oval 85"/>
            <p:cNvSpPr>
              <a:spLocks noChangeAspect="1" noChangeArrowheads="1"/>
            </p:cNvSpPr>
            <p:nvPr/>
          </p:nvSpPr>
          <p:spPr bwMode="auto">
            <a:xfrm>
              <a:off x="382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9" name="Oval 86"/>
            <p:cNvSpPr>
              <a:spLocks noChangeAspect="1" noChangeArrowheads="1"/>
            </p:cNvSpPr>
            <p:nvPr/>
          </p:nvSpPr>
          <p:spPr bwMode="auto">
            <a:xfrm>
              <a:off x="4033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0" name="Oval 87"/>
            <p:cNvSpPr>
              <a:spLocks noChangeAspect="1" noChangeArrowheads="1"/>
            </p:cNvSpPr>
            <p:nvPr/>
          </p:nvSpPr>
          <p:spPr bwMode="auto">
            <a:xfrm>
              <a:off x="4239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1" name="Oval 88"/>
            <p:cNvSpPr>
              <a:spLocks noChangeAspect="1" noChangeArrowheads="1"/>
            </p:cNvSpPr>
            <p:nvPr/>
          </p:nvSpPr>
          <p:spPr bwMode="auto">
            <a:xfrm>
              <a:off x="444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2" name="Oval 89"/>
            <p:cNvSpPr>
              <a:spLocks noChangeAspect="1" noChangeArrowheads="1"/>
            </p:cNvSpPr>
            <p:nvPr/>
          </p:nvSpPr>
          <p:spPr bwMode="auto">
            <a:xfrm>
              <a:off x="2794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3" name="Oval 90"/>
            <p:cNvSpPr>
              <a:spLocks noChangeAspect="1" noChangeArrowheads="1"/>
            </p:cNvSpPr>
            <p:nvPr/>
          </p:nvSpPr>
          <p:spPr bwMode="auto">
            <a:xfrm>
              <a:off x="3000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4" name="Oval 91"/>
            <p:cNvSpPr>
              <a:spLocks noChangeAspect="1" noChangeArrowheads="1"/>
            </p:cNvSpPr>
            <p:nvPr/>
          </p:nvSpPr>
          <p:spPr bwMode="auto">
            <a:xfrm>
              <a:off x="3207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5" name="Oval 92"/>
            <p:cNvSpPr>
              <a:spLocks noChangeAspect="1" noChangeArrowheads="1"/>
            </p:cNvSpPr>
            <p:nvPr/>
          </p:nvSpPr>
          <p:spPr bwMode="auto">
            <a:xfrm>
              <a:off x="341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6" name="Oval 93"/>
            <p:cNvSpPr>
              <a:spLocks noChangeAspect="1" noChangeArrowheads="1"/>
            </p:cNvSpPr>
            <p:nvPr/>
          </p:nvSpPr>
          <p:spPr bwMode="auto">
            <a:xfrm>
              <a:off x="3620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7" name="Oval 94"/>
            <p:cNvSpPr>
              <a:spLocks noChangeAspect="1" noChangeArrowheads="1"/>
            </p:cNvSpPr>
            <p:nvPr/>
          </p:nvSpPr>
          <p:spPr bwMode="auto">
            <a:xfrm>
              <a:off x="3826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8" name="Oval 95"/>
            <p:cNvSpPr>
              <a:spLocks noChangeAspect="1" noChangeArrowheads="1"/>
            </p:cNvSpPr>
            <p:nvPr/>
          </p:nvSpPr>
          <p:spPr bwMode="auto">
            <a:xfrm>
              <a:off x="403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9" name="Oval 96"/>
            <p:cNvSpPr>
              <a:spLocks noChangeAspect="1" noChangeArrowheads="1"/>
            </p:cNvSpPr>
            <p:nvPr/>
          </p:nvSpPr>
          <p:spPr bwMode="auto">
            <a:xfrm>
              <a:off x="4239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0" name="Oval 97"/>
            <p:cNvSpPr>
              <a:spLocks noChangeAspect="1" noChangeArrowheads="1"/>
            </p:cNvSpPr>
            <p:nvPr/>
          </p:nvSpPr>
          <p:spPr bwMode="auto">
            <a:xfrm>
              <a:off x="4446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1" name="Oval 98"/>
            <p:cNvSpPr>
              <a:spLocks noChangeAspect="1" noChangeArrowheads="1"/>
            </p:cNvSpPr>
            <p:nvPr/>
          </p:nvSpPr>
          <p:spPr bwMode="auto">
            <a:xfrm>
              <a:off x="2794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2" name="Oval 99"/>
            <p:cNvSpPr>
              <a:spLocks noChangeAspect="1" noChangeArrowheads="1"/>
            </p:cNvSpPr>
            <p:nvPr/>
          </p:nvSpPr>
          <p:spPr bwMode="auto">
            <a:xfrm>
              <a:off x="3000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3" name="Oval 100"/>
            <p:cNvSpPr>
              <a:spLocks noChangeAspect="1" noChangeArrowheads="1"/>
            </p:cNvSpPr>
            <p:nvPr/>
          </p:nvSpPr>
          <p:spPr bwMode="auto">
            <a:xfrm>
              <a:off x="3207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4" name="Oval 101"/>
            <p:cNvSpPr>
              <a:spLocks noChangeAspect="1" noChangeArrowheads="1"/>
            </p:cNvSpPr>
            <p:nvPr/>
          </p:nvSpPr>
          <p:spPr bwMode="auto">
            <a:xfrm>
              <a:off x="3413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" name="Oval 102"/>
            <p:cNvSpPr>
              <a:spLocks noChangeAspect="1" noChangeArrowheads="1"/>
            </p:cNvSpPr>
            <p:nvPr/>
          </p:nvSpPr>
          <p:spPr bwMode="auto">
            <a:xfrm>
              <a:off x="3620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" name="Oval 103"/>
            <p:cNvSpPr>
              <a:spLocks noChangeAspect="1" noChangeArrowheads="1"/>
            </p:cNvSpPr>
            <p:nvPr/>
          </p:nvSpPr>
          <p:spPr bwMode="auto">
            <a:xfrm>
              <a:off x="3826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7" name="Oval 104"/>
            <p:cNvSpPr>
              <a:spLocks noChangeAspect="1" noChangeArrowheads="1"/>
            </p:cNvSpPr>
            <p:nvPr/>
          </p:nvSpPr>
          <p:spPr bwMode="auto">
            <a:xfrm>
              <a:off x="4033" y="1729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8" name="Oval 105"/>
            <p:cNvSpPr>
              <a:spLocks noChangeAspect="1" noChangeArrowheads="1"/>
            </p:cNvSpPr>
            <p:nvPr/>
          </p:nvSpPr>
          <p:spPr bwMode="auto">
            <a:xfrm>
              <a:off x="4239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9" name="Oval 106"/>
            <p:cNvSpPr>
              <a:spLocks noChangeAspect="1" noChangeArrowheads="1"/>
            </p:cNvSpPr>
            <p:nvPr/>
          </p:nvSpPr>
          <p:spPr bwMode="auto">
            <a:xfrm>
              <a:off x="4446" y="1729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0" name="Oval 107"/>
            <p:cNvSpPr>
              <a:spLocks noChangeAspect="1" noChangeArrowheads="1"/>
            </p:cNvSpPr>
            <p:nvPr/>
          </p:nvSpPr>
          <p:spPr bwMode="auto">
            <a:xfrm>
              <a:off x="2794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1" name="Oval 108"/>
            <p:cNvSpPr>
              <a:spLocks noChangeAspect="1" noChangeArrowheads="1"/>
            </p:cNvSpPr>
            <p:nvPr/>
          </p:nvSpPr>
          <p:spPr bwMode="auto">
            <a:xfrm>
              <a:off x="300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2" name="Oval 109"/>
            <p:cNvSpPr>
              <a:spLocks noChangeAspect="1" noChangeArrowheads="1"/>
            </p:cNvSpPr>
            <p:nvPr/>
          </p:nvSpPr>
          <p:spPr bwMode="auto">
            <a:xfrm>
              <a:off x="3207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3" name="Oval 110"/>
            <p:cNvSpPr>
              <a:spLocks noChangeAspect="1" noChangeArrowheads="1"/>
            </p:cNvSpPr>
            <p:nvPr/>
          </p:nvSpPr>
          <p:spPr bwMode="auto">
            <a:xfrm>
              <a:off x="341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4" name="Oval 111"/>
            <p:cNvSpPr>
              <a:spLocks noChangeAspect="1" noChangeArrowheads="1"/>
            </p:cNvSpPr>
            <p:nvPr/>
          </p:nvSpPr>
          <p:spPr bwMode="auto">
            <a:xfrm>
              <a:off x="362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5" name="Oval 112"/>
            <p:cNvSpPr>
              <a:spLocks noChangeAspect="1" noChangeArrowheads="1"/>
            </p:cNvSpPr>
            <p:nvPr/>
          </p:nvSpPr>
          <p:spPr bwMode="auto">
            <a:xfrm>
              <a:off x="3826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6" name="Oval 113"/>
            <p:cNvSpPr>
              <a:spLocks noChangeAspect="1" noChangeArrowheads="1"/>
            </p:cNvSpPr>
            <p:nvPr/>
          </p:nvSpPr>
          <p:spPr bwMode="auto">
            <a:xfrm>
              <a:off x="403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7" name="Oval 114"/>
            <p:cNvSpPr>
              <a:spLocks noChangeAspect="1" noChangeArrowheads="1"/>
            </p:cNvSpPr>
            <p:nvPr/>
          </p:nvSpPr>
          <p:spPr bwMode="auto">
            <a:xfrm>
              <a:off x="4239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8" name="Oval 115"/>
            <p:cNvSpPr>
              <a:spLocks noChangeAspect="1" noChangeArrowheads="1"/>
            </p:cNvSpPr>
            <p:nvPr/>
          </p:nvSpPr>
          <p:spPr bwMode="auto">
            <a:xfrm>
              <a:off x="4446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9" name="Rectangle 116"/>
            <p:cNvSpPr>
              <a:spLocks noChangeArrowheads="1"/>
            </p:cNvSpPr>
            <p:nvPr/>
          </p:nvSpPr>
          <p:spPr bwMode="auto">
            <a:xfrm>
              <a:off x="2740" y="1262"/>
              <a:ext cx="1845" cy="184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0" name="Text Box 117"/>
            <p:cNvSpPr txBox="1">
              <a:spLocks noChangeArrowheads="1"/>
            </p:cNvSpPr>
            <p:nvPr/>
          </p:nvSpPr>
          <p:spPr bwMode="auto">
            <a:xfrm>
              <a:off x="3583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551" name="Text Box 118"/>
            <p:cNvSpPr txBox="1">
              <a:spLocks noChangeArrowheads="1"/>
            </p:cNvSpPr>
            <p:nvPr/>
          </p:nvSpPr>
          <p:spPr bwMode="auto">
            <a:xfrm>
              <a:off x="4418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8552" name="Text Box 119"/>
            <p:cNvSpPr txBox="1">
              <a:spLocks noChangeArrowheads="1"/>
            </p:cNvSpPr>
            <p:nvPr/>
          </p:nvSpPr>
          <p:spPr bwMode="auto">
            <a:xfrm>
              <a:off x="3792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8553" name="Text Box 120"/>
            <p:cNvSpPr txBox="1">
              <a:spLocks noChangeArrowheads="1"/>
            </p:cNvSpPr>
            <p:nvPr/>
          </p:nvSpPr>
          <p:spPr bwMode="auto">
            <a:xfrm>
              <a:off x="4000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554" name="Text Box 121"/>
            <p:cNvSpPr txBox="1">
              <a:spLocks noChangeArrowheads="1"/>
            </p:cNvSpPr>
            <p:nvPr/>
          </p:nvSpPr>
          <p:spPr bwMode="auto">
            <a:xfrm>
              <a:off x="420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8555" name="Text Box 122"/>
            <p:cNvSpPr txBox="1">
              <a:spLocks noChangeArrowheads="1"/>
            </p:cNvSpPr>
            <p:nvPr/>
          </p:nvSpPr>
          <p:spPr bwMode="auto">
            <a:xfrm>
              <a:off x="274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556" name="Text Box 123"/>
            <p:cNvSpPr txBox="1">
              <a:spLocks noChangeArrowheads="1"/>
            </p:cNvSpPr>
            <p:nvPr/>
          </p:nvSpPr>
          <p:spPr bwMode="auto">
            <a:xfrm>
              <a:off x="2957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557" name="Text Box 124"/>
            <p:cNvSpPr txBox="1">
              <a:spLocks noChangeArrowheads="1"/>
            </p:cNvSpPr>
            <p:nvPr/>
          </p:nvSpPr>
          <p:spPr bwMode="auto">
            <a:xfrm>
              <a:off x="3166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558" name="Text Box 125"/>
            <p:cNvSpPr txBox="1">
              <a:spLocks noChangeArrowheads="1"/>
            </p:cNvSpPr>
            <p:nvPr/>
          </p:nvSpPr>
          <p:spPr bwMode="auto">
            <a:xfrm>
              <a:off x="3374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559" name="Text Box 126"/>
            <p:cNvSpPr txBox="1">
              <a:spLocks noChangeArrowheads="1"/>
            </p:cNvSpPr>
            <p:nvPr/>
          </p:nvSpPr>
          <p:spPr bwMode="auto">
            <a:xfrm>
              <a:off x="2549" y="123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560" name="Text Box 127"/>
            <p:cNvSpPr txBox="1">
              <a:spLocks noChangeArrowheads="1"/>
            </p:cNvSpPr>
            <p:nvPr/>
          </p:nvSpPr>
          <p:spPr bwMode="auto">
            <a:xfrm>
              <a:off x="2549" y="206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561" name="Text Box 128"/>
            <p:cNvSpPr txBox="1">
              <a:spLocks noChangeArrowheads="1"/>
            </p:cNvSpPr>
            <p:nvPr/>
          </p:nvSpPr>
          <p:spPr bwMode="auto">
            <a:xfrm>
              <a:off x="2549" y="144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562" name="Text Box 129"/>
            <p:cNvSpPr txBox="1">
              <a:spLocks noChangeArrowheads="1"/>
            </p:cNvSpPr>
            <p:nvPr/>
          </p:nvSpPr>
          <p:spPr bwMode="auto">
            <a:xfrm>
              <a:off x="2549" y="165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563" name="Text Box 130"/>
            <p:cNvSpPr txBox="1">
              <a:spLocks noChangeArrowheads="1"/>
            </p:cNvSpPr>
            <p:nvPr/>
          </p:nvSpPr>
          <p:spPr bwMode="auto">
            <a:xfrm>
              <a:off x="2549" y="185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564" name="Text Box 131"/>
            <p:cNvSpPr txBox="1">
              <a:spLocks noChangeArrowheads="1"/>
            </p:cNvSpPr>
            <p:nvPr/>
          </p:nvSpPr>
          <p:spPr bwMode="auto">
            <a:xfrm>
              <a:off x="2549" y="2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8565" name="Text Box 132"/>
            <p:cNvSpPr txBox="1">
              <a:spLocks noChangeArrowheads="1"/>
            </p:cNvSpPr>
            <p:nvPr/>
          </p:nvSpPr>
          <p:spPr bwMode="auto">
            <a:xfrm>
              <a:off x="2549" y="22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8566" name="Text Box 133"/>
            <p:cNvSpPr txBox="1">
              <a:spLocks noChangeArrowheads="1"/>
            </p:cNvSpPr>
            <p:nvPr/>
          </p:nvSpPr>
          <p:spPr bwMode="auto">
            <a:xfrm>
              <a:off x="2549" y="24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567" name="Text Box 134"/>
            <p:cNvSpPr txBox="1">
              <a:spLocks noChangeArrowheads="1"/>
            </p:cNvSpPr>
            <p:nvPr/>
          </p:nvSpPr>
          <p:spPr bwMode="auto">
            <a:xfrm>
              <a:off x="2549" y="270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8568" name="Text Box 135"/>
            <p:cNvSpPr txBox="1">
              <a:spLocks noChangeArrowheads="1"/>
            </p:cNvSpPr>
            <p:nvPr/>
          </p:nvSpPr>
          <p:spPr bwMode="auto">
            <a:xfrm>
              <a:off x="3526" y="3197"/>
              <a:ext cx="66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L+U </a:t>
              </a:r>
            </a:p>
          </p:txBody>
        </p:sp>
      </p:grpSp>
      <p:grpSp>
        <p:nvGrpSpPr>
          <p:cNvPr id="18437" name="Group 136"/>
          <p:cNvGrpSpPr>
            <a:grpSpLocks/>
          </p:cNvGrpSpPr>
          <p:nvPr/>
        </p:nvGrpSpPr>
        <p:grpSpPr bwMode="auto">
          <a:xfrm>
            <a:off x="0" y="1066800"/>
            <a:ext cx="2976563" cy="1884363"/>
            <a:chOff x="0" y="672"/>
            <a:chExt cx="1875" cy="1187"/>
          </a:xfrm>
        </p:grpSpPr>
        <p:sp>
          <p:nvSpPr>
            <p:cNvPr id="18438" name="Line 137"/>
            <p:cNvSpPr>
              <a:spLocks noChangeShapeType="1"/>
            </p:cNvSpPr>
            <p:nvPr/>
          </p:nvSpPr>
          <p:spPr bwMode="auto">
            <a:xfrm flipH="1">
              <a:off x="1263" y="1251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138"/>
            <p:cNvSpPr>
              <a:spLocks noChangeShapeType="1"/>
            </p:cNvSpPr>
            <p:nvPr/>
          </p:nvSpPr>
          <p:spPr bwMode="auto">
            <a:xfrm flipH="1" flipV="1">
              <a:off x="1266" y="819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Line 139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140"/>
            <p:cNvSpPr>
              <a:spLocks/>
            </p:cNvSpPr>
            <p:nvPr/>
          </p:nvSpPr>
          <p:spPr bwMode="auto">
            <a:xfrm>
              <a:off x="1104" y="786"/>
              <a:ext cx="111" cy="846"/>
            </a:xfrm>
            <a:custGeom>
              <a:avLst/>
              <a:gdLst>
                <a:gd name="T0" fmla="*/ 192 w 192"/>
                <a:gd name="T1" fmla="*/ 0 h 864"/>
                <a:gd name="T2" fmla="*/ 0 w 192"/>
                <a:gd name="T3" fmla="*/ 480 h 864"/>
                <a:gd name="T4" fmla="*/ 192 w 192"/>
                <a:gd name="T5" fmla="*/ 864 h 864"/>
                <a:gd name="T6" fmla="*/ 0 60000 65536"/>
                <a:gd name="T7" fmla="*/ 0 60000 65536"/>
                <a:gd name="T8" fmla="*/ 0 60000 65536"/>
                <a:gd name="T9" fmla="*/ 0 w 192"/>
                <a:gd name="T10" fmla="*/ 0 h 864"/>
                <a:gd name="T11" fmla="*/ 192 w 192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864">
                  <a:moveTo>
                    <a:pt x="192" y="0"/>
                  </a:moveTo>
                  <a:cubicBezTo>
                    <a:pt x="96" y="168"/>
                    <a:pt x="0" y="336"/>
                    <a:pt x="0" y="480"/>
                  </a:cubicBezTo>
                  <a:cubicBezTo>
                    <a:pt x="0" y="624"/>
                    <a:pt x="96" y="744"/>
                    <a:pt x="192" y="864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141"/>
            <p:cNvSpPr>
              <a:spLocks noChangeShapeType="1"/>
            </p:cNvSpPr>
            <p:nvPr/>
          </p:nvSpPr>
          <p:spPr bwMode="auto">
            <a:xfrm>
              <a:off x="813" y="1248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Text Box 142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8444" name="Line 143"/>
            <p:cNvSpPr>
              <a:spLocks noChangeShapeType="1"/>
            </p:cNvSpPr>
            <p:nvPr/>
          </p:nvSpPr>
          <p:spPr bwMode="auto">
            <a:xfrm flipV="1">
              <a:off x="816" y="81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Text Box 144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446" name="Text Box 145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447" name="Text Box 146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448" name="Text Box 147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449" name="Text Box 148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8450" name="Line 149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50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51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52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153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Oval 154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Oval 155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Oval 156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Oval 157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Oval 158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Oval 159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Oval 160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Oval 161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Oval 162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163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465" name="Text Box 164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8466" name="Text Box 165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467" name="Text Box 166"/>
            <p:cNvSpPr txBox="1">
              <a:spLocks noChangeArrowheads="1"/>
            </p:cNvSpPr>
            <p:nvPr/>
          </p:nvSpPr>
          <p:spPr bwMode="auto">
            <a:xfrm>
              <a:off x="0" y="816"/>
              <a:ext cx="8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</a:t>
              </a:r>
              <a:r>
                <a:rPr lang="en-US" sz="3200" b="1" baseline="30000">
                  <a:solidFill>
                    <a:srgbClr val="FF0000"/>
                  </a:solidFill>
                </a:rPr>
                <a:t>+</a:t>
              </a:r>
              <a:r>
                <a:rPr lang="en-US" sz="3200">
                  <a:solidFill>
                    <a:srgbClr val="FF0000"/>
                  </a:solidFill>
                </a:rPr>
                <a:t>(A) </a:t>
              </a:r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Symmetric-pattern multifrontal factorization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152400" y="3886200"/>
            <a:ext cx="2840038" cy="1997075"/>
            <a:chOff x="144" y="2232"/>
            <a:chExt cx="1789" cy="1258"/>
          </a:xfrm>
        </p:grpSpPr>
        <p:sp>
          <p:nvSpPr>
            <p:cNvPr id="19494" name="Text Box 4"/>
            <p:cNvSpPr txBox="1">
              <a:spLocks noChangeArrowheads="1"/>
            </p:cNvSpPr>
            <p:nvPr/>
          </p:nvSpPr>
          <p:spPr bwMode="auto">
            <a:xfrm>
              <a:off x="144" y="2496"/>
              <a:ext cx="6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T(A) </a:t>
              </a:r>
            </a:p>
          </p:txBody>
        </p:sp>
        <p:grpSp>
          <p:nvGrpSpPr>
            <p:cNvPr id="19495" name="Group 5"/>
            <p:cNvGrpSpPr>
              <a:grpSpLocks/>
            </p:cNvGrpSpPr>
            <p:nvPr/>
          </p:nvGrpSpPr>
          <p:grpSpPr bwMode="auto">
            <a:xfrm>
              <a:off x="400" y="2232"/>
              <a:ext cx="1533" cy="1258"/>
              <a:chOff x="1872" y="2412"/>
              <a:chExt cx="1533" cy="1258"/>
            </a:xfrm>
          </p:grpSpPr>
          <p:sp>
            <p:nvSpPr>
              <p:cNvPr id="19496" name="Text Box 6"/>
              <p:cNvSpPr txBox="1">
                <a:spLocks noChangeArrowheads="1"/>
              </p:cNvSpPr>
              <p:nvPr/>
            </p:nvSpPr>
            <p:spPr bwMode="auto">
              <a:xfrm>
                <a:off x="1872" y="3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9497" name="Text Box 7"/>
              <p:cNvSpPr txBox="1">
                <a:spLocks noChangeArrowheads="1"/>
              </p:cNvSpPr>
              <p:nvPr/>
            </p:nvSpPr>
            <p:spPr bwMode="auto">
              <a:xfrm>
                <a:off x="2278" y="345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9498" name="Text Box 8"/>
              <p:cNvSpPr txBox="1">
                <a:spLocks noChangeArrowheads="1"/>
              </p:cNvSpPr>
              <p:nvPr/>
            </p:nvSpPr>
            <p:spPr bwMode="auto">
              <a:xfrm>
                <a:off x="2066" y="32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9499" name="Text Box 9"/>
              <p:cNvSpPr txBox="1">
                <a:spLocks noChangeArrowheads="1"/>
              </p:cNvSpPr>
              <p:nvPr/>
            </p:nvSpPr>
            <p:spPr bwMode="auto">
              <a:xfrm>
                <a:off x="2702" y="3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9500" name="Text Box 10"/>
              <p:cNvSpPr txBox="1">
                <a:spLocks noChangeArrowheads="1"/>
              </p:cNvSpPr>
              <p:nvPr/>
            </p:nvSpPr>
            <p:spPr bwMode="auto">
              <a:xfrm>
                <a:off x="3144" y="320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9501" name="Text Box 11"/>
              <p:cNvSpPr txBox="1">
                <a:spLocks noChangeArrowheads="1"/>
              </p:cNvSpPr>
              <p:nvPr/>
            </p:nvSpPr>
            <p:spPr bwMode="auto">
              <a:xfrm>
                <a:off x="2510" y="29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9502" name="Text Box 12"/>
              <p:cNvSpPr txBox="1">
                <a:spLocks noChangeArrowheads="1"/>
              </p:cNvSpPr>
              <p:nvPr/>
            </p:nvSpPr>
            <p:spPr bwMode="auto">
              <a:xfrm>
                <a:off x="2510" y="27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9503" name="Text Box 13"/>
              <p:cNvSpPr txBox="1">
                <a:spLocks noChangeArrowheads="1"/>
              </p:cNvSpPr>
              <p:nvPr/>
            </p:nvSpPr>
            <p:spPr bwMode="auto">
              <a:xfrm>
                <a:off x="2518" y="24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9504" name="Text Box 14"/>
              <p:cNvSpPr txBox="1">
                <a:spLocks noChangeArrowheads="1"/>
              </p:cNvSpPr>
              <p:nvPr/>
            </p:nvSpPr>
            <p:spPr bwMode="auto">
              <a:xfrm>
                <a:off x="3134" y="345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grpSp>
            <p:nvGrpSpPr>
              <p:cNvPr id="19505" name="Group 15"/>
              <p:cNvGrpSpPr>
                <a:grpSpLocks/>
              </p:cNvGrpSpPr>
              <p:nvPr/>
            </p:nvGrpSpPr>
            <p:grpSpPr bwMode="auto">
              <a:xfrm>
                <a:off x="2008" y="2456"/>
                <a:ext cx="1397" cy="1168"/>
                <a:chOff x="2008" y="2456"/>
                <a:chExt cx="1397" cy="1168"/>
              </a:xfrm>
            </p:grpSpPr>
            <p:sp>
              <p:nvSpPr>
                <p:cNvPr id="19506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708" y="2512"/>
                  <a:ext cx="1" cy="6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7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30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8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758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456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9510" name="Group 20"/>
                <p:cNvGrpSpPr>
                  <a:grpSpLocks/>
                </p:cNvGrpSpPr>
                <p:nvPr/>
              </p:nvGrpSpPr>
              <p:grpSpPr bwMode="auto">
                <a:xfrm>
                  <a:off x="2008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9518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19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20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21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22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23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511" name="Group 27"/>
                <p:cNvGrpSpPr>
                  <a:grpSpLocks/>
                </p:cNvGrpSpPr>
                <p:nvPr/>
              </p:nvGrpSpPr>
              <p:grpSpPr bwMode="auto">
                <a:xfrm flipH="1">
                  <a:off x="2712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9512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13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14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15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16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17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9460" name="Group 34"/>
          <p:cNvGrpSpPr>
            <a:grpSpLocks/>
          </p:cNvGrpSpPr>
          <p:nvPr/>
        </p:nvGrpSpPr>
        <p:grpSpPr bwMode="auto">
          <a:xfrm>
            <a:off x="0" y="1066800"/>
            <a:ext cx="2976563" cy="1863725"/>
            <a:chOff x="0" y="768"/>
            <a:chExt cx="1875" cy="1174"/>
          </a:xfrm>
        </p:grpSpPr>
        <p:grpSp>
          <p:nvGrpSpPr>
            <p:cNvPr id="19462" name="Group 35"/>
            <p:cNvGrpSpPr>
              <a:grpSpLocks/>
            </p:cNvGrpSpPr>
            <p:nvPr/>
          </p:nvGrpSpPr>
          <p:grpSpPr bwMode="auto">
            <a:xfrm>
              <a:off x="576" y="768"/>
              <a:ext cx="1299" cy="1174"/>
              <a:chOff x="310" y="2528"/>
              <a:chExt cx="1299" cy="1174"/>
            </a:xfrm>
          </p:grpSpPr>
          <p:sp>
            <p:nvSpPr>
              <p:cNvPr id="19464" name="Text Box 36"/>
              <p:cNvSpPr txBox="1">
                <a:spLocks noChangeArrowheads="1"/>
              </p:cNvSpPr>
              <p:nvPr/>
            </p:nvSpPr>
            <p:spPr bwMode="auto">
              <a:xfrm>
                <a:off x="328" y="254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9465" name="Text Box 37"/>
              <p:cNvSpPr txBox="1">
                <a:spLocks noChangeArrowheads="1"/>
              </p:cNvSpPr>
              <p:nvPr/>
            </p:nvSpPr>
            <p:spPr bwMode="auto">
              <a:xfrm>
                <a:off x="324" y="338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9466" name="Text Box 38"/>
              <p:cNvSpPr txBox="1">
                <a:spLocks noChangeArrowheads="1"/>
              </p:cNvSpPr>
              <p:nvPr/>
            </p:nvSpPr>
            <p:spPr bwMode="auto">
              <a:xfrm>
                <a:off x="310" y="297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9467" name="Text Box 39"/>
              <p:cNvSpPr txBox="1">
                <a:spLocks noChangeArrowheads="1"/>
              </p:cNvSpPr>
              <p:nvPr/>
            </p:nvSpPr>
            <p:spPr bwMode="auto">
              <a:xfrm>
                <a:off x="1422" y="252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9468" name="Text Box 40"/>
              <p:cNvSpPr txBox="1">
                <a:spLocks noChangeArrowheads="1"/>
              </p:cNvSpPr>
              <p:nvPr/>
            </p:nvSpPr>
            <p:spPr bwMode="auto">
              <a:xfrm>
                <a:off x="1414" y="297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grpSp>
            <p:nvGrpSpPr>
              <p:cNvPr id="19469" name="Group 41"/>
              <p:cNvGrpSpPr>
                <a:grpSpLocks/>
              </p:cNvGrpSpPr>
              <p:nvPr/>
            </p:nvGrpSpPr>
            <p:grpSpPr bwMode="auto">
              <a:xfrm>
                <a:off x="474" y="2584"/>
                <a:ext cx="976" cy="988"/>
                <a:chOff x="474" y="2584"/>
                <a:chExt cx="976" cy="988"/>
              </a:xfrm>
            </p:grpSpPr>
            <p:grpSp>
              <p:nvGrpSpPr>
                <p:cNvPr id="19474" name="Group 42"/>
                <p:cNvGrpSpPr>
                  <a:grpSpLocks/>
                </p:cNvGrpSpPr>
                <p:nvPr/>
              </p:nvGrpSpPr>
              <p:grpSpPr bwMode="auto">
                <a:xfrm>
                  <a:off x="528" y="2640"/>
                  <a:ext cx="865" cy="879"/>
                  <a:chOff x="528" y="2640"/>
                  <a:chExt cx="865" cy="879"/>
                </a:xfrm>
              </p:grpSpPr>
              <p:sp>
                <p:nvSpPr>
                  <p:cNvPr id="19491" name="Line 4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2" name="Line 4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60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3" name="Line 4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92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475" name="Group 46"/>
                <p:cNvGrpSpPr>
                  <a:grpSpLocks/>
                </p:cNvGrpSpPr>
                <p:nvPr/>
              </p:nvGrpSpPr>
              <p:grpSpPr bwMode="auto">
                <a:xfrm rot="-5400000">
                  <a:off x="532" y="2644"/>
                  <a:ext cx="865" cy="879"/>
                  <a:chOff x="528" y="2640"/>
                  <a:chExt cx="865" cy="879"/>
                </a:xfrm>
              </p:grpSpPr>
              <p:sp>
                <p:nvSpPr>
                  <p:cNvPr id="19488" name="Line 4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89" name="Line 4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60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0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92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476" name="Group 50"/>
                <p:cNvGrpSpPr>
                  <a:grpSpLocks/>
                </p:cNvGrpSpPr>
                <p:nvPr/>
              </p:nvGrpSpPr>
              <p:grpSpPr bwMode="auto">
                <a:xfrm>
                  <a:off x="474" y="3452"/>
                  <a:ext cx="976" cy="120"/>
                  <a:chOff x="476" y="3452"/>
                  <a:chExt cx="976" cy="120"/>
                </a:xfrm>
              </p:grpSpPr>
              <p:sp>
                <p:nvSpPr>
                  <p:cNvPr id="19485" name="Oval 5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32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6" name="Oval 5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04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7" name="Oval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6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477" name="Group 54"/>
                <p:cNvGrpSpPr>
                  <a:grpSpLocks/>
                </p:cNvGrpSpPr>
                <p:nvPr/>
              </p:nvGrpSpPr>
              <p:grpSpPr bwMode="auto">
                <a:xfrm>
                  <a:off x="474" y="3018"/>
                  <a:ext cx="976" cy="120"/>
                  <a:chOff x="476" y="3452"/>
                  <a:chExt cx="976" cy="120"/>
                </a:xfrm>
              </p:grpSpPr>
              <p:sp>
                <p:nvSpPr>
                  <p:cNvPr id="19482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32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3" name="Oval 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04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4" name="Oval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6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478" name="Group 58"/>
                <p:cNvGrpSpPr>
                  <a:grpSpLocks/>
                </p:cNvGrpSpPr>
                <p:nvPr/>
              </p:nvGrpSpPr>
              <p:grpSpPr bwMode="auto">
                <a:xfrm>
                  <a:off x="474" y="2584"/>
                  <a:ext cx="976" cy="120"/>
                  <a:chOff x="476" y="3452"/>
                  <a:chExt cx="976" cy="120"/>
                </a:xfrm>
              </p:grpSpPr>
              <p:sp>
                <p:nvSpPr>
                  <p:cNvPr id="19479" name="Oval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32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0" name="Oval 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04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1" name="Oval 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6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470" name="Text Box 62"/>
              <p:cNvSpPr txBox="1">
                <a:spLocks noChangeArrowheads="1"/>
              </p:cNvSpPr>
              <p:nvPr/>
            </p:nvSpPr>
            <p:spPr bwMode="auto">
              <a:xfrm>
                <a:off x="780" y="263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9471" name="Text Box 63"/>
              <p:cNvSpPr txBox="1">
                <a:spLocks noChangeArrowheads="1"/>
              </p:cNvSpPr>
              <p:nvPr/>
            </p:nvSpPr>
            <p:spPr bwMode="auto">
              <a:xfrm>
                <a:off x="796" y="30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9472" name="Text Box 64"/>
              <p:cNvSpPr txBox="1">
                <a:spLocks noChangeArrowheads="1"/>
              </p:cNvSpPr>
              <p:nvPr/>
            </p:nvSpPr>
            <p:spPr bwMode="auto">
              <a:xfrm>
                <a:off x="794" y="349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9473" name="Text Box 65"/>
              <p:cNvSpPr txBox="1">
                <a:spLocks noChangeArrowheads="1"/>
              </p:cNvSpPr>
              <p:nvPr/>
            </p:nvSpPr>
            <p:spPr bwMode="auto">
              <a:xfrm>
                <a:off x="1414" y="339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</p:grpSp>
        <p:sp>
          <p:nvSpPr>
            <p:cNvPr id="19463" name="Text Box 66"/>
            <p:cNvSpPr txBox="1">
              <a:spLocks noChangeArrowheads="1"/>
            </p:cNvSpPr>
            <p:nvPr/>
          </p:nvSpPr>
          <p:spPr bwMode="auto">
            <a:xfrm>
              <a:off x="0" y="912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>
                  <a:solidFill>
                    <a:srgbClr val="FF0000"/>
                  </a:solidFill>
                </a:rPr>
                <a:t>G(A) </a:t>
              </a:r>
            </a:p>
          </p:txBody>
        </p:sp>
      </p:grpSp>
      <p:sp>
        <p:nvSpPr>
          <p:cNvPr id="19461" name="Rectangle 67"/>
          <p:cNvSpPr>
            <a:spLocks noGrp="1" noChangeArrowheads="1"/>
          </p:cNvSpPr>
          <p:nvPr>
            <p:ph type="body" idx="1"/>
          </p:nvPr>
        </p:nvSpPr>
        <p:spPr>
          <a:xfrm>
            <a:off x="3457575" y="1146175"/>
            <a:ext cx="5486400" cy="5181600"/>
          </a:xfrm>
          <a:noFill/>
        </p:spPr>
        <p:txBody>
          <a:bodyPr/>
          <a:lstStyle/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Really uses supernodes, not nodes</a:t>
            </a:r>
          </a:p>
          <a:p>
            <a:pPr lvl="4">
              <a:lnSpc>
                <a:spcPct val="140000"/>
              </a:lnSpc>
              <a:spcBef>
                <a:spcPct val="0"/>
              </a:spcBef>
              <a:buSzTx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All arithmetic happens on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dense square matrices.</a:t>
            </a:r>
          </a:p>
          <a:p>
            <a:pPr lvl="4">
              <a:lnSpc>
                <a:spcPct val="140000"/>
              </a:lnSpc>
              <a:spcBef>
                <a:spcPct val="0"/>
              </a:spcBef>
              <a:buSzTx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Needs extra memory for a stack of pending update matrices</a:t>
            </a:r>
          </a:p>
          <a:p>
            <a:pPr lvl="4">
              <a:lnSpc>
                <a:spcPct val="140000"/>
              </a:lnSpc>
              <a:spcBef>
                <a:spcPct val="0"/>
              </a:spcBef>
              <a:buSzTx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r>
              <a:rPr lang="en-US">
                <a:solidFill>
                  <a:schemeClr val="tx1"/>
                </a:solidFill>
                <a:latin typeface="Arial" charset="0"/>
              </a:rPr>
              <a:t>Potential parallelism:</a:t>
            </a:r>
          </a:p>
          <a:p>
            <a:pPr marL="762000" lvl="1" indent="-304800">
              <a:lnSpc>
                <a:spcPct val="14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between independent tree branches</a:t>
            </a:r>
          </a:p>
          <a:p>
            <a:pPr marL="762000" lvl="1" indent="-304800">
              <a:lnSpc>
                <a:spcPct val="14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parallel dense ops on frontal matrix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001000" cy="914400"/>
          </a:xfrm>
        </p:spPr>
        <p:txBody>
          <a:bodyPr/>
          <a:lstStyle/>
          <a:p>
            <a:pPr algn="r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MUMPS:  distributed-memory multifrontal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1800" b="0" i="0">
                <a:solidFill>
                  <a:srgbClr val="021FAE"/>
                </a:solidFill>
                <a:effectLst/>
                <a:latin typeface="Arial" charset="0"/>
              </a:rPr>
              <a:t>[Amestoy, Duff, L</a:t>
            </a:r>
            <a:r>
              <a:rPr lang="ja-JP" altLang="en-US" sz="1800" b="0" i="0">
                <a:solidFill>
                  <a:srgbClr val="021FAE"/>
                </a:solidFill>
                <a:effectLst/>
                <a:latin typeface="Arial" charset="0"/>
              </a:rPr>
              <a:t>’</a:t>
            </a:r>
            <a:r>
              <a:rPr lang="en-US" sz="1800" b="0" i="0">
                <a:solidFill>
                  <a:srgbClr val="021FAE"/>
                </a:solidFill>
                <a:effectLst/>
                <a:latin typeface="Arial" charset="0"/>
              </a:rPr>
              <a:t>Excellent, Koster, Tuma]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648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Symmetric-pattern multifrontal factorization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Parallelism both from tree and by sharing dense ops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Dynamic scheduling of dense op sharing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Symmetric preordering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For nonsymmetric matrices:</a:t>
            </a:r>
            <a:endParaRPr lang="en-US" sz="280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optional weighted matching for heavy diagonal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expand nonzero pattern to be symmetric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numerical pivoting only within supernodes if possible </a:t>
            </a:r>
            <a:br>
              <a:rPr lang="en-US" sz="2000">
                <a:solidFill>
                  <a:schemeClr val="tx1"/>
                </a:solidFill>
                <a:latin typeface="Arial" charset="0"/>
              </a:rPr>
            </a:br>
            <a:r>
              <a:rPr lang="en-US" sz="2000">
                <a:solidFill>
                  <a:schemeClr val="tx1"/>
                </a:solidFill>
                <a:latin typeface="Arial" charset="0"/>
              </a:rPr>
              <a:t>(doesn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t change pattern)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failed pivots are passed up the tree in the update matrix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SuperLU-dist:  GE with static pivoting    </a:t>
            </a:r>
            <a:r>
              <a:rPr lang="en-US" sz="2000" b="0" i="0">
                <a:solidFill>
                  <a:srgbClr val="021FAE"/>
                </a:solidFill>
                <a:effectLst/>
                <a:ea typeface="+mj-ea"/>
              </a:rPr>
              <a:t>[Li, Demmel]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3810000"/>
          </a:xfrm>
        </p:spPr>
        <p:txBody>
          <a:bodyPr/>
          <a:lstStyle/>
          <a:p>
            <a:pPr>
              <a:buClr>
                <a:srgbClr val="021FAE"/>
              </a:buClr>
            </a:pPr>
            <a:endParaRPr lang="en-US" u="sng">
              <a:solidFill>
                <a:srgbClr val="021FAE"/>
              </a:solidFill>
              <a:latin typeface="Arial" charset="0"/>
            </a:endParaRPr>
          </a:p>
          <a:p>
            <a:pPr>
              <a:buClr>
                <a:srgbClr val="021FAE"/>
              </a:buClr>
            </a:pPr>
            <a:endParaRPr lang="en-US" u="sng">
              <a:solidFill>
                <a:srgbClr val="021FAE"/>
              </a:solidFill>
              <a:latin typeface="Arial" charset="0"/>
            </a:endParaRPr>
          </a:p>
          <a:p>
            <a:pPr>
              <a:buClr>
                <a:srgbClr val="021FAE"/>
              </a:buClr>
            </a:pPr>
            <a:endParaRPr lang="en-US" u="sng">
              <a:solidFill>
                <a:srgbClr val="021FAE"/>
              </a:solidFill>
              <a:latin typeface="Arial" charset="0"/>
            </a:endParaRPr>
          </a:p>
          <a:p>
            <a:pPr>
              <a:buClr>
                <a:srgbClr val="021FAE"/>
              </a:buClr>
            </a:pPr>
            <a:r>
              <a:rPr lang="en-US" u="sng">
                <a:solidFill>
                  <a:srgbClr val="021FAE"/>
                </a:solidFill>
                <a:latin typeface="Arial" charset="0"/>
              </a:rPr>
              <a:t>Target: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 Distributed-memory multiprocessors</a:t>
            </a:r>
          </a:p>
          <a:p>
            <a:pPr>
              <a:buClr>
                <a:srgbClr val="021FAE"/>
              </a:buClr>
            </a:pPr>
            <a:endParaRPr lang="en-US">
              <a:solidFill>
                <a:srgbClr val="021FAE"/>
              </a:solidFill>
              <a:latin typeface="Arial" charset="0"/>
            </a:endParaRPr>
          </a:p>
          <a:p>
            <a:pPr>
              <a:buClr>
                <a:srgbClr val="021FAE"/>
              </a:buClr>
            </a:pPr>
            <a:r>
              <a:rPr lang="en-US" u="sng">
                <a:solidFill>
                  <a:srgbClr val="021FAE"/>
                </a:solidFill>
                <a:latin typeface="Arial" charset="0"/>
              </a:rPr>
              <a:t>Goal: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    No pivoting during numeric factorization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10109</TotalTime>
  <Words>1631</Words>
  <Application>Microsoft Macintosh PowerPoint</Application>
  <PresentationFormat>On-screen Show (4:3)</PresentationFormat>
  <Paragraphs>617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ＭＳ Ｐゴシック</vt:lpstr>
      <vt:lpstr>Arial</vt:lpstr>
      <vt:lpstr>Symbol</vt:lpstr>
      <vt:lpstr>Times</vt:lpstr>
      <vt:lpstr>Times New Roman</vt:lpstr>
      <vt:lpstr>Default Design</vt:lpstr>
      <vt:lpstr>Symmetric-pattern multifrontal factorization</vt:lpstr>
      <vt:lpstr>Symmetric-pattern multifrontal factorization</vt:lpstr>
      <vt:lpstr>Symmetric-pattern multifrontal factorization</vt:lpstr>
      <vt:lpstr>Symmetric-pattern multifrontal factorization</vt:lpstr>
      <vt:lpstr>Symmetric-pattern multifrontal factorization</vt:lpstr>
      <vt:lpstr>Symmetric-pattern multifrontal factorization</vt:lpstr>
      <vt:lpstr>Symmetric-pattern multifrontal factorization</vt:lpstr>
      <vt:lpstr>MUMPS:  distributed-memory multifrontal [Amestoy, Duff, L’Excellent, Koster, Tuma]</vt:lpstr>
      <vt:lpstr>SuperLU-dist:  GE with static pivoting    [Li, Demmel]</vt:lpstr>
      <vt:lpstr>SuperLU-dist:  Distributed static data structure</vt:lpstr>
      <vt:lpstr>GESP:   Gaussian elimination with static pivoting</vt:lpstr>
      <vt:lpstr>SuperLU-dist:  GE with static pivoting    [Li, Demmel]</vt:lpstr>
      <vt:lpstr>SuperLU-dist:  GE with static pivoting    [Li, Demmel]</vt:lpstr>
      <vt:lpstr>Row permutation for heavy diagonal        [Duff, Koster]</vt:lpstr>
      <vt:lpstr>SuperLU-dist:  GE with static pivoting    [Li, Demmel]</vt:lpstr>
      <vt:lpstr>SuperLU-dist:  GE with static pivoting    [Li, Demmel]</vt:lpstr>
      <vt:lpstr>SuperLU-dist:  GE with static pivoting    [Li, Demmel]</vt:lpstr>
      <vt:lpstr>SuperLU-dist:  GE with static pivoting    [Li, Demmel]</vt:lpstr>
      <vt:lpstr>Iterative refinement to improve solution</vt:lpstr>
      <vt:lpstr>Convergence analysis of iterative refinement</vt:lpstr>
      <vt:lpstr>SuperLU-dist:  GE with static pivoting    [Li, Demmel]</vt:lpstr>
      <vt:lpstr>Symmetric supernodes for Cholesky    [GLN section 6.5]</vt:lpstr>
      <vt:lpstr>Nonsymmetric Supernodes</vt:lpstr>
      <vt:lpstr>Supernode-Panel Updates</vt:lpstr>
      <vt:lpstr>SuperLU-dist:  GE with static pivoting    [Li, Demmel]</vt:lpstr>
      <vt:lpstr>Directed graph</vt:lpstr>
      <vt:lpstr>Undirected graph, ignoring edge directions</vt:lpstr>
      <vt:lpstr>Symbolic factorization of undirected graph</vt:lpstr>
      <vt:lpstr>Symbolic factorization of directed graph</vt:lpstr>
      <vt:lpstr>Question:  Preordering for GESP</vt:lpstr>
    </vt:vector>
  </TitlesOfParts>
  <Company>Xerox PARC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Microsoft Office User</cp:lastModifiedBy>
  <cp:revision>367</cp:revision>
  <cp:lastPrinted>1999-10-20T00:13:40Z</cp:lastPrinted>
  <dcterms:created xsi:type="dcterms:W3CDTF">1998-10-05T22:15:03Z</dcterms:created>
  <dcterms:modified xsi:type="dcterms:W3CDTF">2018-04-16T15:22:54Z</dcterms:modified>
</cp:coreProperties>
</file>