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478" r:id="rId2"/>
    <p:sldId id="515" r:id="rId3"/>
    <p:sldId id="517" r:id="rId4"/>
    <p:sldId id="509" r:id="rId5"/>
    <p:sldId id="510" r:id="rId6"/>
    <p:sldId id="511" r:id="rId7"/>
    <p:sldId id="512" r:id="rId8"/>
    <p:sldId id="513" r:id="rId9"/>
    <p:sldId id="514" r:id="rId10"/>
    <p:sldId id="518" r:id="rId11"/>
    <p:sldId id="494" r:id="rId12"/>
    <p:sldId id="505" r:id="rId13"/>
    <p:sldId id="519" r:id="rId14"/>
    <p:sldId id="520" r:id="rId15"/>
    <p:sldId id="516" r:id="rId16"/>
    <p:sldId id="522" r:id="rId17"/>
    <p:sldId id="521" r:id="rId18"/>
    <p:sldId id="508" r:id="rId19"/>
    <p:sldId id="497" r:id="rId20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69696"/>
    <a:srgbClr val="00D200"/>
    <a:srgbClr val="021FAE"/>
    <a:srgbClr val="075DCF"/>
    <a:srgbClr val="33CC33"/>
    <a:srgbClr val="66FF66"/>
    <a:srgbClr val="659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6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5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4.xml"/><Relationship Id="rId5" Type="http://schemas.openxmlformats.org/officeDocument/2006/relationships/slide" Target="slides/slide6.xml"/><Relationship Id="rId10" Type="http://schemas.openxmlformats.org/officeDocument/2006/relationships/slide" Target="slides/slide13.xml"/><Relationship Id="rId4" Type="http://schemas.openxmlformats.org/officeDocument/2006/relationships/slide" Target="slides/slide5.xml"/><Relationship Id="rId9" Type="http://schemas.openxmlformats.org/officeDocument/2006/relationships/slide" Target="slides/slide12.xml"/><Relationship Id="rId14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524E5341-BE15-CE46-8CC4-B69BD2479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66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F9431C83-4C7E-F643-9C29-E05C97193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65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719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363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468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488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142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926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97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678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060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45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54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021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The Landscape of Sparse Ax=b Solvers</a:t>
            </a:r>
            <a:endParaRPr lang="en-US" sz="400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908300" y="2352675"/>
          <a:ext cx="4400550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3" imgW="4430561" imgH="3756169" progId="Word.Document.8">
                  <p:embed/>
                </p:oleObj>
              </mc:Choice>
              <mc:Fallback>
                <p:oleObj name="Document" r:id="rId3" imgW="4430561" imgH="375616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2352675"/>
                        <a:ext cx="4400550" cy="373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2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grpSp>
        <p:nvGrpSpPr>
          <p:cNvPr id="1030" name="Group 10"/>
          <p:cNvGrpSpPr>
            <a:grpSpLocks/>
          </p:cNvGrpSpPr>
          <p:nvPr/>
        </p:nvGrpSpPr>
        <p:grpSpPr bwMode="auto">
          <a:xfrm>
            <a:off x="1828800" y="5867400"/>
            <a:ext cx="5894388" cy="396875"/>
            <a:chOff x="1152" y="3696"/>
            <a:chExt cx="3713" cy="250"/>
          </a:xfrm>
        </p:grpSpPr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1152" y="3696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7" name="Text Box 12"/>
            <p:cNvSpPr txBox="1">
              <a:spLocks noChangeArrowheads="1"/>
            </p:cNvSpPr>
            <p:nvPr/>
          </p:nvSpPr>
          <p:spPr bwMode="auto">
            <a:xfrm>
              <a:off x="3744" y="3696"/>
              <a:ext cx="1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Less Storage</a:t>
              </a:r>
            </a:p>
          </p:txBody>
        </p:sp>
        <p:sp>
          <p:nvSpPr>
            <p:cNvPr id="1038" name="Line 13"/>
            <p:cNvSpPr>
              <a:spLocks noChangeShapeType="1"/>
            </p:cNvSpPr>
            <p:nvPr/>
          </p:nvSpPr>
          <p:spPr bwMode="auto">
            <a:xfrm>
              <a:off x="2371" y="3821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1" name="Group 14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3" name="Text Box 15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4" name="Text Box 16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5" name="Line 17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Text Box 18"/>
          <p:cNvSpPr txBox="1">
            <a:spLocks noChangeArrowheads="1"/>
          </p:cNvSpPr>
          <p:nvPr/>
        </p:nvSpPr>
        <p:spPr bwMode="auto">
          <a:xfrm>
            <a:off x="8305800" y="6172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Four views of the conjugate gradient method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1816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 solve Ax = b, where A is symmetric and positive definite.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Operational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Orthogonal sequences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Optimization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Convergence view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1"/>
            <a:endParaRPr lang="en-US" sz="24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Krylov subspaces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Eigenvalues: </a:t>
            </a:r>
            <a:r>
              <a:rPr lang="en-US">
                <a:latin typeface="Times" charset="0"/>
              </a:rPr>
              <a:t> </a:t>
            </a:r>
            <a:r>
              <a:rPr lang="en-US" sz="2800">
                <a:latin typeface="Times" charset="0"/>
              </a:rPr>
              <a:t>Av = λv                 { λ</a:t>
            </a:r>
            <a:r>
              <a:rPr lang="en-US" sz="2800" b="1" baseline="-25000">
                <a:latin typeface="Times" charset="0"/>
              </a:rPr>
              <a:t>1</a:t>
            </a:r>
            <a:r>
              <a:rPr lang="en-US" sz="2800">
                <a:latin typeface="Times" charset="0"/>
              </a:rPr>
              <a:t>, λ</a:t>
            </a:r>
            <a:r>
              <a:rPr lang="en-US" sz="2800" b="1" baseline="-25000">
                <a:latin typeface="Times" charset="0"/>
              </a:rPr>
              <a:t>2 </a:t>
            </a:r>
            <a:r>
              <a:rPr lang="en-US" sz="2800">
                <a:latin typeface="Times" charset="0"/>
              </a:rPr>
              <a:t>, . . ., λ</a:t>
            </a:r>
            <a:r>
              <a:rPr lang="en-US" sz="2800" b="1" baseline="-25000">
                <a:latin typeface="Times" charset="0"/>
              </a:rPr>
              <a:t>n</a:t>
            </a:r>
            <a:r>
              <a:rPr lang="en-US" sz="2800">
                <a:latin typeface="Times" charset="0"/>
              </a:rPr>
              <a:t>}</a:t>
            </a:r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Cayley-Hamilton theorem implies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>
                <a:latin typeface="Times" charset="0"/>
              </a:rPr>
              <a:t>(A – λ</a:t>
            </a:r>
            <a:r>
              <a:rPr lang="en-US" sz="2800" b="1" baseline="-25000">
                <a:latin typeface="Times" charset="0"/>
              </a:rPr>
              <a:t>1</a:t>
            </a:r>
            <a:r>
              <a:rPr lang="en-US" sz="2800">
                <a:latin typeface="Times" charset="0"/>
              </a:rPr>
              <a:t>I)·(A – λ</a:t>
            </a:r>
            <a:r>
              <a:rPr lang="en-US" sz="2800" b="1" baseline="-25000">
                <a:latin typeface="Times" charset="0"/>
              </a:rPr>
              <a:t>2</a:t>
            </a:r>
            <a:r>
              <a:rPr lang="en-US" sz="2800">
                <a:latin typeface="Times" charset="0"/>
              </a:rPr>
              <a:t>I) · · · (A – λ</a:t>
            </a:r>
            <a:r>
              <a:rPr lang="en-US" sz="2800" b="1" baseline="-25000">
                <a:latin typeface="Times" charset="0"/>
              </a:rPr>
              <a:t>n</a:t>
            </a:r>
            <a:r>
              <a:rPr lang="en-US" sz="2800">
                <a:latin typeface="Times" charset="0"/>
              </a:rPr>
              <a:t>I) = 0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Therefore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6000" baseline="-10000">
                <a:latin typeface="Times" charset="0"/>
              </a:rPr>
              <a:t>Σ </a:t>
            </a:r>
            <a:r>
              <a:rPr lang="en-US" sz="2800">
                <a:latin typeface="Times" charset="0"/>
              </a:rPr>
              <a:t>c</a:t>
            </a:r>
            <a:r>
              <a:rPr lang="en-US" sz="2800" b="1" baseline="-25000">
                <a:latin typeface="Times" charset="0"/>
              </a:rPr>
              <a:t>i</a:t>
            </a:r>
            <a:r>
              <a:rPr lang="en-US" sz="2800">
                <a:latin typeface="Times" charset="0"/>
              </a:rPr>
              <a:t>A</a:t>
            </a:r>
            <a:r>
              <a:rPr lang="en-US" sz="2800" b="1" baseline="30000">
                <a:latin typeface="Times" charset="0"/>
              </a:rPr>
              <a:t>i  </a:t>
            </a:r>
            <a:r>
              <a:rPr lang="en-US" sz="2800">
                <a:latin typeface="Times" charset="0"/>
              </a:rPr>
              <a:t>=  0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for some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>
                <a:latin typeface="Times" charset="0"/>
              </a:rPr>
              <a:t>c</a:t>
            </a:r>
            <a:r>
              <a:rPr lang="en-US" sz="2800" b="1" baseline="-25000">
                <a:latin typeface="Times" charset="0"/>
              </a:rPr>
              <a:t>i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800">
              <a:solidFill>
                <a:schemeClr val="accent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so                </a:t>
            </a:r>
            <a:r>
              <a:rPr lang="en-US" sz="2800">
                <a:latin typeface="Times" charset="0"/>
              </a:rPr>
              <a:t>A</a:t>
            </a:r>
            <a:r>
              <a:rPr lang="en-US" sz="2800" b="1" baseline="30000">
                <a:latin typeface="Times" charset="0"/>
              </a:rPr>
              <a:t>-1  </a:t>
            </a:r>
            <a:r>
              <a:rPr lang="en-US" sz="2800">
                <a:latin typeface="Times" charset="0"/>
              </a:rPr>
              <a:t>=  </a:t>
            </a:r>
            <a:r>
              <a:rPr lang="en-US" sz="6000" baseline="-10000">
                <a:latin typeface="Times" charset="0"/>
              </a:rPr>
              <a:t>Σ </a:t>
            </a:r>
            <a:r>
              <a:rPr lang="en-US" sz="2800">
                <a:latin typeface="Times" charset="0"/>
              </a:rPr>
              <a:t>(–c</a:t>
            </a:r>
            <a:r>
              <a:rPr lang="en-US" sz="2800" b="1" baseline="-25000">
                <a:latin typeface="Times" charset="0"/>
              </a:rPr>
              <a:t>i</a:t>
            </a:r>
            <a:r>
              <a:rPr lang="en-US" sz="2800">
                <a:latin typeface="Times" charset="0"/>
              </a:rPr>
              <a:t>/c</a:t>
            </a:r>
            <a:r>
              <a:rPr lang="en-US" sz="2800" b="1" baseline="-25000">
                <a:latin typeface="Times" charset="0"/>
              </a:rPr>
              <a:t>0</a:t>
            </a:r>
            <a:r>
              <a:rPr lang="en-US" sz="2800">
                <a:latin typeface="Times" charset="0"/>
              </a:rPr>
              <a:t>)</a:t>
            </a:r>
            <a:r>
              <a:rPr lang="en-US" sz="2800" b="1" baseline="-25000">
                <a:latin typeface="Times" charset="0"/>
              </a:rPr>
              <a:t> </a:t>
            </a:r>
            <a:r>
              <a:rPr lang="en-US" sz="2800">
                <a:latin typeface="Times" charset="0"/>
              </a:rPr>
              <a:t>A</a:t>
            </a:r>
            <a:r>
              <a:rPr lang="en-US" sz="2800" b="1" baseline="30000">
                <a:latin typeface="Times" charset="0"/>
              </a:rPr>
              <a:t>i–1 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Krylov subspace:</a:t>
            </a:r>
            <a:endParaRPr lang="en-US" sz="2800" b="1" baseline="-25000">
              <a:latin typeface="Times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Therefore if </a:t>
            </a:r>
            <a:r>
              <a:rPr lang="en-US" sz="2800">
                <a:latin typeface="Times" charset="0"/>
              </a:rPr>
              <a:t>Ax = b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, then </a:t>
            </a:r>
            <a:r>
              <a:rPr lang="en-US" sz="2800">
                <a:latin typeface="Times" charset="0"/>
              </a:rPr>
              <a:t>x = A</a:t>
            </a:r>
            <a:r>
              <a:rPr lang="en-US" sz="2800" b="1" baseline="30000">
                <a:latin typeface="Times" charset="0"/>
              </a:rPr>
              <a:t>-1 </a:t>
            </a:r>
            <a:r>
              <a:rPr lang="en-US" sz="2800">
                <a:latin typeface="Times" charset="0"/>
              </a:rPr>
              <a:t>b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and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>
                <a:latin typeface="Times" charset="0"/>
              </a:rPr>
              <a:t>x </a:t>
            </a:r>
            <a:r>
              <a:rPr lang="en-US" sz="2800">
                <a:latin typeface="Times" charset="0"/>
                <a:sym typeface="Symbol" charset="0"/>
              </a:rPr>
              <a:t> </a:t>
            </a:r>
            <a:r>
              <a:rPr lang="en-US" sz="2800">
                <a:latin typeface="Times" charset="0"/>
              </a:rPr>
              <a:t>span (b, Ab, A</a:t>
            </a:r>
            <a:r>
              <a:rPr lang="en-US" sz="2800" b="1" baseline="30000">
                <a:latin typeface="Times" charset="0"/>
              </a:rPr>
              <a:t>2</a:t>
            </a:r>
            <a:r>
              <a:rPr lang="en-US" sz="2800">
                <a:latin typeface="Times" charset="0"/>
              </a:rPr>
              <a:t>b, . . ., A</a:t>
            </a:r>
            <a:r>
              <a:rPr lang="en-US" sz="2800" b="1" baseline="30000">
                <a:latin typeface="Times" charset="0"/>
              </a:rPr>
              <a:t>n-1</a:t>
            </a:r>
            <a:r>
              <a:rPr lang="en-US" sz="2800">
                <a:latin typeface="Times" charset="0"/>
              </a:rPr>
              <a:t>b) = </a:t>
            </a:r>
            <a:r>
              <a:rPr lang="en-US" sz="2800">
                <a:solidFill>
                  <a:schemeClr val="hlink"/>
                </a:solidFill>
                <a:latin typeface="Times" charset="0"/>
              </a:rPr>
              <a:t>K</a:t>
            </a:r>
            <a:r>
              <a:rPr lang="en-US" sz="2800" b="1" baseline="-25000">
                <a:solidFill>
                  <a:schemeClr val="hlink"/>
                </a:solidFill>
                <a:latin typeface="Times" charset="0"/>
              </a:rPr>
              <a:t>n </a:t>
            </a:r>
            <a:r>
              <a:rPr lang="en-US" sz="2800">
                <a:solidFill>
                  <a:schemeClr val="hlink"/>
                </a:solidFill>
                <a:latin typeface="Times" charset="0"/>
              </a:rPr>
              <a:t>(A, b)</a:t>
            </a:r>
            <a:r>
              <a:rPr lang="en-US" sz="2800" b="1" baseline="-25000">
                <a:solidFill>
                  <a:schemeClr val="hlink"/>
                </a:solidFill>
                <a:latin typeface="Times" charset="0"/>
              </a:rPr>
              <a:t> 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76600" y="32766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</a:rPr>
              <a:t>0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</a:rPr>
              <a:t> i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</a:rPr>
              <a:t> n</a:t>
            </a:r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495800" y="41148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</a:rPr>
              <a:t>1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</a:rPr>
              <a:t> i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</a:rPr>
              <a:t> n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Orthogonal sequences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715000"/>
          </a:xfrm>
          <a:noFill/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Krylov subspace: </a:t>
            </a:r>
            <a:r>
              <a:rPr lang="en-US">
                <a:latin typeface="Times" charset="0"/>
              </a:rPr>
              <a:t>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K</a:t>
            </a:r>
            <a:r>
              <a:rPr lang="en-US" sz="2800" b="1" baseline="-2500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(A, b)</a:t>
            </a:r>
            <a:r>
              <a:rPr lang="en-US" sz="2800" b="1" baseline="-25000">
                <a:solidFill>
                  <a:schemeClr val="hlink"/>
                </a:solidFill>
                <a:latin typeface="Times" charset="0"/>
              </a:rPr>
              <a:t> </a:t>
            </a:r>
            <a:r>
              <a:rPr lang="en-US" sz="2800">
                <a:latin typeface="Times" charset="0"/>
              </a:rPr>
              <a:t>= span (b, Ab, A</a:t>
            </a:r>
            <a:r>
              <a:rPr lang="en-US" sz="2800" b="1" baseline="30000">
                <a:latin typeface="Times" charset="0"/>
              </a:rPr>
              <a:t>2</a:t>
            </a:r>
            <a:r>
              <a:rPr lang="en-US" sz="2800">
                <a:latin typeface="Times" charset="0"/>
              </a:rPr>
              <a:t>b, . . ., A</a:t>
            </a:r>
            <a:r>
              <a:rPr lang="en-US" sz="2800" b="1" baseline="30000">
                <a:latin typeface="Times" charset="0"/>
              </a:rPr>
              <a:t>i-1</a:t>
            </a:r>
            <a:r>
              <a:rPr lang="en-US" sz="2800">
                <a:latin typeface="Times" charset="0"/>
              </a:rPr>
              <a:t>b) </a:t>
            </a:r>
            <a:endParaRPr lang="en-US" sz="280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Conjugate gradient algorithm: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u="sng">
                <a:latin typeface="Times" charset="0"/>
              </a:rPr>
              <a:t>for </a:t>
            </a:r>
            <a:r>
              <a:rPr lang="en-US">
                <a:latin typeface="Times" charset="0"/>
              </a:rPr>
              <a:t> i = 1, 2, 3, . . .</a:t>
            </a:r>
            <a:br>
              <a:rPr lang="en-US">
                <a:latin typeface="Times" charset="0"/>
              </a:rPr>
            </a:br>
            <a:r>
              <a:rPr lang="en-US">
                <a:latin typeface="Times" charset="0"/>
              </a:rPr>
              <a:t>		find x</a:t>
            </a:r>
            <a:r>
              <a:rPr lang="en-US" b="1" baseline="-2500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>
                <a:latin typeface="Times" charset="0"/>
                <a:sym typeface="Symbol" charset="0"/>
              </a:rPr>
              <a:t>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(A, b) </a:t>
            </a:r>
            <a:br>
              <a:rPr lang="en-US">
                <a:solidFill>
                  <a:schemeClr val="tx1"/>
                </a:solidFill>
                <a:latin typeface="Times" charset="0"/>
              </a:rPr>
            </a:br>
            <a:r>
              <a:rPr lang="en-US">
                <a:solidFill>
                  <a:schemeClr val="tx1"/>
                </a:solidFill>
                <a:latin typeface="Times" charset="0"/>
              </a:rPr>
              <a:t>		such that</a:t>
            </a:r>
            <a:r>
              <a:rPr lang="en-US">
                <a:latin typeface="Times" charset="0"/>
              </a:rPr>
              <a:t>   r</a:t>
            </a:r>
            <a:r>
              <a:rPr lang="en-US" b="1" baseline="-2500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US" sz="2000">
                <a:latin typeface="Times" charset="0"/>
              </a:rPr>
              <a:t>   </a:t>
            </a:r>
            <a:r>
              <a:rPr lang="en-US">
                <a:latin typeface="Times" charset="0"/>
              </a:rPr>
              <a:t>=  (b – Ax</a:t>
            </a:r>
            <a:r>
              <a:rPr lang="en-US" b="1" baseline="-25000">
                <a:latin typeface="Times" charset="0"/>
              </a:rPr>
              <a:t>i</a:t>
            </a:r>
            <a:r>
              <a:rPr lang="en-US">
                <a:latin typeface="Times" charset="0"/>
              </a:rPr>
              <a:t>)  </a:t>
            </a:r>
            <a:r>
              <a:rPr lang="en-US" b="1">
                <a:latin typeface="Times" charset="0"/>
                <a:sym typeface="Symbol" charset="0"/>
              </a:rPr>
              <a:t> </a:t>
            </a:r>
            <a:r>
              <a:rPr lang="en-US"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(A, b)</a:t>
            </a:r>
          </a:p>
          <a:p>
            <a:pPr>
              <a:buFontTx/>
              <a:buNone/>
            </a:pPr>
            <a:endParaRPr lang="en-US" sz="800">
              <a:solidFill>
                <a:schemeClr val="tx1"/>
              </a:solidFill>
              <a:latin typeface="Times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Notice  </a:t>
            </a:r>
            <a:r>
              <a:rPr lang="en-US" sz="2800">
                <a:latin typeface="Times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 sz="2800">
                <a:latin typeface="Times" charset="0"/>
                <a:sym typeface="Symbol" charset="0"/>
              </a:rPr>
              <a:t>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K</a:t>
            </a:r>
            <a:r>
              <a:rPr lang="en-US" sz="2800" b="1" baseline="-25000">
                <a:solidFill>
                  <a:schemeClr val="tx1"/>
                </a:solidFill>
                <a:latin typeface="Times" charset="0"/>
              </a:rPr>
              <a:t>i+1 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(A, b),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so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  </a:t>
            </a:r>
            <a:r>
              <a:rPr lang="en-US" sz="2800">
                <a:latin typeface="Times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US">
                <a:latin typeface="Times" charset="0"/>
              </a:rPr>
              <a:t> </a:t>
            </a:r>
            <a:r>
              <a:rPr lang="en-US" sz="2800" b="1">
                <a:latin typeface="Times" charset="0"/>
                <a:sym typeface="Symbol" charset="0"/>
              </a:rPr>
              <a:t></a:t>
            </a:r>
            <a:r>
              <a:rPr lang="en-US">
                <a:latin typeface="Times" charset="0"/>
              </a:rPr>
              <a:t> </a:t>
            </a:r>
            <a:r>
              <a:rPr lang="en-US" sz="2800">
                <a:latin typeface="Times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Times" charset="0"/>
              </a:rPr>
              <a:t>j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for all  </a:t>
            </a:r>
            <a:r>
              <a:rPr lang="en-US" sz="2800">
                <a:latin typeface="Times" charset="0"/>
              </a:rPr>
              <a:t>j &lt; i</a:t>
            </a:r>
          </a:p>
          <a:p>
            <a:endParaRPr lang="en-US" sz="900">
              <a:latin typeface="Times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Similarly, the 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directions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are A-orthogonal: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	</a:t>
            </a:r>
            <a:r>
              <a:rPr lang="en-US" sz="2800">
                <a:latin typeface="Times" charset="0"/>
              </a:rPr>
              <a:t>(x</a:t>
            </a:r>
            <a:r>
              <a:rPr lang="en-US" sz="2800" b="1" baseline="-25000">
                <a:latin typeface="Times" charset="0"/>
              </a:rPr>
              <a:t>i</a:t>
            </a:r>
            <a:r>
              <a:rPr lang="en-US" sz="2800">
                <a:latin typeface="Times" charset="0"/>
              </a:rPr>
              <a:t> – x</a:t>
            </a:r>
            <a:r>
              <a:rPr lang="en-US" sz="2800" b="1" baseline="-25000">
                <a:latin typeface="Times" charset="0"/>
              </a:rPr>
              <a:t>i-1 </a:t>
            </a:r>
            <a:r>
              <a:rPr lang="en-US" sz="2800">
                <a:latin typeface="Times" charset="0"/>
              </a:rPr>
              <a:t>)</a:t>
            </a:r>
            <a:r>
              <a:rPr lang="en-US" sz="2800" b="1" baseline="30000">
                <a:latin typeface="Times" charset="0"/>
              </a:rPr>
              <a:t>T</a:t>
            </a:r>
            <a:r>
              <a:rPr lang="en-US" sz="2800">
                <a:latin typeface="Times" charset="0"/>
              </a:rPr>
              <a:t>·</a:t>
            </a:r>
            <a:r>
              <a:rPr lang="en-US" sz="2800">
                <a:latin typeface="Times" charset="0"/>
                <a:sym typeface="Symbol" charset="0"/>
              </a:rPr>
              <a:t>A</a:t>
            </a:r>
            <a:r>
              <a:rPr lang="en-US" sz="2800">
                <a:latin typeface="Times" charset="0"/>
              </a:rPr>
              <a:t>·</a:t>
            </a:r>
            <a:r>
              <a:rPr lang="en-US" sz="2800">
                <a:latin typeface="Times" charset="0"/>
                <a:sym typeface="Symbol" charset="0"/>
              </a:rPr>
              <a:t> </a:t>
            </a:r>
            <a:r>
              <a:rPr lang="en-US" sz="2800">
                <a:latin typeface="Times" charset="0"/>
              </a:rPr>
              <a:t>(x</a:t>
            </a:r>
            <a:r>
              <a:rPr lang="en-US" sz="2800" b="1" baseline="-25000">
                <a:latin typeface="Times" charset="0"/>
              </a:rPr>
              <a:t>j</a:t>
            </a:r>
            <a:r>
              <a:rPr lang="en-US" sz="2800">
                <a:latin typeface="Times" charset="0"/>
              </a:rPr>
              <a:t> – x</a:t>
            </a:r>
            <a:r>
              <a:rPr lang="en-US" sz="2800" b="1" baseline="-25000">
                <a:latin typeface="Times" charset="0"/>
              </a:rPr>
              <a:t>j-1 </a:t>
            </a:r>
            <a:r>
              <a:rPr lang="en-US" sz="2800">
                <a:latin typeface="Times" charset="0"/>
              </a:rPr>
              <a:t>) = 0</a:t>
            </a:r>
          </a:p>
          <a:p>
            <a:pPr algn="ctr">
              <a:buFontTx/>
              <a:buNone/>
            </a:pPr>
            <a:endParaRPr lang="en-US" sz="900">
              <a:latin typeface="Times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The magic: Short recurrences. . .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A is symmetric =&gt; can get next residual and direction</a:t>
            </a:r>
            <a:br>
              <a:rPr lang="en-US">
                <a:solidFill>
                  <a:srgbClr val="021FAE"/>
                </a:solidFill>
                <a:latin typeface="Arial" charset="0"/>
              </a:rPr>
            </a:br>
            <a:r>
              <a:rPr lang="en-US">
                <a:solidFill>
                  <a:srgbClr val="021FAE"/>
                </a:solidFill>
                <a:latin typeface="Arial" charset="0"/>
              </a:rPr>
              <a:t>	     from the previous one, without saving them all.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Four views of the conjugate gradient method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1816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 solve Ax = b, where A is symmetric and positive definite.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Operational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Orthogonal sequences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Optimization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Convergence view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1"/>
            <a:endParaRPr lang="en-US" sz="24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Four views of the conjugate gradient method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1816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 solve Ax = b, where A is symmetric and positive definite.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Operational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Orthogonal sequences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Optimization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Convergence view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1"/>
            <a:endParaRPr lang="en-US" sz="24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Convergence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 exact arithmetic, CG converges in n steps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             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(completely unrealistic!!)</a:t>
            </a:r>
            <a:endParaRPr lang="en-US" sz="4000">
              <a:solidFill>
                <a:schemeClr val="hlink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Accuracy after k steps of CG is related to: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consider polynomials of degree k that are equal to 1 at 0.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how small can such a polynomial be at all the eigenvalues of A?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Thus, eigenvalues close together are good.</a:t>
            </a: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Condition number: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2800">
                <a:latin typeface="Times New Roman" charset="0"/>
                <a:cs typeface="Times New Roman" charset="0"/>
              </a:rPr>
              <a:t>κ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   =   ||A||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||A</a:t>
            </a:r>
            <a:r>
              <a:rPr lang="en-US" baseline="30000">
                <a:solidFill>
                  <a:schemeClr val="tx1"/>
                </a:solidFill>
                <a:latin typeface="Times" charset="0"/>
              </a:rPr>
              <a:t>-1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||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 =  λ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max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 / λ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min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</a:t>
            </a:r>
          </a:p>
          <a:p>
            <a:pPr lvl="4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Residual is reduced by a constant factor by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          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O(κ</a:t>
            </a:r>
            <a:r>
              <a:rPr lang="en-US" baseline="30000">
                <a:solidFill>
                  <a:schemeClr val="tx1"/>
                </a:solidFill>
                <a:latin typeface="Times" charset="0"/>
              </a:rPr>
              <a:t>1/2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(A))</a:t>
            </a:r>
            <a:r>
              <a:rPr lang="en-US">
                <a:latin typeface="Arial" charset="0"/>
                <a:cs typeface="Arial" charset="0"/>
              </a:rPr>
              <a:t>  iterations of CG.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direct methods</a:t>
            </a:r>
            <a:endParaRPr lang="en-US" sz="2400">
              <a:ea typeface="+mj-ea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8490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493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00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4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495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492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8452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55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78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485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6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7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8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79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48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1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3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56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6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9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1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2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3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4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5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6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7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57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5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0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1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2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3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4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5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6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7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53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40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1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  <p:extLst>
      <p:ext uri="{BB962C8B-B14F-4D97-AF65-F5344CB8AC3E}">
        <p14:creationId xmlns:p14="http://schemas.microsoft.com/office/powerpoint/2010/main" val="1157593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linear solvers</a:t>
            </a:r>
            <a:endParaRPr lang="en-US" sz="2400">
              <a:ea typeface="+mj-ea"/>
            </a:endParaRPr>
          </a:p>
        </p:txBody>
      </p:sp>
      <p:graphicFrame>
        <p:nvGraphicFramePr>
          <p:cNvPr id="179313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227653"/>
              </p:ext>
            </p:extLst>
          </p:nvPr>
        </p:nvGraphicFramePr>
        <p:xfrm>
          <a:off x="369888" y="2638425"/>
          <a:ext cx="8382000" cy="4006851"/>
        </p:xfrm>
        <a:graphic>
          <a:graphicData uri="http://schemas.openxmlformats.org/drawingml/2006/table">
            <a:tbl>
              <a:tblPr/>
              <a:tblGrid>
                <a:gridCol w="287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Sparse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2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exact arithmetic: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precond: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modified 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support trees: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1.20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1.75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Multigrid: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8469" name="Group 45"/>
          <p:cNvGrpSpPr>
            <a:grpSpLocks/>
          </p:cNvGrpSpPr>
          <p:nvPr/>
        </p:nvGrpSpPr>
        <p:grpSpPr bwMode="auto">
          <a:xfrm>
            <a:off x="2895600" y="990600"/>
            <a:ext cx="2362200" cy="1524000"/>
            <a:chOff x="960" y="1104"/>
            <a:chExt cx="1488" cy="960"/>
          </a:xfrm>
        </p:grpSpPr>
        <p:grpSp>
          <p:nvGrpSpPr>
            <p:cNvPr id="18510" name="Group 46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513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20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1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2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3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4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514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515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6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7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8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9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511" name="Text Box 59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512" name="Line 60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0" name="Group 61"/>
          <p:cNvGrpSpPr>
            <a:grpSpLocks/>
          </p:cNvGrpSpPr>
          <p:nvPr/>
        </p:nvGrpSpPr>
        <p:grpSpPr bwMode="auto">
          <a:xfrm>
            <a:off x="5638800" y="762000"/>
            <a:ext cx="2598738" cy="1833563"/>
            <a:chOff x="3120" y="1008"/>
            <a:chExt cx="1637" cy="1155"/>
          </a:xfrm>
        </p:grpSpPr>
        <p:grpSp>
          <p:nvGrpSpPr>
            <p:cNvPr id="18472" name="Group 62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75" name="Group 63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98" name="Group 64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505" name="Line 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6" name="Line 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7" name="Line 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8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9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99" name="Group 70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500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1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2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3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4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76" name="Group 76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88" name="Line 77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9" name="Line 78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0" name="Line 79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1" name="Line 80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2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3" name="Line 8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4" name="Line 8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5" name="Line 8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8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77" name="Group 87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78" name="Line 88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9" name="Line 89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0" name="Line 90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1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2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3" name="Line 9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4" name="Line 9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5" name="Line 9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6" name="Line 9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7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73" name="Text Box 98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74" name="Line 99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71" name="Text Box 100"/>
          <p:cNvSpPr txBox="1">
            <a:spLocks noChangeArrowheads="1"/>
          </p:cNvSpPr>
          <p:nvPr/>
        </p:nvSpPr>
        <p:spPr bwMode="auto">
          <a:xfrm>
            <a:off x="381000" y="914400"/>
            <a:ext cx="2209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to solve model problem (Poisson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 equation) on regular mesh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Hierarchy of matrix classes (all real)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153400" cy="5410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General nonsymmetric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Diagonalizable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Normal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Symmetric indefinite</a:t>
            </a:r>
            <a:endParaRPr lang="en-US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Symmetric positive (semi)definite = Factor width n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latin typeface="Arial" charset="0"/>
              </a:rPr>
              <a:t>Factor width k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000" b="1">
                <a:latin typeface="Arial" charset="0"/>
              </a:rPr>
              <a:t>           . . .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latin typeface="Arial" charset="0"/>
              </a:rPr>
              <a:t>Factor width 4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latin typeface="Arial" charset="0"/>
              </a:rPr>
              <a:t>Factor width 3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Diagonally dominant SPSD = Factor width 2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Generalized Laplacian = Symm diag dominant M-matrix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Graph Laplacian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Krylov subspace methods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Nonsymmetric linear systems: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GMRES:  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 u="sng">
                <a:solidFill>
                  <a:srgbClr val="021FAE"/>
                </a:solidFill>
                <a:latin typeface="Times" charset="0"/>
              </a:rPr>
              <a:t>for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 i = 1, 2, 3, . . .</a:t>
            </a:r>
            <a:br>
              <a:rPr lang="en-US" sz="2000">
                <a:solidFill>
                  <a:srgbClr val="021FAE"/>
                </a:solidFill>
                <a:latin typeface="Times" charset="0"/>
              </a:rPr>
            </a:br>
            <a:r>
              <a:rPr lang="en-US" sz="2000">
                <a:solidFill>
                  <a:srgbClr val="021FAE"/>
                </a:solidFill>
                <a:latin typeface="Times" charset="0"/>
              </a:rPr>
              <a:t>    find x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Times" charset="0"/>
                <a:sym typeface="Symbol" charset="0"/>
              </a:rPr>
              <a:t>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(A, b) such that  r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</a:t>
            </a:r>
            <a:r>
              <a:rPr lang="en-US">
                <a:solidFill>
                  <a:srgbClr val="021FAE"/>
                </a:solidFill>
                <a:latin typeface="Times" charset="0"/>
              </a:rPr>
              <a:t>  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=  (Ax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 – b)  </a:t>
            </a:r>
            <a:r>
              <a:rPr lang="en-US" sz="2000" b="1">
                <a:solidFill>
                  <a:srgbClr val="021FAE"/>
                </a:solidFill>
                <a:latin typeface="Times" charset="0"/>
                <a:sym typeface="Symbol" charset="0"/>
              </a:rPr>
              <a:t>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 K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(A, b)</a:t>
            </a:r>
            <a:br>
              <a:rPr lang="en-US" sz="2000">
                <a:solidFill>
                  <a:srgbClr val="021FAE"/>
                </a:solidFill>
                <a:latin typeface="Times" charset="0"/>
              </a:rPr>
            </a:br>
            <a:r>
              <a:rPr lang="en-US" sz="2000">
                <a:latin typeface="Arial" charset="0"/>
              </a:rPr>
              <a:t>But, no short recurrence =&gt; save old vectors =&gt; lots more space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>
                <a:latin typeface="Arial" charset="0"/>
              </a:rPr>
              <a:t>	(Usually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restarted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every k iterations to use less space.)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BiCGStab, QMR, etc.: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>
                <a:latin typeface="Arial" charset="0"/>
              </a:rPr>
              <a:t>Two spaces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(A, b)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000">
                <a:latin typeface="Arial" charset="0"/>
              </a:rPr>
              <a:t>and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(A</a:t>
            </a:r>
            <a:r>
              <a:rPr lang="en-US" sz="2000" baseline="30000">
                <a:solidFill>
                  <a:srgbClr val="021FAE"/>
                </a:solidFill>
                <a:latin typeface="Times" charset="0"/>
              </a:rPr>
              <a:t>T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>, b)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000">
                <a:latin typeface="Arial" charset="0"/>
              </a:rPr>
              <a:t>w/ mutually orthogonal bases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Short recurrences =&gt; 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O(n)</a:t>
            </a:r>
            <a:r>
              <a:rPr lang="en-US" sz="2000">
                <a:latin typeface="Arial" charset="0"/>
              </a:rPr>
              <a:t> space, but less robust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Convergence and preconditioning more delicate than CG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Active area of current research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Eigenvalues: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Lanczos</a:t>
            </a:r>
            <a:r>
              <a:rPr lang="en-US" sz="2000">
                <a:latin typeface="Arial" charset="0"/>
              </a:rPr>
              <a:t> (symmetric),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Arnoldi</a:t>
            </a:r>
            <a:r>
              <a:rPr lang="en-US" sz="2000">
                <a:latin typeface="Arial" charset="0"/>
              </a:rPr>
              <a:t> (nonsymmetric)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Four views of the conjugate gradient method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1816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 solve Ax = b, where A is symmetric and positive definite.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Operational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Orthogonal sequences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Optimization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Convergence view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1"/>
            <a:endParaRPr lang="en-US" sz="24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Four views of the conjugate gradient method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1816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 solve Ax = b, where A is symmetric and positive definite.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Operational view</a:t>
            </a:r>
          </a:p>
          <a:p>
            <a:pPr>
              <a:buFontTx/>
              <a:buAutoNum type="arabicPeriod"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Orthogonal sequences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Optimization view</a:t>
            </a:r>
          </a:p>
          <a:p>
            <a:pPr>
              <a:buFontTx/>
              <a:buAutoNum type="arabicPeriod"/>
            </a:pPr>
            <a:endParaRPr lang="en-US">
              <a:solidFill>
                <a:srgbClr val="C0C0C0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US">
                <a:solidFill>
                  <a:srgbClr val="C0C0C0"/>
                </a:solidFill>
                <a:latin typeface="Arial" charset="0"/>
              </a:rPr>
              <a:t>Convergence view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1"/>
            <a:endParaRPr lang="en-US" sz="24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 </a:t>
            </a:r>
            <a:endParaRPr lang="en-US" sz="2400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…      </a:t>
            </a:r>
            <a:r>
              <a:rPr lang="en-US" baseline="-25000">
                <a:solidFill>
                  <a:srgbClr val="000000"/>
                </a:solidFill>
              </a:rPr>
              <a:t>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…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…  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…  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…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/ (d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…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/ (d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</a:rPr>
              <a:t>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) /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r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+ 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/ (d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– α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) /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r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+ 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524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Two vector dot products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Four n-vectors of working storage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62000" y="1219200"/>
            <a:ext cx="80010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0,    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b,    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/ (d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– α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) /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improvement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r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+ 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10034</TotalTime>
  <Words>791</Words>
  <Application>Microsoft Macintosh PowerPoint</Application>
  <PresentationFormat>On-screen Show (4:3)</PresentationFormat>
  <Paragraphs>239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Symbol</vt:lpstr>
      <vt:lpstr>Times</vt:lpstr>
      <vt:lpstr>Times New Roman</vt:lpstr>
      <vt:lpstr>Default Design</vt:lpstr>
      <vt:lpstr>Document</vt:lpstr>
      <vt:lpstr>The Landscape of Sparse Ax=b Solvers</vt:lpstr>
      <vt:lpstr>Four views of the conjugate gradient method</vt:lpstr>
      <vt:lpstr>Four views of the conjugate gradient method</vt:lpstr>
      <vt:lpstr>Conjugate gradient iteration for Ax = b</vt:lpstr>
      <vt:lpstr>Conjugate gradient iteration for Ax = b</vt:lpstr>
      <vt:lpstr>Conjugate gradient iteration for Ax = b</vt:lpstr>
      <vt:lpstr>Conjugate gradient iteration for Ax = b</vt:lpstr>
      <vt:lpstr>Conjugate gradient iteration for Ax = b</vt:lpstr>
      <vt:lpstr>Conjugate gradient iteration</vt:lpstr>
      <vt:lpstr>Four views of the conjugate gradient method</vt:lpstr>
      <vt:lpstr>Krylov subspaces</vt:lpstr>
      <vt:lpstr>Conjugate gradient:  Orthogonal sequences</vt:lpstr>
      <vt:lpstr>Four views of the conjugate gradient method</vt:lpstr>
      <vt:lpstr>Four views of the conjugate gradient method</vt:lpstr>
      <vt:lpstr>Conjugate gradient:  Convergence</vt:lpstr>
      <vt:lpstr>Complexity of direct methods</vt:lpstr>
      <vt:lpstr>Complexity of linear solvers</vt:lpstr>
      <vt:lpstr>Hierarchy of matrix classes (all real)</vt:lpstr>
      <vt:lpstr>Other Krylov subspace methods</vt:lpstr>
    </vt:vector>
  </TitlesOfParts>
  <Company>Xerox PARC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Microsoft Office User</cp:lastModifiedBy>
  <cp:revision>378</cp:revision>
  <cp:lastPrinted>1999-10-20T00:13:40Z</cp:lastPrinted>
  <dcterms:created xsi:type="dcterms:W3CDTF">1998-10-05T22:15:03Z</dcterms:created>
  <dcterms:modified xsi:type="dcterms:W3CDTF">2018-04-18T14:00:28Z</dcterms:modified>
</cp:coreProperties>
</file>