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494" r:id="rId2"/>
    <p:sldId id="513" r:id="rId3"/>
    <p:sldId id="505" r:id="rId4"/>
    <p:sldId id="516" r:id="rId5"/>
    <p:sldId id="517" r:id="rId6"/>
    <p:sldId id="519" r:id="rId7"/>
    <p:sldId id="518" r:id="rId8"/>
    <p:sldId id="520" r:id="rId9"/>
    <p:sldId id="523" r:id="rId10"/>
    <p:sldId id="524" r:id="rId11"/>
    <p:sldId id="525" r:id="rId12"/>
    <p:sldId id="478" r:id="rId13"/>
    <p:sldId id="508" r:id="rId14"/>
    <p:sldId id="497" r:id="rId15"/>
    <p:sldId id="527" r:id="rId16"/>
    <p:sldId id="528" r:id="rId17"/>
    <p:sldId id="522" r:id="rId18"/>
    <p:sldId id="521" r:id="rId19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  <a:srgbClr val="00D200"/>
    <a:srgbClr val="021FAE"/>
    <a:srgbClr val="075DCF"/>
    <a:srgbClr val="33CC33"/>
    <a:srgbClr val="66FF66"/>
    <a:srgbClr val="65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1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17.xml"/><Relationship Id="rId5" Type="http://schemas.openxmlformats.org/officeDocument/2006/relationships/slide" Target="slides/slide16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 smtClean="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524E5341-BE15-CE46-8CC4-B69BD2479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6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F9431C83-4C7E-F643-9C29-E05C971935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65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19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363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6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488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14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92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97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678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60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45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5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21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Krylov subspaces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hlink"/>
                </a:solidFill>
                <a:latin typeface="Arial" charset="0"/>
              </a:rPr>
              <a:t>Krylov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subspace:</a:t>
            </a:r>
            <a:endParaRPr lang="en-US" b="1" baseline="-25000" dirty="0">
              <a:latin typeface="Times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sz="2800" b="1" baseline="-25000" dirty="0" err="1">
                <a:solidFill>
                  <a:schemeClr val="hlink"/>
                </a:solidFill>
                <a:latin typeface="Times" charset="0"/>
              </a:rPr>
              <a:t>k</a:t>
            </a:r>
            <a:r>
              <a:rPr lang="en-US" sz="2800" b="1" baseline="-25000" dirty="0">
                <a:solidFill>
                  <a:schemeClr val="hlink"/>
                </a:solidFill>
                <a:latin typeface="Times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(A, b)  = </a:t>
            </a:r>
            <a:r>
              <a:rPr lang="en-US" sz="2800" dirty="0">
                <a:latin typeface="Times" charset="0"/>
              </a:rPr>
              <a:t>span (b, Ab, A</a:t>
            </a:r>
            <a:r>
              <a:rPr lang="en-US" sz="2800" b="1" baseline="30000" dirty="0">
                <a:latin typeface="Times" charset="0"/>
              </a:rPr>
              <a:t>2</a:t>
            </a:r>
            <a:r>
              <a:rPr lang="en-US" sz="2800" dirty="0">
                <a:latin typeface="Times" charset="0"/>
              </a:rPr>
              <a:t>b, . . ., A</a:t>
            </a:r>
            <a:r>
              <a:rPr lang="en-US" sz="2800" b="1" baseline="30000" dirty="0">
                <a:latin typeface="Times" charset="0"/>
              </a:rPr>
              <a:t>k-1</a:t>
            </a:r>
            <a:r>
              <a:rPr lang="en-US" sz="2800" dirty="0">
                <a:latin typeface="Times" charset="0"/>
              </a:rPr>
              <a:t>b)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Cayley-Hamilton theorem implies</a:t>
            </a:r>
            <a:endParaRPr lang="en-US" sz="2200" dirty="0">
              <a:solidFill>
                <a:schemeClr val="hlink"/>
              </a:solidFill>
              <a:latin typeface="Arial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latin typeface="Times" charset="0"/>
              </a:rPr>
              <a:t>(A – λ</a:t>
            </a:r>
            <a:r>
              <a:rPr lang="en-US" b="1" baseline="-25000" dirty="0">
                <a:latin typeface="Times" charset="0"/>
              </a:rPr>
              <a:t>1</a:t>
            </a:r>
            <a:r>
              <a:rPr lang="en-US" dirty="0">
                <a:latin typeface="Times" charset="0"/>
              </a:rPr>
              <a:t>I)·(A – λ</a:t>
            </a:r>
            <a:r>
              <a:rPr lang="en-US" b="1" baseline="-25000" dirty="0">
                <a:latin typeface="Times" charset="0"/>
              </a:rPr>
              <a:t>2</a:t>
            </a:r>
            <a:r>
              <a:rPr lang="en-US" dirty="0">
                <a:latin typeface="Times" charset="0"/>
              </a:rPr>
              <a:t>I) · · · (A – </a:t>
            </a:r>
            <a:r>
              <a:rPr lang="en-US" dirty="0" err="1">
                <a:latin typeface="Times" charset="0"/>
              </a:rPr>
              <a:t>λ</a:t>
            </a:r>
            <a:r>
              <a:rPr lang="en-US" b="1" baseline="-25000" dirty="0" err="1">
                <a:latin typeface="Times" charset="0"/>
              </a:rPr>
              <a:t>n</a:t>
            </a:r>
            <a:r>
              <a:rPr lang="en-US" dirty="0" err="1">
                <a:latin typeface="Times" charset="0"/>
              </a:rPr>
              <a:t>I</a:t>
            </a:r>
            <a:r>
              <a:rPr lang="en-US" dirty="0">
                <a:latin typeface="Times" charset="0"/>
              </a:rPr>
              <a:t>) = 0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Therefore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en-US" sz="6000" baseline="-10000" dirty="0" err="1">
                <a:latin typeface="Times" charset="0"/>
              </a:rPr>
              <a:t>Σ</a:t>
            </a:r>
            <a:r>
              <a:rPr lang="en-US" sz="6000" baseline="-10000" dirty="0">
                <a:latin typeface="Times" charset="0"/>
              </a:rPr>
              <a:t> </a:t>
            </a:r>
            <a:r>
              <a:rPr lang="en-US" sz="2800" dirty="0" err="1">
                <a:latin typeface="Times" charset="0"/>
              </a:rPr>
              <a:t>c</a:t>
            </a:r>
            <a:r>
              <a:rPr lang="en-US" sz="2800" b="1" baseline="-25000" dirty="0" err="1">
                <a:latin typeface="Times" charset="0"/>
              </a:rPr>
              <a:t>i</a:t>
            </a:r>
            <a:r>
              <a:rPr lang="en-US" sz="2800" dirty="0" err="1">
                <a:latin typeface="Times" charset="0"/>
              </a:rPr>
              <a:t>A</a:t>
            </a:r>
            <a:r>
              <a:rPr lang="en-US" sz="2800" b="1" baseline="30000" dirty="0" err="1">
                <a:latin typeface="Times" charset="0"/>
              </a:rPr>
              <a:t>i</a:t>
            </a:r>
            <a:r>
              <a:rPr lang="en-US" sz="2800" b="1" baseline="30000" dirty="0">
                <a:latin typeface="Times" charset="0"/>
              </a:rPr>
              <a:t>  </a:t>
            </a:r>
            <a:r>
              <a:rPr lang="en-US" sz="2800" dirty="0">
                <a:latin typeface="Times" charset="0"/>
              </a:rPr>
              <a:t>=  0  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for some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dirty="0">
                <a:latin typeface="Times" charset="0"/>
              </a:rPr>
              <a:t>c</a:t>
            </a:r>
            <a:r>
              <a:rPr lang="en-US" sz="2800" b="1" baseline="-25000" dirty="0">
                <a:latin typeface="Times" charset="0"/>
              </a:rPr>
              <a:t>i</a:t>
            </a:r>
          </a:p>
          <a:p>
            <a:pPr>
              <a:lnSpc>
                <a:spcPct val="90000"/>
              </a:lnSpc>
            </a:pPr>
            <a:endParaRPr lang="en-US" sz="2800" b="1" baseline="-25000" dirty="0">
              <a:latin typeface="Time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So                </a:t>
            </a:r>
            <a:r>
              <a:rPr lang="en-US" sz="2800" dirty="0">
                <a:latin typeface="Times" charset="0"/>
              </a:rPr>
              <a:t>A</a:t>
            </a:r>
            <a:r>
              <a:rPr lang="en-US" sz="2800" b="1" baseline="30000" dirty="0">
                <a:latin typeface="Times" charset="0"/>
              </a:rPr>
              <a:t>-1  </a:t>
            </a:r>
            <a:r>
              <a:rPr lang="en-US" sz="2800" dirty="0">
                <a:latin typeface="Times" charset="0"/>
              </a:rPr>
              <a:t>=  </a:t>
            </a:r>
            <a:r>
              <a:rPr lang="en-US" sz="6000" baseline="-10000" dirty="0" err="1">
                <a:latin typeface="Times" charset="0"/>
              </a:rPr>
              <a:t>Σ</a:t>
            </a:r>
            <a:r>
              <a:rPr lang="en-US" sz="6000" baseline="-100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</a:rPr>
              <a:t>(–c</a:t>
            </a:r>
            <a:r>
              <a:rPr lang="en-US" sz="2800" b="1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/c</a:t>
            </a:r>
            <a:r>
              <a:rPr lang="en-US" sz="2800" b="1" baseline="-25000" dirty="0">
                <a:latin typeface="Times" charset="0"/>
              </a:rPr>
              <a:t>0</a:t>
            </a:r>
            <a:r>
              <a:rPr lang="en-US" sz="2800" dirty="0">
                <a:latin typeface="Times" charset="0"/>
              </a:rPr>
              <a:t>)</a:t>
            </a:r>
            <a:r>
              <a:rPr lang="en-US" sz="2800" b="1" baseline="-250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</a:rPr>
              <a:t>A</a:t>
            </a:r>
            <a:r>
              <a:rPr lang="en-US" sz="2800" b="1" baseline="30000" dirty="0">
                <a:latin typeface="Times" charset="0"/>
              </a:rPr>
              <a:t>i–1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b="1" baseline="30000" dirty="0">
              <a:latin typeface="Times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And       </a:t>
            </a:r>
            <a:r>
              <a:rPr lang="en-US" sz="2800" dirty="0">
                <a:latin typeface="Times" charset="0"/>
              </a:rPr>
              <a:t>x = A</a:t>
            </a:r>
            <a:r>
              <a:rPr lang="en-US" sz="2800" b="1" baseline="30000" dirty="0">
                <a:latin typeface="Times" charset="0"/>
              </a:rPr>
              <a:t>-1</a:t>
            </a:r>
            <a:r>
              <a:rPr lang="en-US" sz="2800" dirty="0">
                <a:latin typeface="Times" charset="0"/>
              </a:rPr>
              <a:t>b =  </a:t>
            </a:r>
            <a:r>
              <a:rPr lang="en-US" sz="6000" baseline="-10000" dirty="0" err="1">
                <a:latin typeface="Times" charset="0"/>
              </a:rPr>
              <a:t>Σ</a:t>
            </a:r>
            <a:r>
              <a:rPr lang="en-US" sz="6000" baseline="-100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</a:rPr>
              <a:t>(–c</a:t>
            </a:r>
            <a:r>
              <a:rPr lang="en-US" sz="2800" b="1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/c</a:t>
            </a:r>
            <a:r>
              <a:rPr lang="en-US" sz="2800" b="1" baseline="-25000" dirty="0">
                <a:latin typeface="Times" charset="0"/>
              </a:rPr>
              <a:t>0</a:t>
            </a:r>
            <a:r>
              <a:rPr lang="en-US" sz="2800" dirty="0">
                <a:latin typeface="Times" charset="0"/>
              </a:rPr>
              <a:t>)</a:t>
            </a:r>
            <a:r>
              <a:rPr lang="en-US" sz="2800" b="1" baseline="-25000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</a:rPr>
              <a:t>A</a:t>
            </a:r>
            <a:r>
              <a:rPr lang="en-US" sz="2800" b="1" baseline="30000" dirty="0">
                <a:latin typeface="Times" charset="0"/>
              </a:rPr>
              <a:t>i–1</a:t>
            </a:r>
            <a:r>
              <a:rPr lang="en-US" sz="2800" dirty="0">
                <a:latin typeface="Times" charset="0"/>
              </a:rPr>
              <a:t>b</a:t>
            </a:r>
            <a:r>
              <a:rPr lang="en-US" sz="2800" b="1" dirty="0">
                <a:latin typeface="Times" charset="0"/>
              </a:rPr>
              <a:t> </a:t>
            </a:r>
            <a:r>
              <a:rPr lang="en-US" sz="2800" dirty="0">
                <a:latin typeface="Times" charset="0"/>
                <a:sym typeface="Symbol" charset="0"/>
              </a:rPr>
              <a:t> </a:t>
            </a:r>
            <a:r>
              <a:rPr lang="en-US" sz="2800" dirty="0" err="1">
                <a:solidFill>
                  <a:schemeClr val="hlink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sz="2800" b="1" baseline="-25000" dirty="0" err="1">
                <a:solidFill>
                  <a:schemeClr val="hlink"/>
                </a:solidFill>
                <a:latin typeface="Times" charset="0"/>
              </a:rPr>
              <a:t>n</a:t>
            </a:r>
            <a:r>
              <a:rPr lang="en-US" sz="2800" b="1" baseline="-25000" dirty="0">
                <a:solidFill>
                  <a:schemeClr val="hlink"/>
                </a:solidFill>
                <a:latin typeface="Times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(A, b)</a:t>
            </a:r>
            <a:r>
              <a:rPr lang="en-US" sz="2800" b="1" baseline="-25000" dirty="0">
                <a:solidFill>
                  <a:schemeClr val="hlink"/>
                </a:solidFill>
                <a:latin typeface="Times" charset="0"/>
              </a:rPr>
              <a:t> </a:t>
            </a:r>
            <a:endParaRPr lang="en-US" b="1" dirty="0">
              <a:latin typeface="Times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84425" y="3657600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0000"/>
                </a:solidFill>
              </a:rPr>
              <a:t>0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n</a:t>
            </a:r>
            <a:endParaRPr lang="en-US" dirty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29000" y="4662487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0000"/>
                </a:solidFill>
              </a:rPr>
              <a:t>1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n</a:t>
            </a:r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7824BD0-6C5C-E84F-90D5-D194122E5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5653087"/>
            <a:ext cx="968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000000"/>
                </a:solidFill>
              </a:rPr>
              <a:t>1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  <a:sym typeface="Symbol" charset="0"/>
              </a:rPr>
              <a:t></a:t>
            </a:r>
            <a:r>
              <a:rPr lang="en-US" sz="1800" b="1" dirty="0">
                <a:solidFill>
                  <a:srgbClr val="000000"/>
                </a:solidFill>
              </a:rPr>
              <a:t> 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permutations for iterative methods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Symmetric matrix permutations don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t change the convergence of unpreconditioned CG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Symmetric matrix permutations affect the quality of an incomplete factorization – poorly understood, controversial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Often banded (RCM) is best for IC(0) / ILU(0)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Often min degree &amp; nested dissection are bad for no-fill incomplete factorization but good if some fill is allowed</a:t>
            </a: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Some experiments with orderings that use matrix values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minimum discarded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order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sometimes effective but expensive to compute</a:t>
            </a:r>
          </a:p>
        </p:txBody>
      </p:sp>
    </p:spTree>
    <p:extLst>
      <p:ext uri="{BB962C8B-B14F-4D97-AF65-F5344CB8AC3E}">
        <p14:creationId xmlns:p14="http://schemas.microsoft.com/office/powerpoint/2010/main" val="34836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approximate inverses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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  explicitly</a:t>
            </a: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Minimize  </a:t>
            </a:r>
            <a:r>
              <a:rPr lang="en-US" sz="2800">
                <a:solidFill>
                  <a:schemeClr val="tx1"/>
                </a:solidFill>
                <a:latin typeface="Times New Roman" charset="0"/>
              </a:rPr>
              <a:t>||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A 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 – I ||</a:t>
            </a:r>
            <a:r>
              <a:rPr lang="en-US" sz="2800" baseline="-25000">
                <a:solidFill>
                  <a:schemeClr val="tx1"/>
                </a:solidFill>
                <a:latin typeface="Times New Roman" charset="0"/>
                <a:sym typeface="Symbol" charset="0"/>
              </a:rPr>
              <a:t>F       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(in parallel, by columns)</a:t>
            </a:r>
            <a:endParaRPr lang="en-US" sz="1600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Variants:  factored form of  </a:t>
            </a:r>
            <a:r>
              <a:rPr lang="en-US" sz="2800">
                <a:solidFill>
                  <a:schemeClr val="tx1"/>
                </a:solidFill>
                <a:latin typeface="Times New Roman" charset="0"/>
                <a:sym typeface="Symbol" charset="0"/>
              </a:rPr>
              <a:t>B</a:t>
            </a:r>
            <a:r>
              <a:rPr lang="en-US" sz="2800" baseline="30000">
                <a:solidFill>
                  <a:schemeClr val="tx1"/>
                </a:solidFill>
                <a:latin typeface="Times New Roman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, more fill, . . 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rgbClr val="00D200"/>
                </a:solidFill>
                <a:latin typeface="Arial" charset="0"/>
                <a:sym typeface="Symbol" charset="0"/>
              </a:rPr>
              <a:t>Good: very parallel, seldom breaks down</a:t>
            </a:r>
          </a:p>
          <a:p>
            <a:pPr>
              <a:lnSpc>
                <a:spcPct val="13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sym typeface="Symbol" charset="0"/>
              </a:rPr>
              <a:t>Bad: effectiveness varies widely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624138" y="1266825"/>
            <a:ext cx="3841750" cy="1852613"/>
            <a:chOff x="882" y="776"/>
            <a:chExt cx="2420" cy="1167"/>
          </a:xfrm>
        </p:grpSpPr>
        <p:grpSp>
          <p:nvGrpSpPr>
            <p:cNvPr id="13317" name="Group 5"/>
            <p:cNvGrpSpPr>
              <a:grpSpLocks noChangeAspect="1"/>
            </p:cNvGrpSpPr>
            <p:nvPr/>
          </p:nvGrpSpPr>
          <p:grpSpPr bwMode="auto">
            <a:xfrm>
              <a:off x="882" y="776"/>
              <a:ext cx="864" cy="864"/>
              <a:chOff x="780" y="912"/>
              <a:chExt cx="1008" cy="1008"/>
            </a:xfrm>
          </p:grpSpPr>
          <p:sp>
            <p:nvSpPr>
              <p:cNvPr id="13348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9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0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1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2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3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4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5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6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7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8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59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0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1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2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3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4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5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6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7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8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69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70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71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72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73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3318" name="Group 32"/>
            <p:cNvGrpSpPr>
              <a:grpSpLocks/>
            </p:cNvGrpSpPr>
            <p:nvPr/>
          </p:nvGrpSpPr>
          <p:grpSpPr bwMode="auto">
            <a:xfrm>
              <a:off x="2438" y="776"/>
              <a:ext cx="864" cy="864"/>
              <a:chOff x="2438" y="776"/>
              <a:chExt cx="864" cy="864"/>
            </a:xfrm>
          </p:grpSpPr>
          <p:sp>
            <p:nvSpPr>
              <p:cNvPr id="13322" name="Oval 33"/>
              <p:cNvSpPr>
                <a:spLocks noChangeAspect="1" noChangeArrowheads="1"/>
              </p:cNvSpPr>
              <p:nvPr/>
            </p:nvSpPr>
            <p:spPr bwMode="auto">
              <a:xfrm>
                <a:off x="2479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3" name="Oval 34"/>
              <p:cNvSpPr>
                <a:spLocks noChangeAspect="1" noChangeArrowheads="1"/>
              </p:cNvSpPr>
              <p:nvPr/>
            </p:nvSpPr>
            <p:spPr bwMode="auto">
              <a:xfrm>
                <a:off x="2656" y="82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4" name="Oval 35"/>
              <p:cNvSpPr>
                <a:spLocks noChangeAspect="1" noChangeArrowheads="1"/>
              </p:cNvSpPr>
              <p:nvPr/>
            </p:nvSpPr>
            <p:spPr bwMode="auto">
              <a:xfrm>
                <a:off x="2833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5" name="Oval 36"/>
              <p:cNvSpPr>
                <a:spLocks noChangeAspect="1" noChangeArrowheads="1"/>
              </p:cNvSpPr>
              <p:nvPr/>
            </p:nvSpPr>
            <p:spPr bwMode="auto">
              <a:xfrm>
                <a:off x="3010" y="827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6" name="Oval 37"/>
              <p:cNvSpPr>
                <a:spLocks noChangeAspect="1" noChangeArrowheads="1"/>
              </p:cNvSpPr>
              <p:nvPr/>
            </p:nvSpPr>
            <p:spPr bwMode="auto">
              <a:xfrm>
                <a:off x="3187" y="82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7" name="Oval 38"/>
              <p:cNvSpPr>
                <a:spLocks noChangeAspect="1" noChangeArrowheads="1"/>
              </p:cNvSpPr>
              <p:nvPr/>
            </p:nvSpPr>
            <p:spPr bwMode="auto">
              <a:xfrm>
                <a:off x="2479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8" name="Oval 39"/>
              <p:cNvSpPr>
                <a:spLocks noChangeAspect="1" noChangeArrowheads="1"/>
              </p:cNvSpPr>
              <p:nvPr/>
            </p:nvSpPr>
            <p:spPr bwMode="auto">
              <a:xfrm>
                <a:off x="2656" y="99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29" name="Oval 40"/>
              <p:cNvSpPr>
                <a:spLocks noChangeAspect="1" noChangeArrowheads="1"/>
              </p:cNvSpPr>
              <p:nvPr/>
            </p:nvSpPr>
            <p:spPr bwMode="auto">
              <a:xfrm>
                <a:off x="2833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0" name="Oval 41"/>
              <p:cNvSpPr>
                <a:spLocks noChangeAspect="1" noChangeArrowheads="1"/>
              </p:cNvSpPr>
              <p:nvPr/>
            </p:nvSpPr>
            <p:spPr bwMode="auto">
              <a:xfrm>
                <a:off x="3010" y="99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1" name="Oval 42"/>
              <p:cNvSpPr>
                <a:spLocks noChangeAspect="1" noChangeArrowheads="1"/>
              </p:cNvSpPr>
              <p:nvPr/>
            </p:nvSpPr>
            <p:spPr bwMode="auto">
              <a:xfrm>
                <a:off x="3187" y="99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2" name="Oval 43"/>
              <p:cNvSpPr>
                <a:spLocks noChangeAspect="1" noChangeArrowheads="1"/>
              </p:cNvSpPr>
              <p:nvPr/>
            </p:nvSpPr>
            <p:spPr bwMode="auto">
              <a:xfrm>
                <a:off x="2479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3" name="Oval 44"/>
              <p:cNvSpPr>
                <a:spLocks noChangeAspect="1" noChangeArrowheads="1"/>
              </p:cNvSpPr>
              <p:nvPr/>
            </p:nvSpPr>
            <p:spPr bwMode="auto">
              <a:xfrm>
                <a:off x="2656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4" name="Oval 45"/>
              <p:cNvSpPr>
                <a:spLocks noChangeAspect="1" noChangeArrowheads="1"/>
              </p:cNvSpPr>
              <p:nvPr/>
            </p:nvSpPr>
            <p:spPr bwMode="auto">
              <a:xfrm>
                <a:off x="2833" y="117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5" name="Oval 46"/>
              <p:cNvSpPr>
                <a:spLocks noChangeAspect="1" noChangeArrowheads="1"/>
              </p:cNvSpPr>
              <p:nvPr/>
            </p:nvSpPr>
            <p:spPr bwMode="auto">
              <a:xfrm>
                <a:off x="3010" y="117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6" name="Oval 47"/>
              <p:cNvSpPr>
                <a:spLocks noChangeAspect="1" noChangeArrowheads="1"/>
              </p:cNvSpPr>
              <p:nvPr/>
            </p:nvSpPr>
            <p:spPr bwMode="auto">
              <a:xfrm>
                <a:off x="3187" y="117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7" name="Oval 48"/>
              <p:cNvSpPr>
                <a:spLocks noChangeAspect="1" noChangeArrowheads="1"/>
              </p:cNvSpPr>
              <p:nvPr/>
            </p:nvSpPr>
            <p:spPr bwMode="auto">
              <a:xfrm>
                <a:off x="2479" y="134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8" name="Oval 49"/>
              <p:cNvSpPr>
                <a:spLocks noChangeAspect="1" noChangeArrowheads="1"/>
              </p:cNvSpPr>
              <p:nvPr/>
            </p:nvSpPr>
            <p:spPr bwMode="auto">
              <a:xfrm>
                <a:off x="2656" y="134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39" name="Oval 50"/>
              <p:cNvSpPr>
                <a:spLocks noChangeAspect="1" noChangeArrowheads="1"/>
              </p:cNvSpPr>
              <p:nvPr/>
            </p:nvSpPr>
            <p:spPr bwMode="auto">
              <a:xfrm>
                <a:off x="2833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0" name="Oval 51"/>
              <p:cNvSpPr>
                <a:spLocks noChangeAspect="1" noChangeArrowheads="1"/>
              </p:cNvSpPr>
              <p:nvPr/>
            </p:nvSpPr>
            <p:spPr bwMode="auto">
              <a:xfrm>
                <a:off x="3010" y="134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1" name="Oval 52"/>
              <p:cNvSpPr>
                <a:spLocks noChangeAspect="1" noChangeArrowheads="1"/>
              </p:cNvSpPr>
              <p:nvPr/>
            </p:nvSpPr>
            <p:spPr bwMode="auto">
              <a:xfrm>
                <a:off x="3187" y="134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2" name="Oval 53"/>
              <p:cNvSpPr>
                <a:spLocks noChangeAspect="1" noChangeArrowheads="1"/>
              </p:cNvSpPr>
              <p:nvPr/>
            </p:nvSpPr>
            <p:spPr bwMode="auto">
              <a:xfrm>
                <a:off x="2479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3" name="Oval 54"/>
              <p:cNvSpPr>
                <a:spLocks noChangeAspect="1" noChangeArrowheads="1"/>
              </p:cNvSpPr>
              <p:nvPr/>
            </p:nvSpPr>
            <p:spPr bwMode="auto">
              <a:xfrm>
                <a:off x="2656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4" name="Oval 55"/>
              <p:cNvSpPr>
                <a:spLocks noChangeAspect="1" noChangeArrowheads="1"/>
              </p:cNvSpPr>
              <p:nvPr/>
            </p:nvSpPr>
            <p:spPr bwMode="auto">
              <a:xfrm>
                <a:off x="2833" y="151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5" name="Oval 56"/>
              <p:cNvSpPr>
                <a:spLocks noChangeAspect="1" noChangeArrowheads="1"/>
              </p:cNvSpPr>
              <p:nvPr/>
            </p:nvSpPr>
            <p:spPr bwMode="auto">
              <a:xfrm>
                <a:off x="3010" y="151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6" name="Oval 57"/>
              <p:cNvSpPr>
                <a:spLocks noChangeAspect="1" noChangeArrowheads="1"/>
              </p:cNvSpPr>
              <p:nvPr/>
            </p:nvSpPr>
            <p:spPr bwMode="auto">
              <a:xfrm>
                <a:off x="3187" y="151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3347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2438" y="77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13319" name="Line 59"/>
            <p:cNvSpPr>
              <a:spLocks noChangeShapeType="1"/>
            </p:cNvSpPr>
            <p:nvPr/>
          </p:nvSpPr>
          <p:spPr bwMode="auto">
            <a:xfrm>
              <a:off x="1902" y="1208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3320" name="Text Box 60"/>
            <p:cNvSpPr txBox="1">
              <a:spLocks noChangeArrowheads="1"/>
            </p:cNvSpPr>
            <p:nvPr/>
          </p:nvSpPr>
          <p:spPr bwMode="auto">
            <a:xfrm>
              <a:off x="1142" y="1616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A</a:t>
              </a:r>
            </a:p>
          </p:txBody>
        </p:sp>
        <p:sp>
          <p:nvSpPr>
            <p:cNvPr id="13321" name="Text Box 61"/>
            <p:cNvSpPr txBox="1">
              <a:spLocks noChangeArrowheads="1"/>
            </p:cNvSpPr>
            <p:nvPr/>
          </p:nvSpPr>
          <p:spPr bwMode="auto">
            <a:xfrm>
              <a:off x="2758" y="1616"/>
              <a:ext cx="3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B</a:t>
              </a:r>
              <a:r>
                <a:rPr kumimoji="0" 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2584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Landscape of Sparse Ax=b Solvers</a:t>
            </a:r>
            <a:endParaRPr lang="en-US" sz="400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908300" y="2352675"/>
          <a:ext cx="4400550" cy="373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3" imgW="4430561" imgH="3756169" progId="Word.Document.8">
                  <p:embed/>
                </p:oleObj>
              </mc:Choice>
              <mc:Fallback>
                <p:oleObj name="Document" r:id="rId3" imgW="4430561" imgH="3756169" progId="Word.Document.8">
                  <p:embed/>
                  <p:pic>
                    <p:nvPicPr>
                      <p:cNvPr id="10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2352675"/>
                        <a:ext cx="4400550" cy="373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Direct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Iterative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y</a:t>
              </a:r>
              <a:r>
                <a:rPr kumimoji="0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’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Non-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Symmetric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positive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sng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+mn-cs"/>
                </a:rPr>
                <a:t>definite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030" name="Group 10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21FAE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21FAE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031" name="Group 14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21FAE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srgbClr val="021FAE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032" name="Text Box 18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11558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Hierarchy of matrix classes (all real)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15340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 nonsymmetric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Diagonalizable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Normal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indefinite</a:t>
            </a:r>
            <a:endParaRPr lang="en-US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Symmetric positive (semi)definite = Factor width n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k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sz="2000" b="1">
                <a:latin typeface="Arial" charset="0"/>
              </a:rPr>
              <a:t>           . . 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4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latin typeface="Arial" charset="0"/>
              </a:rPr>
              <a:t>Factor width 3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Diagonally dominant SPSD = Factor width 2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Generalized Laplacian = Symm diag dominant M-matrix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</a:rPr>
              <a:t>Graph Laplacian</a:t>
            </a:r>
          </a:p>
        </p:txBody>
      </p:sp>
    </p:spTree>
    <p:extLst>
      <p:ext uri="{BB962C8B-B14F-4D97-AF65-F5344CB8AC3E}">
        <p14:creationId xmlns:p14="http://schemas.microsoft.com/office/powerpoint/2010/main" val="218875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Krylov subspace methods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Nonsymmetric linear systems: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GMRES:  </a:t>
            </a:r>
            <a:br>
              <a:rPr lang="en-US" sz="2000" dirty="0">
                <a:solidFill>
                  <a:schemeClr val="hlink"/>
                </a:solidFill>
                <a:latin typeface="Arial" charset="0"/>
              </a:rPr>
            </a:br>
            <a:r>
              <a:rPr lang="en-US" sz="2000" u="sng" dirty="0">
                <a:solidFill>
                  <a:srgbClr val="021FAE"/>
                </a:solidFill>
                <a:latin typeface="Times" charset="0"/>
              </a:rPr>
              <a:t>for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 </a:t>
            </a:r>
            <a:r>
              <a:rPr lang="en-US" sz="2000" dirty="0" err="1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 = 1, 2, 3, . . .</a:t>
            </a:r>
            <a:br>
              <a:rPr lang="en-US" sz="2000" dirty="0">
                <a:solidFill>
                  <a:srgbClr val="021FAE"/>
                </a:solidFill>
                <a:latin typeface="Times" charset="0"/>
              </a:rPr>
            </a:br>
            <a:r>
              <a:rPr lang="en-US" sz="2000" dirty="0">
                <a:solidFill>
                  <a:srgbClr val="021FAE"/>
                </a:solidFill>
                <a:latin typeface="Times" charset="0"/>
              </a:rPr>
              <a:t>    find x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  <a:sym typeface="Symbol" charset="0"/>
              </a:rPr>
              <a:t>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(A, b) such that  </a:t>
            </a:r>
            <a:r>
              <a:rPr lang="en-US" sz="2000" dirty="0" err="1">
                <a:solidFill>
                  <a:srgbClr val="021FAE"/>
                </a:solidFill>
                <a:latin typeface="Times" charset="0"/>
              </a:rPr>
              <a:t>r</a:t>
            </a:r>
            <a:r>
              <a:rPr lang="en-US" sz="2000" b="1" baseline="-25000" dirty="0" err="1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dirty="0">
                <a:solidFill>
                  <a:srgbClr val="021FAE"/>
                </a:solidFill>
                <a:latin typeface="Times" charset="0"/>
              </a:rPr>
              <a:t>  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=  (</a:t>
            </a:r>
            <a:r>
              <a:rPr lang="en-US" sz="2000" dirty="0" err="1">
                <a:solidFill>
                  <a:srgbClr val="021FAE"/>
                </a:solidFill>
                <a:latin typeface="Times" charset="0"/>
              </a:rPr>
              <a:t>Ax</a:t>
            </a:r>
            <a:r>
              <a:rPr lang="en-US" sz="2000" b="1" baseline="-25000" dirty="0" err="1">
                <a:solidFill>
                  <a:srgbClr val="021FAE"/>
                </a:solidFill>
                <a:latin typeface="Times" charset="0"/>
              </a:rPr>
              <a:t>i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 – b)  </a:t>
            </a:r>
            <a:r>
              <a:rPr lang="en-US" sz="2000" b="1" dirty="0">
                <a:solidFill>
                  <a:srgbClr val="021FAE"/>
                </a:solidFill>
                <a:latin typeface="Times" charset="0"/>
                <a:sym typeface="Symbol" charset="0"/>
              </a:rPr>
              <a:t>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 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(A, b)</a:t>
            </a:r>
            <a:br>
              <a:rPr lang="en-US" sz="2000" dirty="0">
                <a:solidFill>
                  <a:srgbClr val="021FAE"/>
                </a:solidFill>
                <a:latin typeface="Times" charset="0"/>
              </a:rPr>
            </a:br>
            <a:r>
              <a:rPr lang="en-US" sz="2000" dirty="0">
                <a:latin typeface="Arial" charset="0"/>
              </a:rPr>
              <a:t>But, no short recurrence =&gt; save old vectors =&gt; lots more space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(Usually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restarted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every k iterations to use less space.)</a:t>
            </a:r>
          </a:p>
          <a:p>
            <a:pPr lvl="4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BiCGStab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, QMR, etc.:</a:t>
            </a:r>
            <a:br>
              <a:rPr lang="en-US" sz="2000" dirty="0">
                <a:solidFill>
                  <a:schemeClr val="hlink"/>
                </a:solidFill>
                <a:latin typeface="Arial" charset="0"/>
              </a:rPr>
            </a:br>
            <a:r>
              <a:rPr lang="en-US" sz="2000" dirty="0">
                <a:latin typeface="Arial" charset="0"/>
              </a:rPr>
              <a:t>Two spaces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(A, b)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dirty="0">
                <a:latin typeface="Arial" charset="0"/>
              </a:rPr>
              <a:t>and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K</a:t>
            </a:r>
            <a:r>
              <a:rPr lang="en-US" sz="2000" b="1" baseline="-25000" dirty="0">
                <a:solidFill>
                  <a:srgbClr val="021FAE"/>
                </a:solidFill>
                <a:latin typeface="Times" charset="0"/>
              </a:rPr>
              <a:t>i 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(A</a:t>
            </a:r>
            <a:r>
              <a:rPr lang="en-US" sz="2000" baseline="30000" dirty="0">
                <a:solidFill>
                  <a:srgbClr val="021FAE"/>
                </a:solidFill>
                <a:latin typeface="Times" charset="0"/>
              </a:rPr>
              <a:t>T</a:t>
            </a:r>
            <a:r>
              <a:rPr lang="en-US" sz="2000" dirty="0">
                <a:solidFill>
                  <a:srgbClr val="021FAE"/>
                </a:solidFill>
                <a:latin typeface="Times" charset="0"/>
              </a:rPr>
              <a:t>, b)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000" dirty="0">
                <a:latin typeface="Arial" charset="0"/>
              </a:rPr>
              <a:t>w/ mutually orthogonal bases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Short recurrences =&gt; </a:t>
            </a:r>
            <a:r>
              <a:rPr lang="en-US" sz="2000" dirty="0">
                <a:solidFill>
                  <a:schemeClr val="tx1"/>
                </a:solidFill>
                <a:latin typeface="Times" charset="0"/>
              </a:rPr>
              <a:t>O(n)</a:t>
            </a:r>
            <a:r>
              <a:rPr lang="en-US" sz="2000" dirty="0">
                <a:latin typeface="Arial" charset="0"/>
              </a:rPr>
              <a:t> space, but less robust</a:t>
            </a:r>
          </a:p>
          <a:p>
            <a:pPr lvl="4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Convergence and preconditioning more delicate than CG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Active area of current research</a:t>
            </a:r>
          </a:p>
          <a:p>
            <a:pPr lvl="4">
              <a:lnSpc>
                <a:spcPct val="90000"/>
              </a:lnSpc>
            </a:pPr>
            <a:endParaRPr lang="en-US" sz="1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Eigenvalues: 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Lanczos</a:t>
            </a:r>
            <a:r>
              <a:rPr lang="en-US" sz="2000" dirty="0">
                <a:latin typeface="Arial" charset="0"/>
              </a:rPr>
              <a:t> (symmetric),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Arnoldi</a:t>
            </a:r>
            <a:r>
              <a:rPr lang="en-US" sz="2000" dirty="0">
                <a:latin typeface="Arial" charset="0"/>
              </a:rPr>
              <a:t> (nonsymmetric)</a:t>
            </a:r>
          </a:p>
        </p:txBody>
      </p:sp>
    </p:spTree>
    <p:extLst>
      <p:ext uri="{BB962C8B-B14F-4D97-AF65-F5344CB8AC3E}">
        <p14:creationId xmlns:p14="http://schemas.microsoft.com/office/powerpoint/2010/main" val="3436784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 matrix permutations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for iterative methods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Dynamic permutation: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ILU with row or column pivoting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ILUTP (Saad), Matlab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luinc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More robust but more expensive than ILUT</a:t>
            </a:r>
          </a:p>
          <a:p>
            <a:pPr lvl="1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4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Static permutation: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Try to increase diagonal dominance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E.g. bipartite weighted matching (Duff &amp; Koster)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Often effective; no theory for quality of preconditioner</a:t>
            </a:r>
          </a:p>
          <a:p>
            <a:pPr lvl="1"/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Field is not well understood, to say the least</a:t>
            </a:r>
          </a:p>
        </p:txBody>
      </p:sp>
    </p:spTree>
    <p:extLst>
      <p:ext uri="{BB962C8B-B14F-4D97-AF65-F5344CB8AC3E}">
        <p14:creationId xmlns:p14="http://schemas.microsoft.com/office/powerpoint/2010/main" val="1603124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Row permutation for heavy diagonal        </a:t>
            </a:r>
            <a:r>
              <a:rPr lang="en-US" sz="1800" b="0" i="0">
                <a:solidFill>
                  <a:srgbClr val="021FAE"/>
                </a:solidFill>
                <a:effectLst/>
                <a:ea typeface="+mj-ea"/>
              </a:rPr>
              <a:t>[Duff, Koster]</a:t>
            </a:r>
            <a:endParaRPr lang="en-US" sz="2000" b="0" i="0">
              <a:solidFill>
                <a:srgbClr val="000000"/>
              </a:solidFill>
              <a:effectLst/>
              <a:latin typeface="Times" pitchFamily="18" charset="0"/>
              <a:ea typeface="+mj-ea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3873500"/>
            <a:ext cx="7086600" cy="2667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Represent A as a weighted, undirected bipartite graph (one node for each row and one node for each column)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Find matching (set of independent edges) with maximum product of weights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Permute rows to place matching on diagonal</a:t>
            </a:r>
          </a:p>
          <a:p>
            <a:pPr>
              <a:lnSpc>
                <a:spcPct val="110000"/>
              </a:lnSpc>
            </a:pPr>
            <a:r>
              <a:rPr lang="en-US" sz="2000">
                <a:latin typeface="Arial" charset="0"/>
              </a:rPr>
              <a:t>Matching algorithm also gives a row and column scaling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to make all diag elts =1 and all off-diag elts &lt;=1</a:t>
            </a:r>
          </a:p>
        </p:txBody>
      </p:sp>
      <p:sp>
        <p:nvSpPr>
          <p:cNvPr id="15364" name="Oval 4"/>
          <p:cNvSpPr>
            <a:spLocks noChangeAspect="1" noChangeArrowheads="1"/>
          </p:cNvSpPr>
          <p:nvPr/>
        </p:nvSpPr>
        <p:spPr bwMode="auto">
          <a:xfrm>
            <a:off x="1101725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5" name="Oval 5"/>
          <p:cNvSpPr>
            <a:spLocks noChangeAspect="1" noChangeArrowheads="1"/>
          </p:cNvSpPr>
          <p:nvPr/>
        </p:nvSpPr>
        <p:spPr bwMode="auto">
          <a:xfrm>
            <a:off x="142875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6" name="Oval 6"/>
          <p:cNvSpPr>
            <a:spLocks noChangeAspect="1" noChangeArrowheads="1"/>
          </p:cNvSpPr>
          <p:nvPr/>
        </p:nvSpPr>
        <p:spPr bwMode="auto">
          <a:xfrm>
            <a:off x="1757363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7" name="Oval 7"/>
          <p:cNvSpPr>
            <a:spLocks noChangeAspect="1" noChangeArrowheads="1"/>
          </p:cNvSpPr>
          <p:nvPr/>
        </p:nvSpPr>
        <p:spPr bwMode="auto">
          <a:xfrm>
            <a:off x="2084388" y="166211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8" name="Oval 8"/>
          <p:cNvSpPr>
            <a:spLocks noChangeAspect="1" noChangeArrowheads="1"/>
          </p:cNvSpPr>
          <p:nvPr/>
        </p:nvSpPr>
        <p:spPr bwMode="auto">
          <a:xfrm>
            <a:off x="2413000" y="166211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9" name="Oval 9"/>
          <p:cNvSpPr>
            <a:spLocks noChangeAspect="1" noChangeArrowheads="1"/>
          </p:cNvSpPr>
          <p:nvPr/>
        </p:nvSpPr>
        <p:spPr bwMode="auto">
          <a:xfrm>
            <a:off x="1101725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0" name="Oval 10"/>
          <p:cNvSpPr>
            <a:spLocks noChangeAspect="1" noChangeArrowheads="1"/>
          </p:cNvSpPr>
          <p:nvPr/>
        </p:nvSpPr>
        <p:spPr bwMode="auto">
          <a:xfrm>
            <a:off x="1428750" y="1981200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1" name="Oval 11"/>
          <p:cNvSpPr>
            <a:spLocks noChangeAspect="1" noChangeArrowheads="1"/>
          </p:cNvSpPr>
          <p:nvPr/>
        </p:nvSpPr>
        <p:spPr bwMode="auto">
          <a:xfrm>
            <a:off x="1757363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2" name="Oval 12"/>
          <p:cNvSpPr>
            <a:spLocks noChangeAspect="1" noChangeArrowheads="1"/>
          </p:cNvSpPr>
          <p:nvPr/>
        </p:nvSpPr>
        <p:spPr bwMode="auto">
          <a:xfrm>
            <a:off x="2084388" y="1981200"/>
            <a:ext cx="136525" cy="136525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3" name="Oval 13"/>
          <p:cNvSpPr>
            <a:spLocks noChangeAspect="1" noChangeArrowheads="1"/>
          </p:cNvSpPr>
          <p:nvPr/>
        </p:nvSpPr>
        <p:spPr bwMode="auto">
          <a:xfrm>
            <a:off x="2413000" y="1981200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4" name="Oval 14"/>
          <p:cNvSpPr>
            <a:spLocks noChangeAspect="1" noChangeArrowheads="1"/>
          </p:cNvSpPr>
          <p:nvPr/>
        </p:nvSpPr>
        <p:spPr bwMode="auto">
          <a:xfrm>
            <a:off x="1101725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5" name="Oval 15"/>
          <p:cNvSpPr>
            <a:spLocks noChangeAspect="1" noChangeArrowheads="1"/>
          </p:cNvSpPr>
          <p:nvPr/>
        </p:nvSpPr>
        <p:spPr bwMode="auto">
          <a:xfrm>
            <a:off x="1428750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6" name="Oval 16"/>
          <p:cNvSpPr>
            <a:spLocks noChangeAspect="1" noChangeArrowheads="1"/>
          </p:cNvSpPr>
          <p:nvPr/>
        </p:nvSpPr>
        <p:spPr bwMode="auto">
          <a:xfrm>
            <a:off x="1757363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7" name="Oval 17"/>
          <p:cNvSpPr>
            <a:spLocks noChangeAspect="1" noChangeArrowheads="1"/>
          </p:cNvSpPr>
          <p:nvPr/>
        </p:nvSpPr>
        <p:spPr bwMode="auto">
          <a:xfrm>
            <a:off x="2084388" y="2300288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8" name="Oval 18"/>
          <p:cNvSpPr>
            <a:spLocks noChangeAspect="1" noChangeArrowheads="1"/>
          </p:cNvSpPr>
          <p:nvPr/>
        </p:nvSpPr>
        <p:spPr bwMode="auto">
          <a:xfrm>
            <a:off x="2413000" y="2300288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79" name="Oval 19"/>
          <p:cNvSpPr>
            <a:spLocks noChangeAspect="1" noChangeArrowheads="1"/>
          </p:cNvSpPr>
          <p:nvPr/>
        </p:nvSpPr>
        <p:spPr bwMode="auto">
          <a:xfrm>
            <a:off x="1101725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0" name="Oval 20"/>
          <p:cNvSpPr>
            <a:spLocks noChangeAspect="1" noChangeArrowheads="1"/>
          </p:cNvSpPr>
          <p:nvPr/>
        </p:nvSpPr>
        <p:spPr bwMode="auto">
          <a:xfrm>
            <a:off x="1428750" y="2619375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1" name="Oval 21"/>
          <p:cNvSpPr>
            <a:spLocks noChangeAspect="1" noChangeArrowheads="1"/>
          </p:cNvSpPr>
          <p:nvPr/>
        </p:nvSpPr>
        <p:spPr bwMode="auto">
          <a:xfrm>
            <a:off x="1757363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2" name="Oval 22"/>
          <p:cNvSpPr>
            <a:spLocks noChangeAspect="1" noChangeArrowheads="1"/>
          </p:cNvSpPr>
          <p:nvPr/>
        </p:nvSpPr>
        <p:spPr bwMode="auto">
          <a:xfrm>
            <a:off x="2084388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3" name="Oval 23"/>
          <p:cNvSpPr>
            <a:spLocks noChangeAspect="1" noChangeArrowheads="1"/>
          </p:cNvSpPr>
          <p:nvPr/>
        </p:nvSpPr>
        <p:spPr bwMode="auto">
          <a:xfrm>
            <a:off x="2413000" y="2619375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4" name="Oval 24"/>
          <p:cNvSpPr>
            <a:spLocks noChangeAspect="1" noChangeArrowheads="1"/>
          </p:cNvSpPr>
          <p:nvPr/>
        </p:nvSpPr>
        <p:spPr bwMode="auto">
          <a:xfrm>
            <a:off x="1101725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5" name="Oval 25"/>
          <p:cNvSpPr>
            <a:spLocks noChangeAspect="1" noChangeArrowheads="1"/>
          </p:cNvSpPr>
          <p:nvPr/>
        </p:nvSpPr>
        <p:spPr bwMode="auto">
          <a:xfrm>
            <a:off x="142875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6" name="Oval 26"/>
          <p:cNvSpPr>
            <a:spLocks noChangeAspect="1" noChangeArrowheads="1"/>
          </p:cNvSpPr>
          <p:nvPr/>
        </p:nvSpPr>
        <p:spPr bwMode="auto">
          <a:xfrm>
            <a:off x="1757363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7" name="Oval 27"/>
          <p:cNvSpPr>
            <a:spLocks noChangeAspect="1" noChangeArrowheads="1"/>
          </p:cNvSpPr>
          <p:nvPr/>
        </p:nvSpPr>
        <p:spPr bwMode="auto">
          <a:xfrm>
            <a:off x="2084388" y="2938463"/>
            <a:ext cx="136525" cy="136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8" name="Oval 28"/>
          <p:cNvSpPr>
            <a:spLocks noChangeAspect="1" noChangeArrowheads="1"/>
          </p:cNvSpPr>
          <p:nvPr/>
        </p:nvSpPr>
        <p:spPr bwMode="auto">
          <a:xfrm>
            <a:off x="2413000" y="2938463"/>
            <a:ext cx="136525" cy="1365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1025525" y="1568450"/>
            <a:ext cx="1600200" cy="1600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1006475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33521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5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338263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670050" y="126365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001838" y="1263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4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763588" y="15414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D2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1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763588" y="28622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D2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5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63588" y="18716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D2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763588" y="22018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D2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763588" y="253206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D2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4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590675" y="32940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A</a:t>
            </a:r>
          </a:p>
        </p:txBody>
      </p:sp>
      <p:grpSp>
        <p:nvGrpSpPr>
          <p:cNvPr id="15401" name="Group 41"/>
          <p:cNvGrpSpPr>
            <a:grpSpLocks/>
          </p:cNvGrpSpPr>
          <p:nvPr/>
        </p:nvGrpSpPr>
        <p:grpSpPr bwMode="auto">
          <a:xfrm>
            <a:off x="3505200" y="1468438"/>
            <a:ext cx="1808163" cy="2051050"/>
            <a:chOff x="2208" y="1008"/>
            <a:chExt cx="1139" cy="1292"/>
          </a:xfrm>
        </p:grpSpPr>
        <p:sp>
          <p:nvSpPr>
            <p:cNvPr id="15440" name="Line 42"/>
            <p:cNvSpPr>
              <a:spLocks noChangeShapeType="1"/>
            </p:cNvSpPr>
            <p:nvPr/>
          </p:nvSpPr>
          <p:spPr bwMode="auto">
            <a:xfrm>
              <a:off x="2452" y="1090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1" name="Line 43"/>
            <p:cNvSpPr>
              <a:spLocks noChangeShapeType="1"/>
            </p:cNvSpPr>
            <p:nvPr/>
          </p:nvSpPr>
          <p:spPr bwMode="auto">
            <a:xfrm>
              <a:off x="2452" y="1378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2" name="Line 44"/>
            <p:cNvSpPr>
              <a:spLocks noChangeShapeType="1"/>
            </p:cNvSpPr>
            <p:nvPr/>
          </p:nvSpPr>
          <p:spPr bwMode="auto">
            <a:xfrm>
              <a:off x="2458" y="1372"/>
              <a:ext cx="660" cy="2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5443" name="Group 45"/>
            <p:cNvGrpSpPr>
              <a:grpSpLocks/>
            </p:cNvGrpSpPr>
            <p:nvPr/>
          </p:nvGrpSpPr>
          <p:grpSpPr bwMode="auto">
            <a:xfrm>
              <a:off x="2208" y="1008"/>
              <a:ext cx="187" cy="1292"/>
              <a:chOff x="4280" y="912"/>
              <a:chExt cx="187" cy="1292"/>
            </a:xfrm>
          </p:grpSpPr>
          <p:sp>
            <p:nvSpPr>
              <p:cNvPr id="15470" name="Text Box 46"/>
              <p:cNvSpPr txBox="1">
                <a:spLocks noChangeArrowheads="1"/>
              </p:cNvSpPr>
              <p:nvPr/>
            </p:nvSpPr>
            <p:spPr bwMode="auto">
              <a:xfrm>
                <a:off x="4280" y="91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D2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</a:t>
                </a:r>
              </a:p>
            </p:txBody>
          </p:sp>
          <p:sp>
            <p:nvSpPr>
              <p:cNvPr id="15471" name="Text Box 47"/>
              <p:cNvSpPr txBox="1">
                <a:spLocks noChangeArrowheads="1"/>
              </p:cNvSpPr>
              <p:nvPr/>
            </p:nvSpPr>
            <p:spPr bwMode="auto">
              <a:xfrm>
                <a:off x="4280" y="199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D2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5</a:t>
                </a:r>
              </a:p>
            </p:txBody>
          </p:sp>
          <p:sp>
            <p:nvSpPr>
              <p:cNvPr id="15472" name="Text Box 48"/>
              <p:cNvSpPr txBox="1">
                <a:spLocks noChangeArrowheads="1"/>
              </p:cNvSpPr>
              <p:nvPr/>
            </p:nvSpPr>
            <p:spPr bwMode="auto">
              <a:xfrm>
                <a:off x="4280" y="118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D2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2</a:t>
                </a:r>
              </a:p>
            </p:txBody>
          </p:sp>
          <p:sp>
            <p:nvSpPr>
              <p:cNvPr id="15473" name="Text Box 49"/>
              <p:cNvSpPr txBox="1">
                <a:spLocks noChangeArrowheads="1"/>
              </p:cNvSpPr>
              <p:nvPr/>
            </p:nvSpPr>
            <p:spPr bwMode="auto">
              <a:xfrm>
                <a:off x="4280" y="145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D2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</a:t>
                </a:r>
              </a:p>
            </p:txBody>
          </p:sp>
          <p:sp>
            <p:nvSpPr>
              <p:cNvPr id="15474" name="Text Box 50"/>
              <p:cNvSpPr txBox="1">
                <a:spLocks noChangeArrowheads="1"/>
              </p:cNvSpPr>
              <p:nvPr/>
            </p:nvSpPr>
            <p:spPr bwMode="auto">
              <a:xfrm>
                <a:off x="4280" y="1722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00D200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4</a:t>
                </a:r>
              </a:p>
            </p:txBody>
          </p:sp>
        </p:grpSp>
        <p:grpSp>
          <p:nvGrpSpPr>
            <p:cNvPr id="15444" name="Group 51"/>
            <p:cNvGrpSpPr>
              <a:grpSpLocks/>
            </p:cNvGrpSpPr>
            <p:nvPr/>
          </p:nvGrpSpPr>
          <p:grpSpPr bwMode="auto">
            <a:xfrm>
              <a:off x="3160" y="1008"/>
              <a:ext cx="187" cy="1292"/>
              <a:chOff x="4376" y="1008"/>
              <a:chExt cx="187" cy="1292"/>
            </a:xfrm>
          </p:grpSpPr>
          <p:sp>
            <p:nvSpPr>
              <p:cNvPr id="15465" name="Text Box 52"/>
              <p:cNvSpPr txBox="1">
                <a:spLocks noChangeArrowheads="1"/>
              </p:cNvSpPr>
              <p:nvPr/>
            </p:nvSpPr>
            <p:spPr bwMode="auto">
              <a:xfrm>
                <a:off x="4376" y="100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1</a:t>
                </a:r>
              </a:p>
            </p:txBody>
          </p:sp>
          <p:sp>
            <p:nvSpPr>
              <p:cNvPr id="15466" name="Text Box 53"/>
              <p:cNvSpPr txBox="1">
                <a:spLocks noChangeArrowheads="1"/>
              </p:cNvSpPr>
              <p:nvPr/>
            </p:nvSpPr>
            <p:spPr bwMode="auto">
              <a:xfrm>
                <a:off x="4376" y="208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5</a:t>
                </a:r>
              </a:p>
            </p:txBody>
          </p:sp>
          <p:sp>
            <p:nvSpPr>
              <p:cNvPr id="15467" name="Text Box 54"/>
              <p:cNvSpPr txBox="1">
                <a:spLocks noChangeArrowheads="1"/>
              </p:cNvSpPr>
              <p:nvPr/>
            </p:nvSpPr>
            <p:spPr bwMode="auto">
              <a:xfrm>
                <a:off x="4376" y="127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2</a:t>
                </a:r>
              </a:p>
            </p:txBody>
          </p:sp>
          <p:sp>
            <p:nvSpPr>
              <p:cNvPr id="15468" name="Text Box 55"/>
              <p:cNvSpPr txBox="1">
                <a:spLocks noChangeArrowheads="1"/>
              </p:cNvSpPr>
              <p:nvPr/>
            </p:nvSpPr>
            <p:spPr bwMode="auto">
              <a:xfrm>
                <a:off x="4376" y="154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3</a:t>
                </a:r>
              </a:p>
            </p:txBody>
          </p:sp>
          <p:sp>
            <p:nvSpPr>
              <p:cNvPr id="15469" name="Text Box 56"/>
              <p:cNvSpPr txBox="1">
                <a:spLocks noChangeArrowheads="1"/>
              </p:cNvSpPr>
              <p:nvPr/>
            </p:nvSpPr>
            <p:spPr bwMode="auto">
              <a:xfrm>
                <a:off x="4376" y="1818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C0128"/>
                    </a:solidFill>
                    <a:effectLst/>
                    <a:uLnTx/>
                    <a:uFillTx/>
                    <a:latin typeface="Arial" charset="0"/>
                    <a:ea typeface="ＭＳ Ｐゴシック" charset="0"/>
                    <a:cs typeface="+mn-cs"/>
                  </a:rPr>
                  <a:t>4</a:t>
                </a:r>
              </a:p>
            </p:txBody>
          </p:sp>
        </p:grpSp>
        <p:sp>
          <p:nvSpPr>
            <p:cNvPr id="15445" name="Line 57"/>
            <p:cNvSpPr>
              <a:spLocks noChangeShapeType="1"/>
            </p:cNvSpPr>
            <p:nvPr/>
          </p:nvSpPr>
          <p:spPr bwMode="auto">
            <a:xfrm>
              <a:off x="2446" y="1099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6" name="Line 58"/>
            <p:cNvSpPr>
              <a:spLocks noChangeShapeType="1"/>
            </p:cNvSpPr>
            <p:nvPr/>
          </p:nvSpPr>
          <p:spPr bwMode="auto">
            <a:xfrm>
              <a:off x="2443" y="1660"/>
              <a:ext cx="67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7" name="Line 59"/>
            <p:cNvSpPr>
              <a:spLocks noChangeShapeType="1"/>
            </p:cNvSpPr>
            <p:nvPr/>
          </p:nvSpPr>
          <p:spPr bwMode="auto">
            <a:xfrm>
              <a:off x="2449" y="2206"/>
              <a:ext cx="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8" name="Line 60"/>
            <p:cNvSpPr>
              <a:spLocks noChangeShapeType="1"/>
            </p:cNvSpPr>
            <p:nvPr/>
          </p:nvSpPr>
          <p:spPr bwMode="auto">
            <a:xfrm>
              <a:off x="2458" y="1657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9" name="Line 61"/>
            <p:cNvSpPr>
              <a:spLocks noChangeShapeType="1"/>
            </p:cNvSpPr>
            <p:nvPr/>
          </p:nvSpPr>
          <p:spPr bwMode="auto">
            <a:xfrm flipH="1">
              <a:off x="2449" y="1381"/>
              <a:ext cx="660" cy="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0" name="Line 62"/>
            <p:cNvSpPr>
              <a:spLocks noChangeShapeType="1"/>
            </p:cNvSpPr>
            <p:nvPr/>
          </p:nvSpPr>
          <p:spPr bwMode="auto">
            <a:xfrm flipH="1">
              <a:off x="2452" y="1375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1" name="Line 63"/>
            <p:cNvSpPr>
              <a:spLocks noChangeShapeType="1"/>
            </p:cNvSpPr>
            <p:nvPr/>
          </p:nvSpPr>
          <p:spPr bwMode="auto">
            <a:xfrm flipH="1">
              <a:off x="2464" y="1099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2" name="Line 64"/>
            <p:cNvSpPr>
              <a:spLocks noChangeShapeType="1"/>
            </p:cNvSpPr>
            <p:nvPr/>
          </p:nvSpPr>
          <p:spPr bwMode="auto">
            <a:xfrm>
              <a:off x="2458" y="1393"/>
              <a:ext cx="657" cy="82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grpSp>
          <p:nvGrpSpPr>
            <p:cNvPr id="15453" name="Group 65"/>
            <p:cNvGrpSpPr>
              <a:grpSpLocks/>
            </p:cNvGrpSpPr>
            <p:nvPr/>
          </p:nvGrpSpPr>
          <p:grpSpPr bwMode="auto">
            <a:xfrm>
              <a:off x="2400" y="1050"/>
              <a:ext cx="104" cy="1208"/>
              <a:chOff x="5136" y="960"/>
              <a:chExt cx="104" cy="1208"/>
            </a:xfrm>
          </p:grpSpPr>
          <p:sp>
            <p:nvSpPr>
              <p:cNvPr id="15460" name="Oval 66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61" name="Oval 67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62" name="Oval 68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63" name="Oval 69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64" name="Oval 70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15454" name="Group 71"/>
            <p:cNvGrpSpPr>
              <a:grpSpLocks/>
            </p:cNvGrpSpPr>
            <p:nvPr/>
          </p:nvGrpSpPr>
          <p:grpSpPr bwMode="auto">
            <a:xfrm>
              <a:off x="3064" y="1050"/>
              <a:ext cx="104" cy="1208"/>
              <a:chOff x="5136" y="960"/>
              <a:chExt cx="104" cy="1208"/>
            </a:xfrm>
          </p:grpSpPr>
          <p:sp>
            <p:nvSpPr>
              <p:cNvPr id="15455" name="Oval 72"/>
              <p:cNvSpPr>
                <a:spLocks noChangeAspect="1" noChangeArrowheads="1"/>
              </p:cNvSpPr>
              <p:nvPr/>
            </p:nvSpPr>
            <p:spPr bwMode="auto">
              <a:xfrm>
                <a:off x="5136" y="960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56" name="Oval 73"/>
              <p:cNvSpPr>
                <a:spLocks noChangeAspect="1" noChangeArrowheads="1"/>
              </p:cNvSpPr>
              <p:nvPr/>
            </p:nvSpPr>
            <p:spPr bwMode="auto">
              <a:xfrm>
                <a:off x="5136" y="1236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57" name="Oval 74"/>
              <p:cNvSpPr>
                <a:spLocks noChangeAspect="1" noChangeArrowheads="1"/>
              </p:cNvSpPr>
              <p:nvPr/>
            </p:nvSpPr>
            <p:spPr bwMode="auto">
              <a:xfrm>
                <a:off x="5136" y="1512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58" name="Oval 75"/>
              <p:cNvSpPr>
                <a:spLocks noChangeAspect="1" noChangeArrowheads="1"/>
              </p:cNvSpPr>
              <p:nvPr/>
            </p:nvSpPr>
            <p:spPr bwMode="auto">
              <a:xfrm>
                <a:off x="5136" y="1788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459" name="Oval 76"/>
              <p:cNvSpPr>
                <a:spLocks noChangeAspect="1" noChangeArrowheads="1"/>
              </p:cNvSpPr>
              <p:nvPr/>
            </p:nvSpPr>
            <p:spPr bwMode="auto">
              <a:xfrm>
                <a:off x="5136" y="2064"/>
                <a:ext cx="104" cy="10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</p:grpSp>
      <p:grpSp>
        <p:nvGrpSpPr>
          <p:cNvPr id="15402" name="Group 77"/>
          <p:cNvGrpSpPr>
            <a:grpSpLocks/>
          </p:cNvGrpSpPr>
          <p:nvPr/>
        </p:nvGrpSpPr>
        <p:grpSpPr bwMode="auto">
          <a:xfrm>
            <a:off x="5973763" y="1263650"/>
            <a:ext cx="1868487" cy="2549525"/>
            <a:chOff x="3763" y="796"/>
            <a:chExt cx="1177" cy="1606"/>
          </a:xfrm>
        </p:grpSpPr>
        <p:sp>
          <p:nvSpPr>
            <p:cNvPr id="15403" name="Oval 78"/>
            <p:cNvSpPr>
              <a:spLocks noChangeAspect="1" noChangeArrowheads="1"/>
            </p:cNvSpPr>
            <p:nvPr/>
          </p:nvSpPr>
          <p:spPr bwMode="auto">
            <a:xfrm>
              <a:off x="3976" y="1047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4" name="Oval 79"/>
            <p:cNvSpPr>
              <a:spLocks noChangeAspect="1" noChangeArrowheads="1"/>
            </p:cNvSpPr>
            <p:nvPr/>
          </p:nvSpPr>
          <p:spPr bwMode="auto">
            <a:xfrm>
              <a:off x="4182" y="1047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5" name="Oval 80"/>
            <p:cNvSpPr>
              <a:spLocks noChangeAspect="1" noChangeArrowheads="1"/>
            </p:cNvSpPr>
            <p:nvPr/>
          </p:nvSpPr>
          <p:spPr bwMode="auto">
            <a:xfrm>
              <a:off x="4389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6" name="Oval 81"/>
            <p:cNvSpPr>
              <a:spLocks noChangeAspect="1" noChangeArrowheads="1"/>
            </p:cNvSpPr>
            <p:nvPr/>
          </p:nvSpPr>
          <p:spPr bwMode="auto">
            <a:xfrm>
              <a:off x="4595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7" name="Oval 82"/>
            <p:cNvSpPr>
              <a:spLocks noChangeAspect="1" noChangeArrowheads="1"/>
            </p:cNvSpPr>
            <p:nvPr/>
          </p:nvSpPr>
          <p:spPr bwMode="auto">
            <a:xfrm>
              <a:off x="4802" y="1047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8" name="Oval 83"/>
            <p:cNvSpPr>
              <a:spLocks noChangeAspect="1" noChangeArrowheads="1"/>
            </p:cNvSpPr>
            <p:nvPr/>
          </p:nvSpPr>
          <p:spPr bwMode="auto">
            <a:xfrm>
              <a:off x="3976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9" name="Oval 84"/>
            <p:cNvSpPr>
              <a:spLocks noChangeAspect="1" noChangeArrowheads="1"/>
            </p:cNvSpPr>
            <p:nvPr/>
          </p:nvSpPr>
          <p:spPr bwMode="auto">
            <a:xfrm>
              <a:off x="4182" y="1248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0" name="Oval 85"/>
            <p:cNvSpPr>
              <a:spLocks noChangeAspect="1" noChangeArrowheads="1"/>
            </p:cNvSpPr>
            <p:nvPr/>
          </p:nvSpPr>
          <p:spPr bwMode="auto">
            <a:xfrm>
              <a:off x="4389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1" name="Oval 86"/>
            <p:cNvSpPr>
              <a:spLocks noChangeAspect="1" noChangeArrowheads="1"/>
            </p:cNvSpPr>
            <p:nvPr/>
          </p:nvSpPr>
          <p:spPr bwMode="auto">
            <a:xfrm>
              <a:off x="4595" y="1248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2" name="Oval 87"/>
            <p:cNvSpPr>
              <a:spLocks noChangeAspect="1" noChangeArrowheads="1"/>
            </p:cNvSpPr>
            <p:nvPr/>
          </p:nvSpPr>
          <p:spPr bwMode="auto">
            <a:xfrm>
              <a:off x="4802" y="124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3" name="Oval 88"/>
            <p:cNvSpPr>
              <a:spLocks noChangeAspect="1" noChangeArrowheads="1"/>
            </p:cNvSpPr>
            <p:nvPr/>
          </p:nvSpPr>
          <p:spPr bwMode="auto">
            <a:xfrm>
              <a:off x="3976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4" name="Oval 89"/>
            <p:cNvSpPr>
              <a:spLocks noChangeAspect="1" noChangeArrowheads="1"/>
            </p:cNvSpPr>
            <p:nvPr/>
          </p:nvSpPr>
          <p:spPr bwMode="auto">
            <a:xfrm>
              <a:off x="4182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5" name="Oval 90"/>
            <p:cNvSpPr>
              <a:spLocks noChangeAspect="1" noChangeArrowheads="1"/>
            </p:cNvSpPr>
            <p:nvPr/>
          </p:nvSpPr>
          <p:spPr bwMode="auto">
            <a:xfrm>
              <a:off x="4389" y="1449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6" name="Oval 91"/>
            <p:cNvSpPr>
              <a:spLocks noChangeAspect="1" noChangeArrowheads="1"/>
            </p:cNvSpPr>
            <p:nvPr/>
          </p:nvSpPr>
          <p:spPr bwMode="auto">
            <a:xfrm>
              <a:off x="4595" y="1449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7" name="Oval 92"/>
            <p:cNvSpPr>
              <a:spLocks noChangeAspect="1" noChangeArrowheads="1"/>
            </p:cNvSpPr>
            <p:nvPr/>
          </p:nvSpPr>
          <p:spPr bwMode="auto">
            <a:xfrm>
              <a:off x="4802" y="1449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8" name="Oval 93"/>
            <p:cNvSpPr>
              <a:spLocks noChangeAspect="1" noChangeArrowheads="1"/>
            </p:cNvSpPr>
            <p:nvPr/>
          </p:nvSpPr>
          <p:spPr bwMode="auto">
            <a:xfrm>
              <a:off x="3976" y="165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9" name="Oval 94"/>
            <p:cNvSpPr>
              <a:spLocks noChangeAspect="1" noChangeArrowheads="1"/>
            </p:cNvSpPr>
            <p:nvPr/>
          </p:nvSpPr>
          <p:spPr bwMode="auto">
            <a:xfrm>
              <a:off x="418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0" name="Oval 95"/>
            <p:cNvSpPr>
              <a:spLocks noChangeAspect="1" noChangeArrowheads="1"/>
            </p:cNvSpPr>
            <p:nvPr/>
          </p:nvSpPr>
          <p:spPr bwMode="auto">
            <a:xfrm>
              <a:off x="4389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1" name="Oval 96"/>
            <p:cNvSpPr>
              <a:spLocks noChangeAspect="1" noChangeArrowheads="1"/>
            </p:cNvSpPr>
            <p:nvPr/>
          </p:nvSpPr>
          <p:spPr bwMode="auto">
            <a:xfrm>
              <a:off x="4595" y="1650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2" name="Oval 97"/>
            <p:cNvSpPr>
              <a:spLocks noChangeAspect="1" noChangeArrowheads="1"/>
            </p:cNvSpPr>
            <p:nvPr/>
          </p:nvSpPr>
          <p:spPr bwMode="auto">
            <a:xfrm>
              <a:off x="4802" y="1650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3" name="Oval 98"/>
            <p:cNvSpPr>
              <a:spLocks noChangeAspect="1" noChangeArrowheads="1"/>
            </p:cNvSpPr>
            <p:nvPr/>
          </p:nvSpPr>
          <p:spPr bwMode="auto">
            <a:xfrm>
              <a:off x="3976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4" name="Oval 99"/>
            <p:cNvSpPr>
              <a:spLocks noChangeAspect="1" noChangeArrowheads="1"/>
            </p:cNvSpPr>
            <p:nvPr/>
          </p:nvSpPr>
          <p:spPr bwMode="auto">
            <a:xfrm>
              <a:off x="4182" y="1851"/>
              <a:ext cx="86" cy="8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5" name="Oval 100"/>
            <p:cNvSpPr>
              <a:spLocks noChangeAspect="1" noChangeArrowheads="1"/>
            </p:cNvSpPr>
            <p:nvPr/>
          </p:nvSpPr>
          <p:spPr bwMode="auto">
            <a:xfrm>
              <a:off x="4389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6" name="Oval 101"/>
            <p:cNvSpPr>
              <a:spLocks noChangeAspect="1" noChangeArrowheads="1"/>
            </p:cNvSpPr>
            <p:nvPr/>
          </p:nvSpPr>
          <p:spPr bwMode="auto">
            <a:xfrm>
              <a:off x="4595" y="1851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7" name="Oval 102"/>
            <p:cNvSpPr>
              <a:spLocks noChangeAspect="1" noChangeArrowheads="1"/>
            </p:cNvSpPr>
            <p:nvPr/>
          </p:nvSpPr>
          <p:spPr bwMode="auto">
            <a:xfrm>
              <a:off x="4802" y="1851"/>
              <a:ext cx="86" cy="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8" name="Rectangle 103"/>
            <p:cNvSpPr>
              <a:spLocks noChangeArrowheads="1"/>
            </p:cNvSpPr>
            <p:nvPr/>
          </p:nvSpPr>
          <p:spPr bwMode="auto">
            <a:xfrm>
              <a:off x="3928" y="988"/>
              <a:ext cx="1008" cy="1008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9" name="Text Box 104"/>
            <p:cNvSpPr txBox="1">
              <a:spLocks noChangeArrowheads="1"/>
            </p:cNvSpPr>
            <p:nvPr/>
          </p:nvSpPr>
          <p:spPr bwMode="auto">
            <a:xfrm>
              <a:off x="3916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5430" name="Text Box 105"/>
            <p:cNvSpPr txBox="1">
              <a:spLocks noChangeArrowheads="1"/>
            </p:cNvSpPr>
            <p:nvPr/>
          </p:nvSpPr>
          <p:spPr bwMode="auto">
            <a:xfrm>
              <a:off x="475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15431" name="Text Box 106"/>
            <p:cNvSpPr txBox="1">
              <a:spLocks noChangeArrowheads="1"/>
            </p:cNvSpPr>
            <p:nvPr/>
          </p:nvSpPr>
          <p:spPr bwMode="auto">
            <a:xfrm>
              <a:off x="4125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5432" name="Text Box 107"/>
            <p:cNvSpPr txBox="1">
              <a:spLocks noChangeArrowheads="1"/>
            </p:cNvSpPr>
            <p:nvPr/>
          </p:nvSpPr>
          <p:spPr bwMode="auto">
            <a:xfrm>
              <a:off x="4334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5433" name="Text Box 108"/>
            <p:cNvSpPr txBox="1">
              <a:spLocks noChangeArrowheads="1"/>
            </p:cNvSpPr>
            <p:nvPr/>
          </p:nvSpPr>
          <p:spPr bwMode="auto">
            <a:xfrm>
              <a:off x="4543" y="79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C0128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5434" name="Text Box 109"/>
            <p:cNvSpPr txBox="1">
              <a:spLocks noChangeArrowheads="1"/>
            </p:cNvSpPr>
            <p:nvPr/>
          </p:nvSpPr>
          <p:spPr bwMode="auto">
            <a:xfrm>
              <a:off x="3763" y="97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D2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5435" name="Text Box 110"/>
            <p:cNvSpPr txBox="1">
              <a:spLocks noChangeArrowheads="1"/>
            </p:cNvSpPr>
            <p:nvPr/>
          </p:nvSpPr>
          <p:spPr bwMode="auto">
            <a:xfrm>
              <a:off x="3763" y="180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D2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5436" name="Text Box 111"/>
            <p:cNvSpPr txBox="1">
              <a:spLocks noChangeArrowheads="1"/>
            </p:cNvSpPr>
            <p:nvPr/>
          </p:nvSpPr>
          <p:spPr bwMode="auto">
            <a:xfrm>
              <a:off x="3763" y="1179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D2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15437" name="Text Box 112"/>
            <p:cNvSpPr txBox="1">
              <a:spLocks noChangeArrowheads="1"/>
            </p:cNvSpPr>
            <p:nvPr/>
          </p:nvSpPr>
          <p:spPr bwMode="auto">
            <a:xfrm>
              <a:off x="3763" y="1387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D2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5438" name="Text Box 113"/>
            <p:cNvSpPr txBox="1">
              <a:spLocks noChangeArrowheads="1"/>
            </p:cNvSpPr>
            <p:nvPr/>
          </p:nvSpPr>
          <p:spPr bwMode="auto">
            <a:xfrm>
              <a:off x="3763" y="1595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D2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5439" name="Text Box 114"/>
            <p:cNvSpPr txBox="1">
              <a:spLocks noChangeArrowheads="1"/>
            </p:cNvSpPr>
            <p:nvPr/>
          </p:nvSpPr>
          <p:spPr bwMode="auto">
            <a:xfrm>
              <a:off x="4284" y="2075"/>
              <a:ext cx="4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PA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879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1157593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linear solvers</a:t>
            </a:r>
            <a:endParaRPr lang="en-US" sz="2400">
              <a:ea typeface="+mj-ea"/>
            </a:endParaRPr>
          </a:p>
        </p:txBody>
      </p:sp>
      <p:graphicFrame>
        <p:nvGraphicFramePr>
          <p:cNvPr id="17931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066884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Low-stretch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(n)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8469" name="Group 45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8510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513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20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1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2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3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4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14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515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6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7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8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9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511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512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0" name="Group 61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8472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75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98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505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6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7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8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9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99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500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1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2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3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76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88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9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0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1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77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78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0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2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3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4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5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6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7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73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74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1" name="Text Box 100"/>
          <p:cNvSpPr txBox="1">
            <a:spLocks noChangeArrowheads="1"/>
          </p:cNvSpPr>
          <p:nvPr/>
        </p:nvSpPr>
        <p:spPr bwMode="auto">
          <a:xfrm>
            <a:off x="381000" y="914400"/>
            <a:ext cx="2209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 iteration for Ax = b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87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0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approx solution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b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residual = b - Ax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d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0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="1" u="sng">
                <a:solidFill>
                  <a:srgbClr val="000000"/>
                </a:solidFill>
              </a:rPr>
              <a:t>for</a:t>
            </a:r>
            <a:r>
              <a:rPr lang="en-US">
                <a:solidFill>
                  <a:srgbClr val="000000"/>
                </a:solidFill>
              </a:rPr>
              <a:t>  k  =  1, 2, 3, . . .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/ (d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step length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x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x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+ α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approx solution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baseline="-25000">
                <a:solidFill>
                  <a:srgbClr val="000000"/>
                </a:solidFill>
              </a:rPr>
              <a:t>	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r</a:t>
            </a:r>
            <a:r>
              <a:rPr lang="en-US" baseline="-25000">
                <a:solidFill>
                  <a:srgbClr val="000000"/>
                </a:solidFill>
              </a:rPr>
              <a:t>k-1 </a:t>
            </a:r>
            <a:r>
              <a:rPr lang="en-US">
                <a:solidFill>
                  <a:srgbClr val="000000"/>
                </a:solidFill>
              </a:rPr>
              <a:t>– α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Ad</a:t>
            </a:r>
            <a:r>
              <a:rPr lang="en-US" baseline="-25000">
                <a:solidFill>
                  <a:srgbClr val="000000"/>
                </a:solidFill>
              </a:rPr>
              <a:t>k-1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residual</a:t>
            </a:r>
            <a:endParaRPr lang="en-US" baseline="-25000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= 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) / (r</a:t>
            </a:r>
            <a:r>
              <a:rPr lang="en-US" baseline="30000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-25000">
                <a:solidFill>
                  <a:srgbClr val="000000"/>
                </a:solidFill>
              </a:rPr>
              <a:t>k-1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>
                <a:solidFill>
                  <a:srgbClr val="000000"/>
                </a:solidFill>
              </a:rPr>
              <a:t>	d</a:t>
            </a:r>
            <a:r>
              <a:rPr lang="en-US" baseline="-25000">
                <a:solidFill>
                  <a:srgbClr val="000000"/>
                </a:solidFill>
              </a:rPr>
              <a:t>k  </a:t>
            </a:r>
            <a:r>
              <a:rPr lang="en-US">
                <a:solidFill>
                  <a:srgbClr val="000000"/>
                </a:solidFill>
              </a:rPr>
              <a:t>=  r</a:t>
            </a:r>
            <a:r>
              <a:rPr lang="en-US" baseline="-25000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+ β</a:t>
            </a:r>
            <a:r>
              <a:rPr lang="en-US" baseline="-25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 d</a:t>
            </a:r>
            <a:r>
              <a:rPr lang="en-US" baseline="-25000">
                <a:solidFill>
                  <a:srgbClr val="000000"/>
                </a:solidFill>
              </a:rPr>
              <a:t>k-1                             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new search direction</a:t>
            </a:r>
            <a:endParaRPr lang="en-US">
              <a:solidFill>
                <a:srgbClr val="000000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Orthogonal sequences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715000"/>
          </a:xfrm>
          <a:noFill/>
        </p:spPr>
        <p:txBody>
          <a:bodyPr/>
          <a:lstStyle/>
          <a:p>
            <a:r>
              <a:rPr lang="en-US" dirty="0" err="1">
                <a:solidFill>
                  <a:schemeClr val="hlink"/>
                </a:solidFill>
                <a:latin typeface="Arial" charset="0"/>
              </a:rPr>
              <a:t>Krylov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subspace: </a:t>
            </a:r>
            <a:r>
              <a:rPr lang="en-US" dirty="0">
                <a:latin typeface="Times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sz="2800" b="1" baseline="-25000" dirty="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sz="2800" dirty="0">
                <a:solidFill>
                  <a:schemeClr val="tx1"/>
                </a:solidFill>
                <a:latin typeface="Times" charset="0"/>
              </a:rPr>
              <a:t>(A, b)</a:t>
            </a:r>
            <a:r>
              <a:rPr lang="en-US" sz="2800" b="1" baseline="-25000" dirty="0">
                <a:solidFill>
                  <a:schemeClr val="hlink"/>
                </a:solidFill>
                <a:latin typeface="Times" charset="0"/>
              </a:rPr>
              <a:t> </a:t>
            </a:r>
            <a:r>
              <a:rPr lang="en-US" sz="2800" dirty="0">
                <a:latin typeface="Times" charset="0"/>
              </a:rPr>
              <a:t>= span (b, Ab, A</a:t>
            </a:r>
            <a:r>
              <a:rPr lang="en-US" sz="2800" b="1" baseline="30000" dirty="0">
                <a:latin typeface="Times" charset="0"/>
              </a:rPr>
              <a:t>2</a:t>
            </a:r>
            <a:r>
              <a:rPr lang="en-US" sz="2800" dirty="0">
                <a:latin typeface="Times" charset="0"/>
              </a:rPr>
              <a:t>b, . . ., A</a:t>
            </a:r>
            <a:r>
              <a:rPr lang="en-US" sz="2800" b="1" baseline="30000" dirty="0">
                <a:latin typeface="Times" charset="0"/>
              </a:rPr>
              <a:t>i-1</a:t>
            </a:r>
            <a:r>
              <a:rPr lang="en-US" sz="2800" dirty="0">
                <a:latin typeface="Times" charset="0"/>
              </a:rPr>
              <a:t>b) </a:t>
            </a:r>
            <a:endParaRPr lang="en-US" sz="2800" dirty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Conjugate gradient algorithm:</a:t>
            </a:r>
            <a:br>
              <a:rPr lang="en-US" dirty="0">
                <a:solidFill>
                  <a:schemeClr val="hlink"/>
                </a:solidFill>
                <a:latin typeface="Arial" charset="0"/>
              </a:rPr>
            </a:b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u="sng" dirty="0">
                <a:latin typeface="Times" charset="0"/>
              </a:rPr>
              <a:t>for </a:t>
            </a:r>
            <a:r>
              <a:rPr lang="en-US" dirty="0">
                <a:latin typeface="Times" charset="0"/>
              </a:rPr>
              <a:t> </a:t>
            </a:r>
            <a:r>
              <a:rPr lang="en-US" dirty="0" err="1">
                <a:latin typeface="Times" charset="0"/>
              </a:rPr>
              <a:t>i</a:t>
            </a:r>
            <a:r>
              <a:rPr lang="en-US" dirty="0">
                <a:latin typeface="Times" charset="0"/>
              </a:rPr>
              <a:t> = 1, 2, 3, . . .</a:t>
            </a:r>
            <a:br>
              <a:rPr lang="en-US" dirty="0">
                <a:latin typeface="Times" charset="0"/>
              </a:rPr>
            </a:br>
            <a:r>
              <a:rPr lang="en-US" dirty="0">
                <a:latin typeface="Times" charset="0"/>
              </a:rPr>
              <a:t>		find x</a:t>
            </a:r>
            <a:r>
              <a:rPr lang="en-US" b="1" baseline="-25000" dirty="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dirty="0">
                <a:latin typeface="Times" charset="0"/>
                <a:sym typeface="Symbol" charset="0"/>
              </a:rPr>
              <a:t> </a:t>
            </a:r>
            <a:r>
              <a:rPr lang="en-US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b="1" baseline="-25000" dirty="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dirty="0">
                <a:solidFill>
                  <a:schemeClr val="tx1"/>
                </a:solidFill>
                <a:latin typeface="Times" charset="0"/>
              </a:rPr>
              <a:t>(A, b) </a:t>
            </a:r>
            <a:br>
              <a:rPr lang="en-US" dirty="0">
                <a:solidFill>
                  <a:schemeClr val="tx1"/>
                </a:solidFill>
                <a:latin typeface="Times" charset="0"/>
              </a:rPr>
            </a:br>
            <a:r>
              <a:rPr lang="en-US" dirty="0">
                <a:solidFill>
                  <a:schemeClr val="tx1"/>
                </a:solidFill>
                <a:latin typeface="Times" charset="0"/>
              </a:rPr>
              <a:t>		such that</a:t>
            </a:r>
            <a:r>
              <a:rPr lang="en-US" dirty="0">
                <a:latin typeface="Times" charset="0"/>
              </a:rPr>
              <a:t>   </a:t>
            </a:r>
            <a:r>
              <a:rPr lang="en-US" dirty="0" err="1">
                <a:latin typeface="Times" charset="0"/>
              </a:rPr>
              <a:t>r</a:t>
            </a:r>
            <a:r>
              <a:rPr lang="en-US" b="1" baseline="-25000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 sz="2000" dirty="0">
                <a:latin typeface="Times" charset="0"/>
              </a:rPr>
              <a:t>   </a:t>
            </a:r>
            <a:r>
              <a:rPr lang="en-US" dirty="0">
                <a:latin typeface="Times" charset="0"/>
              </a:rPr>
              <a:t>=  (b – </a:t>
            </a:r>
            <a:r>
              <a:rPr lang="en-US" dirty="0" err="1">
                <a:latin typeface="Times" charset="0"/>
              </a:rPr>
              <a:t>Ax</a:t>
            </a:r>
            <a:r>
              <a:rPr lang="en-US" b="1" baseline="-25000" dirty="0" err="1">
                <a:latin typeface="Times" charset="0"/>
              </a:rPr>
              <a:t>i</a:t>
            </a:r>
            <a:r>
              <a:rPr lang="en-US" dirty="0">
                <a:latin typeface="Times" charset="0"/>
              </a:rPr>
              <a:t>)  </a:t>
            </a:r>
            <a:r>
              <a:rPr lang="en-US" b="1" dirty="0">
                <a:latin typeface="Times" charset="0"/>
                <a:sym typeface="Symbol" charset="0"/>
              </a:rPr>
              <a:t> </a:t>
            </a:r>
            <a:r>
              <a:rPr lang="en-US" dirty="0">
                <a:latin typeface="Times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b="1" baseline="-25000" dirty="0">
                <a:solidFill>
                  <a:schemeClr val="tx1"/>
                </a:solidFill>
                <a:latin typeface="Times" charset="0"/>
              </a:rPr>
              <a:t>i </a:t>
            </a:r>
            <a:r>
              <a:rPr lang="en-US" dirty="0">
                <a:solidFill>
                  <a:schemeClr val="tx1"/>
                </a:solidFill>
                <a:latin typeface="Times" charset="0"/>
              </a:rPr>
              <a:t>(A, b)</a:t>
            </a:r>
          </a:p>
          <a:p>
            <a:pPr>
              <a:buFontTx/>
              <a:buNone/>
            </a:pPr>
            <a:endParaRPr lang="en-US" sz="800" dirty="0">
              <a:solidFill>
                <a:schemeClr val="tx1"/>
              </a:solidFill>
              <a:latin typeface="Times" charset="0"/>
            </a:endParaRPr>
          </a:p>
          <a:p>
            <a:r>
              <a:rPr lang="en-US" dirty="0">
                <a:solidFill>
                  <a:schemeClr val="hlink"/>
                </a:solidFill>
                <a:latin typeface="Arial" charset="0"/>
              </a:rPr>
              <a:t>Notice  </a:t>
            </a:r>
            <a:r>
              <a:rPr lang="en-US" sz="2800" dirty="0" err="1">
                <a:latin typeface="Times" charset="0"/>
              </a:rPr>
              <a:t>r</a:t>
            </a:r>
            <a:r>
              <a:rPr lang="en-US" sz="2800" b="1" baseline="-25000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 sz="2800" b="1" baseline="-25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sz="2800" dirty="0">
                <a:latin typeface="Times" charset="0"/>
                <a:sym typeface="Symbol" charset="0"/>
              </a:rPr>
              <a:t> </a:t>
            </a:r>
            <a:r>
              <a:rPr lang="en-US" sz="2800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K</a:t>
            </a:r>
            <a:r>
              <a:rPr lang="en-US" sz="2800" b="1" baseline="-25000" dirty="0">
                <a:solidFill>
                  <a:schemeClr val="tx1"/>
                </a:solidFill>
                <a:latin typeface="Times" charset="0"/>
              </a:rPr>
              <a:t>i+1 </a:t>
            </a:r>
            <a:r>
              <a:rPr lang="en-US" sz="2800" dirty="0">
                <a:solidFill>
                  <a:schemeClr val="tx1"/>
                </a:solidFill>
                <a:latin typeface="Times" charset="0"/>
              </a:rPr>
              <a:t>(A, b), 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so</a:t>
            </a:r>
            <a:r>
              <a:rPr lang="en-US" sz="2800" dirty="0">
                <a:solidFill>
                  <a:schemeClr val="tx1"/>
                </a:solidFill>
                <a:latin typeface="Times" charset="0"/>
              </a:rPr>
              <a:t>   </a:t>
            </a:r>
            <a:r>
              <a:rPr lang="en-US" sz="2800" dirty="0" err="1">
                <a:latin typeface="Times" charset="0"/>
              </a:rPr>
              <a:t>r</a:t>
            </a:r>
            <a:r>
              <a:rPr lang="en-US" sz="2800" b="1" baseline="-25000" dirty="0" err="1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US" dirty="0">
                <a:latin typeface="Times" charset="0"/>
              </a:rPr>
              <a:t> </a:t>
            </a:r>
            <a:r>
              <a:rPr lang="en-US" sz="2800" b="1" dirty="0">
                <a:latin typeface="Times" charset="0"/>
                <a:sym typeface="Symbol" charset="0"/>
              </a:rPr>
              <a:t></a:t>
            </a:r>
            <a:r>
              <a:rPr lang="en-US" dirty="0">
                <a:latin typeface="Times" charset="0"/>
              </a:rPr>
              <a:t> </a:t>
            </a:r>
            <a:r>
              <a:rPr lang="en-US" sz="2800" dirty="0" err="1">
                <a:latin typeface="Times" charset="0"/>
              </a:rPr>
              <a:t>r</a:t>
            </a:r>
            <a:r>
              <a:rPr lang="en-US" sz="2800" b="1" baseline="-25000" dirty="0" err="1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US" sz="2800" b="1" baseline="-25000" dirty="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 for all  </a:t>
            </a:r>
            <a:r>
              <a:rPr lang="en-US" sz="2800" dirty="0">
                <a:latin typeface="Times" charset="0"/>
              </a:rPr>
              <a:t>j &lt; </a:t>
            </a:r>
            <a:r>
              <a:rPr lang="en-US" sz="2800" dirty="0" err="1">
                <a:latin typeface="Times" charset="0"/>
              </a:rPr>
              <a:t>i</a:t>
            </a:r>
            <a:endParaRPr lang="en-US" sz="2800" dirty="0">
              <a:latin typeface="Times" charset="0"/>
            </a:endParaRPr>
          </a:p>
          <a:p>
            <a:endParaRPr lang="en-US" sz="900" dirty="0">
              <a:latin typeface="Times" charset="0"/>
            </a:endParaRPr>
          </a:p>
          <a:p>
            <a:r>
              <a:rPr lang="en-US" dirty="0">
                <a:solidFill>
                  <a:schemeClr val="hlink"/>
                </a:solidFill>
                <a:latin typeface="Arial" charset="0"/>
              </a:rPr>
              <a:t>Similarly, the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directions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are A-orthogonal:</a:t>
            </a:r>
            <a:br>
              <a:rPr lang="en-US" dirty="0">
                <a:solidFill>
                  <a:schemeClr val="hlink"/>
                </a:solidFill>
                <a:latin typeface="Arial" charset="0"/>
              </a:rPr>
            </a:br>
            <a:r>
              <a:rPr lang="en-US" dirty="0">
                <a:solidFill>
                  <a:schemeClr val="hlink"/>
                </a:solidFill>
                <a:latin typeface="Arial" charset="0"/>
              </a:rPr>
              <a:t>		</a:t>
            </a:r>
            <a:r>
              <a:rPr lang="en-US" sz="2800" dirty="0">
                <a:latin typeface="Times" charset="0"/>
              </a:rPr>
              <a:t>(x</a:t>
            </a:r>
            <a:r>
              <a:rPr lang="en-US" sz="2800" b="1" baseline="-25000" dirty="0">
                <a:latin typeface="Times" charset="0"/>
              </a:rPr>
              <a:t>i</a:t>
            </a:r>
            <a:r>
              <a:rPr lang="en-US" sz="2800" dirty="0">
                <a:latin typeface="Times" charset="0"/>
              </a:rPr>
              <a:t> – x</a:t>
            </a:r>
            <a:r>
              <a:rPr lang="en-US" sz="2800" b="1" baseline="-25000" dirty="0">
                <a:latin typeface="Times" charset="0"/>
              </a:rPr>
              <a:t>i-1 </a:t>
            </a:r>
            <a:r>
              <a:rPr lang="en-US" sz="2800" dirty="0">
                <a:latin typeface="Times" charset="0"/>
              </a:rPr>
              <a:t>)</a:t>
            </a:r>
            <a:r>
              <a:rPr lang="en-US" sz="2800" b="1" baseline="30000" dirty="0">
                <a:latin typeface="Times" charset="0"/>
              </a:rPr>
              <a:t>T</a:t>
            </a:r>
            <a:r>
              <a:rPr lang="en-US" sz="2800" dirty="0">
                <a:latin typeface="Times" charset="0"/>
              </a:rPr>
              <a:t>·</a:t>
            </a:r>
            <a:r>
              <a:rPr lang="en-US" sz="2800" dirty="0">
                <a:latin typeface="Times" charset="0"/>
                <a:sym typeface="Symbol" charset="0"/>
              </a:rPr>
              <a:t>A</a:t>
            </a:r>
            <a:r>
              <a:rPr lang="en-US" sz="2800" dirty="0">
                <a:latin typeface="Times" charset="0"/>
              </a:rPr>
              <a:t>·</a:t>
            </a:r>
            <a:r>
              <a:rPr lang="en-US" sz="2800" dirty="0">
                <a:latin typeface="Times" charset="0"/>
                <a:sym typeface="Symbol" charset="0"/>
              </a:rPr>
              <a:t> </a:t>
            </a:r>
            <a:r>
              <a:rPr lang="en-US" sz="2800" dirty="0">
                <a:latin typeface="Times" charset="0"/>
              </a:rPr>
              <a:t>(</a:t>
            </a:r>
            <a:r>
              <a:rPr lang="en-US" sz="2800" dirty="0" err="1">
                <a:latin typeface="Times" charset="0"/>
              </a:rPr>
              <a:t>x</a:t>
            </a:r>
            <a:r>
              <a:rPr lang="en-US" sz="2800" b="1" baseline="-25000" dirty="0" err="1">
                <a:latin typeface="Times" charset="0"/>
              </a:rPr>
              <a:t>j</a:t>
            </a:r>
            <a:r>
              <a:rPr lang="en-US" sz="2800" dirty="0">
                <a:latin typeface="Times" charset="0"/>
              </a:rPr>
              <a:t> – x</a:t>
            </a:r>
            <a:r>
              <a:rPr lang="en-US" sz="2800" b="1" baseline="-25000" dirty="0">
                <a:latin typeface="Times" charset="0"/>
              </a:rPr>
              <a:t>j-1 </a:t>
            </a:r>
            <a:r>
              <a:rPr lang="en-US" sz="2800" dirty="0">
                <a:latin typeface="Times" charset="0"/>
              </a:rPr>
              <a:t>) = 0</a:t>
            </a:r>
          </a:p>
          <a:p>
            <a:pPr algn="ctr">
              <a:buFontTx/>
              <a:buNone/>
            </a:pPr>
            <a:endParaRPr lang="en-US" sz="900" dirty="0">
              <a:latin typeface="Times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The magic: Short recurrences. . .</a:t>
            </a:r>
            <a:br>
              <a:rPr lang="en-US" dirty="0">
                <a:solidFill>
                  <a:schemeClr val="hlink"/>
                </a:solidFill>
                <a:latin typeface="Arial" charset="0"/>
              </a:rPr>
            </a:br>
            <a:r>
              <a:rPr lang="en-US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dirty="0">
                <a:solidFill>
                  <a:srgbClr val="021FAE"/>
                </a:solidFill>
                <a:latin typeface="Arial" charset="0"/>
              </a:rPr>
              <a:t>A is symmetric =&gt; can get next residual and direction</a:t>
            </a:r>
            <a:br>
              <a:rPr lang="en-US" dirty="0">
                <a:solidFill>
                  <a:srgbClr val="021FAE"/>
                </a:solidFill>
                <a:latin typeface="Arial" charset="0"/>
              </a:rPr>
            </a:br>
            <a:r>
              <a:rPr lang="en-US" dirty="0">
                <a:solidFill>
                  <a:srgbClr val="021FAE"/>
                </a:solidFill>
                <a:latin typeface="Arial" charset="0"/>
              </a:rPr>
              <a:t>	     from the previous one, without saving them all.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Conjugate gradient:  Convergence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In exact arithmetic, CG converges in n steps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   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(completely unrealistic!!)</a:t>
            </a:r>
            <a:endParaRPr lang="en-US" sz="4000">
              <a:solidFill>
                <a:schemeClr val="hlink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Accuracy after k steps of CG is related to: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consider polynomials of degree k that are equal to 1 at 0.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cs typeface="Arial" charset="0"/>
              </a:rPr>
              <a:t>how small can such a polynomial be at all the eigenvalues of A?</a:t>
            </a:r>
          </a:p>
          <a:p>
            <a:pPr lvl="4">
              <a:lnSpc>
                <a:spcPct val="90000"/>
              </a:lnSpc>
            </a:pPr>
            <a:endParaRPr lang="en-US" sz="16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Thus, eigenvalues close together are good.</a:t>
            </a:r>
          </a:p>
          <a:p>
            <a:pPr lvl="2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Condition number: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2800">
                <a:latin typeface="Times New Roman" charset="0"/>
                <a:cs typeface="Times New Roman" charset="0"/>
              </a:rPr>
              <a:t>κ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  =   ||A||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||A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-1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||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  = 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max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 / λ</a:t>
            </a:r>
            <a:r>
              <a:rPr lang="en-US" baseline="-25000">
                <a:solidFill>
                  <a:schemeClr val="tx1"/>
                </a:solidFill>
                <a:latin typeface="Times" charset="0"/>
              </a:rPr>
              <a:t>min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</a:t>
            </a:r>
          </a:p>
          <a:p>
            <a:pPr lvl="4">
              <a:lnSpc>
                <a:spcPct val="90000"/>
              </a:lnSpc>
            </a:pPr>
            <a:endParaRPr lang="en-US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Residual is reduced by a constant factor by </a:t>
            </a:r>
            <a:br>
              <a:rPr lang="en-US">
                <a:latin typeface="Arial" charset="0"/>
                <a:cs typeface="Arial" charset="0"/>
              </a:rPr>
            </a:br>
            <a:r>
              <a:rPr lang="en-US">
                <a:latin typeface="Arial" charset="0"/>
                <a:cs typeface="Arial" charset="0"/>
              </a:rPr>
              <a:t>          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O(κ</a:t>
            </a:r>
            <a:r>
              <a:rPr lang="en-US" baseline="30000">
                <a:solidFill>
                  <a:schemeClr val="tx1"/>
                </a:solidFill>
                <a:latin typeface="Times" charset="0"/>
              </a:rPr>
              <a:t>1/2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(A))</a:t>
            </a:r>
            <a:r>
              <a:rPr lang="en-US">
                <a:latin typeface="Arial" charset="0"/>
                <a:cs typeface="Arial" charset="0"/>
              </a:rPr>
              <a:t>  iterations of CG.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8006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dirty="0">
                <a:latin typeface="Arial" charset="0"/>
              </a:rPr>
              <a:t>Suppose you had a matrix B such that: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condition number  </a:t>
            </a:r>
            <a:r>
              <a:rPr lang="en-US" sz="2800" dirty="0" err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κ</a:t>
            </a: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(B</a:t>
            </a:r>
            <a:r>
              <a:rPr lang="en-US" sz="2400" baseline="30000" dirty="0">
                <a:solidFill>
                  <a:schemeClr val="hlink"/>
                </a:solidFill>
                <a:latin typeface="Arial" charset="0"/>
                <a:cs typeface="Arial" charset="0"/>
              </a:rPr>
              <a:t>-1</a:t>
            </a: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A) is small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chemeClr val="hlink"/>
                </a:solidFill>
                <a:latin typeface="Arial" charset="0"/>
                <a:cs typeface="Arial" charset="0"/>
              </a:rPr>
              <a:t>By = z is easy to solve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Then you could solve (B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A)x = 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b instead of Ax = b</a:t>
            </a:r>
          </a:p>
          <a:p>
            <a:pPr marL="857250" lvl="1" indent="-4572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Actually (B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-1/2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AB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-1/2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) (B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1/2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x) = B</a:t>
            </a:r>
            <a:r>
              <a:rPr lang="en-US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-1/2</a:t>
            </a: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b, but never mind…</a:t>
            </a:r>
            <a:endParaRPr lang="en-US" baseline="300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800100" lvl="1" indent="-342900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A is great for (1), not for (2)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I is great for (2), not for (1)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Domain-specific approximations sometimes work</a:t>
            </a:r>
          </a:p>
          <a:p>
            <a:pPr marL="457200" indent="-457200">
              <a:lnSpc>
                <a:spcPct val="90000"/>
              </a:lnSpc>
            </a:pPr>
            <a:r>
              <a:rPr lang="en-US" dirty="0">
                <a:solidFill>
                  <a:srgbClr val="021FAE"/>
                </a:solidFill>
                <a:latin typeface="Arial" charset="0"/>
              </a:rPr>
              <a:t>B = diagonal of A sometimes works</a:t>
            </a:r>
          </a:p>
          <a:p>
            <a:pPr marL="800100" lvl="1" indent="-342900">
              <a:lnSpc>
                <a:spcPct val="90000"/>
              </a:lnSpc>
            </a:pPr>
            <a:endParaRPr lang="en-US" dirty="0">
              <a:solidFill>
                <a:srgbClr val="021FAE"/>
              </a:solidFill>
              <a:latin typeface="Arial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US" dirty="0">
                <a:latin typeface="Arial" charset="0"/>
              </a:rPr>
              <a:t>Better:  blend in some direct-methods ideas. . . </a:t>
            </a:r>
          </a:p>
        </p:txBody>
      </p:sp>
    </p:spTree>
    <p:extLst>
      <p:ext uri="{BB962C8B-B14F-4D97-AF65-F5344CB8AC3E}">
        <p14:creationId xmlns:p14="http://schemas.microsoft.com/office/powerpoint/2010/main" val="25795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Preconditioned conjugate gradient iteration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62000" y="1219200"/>
            <a:ext cx="8001000" cy="434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7" tIns="44450" rIns="90487" bIns="44450"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 0,    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 b,    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B</a:t>
            </a:r>
            <a:r>
              <a:rPr kumimoji="0" lang="en-US" sz="2400" b="1" i="0" u="none" strike="noStrike" kern="120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-1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0,     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y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B</a:t>
            </a:r>
            <a:r>
              <a:rPr kumimoji="0" lang="en-US" sz="2400" b="1" i="0" u="none" strike="noStrike" kern="120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-1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0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for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 k  =  1, 2, 3, . . 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α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 (y</a:t>
            </a:r>
            <a:r>
              <a:rPr kumimoji="0" 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) / (d</a:t>
            </a:r>
            <a:r>
              <a:rPr kumimoji="0" 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Ad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)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step length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x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=  x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+ α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                        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approx solution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 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– α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Ad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                      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residual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y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B</a:t>
            </a:r>
            <a:r>
              <a:rPr kumimoji="0" lang="en-US" sz="2400" b="1" i="0" u="none" strike="noStrike" kern="1200" cap="none" spc="0" normalizeH="0" baseline="5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-1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                                         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preconditioning solve</a:t>
            </a:r>
            <a:endParaRPr kumimoji="0" lang="en-US" sz="28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β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=  (y</a:t>
            </a:r>
            <a:r>
              <a:rPr kumimoji="0" 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) / (y</a:t>
            </a:r>
            <a:r>
              <a:rPr kumimoji="0" lang="en-US" sz="28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)      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improvement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	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=  y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+ β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d</a:t>
            </a:r>
            <a:r>
              <a:rPr kumimoji="0" lang="en-US" sz="28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k-1                            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search direction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-25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715000"/>
            <a:ext cx="7772400" cy="996950"/>
          </a:xfrm>
          <a:noFill/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One matrix-vector multiplication per iteration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One solve with preconditioner per iteration</a:t>
            </a:r>
          </a:p>
        </p:txBody>
      </p:sp>
    </p:spTree>
    <p:extLst>
      <p:ext uri="{BB962C8B-B14F-4D97-AF65-F5344CB8AC3E}">
        <p14:creationId xmlns:p14="http://schemas.microsoft.com/office/powerpoint/2010/main" val="131127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factorization  (IC, ILU)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Compute factors of A by Gaussian elimination,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but ignore fill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Preconditioner B = R</a:t>
            </a:r>
            <a:r>
              <a:rPr lang="en-US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R </a:t>
            </a: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 A, not formed explicitly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Compute B</a:t>
            </a:r>
            <a:r>
              <a:rPr lang="en-US" baseline="30000">
                <a:solidFill>
                  <a:schemeClr val="tx1"/>
                </a:solidFill>
                <a:latin typeface="Arial" charset="0"/>
                <a:sym typeface="Symbol" charset="0"/>
              </a:rPr>
              <a:t>-1</a:t>
            </a: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z by triangular solves (in time nnz(A))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21FAE"/>
                </a:solidFill>
                <a:latin typeface="Arial" charset="0"/>
                <a:sym typeface="Symbol" charset="0"/>
              </a:rPr>
              <a:t>Total storage is O(nnz(A)), static data structure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rgbClr val="021FAE"/>
              </a:solidFill>
              <a:latin typeface="Arial" charset="0"/>
              <a:sym typeface="Symbo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  <a:sym typeface="Symbol" charset="0"/>
              </a:rPr>
              <a:t>Either symmetric (IC) or nonsymmetric (ILU)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400175" y="1231900"/>
            <a:ext cx="5861050" cy="1852613"/>
            <a:chOff x="1204" y="664"/>
            <a:chExt cx="3692" cy="1167"/>
          </a:xfrm>
        </p:grpSpPr>
        <p:grpSp>
          <p:nvGrpSpPr>
            <p:cNvPr id="9221" name="Group 5"/>
            <p:cNvGrpSpPr>
              <a:grpSpLocks noChangeAspect="1"/>
            </p:cNvGrpSpPr>
            <p:nvPr/>
          </p:nvGrpSpPr>
          <p:grpSpPr bwMode="auto">
            <a:xfrm>
              <a:off x="1204" y="664"/>
              <a:ext cx="864" cy="864"/>
              <a:chOff x="780" y="912"/>
              <a:chExt cx="1008" cy="1008"/>
            </a:xfrm>
          </p:grpSpPr>
          <p:sp>
            <p:nvSpPr>
              <p:cNvPr id="9281" name="Oval 6"/>
              <p:cNvSpPr>
                <a:spLocks noChangeAspect="1" noChangeArrowheads="1"/>
              </p:cNvSpPr>
              <p:nvPr/>
            </p:nvSpPr>
            <p:spPr bwMode="auto">
              <a:xfrm>
                <a:off x="828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2" name="Oval 7"/>
              <p:cNvSpPr>
                <a:spLocks noChangeAspect="1" noChangeArrowheads="1"/>
              </p:cNvSpPr>
              <p:nvPr/>
            </p:nvSpPr>
            <p:spPr bwMode="auto">
              <a:xfrm>
                <a:off x="1034" y="971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3" name="Oval 8"/>
              <p:cNvSpPr>
                <a:spLocks noChangeAspect="1" noChangeArrowheads="1"/>
              </p:cNvSpPr>
              <p:nvPr/>
            </p:nvSpPr>
            <p:spPr bwMode="auto">
              <a:xfrm>
                <a:off x="1241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4" name="Oval 9"/>
              <p:cNvSpPr>
                <a:spLocks noChangeAspect="1" noChangeArrowheads="1"/>
              </p:cNvSpPr>
              <p:nvPr/>
            </p:nvSpPr>
            <p:spPr bwMode="auto">
              <a:xfrm>
                <a:off x="1447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5" name="Oval 10"/>
              <p:cNvSpPr>
                <a:spLocks noChangeAspect="1" noChangeArrowheads="1"/>
              </p:cNvSpPr>
              <p:nvPr/>
            </p:nvSpPr>
            <p:spPr bwMode="auto">
              <a:xfrm>
                <a:off x="1654" y="971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6" name="Oval 11"/>
              <p:cNvSpPr>
                <a:spLocks noChangeAspect="1" noChangeArrowheads="1"/>
              </p:cNvSpPr>
              <p:nvPr/>
            </p:nvSpPr>
            <p:spPr bwMode="auto">
              <a:xfrm>
                <a:off x="828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7" name="Oval 12"/>
              <p:cNvSpPr>
                <a:spLocks noChangeAspect="1" noChangeArrowheads="1"/>
              </p:cNvSpPr>
              <p:nvPr/>
            </p:nvSpPr>
            <p:spPr bwMode="auto">
              <a:xfrm>
                <a:off x="1034" y="1172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8" name="Oval 13"/>
              <p:cNvSpPr>
                <a:spLocks noChangeAspect="1" noChangeArrowheads="1"/>
              </p:cNvSpPr>
              <p:nvPr/>
            </p:nvSpPr>
            <p:spPr bwMode="auto">
              <a:xfrm>
                <a:off x="1241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9" name="Oval 14"/>
              <p:cNvSpPr>
                <a:spLocks noChangeAspect="1" noChangeArrowheads="1"/>
              </p:cNvSpPr>
              <p:nvPr/>
            </p:nvSpPr>
            <p:spPr bwMode="auto">
              <a:xfrm>
                <a:off x="1447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0" name="Oval 15"/>
              <p:cNvSpPr>
                <a:spLocks noChangeAspect="1" noChangeArrowheads="1"/>
              </p:cNvSpPr>
              <p:nvPr/>
            </p:nvSpPr>
            <p:spPr bwMode="auto">
              <a:xfrm>
                <a:off x="1654" y="1172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1" name="Oval 16"/>
              <p:cNvSpPr>
                <a:spLocks noChangeAspect="1" noChangeArrowheads="1"/>
              </p:cNvSpPr>
              <p:nvPr/>
            </p:nvSpPr>
            <p:spPr bwMode="auto">
              <a:xfrm>
                <a:off x="828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2" name="Oval 17"/>
              <p:cNvSpPr>
                <a:spLocks noChangeAspect="1" noChangeArrowheads="1"/>
              </p:cNvSpPr>
              <p:nvPr/>
            </p:nvSpPr>
            <p:spPr bwMode="auto">
              <a:xfrm>
                <a:off x="103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3" name="Oval 18"/>
              <p:cNvSpPr>
                <a:spLocks noChangeAspect="1" noChangeArrowheads="1"/>
              </p:cNvSpPr>
              <p:nvPr/>
            </p:nvSpPr>
            <p:spPr bwMode="auto">
              <a:xfrm>
                <a:off x="1241" y="1373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4" name="Oval 19"/>
              <p:cNvSpPr>
                <a:spLocks noChangeAspect="1" noChangeArrowheads="1"/>
              </p:cNvSpPr>
              <p:nvPr/>
            </p:nvSpPr>
            <p:spPr bwMode="auto">
              <a:xfrm>
                <a:off x="1447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5" name="Oval 20"/>
              <p:cNvSpPr>
                <a:spLocks noChangeAspect="1" noChangeArrowheads="1"/>
              </p:cNvSpPr>
              <p:nvPr/>
            </p:nvSpPr>
            <p:spPr bwMode="auto">
              <a:xfrm>
                <a:off x="1654" y="1373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6" name="Oval 21"/>
              <p:cNvSpPr>
                <a:spLocks noChangeAspect="1" noChangeArrowheads="1"/>
              </p:cNvSpPr>
              <p:nvPr/>
            </p:nvSpPr>
            <p:spPr bwMode="auto">
              <a:xfrm>
                <a:off x="828" y="1574"/>
                <a:ext cx="86" cy="8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7" name="Oval 22"/>
              <p:cNvSpPr>
                <a:spLocks noChangeAspect="1" noChangeArrowheads="1"/>
              </p:cNvSpPr>
              <p:nvPr/>
            </p:nvSpPr>
            <p:spPr bwMode="auto">
              <a:xfrm>
                <a:off x="103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8" name="Oval 23"/>
              <p:cNvSpPr>
                <a:spLocks noChangeAspect="1" noChangeArrowheads="1"/>
              </p:cNvSpPr>
              <p:nvPr/>
            </p:nvSpPr>
            <p:spPr bwMode="auto">
              <a:xfrm>
                <a:off x="1241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99" name="Oval 24"/>
              <p:cNvSpPr>
                <a:spLocks noChangeAspect="1" noChangeArrowheads="1"/>
              </p:cNvSpPr>
              <p:nvPr/>
            </p:nvSpPr>
            <p:spPr bwMode="auto">
              <a:xfrm>
                <a:off x="1447" y="1574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0" name="Oval 25"/>
              <p:cNvSpPr>
                <a:spLocks noChangeAspect="1" noChangeArrowheads="1"/>
              </p:cNvSpPr>
              <p:nvPr/>
            </p:nvSpPr>
            <p:spPr bwMode="auto">
              <a:xfrm>
                <a:off x="1654" y="1574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1" name="Oval 26"/>
              <p:cNvSpPr>
                <a:spLocks noChangeAspect="1" noChangeArrowheads="1"/>
              </p:cNvSpPr>
              <p:nvPr/>
            </p:nvSpPr>
            <p:spPr bwMode="auto">
              <a:xfrm>
                <a:off x="828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2" name="Oval 27"/>
              <p:cNvSpPr>
                <a:spLocks noChangeAspect="1" noChangeArrowheads="1"/>
              </p:cNvSpPr>
              <p:nvPr/>
            </p:nvSpPr>
            <p:spPr bwMode="auto">
              <a:xfrm>
                <a:off x="1034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3" name="Oval 28"/>
              <p:cNvSpPr>
                <a:spLocks noChangeAspect="1" noChangeArrowheads="1"/>
              </p:cNvSpPr>
              <p:nvPr/>
            </p:nvSpPr>
            <p:spPr bwMode="auto">
              <a:xfrm>
                <a:off x="1241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4" name="Oval 29"/>
              <p:cNvSpPr>
                <a:spLocks noChangeAspect="1" noChangeArrowheads="1"/>
              </p:cNvSpPr>
              <p:nvPr/>
            </p:nvSpPr>
            <p:spPr bwMode="auto">
              <a:xfrm>
                <a:off x="1447" y="1775"/>
                <a:ext cx="86" cy="86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5" name="Oval 30"/>
              <p:cNvSpPr>
                <a:spLocks noChangeAspect="1" noChangeArrowheads="1"/>
              </p:cNvSpPr>
              <p:nvPr/>
            </p:nvSpPr>
            <p:spPr bwMode="auto">
              <a:xfrm>
                <a:off x="1654" y="1775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306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780" y="912"/>
                <a:ext cx="1008" cy="1008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222" name="Text Box 32"/>
            <p:cNvSpPr txBox="1">
              <a:spLocks noChangeArrowheads="1"/>
            </p:cNvSpPr>
            <p:nvPr/>
          </p:nvSpPr>
          <p:spPr bwMode="auto">
            <a:xfrm>
              <a:off x="3695" y="93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618FFD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x</a:t>
              </a:r>
            </a:p>
          </p:txBody>
        </p:sp>
        <p:grpSp>
          <p:nvGrpSpPr>
            <p:cNvPr id="9223" name="Group 33"/>
            <p:cNvGrpSpPr>
              <a:grpSpLocks/>
            </p:cNvGrpSpPr>
            <p:nvPr/>
          </p:nvGrpSpPr>
          <p:grpSpPr bwMode="auto">
            <a:xfrm>
              <a:off x="4032" y="664"/>
              <a:ext cx="864" cy="864"/>
              <a:chOff x="4368" y="1008"/>
              <a:chExt cx="864" cy="864"/>
            </a:xfrm>
          </p:grpSpPr>
          <p:sp>
            <p:nvSpPr>
              <p:cNvPr id="9255" name="Oval 34"/>
              <p:cNvSpPr>
                <a:spLocks noChangeAspect="1" noChangeArrowheads="1"/>
              </p:cNvSpPr>
              <p:nvPr/>
            </p:nvSpPr>
            <p:spPr bwMode="auto">
              <a:xfrm>
                <a:off x="4409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6" name="Oval 35"/>
              <p:cNvSpPr>
                <a:spLocks noChangeAspect="1" noChangeArrowheads="1"/>
              </p:cNvSpPr>
              <p:nvPr/>
            </p:nvSpPr>
            <p:spPr bwMode="auto">
              <a:xfrm>
                <a:off x="4586" y="1059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7" name="Oval 36"/>
              <p:cNvSpPr>
                <a:spLocks noChangeAspect="1" noChangeArrowheads="1"/>
              </p:cNvSpPr>
              <p:nvPr/>
            </p:nvSpPr>
            <p:spPr bwMode="auto">
              <a:xfrm>
                <a:off x="4763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8" name="Oval 37"/>
              <p:cNvSpPr>
                <a:spLocks noChangeAspect="1" noChangeArrowheads="1"/>
              </p:cNvSpPr>
              <p:nvPr/>
            </p:nvSpPr>
            <p:spPr bwMode="auto">
              <a:xfrm>
                <a:off x="4940" y="1059"/>
                <a:ext cx="73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9" name="Oval 38"/>
              <p:cNvSpPr>
                <a:spLocks noChangeAspect="1" noChangeArrowheads="1"/>
              </p:cNvSpPr>
              <p:nvPr/>
            </p:nvSpPr>
            <p:spPr bwMode="auto">
              <a:xfrm>
                <a:off x="5117" y="1059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0" name="Oval 39"/>
              <p:cNvSpPr>
                <a:spLocks noChangeAspect="1" noChangeArrowheads="1"/>
              </p:cNvSpPr>
              <p:nvPr/>
            </p:nvSpPr>
            <p:spPr bwMode="auto">
              <a:xfrm>
                <a:off x="4409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1" name="Oval 40"/>
              <p:cNvSpPr>
                <a:spLocks noChangeAspect="1" noChangeArrowheads="1"/>
              </p:cNvSpPr>
              <p:nvPr/>
            </p:nvSpPr>
            <p:spPr bwMode="auto">
              <a:xfrm>
                <a:off x="4586" y="1231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2" name="Oval 41"/>
              <p:cNvSpPr>
                <a:spLocks noChangeAspect="1" noChangeArrowheads="1"/>
              </p:cNvSpPr>
              <p:nvPr/>
            </p:nvSpPr>
            <p:spPr bwMode="auto">
              <a:xfrm>
                <a:off x="4763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3" name="Oval 42"/>
              <p:cNvSpPr>
                <a:spLocks noChangeAspect="1" noChangeArrowheads="1"/>
              </p:cNvSpPr>
              <p:nvPr/>
            </p:nvSpPr>
            <p:spPr bwMode="auto">
              <a:xfrm>
                <a:off x="4940" y="123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4" name="Oval 43"/>
              <p:cNvSpPr>
                <a:spLocks noChangeAspect="1" noChangeArrowheads="1"/>
              </p:cNvSpPr>
              <p:nvPr/>
            </p:nvSpPr>
            <p:spPr bwMode="auto">
              <a:xfrm>
                <a:off x="5117" y="123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5" name="Oval 44"/>
              <p:cNvSpPr>
                <a:spLocks noChangeAspect="1" noChangeArrowheads="1"/>
              </p:cNvSpPr>
              <p:nvPr/>
            </p:nvSpPr>
            <p:spPr bwMode="auto">
              <a:xfrm>
                <a:off x="4409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6" name="Oval 45"/>
              <p:cNvSpPr>
                <a:spLocks noChangeAspect="1" noChangeArrowheads="1"/>
              </p:cNvSpPr>
              <p:nvPr/>
            </p:nvSpPr>
            <p:spPr bwMode="auto">
              <a:xfrm>
                <a:off x="4586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7" name="Oval 46"/>
              <p:cNvSpPr>
                <a:spLocks noChangeAspect="1" noChangeArrowheads="1"/>
              </p:cNvSpPr>
              <p:nvPr/>
            </p:nvSpPr>
            <p:spPr bwMode="auto">
              <a:xfrm>
                <a:off x="4763" y="1403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8" name="Oval 47"/>
              <p:cNvSpPr>
                <a:spLocks noChangeAspect="1" noChangeArrowheads="1"/>
              </p:cNvSpPr>
              <p:nvPr/>
            </p:nvSpPr>
            <p:spPr bwMode="auto">
              <a:xfrm>
                <a:off x="4940" y="140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69" name="Oval 48"/>
              <p:cNvSpPr>
                <a:spLocks noChangeAspect="1" noChangeArrowheads="1"/>
              </p:cNvSpPr>
              <p:nvPr/>
            </p:nvSpPr>
            <p:spPr bwMode="auto">
              <a:xfrm>
                <a:off x="5117" y="140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0" name="Oval 49"/>
              <p:cNvSpPr>
                <a:spLocks noChangeAspect="1" noChangeArrowheads="1"/>
              </p:cNvSpPr>
              <p:nvPr/>
            </p:nvSpPr>
            <p:spPr bwMode="auto">
              <a:xfrm>
                <a:off x="4409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1" name="Oval 50"/>
              <p:cNvSpPr>
                <a:spLocks noChangeAspect="1" noChangeArrowheads="1"/>
              </p:cNvSpPr>
              <p:nvPr/>
            </p:nvSpPr>
            <p:spPr bwMode="auto">
              <a:xfrm>
                <a:off x="4586" y="1575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2" name="Oval 51"/>
              <p:cNvSpPr>
                <a:spLocks noChangeAspect="1" noChangeArrowheads="1"/>
              </p:cNvSpPr>
              <p:nvPr/>
            </p:nvSpPr>
            <p:spPr bwMode="auto">
              <a:xfrm>
                <a:off x="4763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3" name="Oval 52"/>
              <p:cNvSpPr>
                <a:spLocks noChangeAspect="1" noChangeArrowheads="1"/>
              </p:cNvSpPr>
              <p:nvPr/>
            </p:nvSpPr>
            <p:spPr bwMode="auto">
              <a:xfrm>
                <a:off x="4940" y="1575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4" name="Oval 53"/>
              <p:cNvSpPr>
                <a:spLocks noChangeAspect="1" noChangeArrowheads="1"/>
              </p:cNvSpPr>
              <p:nvPr/>
            </p:nvSpPr>
            <p:spPr bwMode="auto">
              <a:xfrm>
                <a:off x="5117" y="1575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5" name="Oval 54"/>
              <p:cNvSpPr>
                <a:spLocks noChangeAspect="1" noChangeArrowheads="1"/>
              </p:cNvSpPr>
              <p:nvPr/>
            </p:nvSpPr>
            <p:spPr bwMode="auto">
              <a:xfrm>
                <a:off x="4409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6" name="Oval 55"/>
              <p:cNvSpPr>
                <a:spLocks noChangeAspect="1" noChangeArrowheads="1"/>
              </p:cNvSpPr>
              <p:nvPr/>
            </p:nvSpPr>
            <p:spPr bwMode="auto">
              <a:xfrm>
                <a:off x="4586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7" name="Oval 56"/>
              <p:cNvSpPr>
                <a:spLocks noChangeAspect="1" noChangeArrowheads="1"/>
              </p:cNvSpPr>
              <p:nvPr/>
            </p:nvSpPr>
            <p:spPr bwMode="auto">
              <a:xfrm>
                <a:off x="4763" y="1748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8" name="Oval 57"/>
              <p:cNvSpPr>
                <a:spLocks noChangeAspect="1" noChangeArrowheads="1"/>
              </p:cNvSpPr>
              <p:nvPr/>
            </p:nvSpPr>
            <p:spPr bwMode="auto">
              <a:xfrm>
                <a:off x="4940" y="1748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79" name="Oval 58"/>
              <p:cNvSpPr>
                <a:spLocks noChangeAspect="1" noChangeArrowheads="1"/>
              </p:cNvSpPr>
              <p:nvPr/>
            </p:nvSpPr>
            <p:spPr bwMode="auto">
              <a:xfrm>
                <a:off x="5117" y="1748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80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4368" y="1008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grpSp>
          <p:nvGrpSpPr>
            <p:cNvPr id="9224" name="Group 60"/>
            <p:cNvGrpSpPr>
              <a:grpSpLocks/>
            </p:cNvGrpSpPr>
            <p:nvPr/>
          </p:nvGrpSpPr>
          <p:grpSpPr bwMode="auto">
            <a:xfrm>
              <a:off x="2760" y="664"/>
              <a:ext cx="864" cy="864"/>
              <a:chOff x="2976" y="1056"/>
              <a:chExt cx="864" cy="864"/>
            </a:xfrm>
          </p:grpSpPr>
          <p:sp>
            <p:nvSpPr>
              <p:cNvPr id="9229" name="Oval 61"/>
              <p:cNvSpPr>
                <a:spLocks noChangeAspect="1" noChangeArrowheads="1"/>
              </p:cNvSpPr>
              <p:nvPr/>
            </p:nvSpPr>
            <p:spPr bwMode="auto">
              <a:xfrm>
                <a:off x="3017" y="1107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0" name="Oval 62"/>
              <p:cNvSpPr>
                <a:spLocks noChangeAspect="1" noChangeArrowheads="1"/>
              </p:cNvSpPr>
              <p:nvPr/>
            </p:nvSpPr>
            <p:spPr bwMode="auto">
              <a:xfrm>
                <a:off x="3194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1" name="Oval 63"/>
              <p:cNvSpPr>
                <a:spLocks noChangeAspect="1" noChangeArrowheads="1"/>
              </p:cNvSpPr>
              <p:nvPr/>
            </p:nvSpPr>
            <p:spPr bwMode="auto">
              <a:xfrm>
                <a:off x="3371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2" name="Oval 64"/>
              <p:cNvSpPr>
                <a:spLocks noChangeAspect="1" noChangeArrowheads="1"/>
              </p:cNvSpPr>
              <p:nvPr/>
            </p:nvSpPr>
            <p:spPr bwMode="auto">
              <a:xfrm>
                <a:off x="3548" y="1107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3" name="Oval 65"/>
              <p:cNvSpPr>
                <a:spLocks noChangeAspect="1" noChangeArrowheads="1"/>
              </p:cNvSpPr>
              <p:nvPr/>
            </p:nvSpPr>
            <p:spPr bwMode="auto">
              <a:xfrm>
                <a:off x="3725" y="1107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4" name="Oval 66"/>
              <p:cNvSpPr>
                <a:spLocks noChangeAspect="1" noChangeArrowheads="1"/>
              </p:cNvSpPr>
              <p:nvPr/>
            </p:nvSpPr>
            <p:spPr bwMode="auto">
              <a:xfrm>
                <a:off x="3017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5" name="Oval 67"/>
              <p:cNvSpPr>
                <a:spLocks noChangeAspect="1" noChangeArrowheads="1"/>
              </p:cNvSpPr>
              <p:nvPr/>
            </p:nvSpPr>
            <p:spPr bwMode="auto">
              <a:xfrm>
                <a:off x="3194" y="1279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6" name="Oval 68"/>
              <p:cNvSpPr>
                <a:spLocks noChangeAspect="1" noChangeArrowheads="1"/>
              </p:cNvSpPr>
              <p:nvPr/>
            </p:nvSpPr>
            <p:spPr bwMode="auto">
              <a:xfrm>
                <a:off x="3371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7" name="Oval 69"/>
              <p:cNvSpPr>
                <a:spLocks noChangeAspect="1" noChangeArrowheads="1"/>
              </p:cNvSpPr>
              <p:nvPr/>
            </p:nvSpPr>
            <p:spPr bwMode="auto">
              <a:xfrm>
                <a:off x="3548" y="1279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8" name="Oval 70"/>
              <p:cNvSpPr>
                <a:spLocks noChangeAspect="1" noChangeArrowheads="1"/>
              </p:cNvSpPr>
              <p:nvPr/>
            </p:nvSpPr>
            <p:spPr bwMode="auto">
              <a:xfrm>
                <a:off x="3725" y="1279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39" name="Oval 71"/>
              <p:cNvSpPr>
                <a:spLocks noChangeAspect="1" noChangeArrowheads="1"/>
              </p:cNvSpPr>
              <p:nvPr/>
            </p:nvSpPr>
            <p:spPr bwMode="auto">
              <a:xfrm>
                <a:off x="3017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0" name="Oval 72"/>
              <p:cNvSpPr>
                <a:spLocks noChangeAspect="1" noChangeArrowheads="1"/>
              </p:cNvSpPr>
              <p:nvPr/>
            </p:nvSpPr>
            <p:spPr bwMode="auto">
              <a:xfrm>
                <a:off x="3194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1" name="Oval 73"/>
              <p:cNvSpPr>
                <a:spLocks noChangeAspect="1" noChangeArrowheads="1"/>
              </p:cNvSpPr>
              <p:nvPr/>
            </p:nvSpPr>
            <p:spPr bwMode="auto">
              <a:xfrm>
                <a:off x="3371" y="1451"/>
                <a:ext cx="74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2" name="Oval 74"/>
              <p:cNvSpPr>
                <a:spLocks noChangeAspect="1" noChangeArrowheads="1"/>
              </p:cNvSpPr>
              <p:nvPr/>
            </p:nvSpPr>
            <p:spPr bwMode="auto">
              <a:xfrm>
                <a:off x="3548" y="1451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3" name="Oval 75"/>
              <p:cNvSpPr>
                <a:spLocks noChangeAspect="1" noChangeArrowheads="1"/>
              </p:cNvSpPr>
              <p:nvPr/>
            </p:nvSpPr>
            <p:spPr bwMode="auto">
              <a:xfrm>
                <a:off x="3725" y="1451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4" name="Oval 76"/>
              <p:cNvSpPr>
                <a:spLocks noChangeAspect="1" noChangeArrowheads="1"/>
              </p:cNvSpPr>
              <p:nvPr/>
            </p:nvSpPr>
            <p:spPr bwMode="auto">
              <a:xfrm>
                <a:off x="3017" y="1623"/>
                <a:ext cx="74" cy="74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5" name="Oval 77"/>
              <p:cNvSpPr>
                <a:spLocks noChangeAspect="1" noChangeArrowheads="1"/>
              </p:cNvSpPr>
              <p:nvPr/>
            </p:nvSpPr>
            <p:spPr bwMode="auto">
              <a:xfrm>
                <a:off x="3194" y="1623"/>
                <a:ext cx="73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6" name="Oval 78"/>
              <p:cNvSpPr>
                <a:spLocks noChangeAspect="1" noChangeArrowheads="1"/>
              </p:cNvSpPr>
              <p:nvPr/>
            </p:nvSpPr>
            <p:spPr bwMode="auto">
              <a:xfrm>
                <a:off x="3371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7" name="Oval 79"/>
              <p:cNvSpPr>
                <a:spLocks noChangeAspect="1" noChangeArrowheads="1"/>
              </p:cNvSpPr>
              <p:nvPr/>
            </p:nvSpPr>
            <p:spPr bwMode="auto">
              <a:xfrm>
                <a:off x="3548" y="1623"/>
                <a:ext cx="73" cy="7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8" name="Oval 80"/>
              <p:cNvSpPr>
                <a:spLocks noChangeAspect="1" noChangeArrowheads="1"/>
              </p:cNvSpPr>
              <p:nvPr/>
            </p:nvSpPr>
            <p:spPr bwMode="auto">
              <a:xfrm>
                <a:off x="3725" y="1623"/>
                <a:ext cx="74" cy="7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49" name="Oval 81"/>
              <p:cNvSpPr>
                <a:spLocks noChangeAspect="1" noChangeArrowheads="1"/>
              </p:cNvSpPr>
              <p:nvPr/>
            </p:nvSpPr>
            <p:spPr bwMode="auto">
              <a:xfrm>
                <a:off x="3017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0" name="Oval 82"/>
              <p:cNvSpPr>
                <a:spLocks noChangeAspect="1" noChangeArrowheads="1"/>
              </p:cNvSpPr>
              <p:nvPr/>
            </p:nvSpPr>
            <p:spPr bwMode="auto">
              <a:xfrm>
                <a:off x="3194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1" name="Oval 83"/>
              <p:cNvSpPr>
                <a:spLocks noChangeAspect="1" noChangeArrowheads="1"/>
              </p:cNvSpPr>
              <p:nvPr/>
            </p:nvSpPr>
            <p:spPr bwMode="auto">
              <a:xfrm>
                <a:off x="3371" y="1796"/>
                <a:ext cx="74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2" name="Oval 84"/>
              <p:cNvSpPr>
                <a:spLocks noChangeAspect="1" noChangeArrowheads="1"/>
              </p:cNvSpPr>
              <p:nvPr/>
            </p:nvSpPr>
            <p:spPr bwMode="auto">
              <a:xfrm>
                <a:off x="3548" y="1796"/>
                <a:ext cx="73" cy="73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3" name="Oval 85"/>
              <p:cNvSpPr>
                <a:spLocks noChangeAspect="1" noChangeArrowheads="1"/>
              </p:cNvSpPr>
              <p:nvPr/>
            </p:nvSpPr>
            <p:spPr bwMode="auto">
              <a:xfrm>
                <a:off x="3725" y="1796"/>
                <a:ext cx="74" cy="73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9254" name="Rectangle 86"/>
              <p:cNvSpPr>
                <a:spLocks noChangeAspect="1" noChangeArrowheads="1"/>
              </p:cNvSpPr>
              <p:nvPr/>
            </p:nvSpPr>
            <p:spPr bwMode="auto">
              <a:xfrm>
                <a:off x="2976" y="1056"/>
                <a:ext cx="864" cy="86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</p:grpSp>
        <p:sp>
          <p:nvSpPr>
            <p:cNvPr id="9225" name="Line 87"/>
            <p:cNvSpPr>
              <a:spLocks noChangeShapeType="1"/>
            </p:cNvSpPr>
            <p:nvPr/>
          </p:nvSpPr>
          <p:spPr bwMode="auto">
            <a:xfrm>
              <a:off x="2224" y="1096"/>
              <a:ext cx="384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9226" name="Text Box 88"/>
            <p:cNvSpPr txBox="1">
              <a:spLocks noChangeArrowheads="1"/>
            </p:cNvSpPr>
            <p:nvPr/>
          </p:nvSpPr>
          <p:spPr bwMode="auto">
            <a:xfrm>
              <a:off x="1464" y="1504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A</a:t>
              </a:r>
            </a:p>
          </p:txBody>
        </p:sp>
        <p:sp>
          <p:nvSpPr>
            <p:cNvPr id="9227" name="Text Box 89"/>
            <p:cNvSpPr txBox="1">
              <a:spLocks noChangeArrowheads="1"/>
            </p:cNvSpPr>
            <p:nvPr/>
          </p:nvSpPr>
          <p:spPr bwMode="auto">
            <a:xfrm>
              <a:off x="3080" y="1504"/>
              <a:ext cx="35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R</a:t>
              </a:r>
              <a:r>
                <a:rPr kumimoji="0" lang="en-US" sz="2800" b="0" i="0" u="none" strike="noStrike" kern="1200" cap="none" spc="0" normalizeH="0" baseline="3000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T</a:t>
              </a:r>
            </a:p>
          </p:txBody>
        </p:sp>
        <p:sp>
          <p:nvSpPr>
            <p:cNvPr id="9228" name="Text Box 90"/>
            <p:cNvSpPr txBox="1">
              <a:spLocks noChangeArrowheads="1"/>
            </p:cNvSpPr>
            <p:nvPr/>
          </p:nvSpPr>
          <p:spPr bwMode="auto">
            <a:xfrm>
              <a:off x="4360" y="1504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rPr>
                <a:t>R</a:t>
              </a:r>
              <a:endParaRPr kumimoji="0" lang="en-US" sz="28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28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Incomplete Cholesky and ILU:   Variants</a:t>
            </a:r>
            <a:endParaRPr lang="en-US" sz="2400">
              <a:ea typeface="+mj-ea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927600"/>
          </a:xfrm>
        </p:spPr>
        <p:txBody>
          <a:bodyPr/>
          <a:lstStyle/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one or more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levels of fill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Allow fill whose magnitude exceeds a 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drop tolerance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endParaRPr lang="en-US" sz="200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may get better approximate factors than levels of fill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unpredictable storage requirements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choice of tolerance is ad hoc</a:t>
            </a:r>
          </a:p>
          <a:p>
            <a:pPr lvl="4"/>
            <a:endParaRPr lang="en-US">
              <a:solidFill>
                <a:srgbClr val="021FAE"/>
              </a:solidFill>
              <a:latin typeface="Arial" charset="0"/>
            </a:endParaRPr>
          </a:p>
          <a:p>
            <a:r>
              <a:rPr lang="en-US" sz="2000">
                <a:solidFill>
                  <a:schemeClr val="tx1"/>
                </a:solidFill>
                <a:latin typeface="Arial" charset="0"/>
              </a:rPr>
              <a:t>Partial pivoting (for nonsymmetric A)</a:t>
            </a:r>
          </a:p>
          <a:p>
            <a:pPr lvl="3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Modified ILU</a:t>
            </a:r>
            <a:r>
              <a:rPr lang="ja-JP" altLang="en-US" sz="2000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(MIC):  Add dropped fill to diagonal of U or R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A and R</a:t>
            </a:r>
            <a:r>
              <a:rPr lang="en-US" sz="2000" baseline="30000">
                <a:solidFill>
                  <a:srgbClr val="021FAE"/>
                </a:solidFill>
                <a:latin typeface="Arial" charset="0"/>
              </a:rPr>
              <a:t>T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R have same row sums</a:t>
            </a:r>
          </a:p>
          <a:p>
            <a:pPr lvl="1"/>
            <a:r>
              <a:rPr lang="en-US" sz="2000">
                <a:solidFill>
                  <a:srgbClr val="021FAE"/>
                </a:solidFill>
                <a:latin typeface="Arial" charset="0"/>
              </a:rPr>
              <a:t>good in some PDE contexts</a:t>
            </a:r>
          </a:p>
        </p:txBody>
      </p:sp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5257800" y="1295400"/>
            <a:ext cx="1422400" cy="1077913"/>
            <a:chOff x="4320" y="1179"/>
            <a:chExt cx="1237" cy="937"/>
          </a:xfrm>
        </p:grpSpPr>
        <p:sp>
          <p:nvSpPr>
            <p:cNvPr id="10260" name="Oval 5"/>
            <p:cNvSpPr>
              <a:spLocks noChangeAspect="1" noChangeArrowheads="1"/>
            </p:cNvSpPr>
            <p:nvPr/>
          </p:nvSpPr>
          <p:spPr bwMode="auto">
            <a:xfrm>
              <a:off x="520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61" name="Oval 6"/>
            <p:cNvSpPr>
              <a:spLocks noChangeAspect="1" noChangeArrowheads="1"/>
            </p:cNvSpPr>
            <p:nvPr/>
          </p:nvSpPr>
          <p:spPr bwMode="auto">
            <a:xfrm>
              <a:off x="520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62" name="Line 7"/>
            <p:cNvSpPr>
              <a:spLocks noChangeAspect="1" noChangeShapeType="1"/>
            </p:cNvSpPr>
            <p:nvPr/>
          </p:nvSpPr>
          <p:spPr bwMode="auto">
            <a:xfrm rot="-5400000">
              <a:off x="4907" y="1501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63" name="Oval 8"/>
            <p:cNvSpPr>
              <a:spLocks noChangeAspect="1" noChangeArrowheads="1"/>
            </p:cNvSpPr>
            <p:nvPr/>
          </p:nvSpPr>
          <p:spPr bwMode="auto">
            <a:xfrm>
              <a:off x="4481" y="1227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64" name="Oval 9"/>
            <p:cNvSpPr>
              <a:spLocks noChangeAspect="1" noChangeArrowheads="1"/>
            </p:cNvSpPr>
            <p:nvPr/>
          </p:nvSpPr>
          <p:spPr bwMode="auto">
            <a:xfrm>
              <a:off x="4481" y="1803"/>
              <a:ext cx="120" cy="1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65" name="Text Box 10"/>
            <p:cNvSpPr txBox="1">
              <a:spLocks noChangeAspect="1" noChangeArrowheads="1"/>
            </p:cNvSpPr>
            <p:nvPr/>
          </p:nvSpPr>
          <p:spPr bwMode="auto">
            <a:xfrm>
              <a:off x="4342" y="1823"/>
              <a:ext cx="258" cy="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0266" name="Text Box 11"/>
            <p:cNvSpPr txBox="1">
              <a:spLocks noChangeAspect="1" noChangeArrowheads="1"/>
            </p:cNvSpPr>
            <p:nvPr/>
          </p:nvSpPr>
          <p:spPr bwMode="auto">
            <a:xfrm>
              <a:off x="5274" y="1808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0267" name="Text Box 12"/>
            <p:cNvSpPr txBox="1">
              <a:spLocks noChangeAspect="1" noChangeArrowheads="1"/>
            </p:cNvSpPr>
            <p:nvPr/>
          </p:nvSpPr>
          <p:spPr bwMode="auto">
            <a:xfrm>
              <a:off x="4320" y="1179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0268" name="Text Box 13"/>
            <p:cNvSpPr txBox="1">
              <a:spLocks noChangeAspect="1" noChangeArrowheads="1"/>
            </p:cNvSpPr>
            <p:nvPr/>
          </p:nvSpPr>
          <p:spPr bwMode="auto">
            <a:xfrm>
              <a:off x="5299" y="1182"/>
              <a:ext cx="258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0269" name="Line 14"/>
            <p:cNvSpPr>
              <a:spLocks noChangeAspect="1" noChangeShapeType="1"/>
            </p:cNvSpPr>
            <p:nvPr/>
          </p:nvSpPr>
          <p:spPr bwMode="auto">
            <a:xfrm>
              <a:off x="4538" y="1283"/>
              <a:ext cx="1" cy="5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70" name="Line 15"/>
            <p:cNvSpPr>
              <a:spLocks noChangeAspect="1" noChangeShapeType="1"/>
            </p:cNvSpPr>
            <p:nvPr/>
          </p:nvSpPr>
          <p:spPr bwMode="auto">
            <a:xfrm rot="-5400000">
              <a:off x="4915" y="923"/>
              <a:ext cx="2" cy="7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0245" name="Group 16"/>
          <p:cNvGrpSpPr>
            <a:grpSpLocks/>
          </p:cNvGrpSpPr>
          <p:nvPr/>
        </p:nvGrpSpPr>
        <p:grpSpPr bwMode="auto">
          <a:xfrm>
            <a:off x="7543800" y="1295400"/>
            <a:ext cx="1422400" cy="1077913"/>
            <a:chOff x="3744" y="864"/>
            <a:chExt cx="896" cy="679"/>
          </a:xfrm>
        </p:grpSpPr>
        <p:sp>
          <p:nvSpPr>
            <p:cNvPr id="10247" name="Line 17"/>
            <p:cNvSpPr>
              <a:spLocks noChangeShapeType="1"/>
            </p:cNvSpPr>
            <p:nvPr/>
          </p:nvSpPr>
          <p:spPr bwMode="auto">
            <a:xfrm rot="-5400000">
              <a:off x="4214" y="1150"/>
              <a:ext cx="417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48" name="Line 18"/>
            <p:cNvSpPr>
              <a:spLocks noChangeShapeType="1"/>
            </p:cNvSpPr>
            <p:nvPr/>
          </p:nvSpPr>
          <p:spPr bwMode="auto">
            <a:xfrm rot="-5400000">
              <a:off x="3959" y="887"/>
              <a:ext cx="413" cy="51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49" name="Oval 19"/>
            <p:cNvSpPr>
              <a:spLocks noChangeAspect="1" noChangeArrowheads="1"/>
            </p:cNvSpPr>
            <p:nvPr/>
          </p:nvSpPr>
          <p:spPr bwMode="auto">
            <a:xfrm>
              <a:off x="4382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0" name="Oval 20"/>
            <p:cNvSpPr>
              <a:spLocks noChangeAspect="1" noChangeArrowheads="1"/>
            </p:cNvSpPr>
            <p:nvPr/>
          </p:nvSpPr>
          <p:spPr bwMode="auto">
            <a:xfrm>
              <a:off x="4382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1" name="Line 21"/>
            <p:cNvSpPr>
              <a:spLocks noChangeAspect="1" noChangeShapeType="1"/>
            </p:cNvSpPr>
            <p:nvPr/>
          </p:nvSpPr>
          <p:spPr bwMode="auto">
            <a:xfrm rot="-5400000">
              <a:off x="4169" y="1098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2" name="Oval 22"/>
            <p:cNvSpPr>
              <a:spLocks noChangeAspect="1" noChangeArrowheads="1"/>
            </p:cNvSpPr>
            <p:nvPr/>
          </p:nvSpPr>
          <p:spPr bwMode="auto">
            <a:xfrm>
              <a:off x="3861" y="899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3" name="Oval 23"/>
            <p:cNvSpPr>
              <a:spLocks noChangeAspect="1" noChangeArrowheads="1"/>
            </p:cNvSpPr>
            <p:nvPr/>
          </p:nvSpPr>
          <p:spPr bwMode="auto">
            <a:xfrm>
              <a:off x="3861" y="1316"/>
              <a:ext cx="87" cy="8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4" name="Text Box 24"/>
            <p:cNvSpPr txBox="1">
              <a:spLocks noChangeAspect="1" noChangeArrowheads="1"/>
            </p:cNvSpPr>
            <p:nvPr/>
          </p:nvSpPr>
          <p:spPr bwMode="auto">
            <a:xfrm>
              <a:off x="3760" y="1331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0255" name="Text Box 25"/>
            <p:cNvSpPr txBox="1">
              <a:spLocks noChangeAspect="1" noChangeArrowheads="1"/>
            </p:cNvSpPr>
            <p:nvPr/>
          </p:nvSpPr>
          <p:spPr bwMode="auto">
            <a:xfrm>
              <a:off x="4435" y="1320"/>
              <a:ext cx="18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0256" name="Text Box 26"/>
            <p:cNvSpPr txBox="1">
              <a:spLocks noChangeAspect="1" noChangeArrowheads="1"/>
            </p:cNvSpPr>
            <p:nvPr/>
          </p:nvSpPr>
          <p:spPr bwMode="auto">
            <a:xfrm>
              <a:off x="3744" y="864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0257" name="Text Box 27"/>
            <p:cNvSpPr txBox="1">
              <a:spLocks noChangeAspect="1" noChangeArrowheads="1"/>
            </p:cNvSpPr>
            <p:nvPr/>
          </p:nvSpPr>
          <p:spPr bwMode="auto">
            <a:xfrm>
              <a:off x="4453" y="866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0258" name="Line 28"/>
            <p:cNvSpPr>
              <a:spLocks noChangeAspect="1" noChangeShapeType="1"/>
            </p:cNvSpPr>
            <p:nvPr/>
          </p:nvSpPr>
          <p:spPr bwMode="auto">
            <a:xfrm>
              <a:off x="3902" y="939"/>
              <a:ext cx="1" cy="4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0259" name="Line 29"/>
            <p:cNvSpPr>
              <a:spLocks noChangeAspect="1" noChangeShapeType="1"/>
            </p:cNvSpPr>
            <p:nvPr/>
          </p:nvSpPr>
          <p:spPr bwMode="auto">
            <a:xfrm rot="-5400000">
              <a:off x="4175" y="679"/>
              <a:ext cx="1" cy="5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sp>
        <p:nvSpPr>
          <p:cNvPr id="10246" name="Line 30"/>
          <p:cNvSpPr>
            <a:spLocks noChangeShapeType="1"/>
          </p:cNvSpPr>
          <p:nvPr/>
        </p:nvSpPr>
        <p:spPr bwMode="auto">
          <a:xfrm>
            <a:off x="6781800" y="1752600"/>
            <a:ext cx="692150" cy="158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94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Incomplete Cholesky and ILU:   Issues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54102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Choice of parameters</a:t>
            </a:r>
          </a:p>
          <a:p>
            <a:pPr lvl="1"/>
            <a:r>
              <a:rPr lang="en-US" sz="2000" dirty="0">
                <a:solidFill>
                  <a:srgbClr val="008200"/>
                </a:solidFill>
                <a:latin typeface="Arial" charset="0"/>
              </a:rPr>
              <a:t>good:</a:t>
            </a:r>
            <a:r>
              <a:rPr lang="en-US" sz="2000" dirty="0">
                <a:latin typeface="Arial" charset="0"/>
              </a:rPr>
              <a:t>  smooth transition from iterative to direct methods</a:t>
            </a:r>
          </a:p>
          <a:p>
            <a:pPr lvl="1"/>
            <a:r>
              <a:rPr lang="en-US" sz="2000" dirty="0">
                <a:solidFill>
                  <a:schemeClr val="hlink"/>
                </a:solidFill>
                <a:latin typeface="Arial" charset="0"/>
              </a:rPr>
              <a:t>bad:</a:t>
            </a:r>
            <a:r>
              <a:rPr lang="en-US" sz="2000" dirty="0">
                <a:latin typeface="Arial" charset="0"/>
              </a:rPr>
              <a:t> very ad hoc, problem-dependent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  <a:latin typeface="Arial" charset="0"/>
              </a:rPr>
              <a:t>tradeoff:</a:t>
            </a:r>
            <a:r>
              <a:rPr lang="en-US" sz="2000" dirty="0">
                <a:latin typeface="Arial" charset="0"/>
              </a:rPr>
              <a:t>  time per iteration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(more fill =&gt; more time)</a:t>
            </a:r>
            <a:br>
              <a:rPr lang="en-US" sz="2000" dirty="0">
                <a:solidFill>
                  <a:srgbClr val="021FAE"/>
                </a:solidFill>
                <a:latin typeface="Arial" charset="0"/>
              </a:rPr>
            </a:br>
            <a:r>
              <a:rPr lang="en-US" sz="2000" dirty="0">
                <a:solidFill>
                  <a:srgbClr val="021FAE"/>
                </a:solidFill>
                <a:latin typeface="Arial" charset="0"/>
              </a:rPr>
              <a:t>                </a:t>
            </a:r>
            <a:r>
              <a:rPr lang="en-US" sz="2000" dirty="0" err="1">
                <a:latin typeface="Arial" charset="0"/>
              </a:rPr>
              <a:t>vs</a:t>
            </a:r>
            <a:r>
              <a:rPr lang="en-US" sz="2000" dirty="0">
                <a:latin typeface="Arial" charset="0"/>
              </a:rPr>
              <a:t> # of iterations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(more fill =&gt; fewer </a:t>
            </a:r>
            <a:r>
              <a:rPr lang="en-US" sz="2000" dirty="0" err="1">
                <a:solidFill>
                  <a:srgbClr val="021FAE"/>
                </a:solidFill>
                <a:latin typeface="Arial" charset="0"/>
              </a:rPr>
              <a:t>iters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)</a:t>
            </a:r>
          </a:p>
          <a:p>
            <a:pPr lvl="4"/>
            <a:endParaRPr lang="en-US" sz="1600" dirty="0">
              <a:solidFill>
                <a:srgbClr val="021FAE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Effectiveness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condition number usually improves (only) by constant factor </a:t>
            </a:r>
            <a:r>
              <a:rPr lang="en-US" sz="2000" dirty="0">
                <a:solidFill>
                  <a:srgbClr val="021FAE"/>
                </a:solidFill>
                <a:latin typeface="Arial" charset="0"/>
              </a:rPr>
              <a:t>(except MIC for some problems from PDEs)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still, often good when tuned for a particular class of problems</a:t>
            </a:r>
          </a:p>
          <a:p>
            <a:pPr lvl="4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</a:rPr>
              <a:t>Parallelism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charset="0"/>
              </a:rPr>
              <a:t>Triangular solves are not very parallel</a:t>
            </a:r>
          </a:p>
          <a:p>
            <a:pPr lvl="1"/>
            <a:r>
              <a:rPr lang="en-US" sz="2000" dirty="0">
                <a:solidFill>
                  <a:srgbClr val="021FAE"/>
                </a:solidFill>
                <a:latin typeface="Arial" charset="0"/>
              </a:rPr>
              <a:t>Reordering for parallel triangular solve by graph coloring</a:t>
            </a:r>
          </a:p>
        </p:txBody>
      </p:sp>
    </p:spTree>
    <p:extLst>
      <p:ext uri="{BB962C8B-B14F-4D97-AF65-F5344CB8AC3E}">
        <p14:creationId xmlns:p14="http://schemas.microsoft.com/office/powerpoint/2010/main" val="26542013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10416</TotalTime>
  <Words>1031</Words>
  <Application>Microsoft Macintosh PowerPoint</Application>
  <PresentationFormat>On-screen Show (4:3)</PresentationFormat>
  <Paragraphs>265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Apple Chancery</vt:lpstr>
      <vt:lpstr>Arial</vt:lpstr>
      <vt:lpstr>Symbol</vt:lpstr>
      <vt:lpstr>Times</vt:lpstr>
      <vt:lpstr>Times New Roman</vt:lpstr>
      <vt:lpstr>Default Design</vt:lpstr>
      <vt:lpstr>Document</vt:lpstr>
      <vt:lpstr>Krylov subspaces</vt:lpstr>
      <vt:lpstr>Conjugate gradient iteration for Ax = b</vt:lpstr>
      <vt:lpstr>Conjugate gradient:  Orthogonal sequences</vt:lpstr>
      <vt:lpstr>Conjugate gradient:  Convergence</vt:lpstr>
      <vt:lpstr>Preconditioners</vt:lpstr>
      <vt:lpstr>Preconditioned conjugate gradient iteration</vt:lpstr>
      <vt:lpstr>Incomplete Cholesky factorization  (IC, ILU)</vt:lpstr>
      <vt:lpstr>Incomplete Cholesky and ILU:   Variants</vt:lpstr>
      <vt:lpstr>Incomplete Cholesky and ILU:   Issues</vt:lpstr>
      <vt:lpstr>Matrix permutations for iterative methods</vt:lpstr>
      <vt:lpstr>Sparse approximate inverses</vt:lpstr>
      <vt:lpstr>The Landscape of Sparse Ax=b Solvers</vt:lpstr>
      <vt:lpstr>Hierarchy of matrix classes (all real)</vt:lpstr>
      <vt:lpstr>Other Krylov subspace methods</vt:lpstr>
      <vt:lpstr>Nonsymmetric matrix permutations  for iterative methods</vt:lpstr>
      <vt:lpstr>Row permutation for heavy diagonal        [Duff, Koster]</vt:lpstr>
      <vt:lpstr>Complexity of direct methods</vt:lpstr>
      <vt:lpstr>Complexity of linear solvers</vt:lpstr>
    </vt:vector>
  </TitlesOfParts>
  <Company>Xerox PARC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383</cp:revision>
  <cp:lastPrinted>1999-10-20T00:13:40Z</cp:lastPrinted>
  <dcterms:created xsi:type="dcterms:W3CDTF">1998-10-05T22:15:03Z</dcterms:created>
  <dcterms:modified xsi:type="dcterms:W3CDTF">2018-04-25T13:51:19Z</dcterms:modified>
</cp:coreProperties>
</file>