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24"/>
  </p:notesMasterIdLst>
  <p:handoutMasterIdLst>
    <p:handoutMasterId r:id="rId25"/>
  </p:handoutMasterIdLst>
  <p:sldIdLst>
    <p:sldId id="437" r:id="rId3"/>
    <p:sldId id="438" r:id="rId4"/>
    <p:sldId id="435" r:id="rId5"/>
    <p:sldId id="426" r:id="rId6"/>
    <p:sldId id="427" r:id="rId7"/>
    <p:sldId id="421" r:id="rId8"/>
    <p:sldId id="422" r:id="rId9"/>
    <p:sldId id="423" r:id="rId10"/>
    <p:sldId id="425" r:id="rId11"/>
    <p:sldId id="413" r:id="rId12"/>
    <p:sldId id="405" r:id="rId13"/>
    <p:sldId id="439" r:id="rId14"/>
    <p:sldId id="408" r:id="rId15"/>
    <p:sldId id="442" r:id="rId16"/>
    <p:sldId id="441" r:id="rId17"/>
    <p:sldId id="409" r:id="rId18"/>
    <p:sldId id="419" r:id="rId19"/>
    <p:sldId id="420" r:id="rId20"/>
    <p:sldId id="429" r:id="rId21"/>
    <p:sldId id="430" r:id="rId22"/>
    <p:sldId id="431" r:id="rId23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6963"/>
            <a:ext cx="29765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716963"/>
            <a:ext cx="29765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B6E645AE-69F0-C849-A52F-39995D09B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defTabSz="9159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fld id="{FFDA6CC4-5D77-1F43-BCC4-F93E486A8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563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156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471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882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557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05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69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925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142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34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50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30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381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41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91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4161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76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4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4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28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074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C0128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76704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Line 2"/>
          <p:cNvSpPr>
            <a:spLocks noChangeShapeType="1"/>
          </p:cNvSpPr>
          <p:nvPr/>
        </p:nvSpPr>
        <p:spPr bwMode="auto">
          <a:xfrm flipV="1">
            <a:off x="5835650" y="1725613"/>
            <a:ext cx="327025" cy="547687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5" name="Line 3"/>
          <p:cNvSpPr>
            <a:spLocks noChangeShapeType="1"/>
          </p:cNvSpPr>
          <p:nvPr/>
        </p:nvSpPr>
        <p:spPr bwMode="auto">
          <a:xfrm>
            <a:off x="5935663" y="2835275"/>
            <a:ext cx="512762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Preconditioner     </a:t>
            </a:r>
            <a:r>
              <a:rPr lang="en-US" sz="1800" i="0">
                <a:solidFill>
                  <a:srgbClr val="075DCF"/>
                </a:solidFill>
                <a:effectLst/>
              </a:rPr>
              <a:t>[Vaidya] 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3581400"/>
            <a:ext cx="6858000" cy="2514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can improve congestion and dilation by adding a few strategically chosen edges to B</a:t>
            </a:r>
          </a:p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cost of factor+solve is O(n</a:t>
            </a:r>
            <a:r>
              <a:rPr lang="en-US" sz="2000" baseline="30000">
                <a:cs typeface="Arial" charset="0"/>
              </a:rPr>
              <a:t>1.75</a:t>
            </a:r>
            <a:r>
              <a:rPr lang="en-US" sz="2000">
                <a:cs typeface="Arial" charset="0"/>
              </a:rPr>
              <a:t>), or O(n</a:t>
            </a:r>
            <a:r>
              <a:rPr lang="en-US" sz="2000" baseline="30000">
                <a:cs typeface="Arial" charset="0"/>
              </a:rPr>
              <a:t>1.2</a:t>
            </a:r>
            <a:r>
              <a:rPr lang="en-US" sz="2000">
                <a:cs typeface="Arial" charset="0"/>
              </a:rPr>
              <a:t>) if A is planar</a:t>
            </a:r>
          </a:p>
          <a:p>
            <a:pPr>
              <a:lnSpc>
                <a:spcPct val="120000"/>
              </a:lnSpc>
            </a:pPr>
            <a:r>
              <a:rPr lang="en-US" sz="2000">
                <a:cs typeface="Arial" charset="0"/>
              </a:rPr>
              <a:t>in experiments by Chen &amp; Toledo, often better than drop-tolerance MIC for 2D problems, but not for 3D.</a:t>
            </a:r>
          </a:p>
          <a:p>
            <a:pPr>
              <a:lnSpc>
                <a:spcPct val="120000"/>
              </a:lnSpc>
            </a:pPr>
            <a:endParaRPr lang="en-US" sz="2000">
              <a:cs typeface="Arial" charset="0"/>
            </a:endParaRPr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69320" name="Group 8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69321" name="Line 9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2" name="Line 10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3" name="Line 11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4" name="Line 12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5" name="Line 13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6" name="Line 14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7" name="Line 15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8" name="Line 16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29" name="Line 17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0" name="Line 18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1" name="Line 19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2" name="Line 20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3" name="Line 21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4" name="Line 22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5" name="Line 23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6" name="Line 24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7" name="Line 25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8" name="Line 26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9" name="Oval 27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0" name="Oval 28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1" name="Oval 29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2" name="Oval 30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3" name="Oval 31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4" name="Oval 32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45" name="Group 33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69346" name="Oval 34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7" name="Oval 35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8" name="Oval 36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9" name="Oval 37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0" name="Oval 38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1" name="Oval 39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52" name="Group 40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69353" name="Oval 4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4" name="Oval 4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5" name="Oval 4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6" name="Oval 4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7" name="Oval 4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58" name="Oval 4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9359" name="Line 47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0" name="Line 48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1" name="Line 49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2" name="Line 50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3" name="Line 51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4" name="Line 52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5" name="Line 53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6" name="Line 54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7" name="Line 55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8" name="Line 56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69" name="Line 57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0" name="Line 58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1" name="Line 59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2" name="Line 60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3" name="Line 61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4" name="Line 62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5" name="Line 63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6" name="Line 64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77" name="Line 65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378" name="Line 66"/>
          <p:cNvSpPr>
            <a:spLocks noChangeAspect="1" noChangeShapeType="1"/>
          </p:cNvSpPr>
          <p:nvPr/>
        </p:nvSpPr>
        <p:spPr bwMode="auto">
          <a:xfrm>
            <a:off x="5414963" y="2830513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9" name="Line 67"/>
          <p:cNvSpPr>
            <a:spLocks noChangeAspect="1" noChangeShapeType="1"/>
          </p:cNvSpPr>
          <p:nvPr/>
        </p:nvSpPr>
        <p:spPr bwMode="auto">
          <a:xfrm>
            <a:off x="6378575" y="2286000"/>
            <a:ext cx="5270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0" name="Line 68"/>
          <p:cNvSpPr>
            <a:spLocks noChangeAspect="1" noChangeShapeType="1"/>
          </p:cNvSpPr>
          <p:nvPr/>
        </p:nvSpPr>
        <p:spPr bwMode="auto">
          <a:xfrm flipH="1">
            <a:off x="6448425" y="2286000"/>
            <a:ext cx="431800" cy="5476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1" name="Line 69"/>
          <p:cNvSpPr>
            <a:spLocks noChangeAspect="1" noChangeShapeType="1"/>
          </p:cNvSpPr>
          <p:nvPr/>
        </p:nvSpPr>
        <p:spPr bwMode="auto">
          <a:xfrm>
            <a:off x="6883400" y="2293938"/>
            <a:ext cx="95250" cy="539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2" name="Line 70"/>
          <p:cNvSpPr>
            <a:spLocks noChangeAspect="1" noChangeShapeType="1"/>
          </p:cNvSpPr>
          <p:nvPr/>
        </p:nvSpPr>
        <p:spPr bwMode="auto">
          <a:xfrm>
            <a:off x="6711950" y="1716088"/>
            <a:ext cx="171450" cy="558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3" name="Line 71"/>
          <p:cNvSpPr>
            <a:spLocks noChangeAspect="1" noChangeShapeType="1"/>
          </p:cNvSpPr>
          <p:nvPr/>
        </p:nvSpPr>
        <p:spPr bwMode="auto">
          <a:xfrm>
            <a:off x="7229475" y="1727200"/>
            <a:ext cx="173038" cy="558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4" name="Line 72"/>
          <p:cNvSpPr>
            <a:spLocks noChangeAspect="1" noChangeShapeType="1"/>
          </p:cNvSpPr>
          <p:nvPr/>
        </p:nvSpPr>
        <p:spPr bwMode="auto">
          <a:xfrm>
            <a:off x="6707188" y="1720850"/>
            <a:ext cx="5270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5" name="Line 73"/>
          <p:cNvSpPr>
            <a:spLocks noChangeAspect="1" noChangeShapeType="1"/>
          </p:cNvSpPr>
          <p:nvPr/>
        </p:nvSpPr>
        <p:spPr bwMode="auto">
          <a:xfrm>
            <a:off x="5145088" y="1720850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6" name="Line 74"/>
          <p:cNvSpPr>
            <a:spLocks noChangeAspect="1" noChangeShapeType="1"/>
          </p:cNvSpPr>
          <p:nvPr/>
        </p:nvSpPr>
        <p:spPr bwMode="auto">
          <a:xfrm flipH="1">
            <a:off x="4775200" y="1712913"/>
            <a:ext cx="350838" cy="5508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7" name="Line 75"/>
          <p:cNvSpPr>
            <a:spLocks noChangeAspect="1" noChangeShapeType="1"/>
          </p:cNvSpPr>
          <p:nvPr/>
        </p:nvSpPr>
        <p:spPr bwMode="auto">
          <a:xfrm>
            <a:off x="4600575" y="1720850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8" name="Line 76"/>
          <p:cNvSpPr>
            <a:spLocks noChangeAspect="1" noChangeShapeType="1"/>
          </p:cNvSpPr>
          <p:nvPr/>
        </p:nvSpPr>
        <p:spPr bwMode="auto">
          <a:xfrm>
            <a:off x="5291138" y="2289175"/>
            <a:ext cx="95250" cy="541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9" name="Line 77"/>
          <p:cNvSpPr>
            <a:spLocks noChangeAspect="1" noChangeShapeType="1"/>
          </p:cNvSpPr>
          <p:nvPr/>
        </p:nvSpPr>
        <p:spPr bwMode="auto">
          <a:xfrm>
            <a:off x="5324475" y="2289175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0" name="Line 78"/>
          <p:cNvSpPr>
            <a:spLocks noChangeAspect="1" noChangeShapeType="1"/>
          </p:cNvSpPr>
          <p:nvPr/>
        </p:nvSpPr>
        <p:spPr bwMode="auto">
          <a:xfrm>
            <a:off x="5656263" y="1720850"/>
            <a:ext cx="171450" cy="5588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1" name="Line 79"/>
          <p:cNvSpPr>
            <a:spLocks noChangeAspect="1" noChangeShapeType="1"/>
          </p:cNvSpPr>
          <p:nvPr/>
        </p:nvSpPr>
        <p:spPr bwMode="auto">
          <a:xfrm>
            <a:off x="6200775" y="1716088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2" name="Line 80"/>
          <p:cNvSpPr>
            <a:spLocks noChangeAspect="1" noChangeShapeType="1"/>
          </p:cNvSpPr>
          <p:nvPr/>
        </p:nvSpPr>
        <p:spPr bwMode="auto">
          <a:xfrm>
            <a:off x="5659438" y="1720850"/>
            <a:ext cx="525462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3" name="Line 81"/>
          <p:cNvSpPr>
            <a:spLocks noChangeAspect="1" noChangeShapeType="1"/>
          </p:cNvSpPr>
          <p:nvPr/>
        </p:nvSpPr>
        <p:spPr bwMode="auto">
          <a:xfrm flipV="1">
            <a:off x="5662613" y="1165225"/>
            <a:ext cx="176212" cy="5445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4" name="Line 82"/>
          <p:cNvSpPr>
            <a:spLocks noChangeAspect="1" noChangeShapeType="1"/>
          </p:cNvSpPr>
          <p:nvPr/>
        </p:nvSpPr>
        <p:spPr bwMode="auto">
          <a:xfrm>
            <a:off x="5305425" y="1168400"/>
            <a:ext cx="525463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5" name="Oval 83"/>
          <p:cNvSpPr>
            <a:spLocks noChangeAspect="1" noChangeArrowheads="1"/>
          </p:cNvSpPr>
          <p:nvPr/>
        </p:nvSpPr>
        <p:spPr bwMode="auto">
          <a:xfrm>
            <a:off x="5229225" y="1092200"/>
            <a:ext cx="147638" cy="1476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6" name="Oval 84"/>
          <p:cNvSpPr>
            <a:spLocks noChangeAspect="1" noChangeArrowheads="1"/>
          </p:cNvSpPr>
          <p:nvPr/>
        </p:nvSpPr>
        <p:spPr bwMode="auto">
          <a:xfrm>
            <a:off x="5754688" y="1092200"/>
            <a:ext cx="147637" cy="147638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7" name="Oval 85"/>
          <p:cNvSpPr>
            <a:spLocks noChangeAspect="1" noChangeArrowheads="1"/>
          </p:cNvSpPr>
          <p:nvPr/>
        </p:nvSpPr>
        <p:spPr bwMode="auto">
          <a:xfrm>
            <a:off x="5316538" y="2757488"/>
            <a:ext cx="147637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8" name="Oval 86"/>
          <p:cNvSpPr>
            <a:spLocks noChangeAspect="1" noChangeArrowheads="1"/>
          </p:cNvSpPr>
          <p:nvPr/>
        </p:nvSpPr>
        <p:spPr bwMode="auto">
          <a:xfrm>
            <a:off x="5842000" y="2757488"/>
            <a:ext cx="147638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9" name="Oval 87"/>
          <p:cNvSpPr>
            <a:spLocks noChangeAspect="1" noChangeArrowheads="1"/>
          </p:cNvSpPr>
          <p:nvPr/>
        </p:nvSpPr>
        <p:spPr bwMode="auto">
          <a:xfrm>
            <a:off x="6367463" y="2757488"/>
            <a:ext cx="149225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0" name="Oval 88"/>
          <p:cNvSpPr>
            <a:spLocks noChangeAspect="1" noChangeArrowheads="1"/>
          </p:cNvSpPr>
          <p:nvPr/>
        </p:nvSpPr>
        <p:spPr bwMode="auto">
          <a:xfrm>
            <a:off x="6894513" y="2757488"/>
            <a:ext cx="147637" cy="14763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9401" name="Group 89"/>
          <p:cNvGrpSpPr>
            <a:grpSpLocks noChangeAspect="1"/>
          </p:cNvGrpSpPr>
          <p:nvPr/>
        </p:nvGrpSpPr>
        <p:grpSpPr bwMode="auto">
          <a:xfrm>
            <a:off x="4527550" y="1647825"/>
            <a:ext cx="2778125" cy="147638"/>
            <a:chOff x="432" y="1056"/>
            <a:chExt cx="1521" cy="81"/>
          </a:xfrm>
        </p:grpSpPr>
        <p:sp>
          <p:nvSpPr>
            <p:cNvPr id="269402" name="Oval 90"/>
            <p:cNvSpPr>
              <a:spLocks noChangeAspect="1" noChangeArrowheads="1"/>
            </p:cNvSpPr>
            <p:nvPr/>
          </p:nvSpPr>
          <p:spPr bwMode="auto">
            <a:xfrm>
              <a:off x="43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3" name="Oval 91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4" name="Oval 92"/>
            <p:cNvSpPr>
              <a:spLocks noChangeAspect="1" noChangeArrowheads="1"/>
            </p:cNvSpPr>
            <p:nvPr/>
          </p:nvSpPr>
          <p:spPr bwMode="auto">
            <a:xfrm>
              <a:off x="1008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5" name="Oval 93"/>
            <p:cNvSpPr>
              <a:spLocks noChangeAspect="1" noChangeArrowheads="1"/>
            </p:cNvSpPr>
            <p:nvPr/>
          </p:nvSpPr>
          <p:spPr bwMode="auto">
            <a:xfrm>
              <a:off x="1296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6" name="Oval 94"/>
            <p:cNvSpPr>
              <a:spLocks noChangeAspect="1" noChangeArrowheads="1"/>
            </p:cNvSpPr>
            <p:nvPr/>
          </p:nvSpPr>
          <p:spPr bwMode="auto">
            <a:xfrm>
              <a:off x="1584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07" name="Oval 95"/>
            <p:cNvSpPr>
              <a:spLocks noChangeAspect="1" noChangeArrowheads="1"/>
            </p:cNvSpPr>
            <p:nvPr/>
          </p:nvSpPr>
          <p:spPr bwMode="auto">
            <a:xfrm>
              <a:off x="187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9408" name="Group 96"/>
          <p:cNvGrpSpPr>
            <a:grpSpLocks noChangeAspect="1"/>
          </p:cNvGrpSpPr>
          <p:nvPr/>
        </p:nvGrpSpPr>
        <p:grpSpPr bwMode="auto">
          <a:xfrm>
            <a:off x="4702175" y="2201863"/>
            <a:ext cx="2778125" cy="147637"/>
            <a:chOff x="432" y="1056"/>
            <a:chExt cx="1521" cy="81"/>
          </a:xfrm>
        </p:grpSpPr>
        <p:sp>
          <p:nvSpPr>
            <p:cNvPr id="269409" name="Oval 97"/>
            <p:cNvSpPr>
              <a:spLocks noChangeAspect="1" noChangeArrowheads="1"/>
            </p:cNvSpPr>
            <p:nvPr/>
          </p:nvSpPr>
          <p:spPr bwMode="auto">
            <a:xfrm>
              <a:off x="43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0" name="Oval 98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1" name="Oval 99"/>
            <p:cNvSpPr>
              <a:spLocks noChangeAspect="1" noChangeArrowheads="1"/>
            </p:cNvSpPr>
            <p:nvPr/>
          </p:nvSpPr>
          <p:spPr bwMode="auto">
            <a:xfrm>
              <a:off x="1008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2" name="Oval 100"/>
            <p:cNvSpPr>
              <a:spLocks noChangeAspect="1" noChangeArrowheads="1"/>
            </p:cNvSpPr>
            <p:nvPr/>
          </p:nvSpPr>
          <p:spPr bwMode="auto">
            <a:xfrm>
              <a:off x="1296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3" name="Oval 101"/>
            <p:cNvSpPr>
              <a:spLocks noChangeAspect="1" noChangeArrowheads="1"/>
            </p:cNvSpPr>
            <p:nvPr/>
          </p:nvSpPr>
          <p:spPr bwMode="auto">
            <a:xfrm>
              <a:off x="1584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414" name="Oval 102"/>
            <p:cNvSpPr>
              <a:spLocks noChangeAspect="1" noChangeArrowheads="1"/>
            </p:cNvSpPr>
            <p:nvPr/>
          </p:nvSpPr>
          <p:spPr bwMode="auto">
            <a:xfrm>
              <a:off x="1872" y="1056"/>
              <a:ext cx="81" cy="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9415" name="Freeform 103"/>
          <p:cNvSpPr>
            <a:spLocks/>
          </p:cNvSpPr>
          <p:nvPr/>
        </p:nvSpPr>
        <p:spPr bwMode="auto">
          <a:xfrm>
            <a:off x="4733925" y="966788"/>
            <a:ext cx="1557338" cy="1881187"/>
          </a:xfrm>
          <a:custGeom>
            <a:avLst/>
            <a:gdLst>
              <a:gd name="T0" fmla="*/ 0 w 981"/>
              <a:gd name="T1" fmla="*/ 1185 h 1185"/>
              <a:gd name="T2" fmla="*/ 81 w 981"/>
              <a:gd name="T3" fmla="*/ 1074 h 1185"/>
              <a:gd name="T4" fmla="*/ 147 w 981"/>
              <a:gd name="T5" fmla="*/ 954 h 1185"/>
              <a:gd name="T6" fmla="*/ 237 w 981"/>
              <a:gd name="T7" fmla="*/ 819 h 1185"/>
              <a:gd name="T8" fmla="*/ 540 w 981"/>
              <a:gd name="T9" fmla="*/ 621 h 1185"/>
              <a:gd name="T10" fmla="*/ 624 w 981"/>
              <a:gd name="T11" fmla="*/ 597 h 1185"/>
              <a:gd name="T12" fmla="*/ 666 w 981"/>
              <a:gd name="T13" fmla="*/ 576 h 1185"/>
              <a:gd name="T14" fmla="*/ 714 w 981"/>
              <a:gd name="T15" fmla="*/ 537 h 1185"/>
              <a:gd name="T16" fmla="*/ 816 w 981"/>
              <a:gd name="T17" fmla="*/ 363 h 1185"/>
              <a:gd name="T18" fmla="*/ 981 w 981"/>
              <a:gd name="T19" fmla="*/ 0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81" h="1185">
                <a:moveTo>
                  <a:pt x="0" y="1185"/>
                </a:moveTo>
                <a:cubicBezTo>
                  <a:pt x="28" y="1148"/>
                  <a:pt x="53" y="1111"/>
                  <a:pt x="81" y="1074"/>
                </a:cubicBezTo>
                <a:cubicBezTo>
                  <a:pt x="87" y="1049"/>
                  <a:pt x="132" y="979"/>
                  <a:pt x="147" y="954"/>
                </a:cubicBezTo>
                <a:cubicBezTo>
                  <a:pt x="175" y="907"/>
                  <a:pt x="201" y="861"/>
                  <a:pt x="237" y="819"/>
                </a:cubicBezTo>
                <a:cubicBezTo>
                  <a:pt x="316" y="727"/>
                  <a:pt x="431" y="668"/>
                  <a:pt x="540" y="621"/>
                </a:cubicBezTo>
                <a:cubicBezTo>
                  <a:pt x="566" y="610"/>
                  <a:pt x="597" y="606"/>
                  <a:pt x="624" y="597"/>
                </a:cubicBezTo>
                <a:cubicBezTo>
                  <a:pt x="640" y="592"/>
                  <a:pt x="651" y="581"/>
                  <a:pt x="666" y="576"/>
                </a:cubicBezTo>
                <a:cubicBezTo>
                  <a:pt x="682" y="564"/>
                  <a:pt x="702" y="553"/>
                  <a:pt x="714" y="537"/>
                </a:cubicBezTo>
                <a:cubicBezTo>
                  <a:pt x="756" y="484"/>
                  <a:pt x="786" y="423"/>
                  <a:pt x="816" y="363"/>
                </a:cubicBezTo>
                <a:cubicBezTo>
                  <a:pt x="875" y="244"/>
                  <a:pt x="922" y="119"/>
                  <a:pt x="981" y="0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6" name="Freeform 104"/>
          <p:cNvSpPr>
            <a:spLocks/>
          </p:cNvSpPr>
          <p:nvPr/>
        </p:nvSpPr>
        <p:spPr bwMode="auto">
          <a:xfrm>
            <a:off x="5872163" y="1833563"/>
            <a:ext cx="371475" cy="1123950"/>
          </a:xfrm>
          <a:custGeom>
            <a:avLst/>
            <a:gdLst>
              <a:gd name="T0" fmla="*/ 0 w 234"/>
              <a:gd name="T1" fmla="*/ 0 h 708"/>
              <a:gd name="T2" fmla="*/ 51 w 234"/>
              <a:gd name="T3" fmla="*/ 48 h 708"/>
              <a:gd name="T4" fmla="*/ 81 w 234"/>
              <a:gd name="T5" fmla="*/ 84 h 708"/>
              <a:gd name="T6" fmla="*/ 111 w 234"/>
              <a:gd name="T7" fmla="*/ 126 h 708"/>
              <a:gd name="T8" fmla="*/ 141 w 234"/>
              <a:gd name="T9" fmla="*/ 174 h 708"/>
              <a:gd name="T10" fmla="*/ 168 w 234"/>
              <a:gd name="T11" fmla="*/ 225 h 708"/>
              <a:gd name="T12" fmla="*/ 234 w 234"/>
              <a:gd name="T13" fmla="*/ 489 h 708"/>
              <a:gd name="T14" fmla="*/ 231 w 234"/>
              <a:gd name="T15" fmla="*/ 516 h 708"/>
              <a:gd name="T16" fmla="*/ 228 w 234"/>
              <a:gd name="T17" fmla="*/ 597 h 708"/>
              <a:gd name="T18" fmla="*/ 210 w 234"/>
              <a:gd name="T19" fmla="*/ 708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4" h="708">
                <a:moveTo>
                  <a:pt x="0" y="0"/>
                </a:moveTo>
                <a:cubicBezTo>
                  <a:pt x="13" y="13"/>
                  <a:pt x="41" y="33"/>
                  <a:pt x="51" y="48"/>
                </a:cubicBezTo>
                <a:cubicBezTo>
                  <a:pt x="60" y="61"/>
                  <a:pt x="70" y="73"/>
                  <a:pt x="81" y="84"/>
                </a:cubicBezTo>
                <a:cubicBezTo>
                  <a:pt x="86" y="99"/>
                  <a:pt x="100" y="115"/>
                  <a:pt x="111" y="126"/>
                </a:cubicBezTo>
                <a:cubicBezTo>
                  <a:pt x="117" y="143"/>
                  <a:pt x="128" y="161"/>
                  <a:pt x="141" y="174"/>
                </a:cubicBezTo>
                <a:cubicBezTo>
                  <a:pt x="147" y="192"/>
                  <a:pt x="160" y="208"/>
                  <a:pt x="168" y="225"/>
                </a:cubicBezTo>
                <a:cubicBezTo>
                  <a:pt x="205" y="309"/>
                  <a:pt x="226" y="398"/>
                  <a:pt x="234" y="489"/>
                </a:cubicBezTo>
                <a:cubicBezTo>
                  <a:pt x="233" y="498"/>
                  <a:pt x="232" y="507"/>
                  <a:pt x="231" y="516"/>
                </a:cubicBezTo>
                <a:cubicBezTo>
                  <a:pt x="230" y="543"/>
                  <a:pt x="230" y="570"/>
                  <a:pt x="228" y="597"/>
                </a:cubicBezTo>
                <a:cubicBezTo>
                  <a:pt x="225" y="633"/>
                  <a:pt x="210" y="672"/>
                  <a:pt x="210" y="708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7" name="Freeform 105"/>
          <p:cNvSpPr>
            <a:spLocks/>
          </p:cNvSpPr>
          <p:nvPr/>
        </p:nvSpPr>
        <p:spPr bwMode="auto">
          <a:xfrm>
            <a:off x="6086475" y="2005013"/>
            <a:ext cx="1538288" cy="842962"/>
          </a:xfrm>
          <a:custGeom>
            <a:avLst/>
            <a:gdLst>
              <a:gd name="T0" fmla="*/ 0 w 969"/>
              <a:gd name="T1" fmla="*/ 54 h 531"/>
              <a:gd name="T2" fmla="*/ 339 w 969"/>
              <a:gd name="T3" fmla="*/ 0 h 531"/>
              <a:gd name="T4" fmla="*/ 483 w 969"/>
              <a:gd name="T5" fmla="*/ 12 h 531"/>
              <a:gd name="T6" fmla="*/ 525 w 969"/>
              <a:gd name="T7" fmla="*/ 27 h 531"/>
              <a:gd name="T8" fmla="*/ 561 w 969"/>
              <a:gd name="T9" fmla="*/ 45 h 531"/>
              <a:gd name="T10" fmla="*/ 612 w 969"/>
              <a:gd name="T11" fmla="*/ 78 h 531"/>
              <a:gd name="T12" fmla="*/ 642 w 969"/>
              <a:gd name="T13" fmla="*/ 105 h 531"/>
              <a:gd name="T14" fmla="*/ 708 w 969"/>
              <a:gd name="T15" fmla="*/ 201 h 531"/>
              <a:gd name="T16" fmla="*/ 738 w 969"/>
              <a:gd name="T17" fmla="*/ 261 h 531"/>
              <a:gd name="T18" fmla="*/ 810 w 969"/>
              <a:gd name="T19" fmla="*/ 372 h 531"/>
              <a:gd name="T20" fmla="*/ 891 w 969"/>
              <a:gd name="T21" fmla="*/ 459 h 531"/>
              <a:gd name="T22" fmla="*/ 942 w 969"/>
              <a:gd name="T23" fmla="*/ 507 h 531"/>
              <a:gd name="T24" fmla="*/ 960 w 969"/>
              <a:gd name="T25" fmla="*/ 525 h 531"/>
              <a:gd name="T26" fmla="*/ 969 w 969"/>
              <a:gd name="T27" fmla="*/ 531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9" h="531">
                <a:moveTo>
                  <a:pt x="0" y="54"/>
                </a:moveTo>
                <a:cubicBezTo>
                  <a:pt x="109" y="18"/>
                  <a:pt x="225" y="5"/>
                  <a:pt x="339" y="0"/>
                </a:cubicBezTo>
                <a:cubicBezTo>
                  <a:pt x="394" y="3"/>
                  <a:pt x="433" y="4"/>
                  <a:pt x="483" y="12"/>
                </a:cubicBezTo>
                <a:cubicBezTo>
                  <a:pt x="496" y="17"/>
                  <a:pt x="514" y="20"/>
                  <a:pt x="525" y="27"/>
                </a:cubicBezTo>
                <a:cubicBezTo>
                  <a:pt x="536" y="34"/>
                  <a:pt x="549" y="41"/>
                  <a:pt x="561" y="45"/>
                </a:cubicBezTo>
                <a:cubicBezTo>
                  <a:pt x="577" y="57"/>
                  <a:pt x="597" y="65"/>
                  <a:pt x="612" y="78"/>
                </a:cubicBezTo>
                <a:cubicBezTo>
                  <a:pt x="644" y="107"/>
                  <a:pt x="622" y="91"/>
                  <a:pt x="642" y="105"/>
                </a:cubicBezTo>
                <a:cubicBezTo>
                  <a:pt x="663" y="137"/>
                  <a:pt x="685" y="170"/>
                  <a:pt x="708" y="201"/>
                </a:cubicBezTo>
                <a:cubicBezTo>
                  <a:pt x="714" y="219"/>
                  <a:pt x="729" y="243"/>
                  <a:pt x="738" y="261"/>
                </a:cubicBezTo>
                <a:cubicBezTo>
                  <a:pt x="757" y="299"/>
                  <a:pt x="774" y="348"/>
                  <a:pt x="810" y="372"/>
                </a:cubicBezTo>
                <a:cubicBezTo>
                  <a:pt x="831" y="403"/>
                  <a:pt x="860" y="438"/>
                  <a:pt x="891" y="459"/>
                </a:cubicBezTo>
                <a:cubicBezTo>
                  <a:pt x="904" y="479"/>
                  <a:pt x="925" y="492"/>
                  <a:pt x="942" y="507"/>
                </a:cubicBezTo>
                <a:cubicBezTo>
                  <a:pt x="948" y="513"/>
                  <a:pt x="954" y="519"/>
                  <a:pt x="960" y="525"/>
                </a:cubicBezTo>
                <a:cubicBezTo>
                  <a:pt x="963" y="528"/>
                  <a:pt x="969" y="531"/>
                  <a:pt x="969" y="531"/>
                </a:cubicBezTo>
              </a:path>
            </a:pathLst>
          </a:custGeom>
          <a:noFill/>
          <a:ln w="28575" cap="rnd" cmpd="sng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 sz="3200"/>
              <a:t>Numerical analysis:  </a:t>
            </a:r>
            <a:r>
              <a:rPr lang="en-US"/>
              <a:t>Support numbers</a:t>
            </a:r>
            <a:endParaRPr lang="en-US" i="0">
              <a:solidFill>
                <a:srgbClr val="075DCF"/>
              </a:solidFill>
              <a:effectLst/>
            </a:endParaRP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6388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tx1"/>
                </a:solidFill>
                <a:cs typeface="Times New Roman" charset="0"/>
              </a:rPr>
              <a:t>Intuition from networks of electrical resistors:</a:t>
            </a:r>
            <a:r>
              <a:rPr lang="en-US">
                <a:solidFill>
                  <a:schemeClr val="tx1"/>
                </a:solidFill>
                <a:cs typeface="Times New Roman" charset="0"/>
              </a:rPr>
              <a:t>  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en-US" sz="800">
              <a:solidFill>
                <a:schemeClr val="tx1"/>
              </a:solidFill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cs typeface="Times New Roman" charset="0"/>
              </a:rPr>
              <a:t>graph = circuit;   edge = resistor;   weight = 1/resistance = conductance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Times New Roman" charset="0"/>
              </a:rPr>
              <a:t>How much must you amplify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 B to provide as much conductance as A?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How big does t need to be for tB </a:t>
            </a:r>
            <a:r>
              <a:rPr lang="en-US" sz="2000">
                <a:solidFill>
                  <a:schemeClr val="tx1"/>
                </a:solidFill>
                <a:cs typeface="Times New Roman" charset="0"/>
              </a:rPr>
              <a:t>– 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A to be positive semidefinite?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What is the largest eigenvalue of B</a:t>
            </a:r>
            <a:r>
              <a:rPr lang="en-US" sz="2000" b="1" baseline="30000">
                <a:solidFill>
                  <a:schemeClr val="tx1"/>
                </a:solidFill>
                <a:cs typeface="Arial" charset="0"/>
              </a:rPr>
              <a:t>-1</a:t>
            </a:r>
            <a:r>
              <a:rPr lang="en-US" sz="2000">
                <a:solidFill>
                  <a:schemeClr val="tx1"/>
                </a:solidFill>
                <a:cs typeface="Arial" charset="0"/>
              </a:rPr>
              <a:t>A ? </a:t>
            </a:r>
          </a:p>
          <a:p>
            <a:pPr>
              <a:lnSpc>
                <a:spcPct val="120000"/>
              </a:lnSpc>
            </a:pPr>
            <a:endParaRPr lang="en-US" sz="800">
              <a:solidFill>
                <a:schemeClr val="tx1"/>
              </a:solidFill>
              <a:cs typeface="Arial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>
                <a:cs typeface="Arial" charset="0"/>
              </a:rPr>
              <a:t>The </a:t>
            </a:r>
            <a:r>
              <a:rPr lang="en-US" i="1" u="sng">
                <a:solidFill>
                  <a:schemeClr val="hlink"/>
                </a:solidFill>
                <a:cs typeface="Arial" charset="0"/>
              </a:rPr>
              <a:t>support of B for A</a:t>
            </a:r>
            <a:r>
              <a:rPr lang="en-US">
                <a:cs typeface="Arial" charset="0"/>
              </a:rPr>
              <a:t>  is</a:t>
            </a:r>
            <a:endParaRPr lang="en-US" sz="800">
              <a:cs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cs typeface="Arial" charset="0"/>
              </a:rPr>
              <a:t>          </a:t>
            </a:r>
            <a:r>
              <a:rPr lang="en-US" sz="2000">
                <a:solidFill>
                  <a:schemeClr val="hlink"/>
                </a:solidFill>
                <a:cs typeface="Arial" charset="0"/>
              </a:rPr>
              <a:t>σ(A, B)</a:t>
            </a:r>
            <a:r>
              <a:rPr lang="en-US" sz="2000">
                <a:cs typeface="Arial" charset="0"/>
              </a:rPr>
              <a:t>  =  min { 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latin typeface="Times New Roman" charset="0"/>
                <a:cs typeface="Times New Roman" charset="0"/>
              </a:rPr>
              <a:t>  :   </a:t>
            </a:r>
            <a:r>
              <a:rPr lang="en-US" sz="2000">
                <a:cs typeface="Times New Roman" charset="0"/>
              </a:rPr>
              <a:t>x</a:t>
            </a:r>
            <a:r>
              <a:rPr lang="en-US" sz="2000" baseline="30000">
                <a:cs typeface="Times New Roman" charset="0"/>
              </a:rPr>
              <a:t>T</a:t>
            </a:r>
            <a:r>
              <a:rPr lang="en-US" sz="2000">
                <a:cs typeface="Times New Roman" charset="0"/>
              </a:rPr>
              <a:t>(tB</a:t>
            </a:r>
            <a:r>
              <a:rPr lang="en-US" sz="2000">
                <a:latin typeface="Times New Roman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– A)x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0  for all x and all t </a:t>
            </a:r>
            <a:r>
              <a:rPr lang="en-US" sz="2000" b="1">
                <a:cs typeface="Times New Roman" charset="0"/>
                <a:sym typeface="Symbol" charset="0"/>
              </a:rPr>
              <a:t> </a:t>
            </a:r>
            <a:r>
              <a:rPr lang="en-US">
                <a:latin typeface="Times New Roman" charset="0"/>
                <a:cs typeface="Times New Roman" charset="0"/>
              </a:rPr>
              <a:t>τ </a:t>
            </a:r>
            <a:r>
              <a:rPr lang="en-US" sz="2000">
                <a:cs typeface="Times New Roman" charset="0"/>
              </a:rPr>
              <a:t>}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cs typeface="Times New Roman" charset="0"/>
              </a:rPr>
              <a:t>If A and B are SPD then  </a:t>
            </a:r>
            <a:r>
              <a:rPr lang="en-US" sz="2000">
                <a:cs typeface="Arial" charset="0"/>
              </a:rPr>
              <a:t>σ(A, B)  =  max{</a:t>
            </a:r>
            <a:r>
              <a:rPr lang="en-US" b="1">
                <a:cs typeface="Times New Roman" charset="0"/>
              </a:rPr>
              <a:t>λ </a:t>
            </a:r>
            <a:r>
              <a:rPr lang="en-US" sz="2000">
                <a:cs typeface="Times New Roman" charset="0"/>
              </a:rPr>
              <a:t>: Ax = </a:t>
            </a:r>
            <a:r>
              <a:rPr lang="en-US" b="1">
                <a:cs typeface="Times New Roman" charset="0"/>
              </a:rPr>
              <a:t>λ</a:t>
            </a:r>
            <a:r>
              <a:rPr lang="en-US" sz="2000">
                <a:cs typeface="Times New Roman" charset="0"/>
              </a:rPr>
              <a:t>Bx}  =  </a:t>
            </a:r>
            <a:r>
              <a:rPr lang="en-US" b="1">
                <a:cs typeface="Times New Roman" charset="0"/>
              </a:rPr>
              <a:t>λ</a:t>
            </a:r>
            <a:r>
              <a:rPr lang="en-US" sz="1800" b="1" baseline="-25000">
                <a:cs typeface="Times New Roman" charset="0"/>
              </a:rPr>
              <a:t>max</a:t>
            </a:r>
            <a:r>
              <a:rPr lang="en-US" sz="2000">
                <a:cs typeface="Arial" charset="0"/>
              </a:rPr>
              <a:t>(A, B)</a:t>
            </a:r>
            <a:endParaRPr lang="en-US" sz="3600"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cs typeface="Times New Roman" charset="0"/>
              </a:rPr>
              <a:t>Theorem:   </a:t>
            </a:r>
            <a:r>
              <a:rPr lang="en-US" sz="2000">
                <a:cs typeface="Times New Roman" charset="0"/>
              </a:rPr>
              <a:t>If A and B are SPD then </a:t>
            </a:r>
            <a:r>
              <a:rPr lang="en-US">
                <a:latin typeface="Times New Roman" charset="0"/>
                <a:cs typeface="Times New Roman" charset="0"/>
              </a:rPr>
              <a:t> κ</a:t>
            </a:r>
            <a:r>
              <a:rPr lang="en-US" sz="2000">
                <a:cs typeface="Arial" charset="0"/>
              </a:rPr>
              <a:t>(B</a:t>
            </a:r>
            <a:r>
              <a:rPr lang="en-US" sz="2000" b="1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A) = σ(A, B) · σ(B, A)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 sz="2400"/>
              <a:t>Edge-vertex factorization of generalized Laplacians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057400"/>
          </a:xfrm>
        </p:spPr>
        <p:txBody>
          <a:bodyPr/>
          <a:lstStyle/>
          <a:p>
            <a:r>
              <a:rPr lang="en-US" dirty="0"/>
              <a:t>A generalized </a:t>
            </a:r>
            <a:r>
              <a:rPr lang="en-US" dirty="0" err="1"/>
              <a:t>Laplacian</a:t>
            </a:r>
            <a:r>
              <a:rPr lang="en-US" dirty="0"/>
              <a:t> matrix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can be factored </a:t>
            </a:r>
            <a:br>
              <a:rPr lang="en-US" dirty="0"/>
            </a:br>
            <a:r>
              <a:rPr lang="en-US" dirty="0"/>
              <a:t>as   </a:t>
            </a:r>
            <a:r>
              <a:rPr lang="en-US" dirty="0">
                <a:solidFill>
                  <a:schemeClr val="hlink"/>
                </a:solidFill>
              </a:rPr>
              <a:t>A = </a:t>
            </a:r>
            <a:r>
              <a:rPr lang="en-US" dirty="0">
                <a:solidFill>
                  <a:srgbClr val="0000FF"/>
                </a:solidFill>
              </a:rPr>
              <a:t>UU</a:t>
            </a:r>
            <a:r>
              <a:rPr lang="en-US" b="1" baseline="30000" dirty="0">
                <a:solidFill>
                  <a:srgbClr val="0000FF"/>
                </a:solidFill>
              </a:rPr>
              <a:t>T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U</a:t>
            </a:r>
            <a:r>
              <a:rPr lang="en-US" dirty="0"/>
              <a:t> has:</a:t>
            </a:r>
          </a:p>
          <a:p>
            <a:pPr lvl="1"/>
            <a:r>
              <a:rPr lang="en-US" sz="2000" dirty="0"/>
              <a:t>a row for each vertex</a:t>
            </a:r>
          </a:p>
          <a:p>
            <a:pPr lvl="1"/>
            <a:r>
              <a:rPr lang="en-US" sz="2000" dirty="0"/>
              <a:t>a column for each edge, with two </a:t>
            </a:r>
            <a:r>
              <a:rPr lang="en-US" sz="2000" dirty="0" err="1"/>
              <a:t>nonzeros</a:t>
            </a:r>
            <a:r>
              <a:rPr lang="en-US" sz="2000" dirty="0"/>
              <a:t> of equal magnitude and opposite sign</a:t>
            </a:r>
          </a:p>
          <a:p>
            <a:pPr lvl="1"/>
            <a:r>
              <a:rPr lang="en-US" sz="2000" dirty="0"/>
              <a:t>a column for each excess-weight vertex, with one nonzero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657600"/>
            <a:ext cx="1600200" cy="16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81400" y="3657600"/>
            <a:ext cx="2514600" cy="1600200"/>
            <a:chOff x="3048000" y="3733800"/>
            <a:chExt cx="2514600" cy="16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 rot="5400000">
            <a:off x="6324600" y="4114800"/>
            <a:ext cx="2514600" cy="1600200"/>
            <a:chOff x="3048000" y="3733800"/>
            <a:chExt cx="2514600" cy="1600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" name="TextBox 6"/>
          <p:cNvSpPr txBox="1"/>
          <p:nvPr/>
        </p:nvSpPr>
        <p:spPr>
          <a:xfrm>
            <a:off x="1371600" y="4191000"/>
            <a:ext cx="453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191000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+mn-lt"/>
              </a:rPr>
              <a:t>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4191000"/>
            <a:ext cx="643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+mn-lt"/>
              </a:rPr>
              <a:t>U</a:t>
            </a:r>
            <a:r>
              <a:rPr lang="en-US" sz="3200" baseline="30000" dirty="0">
                <a:solidFill>
                  <a:srgbClr val="0000FF"/>
                </a:solidFill>
                <a:latin typeface="+mn-lt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×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8200" y="5334000"/>
            <a:ext cx="1600200" cy="490954"/>
            <a:chOff x="838200" y="5410200"/>
            <a:chExt cx="1600200" cy="490954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417177" y="4212223"/>
            <a:ext cx="1600200" cy="490954"/>
            <a:chOff x="838200" y="5410200"/>
            <a:chExt cx="1600200" cy="490954"/>
          </a:xfrm>
        </p:grpSpPr>
        <p:sp>
          <p:nvSpPr>
            <p:cNvPr id="23" name="TextBox 22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-326023" y="4212223"/>
            <a:ext cx="1600200" cy="490954"/>
            <a:chOff x="838200" y="5410200"/>
            <a:chExt cx="1600200" cy="490954"/>
          </a:xfrm>
        </p:grpSpPr>
        <p:sp>
          <p:nvSpPr>
            <p:cNvPr id="26" name="TextBox 25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27" name="Left Brace 2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81400" y="5334000"/>
            <a:ext cx="1828799" cy="737176"/>
            <a:chOff x="838200" y="5410200"/>
            <a:chExt cx="1600200" cy="737176"/>
          </a:xfrm>
        </p:grpSpPr>
        <p:sp>
          <p:nvSpPr>
            <p:cNvPr id="33" name="TextBox 32"/>
            <p:cNvSpPr txBox="1"/>
            <p:nvPr/>
          </p:nvSpPr>
          <p:spPr>
            <a:xfrm>
              <a:off x="1219200" y="5562600"/>
              <a:ext cx="89362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edges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2 </a:t>
              </a:r>
              <a:r>
                <a:rPr lang="en-US" sz="1400" dirty="0" err="1">
                  <a:latin typeface="+mn-lt"/>
                </a:rPr>
                <a:t>nzs</a:t>
              </a:r>
              <a:r>
                <a:rPr lang="en-US" sz="1400" dirty="0">
                  <a:latin typeface="+mn-lt"/>
                </a:rPr>
                <a:t>/col)</a:t>
              </a:r>
            </a:p>
          </p:txBody>
        </p:sp>
        <p:sp>
          <p:nvSpPr>
            <p:cNvPr id="34" name="Left Brace 3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98140" y="5334000"/>
            <a:ext cx="931515" cy="1229618"/>
            <a:chOff x="470569" y="5410200"/>
            <a:chExt cx="2390887" cy="1229618"/>
          </a:xfrm>
        </p:grpSpPr>
        <p:sp>
          <p:nvSpPr>
            <p:cNvPr id="36" name="TextBox 35"/>
            <p:cNvSpPr txBox="1"/>
            <p:nvPr/>
          </p:nvSpPr>
          <p:spPr>
            <a:xfrm>
              <a:off x="470569" y="5562600"/>
              <a:ext cx="23908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excess-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weight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vertices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1 </a:t>
              </a:r>
              <a:r>
                <a:rPr lang="en-US" sz="1400" dirty="0" err="1">
                  <a:latin typeface="+mn-lt"/>
                </a:rPr>
                <a:t>nz</a:t>
              </a:r>
              <a:r>
                <a:rPr lang="en-US" sz="1400" dirty="0">
                  <a:latin typeface="+mn-lt"/>
                </a:rPr>
                <a:t>/col)</a:t>
              </a:r>
            </a:p>
          </p:txBody>
        </p:sp>
        <p:sp>
          <p:nvSpPr>
            <p:cNvPr id="37" name="Left Brace 3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81800" y="6248400"/>
            <a:ext cx="1600200" cy="490954"/>
            <a:chOff x="838200" y="5410200"/>
            <a:chExt cx="1600200" cy="490954"/>
          </a:xfrm>
        </p:grpSpPr>
        <p:sp>
          <p:nvSpPr>
            <p:cNvPr id="39" name="TextBox 38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40" name="Left Brace 39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757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85800"/>
          </a:xfrm>
        </p:spPr>
        <p:txBody>
          <a:bodyPr/>
          <a:lstStyle/>
          <a:p>
            <a:pPr algn="ctr"/>
            <a:r>
              <a:rPr lang="en-US" dirty="0"/>
              <a:t>Algebraic Embedding Lemma 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sz="1800" i="0" dirty="0">
                <a:solidFill>
                  <a:srgbClr val="075DCF"/>
                </a:solidFill>
                <a:effectLst/>
              </a:rPr>
              <a:t>[</a:t>
            </a:r>
            <a:r>
              <a:rPr lang="en-US" sz="1800" i="0" dirty="0" err="1">
                <a:solidFill>
                  <a:srgbClr val="075DCF"/>
                </a:solidFill>
                <a:effectLst/>
              </a:rPr>
              <a:t>Boman</a:t>
            </a:r>
            <a:r>
              <a:rPr lang="en-US" sz="1800" i="0" dirty="0">
                <a:solidFill>
                  <a:srgbClr val="075DCF"/>
                </a:solidFill>
                <a:effectLst/>
              </a:rPr>
              <a:t>/Hendrickson] 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hlink"/>
                </a:solidFill>
                <a:cs typeface="Arial" charset="0"/>
              </a:rPr>
              <a:t>Lemma:</a:t>
            </a:r>
            <a:r>
              <a:rPr lang="en-US">
                <a:cs typeface="Arial" charset="0"/>
              </a:rPr>
              <a:t>   If   V·W=U,   then   σ(U·U</a:t>
            </a:r>
            <a:r>
              <a:rPr lang="en-US" baseline="30000">
                <a:cs typeface="Arial" charset="0"/>
              </a:rPr>
              <a:t>T</a:t>
            </a:r>
            <a:r>
              <a:rPr lang="en-US">
                <a:cs typeface="Arial" charset="0"/>
              </a:rPr>
              <a:t>, V·V</a:t>
            </a:r>
            <a:r>
              <a:rPr lang="en-US" baseline="30000">
                <a:cs typeface="Arial" charset="0"/>
              </a:rPr>
              <a:t>T</a:t>
            </a:r>
            <a:r>
              <a:rPr lang="en-US">
                <a:cs typeface="Arial" charset="0"/>
              </a:rPr>
              <a:t>)  </a:t>
            </a:r>
            <a:r>
              <a:rPr lang="en-US" b="1">
                <a:sym typeface="Symbol" charset="0"/>
              </a:rPr>
              <a:t> </a:t>
            </a:r>
            <a:r>
              <a:rPr lang="en-US">
                <a:cs typeface="Arial" charset="0"/>
              </a:rPr>
              <a:t> ||W||</a:t>
            </a:r>
            <a:r>
              <a:rPr lang="en-US" baseline="-25000">
                <a:cs typeface="Arial" charset="0"/>
              </a:rPr>
              <a:t>2</a:t>
            </a:r>
            <a:r>
              <a:rPr lang="en-US" baseline="30000">
                <a:cs typeface="Arial" charset="0"/>
              </a:rPr>
              <a:t>2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cs typeface="Arial" charset="0"/>
              </a:rPr>
              <a:t>                         (with equality for some choice of W)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800" u="sng">
              <a:solidFill>
                <a:schemeClr val="hlink"/>
              </a:solidFill>
              <a:cs typeface="Arial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u="sng">
                <a:solidFill>
                  <a:schemeClr val="hlink"/>
                </a:solidFill>
                <a:cs typeface="Arial" charset="0"/>
              </a:rPr>
              <a:t>Proof:</a:t>
            </a:r>
            <a:r>
              <a:rPr lang="en-US" sz="2000">
                <a:cs typeface="Arial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Arial" charset="0"/>
              </a:rPr>
              <a:t>take    t   </a:t>
            </a:r>
            <a:r>
              <a:rPr lang="en-US" sz="2000" b="1">
                <a:cs typeface="Times New Roman" charset="0"/>
                <a:sym typeface="Symbol" charset="0"/>
              </a:rPr>
              <a:t>   </a:t>
            </a:r>
            <a:r>
              <a:rPr lang="en-US" sz="2000">
                <a:cs typeface="Arial" charset="0"/>
              </a:rPr>
              <a:t>||W||</a:t>
            </a:r>
            <a:r>
              <a:rPr lang="en-US" sz="2000" baseline="-25000">
                <a:cs typeface="Arial" charset="0"/>
              </a:rPr>
              <a:t>2</a:t>
            </a:r>
            <a:r>
              <a:rPr lang="en-US" sz="2000" baseline="30000">
                <a:cs typeface="Arial" charset="0"/>
              </a:rPr>
              <a:t>2    </a:t>
            </a:r>
            <a:r>
              <a:rPr lang="en-US" sz="2000">
                <a:cs typeface="Arial" charset="0"/>
              </a:rPr>
              <a:t>=   </a:t>
            </a:r>
            <a:r>
              <a:rPr lang="en-US" sz="2800" b="1">
                <a:cs typeface="Times New Roman" charset="0"/>
              </a:rPr>
              <a:t>λ</a:t>
            </a:r>
            <a:r>
              <a:rPr lang="en-US" sz="2000" b="1" baseline="-25000">
                <a:cs typeface="Times New Roman" charset="0"/>
              </a:rPr>
              <a:t>max</a:t>
            </a:r>
            <a:r>
              <a:rPr lang="en-US">
                <a:cs typeface="Arial" charset="0"/>
              </a:rPr>
              <a:t>(</a:t>
            </a:r>
            <a:r>
              <a:rPr lang="en-US" sz="2000">
                <a:cs typeface="Arial" charset="0"/>
              </a:rPr>
              <a:t>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  =   max </a:t>
            </a:r>
            <a:r>
              <a:rPr lang="en-US" sz="2800" baseline="-25000">
                <a:cs typeface="Arial" charset="0"/>
              </a:rPr>
              <a:t>y</a:t>
            </a:r>
            <a:r>
              <a:rPr lang="en-US" sz="2800" baseline="-25000">
                <a:cs typeface="Arial" charset="0"/>
                <a:sym typeface="Symbol" charset="0"/>
              </a:rPr>
              <a:t>0</a:t>
            </a:r>
            <a:r>
              <a:rPr lang="en-US" sz="2000">
                <a:cs typeface="Arial" charset="0"/>
              </a:rPr>
              <a:t> { y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y / y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y }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Arial" charset="0"/>
              </a:rPr>
              <a:t>then    y</a:t>
            </a:r>
            <a:r>
              <a:rPr lang="en-US" sz="2000" baseline="30000">
                <a:cs typeface="Arial" charset="0"/>
              </a:rPr>
              <a:t>T </a:t>
            </a:r>
            <a:r>
              <a:rPr lang="en-US" sz="2000">
                <a:cs typeface="Arial" charset="0"/>
              </a:rPr>
              <a:t>(tI - W·W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y 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 0     for all y</a:t>
            </a:r>
          </a:p>
          <a:p>
            <a:pPr>
              <a:lnSpc>
                <a:spcPct val="150000"/>
              </a:lnSpc>
            </a:pPr>
            <a:r>
              <a:rPr lang="en-US" sz="2000">
                <a:cs typeface="Times New Roman" charset="0"/>
              </a:rPr>
              <a:t>letting  y = </a:t>
            </a:r>
            <a:r>
              <a:rPr lang="en-US" sz="2000">
                <a:cs typeface="Arial" charset="0"/>
              </a:rPr>
              <a:t>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x    gives    x</a:t>
            </a:r>
            <a:r>
              <a:rPr lang="en-US" sz="2000" baseline="30000">
                <a:cs typeface="Arial" charset="0"/>
              </a:rPr>
              <a:t>T </a:t>
            </a:r>
            <a:r>
              <a:rPr lang="en-US" sz="2000">
                <a:cs typeface="Arial" charset="0"/>
              </a:rPr>
              <a:t>(tV·V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 - U·U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x 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 0   for all x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cs typeface="Arial" charset="0"/>
              </a:rPr>
              <a:t>recall   σ(A, B)</a:t>
            </a:r>
            <a:r>
              <a:rPr lang="en-US" sz="2000">
                <a:cs typeface="Arial" charset="0"/>
              </a:rPr>
              <a:t>  =  min{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latin typeface="Times New Roman" charset="0"/>
                <a:cs typeface="Times New Roman" charset="0"/>
              </a:rPr>
              <a:t> :  </a:t>
            </a:r>
            <a:r>
              <a:rPr lang="en-US" sz="2000">
                <a:cs typeface="Times New Roman" charset="0"/>
              </a:rPr>
              <a:t>x</a:t>
            </a:r>
            <a:r>
              <a:rPr lang="en-US" sz="2000" baseline="30000">
                <a:cs typeface="Times New Roman" charset="0"/>
              </a:rPr>
              <a:t>T</a:t>
            </a:r>
            <a:r>
              <a:rPr lang="en-US" sz="2000">
                <a:cs typeface="Times New Roman" charset="0"/>
              </a:rPr>
              <a:t>(tB</a:t>
            </a:r>
            <a:r>
              <a:rPr lang="en-US" sz="2000">
                <a:latin typeface="Times New Roman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– A)x </a:t>
            </a:r>
            <a:r>
              <a:rPr lang="en-US" sz="2000" b="1">
                <a:cs typeface="Times New Roman" charset="0"/>
                <a:sym typeface="Symbol" charset="0"/>
              </a:rPr>
              <a:t></a:t>
            </a:r>
            <a:r>
              <a:rPr lang="en-US" sz="2000">
                <a:cs typeface="Times New Roman" charset="0"/>
              </a:rPr>
              <a:t> 0 for all x, all t </a:t>
            </a:r>
            <a:r>
              <a:rPr lang="en-US" sz="2000" b="1">
                <a:cs typeface="Times New Roman" charset="0"/>
                <a:sym typeface="Symbol" charset="0"/>
              </a:rPr>
              <a:t> </a:t>
            </a:r>
            <a:r>
              <a:rPr lang="en-US">
                <a:latin typeface="Times New Roman" charset="0"/>
                <a:cs typeface="Times New Roman" charset="0"/>
              </a:rPr>
              <a:t>τ</a:t>
            </a:r>
            <a:r>
              <a:rPr lang="en-US" sz="2000">
                <a:cs typeface="Times New Roman" charset="0"/>
              </a:rPr>
              <a:t>}</a:t>
            </a:r>
            <a:endParaRPr lang="en-US" sz="1800"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sz="2000">
                <a:cs typeface="Times New Roman" charset="0"/>
              </a:rPr>
              <a:t>thus     </a:t>
            </a:r>
            <a:r>
              <a:rPr lang="en-US" sz="2000">
                <a:cs typeface="Arial" charset="0"/>
              </a:rPr>
              <a:t>σ(U·U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, V·V</a:t>
            </a:r>
            <a:r>
              <a:rPr lang="en-US" sz="2000" baseline="30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)  </a:t>
            </a:r>
            <a:r>
              <a:rPr lang="en-US" sz="2000" b="1">
                <a:sym typeface="Symbol" charset="0"/>
              </a:rPr>
              <a:t>  </a:t>
            </a:r>
            <a:r>
              <a:rPr lang="en-US" sz="2000">
                <a:cs typeface="Arial" charset="0"/>
              </a:rPr>
              <a:t>||W||</a:t>
            </a:r>
            <a:r>
              <a:rPr lang="en-US" sz="2000" baseline="-25000">
                <a:cs typeface="Arial" charset="0"/>
              </a:rPr>
              <a:t>2</a:t>
            </a:r>
            <a:r>
              <a:rPr lang="en-US" sz="2000" baseline="30000">
                <a:cs typeface="Arial" charset="0"/>
              </a:rPr>
              <a:t>2</a:t>
            </a:r>
            <a:endParaRPr lang="en-US" sz="2000">
              <a:cs typeface="Arial" charset="0"/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4380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98825" y="3495675"/>
            <a:ext cx="5542124" cy="1960563"/>
            <a:chOff x="3298825" y="3495675"/>
            <a:chExt cx="5542124" cy="1960563"/>
          </a:xfrm>
        </p:grpSpPr>
        <p:grpSp>
          <p:nvGrpSpPr>
            <p:cNvPr id="265260" name="Group 44"/>
            <p:cNvGrpSpPr>
              <a:grpSpLocks/>
            </p:cNvGrpSpPr>
            <p:nvPr/>
          </p:nvGrpSpPr>
          <p:grpSpPr bwMode="auto">
            <a:xfrm>
              <a:off x="3298825" y="3495675"/>
              <a:ext cx="4929188" cy="1960563"/>
              <a:chOff x="2078" y="2202"/>
              <a:chExt cx="3105" cy="1235"/>
            </a:xfrm>
          </p:grpSpPr>
          <p:grpSp>
            <p:nvGrpSpPr>
              <p:cNvPr id="265261" name="Group 45"/>
              <p:cNvGrpSpPr>
                <a:grpSpLocks/>
              </p:cNvGrpSpPr>
              <p:nvPr/>
            </p:nvGrpSpPr>
            <p:grpSpPr bwMode="auto">
              <a:xfrm>
                <a:off x="3584" y="2202"/>
                <a:ext cx="1599" cy="693"/>
                <a:chOff x="3614" y="2217"/>
                <a:chExt cx="1599" cy="693"/>
              </a:xfrm>
            </p:grpSpPr>
            <p:sp>
              <p:nvSpPr>
                <p:cNvPr id="265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614" y="2218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[</a:t>
                  </a:r>
                </a:p>
              </p:txBody>
            </p:sp>
            <p:sp>
              <p:nvSpPr>
                <p:cNvPr id="2652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21" y="2217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]</a:t>
                  </a:r>
                </a:p>
              </p:txBody>
            </p:sp>
            <p:sp>
              <p:nvSpPr>
                <p:cNvPr id="2652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93" y="2294"/>
                  <a:ext cx="1395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a</a:t>
                  </a: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</a:t>
                  </a:r>
                  <a:b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</a:b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  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   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b</a:t>
                  </a:r>
                  <a:r>
                    <a:rPr lang="en-US" sz="2000" b="1" baseline="30000" dirty="0">
                      <a:solidFill>
                        <a:schemeClr val="bg1"/>
                      </a:solidFill>
                      <a:latin typeface="Times New Roman" charset="0"/>
                    </a:rPr>
                    <a:t>/b</a:t>
                  </a:r>
                  <a:endParaRPr lang="en-US" sz="2000" b="1" baseline="30000" dirty="0">
                    <a:solidFill>
                      <a:srgbClr val="021FAE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265265" name="Text Box 49"/>
              <p:cNvSpPr txBox="1">
                <a:spLocks noChangeArrowheads="1"/>
              </p:cNvSpPr>
              <p:nvPr/>
            </p:nvSpPr>
            <p:spPr bwMode="auto">
              <a:xfrm>
                <a:off x="4080" y="3072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hlink"/>
                    </a:solidFill>
                  </a:rPr>
                  <a:t>W</a:t>
                </a:r>
              </a:p>
            </p:txBody>
          </p:sp>
          <p:sp>
            <p:nvSpPr>
              <p:cNvPr id="265266" name="Text Box 50"/>
              <p:cNvSpPr txBox="1">
                <a:spLocks noChangeArrowheads="1"/>
              </p:cNvSpPr>
              <p:nvPr/>
            </p:nvSpPr>
            <p:spPr bwMode="auto">
              <a:xfrm>
                <a:off x="2078" y="2405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hlink"/>
                    </a:solidFill>
                  </a:rPr>
                  <a:t>=</a:t>
                </a:r>
              </a:p>
            </p:txBody>
          </p:sp>
          <p:sp>
            <p:nvSpPr>
              <p:cNvPr id="265267" name="Text Box 51"/>
              <p:cNvSpPr txBox="1">
                <a:spLocks noChangeArrowheads="1"/>
              </p:cNvSpPr>
              <p:nvPr/>
            </p:nvSpPr>
            <p:spPr bwMode="auto">
              <a:xfrm>
                <a:off x="3327" y="2449"/>
                <a:ext cx="37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hlink"/>
                    </a:solidFill>
                    <a:latin typeface="Arial Unicode MS" charset="0"/>
                  </a:rPr>
                  <a:t>x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019800" y="4572002"/>
              <a:ext cx="1828799" cy="457201"/>
              <a:chOff x="971550" y="5333999"/>
              <a:chExt cx="1600200" cy="78259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260774" y="5562600"/>
                <a:ext cx="8104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A edges</a:t>
                </a:r>
                <a:br>
                  <a:rPr lang="en-US" sz="1600" dirty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55" name="Left Brace 54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200000">
              <a:off x="8116175" y="3847225"/>
              <a:ext cx="762000" cy="687549"/>
              <a:chOff x="971550" y="5333999"/>
              <a:chExt cx="1600200" cy="117689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255821" y="5562601"/>
                <a:ext cx="820379" cy="94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B edges</a:t>
                </a:r>
                <a:br>
                  <a:rPr lang="en-US" sz="1600" dirty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61" name="Left Brace 60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111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18" name="Group 2"/>
          <p:cNvGrpSpPr>
            <a:grpSpLocks/>
          </p:cNvGrpSpPr>
          <p:nvPr/>
        </p:nvGrpSpPr>
        <p:grpSpPr bwMode="auto">
          <a:xfrm>
            <a:off x="914400" y="304800"/>
            <a:ext cx="7058025" cy="3219450"/>
            <a:chOff x="562" y="174"/>
            <a:chExt cx="4446" cy="2028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064" y="1837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A</a:t>
              </a:r>
              <a:endParaRPr lang="en-US" sz="3200" baseline="30000">
                <a:solidFill>
                  <a:srgbClr val="FF0000"/>
                </a:solidFill>
                <a:latin typeface="Arial Unicode MS" charset="0"/>
              </a:endParaRP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3754" y="1811"/>
              <a:ext cx="3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0000"/>
                  </a:solidFill>
                </a:rPr>
                <a:t>B </a:t>
              </a:r>
            </a:p>
          </p:txBody>
        </p:sp>
        <p:grpSp>
          <p:nvGrpSpPr>
            <p:cNvPr id="265221" name="Group 5"/>
            <p:cNvGrpSpPr>
              <a:grpSpLocks/>
            </p:cNvGrpSpPr>
            <p:nvPr/>
          </p:nvGrpSpPr>
          <p:grpSpPr bwMode="auto">
            <a:xfrm>
              <a:off x="3628" y="174"/>
              <a:ext cx="873" cy="773"/>
              <a:chOff x="1858" y="3192"/>
              <a:chExt cx="873" cy="773"/>
            </a:xfrm>
          </p:grpSpPr>
          <p:sp>
            <p:nvSpPr>
              <p:cNvPr id="265222" name="Text Box 6"/>
              <p:cNvSpPr txBox="1">
                <a:spLocks noChangeArrowheads="1"/>
              </p:cNvSpPr>
              <p:nvPr/>
            </p:nvSpPr>
            <p:spPr bwMode="auto">
              <a:xfrm>
                <a:off x="1858" y="3192"/>
                <a:ext cx="4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23" name="Oval 7"/>
              <p:cNvSpPr>
                <a:spLocks noChangeAspect="1" noChangeArrowheads="1"/>
              </p:cNvSpPr>
              <p:nvPr/>
            </p:nvSpPr>
            <p:spPr bwMode="auto">
              <a:xfrm>
                <a:off x="2064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4" name="Oval 8"/>
              <p:cNvSpPr>
                <a:spLocks noChangeAspect="1" noChangeArrowheads="1"/>
              </p:cNvSpPr>
              <p:nvPr/>
            </p:nvSpPr>
            <p:spPr bwMode="auto">
              <a:xfrm>
                <a:off x="2616" y="36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5" name="Oval 9"/>
              <p:cNvSpPr>
                <a:spLocks noChangeAspect="1" noChangeArrowheads="1"/>
              </p:cNvSpPr>
              <p:nvPr/>
            </p:nvSpPr>
            <p:spPr bwMode="auto">
              <a:xfrm>
                <a:off x="2310" y="3216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26" name="Line 10"/>
              <p:cNvSpPr>
                <a:spLocks noChangeShapeType="1"/>
              </p:cNvSpPr>
              <p:nvPr/>
            </p:nvSpPr>
            <p:spPr bwMode="auto">
              <a:xfrm flipH="1">
                <a:off x="2116" y="3269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7" name="Line 11"/>
              <p:cNvSpPr>
                <a:spLocks noChangeShapeType="1"/>
              </p:cNvSpPr>
              <p:nvPr/>
            </p:nvSpPr>
            <p:spPr bwMode="auto">
              <a:xfrm flipV="1">
                <a:off x="2124" y="3665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28" name="Text Box 12"/>
              <p:cNvSpPr txBox="1">
                <a:spLocks noChangeArrowheads="1"/>
              </p:cNvSpPr>
              <p:nvPr/>
            </p:nvSpPr>
            <p:spPr bwMode="auto">
              <a:xfrm>
                <a:off x="2178" y="3600"/>
                <a:ext cx="43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b="1">
                    <a:solidFill>
                      <a:srgbClr val="021FAE"/>
                    </a:solidFill>
                    <a:latin typeface="Times New Roman" charset="0"/>
                  </a:rPr>
                  <a:t> -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956" y="237"/>
              <a:ext cx="967" cy="734"/>
              <a:chOff x="1954" y="3312"/>
              <a:chExt cx="967" cy="734"/>
            </a:xfrm>
          </p:grpSpPr>
          <p:sp>
            <p:nvSpPr>
              <p:cNvPr id="265230" name="Text Box 14"/>
              <p:cNvSpPr txBox="1">
                <a:spLocks noChangeArrowheads="1"/>
              </p:cNvSpPr>
              <p:nvPr/>
            </p:nvSpPr>
            <p:spPr bwMode="auto">
              <a:xfrm>
                <a:off x="1954" y="3350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-a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1" name="Oval 15"/>
              <p:cNvSpPr>
                <a:spLocks noChangeAspect="1" noChangeArrowheads="1"/>
              </p:cNvSpPr>
              <p:nvPr/>
            </p:nvSpPr>
            <p:spPr bwMode="auto">
              <a:xfrm>
                <a:off x="2160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2" name="Oval 16"/>
              <p:cNvSpPr>
                <a:spLocks noChangeAspect="1" noChangeArrowheads="1"/>
              </p:cNvSpPr>
              <p:nvPr/>
            </p:nvSpPr>
            <p:spPr bwMode="auto">
              <a:xfrm>
                <a:off x="2712" y="3708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3" name="Oval 17"/>
              <p:cNvSpPr>
                <a:spLocks noChangeAspect="1" noChangeArrowheads="1"/>
              </p:cNvSpPr>
              <p:nvPr/>
            </p:nvSpPr>
            <p:spPr bwMode="auto">
              <a:xfrm>
                <a:off x="2406" y="3312"/>
                <a:ext cx="115" cy="11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34" name="Line 18"/>
              <p:cNvSpPr>
                <a:spLocks noChangeShapeType="1"/>
              </p:cNvSpPr>
              <p:nvPr/>
            </p:nvSpPr>
            <p:spPr bwMode="auto">
              <a:xfrm flipH="1">
                <a:off x="2212" y="3365"/>
                <a:ext cx="257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5" name="Line 19"/>
              <p:cNvSpPr>
                <a:spLocks noChangeShapeType="1"/>
              </p:cNvSpPr>
              <p:nvPr/>
            </p:nvSpPr>
            <p:spPr bwMode="auto">
              <a:xfrm>
                <a:off x="2463" y="3365"/>
                <a:ext cx="304" cy="3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6" name="Line 20"/>
              <p:cNvSpPr>
                <a:spLocks noChangeShapeType="1"/>
              </p:cNvSpPr>
              <p:nvPr/>
            </p:nvSpPr>
            <p:spPr bwMode="auto">
              <a:xfrm flipV="1">
                <a:off x="2220" y="3761"/>
                <a:ext cx="541" cy="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237" name="Text Box 21"/>
              <p:cNvSpPr txBox="1">
                <a:spLocks noChangeArrowheads="1"/>
              </p:cNvSpPr>
              <p:nvPr/>
            </p:nvSpPr>
            <p:spPr bwMode="auto">
              <a:xfrm>
                <a:off x="2544" y="3326"/>
                <a:ext cx="3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-c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  <p:sp>
            <p:nvSpPr>
              <p:cNvPr id="265238" name="Text Box 22"/>
              <p:cNvSpPr txBox="1">
                <a:spLocks noChangeArrowheads="1"/>
              </p:cNvSpPr>
              <p:nvPr/>
            </p:nvSpPr>
            <p:spPr bwMode="auto">
              <a:xfrm>
                <a:off x="2274" y="3758"/>
                <a:ext cx="39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-b</a:t>
                </a:r>
                <a:r>
                  <a:rPr lang="en-US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265239" name="Group 23"/>
            <p:cNvGrpSpPr>
              <a:grpSpLocks/>
            </p:cNvGrpSpPr>
            <p:nvPr/>
          </p:nvGrpSpPr>
          <p:grpSpPr bwMode="auto">
            <a:xfrm>
              <a:off x="562" y="764"/>
              <a:ext cx="1836" cy="1002"/>
              <a:chOff x="1377" y="487"/>
              <a:chExt cx="1836" cy="1002"/>
            </a:xfrm>
          </p:grpSpPr>
          <p:sp>
            <p:nvSpPr>
              <p:cNvPr id="265240" name="Text Box 24"/>
              <p:cNvSpPr txBox="1">
                <a:spLocks noChangeArrowheads="1"/>
              </p:cNvSpPr>
              <p:nvPr/>
            </p:nvSpPr>
            <p:spPr bwMode="auto">
              <a:xfrm>
                <a:off x="1377" y="487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1" name="Text Box 25"/>
              <p:cNvSpPr txBox="1">
                <a:spLocks noChangeArrowheads="1"/>
              </p:cNvSpPr>
              <p:nvPr/>
            </p:nvSpPr>
            <p:spPr bwMode="auto">
              <a:xfrm>
                <a:off x="2841" y="49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2" name="Text Box 26"/>
              <p:cNvSpPr txBox="1">
                <a:spLocks noChangeArrowheads="1"/>
              </p:cNvSpPr>
              <p:nvPr/>
            </p:nvSpPr>
            <p:spPr bwMode="auto">
              <a:xfrm>
                <a:off x="1584" y="624"/>
                <a:ext cx="140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  <p:grpSp>
          <p:nvGrpSpPr>
            <p:cNvPr id="265243" name="Group 27"/>
            <p:cNvGrpSpPr>
              <a:grpSpLocks/>
            </p:cNvGrpSpPr>
            <p:nvPr/>
          </p:nvGrpSpPr>
          <p:grpSpPr bwMode="auto">
            <a:xfrm>
              <a:off x="3172" y="785"/>
              <a:ext cx="1836" cy="1002"/>
              <a:chOff x="3172" y="785"/>
              <a:chExt cx="1836" cy="1002"/>
            </a:xfrm>
          </p:grpSpPr>
          <p:sp>
            <p:nvSpPr>
              <p:cNvPr id="265244" name="Text Box 28"/>
              <p:cNvSpPr txBox="1">
                <a:spLocks noChangeArrowheads="1"/>
              </p:cNvSpPr>
              <p:nvPr/>
            </p:nvSpPr>
            <p:spPr bwMode="auto">
              <a:xfrm>
                <a:off x="3172" y="785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45" name="Text Box 29"/>
              <p:cNvSpPr txBox="1">
                <a:spLocks noChangeArrowheads="1"/>
              </p:cNvSpPr>
              <p:nvPr/>
            </p:nvSpPr>
            <p:spPr bwMode="auto">
              <a:xfrm>
                <a:off x="4636" y="79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46" name="Text Box 30"/>
              <p:cNvSpPr txBox="1">
                <a:spLocks noChangeArrowheads="1"/>
              </p:cNvSpPr>
              <p:nvPr/>
            </p:nvSpPr>
            <p:spPr bwMode="auto">
              <a:xfrm>
                <a:off x="3379" y="922"/>
                <a:ext cx="1293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+b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</a:t>
                </a:r>
                <a:r>
                  <a:rPr lang="en-US" sz="2800">
                    <a:solidFill>
                      <a:srgbClr val="FF0000"/>
                    </a:solidFill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br>
                  <a:rPr lang="en-US" b="1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  <a:r>
                  <a:rPr lang="en-US" b="1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2 </a:t>
                </a:r>
              </a:p>
            </p:txBody>
          </p:sp>
        </p:grpSp>
      </p:grp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977900" y="2901950"/>
            <a:ext cx="6484938" cy="2554288"/>
            <a:chOff x="616" y="1828"/>
            <a:chExt cx="4085" cy="1609"/>
          </a:xfrm>
        </p:grpSpPr>
        <p:grpSp>
          <p:nvGrpSpPr>
            <p:cNvPr id="265248" name="Group 32"/>
            <p:cNvGrpSpPr>
              <a:grpSpLocks/>
            </p:cNvGrpSpPr>
            <p:nvPr/>
          </p:nvGrpSpPr>
          <p:grpSpPr bwMode="auto">
            <a:xfrm>
              <a:off x="616" y="2106"/>
              <a:ext cx="1468" cy="1002"/>
              <a:chOff x="601" y="2218"/>
              <a:chExt cx="1468" cy="1002"/>
            </a:xfrm>
          </p:grpSpPr>
          <p:sp>
            <p:nvSpPr>
              <p:cNvPr id="265249" name="Text Box 33"/>
              <p:cNvSpPr txBox="1">
                <a:spLocks noChangeArrowheads="1"/>
              </p:cNvSpPr>
              <p:nvPr/>
            </p:nvSpPr>
            <p:spPr bwMode="auto">
              <a:xfrm>
                <a:off x="601" y="2226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0" name="Text Box 34"/>
              <p:cNvSpPr txBox="1">
                <a:spLocks noChangeArrowheads="1"/>
              </p:cNvSpPr>
              <p:nvPr/>
            </p:nvSpPr>
            <p:spPr bwMode="auto">
              <a:xfrm>
                <a:off x="1697" y="2218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725" y="2355"/>
                <a:ext cx="1018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        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c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</a:t>
                </a:r>
              </a:p>
            </p:txBody>
          </p:sp>
        </p:grpSp>
        <p:grpSp>
          <p:nvGrpSpPr>
            <p:cNvPr id="265252" name="Group 36"/>
            <p:cNvGrpSpPr>
              <a:grpSpLocks/>
            </p:cNvGrpSpPr>
            <p:nvPr/>
          </p:nvGrpSpPr>
          <p:grpSpPr bwMode="auto">
            <a:xfrm>
              <a:off x="2267" y="2114"/>
              <a:ext cx="1087" cy="1003"/>
              <a:chOff x="2289" y="2182"/>
              <a:chExt cx="1087" cy="1003"/>
            </a:xfrm>
          </p:grpSpPr>
          <p:sp>
            <p:nvSpPr>
              <p:cNvPr id="265253" name="Text Box 37"/>
              <p:cNvSpPr txBox="1">
                <a:spLocks noChangeArrowheads="1"/>
              </p:cNvSpPr>
              <p:nvPr/>
            </p:nvSpPr>
            <p:spPr bwMode="auto">
              <a:xfrm>
                <a:off x="2289" y="2183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[</a:t>
                </a:r>
              </a:p>
            </p:txBody>
          </p:sp>
          <p:sp>
            <p:nvSpPr>
              <p:cNvPr id="265254" name="Text Box 38"/>
              <p:cNvSpPr txBox="1">
                <a:spLocks noChangeArrowheads="1"/>
              </p:cNvSpPr>
              <p:nvPr/>
            </p:nvSpPr>
            <p:spPr bwMode="auto">
              <a:xfrm>
                <a:off x="3004" y="2182"/>
                <a:ext cx="372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9600">
                    <a:solidFill>
                      <a:srgbClr val="021FAE"/>
                    </a:solidFill>
                    <a:latin typeface="Times New Roman" charset="0"/>
                  </a:rPr>
                  <a:t>]</a:t>
                </a:r>
              </a:p>
            </p:txBody>
          </p:sp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2406" y="2320"/>
                <a:ext cx="835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     a</a:t>
                </a:r>
                <a:r>
                  <a:rPr lang="en-US" sz="2800">
                    <a:solidFill>
                      <a:srgbClr val="FF0000"/>
                    </a:solidFill>
                  </a:rPr>
                  <a:t>   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   </a:t>
                </a:r>
                <a:b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a    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c</a:t>
                </a:r>
                <a:b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</a:br>
                <a:r>
                  <a:rPr lang="en-US" sz="2000" b="1" baseline="30000">
                    <a:solidFill>
                      <a:schemeClr val="bg1"/>
                    </a:solidFill>
                    <a:latin typeface="Times New Roman" charset="0"/>
                  </a:rPr>
                  <a:t>  </a:t>
                </a:r>
                <a:r>
                  <a:rPr lang="en-US" sz="2000" b="1">
                    <a:solidFill>
                      <a:schemeClr val="bg1"/>
                    </a:solidFill>
                    <a:latin typeface="Times New Roman" charset="0"/>
                  </a:rPr>
                  <a:t>       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  <a:r>
                  <a:rPr lang="en-US" sz="2800" b="1">
                    <a:solidFill>
                      <a:srgbClr val="021FAE"/>
                    </a:solidFill>
                    <a:latin typeface="Times New Roman" charset="0"/>
                  </a:rPr>
                  <a:t>-</a:t>
                </a:r>
                <a:r>
                  <a:rPr lang="en-US" sz="2000" b="1">
                    <a:solidFill>
                      <a:srgbClr val="021FAE"/>
                    </a:solidFill>
                    <a:latin typeface="Times New Roman" charset="0"/>
                  </a:rPr>
                  <a:t>b</a:t>
                </a:r>
                <a:r>
                  <a:rPr lang="en-US" sz="2000" b="1" baseline="30000">
                    <a:solidFill>
                      <a:srgbClr val="021FAE"/>
                    </a:solidFill>
                    <a:latin typeface="Times New Roman" charset="0"/>
                  </a:rPr>
                  <a:t>   </a:t>
                </a:r>
              </a:p>
            </p:txBody>
          </p:sp>
        </p:grpSp>
        <p:sp>
          <p:nvSpPr>
            <p:cNvPr id="265256" name="Text Box 40"/>
            <p:cNvSpPr txBox="1">
              <a:spLocks noChangeArrowheads="1"/>
            </p:cNvSpPr>
            <p:nvPr/>
          </p:nvSpPr>
          <p:spPr bwMode="auto">
            <a:xfrm>
              <a:off x="1139" y="3063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U</a:t>
              </a:r>
            </a:p>
          </p:txBody>
        </p:sp>
        <p:sp>
          <p:nvSpPr>
            <p:cNvPr id="265257" name="Text Box 41"/>
            <p:cNvSpPr txBox="1">
              <a:spLocks noChangeArrowheads="1"/>
            </p:cNvSpPr>
            <p:nvPr/>
          </p:nvSpPr>
          <p:spPr bwMode="auto">
            <a:xfrm>
              <a:off x="2592" y="3072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hlink"/>
                  </a:solidFill>
                </a:rPr>
                <a:t>V</a:t>
              </a:r>
            </a:p>
          </p:txBody>
        </p:sp>
        <p:sp>
          <p:nvSpPr>
            <p:cNvPr id="265258" name="Rectangle 42"/>
            <p:cNvSpPr>
              <a:spLocks noChangeArrowheads="1"/>
            </p:cNvSpPr>
            <p:nvPr/>
          </p:nvSpPr>
          <p:spPr bwMode="auto">
            <a:xfrm>
              <a:off x="3966" y="1828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VV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  <p:sp>
          <p:nvSpPr>
            <p:cNvPr id="265259" name="Rectangle 43"/>
            <p:cNvSpPr>
              <a:spLocks noChangeArrowheads="1"/>
            </p:cNvSpPr>
            <p:nvPr/>
          </p:nvSpPr>
          <p:spPr bwMode="auto">
            <a:xfrm>
              <a:off x="1283" y="1865"/>
              <a:ext cx="7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=</a:t>
              </a:r>
              <a:r>
                <a:rPr lang="en-US" sz="3200">
                  <a:solidFill>
                    <a:srgbClr val="FF0000"/>
                  </a:solidFill>
                </a:rPr>
                <a:t>UU</a:t>
              </a:r>
              <a:r>
                <a:rPr lang="en-US" sz="3200" baseline="30000">
                  <a:solidFill>
                    <a:srgbClr val="FF0000"/>
                  </a:solidFill>
                  <a:latin typeface="Arial Unicode MS" charset="0"/>
                </a:rPr>
                <a:t>T</a:t>
              </a:r>
            </a:p>
          </p:txBody>
        </p:sp>
      </p:grpSp>
      <p:sp>
        <p:nvSpPr>
          <p:cNvPr id="265268" name="Text Box 52"/>
          <p:cNvSpPr txBox="1">
            <a:spLocks noChangeArrowheads="1"/>
          </p:cNvSpPr>
          <p:nvPr/>
        </p:nvSpPr>
        <p:spPr bwMode="auto">
          <a:xfrm>
            <a:off x="1981200" y="5486400"/>
            <a:ext cx="5715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Arial" charset="0"/>
                <a:cs typeface="Arial" charset="0"/>
              </a:rPr>
              <a:t>σ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(A, B)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||W||</a:t>
            </a: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2000" b="1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800" dirty="0">
                <a:latin typeface="Arial Unicode MS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 ||W||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cs typeface="Arial" charset="0"/>
                <a:sym typeface="Symbol" charset="0"/>
              </a:rPr>
              <a:t>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2000" dirty="0">
                <a:latin typeface="Arial Unicode MS" charset="0"/>
              </a:rPr>
              <a:t>x  </a:t>
            </a:r>
            <a:r>
              <a:rPr lang="en-US" sz="2000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||W||</a:t>
            </a: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b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  = (max row sum) </a:t>
            </a:r>
            <a:r>
              <a:rPr lang="en-US" sz="2000" dirty="0">
                <a:latin typeface="Arial Unicode MS" charset="0"/>
              </a:rPr>
              <a:t>x (max col sum)</a:t>
            </a:r>
            <a:br>
              <a:rPr lang="en-US" sz="2000" b="1" dirty="0">
                <a:latin typeface="Arial Unicode MS" charset="0"/>
              </a:rPr>
            </a:br>
            <a:r>
              <a:rPr lang="en-US" sz="2000" b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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(max congestion) </a:t>
            </a:r>
            <a:r>
              <a:rPr lang="en-US" sz="2000" dirty="0">
                <a:latin typeface="Arial Unicode MS" charset="0"/>
              </a:rPr>
              <a:t>x (max dilation)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98825" y="3495675"/>
            <a:ext cx="5542124" cy="1960563"/>
            <a:chOff x="3298825" y="3495675"/>
            <a:chExt cx="5542124" cy="1960563"/>
          </a:xfrm>
        </p:grpSpPr>
        <p:grpSp>
          <p:nvGrpSpPr>
            <p:cNvPr id="265260" name="Group 44"/>
            <p:cNvGrpSpPr>
              <a:grpSpLocks/>
            </p:cNvGrpSpPr>
            <p:nvPr/>
          </p:nvGrpSpPr>
          <p:grpSpPr bwMode="auto">
            <a:xfrm>
              <a:off x="3298825" y="3495675"/>
              <a:ext cx="4929188" cy="1960563"/>
              <a:chOff x="2078" y="2202"/>
              <a:chExt cx="3105" cy="1235"/>
            </a:xfrm>
          </p:grpSpPr>
          <p:grpSp>
            <p:nvGrpSpPr>
              <p:cNvPr id="265261" name="Group 45"/>
              <p:cNvGrpSpPr>
                <a:grpSpLocks/>
              </p:cNvGrpSpPr>
              <p:nvPr/>
            </p:nvGrpSpPr>
            <p:grpSpPr bwMode="auto">
              <a:xfrm>
                <a:off x="3584" y="2202"/>
                <a:ext cx="1599" cy="693"/>
                <a:chOff x="3614" y="2217"/>
                <a:chExt cx="1599" cy="693"/>
              </a:xfrm>
            </p:grpSpPr>
            <p:sp>
              <p:nvSpPr>
                <p:cNvPr id="265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614" y="2218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[</a:t>
                  </a:r>
                </a:p>
              </p:txBody>
            </p:sp>
            <p:sp>
              <p:nvSpPr>
                <p:cNvPr id="2652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21" y="2217"/>
                  <a:ext cx="292" cy="6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6600">
                      <a:solidFill>
                        <a:srgbClr val="021FAE"/>
                      </a:solidFill>
                      <a:latin typeface="Times New Roman" charset="0"/>
                    </a:rPr>
                    <a:t>]</a:t>
                  </a:r>
                </a:p>
              </p:txBody>
            </p:sp>
            <p:sp>
              <p:nvSpPr>
                <p:cNvPr id="2652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693" y="2294"/>
                  <a:ext cx="1395" cy="5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800" dirty="0">
                      <a:solidFill>
                        <a:srgbClr val="FF0000"/>
                      </a:solidFill>
                    </a:rPr>
                    <a:t>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a</a:t>
                  </a: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</a:t>
                  </a:r>
                  <a:b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</a:br>
                  <a:r>
                    <a:rPr lang="en-US" sz="2000" b="1" baseline="30000" dirty="0">
                      <a:solidFill>
                        <a:srgbClr val="021FAE"/>
                      </a:solidFill>
                      <a:latin typeface="Times New Roman" charset="0"/>
                    </a:rPr>
                    <a:t>                    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        c</a:t>
                  </a:r>
                  <a:r>
                    <a:rPr lang="en-US" b="1" dirty="0">
                      <a:solidFill>
                        <a:srgbClr val="021FAE"/>
                      </a:solidFill>
                      <a:latin typeface="Times New Roman" charset="0"/>
                    </a:rPr>
                    <a:t>/</a:t>
                  </a:r>
                  <a:r>
                    <a:rPr lang="en-US" sz="2000" b="1" dirty="0">
                      <a:solidFill>
                        <a:srgbClr val="021FAE"/>
                      </a:solidFill>
                      <a:latin typeface="Times New Roman" charset="0"/>
                    </a:rPr>
                    <a:t>b</a:t>
                  </a:r>
                  <a:r>
                    <a:rPr lang="en-US" sz="2000" b="1" baseline="30000" dirty="0">
                      <a:solidFill>
                        <a:schemeClr val="bg1"/>
                      </a:solidFill>
                      <a:latin typeface="Times New Roman" charset="0"/>
                    </a:rPr>
                    <a:t>/b</a:t>
                  </a:r>
                  <a:endParaRPr lang="en-US" sz="2000" b="1" baseline="30000" dirty="0">
                    <a:solidFill>
                      <a:srgbClr val="021FAE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265265" name="Text Box 49"/>
              <p:cNvSpPr txBox="1">
                <a:spLocks noChangeArrowheads="1"/>
              </p:cNvSpPr>
              <p:nvPr/>
            </p:nvSpPr>
            <p:spPr bwMode="auto">
              <a:xfrm>
                <a:off x="4080" y="3072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hlink"/>
                    </a:solidFill>
                  </a:rPr>
                  <a:t>W</a:t>
                </a:r>
              </a:p>
            </p:txBody>
          </p:sp>
          <p:sp>
            <p:nvSpPr>
              <p:cNvPr id="265266" name="Text Box 50"/>
              <p:cNvSpPr txBox="1">
                <a:spLocks noChangeArrowheads="1"/>
              </p:cNvSpPr>
              <p:nvPr/>
            </p:nvSpPr>
            <p:spPr bwMode="auto">
              <a:xfrm>
                <a:off x="2078" y="2405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hlink"/>
                    </a:solidFill>
                  </a:rPr>
                  <a:t>=</a:t>
                </a:r>
              </a:p>
            </p:txBody>
          </p:sp>
          <p:sp>
            <p:nvSpPr>
              <p:cNvPr id="265267" name="Text Box 51"/>
              <p:cNvSpPr txBox="1">
                <a:spLocks noChangeArrowheads="1"/>
              </p:cNvSpPr>
              <p:nvPr/>
            </p:nvSpPr>
            <p:spPr bwMode="auto">
              <a:xfrm>
                <a:off x="3327" y="2449"/>
                <a:ext cx="37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hlink"/>
                    </a:solidFill>
                    <a:latin typeface="Arial Unicode MS" charset="0"/>
                  </a:rPr>
                  <a:t>x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019800" y="4572002"/>
              <a:ext cx="1828799" cy="457201"/>
              <a:chOff x="971550" y="5333999"/>
              <a:chExt cx="1600200" cy="78259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260774" y="5562600"/>
                <a:ext cx="8104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A edges</a:t>
                </a:r>
                <a:br>
                  <a:rPr lang="en-US" sz="1600" dirty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55" name="Left Brace 54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200000">
              <a:off x="8116175" y="3847225"/>
              <a:ext cx="762000" cy="687549"/>
              <a:chOff x="971550" y="5333999"/>
              <a:chExt cx="1600200" cy="117689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255821" y="5562601"/>
                <a:ext cx="820379" cy="948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+mn-lt"/>
                  </a:rPr>
                  <a:t>B edges</a:t>
                </a:r>
                <a:br>
                  <a:rPr lang="en-US" sz="1600" dirty="0">
                    <a:latin typeface="+mn-lt"/>
                  </a:rPr>
                </a:br>
                <a:endParaRPr lang="en-US" sz="1400" dirty="0">
                  <a:latin typeface="+mn-lt"/>
                </a:endParaRPr>
              </a:p>
            </p:txBody>
          </p:sp>
          <p:sp>
            <p:nvSpPr>
              <p:cNvPr id="61" name="Left Brace 60"/>
              <p:cNvSpPr/>
              <p:nvPr/>
            </p:nvSpPr>
            <p:spPr bwMode="auto">
              <a:xfrm rot="16200000">
                <a:off x="1657350" y="4648199"/>
                <a:ext cx="228600" cy="1600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Using another matrix norm inequality </a:t>
            </a:r>
            <a:r>
              <a:rPr lang="en-US" sz="2000" dirty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Boman</a:t>
            </a:r>
            <a:r>
              <a:rPr lang="en-US" sz="2000" dirty="0">
                <a:solidFill>
                  <a:srgbClr val="021FAE"/>
                </a:solidFill>
              </a:rPr>
              <a:t>]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lvl="8"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>
                <a:cs typeface="Arial" charset="0"/>
              </a:rPr>
              <a:t> 	    ||W||</a:t>
            </a:r>
            <a:r>
              <a:rPr lang="en-US" sz="2000" b="1" baseline="-25000" dirty="0">
                <a:cs typeface="Arial" charset="0"/>
              </a:rPr>
              <a:t>2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  </a:t>
            </a:r>
            <a:r>
              <a:rPr lang="en-US" sz="2000" b="1" dirty="0">
                <a:sym typeface="Symbol" charset="0"/>
              </a:rPr>
              <a:t> </a:t>
            </a:r>
            <a:r>
              <a:rPr lang="en-US" sz="2000" dirty="0">
                <a:cs typeface="Arial" charset="0"/>
              </a:rPr>
              <a:t>  ||W||</a:t>
            </a:r>
            <a:r>
              <a:rPr lang="en-US" b="1" baseline="-32000" dirty="0">
                <a:cs typeface="Arial" charset="0"/>
                <a:sym typeface="Symbol" charset="0"/>
              </a:rPr>
              <a:t>F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  </a:t>
            </a:r>
            <a:r>
              <a:rPr lang="en-US" sz="2000" dirty="0">
                <a:cs typeface="Arial" charset="0"/>
              </a:rPr>
              <a:t>=  sum(w</a:t>
            </a:r>
            <a:r>
              <a:rPr lang="en-US" b="1" baseline="-25000" dirty="0">
                <a:cs typeface="Arial" charset="0"/>
              </a:rPr>
              <a:t>ij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 =  sum of (weighted) dilations,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1000" dirty="0">
              <a:cs typeface="Arial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>
                <a:cs typeface="Arial" charset="0"/>
              </a:rPr>
              <a:t>	and </a:t>
            </a:r>
            <a:r>
              <a:rPr lang="en-US" sz="2000" dirty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Alon</a:t>
            </a:r>
            <a:r>
              <a:rPr lang="en-US" sz="2000" dirty="0">
                <a:solidFill>
                  <a:srgbClr val="021FAE"/>
                </a:solidFill>
              </a:rPr>
              <a:t>, Karp, </a:t>
            </a:r>
            <a:r>
              <a:rPr lang="en-US" sz="2000" dirty="0" err="1">
                <a:solidFill>
                  <a:srgbClr val="021FAE"/>
                </a:solidFill>
              </a:rPr>
              <a:t>Peleg</a:t>
            </a:r>
            <a:r>
              <a:rPr lang="en-US" sz="2000" dirty="0">
                <a:solidFill>
                  <a:srgbClr val="021FAE"/>
                </a:solidFill>
              </a:rPr>
              <a:t>, West]</a:t>
            </a:r>
            <a:r>
              <a:rPr lang="en-US" sz="2000" dirty="0">
                <a:solidFill>
                  <a:srgbClr val="075DCF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construct spanning trees with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average weighted dilation </a:t>
            </a:r>
            <a:r>
              <a:rPr lang="en-US" sz="2000" dirty="0" err="1">
                <a:solidFill>
                  <a:schemeClr val="tx1"/>
                </a:solidFill>
              </a:rPr>
              <a:t>exp</a:t>
            </a:r>
            <a:r>
              <a:rPr lang="en-US" sz="2000" dirty="0">
                <a:solidFill>
                  <a:schemeClr val="tx1"/>
                </a:solidFill>
              </a:rPr>
              <a:t>(O((log n </a:t>
            </a:r>
            <a:r>
              <a:rPr lang="en-US" sz="2000" dirty="0" err="1">
                <a:solidFill>
                  <a:schemeClr val="tx1"/>
                </a:solidFill>
              </a:rPr>
              <a:t>loglog</a:t>
            </a:r>
            <a:r>
              <a:rPr lang="en-US" sz="2000" dirty="0">
                <a:solidFill>
                  <a:schemeClr val="tx1"/>
                </a:solidFill>
              </a:rPr>
              <a:t> n)</a:t>
            </a:r>
            <a:r>
              <a:rPr lang="en-US" sz="2000" b="1" baseline="30000" dirty="0">
                <a:solidFill>
                  <a:schemeClr val="tx1"/>
                </a:solidFill>
              </a:rPr>
              <a:t>1/2</a:t>
            </a:r>
            <a:r>
              <a:rPr lang="en-US" sz="2000" dirty="0">
                <a:solidFill>
                  <a:schemeClr val="tx1"/>
                </a:solidFill>
              </a:rPr>
              <a:t>)) = o(n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 </a:t>
            </a:r>
            <a:r>
              <a:rPr lang="en-US" sz="2000" dirty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6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	This gives </a:t>
            </a:r>
            <a:r>
              <a:rPr lang="en-US" sz="2000" dirty="0"/>
              <a:t>condition number O(n</a:t>
            </a:r>
            <a:r>
              <a:rPr lang="en-US" sz="2000" b="1" baseline="30000" dirty="0"/>
              <a:t>1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 and solution time O(n</a:t>
            </a:r>
            <a:r>
              <a:rPr lang="en-US" sz="2000" b="1" baseline="30000" dirty="0"/>
              <a:t>1.5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>
                <a:solidFill>
                  <a:schemeClr val="tx1"/>
                </a:solidFill>
              </a:rPr>
              <a:t>compared to </a:t>
            </a:r>
            <a:r>
              <a:rPr lang="en-US" sz="2000" dirty="0" err="1">
                <a:solidFill>
                  <a:schemeClr val="tx1"/>
                </a:solidFill>
              </a:rPr>
              <a:t>Vaidya’s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cs typeface="Arial" charset="0"/>
              </a:rPr>
              <a:t>O(n</a:t>
            </a:r>
            <a:r>
              <a:rPr lang="en-US" sz="2000" b="1" baseline="30000" dirty="0">
                <a:cs typeface="Arial" charset="0"/>
              </a:rPr>
              <a:t>1.75</a:t>
            </a:r>
            <a:r>
              <a:rPr lang="en-US" sz="2000" dirty="0">
                <a:cs typeface="Arial" charset="0"/>
              </a:rPr>
              <a:t>) with augmented MST.</a:t>
            </a:r>
          </a:p>
          <a:p>
            <a:pPr algn="ctr">
              <a:lnSpc>
                <a:spcPct val="110000"/>
              </a:lnSpc>
              <a:buFontTx/>
              <a:buNone/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</a:rPr>
              <a:t>Is there a graph construction that minimizes  </a:t>
            </a:r>
            <a:r>
              <a:rPr lang="en-US" sz="2000" dirty="0">
                <a:cs typeface="Arial" charset="0"/>
              </a:rPr>
              <a:t>||W||</a:t>
            </a:r>
            <a:r>
              <a:rPr lang="en-US" sz="2000" b="1" baseline="-25000" dirty="0">
                <a:cs typeface="Arial" charset="0"/>
              </a:rPr>
              <a:t>2</a:t>
            </a:r>
            <a:r>
              <a:rPr lang="en-US" sz="2000" b="1" baseline="30000" dirty="0">
                <a:cs typeface="Arial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 Unicode MS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Arial Unicode MS" charset="0"/>
              </a:rPr>
              <a:t>directly?</a:t>
            </a:r>
          </a:p>
          <a:p>
            <a:pPr lvl="8">
              <a:lnSpc>
                <a:spcPct val="110000"/>
              </a:lnSpc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21FAE"/>
                </a:solidFill>
                <a:cs typeface="Arial" charset="0"/>
              </a:rPr>
              <a:t>[</a:t>
            </a:r>
            <a:r>
              <a:rPr lang="en-US" sz="2000" dirty="0" err="1">
                <a:solidFill>
                  <a:srgbClr val="021FAE"/>
                </a:solidFill>
                <a:cs typeface="Arial" charset="0"/>
              </a:rPr>
              <a:t>Spielman</a:t>
            </a:r>
            <a:r>
              <a:rPr lang="en-US" sz="2000" dirty="0">
                <a:solidFill>
                  <a:srgbClr val="021FAE"/>
                </a:solidFill>
                <a:cs typeface="Arial" charset="0"/>
              </a:rPr>
              <a:t>, </a:t>
            </a:r>
            <a:r>
              <a:rPr lang="en-US" sz="2000" dirty="0" err="1">
                <a:solidFill>
                  <a:srgbClr val="021FAE"/>
                </a:solidFill>
                <a:cs typeface="Arial" charset="0"/>
              </a:rPr>
              <a:t>Teng</a:t>
            </a:r>
            <a:r>
              <a:rPr lang="en-US" sz="2000" dirty="0">
                <a:solidFill>
                  <a:srgbClr val="021FAE"/>
                </a:solidFill>
                <a:cs typeface="Arial" charset="0"/>
              </a:rPr>
              <a:t>]:</a:t>
            </a:r>
            <a:r>
              <a:rPr lang="en-US" sz="2000" dirty="0">
                <a:cs typeface="Arial" charset="0"/>
              </a:rPr>
              <a:t> complicated recursive partitioning construction with </a:t>
            </a:r>
            <a:r>
              <a:rPr lang="en-US" sz="2000" dirty="0"/>
              <a:t>solution time O(n</a:t>
            </a:r>
            <a:r>
              <a:rPr lang="en-US" sz="2000" b="1" baseline="30000" dirty="0"/>
              <a:t>1</a:t>
            </a:r>
            <a:r>
              <a:rPr lang="en-US" sz="2000" baseline="30000" dirty="0"/>
              <a:t>+</a:t>
            </a:r>
            <a:r>
              <a:rPr lang="en-US" b="1" baseline="30000" dirty="0">
                <a:solidFill>
                  <a:schemeClr val="tx1"/>
                </a:solidFill>
                <a:sym typeface="Symbol" charset="0"/>
              </a:rPr>
              <a:t></a:t>
            </a:r>
            <a:r>
              <a:rPr lang="en-US" sz="2000" dirty="0"/>
              <a:t>) for all generalized </a:t>
            </a:r>
            <a:r>
              <a:rPr lang="en-US" sz="2000" dirty="0" err="1"/>
              <a:t>Laplacians</a:t>
            </a:r>
            <a:r>
              <a:rPr lang="en-US" sz="2000" dirty="0"/>
              <a:t>!   </a:t>
            </a:r>
            <a:br>
              <a:rPr lang="en-US" sz="2000" dirty="0"/>
            </a:br>
            <a:r>
              <a:rPr lang="en-US" sz="1800" dirty="0"/>
              <a:t>(Uses yet another matrix norm inequality.)</a:t>
            </a:r>
            <a:endParaRPr lang="en-US" sz="2000" dirty="0"/>
          </a:p>
          <a:p>
            <a:pPr algn="ctr">
              <a:lnSpc>
                <a:spcPct val="110000"/>
              </a:lnSpc>
              <a:buFontTx/>
              <a:buNone/>
            </a:pPr>
            <a:endParaRPr lang="en-US" sz="1000" dirty="0">
              <a:solidFill>
                <a:schemeClr val="tx1"/>
              </a:solidFill>
              <a:latin typeface="Arial Unicode MS" charset="0"/>
            </a:endParaRPr>
          </a:p>
          <a:p>
            <a:pPr>
              <a:lnSpc>
                <a:spcPct val="110000"/>
              </a:lnSpc>
            </a:pP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dirty="0"/>
              <a:t>Extensions, remarks, open problems 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dirty="0"/>
              <a:t>Extensions, remarks, open problems II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562600"/>
          </a:xfrm>
        </p:spPr>
        <p:txBody>
          <a:bodyPr/>
          <a:lstStyle/>
          <a:p>
            <a:pPr marL="457200" lvl="1" indent="0">
              <a:buNone/>
            </a:pPr>
            <a:endParaRPr lang="en-US" sz="1100" dirty="0"/>
          </a:p>
          <a:p>
            <a:r>
              <a:rPr lang="en-US" dirty="0"/>
              <a:t>Support theory methods for more general matrices?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Boman</a:t>
            </a:r>
            <a:r>
              <a:rPr lang="en-US" sz="2000" dirty="0">
                <a:solidFill>
                  <a:srgbClr val="021FAE"/>
                </a:solidFill>
              </a:rPr>
              <a:t>, Chen, Hendrickson, Toledo]: </a:t>
            </a:r>
            <a:r>
              <a:rPr lang="en-US" sz="2000" dirty="0"/>
              <a:t>different </a:t>
            </a:r>
            <a:r>
              <a:rPr lang="en-US" sz="2000" dirty="0" err="1"/>
              <a:t>matroid</a:t>
            </a:r>
            <a:r>
              <a:rPr lang="en-US" sz="2000" dirty="0"/>
              <a:t> for all symmetric diagonally dominant matrices (= factor width 2).</a:t>
            </a:r>
            <a:endParaRPr lang="en-US" sz="8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Matrices of bounded factor width?  Factor width 3?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All SPD matrices?</a:t>
            </a:r>
          </a:p>
          <a:p>
            <a:pPr lvl="2">
              <a:buFontTx/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dirty="0"/>
              <a:t>Is there a version that’s useful in practice?</a:t>
            </a:r>
          </a:p>
          <a:p>
            <a:pPr lvl="0"/>
            <a:endParaRPr lang="en-US" sz="700" dirty="0"/>
          </a:p>
          <a:p>
            <a:pPr lvl="1"/>
            <a:r>
              <a:rPr lang="en-US" sz="2000" dirty="0"/>
              <a:t>Especially for non-geometric graph Laplacians?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Koutis</a:t>
            </a:r>
            <a:r>
              <a:rPr lang="en-US" sz="2000" dirty="0">
                <a:solidFill>
                  <a:srgbClr val="021FAE"/>
                </a:solidFill>
              </a:rPr>
              <a:t>, Miller, </a:t>
            </a:r>
            <a:r>
              <a:rPr lang="en-US" sz="2000" dirty="0" err="1">
                <a:solidFill>
                  <a:srgbClr val="021FAE"/>
                </a:solidFill>
              </a:rPr>
              <a:t>Peng</a:t>
            </a:r>
            <a:r>
              <a:rPr lang="en-US" sz="2000" dirty="0">
                <a:solidFill>
                  <a:srgbClr val="021FAE"/>
                </a:solidFill>
              </a:rPr>
              <a:t> 2010] </a:t>
            </a:r>
            <a:r>
              <a:rPr lang="en-US" sz="2000" dirty="0">
                <a:solidFill>
                  <a:schemeClr val="tx1"/>
                </a:solidFill>
              </a:rPr>
              <a:t>simplifies </a:t>
            </a:r>
            <a:r>
              <a:rPr lang="en-US" sz="2000" dirty="0" err="1">
                <a:solidFill>
                  <a:schemeClr val="tx1"/>
                </a:solidFill>
              </a:rPr>
              <a:t>Spielman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Teng</a:t>
            </a:r>
            <a:r>
              <a:rPr lang="en-US" sz="2000" dirty="0">
                <a:solidFill>
                  <a:schemeClr val="tx1"/>
                </a:solidFill>
              </a:rPr>
              <a:t> a lot.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</a:rPr>
              <a:t>[</a:t>
            </a:r>
            <a:r>
              <a:rPr lang="en-US" sz="2000" dirty="0" err="1">
                <a:solidFill>
                  <a:srgbClr val="021FAE"/>
                </a:solidFill>
              </a:rPr>
              <a:t>Kelner</a:t>
            </a:r>
            <a:r>
              <a:rPr lang="en-US" sz="2000" dirty="0">
                <a:solidFill>
                  <a:srgbClr val="021FAE"/>
                </a:solidFill>
              </a:rPr>
              <a:t> et al. 2013]</a:t>
            </a:r>
            <a:r>
              <a:rPr lang="en-US" sz="2000" dirty="0">
                <a:solidFill>
                  <a:schemeClr val="tx1"/>
                </a:solidFill>
              </a:rPr>
              <a:t> : random </a:t>
            </a:r>
            <a:r>
              <a:rPr lang="en-US" sz="2000" dirty="0" err="1">
                <a:solidFill>
                  <a:schemeClr val="tx1"/>
                </a:solidFill>
              </a:rPr>
              <a:t>Kaczmarz</a:t>
            </a:r>
            <a:r>
              <a:rPr lang="en-US" sz="2000" dirty="0">
                <a:solidFill>
                  <a:schemeClr val="tx1"/>
                </a:solidFill>
              </a:rPr>
              <a:t> projections in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dual space – even simpler, good O() theorems, but not yet fast enough in practice.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Lots of current work.</a:t>
            </a:r>
            <a:endParaRPr lang="en-US" sz="2000" dirty="0"/>
          </a:p>
          <a:p>
            <a:endParaRPr lang="en-US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400"/>
              <a:t>Support-graph analysis of modified incomplete Cholesky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495800"/>
            <a:ext cx="80772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 has positive (dotted) edges that cancel fill</a:t>
            </a:r>
          </a:p>
          <a:p>
            <a:pPr>
              <a:lnSpc>
                <a:spcPct val="90000"/>
              </a:lnSpc>
            </a:pPr>
            <a:r>
              <a:rPr lang="en-US" sz="2000"/>
              <a:t>B has same row sums as A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chemeClr val="hlink"/>
                </a:solidFill>
              </a:rPr>
              <a:t>Strategy:</a:t>
            </a:r>
            <a:r>
              <a:rPr lang="en-US" sz="2000"/>
              <a:t>  Use the negative edges of B to support both the negative edges of A and the positive edges of B.</a:t>
            </a:r>
          </a:p>
        </p:txBody>
      </p:sp>
      <p:grpSp>
        <p:nvGrpSpPr>
          <p:cNvPr id="286724" name="Group 4"/>
          <p:cNvGrpSpPr>
            <a:grpSpLocks/>
          </p:cNvGrpSpPr>
          <p:nvPr/>
        </p:nvGrpSpPr>
        <p:grpSpPr bwMode="auto">
          <a:xfrm>
            <a:off x="517525" y="749300"/>
            <a:ext cx="3798888" cy="3441700"/>
            <a:chOff x="326" y="472"/>
            <a:chExt cx="2393" cy="2168"/>
          </a:xfrm>
        </p:grpSpPr>
        <p:grpSp>
          <p:nvGrpSpPr>
            <p:cNvPr id="286725" name="Group 5"/>
            <p:cNvGrpSpPr>
              <a:grpSpLocks/>
            </p:cNvGrpSpPr>
            <p:nvPr/>
          </p:nvGrpSpPr>
          <p:grpSpPr bwMode="auto">
            <a:xfrm>
              <a:off x="326" y="472"/>
              <a:ext cx="2393" cy="1812"/>
              <a:chOff x="400" y="472"/>
              <a:chExt cx="2393" cy="1812"/>
            </a:xfrm>
          </p:grpSpPr>
          <p:grpSp>
            <p:nvGrpSpPr>
              <p:cNvPr id="286726" name="Group 6"/>
              <p:cNvGrpSpPr>
                <a:grpSpLocks/>
              </p:cNvGrpSpPr>
              <p:nvPr/>
            </p:nvGrpSpPr>
            <p:grpSpPr bwMode="auto">
              <a:xfrm>
                <a:off x="1008" y="472"/>
                <a:ext cx="1785" cy="1812"/>
                <a:chOff x="528" y="576"/>
                <a:chExt cx="1785" cy="1812"/>
              </a:xfrm>
            </p:grpSpPr>
            <p:sp>
              <p:nvSpPr>
                <p:cNvPr id="286727" name="Oval 7"/>
                <p:cNvSpPr>
                  <a:spLocks noChangeAspect="1" noChangeArrowheads="1"/>
                </p:cNvSpPr>
                <p:nvPr/>
              </p:nvSpPr>
              <p:spPr bwMode="auto">
                <a:xfrm>
                  <a:off x="1032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28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765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29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2041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3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76" y="807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31" name="Group 11"/>
                <p:cNvGrpSpPr>
                  <a:grpSpLocks/>
                </p:cNvGrpSpPr>
                <p:nvPr/>
              </p:nvGrpSpPr>
              <p:grpSpPr bwMode="auto">
                <a:xfrm>
                  <a:off x="528" y="1273"/>
                  <a:ext cx="1606" cy="93"/>
                  <a:chOff x="3648" y="1032"/>
                  <a:chExt cx="1606" cy="93"/>
                </a:xfrm>
              </p:grpSpPr>
              <p:sp>
                <p:nvSpPr>
                  <p:cNvPr id="286732" name="Oval 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3" name="Oval 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4" name="Oval 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5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76" y="1315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37" name="Group 17"/>
                <p:cNvGrpSpPr>
                  <a:grpSpLocks/>
                </p:cNvGrpSpPr>
                <p:nvPr/>
              </p:nvGrpSpPr>
              <p:grpSpPr bwMode="auto">
                <a:xfrm>
                  <a:off x="528" y="1781"/>
                  <a:ext cx="1606" cy="93"/>
                  <a:chOff x="3648" y="1032"/>
                  <a:chExt cx="1606" cy="93"/>
                </a:xfrm>
              </p:grpSpPr>
              <p:sp>
                <p:nvSpPr>
                  <p:cNvPr id="286738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39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0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1" name="Oval 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576" y="182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743" name="Group 23"/>
                <p:cNvGrpSpPr>
                  <a:grpSpLocks/>
                </p:cNvGrpSpPr>
                <p:nvPr/>
              </p:nvGrpSpPr>
              <p:grpSpPr bwMode="auto">
                <a:xfrm>
                  <a:off x="528" y="2289"/>
                  <a:ext cx="1606" cy="93"/>
                  <a:chOff x="3648" y="1032"/>
                  <a:chExt cx="1606" cy="93"/>
                </a:xfrm>
              </p:grpSpPr>
              <p:sp>
                <p:nvSpPr>
                  <p:cNvPr id="286744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48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5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52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6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56" y="1032"/>
                    <a:ext cx="94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747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61" y="1032"/>
                    <a:ext cx="93" cy="9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67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76" y="2331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49" name="Line 2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-180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0" name="Line 3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24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1" name="Line 31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828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2" name="Line 32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1332" y="1553"/>
                  <a:ext cx="1510" cy="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753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28" y="765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6754" name="Group 34"/>
                <p:cNvGrpSpPr>
                  <a:grpSpLocks/>
                </p:cNvGrpSpPr>
                <p:nvPr/>
              </p:nvGrpSpPr>
              <p:grpSpPr bwMode="auto">
                <a:xfrm>
                  <a:off x="690" y="576"/>
                  <a:ext cx="1281" cy="1812"/>
                  <a:chOff x="3771" y="795"/>
                  <a:chExt cx="1281" cy="1812"/>
                </a:xfrm>
              </p:grpSpPr>
              <p:grpSp>
                <p:nvGrpSpPr>
                  <p:cNvPr id="286755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771" y="795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56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57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58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5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3771" y="1303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0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1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2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63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771" y="1811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4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5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6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67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3771" y="2319"/>
                    <a:ext cx="1281" cy="288"/>
                    <a:chOff x="3771" y="795"/>
                    <a:chExt cx="1281" cy="288"/>
                  </a:xfrm>
                </p:grpSpPr>
                <p:sp>
                  <p:nvSpPr>
                    <p:cNvPr id="286768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71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69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85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0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795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</p:grpSp>
            <p:grpSp>
              <p:nvGrpSpPr>
                <p:cNvPr id="286771" name="Group 51"/>
                <p:cNvGrpSpPr>
                  <a:grpSpLocks/>
                </p:cNvGrpSpPr>
                <p:nvPr/>
              </p:nvGrpSpPr>
              <p:grpSpPr bwMode="auto">
                <a:xfrm>
                  <a:off x="543" y="822"/>
                  <a:ext cx="1770" cy="1365"/>
                  <a:chOff x="3624" y="1041"/>
                  <a:chExt cx="1770" cy="1365"/>
                </a:xfrm>
              </p:grpSpPr>
              <p:grpSp>
                <p:nvGrpSpPr>
                  <p:cNvPr id="286772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3624" y="1041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73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4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5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6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7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624" y="1579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78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79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0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1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  <p:grpSp>
                <p:nvGrpSpPr>
                  <p:cNvPr id="286782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3624" y="2118"/>
                    <a:ext cx="1770" cy="288"/>
                    <a:chOff x="3624" y="1086"/>
                    <a:chExt cx="1770" cy="288"/>
                  </a:xfrm>
                </p:grpSpPr>
                <p:sp>
                  <p:nvSpPr>
                    <p:cNvPr id="286783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2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4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24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5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36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86786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0" y="1086"/>
                      <a:ext cx="25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-</a:t>
                      </a:r>
                      <a:r>
                        <a:rPr lang="en-US" sz="1800" b="1">
                          <a:solidFill>
                            <a:srgbClr val="021FAE"/>
                          </a:solidFill>
                          <a:latin typeface="Times New Roman" charset="0"/>
                        </a:rPr>
                        <a:t>1</a:t>
                      </a:r>
                    </a:p>
                  </p:txBody>
                </p:sp>
              </p:grpSp>
            </p:grpSp>
          </p:grpSp>
          <p:sp>
            <p:nvSpPr>
              <p:cNvPr id="286787" name="Text Box 67"/>
              <p:cNvSpPr txBox="1">
                <a:spLocks noChangeArrowheads="1"/>
              </p:cNvSpPr>
              <p:nvPr/>
            </p:nvSpPr>
            <p:spPr bwMode="auto">
              <a:xfrm>
                <a:off x="400" y="1168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A</a:t>
                </a:r>
              </a:p>
            </p:txBody>
          </p:sp>
        </p:grpSp>
        <p:sp>
          <p:nvSpPr>
            <p:cNvPr id="286788" name="Rectangle 68"/>
            <p:cNvSpPr>
              <a:spLocks noChangeArrowheads="1"/>
            </p:cNvSpPr>
            <p:nvPr/>
          </p:nvSpPr>
          <p:spPr bwMode="auto">
            <a:xfrm>
              <a:off x="346" y="2352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rgbClr val="FF0000"/>
                </a:buClr>
                <a:buSzPct val="100000"/>
              </a:pPr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A = 2D model Poisson problem</a:t>
              </a:r>
            </a:p>
          </p:txBody>
        </p:sp>
      </p:grpSp>
      <p:grpSp>
        <p:nvGrpSpPr>
          <p:cNvPr id="286789" name="Group 69"/>
          <p:cNvGrpSpPr>
            <a:grpSpLocks/>
          </p:cNvGrpSpPr>
          <p:nvPr/>
        </p:nvGrpSpPr>
        <p:grpSpPr bwMode="auto">
          <a:xfrm>
            <a:off x="4648200" y="749300"/>
            <a:ext cx="4116388" cy="3441700"/>
            <a:chOff x="2928" y="472"/>
            <a:chExt cx="2593" cy="2168"/>
          </a:xfrm>
        </p:grpSpPr>
        <p:grpSp>
          <p:nvGrpSpPr>
            <p:cNvPr id="286790" name="Group 70"/>
            <p:cNvGrpSpPr>
              <a:grpSpLocks/>
            </p:cNvGrpSpPr>
            <p:nvPr/>
          </p:nvGrpSpPr>
          <p:grpSpPr bwMode="auto">
            <a:xfrm>
              <a:off x="3168" y="472"/>
              <a:ext cx="2353" cy="1812"/>
              <a:chOff x="3168" y="472"/>
              <a:chExt cx="2353" cy="1812"/>
            </a:xfrm>
          </p:grpSpPr>
          <p:sp>
            <p:nvSpPr>
              <p:cNvPr id="286791" name="Line 71"/>
              <p:cNvSpPr>
                <a:spLocks noChangeShapeType="1"/>
              </p:cNvSpPr>
              <p:nvPr/>
            </p:nvSpPr>
            <p:spPr bwMode="auto">
              <a:xfrm flipV="1">
                <a:off x="3228" y="707"/>
                <a:ext cx="499" cy="491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2" name="Oval 72"/>
              <p:cNvSpPr>
                <a:spLocks noChangeAspect="1" noChangeArrowheads="1"/>
              </p:cNvSpPr>
              <p:nvPr/>
            </p:nvSpPr>
            <p:spPr bwMode="auto">
              <a:xfrm>
                <a:off x="3672" y="661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3" name="Oval 73"/>
              <p:cNvSpPr>
                <a:spLocks noChangeAspect="1" noChangeArrowheads="1"/>
              </p:cNvSpPr>
              <p:nvPr/>
            </p:nvSpPr>
            <p:spPr bwMode="auto">
              <a:xfrm>
                <a:off x="4176" y="661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4" name="Oval 74"/>
              <p:cNvSpPr>
                <a:spLocks noChangeAspect="1" noChangeArrowheads="1"/>
              </p:cNvSpPr>
              <p:nvPr/>
            </p:nvSpPr>
            <p:spPr bwMode="auto">
              <a:xfrm>
                <a:off x="4681" y="661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5" name="Line 75"/>
              <p:cNvSpPr>
                <a:spLocks noChangeShapeType="1"/>
              </p:cNvSpPr>
              <p:nvPr/>
            </p:nvSpPr>
            <p:spPr bwMode="auto">
              <a:xfrm flipV="1">
                <a:off x="3216" y="703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796" name="Group 76"/>
              <p:cNvGrpSpPr>
                <a:grpSpLocks/>
              </p:cNvGrpSpPr>
              <p:nvPr/>
            </p:nvGrpSpPr>
            <p:grpSpPr bwMode="auto">
              <a:xfrm>
                <a:off x="3168" y="1169"/>
                <a:ext cx="1606" cy="93"/>
                <a:chOff x="3648" y="1032"/>
                <a:chExt cx="1606" cy="93"/>
              </a:xfrm>
            </p:grpSpPr>
            <p:sp>
              <p:nvSpPr>
                <p:cNvPr id="286797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98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799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0" name="Oval 80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01" name="Line 81"/>
              <p:cNvSpPr>
                <a:spLocks noChangeShapeType="1"/>
              </p:cNvSpPr>
              <p:nvPr/>
            </p:nvSpPr>
            <p:spPr bwMode="auto">
              <a:xfrm flipV="1">
                <a:off x="3216" y="1211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02" name="Group 82"/>
              <p:cNvGrpSpPr>
                <a:grpSpLocks/>
              </p:cNvGrpSpPr>
              <p:nvPr/>
            </p:nvGrpSpPr>
            <p:grpSpPr bwMode="auto">
              <a:xfrm>
                <a:off x="3168" y="1677"/>
                <a:ext cx="1606" cy="93"/>
                <a:chOff x="3648" y="1032"/>
                <a:chExt cx="1606" cy="93"/>
              </a:xfrm>
            </p:grpSpPr>
            <p:sp>
              <p:nvSpPr>
                <p:cNvPr id="286803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4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5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06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07" name="Line 87"/>
              <p:cNvSpPr>
                <a:spLocks noChangeShapeType="1"/>
              </p:cNvSpPr>
              <p:nvPr/>
            </p:nvSpPr>
            <p:spPr bwMode="auto">
              <a:xfrm flipV="1">
                <a:off x="3216" y="171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08" name="Group 88"/>
              <p:cNvGrpSpPr>
                <a:grpSpLocks/>
              </p:cNvGrpSpPr>
              <p:nvPr/>
            </p:nvGrpSpPr>
            <p:grpSpPr bwMode="auto">
              <a:xfrm>
                <a:off x="3168" y="2185"/>
                <a:ext cx="1606" cy="93"/>
                <a:chOff x="3648" y="1032"/>
                <a:chExt cx="1606" cy="93"/>
              </a:xfrm>
            </p:grpSpPr>
            <p:sp>
              <p:nvSpPr>
                <p:cNvPr id="286809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3648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0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4152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1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4656" y="1032"/>
                  <a:ext cx="94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6812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5161" y="1032"/>
                  <a:ext cx="93" cy="9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86813" name="Line 93"/>
              <p:cNvSpPr>
                <a:spLocks noChangeShapeType="1"/>
              </p:cNvSpPr>
              <p:nvPr/>
            </p:nvSpPr>
            <p:spPr bwMode="auto">
              <a:xfrm flipV="1">
                <a:off x="3216" y="2227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4" name="Line 94"/>
              <p:cNvSpPr>
                <a:spLocks noChangeShapeType="1"/>
              </p:cNvSpPr>
              <p:nvPr/>
            </p:nvSpPr>
            <p:spPr bwMode="auto">
              <a:xfrm rot="16200000" flipV="1">
                <a:off x="2460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5" name="Line 95"/>
              <p:cNvSpPr>
                <a:spLocks noChangeShapeType="1"/>
              </p:cNvSpPr>
              <p:nvPr/>
            </p:nvSpPr>
            <p:spPr bwMode="auto">
              <a:xfrm rot="16200000" flipV="1">
                <a:off x="2964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6" name="Line 96"/>
              <p:cNvSpPr>
                <a:spLocks noChangeShapeType="1"/>
              </p:cNvSpPr>
              <p:nvPr/>
            </p:nvSpPr>
            <p:spPr bwMode="auto">
              <a:xfrm rot="16200000" flipV="1">
                <a:off x="3468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7" name="Line 97"/>
              <p:cNvSpPr>
                <a:spLocks noChangeShapeType="1"/>
              </p:cNvSpPr>
              <p:nvPr/>
            </p:nvSpPr>
            <p:spPr bwMode="auto">
              <a:xfrm rot="16200000" flipV="1">
                <a:off x="3972" y="1449"/>
                <a:ext cx="1510" cy="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8" name="Line 98"/>
              <p:cNvSpPr>
                <a:spLocks noChangeShapeType="1"/>
              </p:cNvSpPr>
              <p:nvPr/>
            </p:nvSpPr>
            <p:spPr bwMode="auto">
              <a:xfrm flipV="1">
                <a:off x="3213" y="704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9" name="Line 99"/>
              <p:cNvSpPr>
                <a:spLocks noChangeShapeType="1"/>
              </p:cNvSpPr>
              <p:nvPr/>
            </p:nvSpPr>
            <p:spPr bwMode="auto">
              <a:xfrm flipV="1">
                <a:off x="3720" y="1211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0" name="Line 100"/>
              <p:cNvSpPr>
                <a:spLocks noChangeShapeType="1"/>
              </p:cNvSpPr>
              <p:nvPr/>
            </p:nvSpPr>
            <p:spPr bwMode="auto">
              <a:xfrm flipV="1">
                <a:off x="4227" y="1727"/>
                <a:ext cx="499" cy="4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1" name="Oval 101"/>
              <p:cNvSpPr>
                <a:spLocks noChangeAspect="1" noChangeArrowheads="1"/>
              </p:cNvSpPr>
              <p:nvPr/>
            </p:nvSpPr>
            <p:spPr bwMode="auto">
              <a:xfrm>
                <a:off x="3168" y="661"/>
                <a:ext cx="93" cy="9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22" name="Line 102"/>
              <p:cNvSpPr>
                <a:spLocks noChangeShapeType="1"/>
              </p:cNvSpPr>
              <p:nvPr/>
            </p:nvSpPr>
            <p:spPr bwMode="auto">
              <a:xfrm flipV="1">
                <a:off x="3222" y="707"/>
                <a:ext cx="1498" cy="15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3" name="Line 103"/>
              <p:cNvSpPr>
                <a:spLocks noChangeShapeType="1"/>
              </p:cNvSpPr>
              <p:nvPr/>
            </p:nvSpPr>
            <p:spPr bwMode="auto">
              <a:xfrm flipV="1">
                <a:off x="3213" y="704"/>
                <a:ext cx="1009" cy="10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6824" name="Group 104"/>
              <p:cNvGrpSpPr>
                <a:grpSpLocks/>
              </p:cNvGrpSpPr>
              <p:nvPr/>
            </p:nvGrpSpPr>
            <p:grpSpPr bwMode="auto">
              <a:xfrm>
                <a:off x="3453" y="850"/>
                <a:ext cx="1220" cy="231"/>
                <a:chOff x="3903" y="1173"/>
                <a:chExt cx="1220" cy="231"/>
              </a:xfrm>
            </p:grpSpPr>
            <p:sp>
              <p:nvSpPr>
                <p:cNvPr id="286825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26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2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28" name="Group 108"/>
              <p:cNvGrpSpPr>
                <a:grpSpLocks/>
              </p:cNvGrpSpPr>
              <p:nvPr/>
            </p:nvGrpSpPr>
            <p:grpSpPr bwMode="auto">
              <a:xfrm>
                <a:off x="3453" y="1358"/>
                <a:ext cx="1220" cy="231"/>
                <a:chOff x="3903" y="1173"/>
                <a:chExt cx="1220" cy="231"/>
              </a:xfrm>
            </p:grpSpPr>
            <p:sp>
              <p:nvSpPr>
                <p:cNvPr id="286829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32" name="Group 112"/>
              <p:cNvGrpSpPr>
                <a:grpSpLocks/>
              </p:cNvGrpSpPr>
              <p:nvPr/>
            </p:nvGrpSpPr>
            <p:grpSpPr bwMode="auto">
              <a:xfrm>
                <a:off x="3453" y="1867"/>
                <a:ext cx="1220" cy="231"/>
                <a:chOff x="3903" y="1173"/>
                <a:chExt cx="1220" cy="231"/>
              </a:xfrm>
            </p:grpSpPr>
            <p:sp>
              <p:nvSpPr>
                <p:cNvPr id="28683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903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4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401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  <p:sp>
              <p:nvSpPr>
                <p:cNvPr id="286835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899" y="1173"/>
                  <a:ext cx="2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.5</a:t>
                  </a:r>
                </a:p>
              </p:txBody>
            </p:sp>
          </p:grpSp>
          <p:grpSp>
            <p:nvGrpSpPr>
              <p:cNvPr id="286836" name="Group 116"/>
              <p:cNvGrpSpPr>
                <a:grpSpLocks/>
              </p:cNvGrpSpPr>
              <p:nvPr/>
            </p:nvGrpSpPr>
            <p:grpSpPr bwMode="auto">
              <a:xfrm>
                <a:off x="3330" y="472"/>
                <a:ext cx="1281" cy="288"/>
                <a:chOff x="3771" y="795"/>
                <a:chExt cx="1281" cy="288"/>
              </a:xfrm>
            </p:grpSpPr>
            <p:sp>
              <p:nvSpPr>
                <p:cNvPr id="28683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3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3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0" name="Group 120"/>
              <p:cNvGrpSpPr>
                <a:grpSpLocks/>
              </p:cNvGrpSpPr>
              <p:nvPr/>
            </p:nvGrpSpPr>
            <p:grpSpPr bwMode="auto">
              <a:xfrm>
                <a:off x="3330" y="980"/>
                <a:ext cx="1281" cy="288"/>
                <a:chOff x="3771" y="795"/>
                <a:chExt cx="1281" cy="288"/>
              </a:xfrm>
            </p:grpSpPr>
            <p:sp>
              <p:nvSpPr>
                <p:cNvPr id="28684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4" name="Group 124"/>
              <p:cNvGrpSpPr>
                <a:grpSpLocks/>
              </p:cNvGrpSpPr>
              <p:nvPr/>
            </p:nvGrpSpPr>
            <p:grpSpPr bwMode="auto">
              <a:xfrm>
                <a:off x="3330" y="1488"/>
                <a:ext cx="1281" cy="288"/>
                <a:chOff x="3771" y="795"/>
                <a:chExt cx="1281" cy="288"/>
              </a:xfrm>
            </p:grpSpPr>
            <p:sp>
              <p:nvSpPr>
                <p:cNvPr id="28684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4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48" name="Group 128"/>
              <p:cNvGrpSpPr>
                <a:grpSpLocks/>
              </p:cNvGrpSpPr>
              <p:nvPr/>
            </p:nvGrpSpPr>
            <p:grpSpPr bwMode="auto">
              <a:xfrm>
                <a:off x="3330" y="1996"/>
                <a:ext cx="1281" cy="288"/>
                <a:chOff x="3771" y="795"/>
                <a:chExt cx="1281" cy="288"/>
              </a:xfrm>
            </p:grpSpPr>
            <p:sp>
              <p:nvSpPr>
                <p:cNvPr id="28684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3771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285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800" y="795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52" name="Group 132"/>
              <p:cNvGrpSpPr>
                <a:grpSpLocks/>
              </p:cNvGrpSpPr>
              <p:nvPr/>
            </p:nvGrpSpPr>
            <p:grpSpPr bwMode="auto">
              <a:xfrm>
                <a:off x="3183" y="718"/>
                <a:ext cx="1770" cy="288"/>
                <a:chOff x="3624" y="1086"/>
                <a:chExt cx="1770" cy="288"/>
              </a:xfrm>
            </p:grpSpPr>
            <p:sp>
              <p:nvSpPr>
                <p:cNvPr id="28685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57" name="Group 137"/>
              <p:cNvGrpSpPr>
                <a:grpSpLocks/>
              </p:cNvGrpSpPr>
              <p:nvPr/>
            </p:nvGrpSpPr>
            <p:grpSpPr bwMode="auto">
              <a:xfrm>
                <a:off x="3183" y="1256"/>
                <a:ext cx="1770" cy="288"/>
                <a:chOff x="3624" y="1086"/>
                <a:chExt cx="1770" cy="288"/>
              </a:xfrm>
            </p:grpSpPr>
            <p:sp>
              <p:nvSpPr>
                <p:cNvPr id="286858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59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0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grpSp>
            <p:nvGrpSpPr>
              <p:cNvPr id="286862" name="Group 142"/>
              <p:cNvGrpSpPr>
                <a:grpSpLocks/>
              </p:cNvGrpSpPr>
              <p:nvPr/>
            </p:nvGrpSpPr>
            <p:grpSpPr bwMode="auto">
              <a:xfrm>
                <a:off x="3183" y="1795"/>
                <a:ext cx="1770" cy="288"/>
                <a:chOff x="3624" y="1086"/>
                <a:chExt cx="1770" cy="288"/>
              </a:xfrm>
            </p:grpSpPr>
            <p:sp>
              <p:nvSpPr>
                <p:cNvPr id="286863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5142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4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624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5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4636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  <p:sp>
              <p:nvSpPr>
                <p:cNvPr id="286866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4130" y="1086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1">
                      <a:solidFill>
                        <a:srgbClr val="021FAE"/>
                      </a:solidFill>
                      <a:latin typeface="Times New Roman" charset="0"/>
                    </a:rPr>
                    <a:t>-</a:t>
                  </a:r>
                  <a:r>
                    <a:rPr lang="en-US" sz="1800" b="1">
                      <a:solidFill>
                        <a:srgbClr val="021FAE"/>
                      </a:solidFill>
                      <a:latin typeface="Times New Roman" charset="0"/>
                    </a:rPr>
                    <a:t>1</a:t>
                  </a:r>
                </a:p>
              </p:txBody>
            </p:sp>
          </p:grpSp>
          <p:sp>
            <p:nvSpPr>
              <p:cNvPr id="286867" name="Text Box 147"/>
              <p:cNvSpPr txBox="1">
                <a:spLocks noChangeArrowheads="1"/>
              </p:cNvSpPr>
              <p:nvPr/>
            </p:nvSpPr>
            <p:spPr bwMode="auto">
              <a:xfrm>
                <a:off x="5256" y="1160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280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sp>
          <p:nvSpPr>
            <p:cNvPr id="286868" name="Rectangle 148"/>
            <p:cNvSpPr>
              <a:spLocks noChangeArrowheads="1"/>
            </p:cNvSpPr>
            <p:nvPr/>
          </p:nvSpPr>
          <p:spPr bwMode="auto">
            <a:xfrm>
              <a:off x="2928" y="235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rgbClr val="FF0000"/>
                </a:buClr>
                <a:buSzPct val="100000"/>
              </a:pPr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B = MIC preconditioner for 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linear solvers</a:t>
            </a:r>
            <a:endParaRPr lang="en-US" sz="2400">
              <a:ea typeface="+mj-ea"/>
            </a:endParaRPr>
          </a:p>
        </p:txBody>
      </p:sp>
      <p:graphicFrame>
        <p:nvGraphicFramePr>
          <p:cNvPr id="261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32364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IC0: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theory: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6421" name="Group 49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6462" name="Group 50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6465" name="Group 51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6472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3" name="Line 5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4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5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6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466" name="Group 57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6467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68" name="Line 5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69" name="Line 6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0" name="Line 6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71" name="Line 6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6463" name="Text Box 63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6464" name="Line 64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6422" name="Group 65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6424" name="Group 66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6427" name="Group 67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6450" name="Group 68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6457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8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9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60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61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451" name="Group 7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6452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3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4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5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456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8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6428" name="Group 80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6440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1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2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3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4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5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6" name="Line 8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7" name="Line 8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8" name="Line 8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49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429" name="Group 91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6430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1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2" name="Line 94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3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4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5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6" name="Line 9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7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8" name="Line 10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39" name="Line 10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6425" name="Text Box 102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FC0128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rgbClr val="FC0128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6426" name="Line 103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16423" name="Text Box 104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C0128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rgbClr val="FC0128"/>
                </a:solidFill>
                <a:latin typeface="Arial" charset="0"/>
              </a:rPr>
              <a:t>’</a:t>
            </a:r>
            <a:r>
              <a:rPr lang="en-US" sz="2400">
                <a:solidFill>
                  <a:srgbClr val="FC0128"/>
                </a:solidFill>
                <a:latin typeface="Arial" charset="0"/>
              </a:rPr>
              <a:t>s equation) on regular mesh</a:t>
            </a:r>
          </a:p>
        </p:txBody>
      </p:sp>
    </p:spTree>
    <p:extLst>
      <p:ext uri="{BB962C8B-B14F-4D97-AF65-F5344CB8AC3E}">
        <p14:creationId xmlns:p14="http://schemas.microsoft.com/office/powerpoint/2010/main" val="44925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/>
              <a:t>Supporting positive edges of B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267200" cy="4953000"/>
          </a:xfrm>
        </p:spPr>
        <p:txBody>
          <a:bodyPr/>
          <a:lstStyle/>
          <a:p>
            <a:r>
              <a:rPr lang="en-US" sz="2000"/>
              <a:t>Every dotted (positive) edge in B is supported by two paths in B</a:t>
            </a:r>
          </a:p>
          <a:p>
            <a:endParaRPr lang="en-US" sz="2000"/>
          </a:p>
          <a:p>
            <a:r>
              <a:rPr lang="en-US" sz="2000"/>
              <a:t>Each solid edge of B supports one or two dotted edges</a:t>
            </a:r>
          </a:p>
          <a:p>
            <a:endParaRPr lang="en-US" sz="2000"/>
          </a:p>
          <a:p>
            <a:r>
              <a:rPr lang="en-US" sz="2000"/>
              <a:t>Tune fractions to support each dotted edge exactly</a:t>
            </a:r>
          </a:p>
          <a:p>
            <a:endParaRPr lang="en-US" sz="2000"/>
          </a:p>
          <a:p>
            <a:r>
              <a:rPr lang="en-US" sz="2000"/>
              <a:t>1/(2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2) of each solid edge is left over to support an edge of A</a:t>
            </a:r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grpSp>
        <p:nvGrpSpPr>
          <p:cNvPr id="287748" name="Group 4"/>
          <p:cNvGrpSpPr>
            <a:grpSpLocks/>
          </p:cNvGrpSpPr>
          <p:nvPr/>
        </p:nvGrpSpPr>
        <p:grpSpPr bwMode="auto">
          <a:xfrm>
            <a:off x="5105400" y="1676400"/>
            <a:ext cx="3390900" cy="3414713"/>
            <a:chOff x="3216" y="1056"/>
            <a:chExt cx="2136" cy="2151"/>
          </a:xfrm>
        </p:grpSpPr>
        <p:sp>
          <p:nvSpPr>
            <p:cNvPr id="287749" name="Line 5"/>
            <p:cNvSpPr>
              <a:spLocks noChangeAspect="1" noChangeShapeType="1"/>
            </p:cNvSpPr>
            <p:nvPr/>
          </p:nvSpPr>
          <p:spPr bwMode="auto">
            <a:xfrm flipV="1">
              <a:off x="3948" y="1121"/>
              <a:ext cx="649" cy="652"/>
            </a:xfrm>
            <a:prstGeom prst="line">
              <a:avLst/>
            </a:prstGeom>
            <a:noFill/>
            <a:ln w="38100">
              <a:solidFill>
                <a:srgbClr val="021FAE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0" name="Line 6"/>
            <p:cNvSpPr>
              <a:spLocks noChangeAspect="1" noChangeShapeType="1"/>
            </p:cNvSpPr>
            <p:nvPr/>
          </p:nvSpPr>
          <p:spPr bwMode="auto">
            <a:xfrm flipV="1">
              <a:off x="3280" y="1797"/>
              <a:ext cx="657" cy="66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1" name="Line 7"/>
            <p:cNvSpPr>
              <a:spLocks noChangeAspect="1" noChangeShapeType="1"/>
            </p:cNvSpPr>
            <p:nvPr/>
          </p:nvSpPr>
          <p:spPr bwMode="auto">
            <a:xfrm flipV="1">
              <a:off x="3296" y="1117"/>
              <a:ext cx="663" cy="65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52" name="Oval 8"/>
            <p:cNvSpPr>
              <a:spLocks noChangeAspect="1" noChangeArrowheads="1"/>
            </p:cNvSpPr>
            <p:nvPr/>
          </p:nvSpPr>
          <p:spPr bwMode="auto">
            <a:xfrm>
              <a:off x="3886" y="1056"/>
              <a:ext cx="124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3" name="Oval 9"/>
            <p:cNvSpPr>
              <a:spLocks noChangeAspect="1" noChangeArrowheads="1"/>
            </p:cNvSpPr>
            <p:nvPr/>
          </p:nvSpPr>
          <p:spPr bwMode="auto">
            <a:xfrm>
              <a:off x="4557" y="1056"/>
              <a:ext cx="125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4" name="Oval 10"/>
            <p:cNvSpPr>
              <a:spLocks noChangeAspect="1" noChangeArrowheads="1"/>
            </p:cNvSpPr>
            <p:nvPr/>
          </p:nvSpPr>
          <p:spPr bwMode="auto">
            <a:xfrm>
              <a:off x="5228" y="1056"/>
              <a:ext cx="124" cy="1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55" name="Line 11"/>
            <p:cNvSpPr>
              <a:spLocks noChangeAspect="1" noChangeShapeType="1"/>
            </p:cNvSpPr>
            <p:nvPr/>
          </p:nvSpPr>
          <p:spPr bwMode="auto">
            <a:xfrm flipV="1">
              <a:off x="3280" y="1112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56" name="Group 12"/>
            <p:cNvGrpSpPr>
              <a:grpSpLocks noChangeAspect="1"/>
            </p:cNvGrpSpPr>
            <p:nvPr/>
          </p:nvGrpSpPr>
          <p:grpSpPr bwMode="auto">
            <a:xfrm>
              <a:off x="3216" y="1732"/>
              <a:ext cx="2136" cy="123"/>
              <a:chOff x="3648" y="1032"/>
              <a:chExt cx="1606" cy="93"/>
            </a:xfrm>
          </p:grpSpPr>
          <p:sp>
            <p:nvSpPr>
              <p:cNvPr id="287757" name="Oval 13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8" name="Oval 14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9" name="Oval 15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0" name="Oval 16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1" name="Line 17"/>
            <p:cNvSpPr>
              <a:spLocks noChangeAspect="1" noChangeShapeType="1"/>
            </p:cNvSpPr>
            <p:nvPr/>
          </p:nvSpPr>
          <p:spPr bwMode="auto">
            <a:xfrm flipV="1">
              <a:off x="3280" y="1788"/>
              <a:ext cx="200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62" name="Group 18"/>
            <p:cNvGrpSpPr>
              <a:grpSpLocks noChangeAspect="1"/>
            </p:cNvGrpSpPr>
            <p:nvPr/>
          </p:nvGrpSpPr>
          <p:grpSpPr bwMode="auto">
            <a:xfrm>
              <a:off x="3216" y="2408"/>
              <a:ext cx="2136" cy="123"/>
              <a:chOff x="3648" y="1032"/>
              <a:chExt cx="1606" cy="93"/>
            </a:xfrm>
          </p:grpSpPr>
          <p:sp>
            <p:nvSpPr>
              <p:cNvPr id="287763" name="Oval 19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4" name="Oval 20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5" name="Oval 21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6" name="Oval 22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67" name="Line 23"/>
            <p:cNvSpPr>
              <a:spLocks noChangeAspect="1" noChangeShapeType="1"/>
            </p:cNvSpPr>
            <p:nvPr/>
          </p:nvSpPr>
          <p:spPr bwMode="auto">
            <a:xfrm flipV="1">
              <a:off x="3280" y="2463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68" name="Group 24"/>
            <p:cNvGrpSpPr>
              <a:grpSpLocks noChangeAspect="1"/>
            </p:cNvGrpSpPr>
            <p:nvPr/>
          </p:nvGrpSpPr>
          <p:grpSpPr bwMode="auto">
            <a:xfrm>
              <a:off x="3216" y="3083"/>
              <a:ext cx="2136" cy="124"/>
              <a:chOff x="3648" y="1032"/>
              <a:chExt cx="1606" cy="93"/>
            </a:xfrm>
          </p:grpSpPr>
          <p:sp>
            <p:nvSpPr>
              <p:cNvPr id="287769" name="Oval 25"/>
              <p:cNvSpPr>
                <a:spLocks noChangeAspect="1" noChangeArrowheads="1"/>
              </p:cNvSpPr>
              <p:nvPr/>
            </p:nvSpPr>
            <p:spPr bwMode="auto">
              <a:xfrm>
                <a:off x="3648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0" name="Oval 26"/>
              <p:cNvSpPr>
                <a:spLocks noChangeAspect="1" noChangeArrowheads="1"/>
              </p:cNvSpPr>
              <p:nvPr/>
            </p:nvSpPr>
            <p:spPr bwMode="auto">
              <a:xfrm>
                <a:off x="4152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1" name="Oval 27"/>
              <p:cNvSpPr>
                <a:spLocks noChangeAspect="1" noChangeArrowheads="1"/>
              </p:cNvSpPr>
              <p:nvPr/>
            </p:nvSpPr>
            <p:spPr bwMode="auto">
              <a:xfrm>
                <a:off x="4656" y="1032"/>
                <a:ext cx="94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2" name="Oval 28"/>
              <p:cNvSpPr>
                <a:spLocks noChangeAspect="1" noChangeArrowheads="1"/>
              </p:cNvSpPr>
              <p:nvPr/>
            </p:nvSpPr>
            <p:spPr bwMode="auto">
              <a:xfrm>
                <a:off x="5161" y="1032"/>
                <a:ext cx="93" cy="9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773" name="Line 29"/>
            <p:cNvSpPr>
              <a:spLocks noChangeAspect="1" noChangeShapeType="1"/>
            </p:cNvSpPr>
            <p:nvPr/>
          </p:nvSpPr>
          <p:spPr bwMode="auto">
            <a:xfrm flipV="1">
              <a:off x="3280" y="3139"/>
              <a:ext cx="2008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4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2274" y="2104"/>
              <a:ext cx="2009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5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2944" y="2105"/>
              <a:ext cx="2009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6" name="Line 32"/>
            <p:cNvSpPr>
              <a:spLocks noChangeAspect="1" noChangeShapeType="1"/>
            </p:cNvSpPr>
            <p:nvPr/>
          </p:nvSpPr>
          <p:spPr bwMode="auto">
            <a:xfrm rot="16200000" flipV="1">
              <a:off x="3614" y="2105"/>
              <a:ext cx="2009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7" name="Line 33"/>
            <p:cNvSpPr>
              <a:spLocks noChangeAspect="1" noChangeShapeType="1"/>
            </p:cNvSpPr>
            <p:nvPr/>
          </p:nvSpPr>
          <p:spPr bwMode="auto">
            <a:xfrm rot="16200000" flipV="1">
              <a:off x="4285" y="2104"/>
              <a:ext cx="2009" cy="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8" name="Line 34"/>
            <p:cNvSpPr>
              <a:spLocks noChangeAspect="1" noChangeShapeType="1"/>
            </p:cNvSpPr>
            <p:nvPr/>
          </p:nvSpPr>
          <p:spPr bwMode="auto">
            <a:xfrm flipV="1">
              <a:off x="3950" y="1788"/>
              <a:ext cx="1342" cy="1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9" name="Line 35"/>
            <p:cNvSpPr>
              <a:spLocks noChangeAspect="1" noChangeShapeType="1"/>
            </p:cNvSpPr>
            <p:nvPr/>
          </p:nvSpPr>
          <p:spPr bwMode="auto">
            <a:xfrm flipV="1">
              <a:off x="4624" y="2474"/>
              <a:ext cx="664" cy="6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0" name="Oval 36"/>
            <p:cNvSpPr>
              <a:spLocks noChangeAspect="1" noChangeArrowheads="1"/>
            </p:cNvSpPr>
            <p:nvPr/>
          </p:nvSpPr>
          <p:spPr bwMode="auto">
            <a:xfrm>
              <a:off x="3216" y="1056"/>
              <a:ext cx="124" cy="12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81" name="Line 37"/>
            <p:cNvSpPr>
              <a:spLocks noChangeAspect="1" noChangeShapeType="1"/>
            </p:cNvSpPr>
            <p:nvPr/>
          </p:nvSpPr>
          <p:spPr bwMode="auto">
            <a:xfrm flipV="1">
              <a:off x="3288" y="1117"/>
              <a:ext cx="1992" cy="20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82" name="Group 38"/>
            <p:cNvGrpSpPr>
              <a:grpSpLocks/>
            </p:cNvGrpSpPr>
            <p:nvPr/>
          </p:nvGrpSpPr>
          <p:grpSpPr bwMode="auto">
            <a:xfrm>
              <a:off x="3318" y="1174"/>
              <a:ext cx="586" cy="562"/>
              <a:chOff x="3318" y="1174"/>
              <a:chExt cx="586" cy="562"/>
            </a:xfrm>
          </p:grpSpPr>
          <p:sp>
            <p:nvSpPr>
              <p:cNvPr id="287783" name="Freeform 39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hlink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4" name="Freeform 40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hlink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85" name="Group 41"/>
            <p:cNvGrpSpPr>
              <a:grpSpLocks/>
            </p:cNvGrpSpPr>
            <p:nvPr/>
          </p:nvGrpSpPr>
          <p:grpSpPr bwMode="auto">
            <a:xfrm>
              <a:off x="3318" y="1850"/>
              <a:ext cx="586" cy="562"/>
              <a:chOff x="3318" y="1174"/>
              <a:chExt cx="586" cy="562"/>
            </a:xfrm>
          </p:grpSpPr>
          <p:sp>
            <p:nvSpPr>
              <p:cNvPr id="287786" name="Freeform 42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7" name="Freeform 43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88" name="Group 44"/>
            <p:cNvGrpSpPr>
              <a:grpSpLocks/>
            </p:cNvGrpSpPr>
            <p:nvPr/>
          </p:nvGrpSpPr>
          <p:grpSpPr bwMode="auto">
            <a:xfrm>
              <a:off x="3990" y="1174"/>
              <a:ext cx="586" cy="562"/>
              <a:chOff x="3318" y="1174"/>
              <a:chExt cx="586" cy="562"/>
            </a:xfrm>
          </p:grpSpPr>
          <p:sp>
            <p:nvSpPr>
              <p:cNvPr id="287789" name="Freeform 45"/>
              <p:cNvSpPr>
                <a:spLocks/>
              </p:cNvSpPr>
              <p:nvPr/>
            </p:nvSpPr>
            <p:spPr bwMode="auto">
              <a:xfrm>
                <a:off x="3318" y="1174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rgbClr val="021FAE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0" name="Freeform 46"/>
              <p:cNvSpPr>
                <a:spLocks/>
              </p:cNvSpPr>
              <p:nvPr/>
            </p:nvSpPr>
            <p:spPr bwMode="auto">
              <a:xfrm flipH="1" flipV="1">
                <a:off x="3410" y="1238"/>
                <a:ext cx="494" cy="498"/>
              </a:xfrm>
              <a:custGeom>
                <a:avLst/>
                <a:gdLst>
                  <a:gd name="T0" fmla="*/ 0 w 506"/>
                  <a:gd name="T1" fmla="*/ 516 h 516"/>
                  <a:gd name="T2" fmla="*/ 4 w 506"/>
                  <a:gd name="T3" fmla="*/ 502 h 516"/>
                  <a:gd name="T4" fmla="*/ 12 w 506"/>
                  <a:gd name="T5" fmla="*/ 182 h 516"/>
                  <a:gd name="T6" fmla="*/ 56 w 506"/>
                  <a:gd name="T7" fmla="*/ 50 h 516"/>
                  <a:gd name="T8" fmla="*/ 280 w 506"/>
                  <a:gd name="T9" fmla="*/ 8 h 516"/>
                  <a:gd name="T10" fmla="*/ 506 w 506"/>
                  <a:gd name="T11" fmla="*/ 0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6" h="516">
                    <a:moveTo>
                      <a:pt x="0" y="516"/>
                    </a:moveTo>
                    <a:lnTo>
                      <a:pt x="4" y="502"/>
                    </a:lnTo>
                    <a:cubicBezTo>
                      <a:pt x="6" y="446"/>
                      <a:pt x="3" y="257"/>
                      <a:pt x="12" y="182"/>
                    </a:cubicBezTo>
                    <a:cubicBezTo>
                      <a:pt x="21" y="107"/>
                      <a:pt x="11" y="79"/>
                      <a:pt x="56" y="50"/>
                    </a:cubicBezTo>
                    <a:cubicBezTo>
                      <a:pt x="101" y="21"/>
                      <a:pt x="205" y="16"/>
                      <a:pt x="280" y="8"/>
                    </a:cubicBezTo>
                    <a:cubicBezTo>
                      <a:pt x="355" y="0"/>
                      <a:pt x="430" y="0"/>
                      <a:pt x="506" y="0"/>
                    </a:cubicBezTo>
                  </a:path>
                </a:pathLst>
              </a:custGeom>
              <a:noFill/>
              <a:ln w="25400" cap="flat" cmpd="sng">
                <a:solidFill>
                  <a:srgbClr val="021FAE"/>
                </a:solidFill>
                <a:prstDash val="solid"/>
                <a:round/>
                <a:headEnd type="triangle" w="sm" len="med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MIC: Summary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Each edge of A is supported by the leftover 1/(2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2) fraction of the same edge of B.</a:t>
            </a:r>
          </a:p>
          <a:p>
            <a:pPr lvl="2"/>
            <a:endParaRPr lang="en-US" sz="1400">
              <a:sym typeface="Symbol" charset="0"/>
            </a:endParaRPr>
          </a:p>
          <a:p>
            <a:r>
              <a:rPr lang="en-US" sz="2000">
                <a:sym typeface="Symbol" charset="0"/>
              </a:rPr>
              <a:t>Therefore </a:t>
            </a:r>
            <a:r>
              <a:rPr lang="en-US" sz="2000">
                <a:cs typeface="Arial" charset="0"/>
              </a:rPr>
              <a:t>σ(A, B) </a:t>
            </a:r>
            <a:r>
              <a:rPr lang="en-US" sz="2000" b="1">
                <a:sym typeface="Symbol" charset="0"/>
              </a:rPr>
              <a:t> </a:t>
            </a:r>
            <a:r>
              <a:rPr lang="en-US" sz="2000"/>
              <a:t>2</a:t>
            </a:r>
            <a:r>
              <a:rPr lang="en-US" sz="2000" b="1">
                <a:sym typeface="Symbol" charset="0"/>
              </a:rPr>
              <a:t></a:t>
            </a:r>
            <a:r>
              <a:rPr lang="en-US" sz="2000">
                <a:sym typeface="Symbol" charset="0"/>
              </a:rPr>
              <a:t>n – 2</a:t>
            </a:r>
          </a:p>
          <a:p>
            <a:pPr lvl="2"/>
            <a:endParaRPr lang="en-US" sz="1400">
              <a:sym typeface="Symbol" charset="0"/>
            </a:endParaRPr>
          </a:p>
          <a:p>
            <a:r>
              <a:rPr lang="en-US" sz="2000">
                <a:cs typeface="Arial" charset="0"/>
              </a:rPr>
              <a:t>Easy to show σ(B, A) </a:t>
            </a:r>
            <a:r>
              <a:rPr lang="en-US" sz="2000" b="1">
                <a:sym typeface="Symbol" charset="0"/>
              </a:rPr>
              <a:t> </a:t>
            </a:r>
            <a:r>
              <a:rPr lang="en-US" sz="2000"/>
              <a:t>1</a:t>
            </a:r>
          </a:p>
          <a:p>
            <a:pPr lvl="2"/>
            <a:endParaRPr lang="en-US" sz="1400"/>
          </a:p>
          <a:p>
            <a:r>
              <a:rPr lang="en-US" sz="2000"/>
              <a:t>For this 2D model problem, condition number is O(n</a:t>
            </a:r>
            <a:r>
              <a:rPr lang="en-US" sz="2000" baseline="30000"/>
              <a:t>1/2</a:t>
            </a:r>
            <a:r>
              <a:rPr lang="en-US" sz="2000"/>
              <a:t>)</a:t>
            </a:r>
          </a:p>
          <a:p>
            <a:endParaRPr lang="en-US" sz="2000"/>
          </a:p>
          <a:p>
            <a:r>
              <a:rPr lang="en-US" sz="2000"/>
              <a:t>Similar argument in 3D gives condition number O(n</a:t>
            </a:r>
            <a:r>
              <a:rPr lang="en-US" sz="2000" baseline="30000"/>
              <a:t>1/3</a:t>
            </a:r>
            <a:r>
              <a:rPr lang="en-US" sz="2000"/>
              <a:t>) or O(n</a:t>
            </a:r>
            <a:r>
              <a:rPr lang="en-US" sz="2000" baseline="30000"/>
              <a:t>2/3</a:t>
            </a:r>
            <a:r>
              <a:rPr lang="en-US" sz="2000"/>
              <a:t>) (depending on boundary conditions)</a:t>
            </a:r>
          </a:p>
          <a:p>
            <a:endParaRPr lang="en-US" sz="2000"/>
          </a:p>
          <a:p>
            <a:endParaRPr lang="en-US" sz="2000">
              <a:sym typeface="Symbol" charset="0"/>
            </a:endParaRPr>
          </a:p>
          <a:p>
            <a:endParaRPr lang="en-US">
              <a:sym typeface="Symbo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matrix classes (all real)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General </a:t>
            </a:r>
            <a:r>
              <a:rPr lang="en-US" sz="2000" dirty="0" err="1"/>
              <a:t>nonsymmetric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Diagonalizable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Normal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Symmetric indefinite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sz="2000" dirty="0"/>
              <a:t>Symmetric positive (semi)definite = Factor width n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k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b="1" dirty="0"/>
              <a:t>           . . .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4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Factor width 3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Symmetric diagonally dominant = Factor width 2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Generalized </a:t>
            </a:r>
            <a:r>
              <a:rPr lang="en-US" sz="2000" dirty="0" err="1"/>
              <a:t>Laplacian</a:t>
            </a:r>
            <a:r>
              <a:rPr lang="en-US" sz="2000" dirty="0"/>
              <a:t> = Symmetric diagonally dominant M-matrix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Graph </a:t>
            </a:r>
            <a:r>
              <a:rPr lang="en-US" sz="2000" dirty="0" err="1"/>
              <a:t>Laplacian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696200" cy="55626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u="sng">
                <a:solidFill>
                  <a:schemeClr val="hlink"/>
                </a:solidFill>
              </a:rPr>
              <a:t>Laplacian matrix</a:t>
            </a:r>
            <a:r>
              <a:rPr lang="en-US" sz="2000"/>
              <a:t> of an n-vertex undirected graph G is the n-by-n symmetric matrix A with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-1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=  0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and (i, j) is not an edge of G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=  the number of edges incident on vertex i</a:t>
            </a:r>
          </a:p>
          <a:p>
            <a:pPr lvl="1"/>
            <a:endParaRPr lang="en-US" sz="800">
              <a:solidFill>
                <a:schemeClr val="hlink"/>
              </a:solidFill>
            </a:endParaRPr>
          </a:p>
          <a:p>
            <a:r>
              <a:rPr lang="en-US" sz="2000" u="sng">
                <a:solidFill>
                  <a:schemeClr val="hlink"/>
                </a:solidFill>
              </a:rPr>
              <a:t>Theorem</a:t>
            </a:r>
            <a:r>
              <a:rPr lang="en-US" sz="2000">
                <a:solidFill>
                  <a:schemeClr val="hlink"/>
                </a:solidFill>
              </a:rPr>
              <a:t>:</a:t>
            </a:r>
            <a:r>
              <a:rPr lang="en-US" sz="2000"/>
              <a:t>  The Laplacian matrix of G is symmetric, singular, and positive semidefinite.  The multiplicity of 0 as an eigenvalue is equal to the number of connected components of G.</a:t>
            </a:r>
          </a:p>
          <a:p>
            <a:pPr lvl="1"/>
            <a:endParaRPr lang="en-US" sz="800"/>
          </a:p>
          <a:p>
            <a:r>
              <a:rPr lang="en-US" sz="2000"/>
              <a:t>A </a:t>
            </a:r>
            <a:r>
              <a:rPr lang="en-US" sz="2000" u="sng">
                <a:solidFill>
                  <a:schemeClr val="hlink"/>
                </a:solidFill>
              </a:rPr>
              <a:t>generalized Laplacian matrix</a:t>
            </a:r>
            <a:r>
              <a:rPr lang="en-US" sz="2000"/>
              <a:t> (more accurately, a symmetric weakly diagonally dominant M-matrix) is an n-by-n symmetric matrix A with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ij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≤</a:t>
            </a:r>
            <a:r>
              <a:rPr lang="en-US" sz="2000"/>
              <a:t>  0            if i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j </a:t>
            </a:r>
          </a:p>
          <a:p>
            <a:pPr lvl="1"/>
            <a:r>
              <a:rPr lang="en-US" sz="2000"/>
              <a:t>a</a:t>
            </a:r>
            <a:r>
              <a:rPr lang="en-US" sz="2400" b="1" baseline="-25000"/>
              <a:t>ii</a:t>
            </a:r>
            <a:r>
              <a:rPr lang="en-US" sz="2000"/>
              <a:t>  </a:t>
            </a:r>
            <a:r>
              <a:rPr lang="en-US" sz="2000">
                <a:cs typeface="Arial" charset="0"/>
              </a:rPr>
              <a:t>≥</a:t>
            </a:r>
            <a:r>
              <a:rPr lang="en-US" sz="2000"/>
              <a:t>  </a:t>
            </a:r>
            <a:r>
              <a:rPr lang="el-GR" sz="4000" baseline="-10000">
                <a:cs typeface="Arial" charset="0"/>
              </a:rPr>
              <a:t>Σ</a:t>
            </a:r>
            <a:r>
              <a:rPr lang="en-US" sz="2000"/>
              <a:t> |a</a:t>
            </a:r>
            <a:r>
              <a:rPr lang="en-US" sz="2400" b="1" baseline="-25000"/>
              <a:t>ij</a:t>
            </a:r>
            <a:r>
              <a:rPr lang="en-US" sz="2000">
                <a:cs typeface="Arial" charset="0"/>
              </a:rPr>
              <a:t>|    where the sum is over </a:t>
            </a:r>
            <a:r>
              <a:rPr lang="en-US" sz="2000"/>
              <a:t>j </a:t>
            </a:r>
            <a:r>
              <a:rPr lang="en-US" sz="2000">
                <a:cs typeface="Arial" charset="0"/>
              </a:rPr>
              <a:t>≠</a:t>
            </a:r>
            <a:r>
              <a:rPr lang="en-US" sz="2000"/>
              <a:t> i 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609600"/>
          </a:xfrm>
        </p:spPr>
        <p:txBody>
          <a:bodyPr/>
          <a:lstStyle/>
          <a:p>
            <a:r>
              <a:rPr lang="en-US" sz="2400"/>
              <a:t>Edge-vertex factorization of generalized Laplacians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057400"/>
          </a:xfrm>
        </p:spPr>
        <p:txBody>
          <a:bodyPr/>
          <a:lstStyle/>
          <a:p>
            <a:r>
              <a:rPr lang="en-US" dirty="0"/>
              <a:t>A generalized </a:t>
            </a:r>
            <a:r>
              <a:rPr lang="en-US" dirty="0" err="1"/>
              <a:t>Laplacian</a:t>
            </a:r>
            <a:r>
              <a:rPr lang="en-US" dirty="0"/>
              <a:t> matrix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can be factored </a:t>
            </a:r>
            <a:br>
              <a:rPr lang="en-US" dirty="0"/>
            </a:br>
            <a:r>
              <a:rPr lang="en-US" dirty="0"/>
              <a:t>as   </a:t>
            </a:r>
            <a:r>
              <a:rPr lang="en-US" dirty="0">
                <a:solidFill>
                  <a:schemeClr val="hlink"/>
                </a:solidFill>
              </a:rPr>
              <a:t>A = </a:t>
            </a:r>
            <a:r>
              <a:rPr lang="en-US" dirty="0">
                <a:solidFill>
                  <a:srgbClr val="0000FF"/>
                </a:solidFill>
              </a:rPr>
              <a:t>UU</a:t>
            </a:r>
            <a:r>
              <a:rPr lang="en-US" b="1" baseline="30000" dirty="0">
                <a:solidFill>
                  <a:srgbClr val="0000FF"/>
                </a:solidFill>
              </a:rPr>
              <a:t>T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U</a:t>
            </a:r>
            <a:r>
              <a:rPr lang="en-US" dirty="0"/>
              <a:t> has:</a:t>
            </a:r>
          </a:p>
          <a:p>
            <a:pPr lvl="1"/>
            <a:r>
              <a:rPr lang="en-US" sz="2000" dirty="0"/>
              <a:t>a row for each vertex</a:t>
            </a:r>
          </a:p>
          <a:p>
            <a:pPr lvl="1"/>
            <a:r>
              <a:rPr lang="en-US" sz="2000" dirty="0"/>
              <a:t>a column for each edge, with two </a:t>
            </a:r>
            <a:r>
              <a:rPr lang="en-US" sz="2000" dirty="0" err="1"/>
              <a:t>nonzeros</a:t>
            </a:r>
            <a:r>
              <a:rPr lang="en-US" sz="2000" dirty="0"/>
              <a:t> of equal magnitude and opposite sign</a:t>
            </a:r>
          </a:p>
          <a:p>
            <a:pPr lvl="1"/>
            <a:r>
              <a:rPr lang="en-US" sz="2000" dirty="0"/>
              <a:t>a column for each excess-weight vertex, with one nonzero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8200" y="3657600"/>
            <a:ext cx="1600200" cy="16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581400" y="3657600"/>
            <a:ext cx="2514600" cy="1600200"/>
            <a:chOff x="3048000" y="3733800"/>
            <a:chExt cx="2514600" cy="16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 rot="5400000">
            <a:off x="6324600" y="4114800"/>
            <a:ext cx="2514600" cy="1600200"/>
            <a:chOff x="3048000" y="3733800"/>
            <a:chExt cx="2514600" cy="16002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048000" y="3733800"/>
              <a:ext cx="2514600" cy="1600200"/>
            </a:xfrm>
            <a:prstGeom prst="rect">
              <a:avLst/>
            </a:prstGeom>
            <a:noFill/>
            <a:ln w="38100" cap="flat" cmpd="sng" algn="ctr">
              <a:solidFill>
                <a:srgbClr val="021FA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876800" y="3733800"/>
              <a:ext cx="0" cy="16002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21FAE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" name="TextBox 6"/>
          <p:cNvSpPr txBox="1"/>
          <p:nvPr/>
        </p:nvSpPr>
        <p:spPr>
          <a:xfrm>
            <a:off x="1371600" y="4191000"/>
            <a:ext cx="4539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191000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+mn-lt"/>
              </a:rPr>
              <a:t>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4191000"/>
            <a:ext cx="643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+mn-lt"/>
              </a:rPr>
              <a:t>U</a:t>
            </a:r>
            <a:r>
              <a:rPr lang="en-US" sz="3200" baseline="30000" dirty="0">
                <a:solidFill>
                  <a:srgbClr val="0000FF"/>
                </a:solidFill>
                <a:latin typeface="+mn-lt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41910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×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8200" y="5334000"/>
            <a:ext cx="1600200" cy="490954"/>
            <a:chOff x="838200" y="5410200"/>
            <a:chExt cx="1600200" cy="490954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15" name="Left Brace 14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417177" y="4212223"/>
            <a:ext cx="1600200" cy="490954"/>
            <a:chOff x="838200" y="5410200"/>
            <a:chExt cx="1600200" cy="490954"/>
          </a:xfrm>
        </p:grpSpPr>
        <p:sp>
          <p:nvSpPr>
            <p:cNvPr id="23" name="TextBox 22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5400000">
            <a:off x="-326023" y="4212223"/>
            <a:ext cx="1600200" cy="490954"/>
            <a:chOff x="838200" y="5410200"/>
            <a:chExt cx="1600200" cy="490954"/>
          </a:xfrm>
        </p:grpSpPr>
        <p:sp>
          <p:nvSpPr>
            <p:cNvPr id="26" name="TextBox 25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27" name="Left Brace 2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581400" y="5334000"/>
            <a:ext cx="1828799" cy="737176"/>
            <a:chOff x="838200" y="5410200"/>
            <a:chExt cx="1600200" cy="737176"/>
          </a:xfrm>
        </p:grpSpPr>
        <p:sp>
          <p:nvSpPr>
            <p:cNvPr id="33" name="TextBox 32"/>
            <p:cNvSpPr txBox="1"/>
            <p:nvPr/>
          </p:nvSpPr>
          <p:spPr>
            <a:xfrm>
              <a:off x="1219200" y="5562600"/>
              <a:ext cx="893623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edges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2 </a:t>
              </a:r>
              <a:r>
                <a:rPr lang="en-US" sz="1400" dirty="0" err="1">
                  <a:latin typeface="+mn-lt"/>
                </a:rPr>
                <a:t>nzs</a:t>
              </a:r>
              <a:r>
                <a:rPr lang="en-US" sz="1400" dirty="0">
                  <a:latin typeface="+mn-lt"/>
                </a:rPr>
                <a:t>/col)</a:t>
              </a:r>
            </a:p>
          </p:txBody>
        </p:sp>
        <p:sp>
          <p:nvSpPr>
            <p:cNvPr id="34" name="Left Brace 33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98140" y="5334000"/>
            <a:ext cx="931515" cy="1229618"/>
            <a:chOff x="470569" y="5410200"/>
            <a:chExt cx="2390887" cy="1229618"/>
          </a:xfrm>
        </p:grpSpPr>
        <p:sp>
          <p:nvSpPr>
            <p:cNvPr id="36" name="TextBox 35"/>
            <p:cNvSpPr txBox="1"/>
            <p:nvPr/>
          </p:nvSpPr>
          <p:spPr>
            <a:xfrm>
              <a:off x="470569" y="5562600"/>
              <a:ext cx="23908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excess-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weight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vertices</a:t>
              </a:r>
              <a:br>
                <a:rPr lang="en-US" sz="1600" dirty="0">
                  <a:latin typeface="+mn-lt"/>
                </a:rPr>
              </a:br>
              <a:r>
                <a:rPr lang="en-US" sz="1600" dirty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1 </a:t>
              </a:r>
              <a:r>
                <a:rPr lang="en-US" sz="1400" dirty="0" err="1">
                  <a:latin typeface="+mn-lt"/>
                </a:rPr>
                <a:t>nz</a:t>
              </a:r>
              <a:r>
                <a:rPr lang="en-US" sz="1400" dirty="0">
                  <a:latin typeface="+mn-lt"/>
                </a:rPr>
                <a:t>/col)</a:t>
              </a:r>
            </a:p>
          </p:txBody>
        </p:sp>
        <p:sp>
          <p:nvSpPr>
            <p:cNvPr id="37" name="Left Brace 36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81800" y="6248400"/>
            <a:ext cx="1600200" cy="490954"/>
            <a:chOff x="838200" y="5410200"/>
            <a:chExt cx="1600200" cy="490954"/>
          </a:xfrm>
        </p:grpSpPr>
        <p:sp>
          <p:nvSpPr>
            <p:cNvPr id="39" name="TextBox 38"/>
            <p:cNvSpPr txBox="1"/>
            <p:nvPr/>
          </p:nvSpPr>
          <p:spPr>
            <a:xfrm>
              <a:off x="1219200" y="5562600"/>
              <a:ext cx="9044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vertices</a:t>
              </a:r>
            </a:p>
          </p:txBody>
        </p:sp>
        <p:sp>
          <p:nvSpPr>
            <p:cNvPr id="40" name="Left Brace 39"/>
            <p:cNvSpPr/>
            <p:nvPr/>
          </p:nvSpPr>
          <p:spPr bwMode="auto">
            <a:xfrm rot="16200000">
              <a:off x="1524000" y="4724400"/>
              <a:ext cx="228600" cy="1600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09600"/>
          </a:xfrm>
        </p:spPr>
        <p:txBody>
          <a:bodyPr/>
          <a:lstStyle/>
          <a:p>
            <a:r>
              <a:rPr lang="en-US"/>
              <a:t>Support Graph Preconditioning</a:t>
            </a:r>
            <a:endParaRPr lang="en-US" sz="1800" i="0">
              <a:solidFill>
                <a:srgbClr val="075DCF"/>
              </a:solidFill>
              <a:effectLst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05400"/>
            <a:ext cx="7010400" cy="1447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+:  New analytic tools, some new preconditioners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+:  Can use existing direct-methods software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-:  </a:t>
            </a:r>
            <a:r>
              <a:rPr lang="en-US" sz="2000">
                <a:solidFill>
                  <a:schemeClr val="hlink"/>
                </a:solidFill>
              </a:rPr>
              <a:t>Current theory and techniques limited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762000" y="1066800"/>
            <a:ext cx="7010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 b="1" u="sng">
                <a:solidFill>
                  <a:schemeClr val="hlink"/>
                </a:solidFill>
                <a:latin typeface="Arial" charset="0"/>
              </a:rPr>
              <a:t>CFIM:  Complete factorization of incomplete matrix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b="1" u="sng">
              <a:solidFill>
                <a:schemeClr val="hlink"/>
              </a:solidFill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Define a preconditioner B for matrix 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Explicitly compute the factorization B = LU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Choose nonzero structure of B to make factoring cheap 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(using combinatorial tools from direct methods)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Prove bounds on condition number using both 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algebraic and combinatorial tools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Preconditioner     </a:t>
            </a:r>
            <a:r>
              <a:rPr lang="en-US" sz="1800" i="0">
                <a:solidFill>
                  <a:srgbClr val="075DCF"/>
                </a:solidFill>
                <a:effectLst/>
              </a:rPr>
              <a:t>[Vaidya] 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763000" cy="3581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A is </a:t>
            </a:r>
            <a:r>
              <a:rPr lang="en-US" sz="2000" dirty="0">
                <a:solidFill>
                  <a:schemeClr val="hlink"/>
                </a:solidFill>
              </a:rPr>
              <a:t>generalized </a:t>
            </a:r>
            <a:r>
              <a:rPr lang="en-US" sz="2000" dirty="0" err="1">
                <a:solidFill>
                  <a:schemeClr val="hlink"/>
                </a:solidFill>
              </a:rPr>
              <a:t>Laplacian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1800" dirty="0"/>
              <a:t>(symmetric diagonally dominant with negative off-diagonal </a:t>
            </a:r>
            <a:r>
              <a:rPr lang="en-US" sz="1800" dirty="0" err="1"/>
              <a:t>nzs</a:t>
            </a:r>
            <a:r>
              <a:rPr lang="en-US" sz="1800" dirty="0"/>
              <a:t>)</a:t>
            </a:r>
          </a:p>
          <a:p>
            <a:pPr>
              <a:lnSpc>
                <a:spcPct val="120000"/>
              </a:lnSpc>
            </a:pP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2000" dirty="0"/>
              <a:t>B is the gen </a:t>
            </a:r>
            <a:r>
              <a:rPr lang="en-US" sz="2000" dirty="0" err="1"/>
              <a:t>Laplacian</a:t>
            </a:r>
            <a:r>
              <a:rPr lang="en-US" sz="2000" dirty="0"/>
              <a:t> of a </a:t>
            </a:r>
            <a:r>
              <a:rPr lang="en-US" sz="2000" dirty="0">
                <a:solidFill>
                  <a:schemeClr val="hlink"/>
                </a:solidFill>
              </a:rPr>
              <a:t>maximum-weight spanning tree</a:t>
            </a:r>
            <a:r>
              <a:rPr lang="en-US" sz="2000" dirty="0"/>
              <a:t> for A </a:t>
            </a:r>
            <a:br>
              <a:rPr lang="en-US" sz="2000" dirty="0"/>
            </a:br>
            <a:r>
              <a:rPr lang="en-US" sz="1800" dirty="0"/>
              <a:t>(with diagonal modified to preserve row sums)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Form B:  costs O(n log n) or less time   (graph algorithms for MST)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Factorize B = R</a:t>
            </a:r>
            <a:r>
              <a:rPr lang="en-US" sz="2000" b="1" baseline="30000" dirty="0">
                <a:solidFill>
                  <a:schemeClr val="bg1"/>
                </a:solidFill>
              </a:rPr>
              <a:t>T</a:t>
            </a:r>
            <a:r>
              <a:rPr lang="en-US" sz="2000" dirty="0">
                <a:solidFill>
                  <a:schemeClr val="bg1"/>
                </a:solidFill>
              </a:rPr>
              <a:t>R:   costs O(n) space and O(n) time   (sparse </a:t>
            </a:r>
            <a:r>
              <a:rPr lang="en-US" sz="2000" dirty="0" err="1">
                <a:solidFill>
                  <a:schemeClr val="bg1"/>
                </a:solidFill>
              </a:rPr>
              <a:t>Cholesky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solidFill>
                  <a:schemeClr val="bg1"/>
                </a:solidFill>
              </a:rPr>
              <a:t>Apply B</a:t>
            </a:r>
            <a:r>
              <a:rPr lang="en-US" sz="2000" b="1" baseline="30000" dirty="0">
                <a:solidFill>
                  <a:schemeClr val="bg1"/>
                </a:solidFill>
              </a:rPr>
              <a:t>-1</a:t>
            </a:r>
            <a:r>
              <a:rPr lang="en-US" sz="2000" dirty="0">
                <a:solidFill>
                  <a:schemeClr val="bg1"/>
                </a:solidFill>
              </a:rPr>
              <a:t>:   costs O(n) time per iteration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78534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78535" name="Line 7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6" name="Line 8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7" name="Line 9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8" name="Line 10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39" name="Line 11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0" name="Line 12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1" name="Line 13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2" name="Line 14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3" name="Line 15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4" name="Line 16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5" name="Line 17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6" name="Line 18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7" name="Line 19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8" name="Line 20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49" name="Line 21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0" name="Line 22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1" name="Line 23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52" name="Oval 24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3" name="Oval 25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4" name="Oval 26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5" name="Oval 27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6" name="Oval 28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7" name="Oval 29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58" name="Group 30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78559" name="Oval 3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0" name="Oval 3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1" name="Oval 3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2" name="Oval 3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3" name="Oval 3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4" name="Oval 3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65" name="Group 37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78566" name="Oval 38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7" name="Oval 39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8" name="Oval 40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9" name="Oval 41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0" name="Oval 42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1" name="Oval 43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8572" name="Line 44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3" name="Line 45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4" name="Line 46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5" name="Line 47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6" name="Line 48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7" name="Line 49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8" name="Line 50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79" name="Line 51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0" name="Line 52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1" name="Line 53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2" name="Line 54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3" name="Line 55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4" name="Line 56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5" name="Line 5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6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7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8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89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0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1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8592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78593" name="Line 65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4" name="Line 66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5" name="Line 67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6" name="Line 68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7" name="Line 69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8" name="Line 70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599" name="Line 71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0" name="Line 72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1" name="Line 73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2" name="Line 74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3" name="Line 75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4" name="Line 76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5" name="Line 77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6" name="Line 78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7" name="Line 79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8" name="Line 80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09" name="Line 81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10" name="Oval 82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1" name="Oval 83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2" name="Oval 84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3" name="Oval 85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4" name="Oval 86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5" name="Oval 87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16" name="Group 88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78617" name="Oval 89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8" name="Oval 90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9" name="Oval 91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0" name="Oval 92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1" name="Oval 93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2" name="Oval 94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23" name="Group 95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78624" name="Oval 96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5" name="Oval 97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6" name="Oval 98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7" name="Oval 99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8" name="Oval 100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9" name="Oval 101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/>
              <a:t>Combinatorial analysis:</a:t>
            </a:r>
            <a:r>
              <a:rPr lang="en-US" sz="2400"/>
              <a:t>  cost of preconditioning</a:t>
            </a:r>
            <a:endParaRPr lang="en-US" sz="1600" i="0">
              <a:solidFill>
                <a:srgbClr val="075DCF"/>
              </a:solidFill>
              <a:effectLst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763000" cy="3581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A is </a:t>
            </a:r>
            <a:r>
              <a:rPr lang="en-US" sz="2000" dirty="0">
                <a:solidFill>
                  <a:schemeClr val="hlink"/>
                </a:solidFill>
              </a:rPr>
              <a:t>generalized </a:t>
            </a:r>
            <a:r>
              <a:rPr lang="en-US" sz="2000" dirty="0" err="1">
                <a:solidFill>
                  <a:schemeClr val="hlink"/>
                </a:solidFill>
              </a:rPr>
              <a:t>Laplacian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1800" dirty="0"/>
              <a:t>(symmetric diagonally dominant with negative off-diagonal </a:t>
            </a:r>
            <a:r>
              <a:rPr lang="en-US" sz="1800" dirty="0" err="1"/>
              <a:t>nzs</a:t>
            </a:r>
            <a:r>
              <a:rPr lang="en-US" sz="1800" dirty="0"/>
              <a:t>)</a:t>
            </a:r>
          </a:p>
          <a:p>
            <a:pPr>
              <a:lnSpc>
                <a:spcPct val="120000"/>
              </a:lnSpc>
            </a:pP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2000" dirty="0"/>
              <a:t>B is the gen </a:t>
            </a:r>
            <a:r>
              <a:rPr lang="en-US" sz="2000" dirty="0" err="1"/>
              <a:t>Laplacian</a:t>
            </a:r>
            <a:r>
              <a:rPr lang="en-US" sz="2000" dirty="0"/>
              <a:t> of a </a:t>
            </a:r>
            <a:r>
              <a:rPr lang="en-US" sz="2000" dirty="0">
                <a:solidFill>
                  <a:schemeClr val="hlink"/>
                </a:solidFill>
              </a:rPr>
              <a:t>maximum-weight spanning tree</a:t>
            </a:r>
            <a:r>
              <a:rPr lang="en-US" sz="2000" dirty="0"/>
              <a:t> for A </a:t>
            </a:r>
            <a:br>
              <a:rPr lang="en-US" sz="2000" dirty="0"/>
            </a:br>
            <a:r>
              <a:rPr lang="en-US" sz="1800" dirty="0"/>
              <a:t>(with diagonal modified to preserve row sums)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000" dirty="0"/>
              <a:t>Form </a:t>
            </a:r>
            <a:r>
              <a:rPr lang="en-US" sz="2000" dirty="0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tx1"/>
                </a:solidFill>
              </a:rPr>
              <a:t>:  costs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/>
              <a:t>O(n log n) time or less   </a:t>
            </a:r>
            <a:r>
              <a:rPr lang="en-US" sz="2000" dirty="0">
                <a:solidFill>
                  <a:srgbClr val="021FAE"/>
                </a:solidFill>
              </a:rPr>
              <a:t>(graph algorithms for MST)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Factorize </a:t>
            </a:r>
            <a:r>
              <a:rPr lang="en-US" sz="2000" dirty="0">
                <a:solidFill>
                  <a:schemeClr val="hlink"/>
                </a:solidFill>
              </a:rPr>
              <a:t>B = R</a:t>
            </a:r>
            <a:r>
              <a:rPr lang="en-US" sz="2000" b="1" baseline="30000" dirty="0">
                <a:solidFill>
                  <a:schemeClr val="hlink"/>
                </a:solidFill>
              </a:rPr>
              <a:t>T</a:t>
            </a:r>
            <a:r>
              <a:rPr lang="en-US" sz="2000" dirty="0">
                <a:solidFill>
                  <a:schemeClr val="hlink"/>
                </a:solidFill>
              </a:rPr>
              <a:t>R</a:t>
            </a:r>
            <a:r>
              <a:rPr lang="en-US" sz="2000" dirty="0"/>
              <a:t>:   costs O(n) space and O(n) time   </a:t>
            </a:r>
            <a:r>
              <a:rPr lang="en-US" sz="2000" dirty="0">
                <a:solidFill>
                  <a:srgbClr val="021FAE"/>
                </a:solidFill>
              </a:rPr>
              <a:t>(sparse </a:t>
            </a:r>
            <a:r>
              <a:rPr lang="en-US" sz="2000" dirty="0" err="1">
                <a:solidFill>
                  <a:srgbClr val="021FAE"/>
                </a:solidFill>
              </a:rPr>
              <a:t>Cholesky</a:t>
            </a:r>
            <a:r>
              <a:rPr lang="en-US" sz="2000" dirty="0">
                <a:solidFill>
                  <a:srgbClr val="021FAE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Apply </a:t>
            </a:r>
            <a:r>
              <a:rPr lang="en-US" sz="2000" dirty="0">
                <a:solidFill>
                  <a:schemeClr val="hlink"/>
                </a:solidFill>
              </a:rPr>
              <a:t>B</a:t>
            </a:r>
            <a:r>
              <a:rPr lang="en-US" sz="2000" b="1" baseline="30000" dirty="0">
                <a:solidFill>
                  <a:schemeClr val="hlink"/>
                </a:solidFill>
              </a:rPr>
              <a:t>-1</a:t>
            </a:r>
            <a:r>
              <a:rPr lang="en-US" sz="2000" dirty="0"/>
              <a:t>:   costs O(n) time per iteration    </a:t>
            </a:r>
            <a:r>
              <a:rPr lang="en-US" sz="2000" dirty="0">
                <a:solidFill>
                  <a:srgbClr val="021FAE"/>
                </a:solidFill>
              </a:rPr>
              <a:t>(two triangular solves)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79558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79559" name="Line 7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0" name="Line 8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1" name="Line 9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2" name="Line 10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3" name="Line 11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4" name="Line 12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5" name="Line 13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6" name="Line 14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7" name="Line 15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8" name="Line 16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69" name="Line 17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0" name="Line 18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1" name="Line 19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2" name="Line 20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3" name="Line 21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4" name="Line 22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5" name="Line 23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76" name="Oval 24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7" name="Oval 25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8" name="Oval 26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79" name="Oval 27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0" name="Oval 28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581" name="Oval 29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9582" name="Group 30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79583" name="Oval 31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4" name="Oval 32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5" name="Oval 33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6" name="Oval 34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7" name="Oval 35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88" name="Oval 36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9589" name="Group 37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79590" name="Oval 38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1" name="Oval 39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2" name="Oval 40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3" name="Oval 41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4" name="Oval 42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595" name="Oval 43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9596" name="Line 44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7" name="Line 45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8" name="Line 46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599" name="Line 47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0" name="Line 48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1" name="Line 49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2" name="Line 50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3" name="Line 51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4" name="Line 52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5" name="Line 53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6" name="Line 54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7" name="Line 55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8" name="Line 56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09" name="Line 5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0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1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2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3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4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5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9616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79617" name="Line 65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8" name="Line 66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19" name="Line 67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0" name="Line 68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1" name="Line 69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2" name="Line 70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3" name="Line 71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4" name="Line 72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5" name="Line 73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6" name="Line 74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7" name="Line 75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8" name="Line 76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29" name="Line 77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0" name="Line 78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1" name="Line 79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2" name="Line 80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3" name="Line 81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634" name="Oval 82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5" name="Oval 83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6" name="Oval 84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7" name="Oval 85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8" name="Oval 86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639" name="Oval 87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9640" name="Group 88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79641" name="Oval 89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2" name="Oval 90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3" name="Oval 91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4" name="Oval 92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5" name="Oval 93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6" name="Oval 94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9647" name="Group 95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79648" name="Oval 96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49" name="Oval 97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0" name="Oval 98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1" name="Oval 99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2" name="Oval 100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653" name="Oval 101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Numerical analysis:</a:t>
            </a:r>
            <a:r>
              <a:rPr lang="en-US" sz="2400"/>
              <a:t>  quality of preconditioner</a:t>
            </a:r>
            <a:endParaRPr lang="en-US" sz="1600" i="0">
              <a:solidFill>
                <a:srgbClr val="075DCF"/>
              </a:solidFill>
              <a:effectLst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581400"/>
            <a:ext cx="7696200" cy="2514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support</a:t>
            </a:r>
            <a:r>
              <a:rPr lang="en-US" sz="2000"/>
              <a:t> each edge of A by a path in B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dilation(</a:t>
            </a:r>
            <a:r>
              <a:rPr lang="en-US" sz="2000"/>
              <a:t>A edge</a:t>
            </a:r>
            <a:r>
              <a:rPr lang="en-US" sz="2000">
                <a:solidFill>
                  <a:schemeClr val="hlink"/>
                </a:solidFill>
              </a:rPr>
              <a:t>)</a:t>
            </a:r>
            <a:r>
              <a:rPr lang="en-US" sz="2000"/>
              <a:t> = length of supporting path in B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</a:rPr>
              <a:t>congestion(</a:t>
            </a:r>
            <a:r>
              <a:rPr lang="en-US" sz="2000"/>
              <a:t>B edge</a:t>
            </a:r>
            <a:r>
              <a:rPr lang="en-US" sz="2000">
                <a:solidFill>
                  <a:schemeClr val="hlink"/>
                </a:solidFill>
              </a:rPr>
              <a:t>)</a:t>
            </a:r>
            <a:r>
              <a:rPr lang="en-US" sz="2000"/>
              <a:t> = # of supported A edges</a:t>
            </a:r>
          </a:p>
          <a:p>
            <a:pPr>
              <a:lnSpc>
                <a:spcPct val="120000"/>
              </a:lnSpc>
            </a:pPr>
            <a:r>
              <a:rPr lang="en-US" sz="2000"/>
              <a:t>p = max congestion, q = max dilation</a:t>
            </a:r>
          </a:p>
          <a:p>
            <a:pPr>
              <a:lnSpc>
                <a:spcPct val="120000"/>
              </a:lnSpc>
            </a:pPr>
            <a:r>
              <a:rPr lang="en-US" sz="2000"/>
              <a:t>condition number </a:t>
            </a:r>
            <a:r>
              <a:rPr lang="en-US">
                <a:latin typeface="Times New Roman" charset="0"/>
                <a:cs typeface="Times New Roman" charset="0"/>
              </a:rPr>
              <a:t>κ</a:t>
            </a:r>
            <a:r>
              <a:rPr lang="en-US" sz="2000">
                <a:cs typeface="Arial" charset="0"/>
              </a:rPr>
              <a:t>(B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A) bounded by p·q  (at most O(n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))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2057400" y="2743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5715000" y="2819400"/>
            <a:ext cx="112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G(B) </a:t>
            </a:r>
          </a:p>
        </p:txBody>
      </p:sp>
      <p:grpSp>
        <p:nvGrpSpPr>
          <p:cNvPr id="281606" name="Group 6"/>
          <p:cNvGrpSpPr>
            <a:grpSpLocks/>
          </p:cNvGrpSpPr>
          <p:nvPr/>
        </p:nvGrpSpPr>
        <p:grpSpPr bwMode="auto">
          <a:xfrm>
            <a:off x="990600" y="990600"/>
            <a:ext cx="2952750" cy="1812925"/>
            <a:chOff x="624" y="624"/>
            <a:chExt cx="1860" cy="1142"/>
          </a:xfrm>
        </p:grpSpPr>
        <p:sp>
          <p:nvSpPr>
            <p:cNvPr id="281607" name="Line 7"/>
            <p:cNvSpPr>
              <a:spLocks noChangeAspect="1" noChangeShapeType="1"/>
            </p:cNvSpPr>
            <p:nvPr/>
          </p:nvSpPr>
          <p:spPr bwMode="auto">
            <a:xfrm flipH="1">
              <a:off x="1491" y="1376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08" name="Line 8"/>
            <p:cNvSpPr>
              <a:spLocks noChangeAspect="1" noChangeShapeType="1"/>
            </p:cNvSpPr>
            <p:nvPr/>
          </p:nvSpPr>
          <p:spPr bwMode="auto">
            <a:xfrm>
              <a:off x="783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09" name="Line 9"/>
            <p:cNvSpPr>
              <a:spLocks noChangeAspect="1" noChangeShapeType="1"/>
            </p:cNvSpPr>
            <p:nvPr/>
          </p:nvSpPr>
          <p:spPr bwMode="auto">
            <a:xfrm>
              <a:off x="1183" y="1719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0" name="Line 10"/>
            <p:cNvSpPr>
              <a:spLocks noChangeAspect="1" noChangeShapeType="1"/>
            </p:cNvSpPr>
            <p:nvPr/>
          </p:nvSpPr>
          <p:spPr bwMode="auto">
            <a:xfrm>
              <a:off x="1790" y="1376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1" name="Line 11"/>
            <p:cNvSpPr>
              <a:spLocks noChangeAspect="1" noChangeShapeType="1"/>
            </p:cNvSpPr>
            <p:nvPr/>
          </p:nvSpPr>
          <p:spPr bwMode="auto">
            <a:xfrm flipH="1">
              <a:off x="1834" y="1376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2" name="Line 12"/>
            <p:cNvSpPr>
              <a:spLocks noChangeAspect="1" noChangeShapeType="1"/>
            </p:cNvSpPr>
            <p:nvPr/>
          </p:nvSpPr>
          <p:spPr bwMode="auto">
            <a:xfrm>
              <a:off x="2108" y="1381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3" name="Line 13"/>
            <p:cNvSpPr>
              <a:spLocks noChangeAspect="1" noChangeShapeType="1"/>
            </p:cNvSpPr>
            <p:nvPr/>
          </p:nvSpPr>
          <p:spPr bwMode="auto">
            <a:xfrm>
              <a:off x="200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4" name="Line 14"/>
            <p:cNvSpPr>
              <a:spLocks noChangeAspect="1" noChangeShapeType="1"/>
            </p:cNvSpPr>
            <p:nvPr/>
          </p:nvSpPr>
          <p:spPr bwMode="auto">
            <a:xfrm>
              <a:off x="2326" y="1024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5" name="Line 15"/>
            <p:cNvSpPr>
              <a:spLocks noChangeAspect="1" noChangeShapeType="1"/>
            </p:cNvSpPr>
            <p:nvPr/>
          </p:nvSpPr>
          <p:spPr bwMode="auto">
            <a:xfrm>
              <a:off x="1997" y="102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6" name="Line 16"/>
            <p:cNvSpPr>
              <a:spLocks noChangeAspect="1" noChangeShapeType="1"/>
            </p:cNvSpPr>
            <p:nvPr/>
          </p:nvSpPr>
          <p:spPr bwMode="auto">
            <a:xfrm>
              <a:off x="1013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7" name="Line 17"/>
            <p:cNvSpPr>
              <a:spLocks noChangeAspect="1" noChangeShapeType="1"/>
            </p:cNvSpPr>
            <p:nvPr/>
          </p:nvSpPr>
          <p:spPr bwMode="auto">
            <a:xfrm flipH="1">
              <a:off x="780" y="1015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8" name="Line 18"/>
            <p:cNvSpPr>
              <a:spLocks noChangeAspect="1" noChangeShapeType="1"/>
            </p:cNvSpPr>
            <p:nvPr/>
          </p:nvSpPr>
          <p:spPr bwMode="auto">
            <a:xfrm>
              <a:off x="670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19" name="Line 19"/>
            <p:cNvSpPr>
              <a:spLocks noChangeAspect="1" noChangeShapeType="1"/>
            </p:cNvSpPr>
            <p:nvPr/>
          </p:nvSpPr>
          <p:spPr bwMode="auto">
            <a:xfrm>
              <a:off x="1105" y="1378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0" name="Line 20"/>
            <p:cNvSpPr>
              <a:spLocks noChangeAspect="1" noChangeShapeType="1"/>
            </p:cNvSpPr>
            <p:nvPr/>
          </p:nvSpPr>
          <p:spPr bwMode="auto">
            <a:xfrm>
              <a:off x="1126" y="1378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1" name="Line 21"/>
            <p:cNvSpPr>
              <a:spLocks noChangeAspect="1" noChangeShapeType="1"/>
            </p:cNvSpPr>
            <p:nvPr/>
          </p:nvSpPr>
          <p:spPr bwMode="auto">
            <a:xfrm>
              <a:off x="1335" y="1020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2" name="Line 22"/>
            <p:cNvSpPr>
              <a:spLocks noChangeAspect="1" noChangeShapeType="1"/>
            </p:cNvSpPr>
            <p:nvPr/>
          </p:nvSpPr>
          <p:spPr bwMode="auto">
            <a:xfrm>
              <a:off x="1678" y="1017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3" name="Line 23"/>
            <p:cNvSpPr>
              <a:spLocks noChangeAspect="1" noChangeShapeType="1"/>
            </p:cNvSpPr>
            <p:nvPr/>
          </p:nvSpPr>
          <p:spPr bwMode="auto">
            <a:xfrm>
              <a:off x="1337" y="1020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4" name="Line 24"/>
            <p:cNvSpPr>
              <a:spLocks noChangeAspect="1" noChangeShapeType="1"/>
            </p:cNvSpPr>
            <p:nvPr/>
          </p:nvSpPr>
          <p:spPr bwMode="auto">
            <a:xfrm flipV="1">
              <a:off x="1339" y="670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5" name="Line 25"/>
            <p:cNvSpPr>
              <a:spLocks noChangeAspect="1" noChangeShapeType="1"/>
            </p:cNvSpPr>
            <p:nvPr/>
          </p:nvSpPr>
          <p:spPr bwMode="auto">
            <a:xfrm>
              <a:off x="1114" y="67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26" name="Oval 26"/>
            <p:cNvSpPr>
              <a:spLocks noChangeAspect="1" noChangeArrowheads="1"/>
            </p:cNvSpPr>
            <p:nvPr/>
          </p:nvSpPr>
          <p:spPr bwMode="auto">
            <a:xfrm>
              <a:off x="1066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7" name="Oval 27"/>
            <p:cNvSpPr>
              <a:spLocks noChangeAspect="1" noChangeArrowheads="1"/>
            </p:cNvSpPr>
            <p:nvPr/>
          </p:nvSpPr>
          <p:spPr bwMode="auto">
            <a:xfrm>
              <a:off x="1397" y="624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8" name="Oval 28"/>
            <p:cNvSpPr>
              <a:spLocks noChangeAspect="1" noChangeArrowheads="1"/>
            </p:cNvSpPr>
            <p:nvPr/>
          </p:nvSpPr>
          <p:spPr bwMode="auto">
            <a:xfrm>
              <a:off x="1121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29" name="Oval 29"/>
            <p:cNvSpPr>
              <a:spLocks noChangeAspect="1" noChangeArrowheads="1"/>
            </p:cNvSpPr>
            <p:nvPr/>
          </p:nvSpPr>
          <p:spPr bwMode="auto">
            <a:xfrm>
              <a:off x="1452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30" name="Oval 30"/>
            <p:cNvSpPr>
              <a:spLocks noChangeAspect="1" noChangeArrowheads="1"/>
            </p:cNvSpPr>
            <p:nvPr/>
          </p:nvSpPr>
          <p:spPr bwMode="auto">
            <a:xfrm>
              <a:off x="1783" y="1673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31" name="Oval 31"/>
            <p:cNvSpPr>
              <a:spLocks noChangeAspect="1" noChangeArrowheads="1"/>
            </p:cNvSpPr>
            <p:nvPr/>
          </p:nvSpPr>
          <p:spPr bwMode="auto">
            <a:xfrm>
              <a:off x="2115" y="1673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1632" name="Group 32"/>
            <p:cNvGrpSpPr>
              <a:grpSpLocks noChangeAspect="1"/>
            </p:cNvGrpSpPr>
            <p:nvPr/>
          </p:nvGrpSpPr>
          <p:grpSpPr bwMode="auto">
            <a:xfrm>
              <a:off x="624" y="974"/>
              <a:ext cx="1750" cy="93"/>
              <a:chOff x="432" y="1056"/>
              <a:chExt cx="1521" cy="81"/>
            </a:xfrm>
          </p:grpSpPr>
          <p:sp>
            <p:nvSpPr>
              <p:cNvPr id="281633" name="Oval 33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4" name="Oval 34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5" name="Oval 35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6" name="Oval 36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7" name="Oval 37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38" name="Oval 38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1639" name="Group 39"/>
            <p:cNvGrpSpPr>
              <a:grpSpLocks noChangeAspect="1"/>
            </p:cNvGrpSpPr>
            <p:nvPr/>
          </p:nvGrpSpPr>
          <p:grpSpPr bwMode="auto">
            <a:xfrm>
              <a:off x="734" y="1323"/>
              <a:ext cx="1750" cy="93"/>
              <a:chOff x="432" y="1056"/>
              <a:chExt cx="1521" cy="81"/>
            </a:xfrm>
          </p:grpSpPr>
          <p:sp>
            <p:nvSpPr>
              <p:cNvPr id="281640" name="Oval 40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1" name="Oval 41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2" name="Oval 42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3" name="Oval 43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4" name="Oval 44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45" name="Oval 45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1646" name="Line 46"/>
            <p:cNvSpPr>
              <a:spLocks noChangeAspect="1" noChangeShapeType="1"/>
            </p:cNvSpPr>
            <p:nvPr/>
          </p:nvSpPr>
          <p:spPr bwMode="auto">
            <a:xfrm>
              <a:off x="145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7" name="Line 47"/>
            <p:cNvSpPr>
              <a:spLocks noChangeAspect="1" noChangeShapeType="1"/>
            </p:cNvSpPr>
            <p:nvPr/>
          </p:nvSpPr>
          <p:spPr bwMode="auto">
            <a:xfrm>
              <a:off x="2110" y="1378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8" name="Line 48"/>
            <p:cNvSpPr>
              <a:spLocks noChangeAspect="1" noChangeShapeType="1"/>
            </p:cNvSpPr>
            <p:nvPr/>
          </p:nvSpPr>
          <p:spPr bwMode="auto">
            <a:xfrm>
              <a:off x="1507" y="1719"/>
              <a:ext cx="3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49" name="Line 49"/>
            <p:cNvSpPr>
              <a:spLocks noChangeAspect="1" noChangeShapeType="1"/>
            </p:cNvSpPr>
            <p:nvPr/>
          </p:nvSpPr>
          <p:spPr bwMode="auto">
            <a:xfrm>
              <a:off x="1848" y="1717"/>
              <a:ext cx="3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0" name="Line 50"/>
            <p:cNvSpPr>
              <a:spLocks noChangeAspect="1" noChangeShapeType="1"/>
            </p:cNvSpPr>
            <p:nvPr/>
          </p:nvSpPr>
          <p:spPr bwMode="auto">
            <a:xfrm>
              <a:off x="670" y="1017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1" name="Line 51"/>
            <p:cNvSpPr>
              <a:spLocks noChangeAspect="1" noChangeShapeType="1"/>
            </p:cNvSpPr>
            <p:nvPr/>
          </p:nvSpPr>
          <p:spPr bwMode="auto">
            <a:xfrm>
              <a:off x="1004" y="1020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2" name="Line 52"/>
            <p:cNvSpPr>
              <a:spLocks noChangeAspect="1" noChangeShapeType="1"/>
            </p:cNvSpPr>
            <p:nvPr/>
          </p:nvSpPr>
          <p:spPr bwMode="auto">
            <a:xfrm>
              <a:off x="1662" y="1015"/>
              <a:ext cx="108" cy="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3" name="Line 53"/>
            <p:cNvSpPr>
              <a:spLocks noChangeAspect="1" noChangeShapeType="1"/>
            </p:cNvSpPr>
            <p:nvPr/>
          </p:nvSpPr>
          <p:spPr bwMode="auto">
            <a:xfrm flipH="1">
              <a:off x="2108" y="1020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4" name="Line 54"/>
            <p:cNvSpPr>
              <a:spLocks noChangeAspect="1" noChangeShapeType="1"/>
            </p:cNvSpPr>
            <p:nvPr/>
          </p:nvSpPr>
          <p:spPr bwMode="auto">
            <a:xfrm flipH="1">
              <a:off x="1774" y="1017"/>
              <a:ext cx="221" cy="3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5" name="Line 55"/>
            <p:cNvSpPr>
              <a:spLocks noChangeAspect="1" noChangeShapeType="1"/>
            </p:cNvSpPr>
            <p:nvPr/>
          </p:nvSpPr>
          <p:spPr bwMode="auto">
            <a:xfrm flipH="1">
              <a:off x="1448" y="1015"/>
              <a:ext cx="220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6" name="Line 56"/>
            <p:cNvSpPr>
              <a:spLocks noChangeAspect="1" noChangeShapeType="1"/>
            </p:cNvSpPr>
            <p:nvPr/>
          </p:nvSpPr>
          <p:spPr bwMode="auto">
            <a:xfrm flipH="1">
              <a:off x="1105" y="1022"/>
              <a:ext cx="221" cy="3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7" name="Line 57"/>
            <p:cNvSpPr>
              <a:spLocks noChangeAspect="1" noChangeShapeType="1"/>
            </p:cNvSpPr>
            <p:nvPr/>
          </p:nvSpPr>
          <p:spPr bwMode="auto">
            <a:xfrm flipH="1">
              <a:off x="1169" y="1374"/>
              <a:ext cx="272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8" name="Line 58"/>
            <p:cNvSpPr>
              <a:spLocks noChangeAspect="1" noChangeShapeType="1"/>
            </p:cNvSpPr>
            <p:nvPr/>
          </p:nvSpPr>
          <p:spPr bwMode="auto">
            <a:xfrm flipH="1">
              <a:off x="2168" y="1374"/>
              <a:ext cx="27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59" name="Line 59"/>
            <p:cNvSpPr>
              <a:spLocks noChangeAspect="1" noChangeShapeType="1"/>
            </p:cNvSpPr>
            <p:nvPr/>
          </p:nvSpPr>
          <p:spPr bwMode="auto">
            <a:xfrm>
              <a:off x="1777" y="1372"/>
              <a:ext cx="59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0" name="Line 60"/>
            <p:cNvSpPr>
              <a:spLocks noChangeAspect="1" noChangeShapeType="1"/>
            </p:cNvSpPr>
            <p:nvPr/>
          </p:nvSpPr>
          <p:spPr bwMode="auto">
            <a:xfrm>
              <a:off x="1438" y="1372"/>
              <a:ext cx="6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1" name="Line 61"/>
            <p:cNvSpPr>
              <a:spLocks noChangeAspect="1" noChangeShapeType="1"/>
            </p:cNvSpPr>
            <p:nvPr/>
          </p:nvSpPr>
          <p:spPr bwMode="auto">
            <a:xfrm>
              <a:off x="1107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2" name="Line 62"/>
            <p:cNvSpPr>
              <a:spLocks noChangeAspect="1" noChangeShapeType="1"/>
            </p:cNvSpPr>
            <p:nvPr/>
          </p:nvSpPr>
          <p:spPr bwMode="auto">
            <a:xfrm>
              <a:off x="1445" y="665"/>
              <a:ext cx="221" cy="3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3" name="Line 63"/>
            <p:cNvSpPr>
              <a:spLocks noChangeAspect="1" noChangeShapeType="1"/>
            </p:cNvSpPr>
            <p:nvPr/>
          </p:nvSpPr>
          <p:spPr bwMode="auto">
            <a:xfrm flipV="1">
              <a:off x="1001" y="668"/>
              <a:ext cx="11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1664" name="Group 64"/>
          <p:cNvGrpSpPr>
            <a:grpSpLocks/>
          </p:cNvGrpSpPr>
          <p:nvPr/>
        </p:nvGrpSpPr>
        <p:grpSpPr bwMode="auto">
          <a:xfrm>
            <a:off x="4527550" y="1092200"/>
            <a:ext cx="2952750" cy="1812925"/>
            <a:chOff x="2852" y="688"/>
            <a:chExt cx="1860" cy="1142"/>
          </a:xfrm>
        </p:grpSpPr>
        <p:sp>
          <p:nvSpPr>
            <p:cNvPr id="281665" name="Line 65"/>
            <p:cNvSpPr>
              <a:spLocks noChangeAspect="1" noChangeShapeType="1"/>
            </p:cNvSpPr>
            <p:nvPr/>
          </p:nvSpPr>
          <p:spPr bwMode="auto">
            <a:xfrm flipH="1">
              <a:off x="3736" y="1446"/>
              <a:ext cx="264" cy="3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6" name="Line 66"/>
            <p:cNvSpPr>
              <a:spLocks noChangeAspect="1" noChangeShapeType="1"/>
            </p:cNvSpPr>
            <p:nvPr/>
          </p:nvSpPr>
          <p:spPr bwMode="auto">
            <a:xfrm>
              <a:off x="3411" y="1783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7" name="Line 67"/>
            <p:cNvSpPr>
              <a:spLocks noChangeAspect="1" noChangeShapeType="1"/>
            </p:cNvSpPr>
            <p:nvPr/>
          </p:nvSpPr>
          <p:spPr bwMode="auto">
            <a:xfrm>
              <a:off x="4018" y="1440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8" name="Line 68"/>
            <p:cNvSpPr>
              <a:spLocks noChangeAspect="1" noChangeShapeType="1"/>
            </p:cNvSpPr>
            <p:nvPr/>
          </p:nvSpPr>
          <p:spPr bwMode="auto">
            <a:xfrm flipH="1">
              <a:off x="4062" y="1440"/>
              <a:ext cx="272" cy="34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69" name="Line 69"/>
            <p:cNvSpPr>
              <a:spLocks noChangeAspect="1" noChangeShapeType="1"/>
            </p:cNvSpPr>
            <p:nvPr/>
          </p:nvSpPr>
          <p:spPr bwMode="auto">
            <a:xfrm>
              <a:off x="4336" y="1445"/>
              <a:ext cx="60" cy="3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0" name="Line 70"/>
            <p:cNvSpPr>
              <a:spLocks noChangeAspect="1" noChangeShapeType="1"/>
            </p:cNvSpPr>
            <p:nvPr/>
          </p:nvSpPr>
          <p:spPr bwMode="auto">
            <a:xfrm>
              <a:off x="4228" y="1081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1" name="Line 71"/>
            <p:cNvSpPr>
              <a:spLocks noChangeAspect="1" noChangeShapeType="1"/>
            </p:cNvSpPr>
            <p:nvPr/>
          </p:nvSpPr>
          <p:spPr bwMode="auto">
            <a:xfrm>
              <a:off x="4554" y="1088"/>
              <a:ext cx="109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2" name="Line 72"/>
            <p:cNvSpPr>
              <a:spLocks noChangeAspect="1" noChangeShapeType="1"/>
            </p:cNvSpPr>
            <p:nvPr/>
          </p:nvSpPr>
          <p:spPr bwMode="auto">
            <a:xfrm>
              <a:off x="4225" y="1084"/>
              <a:ext cx="3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3" name="Line 73"/>
            <p:cNvSpPr>
              <a:spLocks noChangeAspect="1" noChangeShapeType="1"/>
            </p:cNvSpPr>
            <p:nvPr/>
          </p:nvSpPr>
          <p:spPr bwMode="auto">
            <a:xfrm>
              <a:off x="3241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4" name="Line 74"/>
            <p:cNvSpPr>
              <a:spLocks noChangeAspect="1" noChangeShapeType="1"/>
            </p:cNvSpPr>
            <p:nvPr/>
          </p:nvSpPr>
          <p:spPr bwMode="auto">
            <a:xfrm flipH="1">
              <a:off x="3008" y="1079"/>
              <a:ext cx="221" cy="34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5" name="Line 75"/>
            <p:cNvSpPr>
              <a:spLocks noChangeAspect="1" noChangeShapeType="1"/>
            </p:cNvSpPr>
            <p:nvPr/>
          </p:nvSpPr>
          <p:spPr bwMode="auto">
            <a:xfrm>
              <a:off x="2898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6" name="Line 76"/>
            <p:cNvSpPr>
              <a:spLocks noChangeAspect="1" noChangeShapeType="1"/>
            </p:cNvSpPr>
            <p:nvPr/>
          </p:nvSpPr>
          <p:spPr bwMode="auto">
            <a:xfrm>
              <a:off x="3333" y="1442"/>
              <a:ext cx="60" cy="34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7" name="Line 77"/>
            <p:cNvSpPr>
              <a:spLocks noChangeAspect="1" noChangeShapeType="1"/>
            </p:cNvSpPr>
            <p:nvPr/>
          </p:nvSpPr>
          <p:spPr bwMode="auto">
            <a:xfrm>
              <a:off x="3354" y="1442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8" name="Line 78"/>
            <p:cNvSpPr>
              <a:spLocks noChangeAspect="1" noChangeShapeType="1"/>
            </p:cNvSpPr>
            <p:nvPr/>
          </p:nvSpPr>
          <p:spPr bwMode="auto">
            <a:xfrm>
              <a:off x="3563" y="1084"/>
              <a:ext cx="108" cy="3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79" name="Line 79"/>
            <p:cNvSpPr>
              <a:spLocks noChangeAspect="1" noChangeShapeType="1"/>
            </p:cNvSpPr>
            <p:nvPr/>
          </p:nvSpPr>
          <p:spPr bwMode="auto">
            <a:xfrm>
              <a:off x="3906" y="1081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0" name="Line 80"/>
            <p:cNvSpPr>
              <a:spLocks noChangeAspect="1" noChangeShapeType="1"/>
            </p:cNvSpPr>
            <p:nvPr/>
          </p:nvSpPr>
          <p:spPr bwMode="auto">
            <a:xfrm>
              <a:off x="3565" y="1084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1" name="Line 81"/>
            <p:cNvSpPr>
              <a:spLocks noChangeAspect="1" noChangeShapeType="1"/>
            </p:cNvSpPr>
            <p:nvPr/>
          </p:nvSpPr>
          <p:spPr bwMode="auto">
            <a:xfrm flipV="1">
              <a:off x="3567" y="734"/>
              <a:ext cx="111" cy="34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2" name="Line 82"/>
            <p:cNvSpPr>
              <a:spLocks noChangeAspect="1" noChangeShapeType="1"/>
            </p:cNvSpPr>
            <p:nvPr/>
          </p:nvSpPr>
          <p:spPr bwMode="auto">
            <a:xfrm>
              <a:off x="3342" y="736"/>
              <a:ext cx="331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683" name="Oval 83"/>
            <p:cNvSpPr>
              <a:spLocks noChangeAspect="1" noChangeArrowheads="1"/>
            </p:cNvSpPr>
            <p:nvPr/>
          </p:nvSpPr>
          <p:spPr bwMode="auto">
            <a:xfrm>
              <a:off x="3294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4" name="Oval 84"/>
            <p:cNvSpPr>
              <a:spLocks noChangeAspect="1" noChangeArrowheads="1"/>
            </p:cNvSpPr>
            <p:nvPr/>
          </p:nvSpPr>
          <p:spPr bwMode="auto">
            <a:xfrm>
              <a:off x="3625" y="688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5" name="Oval 85"/>
            <p:cNvSpPr>
              <a:spLocks noChangeAspect="1" noChangeArrowheads="1"/>
            </p:cNvSpPr>
            <p:nvPr/>
          </p:nvSpPr>
          <p:spPr bwMode="auto">
            <a:xfrm>
              <a:off x="3349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6" name="Oval 86"/>
            <p:cNvSpPr>
              <a:spLocks noChangeAspect="1" noChangeArrowheads="1"/>
            </p:cNvSpPr>
            <p:nvPr/>
          </p:nvSpPr>
          <p:spPr bwMode="auto">
            <a:xfrm>
              <a:off x="3680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7" name="Oval 87"/>
            <p:cNvSpPr>
              <a:spLocks noChangeAspect="1" noChangeArrowheads="1"/>
            </p:cNvSpPr>
            <p:nvPr/>
          </p:nvSpPr>
          <p:spPr bwMode="auto">
            <a:xfrm>
              <a:off x="4011" y="1737"/>
              <a:ext cx="94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88" name="Oval 88"/>
            <p:cNvSpPr>
              <a:spLocks noChangeAspect="1" noChangeArrowheads="1"/>
            </p:cNvSpPr>
            <p:nvPr/>
          </p:nvSpPr>
          <p:spPr bwMode="auto">
            <a:xfrm>
              <a:off x="4343" y="1737"/>
              <a:ext cx="93" cy="9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1689" name="Group 89"/>
            <p:cNvGrpSpPr>
              <a:grpSpLocks noChangeAspect="1"/>
            </p:cNvGrpSpPr>
            <p:nvPr/>
          </p:nvGrpSpPr>
          <p:grpSpPr bwMode="auto">
            <a:xfrm>
              <a:off x="2852" y="1038"/>
              <a:ext cx="1750" cy="93"/>
              <a:chOff x="432" y="1056"/>
              <a:chExt cx="1521" cy="81"/>
            </a:xfrm>
          </p:grpSpPr>
          <p:sp>
            <p:nvSpPr>
              <p:cNvPr id="281690" name="Oval 90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1" name="Oval 91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2" name="Oval 92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3" name="Oval 93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4" name="Oval 94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5" name="Oval 95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1696" name="Group 96"/>
            <p:cNvGrpSpPr>
              <a:grpSpLocks noChangeAspect="1"/>
            </p:cNvGrpSpPr>
            <p:nvPr/>
          </p:nvGrpSpPr>
          <p:grpSpPr bwMode="auto">
            <a:xfrm>
              <a:off x="2962" y="1387"/>
              <a:ext cx="1750" cy="93"/>
              <a:chOff x="432" y="1056"/>
              <a:chExt cx="1521" cy="81"/>
            </a:xfrm>
          </p:grpSpPr>
          <p:sp>
            <p:nvSpPr>
              <p:cNvPr id="281697" name="Oval 97"/>
              <p:cNvSpPr>
                <a:spLocks noChangeAspect="1" noChangeArrowheads="1"/>
              </p:cNvSpPr>
              <p:nvPr/>
            </p:nvSpPr>
            <p:spPr bwMode="auto">
              <a:xfrm>
                <a:off x="43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8" name="Oval 98"/>
              <p:cNvSpPr>
                <a:spLocks noChangeAspect="1" noChangeArrowheads="1"/>
              </p:cNvSpPr>
              <p:nvPr/>
            </p:nvSpPr>
            <p:spPr bwMode="auto">
              <a:xfrm>
                <a:off x="720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699" name="Oval 99"/>
              <p:cNvSpPr>
                <a:spLocks noChangeAspect="1" noChangeArrowheads="1"/>
              </p:cNvSpPr>
              <p:nvPr/>
            </p:nvSpPr>
            <p:spPr bwMode="auto">
              <a:xfrm>
                <a:off x="1008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0" name="Oval 100"/>
              <p:cNvSpPr>
                <a:spLocks noChangeAspect="1" noChangeArrowheads="1"/>
              </p:cNvSpPr>
              <p:nvPr/>
            </p:nvSpPr>
            <p:spPr bwMode="auto">
              <a:xfrm>
                <a:off x="1296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1" name="Oval 101"/>
              <p:cNvSpPr>
                <a:spLocks noChangeAspect="1" noChangeArrowheads="1"/>
              </p:cNvSpPr>
              <p:nvPr/>
            </p:nvSpPr>
            <p:spPr bwMode="auto">
              <a:xfrm>
                <a:off x="1584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702" name="Oval 102"/>
              <p:cNvSpPr>
                <a:spLocks noChangeAspect="1" noChangeArrowheads="1"/>
              </p:cNvSpPr>
              <p:nvPr/>
            </p:nvSpPr>
            <p:spPr bwMode="auto">
              <a:xfrm>
                <a:off x="1872" y="1056"/>
                <a:ext cx="81" cy="81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11977</TotalTime>
  <Words>1573</Words>
  <Application>Microsoft Macintosh PowerPoint</Application>
  <PresentationFormat>On-screen Show (4:3)</PresentationFormat>
  <Paragraphs>358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ＭＳ Ｐゴシック</vt:lpstr>
      <vt:lpstr>Arial</vt:lpstr>
      <vt:lpstr>Symbol</vt:lpstr>
      <vt:lpstr>Times</vt:lpstr>
      <vt:lpstr>Times New Roman</vt:lpstr>
      <vt:lpstr>Default Design</vt:lpstr>
      <vt:lpstr>1_Default Design</vt:lpstr>
      <vt:lpstr>Complexity of direct methods</vt:lpstr>
      <vt:lpstr>Complexity of linear solvers</vt:lpstr>
      <vt:lpstr>Hierarchy of matrix classes (all real)</vt:lpstr>
      <vt:lpstr>Definitions</vt:lpstr>
      <vt:lpstr>Edge-vertex factorization of generalized Laplacians</vt:lpstr>
      <vt:lpstr>Support Graph Preconditioning</vt:lpstr>
      <vt:lpstr>Spanning Tree Preconditioner     [Vaidya] </vt:lpstr>
      <vt:lpstr>Combinatorial analysis:  cost of preconditioning</vt:lpstr>
      <vt:lpstr>Numerical analysis:  quality of preconditioner</vt:lpstr>
      <vt:lpstr>Spanning Tree Preconditioner     [Vaidya] </vt:lpstr>
      <vt:lpstr>Numerical analysis:  Support numbers</vt:lpstr>
      <vt:lpstr>Edge-vertex factorization of generalized Laplacians</vt:lpstr>
      <vt:lpstr>Algebraic Embedding Lemma  [Boman/Hendrickson] </vt:lpstr>
      <vt:lpstr>PowerPoint Presentation</vt:lpstr>
      <vt:lpstr>PowerPoint Presentation</vt:lpstr>
      <vt:lpstr>PowerPoint Presentation</vt:lpstr>
      <vt:lpstr>Extensions, remarks, open problems I</vt:lpstr>
      <vt:lpstr>Extensions, remarks, open problems II</vt:lpstr>
      <vt:lpstr>Support-graph analysis of modified incomplete Cholesky</vt:lpstr>
      <vt:lpstr>Supporting positive edges of B</vt:lpstr>
      <vt:lpstr>Analysis of MIC: Summary</vt:lpstr>
    </vt:vector>
  </TitlesOfParts>
  <Company>Xerox PARC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548</cp:revision>
  <cp:lastPrinted>1999-10-20T00:13:40Z</cp:lastPrinted>
  <dcterms:created xsi:type="dcterms:W3CDTF">1998-10-05T22:15:03Z</dcterms:created>
  <dcterms:modified xsi:type="dcterms:W3CDTF">2018-04-29T23:00:47Z</dcterms:modified>
</cp:coreProperties>
</file>