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419" r:id="rId3"/>
    <p:sldId id="420" r:id="rId4"/>
    <p:sldId id="422" r:id="rId5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00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defTabSz="898525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16963"/>
            <a:ext cx="29765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defTabSz="898525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716963"/>
            <a:ext cx="2976562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fld id="{BC2CE6F1-6EB8-DF4B-B5EE-C698737220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1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>
            <a:lvl1pPr defTabSz="915988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>
            <a:lvl1pPr algn="r" defTabSz="915988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1050" cy="3443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b" anchorCtr="0" compatLnSpc="1">
            <a:prstTxWarp prst="textNoShape">
              <a:avLst/>
            </a:prstTxWarp>
          </a:bodyPr>
          <a:lstStyle>
            <a:lvl1pPr defTabSz="915988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634" tIns="45817" rIns="91634" bIns="45817" numCol="1" anchor="b" anchorCtr="0" compatLnSpc="1">
            <a:prstTxWarp prst="textNoShape">
              <a:avLst/>
            </a:prstTxWarp>
          </a:bodyPr>
          <a:lstStyle>
            <a:lvl1pPr algn="r" defTabSz="915988">
              <a:defRPr sz="1300">
                <a:latin typeface="Times New Roman" charset="0"/>
              </a:defRPr>
            </a:lvl1pPr>
          </a:lstStyle>
          <a:p>
            <a:fld id="{9C63644A-097F-824F-86B7-8B507653B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5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5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965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6052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8533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3977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032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325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4706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4119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300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17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0781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8436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88110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2097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8913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72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952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718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409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68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791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752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894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linear solvers</a:t>
            </a:r>
            <a:endParaRPr lang="en-US" sz="2400">
              <a:ea typeface="+mj-ea"/>
            </a:endParaRPr>
          </a:p>
        </p:txBody>
      </p:sp>
      <p:graphicFrame>
        <p:nvGraphicFramePr>
          <p:cNvPr id="2744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180919"/>
              </p:ext>
            </p:extLst>
          </p:nvPr>
        </p:nvGraphicFramePr>
        <p:xfrm>
          <a:off x="228600" y="2819400"/>
          <a:ext cx="8458200" cy="4038603"/>
        </p:xfrm>
        <a:graphic>
          <a:graphicData uri="http://schemas.openxmlformats.org/drawingml/2006/table">
            <a:tbl>
              <a:tblPr/>
              <a:tblGrid>
                <a:gridCol w="289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6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Sparse Cholesky: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exact arithmetic: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 precond: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modified IC: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support trees: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1.20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1.31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Current theory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~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(n)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~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(n)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Multigrid: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3109" name="Group 49"/>
          <p:cNvGrpSpPr>
            <a:grpSpLocks/>
          </p:cNvGrpSpPr>
          <p:nvPr/>
        </p:nvGrpSpPr>
        <p:grpSpPr bwMode="auto">
          <a:xfrm>
            <a:off x="2895600" y="1143000"/>
            <a:ext cx="2362200" cy="1524000"/>
            <a:chOff x="960" y="1104"/>
            <a:chExt cx="1488" cy="960"/>
          </a:xfrm>
        </p:grpSpPr>
        <p:grpSp>
          <p:nvGrpSpPr>
            <p:cNvPr id="3150" name="Group 50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3153" name="Group 51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3160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1" name="Line 5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2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3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64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54" name="Group 57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3155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6" name="Line 5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7" name="Line 6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8" name="Line 6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9" name="Line 6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51" name="Text Box 63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3152" name="Line 64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0" name="Group 65"/>
          <p:cNvGrpSpPr>
            <a:grpSpLocks/>
          </p:cNvGrpSpPr>
          <p:nvPr/>
        </p:nvGrpSpPr>
        <p:grpSpPr bwMode="auto">
          <a:xfrm>
            <a:off x="5638800" y="838200"/>
            <a:ext cx="2598738" cy="1833563"/>
            <a:chOff x="3120" y="1008"/>
            <a:chExt cx="1637" cy="1155"/>
          </a:xfrm>
        </p:grpSpPr>
        <p:grpSp>
          <p:nvGrpSpPr>
            <p:cNvPr id="3112" name="Group 66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3115" name="Group 67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3138" name="Group 68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3145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6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7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8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9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39" name="Group 74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3140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1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2" name="Line 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3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44" name="Line 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16" name="Group 80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3128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9" name="Line 82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0" name="Line 83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1" name="Line 84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2" name="Line 85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3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4" name="Line 8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5" name="Line 8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6" name="Line 8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7" name="Line 9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17" name="Group 91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3118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9" name="Line 93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Line 94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Line 95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2" name="Line 96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Line 9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" name="Line 99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" name="Line 10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" name="Line 10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13" name="Text Box 102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3114" name="Line 103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1" name="Text Box 104"/>
          <p:cNvSpPr txBox="1">
            <a:spLocks noChangeArrowheads="1"/>
          </p:cNvSpPr>
          <p:nvPr/>
        </p:nvSpPr>
        <p:spPr bwMode="auto">
          <a:xfrm>
            <a:off x="304800" y="990600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425"/>
            <a:ext cx="8534400" cy="609600"/>
          </a:xfrm>
        </p:spPr>
        <p:txBody>
          <a:bodyPr/>
          <a:lstStyle/>
          <a:p>
            <a:r>
              <a:rPr lang="en-US" sz="32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Multigrid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743200"/>
            <a:ext cx="5943600" cy="39624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Find an approximate solution on a coarser mesh, and then improve it on a finer mesh</a:t>
            </a:r>
          </a:p>
          <a:p>
            <a:pPr lvl="4"/>
            <a:endParaRPr lang="en-US" sz="5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Reduce smooth fine-mesh error by using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coarse mesh again</a:t>
            </a:r>
          </a:p>
          <a:p>
            <a:pPr lvl="4"/>
            <a:endParaRPr lang="en-US" sz="5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Use idea recursively on hierarchy of meshes</a:t>
            </a:r>
          </a:p>
          <a:p>
            <a:pPr lvl="4"/>
            <a:endParaRPr lang="en-US" sz="5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Solves the model problem in linear time!</a:t>
            </a:r>
          </a:p>
          <a:p>
            <a:pPr lvl="8"/>
            <a:endParaRPr lang="en-US" sz="5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Often useful when hierarchy of meshes can be built</a:t>
            </a:r>
          </a:p>
          <a:p>
            <a:pPr lvl="4"/>
            <a:endParaRPr lang="en-US" sz="1200" dirty="0">
              <a:latin typeface="Arial" charset="0"/>
            </a:endParaRPr>
          </a:p>
          <a:p>
            <a:r>
              <a:rPr lang="en-US" sz="2000" dirty="0">
                <a:solidFill>
                  <a:schemeClr val="hlink"/>
                </a:solidFill>
                <a:latin typeface="Arial" charset="0"/>
              </a:rPr>
              <a:t>This is just the intuition – lots of theory and technology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066800" y="838200"/>
            <a:ext cx="7086600" cy="1621271"/>
            <a:chOff x="432" y="912"/>
            <a:chExt cx="4705" cy="1057"/>
          </a:xfrm>
        </p:grpSpPr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432" y="912"/>
              <a:ext cx="1056" cy="1056"/>
              <a:chOff x="864" y="912"/>
              <a:chExt cx="1056" cy="1056"/>
            </a:xfrm>
          </p:grpSpPr>
          <p:grpSp>
            <p:nvGrpSpPr>
              <p:cNvPr id="5146" name="Group 6"/>
              <p:cNvGrpSpPr>
                <a:grpSpLocks/>
              </p:cNvGrpSpPr>
              <p:nvPr/>
            </p:nvGrpSpPr>
            <p:grpSpPr bwMode="auto">
              <a:xfrm>
                <a:off x="864" y="912"/>
                <a:ext cx="1056" cy="1056"/>
                <a:chOff x="864" y="912"/>
                <a:chExt cx="1056" cy="1056"/>
              </a:xfrm>
            </p:grpSpPr>
            <p:sp>
              <p:nvSpPr>
                <p:cNvPr id="5157" name="Line 7"/>
                <p:cNvSpPr>
                  <a:spLocks noChangeShapeType="1"/>
                </p:cNvSpPr>
                <p:nvPr/>
              </p:nvSpPr>
              <p:spPr bwMode="auto">
                <a:xfrm>
                  <a:off x="864" y="170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8" name="Line 8"/>
                <p:cNvSpPr>
                  <a:spLocks noChangeShapeType="1"/>
                </p:cNvSpPr>
                <p:nvPr/>
              </p:nvSpPr>
              <p:spPr bwMode="auto">
                <a:xfrm>
                  <a:off x="864" y="183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9" name="Line 9"/>
                <p:cNvSpPr>
                  <a:spLocks noChangeShapeType="1"/>
                </p:cNvSpPr>
                <p:nvPr/>
              </p:nvSpPr>
              <p:spPr bwMode="auto">
                <a:xfrm>
                  <a:off x="864" y="196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0" name="Line 10"/>
                <p:cNvSpPr>
                  <a:spLocks noChangeShapeType="1"/>
                </p:cNvSpPr>
                <p:nvPr/>
              </p:nvSpPr>
              <p:spPr bwMode="auto">
                <a:xfrm>
                  <a:off x="864" y="91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1" name="Line 11"/>
                <p:cNvSpPr>
                  <a:spLocks noChangeShapeType="1"/>
                </p:cNvSpPr>
                <p:nvPr/>
              </p:nvSpPr>
              <p:spPr bwMode="auto">
                <a:xfrm>
                  <a:off x="864" y="104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2" name="Line 12"/>
                <p:cNvSpPr>
                  <a:spLocks noChangeShapeType="1"/>
                </p:cNvSpPr>
                <p:nvPr/>
              </p:nvSpPr>
              <p:spPr bwMode="auto">
                <a:xfrm>
                  <a:off x="864" y="117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3" name="Line 13"/>
                <p:cNvSpPr>
                  <a:spLocks noChangeShapeType="1"/>
                </p:cNvSpPr>
                <p:nvPr/>
              </p:nvSpPr>
              <p:spPr bwMode="auto">
                <a:xfrm>
                  <a:off x="864" y="130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4" name="Line 14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65" name="Line 15"/>
                <p:cNvSpPr>
                  <a:spLocks noChangeShapeType="1"/>
                </p:cNvSpPr>
                <p:nvPr/>
              </p:nvSpPr>
              <p:spPr bwMode="auto">
                <a:xfrm>
                  <a:off x="864" y="157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47" name="Group 16"/>
              <p:cNvGrpSpPr>
                <a:grpSpLocks/>
              </p:cNvGrpSpPr>
              <p:nvPr/>
            </p:nvGrpSpPr>
            <p:grpSpPr bwMode="auto">
              <a:xfrm rot="5400000">
                <a:off x="864" y="912"/>
                <a:ext cx="1056" cy="1056"/>
                <a:chOff x="864" y="912"/>
                <a:chExt cx="1056" cy="1056"/>
              </a:xfrm>
            </p:grpSpPr>
            <p:sp>
              <p:nvSpPr>
                <p:cNvPr id="5148" name="Line 17"/>
                <p:cNvSpPr>
                  <a:spLocks noChangeShapeType="1"/>
                </p:cNvSpPr>
                <p:nvPr/>
              </p:nvSpPr>
              <p:spPr bwMode="auto">
                <a:xfrm>
                  <a:off x="864" y="170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9" name="Line 18"/>
                <p:cNvSpPr>
                  <a:spLocks noChangeShapeType="1"/>
                </p:cNvSpPr>
                <p:nvPr/>
              </p:nvSpPr>
              <p:spPr bwMode="auto">
                <a:xfrm>
                  <a:off x="864" y="183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0" name="Line 19"/>
                <p:cNvSpPr>
                  <a:spLocks noChangeShapeType="1"/>
                </p:cNvSpPr>
                <p:nvPr/>
              </p:nvSpPr>
              <p:spPr bwMode="auto">
                <a:xfrm>
                  <a:off x="864" y="196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1" name="Line 20"/>
                <p:cNvSpPr>
                  <a:spLocks noChangeShapeType="1"/>
                </p:cNvSpPr>
                <p:nvPr/>
              </p:nvSpPr>
              <p:spPr bwMode="auto">
                <a:xfrm>
                  <a:off x="864" y="91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2" name="Line 21"/>
                <p:cNvSpPr>
                  <a:spLocks noChangeShapeType="1"/>
                </p:cNvSpPr>
                <p:nvPr/>
              </p:nvSpPr>
              <p:spPr bwMode="auto">
                <a:xfrm>
                  <a:off x="864" y="1044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3" name="Line 22"/>
                <p:cNvSpPr>
                  <a:spLocks noChangeShapeType="1"/>
                </p:cNvSpPr>
                <p:nvPr/>
              </p:nvSpPr>
              <p:spPr bwMode="auto">
                <a:xfrm>
                  <a:off x="864" y="1176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4" name="Line 23"/>
                <p:cNvSpPr>
                  <a:spLocks noChangeShapeType="1"/>
                </p:cNvSpPr>
                <p:nvPr/>
              </p:nvSpPr>
              <p:spPr bwMode="auto">
                <a:xfrm>
                  <a:off x="864" y="1308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5" name="Line 24"/>
                <p:cNvSpPr>
                  <a:spLocks noChangeShapeType="1"/>
                </p:cNvSpPr>
                <p:nvPr/>
              </p:nvSpPr>
              <p:spPr bwMode="auto">
                <a:xfrm>
                  <a:off x="864" y="1440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56" name="Line 25"/>
                <p:cNvSpPr>
                  <a:spLocks noChangeShapeType="1"/>
                </p:cNvSpPr>
                <p:nvPr/>
              </p:nvSpPr>
              <p:spPr bwMode="auto">
                <a:xfrm>
                  <a:off x="864" y="1572"/>
                  <a:ext cx="105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5126" name="Group 26"/>
            <p:cNvGrpSpPr>
              <a:grpSpLocks/>
            </p:cNvGrpSpPr>
            <p:nvPr/>
          </p:nvGrpSpPr>
          <p:grpSpPr bwMode="auto">
            <a:xfrm>
              <a:off x="2255" y="912"/>
              <a:ext cx="1057" cy="1057"/>
              <a:chOff x="1391" y="911"/>
              <a:chExt cx="1057" cy="1057"/>
            </a:xfrm>
          </p:grpSpPr>
          <p:sp>
            <p:nvSpPr>
              <p:cNvPr id="5136" name="Line 27"/>
              <p:cNvSpPr>
                <a:spLocks noChangeShapeType="1"/>
              </p:cNvSpPr>
              <p:nvPr/>
            </p:nvSpPr>
            <p:spPr bwMode="auto">
              <a:xfrm>
                <a:off x="1392" y="1704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Line 28"/>
              <p:cNvSpPr>
                <a:spLocks noChangeShapeType="1"/>
              </p:cNvSpPr>
              <p:nvPr/>
            </p:nvSpPr>
            <p:spPr bwMode="auto">
              <a:xfrm>
                <a:off x="1392" y="196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29"/>
              <p:cNvSpPr>
                <a:spLocks noChangeShapeType="1"/>
              </p:cNvSpPr>
              <p:nvPr/>
            </p:nvSpPr>
            <p:spPr bwMode="auto">
              <a:xfrm>
                <a:off x="1392" y="912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30"/>
              <p:cNvSpPr>
                <a:spLocks noChangeShapeType="1"/>
              </p:cNvSpPr>
              <p:nvPr/>
            </p:nvSpPr>
            <p:spPr bwMode="auto">
              <a:xfrm>
                <a:off x="1392" y="1176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31"/>
              <p:cNvSpPr>
                <a:spLocks noChangeShapeType="1"/>
              </p:cNvSpPr>
              <p:nvPr/>
            </p:nvSpPr>
            <p:spPr bwMode="auto">
              <a:xfrm>
                <a:off x="1392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Line 32"/>
              <p:cNvSpPr>
                <a:spLocks noChangeShapeType="1"/>
              </p:cNvSpPr>
              <p:nvPr/>
            </p:nvSpPr>
            <p:spPr bwMode="auto">
              <a:xfrm rot="5400000">
                <a:off x="1127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33"/>
              <p:cNvSpPr>
                <a:spLocks noChangeShapeType="1"/>
              </p:cNvSpPr>
              <p:nvPr/>
            </p:nvSpPr>
            <p:spPr bwMode="auto">
              <a:xfrm rot="5400000">
                <a:off x="863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34"/>
              <p:cNvSpPr>
                <a:spLocks noChangeShapeType="1"/>
              </p:cNvSpPr>
              <p:nvPr/>
            </p:nvSpPr>
            <p:spPr bwMode="auto">
              <a:xfrm rot="5400000">
                <a:off x="1919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Line 35"/>
              <p:cNvSpPr>
                <a:spLocks noChangeShapeType="1"/>
              </p:cNvSpPr>
              <p:nvPr/>
            </p:nvSpPr>
            <p:spPr bwMode="auto">
              <a:xfrm rot="5400000">
                <a:off x="1655" y="143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Line 36"/>
              <p:cNvSpPr>
                <a:spLocks noChangeShapeType="1"/>
              </p:cNvSpPr>
              <p:nvPr/>
            </p:nvSpPr>
            <p:spPr bwMode="auto">
              <a:xfrm rot="5400000">
                <a:off x="1392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27" name="Group 37"/>
            <p:cNvGrpSpPr>
              <a:grpSpLocks/>
            </p:cNvGrpSpPr>
            <p:nvPr/>
          </p:nvGrpSpPr>
          <p:grpSpPr bwMode="auto">
            <a:xfrm>
              <a:off x="4080" y="912"/>
              <a:ext cx="1057" cy="1057"/>
              <a:chOff x="2592" y="912"/>
              <a:chExt cx="1057" cy="1057"/>
            </a:xfrm>
          </p:grpSpPr>
          <p:sp>
            <p:nvSpPr>
              <p:cNvPr id="5130" name="Line 38"/>
              <p:cNvSpPr>
                <a:spLocks noChangeShapeType="1"/>
              </p:cNvSpPr>
              <p:nvPr/>
            </p:nvSpPr>
            <p:spPr bwMode="auto">
              <a:xfrm>
                <a:off x="2593" y="196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Line 39"/>
              <p:cNvSpPr>
                <a:spLocks noChangeShapeType="1"/>
              </p:cNvSpPr>
              <p:nvPr/>
            </p:nvSpPr>
            <p:spPr bwMode="auto">
              <a:xfrm>
                <a:off x="2593" y="913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Line 40"/>
              <p:cNvSpPr>
                <a:spLocks noChangeShapeType="1"/>
              </p:cNvSpPr>
              <p:nvPr/>
            </p:nvSpPr>
            <p:spPr bwMode="auto">
              <a:xfrm>
                <a:off x="2593" y="1441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Line 41"/>
              <p:cNvSpPr>
                <a:spLocks noChangeShapeType="1"/>
              </p:cNvSpPr>
              <p:nvPr/>
            </p:nvSpPr>
            <p:spPr bwMode="auto">
              <a:xfrm rot="5400000">
                <a:off x="2064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Line 42"/>
              <p:cNvSpPr>
                <a:spLocks noChangeShapeType="1"/>
              </p:cNvSpPr>
              <p:nvPr/>
            </p:nvSpPr>
            <p:spPr bwMode="auto">
              <a:xfrm rot="5400000">
                <a:off x="3120" y="144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Line 43"/>
              <p:cNvSpPr>
                <a:spLocks noChangeShapeType="1"/>
              </p:cNvSpPr>
              <p:nvPr/>
            </p:nvSpPr>
            <p:spPr bwMode="auto">
              <a:xfrm rot="5400000">
                <a:off x="2593" y="1441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8" name="Line 44"/>
            <p:cNvSpPr>
              <a:spLocks noChangeShapeType="1"/>
            </p:cNvSpPr>
            <p:nvPr/>
          </p:nvSpPr>
          <p:spPr bwMode="auto">
            <a:xfrm>
              <a:off x="1655" y="1440"/>
              <a:ext cx="43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Line 45"/>
            <p:cNvSpPr>
              <a:spLocks noChangeShapeType="1"/>
            </p:cNvSpPr>
            <p:nvPr/>
          </p:nvSpPr>
          <p:spPr bwMode="auto">
            <a:xfrm>
              <a:off x="3480" y="1440"/>
              <a:ext cx="432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7" name="Picture 3" descr="PrometheusMesh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" b="13793"/>
          <a:stretch/>
        </p:blipFill>
        <p:spPr bwMode="auto">
          <a:xfrm>
            <a:off x="6172200" y="2819400"/>
            <a:ext cx="2844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1B8BCBE-1E1E-094F-AE79-742D3B416FCC}" type="slidenum">
              <a:rPr lang="en-US">
                <a:solidFill>
                  <a:srgbClr val="000000"/>
                </a:solidFill>
                <a:latin typeface="Helvetica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304800"/>
            <a:ext cx="7453313" cy="4222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Irregular mesh: Tapered Tube (Multigrid)</a:t>
            </a:r>
          </a:p>
        </p:txBody>
      </p:sp>
      <p:pic>
        <p:nvPicPr>
          <p:cNvPr id="14339" name="Picture 3" descr="PrometheusMesh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" b="13793"/>
          <a:stretch/>
        </p:blipFill>
        <p:spPr bwMode="auto">
          <a:xfrm>
            <a:off x="2895600" y="1066800"/>
            <a:ext cx="4267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2693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10302</TotalTime>
  <Words>139</Words>
  <Application>Microsoft Macintosh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Helvetica</vt:lpstr>
      <vt:lpstr>Times</vt:lpstr>
      <vt:lpstr>Times New Roman</vt:lpstr>
      <vt:lpstr>Default Design</vt:lpstr>
      <vt:lpstr>1_Default Design</vt:lpstr>
      <vt:lpstr>Complexity of linear solvers</vt:lpstr>
      <vt:lpstr>Multigrid      </vt:lpstr>
      <vt:lpstr>Irregular mesh: Tapered Tube (Multigrid)</vt:lpstr>
    </vt:vector>
  </TitlesOfParts>
  <Company>Xerox PARC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Microsoft Office User</cp:lastModifiedBy>
  <cp:revision>484</cp:revision>
  <cp:lastPrinted>1999-10-20T00:13:40Z</cp:lastPrinted>
  <dcterms:created xsi:type="dcterms:W3CDTF">1998-10-05T22:15:03Z</dcterms:created>
  <dcterms:modified xsi:type="dcterms:W3CDTF">2018-05-07T13:51:35Z</dcterms:modified>
</cp:coreProperties>
</file>