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4.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5.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805" r:id="rId3"/>
    <p:sldMasterId id="2147483865" r:id="rId4"/>
    <p:sldMasterId id="2147484177" r:id="rId5"/>
    <p:sldMasterId id="2147484288" r:id="rId6"/>
    <p:sldMasterId id="2147484342" r:id="rId7"/>
    <p:sldMasterId id="2147484361" r:id="rId8"/>
    <p:sldMasterId id="2147484404" r:id="rId9"/>
    <p:sldMasterId id="2147484418" r:id="rId10"/>
    <p:sldMasterId id="2147484466" r:id="rId11"/>
    <p:sldMasterId id="2147484497" r:id="rId12"/>
    <p:sldMasterId id="2147484791" r:id="rId13"/>
    <p:sldMasterId id="2147484989" r:id="rId14"/>
    <p:sldMasterId id="2147485371" r:id="rId15"/>
    <p:sldMasterId id="2147485465" r:id="rId16"/>
  </p:sldMasterIdLst>
  <p:notesMasterIdLst>
    <p:notesMasterId r:id="rId95"/>
  </p:notesMasterIdLst>
  <p:handoutMasterIdLst>
    <p:handoutMasterId r:id="rId96"/>
  </p:handoutMasterIdLst>
  <p:sldIdLst>
    <p:sldId id="1476" r:id="rId17"/>
    <p:sldId id="1582" r:id="rId18"/>
    <p:sldId id="1583" r:id="rId19"/>
    <p:sldId id="1626" r:id="rId20"/>
    <p:sldId id="1602" r:id="rId21"/>
    <p:sldId id="1601" r:id="rId22"/>
    <p:sldId id="1600" r:id="rId23"/>
    <p:sldId id="1599" r:id="rId24"/>
    <p:sldId id="1598" r:id="rId25"/>
    <p:sldId id="1596" r:id="rId26"/>
    <p:sldId id="1597" r:id="rId27"/>
    <p:sldId id="1591" r:id="rId28"/>
    <p:sldId id="1590" r:id="rId29"/>
    <p:sldId id="1588" r:id="rId30"/>
    <p:sldId id="1604" r:id="rId31"/>
    <p:sldId id="1605" r:id="rId32"/>
    <p:sldId id="1606" r:id="rId33"/>
    <p:sldId id="1607" r:id="rId34"/>
    <p:sldId id="1608" r:id="rId35"/>
    <p:sldId id="1603" r:id="rId36"/>
    <p:sldId id="1544" r:id="rId37"/>
    <p:sldId id="1541" r:id="rId38"/>
    <p:sldId id="1542" r:id="rId39"/>
    <p:sldId id="1574" r:id="rId40"/>
    <p:sldId id="1576" r:id="rId41"/>
    <p:sldId id="1578" r:id="rId42"/>
    <p:sldId id="1579" r:id="rId43"/>
    <p:sldId id="1543" r:id="rId44"/>
    <p:sldId id="1545" r:id="rId45"/>
    <p:sldId id="1563" r:id="rId46"/>
    <p:sldId id="1627" r:id="rId47"/>
    <p:sldId id="1636" r:id="rId48"/>
    <p:sldId id="1638" r:id="rId49"/>
    <p:sldId id="1637" r:id="rId50"/>
    <p:sldId id="374" r:id="rId51"/>
    <p:sldId id="1628" r:id="rId52"/>
    <p:sldId id="1639" r:id="rId53"/>
    <p:sldId id="609" r:id="rId54"/>
    <p:sldId id="594" r:id="rId55"/>
    <p:sldId id="1510" r:id="rId56"/>
    <p:sldId id="1511" r:id="rId57"/>
    <p:sldId id="1640" r:id="rId58"/>
    <p:sldId id="1633" r:id="rId59"/>
    <p:sldId id="1625" r:id="rId60"/>
    <p:sldId id="1536" r:id="rId61"/>
    <p:sldId id="1509" r:id="rId62"/>
    <p:sldId id="1512" r:id="rId63"/>
    <p:sldId id="1106" r:id="rId64"/>
    <p:sldId id="1622" r:id="rId65"/>
    <p:sldId id="1186" r:id="rId66"/>
    <p:sldId id="1515" r:id="rId67"/>
    <p:sldId id="1516" r:id="rId68"/>
    <p:sldId id="1517" r:id="rId69"/>
    <p:sldId id="1647" r:id="rId70"/>
    <p:sldId id="1523" r:id="rId71"/>
    <p:sldId id="1631" r:id="rId72"/>
    <p:sldId id="1623" r:id="rId73"/>
    <p:sldId id="1634" r:id="rId74"/>
    <p:sldId id="1642" r:id="rId75"/>
    <p:sldId id="1245" r:id="rId76"/>
    <p:sldId id="1570" r:id="rId77"/>
    <p:sldId id="1577" r:id="rId78"/>
    <p:sldId id="1571" r:id="rId79"/>
    <p:sldId id="1645" r:id="rId80"/>
    <p:sldId id="1569" r:id="rId81"/>
    <p:sldId id="1646" r:id="rId82"/>
    <p:sldId id="1643" r:id="rId83"/>
    <p:sldId id="1644" r:id="rId84"/>
    <p:sldId id="1497" r:id="rId85"/>
    <p:sldId id="1499" r:id="rId86"/>
    <p:sldId id="1495" r:id="rId87"/>
    <p:sldId id="1498" r:id="rId88"/>
    <p:sldId id="1502" r:id="rId89"/>
    <p:sldId id="1503" r:id="rId90"/>
    <p:sldId id="1504" r:id="rId91"/>
    <p:sldId id="1505" r:id="rId92"/>
    <p:sldId id="1506" r:id="rId93"/>
    <p:sldId id="1304" r:id="rId94"/>
  </p:sldIdLst>
  <p:sldSz cx="9144000" cy="6858000" type="screen4x3"/>
  <p:notesSz cx="7315200" cy="9601200"/>
  <p:defaultTextStyle>
    <a:defPPr>
      <a:defRPr lang="en-US"/>
    </a:defPPr>
    <a:lvl1pPr algn="l" rtl="0" fontAlgn="base">
      <a:spcBef>
        <a:spcPct val="45000"/>
      </a:spcBef>
      <a:spcAft>
        <a:spcPct val="0"/>
      </a:spcAft>
      <a:buChar char="•"/>
      <a:defRPr sz="2800" kern="1200">
        <a:solidFill>
          <a:schemeClr val="tx1"/>
        </a:solidFill>
        <a:latin typeface="Verdana" charset="0"/>
        <a:ea typeface="ＭＳ Ｐゴシック" charset="0"/>
        <a:cs typeface="+mn-cs"/>
      </a:defRPr>
    </a:lvl1pPr>
    <a:lvl2pPr marL="456494" algn="l" rtl="0" fontAlgn="base">
      <a:spcBef>
        <a:spcPct val="45000"/>
      </a:spcBef>
      <a:spcAft>
        <a:spcPct val="0"/>
      </a:spcAft>
      <a:buChar char="•"/>
      <a:defRPr sz="2800" kern="1200">
        <a:solidFill>
          <a:schemeClr val="tx1"/>
        </a:solidFill>
        <a:latin typeface="Verdana" charset="0"/>
        <a:ea typeface="ＭＳ Ｐゴシック" charset="0"/>
        <a:cs typeface="+mn-cs"/>
      </a:defRPr>
    </a:lvl2pPr>
    <a:lvl3pPr marL="912998" algn="l" rtl="0" fontAlgn="base">
      <a:spcBef>
        <a:spcPct val="45000"/>
      </a:spcBef>
      <a:spcAft>
        <a:spcPct val="0"/>
      </a:spcAft>
      <a:buChar char="•"/>
      <a:defRPr sz="2800" kern="1200">
        <a:solidFill>
          <a:schemeClr val="tx1"/>
        </a:solidFill>
        <a:latin typeface="Verdana" charset="0"/>
        <a:ea typeface="ＭＳ Ｐゴシック" charset="0"/>
        <a:cs typeface="+mn-cs"/>
      </a:defRPr>
    </a:lvl3pPr>
    <a:lvl4pPr marL="1369508" algn="l" rtl="0" fontAlgn="base">
      <a:spcBef>
        <a:spcPct val="45000"/>
      </a:spcBef>
      <a:spcAft>
        <a:spcPct val="0"/>
      </a:spcAft>
      <a:buChar char="•"/>
      <a:defRPr sz="2800" kern="1200">
        <a:solidFill>
          <a:schemeClr val="tx1"/>
        </a:solidFill>
        <a:latin typeface="Verdana" charset="0"/>
        <a:ea typeface="ＭＳ Ｐゴシック" charset="0"/>
        <a:cs typeface="+mn-cs"/>
      </a:defRPr>
    </a:lvl4pPr>
    <a:lvl5pPr marL="1826006" algn="l" rtl="0" fontAlgn="base">
      <a:spcBef>
        <a:spcPct val="45000"/>
      </a:spcBef>
      <a:spcAft>
        <a:spcPct val="0"/>
      </a:spcAft>
      <a:buChar char="•"/>
      <a:defRPr sz="2800" kern="1200">
        <a:solidFill>
          <a:schemeClr val="tx1"/>
        </a:solidFill>
        <a:latin typeface="Verdana" charset="0"/>
        <a:ea typeface="ＭＳ Ｐゴシック" charset="0"/>
        <a:cs typeface="+mn-cs"/>
      </a:defRPr>
    </a:lvl5pPr>
    <a:lvl6pPr marL="2282504" algn="l" defTabSz="456494" rtl="0" eaLnBrk="1" latinLnBrk="0" hangingPunct="1">
      <a:defRPr sz="2800" kern="1200">
        <a:solidFill>
          <a:schemeClr val="tx1"/>
        </a:solidFill>
        <a:latin typeface="Verdana" charset="0"/>
        <a:ea typeface="ＭＳ Ｐゴシック" charset="0"/>
        <a:cs typeface="+mn-cs"/>
      </a:defRPr>
    </a:lvl6pPr>
    <a:lvl7pPr marL="2739010" algn="l" defTabSz="456494" rtl="0" eaLnBrk="1" latinLnBrk="0" hangingPunct="1">
      <a:defRPr sz="2800" kern="1200">
        <a:solidFill>
          <a:schemeClr val="tx1"/>
        </a:solidFill>
        <a:latin typeface="Verdana" charset="0"/>
        <a:ea typeface="ＭＳ Ｐゴシック" charset="0"/>
        <a:cs typeface="+mn-cs"/>
      </a:defRPr>
    </a:lvl7pPr>
    <a:lvl8pPr marL="3195508" algn="l" defTabSz="456494" rtl="0" eaLnBrk="1" latinLnBrk="0" hangingPunct="1">
      <a:defRPr sz="2800" kern="1200">
        <a:solidFill>
          <a:schemeClr val="tx1"/>
        </a:solidFill>
        <a:latin typeface="Verdana" charset="0"/>
        <a:ea typeface="ＭＳ Ｐゴシック" charset="0"/>
        <a:cs typeface="+mn-cs"/>
      </a:defRPr>
    </a:lvl8pPr>
    <a:lvl9pPr marL="3652010" algn="l" defTabSz="456494" rtl="0" eaLnBrk="1" latinLnBrk="0" hangingPunct="1">
      <a:defRPr sz="2800"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432">
          <p15:clr>
            <a:srgbClr val="A4A3A4"/>
          </p15:clr>
        </p15:guide>
        <p15:guide id="2" pos="19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00"/>
    <a:srgbClr val="701C86"/>
    <a:srgbClr val="8988C3"/>
    <a:srgbClr val="EBFFEB"/>
    <a:srgbClr val="CCFFCC"/>
    <a:srgbClr val="DDDDDD"/>
    <a:srgbClr val="009999"/>
    <a:srgbClr val="FF9900"/>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2584" autoAdjust="0"/>
    <p:restoredTop sz="95768" autoAdjust="0"/>
  </p:normalViewPr>
  <p:slideViewPr>
    <p:cSldViewPr snapToGrid="0">
      <p:cViewPr varScale="1">
        <p:scale>
          <a:sx n="110" d="100"/>
          <a:sy n="110" d="100"/>
        </p:scale>
        <p:origin x="1936" y="184"/>
      </p:cViewPr>
      <p:guideLst>
        <p:guide orient="horz" pos="432"/>
        <p:guide pos="192"/>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2" d="100"/>
          <a:sy n="52" d="100"/>
        </p:scale>
        <p:origin x="-1824" y="-84"/>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notesMaster" Target="notesMasters/notesMaster1.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75.xml"/><Relationship Id="rId3" Type="http://schemas.openxmlformats.org/officeDocument/2006/relationships/slide" Target="slides/slide70.xml"/><Relationship Id="rId7" Type="http://schemas.openxmlformats.org/officeDocument/2006/relationships/slide" Target="slides/slide74.xml"/><Relationship Id="rId2" Type="http://schemas.openxmlformats.org/officeDocument/2006/relationships/slide" Target="slides/slide69.xml"/><Relationship Id="rId1" Type="http://schemas.openxmlformats.org/officeDocument/2006/relationships/slide" Target="slides/slide38.xml"/><Relationship Id="rId6" Type="http://schemas.openxmlformats.org/officeDocument/2006/relationships/slide" Target="slides/slide73.xml"/><Relationship Id="rId5" Type="http://schemas.openxmlformats.org/officeDocument/2006/relationships/slide" Target="slides/slide72.xml"/><Relationship Id="rId10" Type="http://schemas.openxmlformats.org/officeDocument/2006/relationships/slide" Target="slides/slide77.xml"/><Relationship Id="rId4" Type="http://schemas.openxmlformats.org/officeDocument/2006/relationships/slide" Target="slides/slide71.xml"/><Relationship Id="rId9"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8465" tIns="49233" rIns="98465" bIns="49233" numCol="1" anchor="t" anchorCtr="0" compatLnSpc="1">
            <a:prstTxWarp prst="textNoShape">
              <a:avLst/>
            </a:prstTxWarp>
          </a:bodyPr>
          <a:lstStyle>
            <a:lvl1pPr defTabSz="984250">
              <a:spcBef>
                <a:spcPct val="0"/>
              </a:spcBef>
              <a:buFontTx/>
              <a:buNone/>
              <a:defRPr sz="1300">
                <a:latin typeface="Arial" charset="0"/>
                <a:ea typeface="+mn-ea"/>
              </a:defRPr>
            </a:lvl1pPr>
          </a:lstStyle>
          <a:p>
            <a:pPr>
              <a:defRPr/>
            </a:pPr>
            <a:endParaRPr lang="en-US"/>
          </a:p>
        </p:txBody>
      </p:sp>
      <p:sp>
        <p:nvSpPr>
          <p:cNvPr id="10342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8465" tIns="49233" rIns="98465" bIns="49233" numCol="1" anchor="t" anchorCtr="0" compatLnSpc="1">
            <a:prstTxWarp prst="textNoShape">
              <a:avLst/>
            </a:prstTxWarp>
          </a:bodyPr>
          <a:lstStyle>
            <a:lvl1pPr algn="r" defTabSz="984250">
              <a:spcBef>
                <a:spcPct val="0"/>
              </a:spcBef>
              <a:buFontTx/>
              <a:buNone/>
              <a:defRPr sz="1300">
                <a:latin typeface="Arial" charset="0"/>
                <a:ea typeface="+mn-ea"/>
              </a:defRPr>
            </a:lvl1pPr>
          </a:lstStyle>
          <a:p>
            <a:pPr>
              <a:defRPr/>
            </a:pPr>
            <a:endParaRPr lang="en-US"/>
          </a:p>
        </p:txBody>
      </p:sp>
      <p:sp>
        <p:nvSpPr>
          <p:cNvPr id="10342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8465" tIns="49233" rIns="98465" bIns="49233" numCol="1" anchor="b" anchorCtr="0" compatLnSpc="1">
            <a:prstTxWarp prst="textNoShape">
              <a:avLst/>
            </a:prstTxWarp>
          </a:bodyPr>
          <a:lstStyle>
            <a:lvl1pPr defTabSz="984250">
              <a:spcBef>
                <a:spcPct val="0"/>
              </a:spcBef>
              <a:buFontTx/>
              <a:buNone/>
              <a:defRPr sz="1300">
                <a:latin typeface="Arial" charset="0"/>
                <a:ea typeface="+mn-ea"/>
              </a:defRPr>
            </a:lvl1pPr>
          </a:lstStyle>
          <a:p>
            <a:pPr>
              <a:defRPr/>
            </a:pPr>
            <a:endParaRPr lang="en-US"/>
          </a:p>
        </p:txBody>
      </p:sp>
      <p:sp>
        <p:nvSpPr>
          <p:cNvPr id="10342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8465" tIns="49233" rIns="98465" bIns="49233" numCol="1" anchor="b" anchorCtr="0" compatLnSpc="1">
            <a:prstTxWarp prst="textNoShape">
              <a:avLst/>
            </a:prstTxWarp>
          </a:bodyPr>
          <a:lstStyle>
            <a:lvl1pPr algn="r" defTabSz="984250">
              <a:spcBef>
                <a:spcPct val="0"/>
              </a:spcBef>
              <a:buFontTx/>
              <a:buNone/>
              <a:defRPr sz="1300">
                <a:latin typeface="Arial" charset="0"/>
              </a:defRPr>
            </a:lvl1pPr>
          </a:lstStyle>
          <a:p>
            <a:fld id="{B138ED7A-2443-1643-A4EF-D7DD13185FBF}" type="slidenum">
              <a:rPr lang="en-US"/>
              <a:pPr/>
              <a:t>‹#›</a:t>
            </a:fld>
            <a:endParaRPr lang="en-US"/>
          </a:p>
        </p:txBody>
      </p:sp>
    </p:spTree>
    <p:extLst>
      <p:ext uri="{BB962C8B-B14F-4D97-AF65-F5344CB8AC3E}">
        <p14:creationId xmlns:p14="http://schemas.microsoft.com/office/powerpoint/2010/main" val="315489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8465" tIns="49233" rIns="98465" bIns="49233" numCol="1" anchor="t" anchorCtr="0" compatLnSpc="1">
            <a:prstTxWarp prst="textNoShape">
              <a:avLst/>
            </a:prstTxWarp>
          </a:bodyPr>
          <a:lstStyle>
            <a:lvl1pPr defTabSz="984250">
              <a:spcBef>
                <a:spcPct val="0"/>
              </a:spcBef>
              <a:buFontTx/>
              <a:buNone/>
              <a:defRPr sz="1300">
                <a:latin typeface="Arial" charset="0"/>
                <a:ea typeface="+mn-ea"/>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8465" tIns="49233" rIns="98465" bIns="49233" numCol="1" anchor="t" anchorCtr="0" compatLnSpc="1">
            <a:prstTxWarp prst="textNoShape">
              <a:avLst/>
            </a:prstTxWarp>
          </a:bodyPr>
          <a:lstStyle>
            <a:lvl1pPr algn="r" defTabSz="984250">
              <a:spcBef>
                <a:spcPct val="0"/>
              </a:spcBef>
              <a:buFontTx/>
              <a:buNone/>
              <a:defRPr sz="1300">
                <a:latin typeface="Arial" charset="0"/>
                <a:ea typeface="+mn-ea"/>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57300" y="720725"/>
            <a:ext cx="4802188" cy="3602038"/>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8465" tIns="49233" rIns="98465" bIns="492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8465" tIns="49233" rIns="98465" bIns="49233" numCol="1" anchor="b" anchorCtr="0" compatLnSpc="1">
            <a:prstTxWarp prst="textNoShape">
              <a:avLst/>
            </a:prstTxWarp>
          </a:bodyPr>
          <a:lstStyle>
            <a:lvl1pPr defTabSz="984250">
              <a:spcBef>
                <a:spcPct val="0"/>
              </a:spcBef>
              <a:buFontTx/>
              <a:buNone/>
              <a:defRPr sz="1300">
                <a:latin typeface="Arial" charset="0"/>
                <a:ea typeface="+mn-ea"/>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8465" tIns="49233" rIns="98465" bIns="49233" numCol="1" anchor="b" anchorCtr="0" compatLnSpc="1">
            <a:prstTxWarp prst="textNoShape">
              <a:avLst/>
            </a:prstTxWarp>
          </a:bodyPr>
          <a:lstStyle>
            <a:lvl1pPr algn="r" defTabSz="984250">
              <a:spcBef>
                <a:spcPct val="0"/>
              </a:spcBef>
              <a:buFontTx/>
              <a:buNone/>
              <a:defRPr sz="1300">
                <a:latin typeface="Arial" charset="0"/>
              </a:defRPr>
            </a:lvl1pPr>
          </a:lstStyle>
          <a:p>
            <a:fld id="{CFB23265-DBCB-5943-A98F-7E47C10BB175}" type="slidenum">
              <a:rPr lang="en-US"/>
              <a:pPr/>
              <a:t>‹#›</a:t>
            </a:fld>
            <a:endParaRPr lang="en-US"/>
          </a:p>
        </p:txBody>
      </p:sp>
    </p:spTree>
    <p:extLst>
      <p:ext uri="{BB962C8B-B14F-4D97-AF65-F5344CB8AC3E}">
        <p14:creationId xmlns:p14="http://schemas.microsoft.com/office/powerpoint/2010/main" val="1357602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6494"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998"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69508"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6006"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2504" algn="l" defTabSz="912998" rtl="0" eaLnBrk="1" latinLnBrk="0" hangingPunct="1">
      <a:defRPr sz="1200" kern="1200">
        <a:solidFill>
          <a:schemeClr val="tx1"/>
        </a:solidFill>
        <a:latin typeface="+mn-lt"/>
        <a:ea typeface="+mn-ea"/>
        <a:cs typeface="+mn-cs"/>
      </a:defRPr>
    </a:lvl6pPr>
    <a:lvl7pPr marL="2739010" algn="l" defTabSz="912998" rtl="0" eaLnBrk="1" latinLnBrk="0" hangingPunct="1">
      <a:defRPr sz="1200" kern="1200">
        <a:solidFill>
          <a:schemeClr val="tx1"/>
        </a:solidFill>
        <a:latin typeface="+mn-lt"/>
        <a:ea typeface="+mn-ea"/>
        <a:cs typeface="+mn-cs"/>
      </a:defRPr>
    </a:lvl7pPr>
    <a:lvl8pPr marL="3195508" algn="l" defTabSz="912998" rtl="0" eaLnBrk="1" latinLnBrk="0" hangingPunct="1">
      <a:defRPr sz="1200" kern="1200">
        <a:solidFill>
          <a:schemeClr val="tx1"/>
        </a:solidFill>
        <a:latin typeface="+mn-lt"/>
        <a:ea typeface="+mn-ea"/>
        <a:cs typeface="+mn-cs"/>
      </a:defRPr>
    </a:lvl8pPr>
    <a:lvl9pPr marL="3652010" algn="l" defTabSz="9129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4250" eaLnBrk="0" hangingPunct="0">
              <a:defRPr sz="2800">
                <a:solidFill>
                  <a:schemeClr val="tx1"/>
                </a:solidFill>
                <a:latin typeface="Verdana" charset="0"/>
                <a:ea typeface="ＭＳ Ｐゴシック" charset="0"/>
              </a:defRPr>
            </a:lvl1pPr>
            <a:lvl2pPr marL="742950" indent="-285750" defTabSz="984250" eaLnBrk="0" hangingPunct="0">
              <a:defRPr sz="2800">
                <a:solidFill>
                  <a:schemeClr val="tx1"/>
                </a:solidFill>
                <a:latin typeface="Verdana" charset="0"/>
                <a:ea typeface="ＭＳ Ｐゴシック" charset="0"/>
              </a:defRPr>
            </a:lvl2pPr>
            <a:lvl3pPr marL="1143000" indent="-228600" defTabSz="984250" eaLnBrk="0" hangingPunct="0">
              <a:defRPr sz="2800">
                <a:solidFill>
                  <a:schemeClr val="tx1"/>
                </a:solidFill>
                <a:latin typeface="Verdana" charset="0"/>
                <a:ea typeface="ＭＳ Ｐゴシック" charset="0"/>
              </a:defRPr>
            </a:lvl3pPr>
            <a:lvl4pPr marL="1600200" indent="-228600" defTabSz="984250" eaLnBrk="0" hangingPunct="0">
              <a:defRPr sz="2800">
                <a:solidFill>
                  <a:schemeClr val="tx1"/>
                </a:solidFill>
                <a:latin typeface="Verdana" charset="0"/>
                <a:ea typeface="ＭＳ Ｐゴシック" charset="0"/>
              </a:defRPr>
            </a:lvl4pPr>
            <a:lvl5pPr marL="2057400" indent="-228600" defTabSz="984250" eaLnBrk="0" hangingPunct="0">
              <a:defRPr sz="2800">
                <a:solidFill>
                  <a:schemeClr val="tx1"/>
                </a:solidFill>
                <a:latin typeface="Verdana" charset="0"/>
                <a:ea typeface="ＭＳ Ｐゴシック" charset="0"/>
              </a:defRPr>
            </a:lvl5pPr>
            <a:lvl6pPr marL="25146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fld id="{89D25747-AA01-A349-A549-0F27A44AE5AF}" type="slidenum">
              <a:rPr lang="en-US" sz="1300">
                <a:latin typeface="Arial" charset="0"/>
              </a:rPr>
              <a:pPr eaLnBrk="1" hangingPunct="1"/>
              <a:t>1</a:t>
            </a:fld>
            <a:endParaRPr lang="en-US" sz="1300">
              <a:latin typeface="Arial" charset="0"/>
            </a:endParaRPr>
          </a:p>
        </p:txBody>
      </p:sp>
      <p:sp>
        <p:nvSpPr>
          <p:cNvPr id="51203" name="Rectangle 2"/>
          <p:cNvSpPr>
            <a:spLocks noGrp="1" noRot="1" noChangeAspect="1" noChangeArrowheads="1" noTextEdit="1"/>
          </p:cNvSpPr>
          <p:nvPr>
            <p:ph type="sldImg"/>
          </p:nvPr>
        </p:nvSpPr>
        <p:spPr>
          <a:xfrm>
            <a:off x="1257300" y="720725"/>
            <a:ext cx="4802188" cy="3602038"/>
          </a:xfrm>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5263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4250" eaLnBrk="0" hangingPunct="0">
              <a:defRPr sz="2800">
                <a:solidFill>
                  <a:schemeClr val="tx1"/>
                </a:solidFill>
                <a:latin typeface="Verdana" charset="0"/>
                <a:ea typeface="ＭＳ Ｐゴシック" charset="0"/>
              </a:defRPr>
            </a:lvl1pPr>
            <a:lvl2pPr marL="742950" indent="-285750" defTabSz="984250" eaLnBrk="0" hangingPunct="0">
              <a:defRPr sz="2800">
                <a:solidFill>
                  <a:schemeClr val="tx1"/>
                </a:solidFill>
                <a:latin typeface="Verdana" charset="0"/>
                <a:ea typeface="ＭＳ Ｐゴシック" charset="0"/>
              </a:defRPr>
            </a:lvl2pPr>
            <a:lvl3pPr marL="1143000" indent="-228600" defTabSz="984250" eaLnBrk="0" hangingPunct="0">
              <a:defRPr sz="2800">
                <a:solidFill>
                  <a:schemeClr val="tx1"/>
                </a:solidFill>
                <a:latin typeface="Verdana" charset="0"/>
                <a:ea typeface="ＭＳ Ｐゴシック" charset="0"/>
              </a:defRPr>
            </a:lvl3pPr>
            <a:lvl4pPr marL="1600200" indent="-228600" defTabSz="984250" eaLnBrk="0" hangingPunct="0">
              <a:defRPr sz="2800">
                <a:solidFill>
                  <a:schemeClr val="tx1"/>
                </a:solidFill>
                <a:latin typeface="Verdana" charset="0"/>
                <a:ea typeface="ＭＳ Ｐゴシック" charset="0"/>
              </a:defRPr>
            </a:lvl4pPr>
            <a:lvl5pPr marL="2057400" indent="-228600" defTabSz="984250" eaLnBrk="0" hangingPunct="0">
              <a:defRPr sz="2800">
                <a:solidFill>
                  <a:schemeClr val="tx1"/>
                </a:solidFill>
                <a:latin typeface="Verdana" charset="0"/>
                <a:ea typeface="ＭＳ Ｐゴシック" charset="0"/>
              </a:defRPr>
            </a:lvl5pPr>
            <a:lvl6pPr marL="25146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fld id="{315A8E76-C110-264A-8989-7B9C69BD91C1}" type="slidenum">
              <a:rPr lang="en-US" sz="1300">
                <a:latin typeface="Arial" charset="0"/>
              </a:rPr>
              <a:pPr eaLnBrk="1" hangingPunct="1"/>
              <a:t>41</a:t>
            </a:fld>
            <a:endParaRPr lang="en-US" sz="1300">
              <a:latin typeface="Arial" charset="0"/>
            </a:endParaRPr>
          </a:p>
        </p:txBody>
      </p:sp>
      <p:sp>
        <p:nvSpPr>
          <p:cNvPr id="61443" name="Rectangle 2"/>
          <p:cNvSpPr>
            <a:spLocks noGrp="1" noRot="1" noChangeAspect="1" noChangeArrowheads="1" noTextEdit="1"/>
          </p:cNvSpPr>
          <p:nvPr>
            <p:ph type="sldImg"/>
          </p:nvPr>
        </p:nvSpPr>
        <p:spPr>
          <a:xfrm>
            <a:off x="1258888" y="720725"/>
            <a:ext cx="4800600" cy="36004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What we do here is parallelism on the edge level, 2D partitioning is actually edge partitioning.</a:t>
            </a:r>
          </a:p>
        </p:txBody>
      </p:sp>
    </p:spTree>
    <p:extLst>
      <p:ext uri="{BB962C8B-B14F-4D97-AF65-F5344CB8AC3E}">
        <p14:creationId xmlns:p14="http://schemas.microsoft.com/office/powerpoint/2010/main" val="46447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4250" eaLnBrk="0" hangingPunct="0">
              <a:defRPr sz="2800">
                <a:solidFill>
                  <a:schemeClr val="tx1"/>
                </a:solidFill>
                <a:latin typeface="Verdana" charset="0"/>
                <a:ea typeface="ＭＳ Ｐゴシック" charset="0"/>
              </a:defRPr>
            </a:lvl1pPr>
            <a:lvl2pPr marL="742950" indent="-285750" defTabSz="984250" eaLnBrk="0" hangingPunct="0">
              <a:defRPr sz="2800">
                <a:solidFill>
                  <a:schemeClr val="tx1"/>
                </a:solidFill>
                <a:latin typeface="Verdana" charset="0"/>
                <a:ea typeface="ＭＳ Ｐゴシック" charset="0"/>
              </a:defRPr>
            </a:lvl2pPr>
            <a:lvl3pPr marL="1143000" indent="-228600" defTabSz="984250" eaLnBrk="0" hangingPunct="0">
              <a:defRPr sz="2800">
                <a:solidFill>
                  <a:schemeClr val="tx1"/>
                </a:solidFill>
                <a:latin typeface="Verdana" charset="0"/>
                <a:ea typeface="ＭＳ Ｐゴシック" charset="0"/>
              </a:defRPr>
            </a:lvl3pPr>
            <a:lvl4pPr marL="1600200" indent="-228600" defTabSz="984250" eaLnBrk="0" hangingPunct="0">
              <a:defRPr sz="2800">
                <a:solidFill>
                  <a:schemeClr val="tx1"/>
                </a:solidFill>
                <a:latin typeface="Verdana" charset="0"/>
                <a:ea typeface="ＭＳ Ｐゴシック" charset="0"/>
              </a:defRPr>
            </a:lvl4pPr>
            <a:lvl5pPr marL="2057400" indent="-228600" defTabSz="984250" eaLnBrk="0" hangingPunct="0">
              <a:defRPr sz="2800">
                <a:solidFill>
                  <a:schemeClr val="tx1"/>
                </a:solidFill>
                <a:latin typeface="Verdana" charset="0"/>
                <a:ea typeface="ＭＳ Ｐゴシック" charset="0"/>
              </a:defRPr>
            </a:lvl5pPr>
            <a:lvl6pPr marL="25146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defTabSz="98425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fld id="{315A8E76-C110-264A-8989-7B9C69BD91C1}" type="slidenum">
              <a:rPr lang="en-US" sz="1300">
                <a:latin typeface="Arial" charset="0"/>
              </a:rPr>
              <a:pPr eaLnBrk="1" hangingPunct="1"/>
              <a:t>42</a:t>
            </a:fld>
            <a:endParaRPr lang="en-US" sz="1300">
              <a:latin typeface="Arial" charset="0"/>
            </a:endParaRPr>
          </a:p>
        </p:txBody>
      </p:sp>
      <p:sp>
        <p:nvSpPr>
          <p:cNvPr id="61443" name="Rectangle 2"/>
          <p:cNvSpPr>
            <a:spLocks noGrp="1" noRot="1" noChangeAspect="1" noChangeArrowheads="1" noTextEdit="1"/>
          </p:cNvSpPr>
          <p:nvPr>
            <p:ph type="sldImg"/>
          </p:nvPr>
        </p:nvSpPr>
        <p:spPr>
          <a:xfrm>
            <a:off x="1258888" y="720725"/>
            <a:ext cx="4800600" cy="36004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What we do here is parallelism on the edge level, 2D partitioning is actually edge partitioning.</a:t>
            </a:r>
          </a:p>
        </p:txBody>
      </p:sp>
    </p:spTree>
    <p:extLst>
      <p:ext uri="{BB962C8B-B14F-4D97-AF65-F5344CB8AC3E}">
        <p14:creationId xmlns:p14="http://schemas.microsoft.com/office/powerpoint/2010/main" val="86630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a:t>
            </a:r>
            <a:r>
              <a:rPr lang="en-US" baseline="0" dirty="0"/>
              <a:t> primitives (except for element-wise operations) are very understudied due to their lack of applications in numerical linear algebra. </a:t>
            </a:r>
            <a:endParaRPr lang="en-US" dirty="0"/>
          </a:p>
        </p:txBody>
      </p:sp>
      <p:sp>
        <p:nvSpPr>
          <p:cNvPr id="4" name="Slide Number Placeholder 3"/>
          <p:cNvSpPr>
            <a:spLocks noGrp="1"/>
          </p:cNvSpPr>
          <p:nvPr>
            <p:ph type="sldNum" sz="quarter" idx="10"/>
          </p:nvPr>
        </p:nvSpPr>
        <p:spPr/>
        <p:txBody>
          <a:bodyPr/>
          <a:lstStyle/>
          <a:p>
            <a:fld id="{7B5761B6-37D3-F943-B96E-350C128D3C8D}"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31061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t>
            </a:r>
            <a:r>
              <a:rPr lang="en-US" baseline="0" dirty="0"/>
              <a:t>e with </a:t>
            </a:r>
            <a:r>
              <a:rPr lang="en-US" dirty="0"/>
              <a:t>sparse matrix triples</a:t>
            </a:r>
            <a:r>
              <a:rPr lang="en-US" baseline="0" dirty="0"/>
              <a:t> products: Vertex relabeling, batch graph updates, etc. </a:t>
            </a:r>
          </a:p>
          <a:p>
            <a:endParaRPr lang="en-US" baseline="0" dirty="0"/>
          </a:p>
        </p:txBody>
      </p:sp>
    </p:spTree>
    <p:extLst>
      <p:ext uri="{BB962C8B-B14F-4D97-AF65-F5344CB8AC3E}">
        <p14:creationId xmlns:p14="http://schemas.microsoft.com/office/powerpoint/2010/main" val="98513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t>
            </a:r>
            <a:r>
              <a:rPr lang="en-US" baseline="0" dirty="0"/>
              <a:t>e with </a:t>
            </a:r>
            <a:r>
              <a:rPr lang="en-US" dirty="0"/>
              <a:t>sparse matrix triples</a:t>
            </a:r>
            <a:r>
              <a:rPr lang="en-US" baseline="0" dirty="0"/>
              <a:t> products: Vertex relabeling, batch graph updates, etc. </a:t>
            </a:r>
          </a:p>
          <a:p>
            <a:endParaRPr lang="en-US" baseline="0" dirty="0"/>
          </a:p>
        </p:txBody>
      </p:sp>
    </p:spTree>
    <p:extLst>
      <p:ext uri="{BB962C8B-B14F-4D97-AF65-F5344CB8AC3E}">
        <p14:creationId xmlns:p14="http://schemas.microsoft.com/office/powerpoint/2010/main" val="114722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t>
            </a:r>
            <a:r>
              <a:rPr lang="en-US" baseline="0" dirty="0"/>
              <a:t>e with </a:t>
            </a:r>
            <a:r>
              <a:rPr lang="en-US" dirty="0"/>
              <a:t>sparse matrix triples</a:t>
            </a:r>
            <a:r>
              <a:rPr lang="en-US" baseline="0" dirty="0"/>
              <a:t> products: Vertex relabeling, batch graph updates, etc. </a:t>
            </a:r>
          </a:p>
          <a:p>
            <a:endParaRPr lang="en-US" baseline="0" dirty="0"/>
          </a:p>
        </p:txBody>
      </p:sp>
    </p:spTree>
    <p:extLst>
      <p:ext uri="{BB962C8B-B14F-4D97-AF65-F5344CB8AC3E}">
        <p14:creationId xmlns:p14="http://schemas.microsoft.com/office/powerpoint/2010/main" val="19651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t>
            </a:r>
            <a:r>
              <a:rPr lang="en-US" baseline="0" dirty="0"/>
              <a:t>e with </a:t>
            </a:r>
            <a:r>
              <a:rPr lang="en-US" dirty="0"/>
              <a:t>sparse matrix triples</a:t>
            </a:r>
            <a:r>
              <a:rPr lang="en-US" baseline="0" dirty="0"/>
              <a:t> products: Vertex relabeling, batch graph updates, etc. </a:t>
            </a:r>
          </a:p>
          <a:p>
            <a:endParaRPr lang="en-US" baseline="0" dirty="0"/>
          </a:p>
        </p:txBody>
      </p:sp>
    </p:spTree>
    <p:extLst>
      <p:ext uri="{BB962C8B-B14F-4D97-AF65-F5344CB8AC3E}">
        <p14:creationId xmlns:p14="http://schemas.microsoft.com/office/powerpoint/2010/main" val="115550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761B6-37D3-F943-B96E-350C128D3C8D}"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153664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14373234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05545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10288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00161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11784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42374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06" indent="0" algn="ctr">
              <a:buNone/>
              <a:defRPr/>
            </a:lvl2pPr>
            <a:lvl3pPr marL="914212" indent="0" algn="ctr">
              <a:buNone/>
              <a:defRPr/>
            </a:lvl3pPr>
            <a:lvl4pPr marL="1371320" indent="0" algn="ctr">
              <a:buNone/>
              <a:defRPr/>
            </a:lvl4pPr>
            <a:lvl5pPr marL="1828426" indent="0" algn="ctr">
              <a:buNone/>
              <a:defRPr/>
            </a:lvl5pPr>
            <a:lvl6pPr marL="2285532" indent="0" algn="ctr">
              <a:buNone/>
              <a:defRPr/>
            </a:lvl6pPr>
            <a:lvl7pPr marL="2742640" indent="0" algn="ctr">
              <a:buNone/>
              <a:defRPr/>
            </a:lvl7pPr>
            <a:lvl8pPr marL="3199744" indent="0" algn="ctr">
              <a:buNone/>
              <a:defRPr/>
            </a:lvl8pPr>
            <a:lvl9pPr marL="3656852" indent="0" algn="ctr">
              <a:buNone/>
              <a:defRPr/>
            </a:lvl9pPr>
          </a:lstStyle>
          <a:p>
            <a:r>
              <a:rPr lang="en-US"/>
              <a:t>Click to edit Master subtitle style</a:t>
            </a:r>
          </a:p>
        </p:txBody>
      </p:sp>
    </p:spTree>
    <p:extLst>
      <p:ext uri="{BB962C8B-B14F-4D97-AF65-F5344CB8AC3E}">
        <p14:creationId xmlns:p14="http://schemas.microsoft.com/office/powerpoint/2010/main" val="27861937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6976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06" indent="0">
              <a:buNone/>
              <a:defRPr sz="1800"/>
            </a:lvl2pPr>
            <a:lvl3pPr marL="914212" indent="0">
              <a:buNone/>
              <a:defRPr sz="1600"/>
            </a:lvl3pPr>
            <a:lvl4pPr marL="1371320" indent="0">
              <a:buNone/>
              <a:defRPr sz="1400"/>
            </a:lvl4pPr>
            <a:lvl5pPr marL="1828426" indent="0">
              <a:buNone/>
              <a:defRPr sz="1400"/>
            </a:lvl5pPr>
            <a:lvl6pPr marL="2285532" indent="0">
              <a:buNone/>
              <a:defRPr sz="1400"/>
            </a:lvl6pPr>
            <a:lvl7pPr marL="2742640" indent="0">
              <a:buNone/>
              <a:defRPr sz="1400"/>
            </a:lvl7pPr>
            <a:lvl8pPr marL="3199744" indent="0">
              <a:buNone/>
              <a:defRPr sz="1400"/>
            </a:lvl8pPr>
            <a:lvl9pPr marL="3656852" indent="0">
              <a:buNone/>
              <a:defRPr sz="1400"/>
            </a:lvl9pPr>
          </a:lstStyle>
          <a:p>
            <a:pPr lvl="0"/>
            <a:r>
              <a:rPr lang="en-US"/>
              <a:t>Click to edit Master text styles</a:t>
            </a:r>
          </a:p>
        </p:txBody>
      </p:sp>
    </p:spTree>
    <p:extLst>
      <p:ext uri="{BB962C8B-B14F-4D97-AF65-F5344CB8AC3E}">
        <p14:creationId xmlns:p14="http://schemas.microsoft.com/office/powerpoint/2010/main" val="366098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7" y="1323979"/>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9"/>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3231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821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558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7967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4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a:t>Click to edit Master text styles</a:t>
            </a:r>
          </a:p>
        </p:txBody>
      </p:sp>
    </p:spTree>
    <p:extLst>
      <p:ext uri="{BB962C8B-B14F-4D97-AF65-F5344CB8AC3E}">
        <p14:creationId xmlns:p14="http://schemas.microsoft.com/office/powerpoint/2010/main" val="4118137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a:t>Click to edit Master text styles</a:t>
            </a:r>
          </a:p>
        </p:txBody>
      </p:sp>
    </p:spTree>
    <p:extLst>
      <p:ext uri="{BB962C8B-B14F-4D97-AF65-F5344CB8AC3E}">
        <p14:creationId xmlns:p14="http://schemas.microsoft.com/office/powerpoint/2010/main" val="69607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80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3824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7" y="1323979"/>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4"/>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3297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7" y="1323979"/>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9"/>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750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7"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4"/>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8599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7" y="1323979"/>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4"/>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3994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7" y="1323979"/>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9"/>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6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82500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7"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7" y="3776664"/>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4"/>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837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p:cNvSpPr>
            <a:spLocks noGrp="1"/>
          </p:cNvSpPr>
          <p:nvPr>
            <p:ph type="tbl" idx="1"/>
          </p:nvPr>
        </p:nvSpPr>
        <p:spPr>
          <a:xfrm>
            <a:off x="379413" y="1323979"/>
            <a:ext cx="8428037" cy="4754563"/>
          </a:xfrm>
        </p:spPr>
        <p:txBody>
          <a:bodyPr/>
          <a:lstStyle/>
          <a:p>
            <a:pPr lvl="0"/>
            <a:endParaRPr lang="en-US" noProof="0"/>
          </a:p>
        </p:txBody>
      </p:sp>
    </p:spTree>
    <p:extLst>
      <p:ext uri="{BB962C8B-B14F-4D97-AF65-F5344CB8AC3E}">
        <p14:creationId xmlns:p14="http://schemas.microsoft.com/office/powerpoint/2010/main" val="33935235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4917400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26948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893005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91427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20530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683053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58032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711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28843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929126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85130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68800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18978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13523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3"/>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319993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96840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58103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3" y="3776663"/>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51503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p:cNvSpPr>
            <a:spLocks noGrp="1"/>
          </p:cNvSpPr>
          <p:nvPr>
            <p:ph type="tbl" idx="1"/>
          </p:nvPr>
        </p:nvSpPr>
        <p:spPr>
          <a:xfrm>
            <a:off x="379413" y="1323975"/>
            <a:ext cx="8428037" cy="4754563"/>
          </a:xfrm>
        </p:spPr>
        <p:txBody>
          <a:bodyPr/>
          <a:lstStyle/>
          <a:p>
            <a:pPr lvl="0"/>
            <a:endParaRPr lang="en-US" noProof="0"/>
          </a:p>
        </p:txBody>
      </p:sp>
    </p:spTree>
    <p:extLst>
      <p:ext uri="{BB962C8B-B14F-4D97-AF65-F5344CB8AC3E}">
        <p14:creationId xmlns:p14="http://schemas.microsoft.com/office/powerpoint/2010/main" val="9936090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53168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75613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2944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3663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4458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1031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5042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6419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97480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71122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7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33439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73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1853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p:cNvSpPr>
            <a:spLocks noGrp="1"/>
          </p:cNvSpPr>
          <p:nvPr>
            <p:ph type="tbl" idx="1"/>
          </p:nvPr>
        </p:nvSpPr>
        <p:spPr>
          <a:xfrm>
            <a:off x="379413" y="1323975"/>
            <a:ext cx="8428037" cy="4754563"/>
          </a:xfrm>
        </p:spPr>
        <p:txBody>
          <a:bodyPr/>
          <a:lstStyle/>
          <a:p>
            <a:endParaRPr lang="en-US"/>
          </a:p>
        </p:txBody>
      </p:sp>
    </p:spTree>
    <p:extLst>
      <p:ext uri="{BB962C8B-B14F-4D97-AF65-F5344CB8AC3E}">
        <p14:creationId xmlns:p14="http://schemas.microsoft.com/office/powerpoint/2010/main" val="39663602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7480300"/>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61913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581635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36134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22092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3901666"/>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74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00731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87135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370555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9835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94416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07349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37610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3"/>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3710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85089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855517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3" y="3776663"/>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7912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95362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371258085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5414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202107092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41203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810221"/>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722311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551467"/>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346187809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113182388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6779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158148219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43647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80195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32740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44330"/>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056942"/>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27501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10579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108"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6" indent="0" algn="ctr">
              <a:buNone/>
              <a:defRPr>
                <a:solidFill>
                  <a:schemeClr val="tx1">
                    <a:tint val="75000"/>
                  </a:schemeClr>
                </a:solidFill>
              </a:defRPr>
            </a:lvl5pPr>
            <a:lvl6pPr marL="2285544" indent="0" algn="ctr">
              <a:buNone/>
              <a:defRPr>
                <a:solidFill>
                  <a:schemeClr val="tx1">
                    <a:tint val="75000"/>
                  </a:schemeClr>
                </a:solidFill>
              </a:defRPr>
            </a:lvl6pPr>
            <a:lvl7pPr marL="2742654" indent="0" algn="ctr">
              <a:buNone/>
              <a:defRPr>
                <a:solidFill>
                  <a:schemeClr val="tx1">
                    <a:tint val="75000"/>
                  </a:schemeClr>
                </a:solidFill>
              </a:defRPr>
            </a:lvl7pPr>
            <a:lvl8pPr marL="3199762" indent="0" algn="ctr">
              <a:buNone/>
              <a:defRPr>
                <a:solidFill>
                  <a:schemeClr val="tx1">
                    <a:tint val="75000"/>
                  </a:schemeClr>
                </a:solidFill>
              </a:defRPr>
            </a:lvl8pPr>
            <a:lvl9pPr marL="365687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76847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54506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8" indent="0">
              <a:buNone/>
              <a:defRPr sz="1800">
                <a:solidFill>
                  <a:schemeClr val="tx1">
                    <a:tint val="75000"/>
                  </a:schemeClr>
                </a:solidFill>
              </a:defRPr>
            </a:lvl2pPr>
            <a:lvl3pPr marL="914218" indent="0">
              <a:buNone/>
              <a:defRPr sz="1600">
                <a:solidFill>
                  <a:schemeClr val="tx1">
                    <a:tint val="75000"/>
                  </a:schemeClr>
                </a:solidFill>
              </a:defRPr>
            </a:lvl3pPr>
            <a:lvl4pPr marL="1371326" indent="0">
              <a:buNone/>
              <a:defRPr sz="1400">
                <a:solidFill>
                  <a:schemeClr val="tx1">
                    <a:tint val="75000"/>
                  </a:schemeClr>
                </a:solidFill>
              </a:defRPr>
            </a:lvl4pPr>
            <a:lvl5pPr marL="1828436" indent="0">
              <a:buNone/>
              <a:defRPr sz="1400">
                <a:solidFill>
                  <a:schemeClr val="tx1">
                    <a:tint val="75000"/>
                  </a:schemeClr>
                </a:solidFill>
              </a:defRPr>
            </a:lvl5pPr>
            <a:lvl6pPr marL="2285544" indent="0">
              <a:buNone/>
              <a:defRPr sz="1400">
                <a:solidFill>
                  <a:schemeClr val="tx1">
                    <a:tint val="75000"/>
                  </a:schemeClr>
                </a:solidFill>
              </a:defRPr>
            </a:lvl6pPr>
            <a:lvl7pPr marL="2742654" indent="0">
              <a:buNone/>
              <a:defRPr sz="1400">
                <a:solidFill>
                  <a:schemeClr val="tx1">
                    <a:tint val="75000"/>
                  </a:schemeClr>
                </a:solidFill>
              </a:defRPr>
            </a:lvl7pPr>
            <a:lvl8pPr marL="3199762" indent="0">
              <a:buNone/>
              <a:defRPr sz="1400">
                <a:solidFill>
                  <a:schemeClr val="tx1">
                    <a:tint val="75000"/>
                  </a:schemeClr>
                </a:solidFill>
              </a:defRPr>
            </a:lvl8pPr>
            <a:lvl9pPr marL="36568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43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09127"/>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20177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8" indent="0">
              <a:buNone/>
              <a:defRPr sz="2000" b="1"/>
            </a:lvl2pPr>
            <a:lvl3pPr marL="914218" indent="0">
              <a:buNone/>
              <a:defRPr sz="1800" b="1"/>
            </a:lvl3pPr>
            <a:lvl4pPr marL="1371326" indent="0">
              <a:buNone/>
              <a:defRPr sz="1600" b="1"/>
            </a:lvl4pPr>
            <a:lvl5pPr marL="1828436" indent="0">
              <a:buNone/>
              <a:defRPr sz="1600" b="1"/>
            </a:lvl5pPr>
            <a:lvl6pPr marL="2285544" indent="0">
              <a:buNone/>
              <a:defRPr sz="1600" b="1"/>
            </a:lvl6pPr>
            <a:lvl7pPr marL="2742654" indent="0">
              <a:buNone/>
              <a:defRPr sz="1600" b="1"/>
            </a:lvl7pPr>
            <a:lvl8pPr marL="3199762" indent="0">
              <a:buNone/>
              <a:defRPr sz="1600" b="1"/>
            </a:lvl8pPr>
            <a:lvl9pPr marL="365687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8" indent="0">
              <a:buNone/>
              <a:defRPr sz="2000" b="1"/>
            </a:lvl2pPr>
            <a:lvl3pPr marL="914218" indent="0">
              <a:buNone/>
              <a:defRPr sz="1800" b="1"/>
            </a:lvl3pPr>
            <a:lvl4pPr marL="1371326" indent="0">
              <a:buNone/>
              <a:defRPr sz="1600" b="1"/>
            </a:lvl4pPr>
            <a:lvl5pPr marL="1828436" indent="0">
              <a:buNone/>
              <a:defRPr sz="1600" b="1"/>
            </a:lvl5pPr>
            <a:lvl6pPr marL="2285544" indent="0">
              <a:buNone/>
              <a:defRPr sz="1600" b="1"/>
            </a:lvl6pPr>
            <a:lvl7pPr marL="2742654" indent="0">
              <a:buNone/>
              <a:defRPr sz="1600" b="1"/>
            </a:lvl7pPr>
            <a:lvl8pPr marL="3199762" indent="0">
              <a:buNone/>
              <a:defRPr sz="1600" b="1"/>
            </a:lvl8pPr>
            <a:lvl9pPr marL="36568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24254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92372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74544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8" indent="0">
              <a:buNone/>
              <a:defRPr sz="1200"/>
            </a:lvl2pPr>
            <a:lvl3pPr marL="914218" indent="0">
              <a:buNone/>
              <a:defRPr sz="1000"/>
            </a:lvl3pPr>
            <a:lvl4pPr marL="1371326" indent="0">
              <a:buNone/>
              <a:defRPr sz="900"/>
            </a:lvl4pPr>
            <a:lvl5pPr marL="1828436" indent="0">
              <a:buNone/>
              <a:defRPr sz="900"/>
            </a:lvl5pPr>
            <a:lvl6pPr marL="2285544" indent="0">
              <a:buNone/>
              <a:defRPr sz="900"/>
            </a:lvl6pPr>
            <a:lvl7pPr marL="2742654" indent="0">
              <a:buNone/>
              <a:defRPr sz="900"/>
            </a:lvl7pPr>
            <a:lvl8pPr marL="3199762" indent="0">
              <a:buNone/>
              <a:defRPr sz="900"/>
            </a:lvl8pPr>
            <a:lvl9pPr marL="36568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10220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8" indent="0">
              <a:buNone/>
              <a:defRPr sz="2800"/>
            </a:lvl2pPr>
            <a:lvl3pPr marL="914218" indent="0">
              <a:buNone/>
              <a:defRPr sz="2400"/>
            </a:lvl3pPr>
            <a:lvl4pPr marL="1371326" indent="0">
              <a:buNone/>
              <a:defRPr sz="2000"/>
            </a:lvl4pPr>
            <a:lvl5pPr marL="1828436" indent="0">
              <a:buNone/>
              <a:defRPr sz="2000"/>
            </a:lvl5pPr>
            <a:lvl6pPr marL="2285544" indent="0">
              <a:buNone/>
              <a:defRPr sz="2000"/>
            </a:lvl6pPr>
            <a:lvl7pPr marL="2742654" indent="0">
              <a:buNone/>
              <a:defRPr sz="2000"/>
            </a:lvl7pPr>
            <a:lvl8pPr marL="3199762" indent="0">
              <a:buNone/>
              <a:defRPr sz="2000"/>
            </a:lvl8pPr>
            <a:lvl9pPr marL="36568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8" indent="0">
              <a:buNone/>
              <a:defRPr sz="1200"/>
            </a:lvl2pPr>
            <a:lvl3pPr marL="914218" indent="0">
              <a:buNone/>
              <a:defRPr sz="1000"/>
            </a:lvl3pPr>
            <a:lvl4pPr marL="1371326" indent="0">
              <a:buNone/>
              <a:defRPr sz="900"/>
            </a:lvl4pPr>
            <a:lvl5pPr marL="1828436" indent="0">
              <a:buNone/>
              <a:defRPr sz="900"/>
            </a:lvl5pPr>
            <a:lvl6pPr marL="2285544" indent="0">
              <a:buNone/>
              <a:defRPr sz="900"/>
            </a:lvl6pPr>
            <a:lvl7pPr marL="2742654" indent="0">
              <a:buNone/>
              <a:defRPr sz="900"/>
            </a:lvl7pPr>
            <a:lvl8pPr marL="3199762" indent="0">
              <a:buNone/>
              <a:defRPr sz="900"/>
            </a:lvl8pPr>
            <a:lvl9pPr marL="36568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58318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56071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B3DAC-7C12-49B0-A1FD-4A209D47E095}" type="datetimeFigureOut">
              <a:rPr lang="en-US" smtClean="0">
                <a:solidFill>
                  <a:prstClr val="black">
                    <a:tint val="75000"/>
                  </a:prstClr>
                </a:solidFill>
                <a:latin typeface="Calibri"/>
              </a:rPr>
              <a:pPr/>
              <a:t>5/22/18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7AAD0F3-B593-466B-BE71-D4F8D1834A7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7339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41550766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9739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4873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37952568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65054346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79093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95409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707487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0388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826076658"/>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812890913"/>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39559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4607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2773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26951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94941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70901"/>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63622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76334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250558"/>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0192013"/>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24284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219342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622869"/>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120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738671"/>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9737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7714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960427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5292235"/>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55007"/>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591134"/>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47030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271722"/>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3"/>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588171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5254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6565248"/>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76285"/>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3" y="3776663"/>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933748"/>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p:cNvSpPr>
            <a:spLocks noGrp="1"/>
          </p:cNvSpPr>
          <p:nvPr>
            <p:ph type="tbl" idx="1"/>
          </p:nvPr>
        </p:nvSpPr>
        <p:spPr>
          <a:xfrm>
            <a:off x="379413" y="1323980"/>
            <a:ext cx="8428037" cy="4754563"/>
          </a:xfrm>
        </p:spPr>
        <p:txBody>
          <a:bodyPr/>
          <a:lstStyle/>
          <a:p>
            <a:pPr lvl="0"/>
            <a:endParaRPr lang="en-US" noProof="0"/>
          </a:p>
        </p:txBody>
      </p:sp>
    </p:spTree>
    <p:extLst>
      <p:ext uri="{BB962C8B-B14F-4D97-AF65-F5344CB8AC3E}">
        <p14:creationId xmlns:p14="http://schemas.microsoft.com/office/powerpoint/2010/main" val="196670722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492995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177813"/>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5265125"/>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286006"/>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44437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4477475"/>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7568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921318"/>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12151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097917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80059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61123"/>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20885"/>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548662"/>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3"/>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548222"/>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183473"/>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451730"/>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3" y="3776663"/>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4780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329418668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AFBA-1F0D-FE4D-AB00-C2A0998FB05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F1837-368C-274D-909E-140432B132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12275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EB6C-66CD-2B44-B140-7A63719FD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8241A-7F30-F64A-B1EC-169278570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53074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2BE9-3A97-5842-8586-FE1B01CEB9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B6130-7666-8146-AF3D-953464F806E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3507629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4B2-F3AA-EA46-B549-7EFD012DC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ED81C-06D6-9344-B10A-9476C2B1CCDC}"/>
              </a:ext>
            </a:extLst>
          </p:cNvPr>
          <p:cNvSpPr>
            <a:spLocks noGrp="1"/>
          </p:cNvSpPr>
          <p:nvPr>
            <p:ph sz="half" idx="1"/>
          </p:nvPr>
        </p:nvSpPr>
        <p:spPr>
          <a:xfrm>
            <a:off x="379413" y="1323975"/>
            <a:ext cx="4137025"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A3C81-B610-4347-8866-CD7CA8DAC43A}"/>
              </a:ext>
            </a:extLst>
          </p:cNvPr>
          <p:cNvSpPr>
            <a:spLocks noGrp="1"/>
          </p:cNvSpPr>
          <p:nvPr>
            <p:ph sz="half" idx="2"/>
          </p:nvPr>
        </p:nvSpPr>
        <p:spPr>
          <a:xfrm>
            <a:off x="4668838" y="1323975"/>
            <a:ext cx="4138612"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9877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EAD3-C833-524A-B7A6-9003E13F2F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8C329-1CCE-0A44-B4D1-36BFDDC394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CA7CC9-99C0-3849-A62A-E12F7B6BF20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73FEE-83F3-B640-85A5-F721F9E736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505D74-DE9E-D341-9430-7E26E8D2200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7587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AC0B-E615-094D-B3D0-97DC37244C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2236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0232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D036-9F46-0145-A710-A290DF5EBB7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852C4E-65F6-5747-8CB6-EFDB4DE96D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46709-7778-024E-B955-1AA28B7B7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1015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779B-8FF9-EA48-BD49-D4019209B9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5C53E-D0A8-A443-98CB-C0C30C41AC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891140-5D08-464D-BDCE-11180B4EB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10665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DF9F-B006-6E41-B74D-40D3FD24F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6CF33-CDEB-264D-BCF2-1D60D5CE78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089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201070373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14D7B-D6E8-EA46-967E-EA7744D55BAE}"/>
              </a:ext>
            </a:extLst>
          </p:cNvPr>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D23B20-7F69-9E4D-9FD4-FB19DC52119C}"/>
              </a:ext>
            </a:extLst>
          </p:cNvPr>
          <p:cNvSpPr>
            <a:spLocks noGrp="1"/>
          </p:cNvSpPr>
          <p:nvPr>
            <p:ph type="body" orient="vert" idx="1"/>
          </p:nvPr>
        </p:nvSpPr>
        <p:spPr>
          <a:xfrm>
            <a:off x="228600" y="0"/>
            <a:ext cx="6281738" cy="6078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21842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66B5-1D1B-9344-A5C2-4AA5F47B0A3F}"/>
              </a:ext>
            </a:extLst>
          </p:cNvPr>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A054BB-1252-4B4E-AAC6-E4FD6D984236}"/>
              </a:ext>
            </a:extLst>
          </p:cNvPr>
          <p:cNvSpPr>
            <a:spLocks noGrp="1"/>
          </p:cNvSpPr>
          <p:nvPr>
            <p:ph type="body" sz="half" idx="1"/>
          </p:nvPr>
        </p:nvSpPr>
        <p:spPr>
          <a:xfrm>
            <a:off x="379413" y="1323975"/>
            <a:ext cx="4137025"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EDA6E-AB46-8547-A15B-8A3A06EC61D8}"/>
              </a:ext>
            </a:extLst>
          </p:cNvPr>
          <p:cNvSpPr>
            <a:spLocks noGrp="1"/>
          </p:cNvSpPr>
          <p:nvPr>
            <p:ph sz="half" idx="2"/>
          </p:nvPr>
        </p:nvSpPr>
        <p:spPr>
          <a:xfrm>
            <a:off x="4668838" y="1323975"/>
            <a:ext cx="4138612"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4948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AD41-BCC1-DF4E-9C4E-3B518CFEEC4C}"/>
              </a:ext>
            </a:extLst>
          </p:cNvPr>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3A1831CA-5887-1248-9C64-8344DCE968BC}"/>
              </a:ext>
            </a:extLst>
          </p:cNvPr>
          <p:cNvSpPr>
            <a:spLocks noGrp="1"/>
          </p:cNvSpPr>
          <p:nvPr>
            <p:ph type="tbl" idx="1"/>
          </p:nvPr>
        </p:nvSpPr>
        <p:spPr>
          <a:xfrm>
            <a:off x="379413" y="1323975"/>
            <a:ext cx="8428037" cy="4754563"/>
          </a:xfrm>
        </p:spPr>
        <p:txBody>
          <a:bodyPr/>
          <a:lstStyle/>
          <a:p>
            <a:endParaRPr lang="en-US"/>
          </a:p>
        </p:txBody>
      </p:sp>
    </p:spTree>
    <p:extLst>
      <p:ext uri="{BB962C8B-B14F-4D97-AF65-F5344CB8AC3E}">
        <p14:creationId xmlns:p14="http://schemas.microsoft.com/office/powerpoint/2010/main" val="8329479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914C-0787-C54C-B66A-AD0E40833BA1}"/>
              </a:ext>
            </a:extLst>
          </p:cNvPr>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7140D37-E36E-EB4E-9757-1B568FA24130}"/>
              </a:ext>
            </a:extLst>
          </p:cNvPr>
          <p:cNvSpPr>
            <a:spLocks noGrp="1"/>
          </p:cNvSpPr>
          <p:nvPr>
            <p:ph sz="quarter" idx="1"/>
          </p:nvPr>
        </p:nvSpPr>
        <p:spPr>
          <a:xfrm>
            <a:off x="379413" y="1323975"/>
            <a:ext cx="4137025" cy="2300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2D01B-648C-3D4E-9D40-2893A806931A}"/>
              </a:ext>
            </a:extLst>
          </p:cNvPr>
          <p:cNvSpPr>
            <a:spLocks noGrp="1"/>
          </p:cNvSpPr>
          <p:nvPr>
            <p:ph sz="quarter" idx="2"/>
          </p:nvPr>
        </p:nvSpPr>
        <p:spPr>
          <a:xfrm>
            <a:off x="4668838" y="1323975"/>
            <a:ext cx="4138612" cy="2300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8D6BCA8-D328-6E43-85B9-DB069D43339F}"/>
              </a:ext>
            </a:extLst>
          </p:cNvPr>
          <p:cNvSpPr>
            <a:spLocks noGrp="1"/>
          </p:cNvSpPr>
          <p:nvPr>
            <p:ph sz="quarter" idx="3"/>
          </p:nvPr>
        </p:nvSpPr>
        <p:spPr>
          <a:xfrm>
            <a:off x="379413" y="3776663"/>
            <a:ext cx="4137025" cy="230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DE6E3789-DEDF-764E-8630-72DA7E4CE3BA}"/>
              </a:ext>
            </a:extLst>
          </p:cNvPr>
          <p:cNvSpPr>
            <a:spLocks noGrp="1"/>
          </p:cNvSpPr>
          <p:nvPr>
            <p:ph sz="quarter" idx="4"/>
          </p:nvPr>
        </p:nvSpPr>
        <p:spPr>
          <a:xfrm>
            <a:off x="4668838" y="3776663"/>
            <a:ext cx="4138612" cy="230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961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3921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6948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4051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19255903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510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8578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3263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04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4655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able Placeholder 2"/>
          <p:cNvSpPr>
            <a:spLocks noGrp="1"/>
          </p:cNvSpPr>
          <p:nvPr>
            <p:ph type="tbl" idx="1"/>
          </p:nvPr>
        </p:nvSpPr>
        <p:spPr>
          <a:xfrm>
            <a:off x="379415" y="1324006"/>
            <a:ext cx="8428037" cy="4754563"/>
          </a:xfrm>
        </p:spPr>
        <p:txBody>
          <a:bodyPr/>
          <a:lstStyle/>
          <a:p>
            <a:pPr lvl="0"/>
            <a:endParaRPr lang="en-US" noProof="0"/>
          </a:p>
        </p:txBody>
      </p:sp>
    </p:spTree>
    <p:extLst>
      <p:ext uri="{BB962C8B-B14F-4D97-AF65-F5344CB8AC3E}">
        <p14:creationId xmlns:p14="http://schemas.microsoft.com/office/powerpoint/2010/main" val="27788668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34550648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7190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11549861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4178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776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790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28892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1912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30165425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11261081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2446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7038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528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25174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1039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62477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13165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0061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21464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916756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1855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15520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374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65249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932994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8568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29584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42936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73220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1979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07236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90703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9086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3" y="3776663"/>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2105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3645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13" y="1323975"/>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3975"/>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80100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13" y="1323975"/>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5"/>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13" y="3776663"/>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3"/>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3083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29091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39876237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03409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285919940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12188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53805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29780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08565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70955548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1830034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6989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49182055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0588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74651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15710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10296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30171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60309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98260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111391436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91626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38743050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221316477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62360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11221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46993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25753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299187301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105016541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86980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56299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95008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8351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theme" Target="../theme/theme1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image" Target="../media/image2.jpe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image" Target="../media/image1.jpe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11.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image" Target="../media/image2.jpe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image" Target="../media/image1.jpeg"/><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2.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theme" Target="../theme/theme13.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image" Target="../media/image2.jpe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image" Target="../media/image1.jpeg"/><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3" Type="http://schemas.openxmlformats.org/officeDocument/2006/relationships/slideLayout" Target="../slideLayouts/slideLayout217.xml"/><Relationship Id="rId21" Type="http://schemas.openxmlformats.org/officeDocument/2006/relationships/image" Target="../media/image2.jpeg"/><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image" Target="../media/image1.jpe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theme" Target="../theme/theme1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theme" Target="../theme/theme1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image" Target="../media/image2.jpeg"/><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19" Type="http://schemas.openxmlformats.org/officeDocument/2006/relationships/image" Target="../media/image1.jpeg"/><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image" Target="../media/image3.jpeg"/><Relationship Id="rId2" Type="http://schemas.openxmlformats.org/officeDocument/2006/relationships/slideLayout" Target="../slideLayouts/slideLayout251.xml"/><Relationship Id="rId16" Type="http://schemas.openxmlformats.org/officeDocument/2006/relationships/image" Target="../media/image1.jpeg"/><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theme" Target="../theme/theme16.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jpe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2.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jpe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2.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2.jpe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1.jpe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image" Target="../media/image2.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1.jpe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image" Target="../media/image2.jpeg"/><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image" Target="../media/image1.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heme" Target="../theme/theme7.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image" Target="../media/image2.jpe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image" Target="../media/image1.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theme" Target="../theme/theme8.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6" Type="http://schemas.openxmlformats.org/officeDocument/2006/relationships/image" Target="../media/image3.jpe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1.jpe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latin typeface="Arial" charset="0"/>
              </a:rPr>
              <a:pPr>
                <a:spcBef>
                  <a:spcPct val="50000"/>
                </a:spcBef>
                <a:buFontTx/>
                <a:buNone/>
              </a:pPr>
              <a:t>‹#›</a:t>
            </a:fld>
            <a:endParaRPr lang="en-US" sz="1000">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099"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w="9525">
            <a:noFill/>
            <a:miter lim="800000"/>
            <a:headEnd/>
            <a:tailEnd/>
          </a:ln>
          <a:effectLst/>
        </p:spPr>
        <p:txBody>
          <a:bodyPr>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21E1C222-B9EE-C348-AE3C-45F08287A797}" type="slidenum">
              <a:rPr lang="en-US" sz="1000" smtClean="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4101" name="Rectangle 21"/>
          <p:cNvSpPr>
            <a:spLocks noGrp="1" noChangeArrowheads="1"/>
          </p:cNvSpPr>
          <p:nvPr>
            <p:ph type="body" idx="1"/>
          </p:nvPr>
        </p:nvSpPr>
        <p:spPr bwMode="auto">
          <a:xfrm>
            <a:off x="379413" y="1323975"/>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4321436"/>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7200" algn="l" rtl="0" fontAlgn="base">
        <a:spcBef>
          <a:spcPct val="0"/>
        </a:spcBef>
        <a:spcAft>
          <a:spcPct val="0"/>
        </a:spcAft>
        <a:defRPr sz="2800" b="1">
          <a:solidFill>
            <a:srgbClr val="FFFF00"/>
          </a:solidFill>
          <a:latin typeface="Arial" charset="0"/>
        </a:defRPr>
      </a:lvl6pPr>
      <a:lvl7pPr marL="914400" algn="l" rtl="0" fontAlgn="base">
        <a:spcBef>
          <a:spcPct val="0"/>
        </a:spcBef>
        <a:spcAft>
          <a:spcPct val="0"/>
        </a:spcAft>
        <a:defRPr sz="2800" b="1">
          <a:solidFill>
            <a:srgbClr val="FFFF00"/>
          </a:solidFill>
          <a:latin typeface="Arial" charset="0"/>
        </a:defRPr>
      </a:lvl7pPr>
      <a:lvl8pPr marL="1371600" algn="l" rtl="0" fontAlgn="base">
        <a:spcBef>
          <a:spcPct val="0"/>
        </a:spcBef>
        <a:spcAft>
          <a:spcPct val="0"/>
        </a:spcAft>
        <a:defRPr sz="2800" b="1">
          <a:solidFill>
            <a:srgbClr val="FFFF00"/>
          </a:solidFill>
          <a:latin typeface="Arial" charset="0"/>
        </a:defRPr>
      </a:lvl8pPr>
      <a:lvl9pPr marL="1828800" algn="l" rtl="0" fontAlgn="base">
        <a:spcBef>
          <a:spcPct val="0"/>
        </a:spcBef>
        <a:spcAft>
          <a:spcPct val="0"/>
        </a:spcAft>
        <a:defRPr sz="2800" b="1">
          <a:solidFill>
            <a:srgbClr val="FFFF00"/>
          </a:solidFill>
          <a:latin typeface="Arial" charset="0"/>
        </a:defRPr>
      </a:lvl9pPr>
    </p:titleStyle>
    <p:bodyStyle>
      <a:lvl1pPr marL="609600" indent="-6096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2838" indent="-5334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601788" indent="-4572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611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966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8916031"/>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 id="2147484481" r:id="rId15"/>
    <p:sldLayoutId id="2147484482" r:id="rId16"/>
    <p:sldLayoutId id="2147484483"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2" rIns="91422" bIns="45712"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2" rIns="91422"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2" tIns="45712" rIns="91422" bIns="45712" rtlCol="0" anchor="ctr"/>
          <a:lstStyle>
            <a:lvl1pPr algn="l">
              <a:defRPr sz="1200">
                <a:solidFill>
                  <a:schemeClr val="tx1">
                    <a:tint val="75000"/>
                  </a:schemeClr>
                </a:solidFill>
              </a:defRPr>
            </a:lvl1pPr>
          </a:lstStyle>
          <a:p>
            <a:pPr fontAlgn="auto">
              <a:spcBef>
                <a:spcPts val="0"/>
              </a:spcBef>
              <a:spcAft>
                <a:spcPts val="0"/>
              </a:spcAft>
              <a:buFontTx/>
              <a:buNone/>
            </a:pPr>
            <a:fld id="{0B0B3DAC-7C12-49B0-A1FD-4A209D47E095}" type="datetimeFigureOut">
              <a:rPr lang="en-US" smtClean="0">
                <a:solidFill>
                  <a:prstClr val="black">
                    <a:tint val="75000"/>
                  </a:prstClr>
                </a:solidFill>
                <a:latin typeface="Calibri"/>
              </a:rPr>
              <a:pPr fontAlgn="auto">
                <a:spcBef>
                  <a:spcPts val="0"/>
                </a:spcBef>
                <a:spcAft>
                  <a:spcPts val="0"/>
                </a:spcAft>
                <a:buFontTx/>
                <a:buNone/>
              </a:pPr>
              <a:t>5/22/18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2" tIns="45712" rIns="91422" bIns="45712"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2" tIns="45712" rIns="91422" bIns="45712" rtlCol="0" anchor="ctr"/>
          <a:lstStyle>
            <a:lvl1pPr algn="r">
              <a:defRPr sz="1200">
                <a:solidFill>
                  <a:schemeClr val="tx1">
                    <a:tint val="75000"/>
                  </a:schemeClr>
                </a:solidFill>
              </a:defRPr>
            </a:lvl1pPr>
          </a:lstStyle>
          <a:p>
            <a:pPr fontAlgn="auto">
              <a:spcBef>
                <a:spcPts val="0"/>
              </a:spcBef>
              <a:spcAft>
                <a:spcPts val="0"/>
              </a:spcAft>
              <a:buFontTx/>
              <a:buNone/>
            </a:pPr>
            <a:fld id="{47AAD0F3-B593-466B-BE71-D4F8D1834A74}"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2010855"/>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3"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9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0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6" algn="l" defTabSz="914218" rtl="0" eaLnBrk="1" latinLnBrk="0" hangingPunct="1">
        <a:defRPr sz="1800" kern="1200">
          <a:solidFill>
            <a:schemeClr val="tx1"/>
          </a:solidFill>
          <a:latin typeface="+mn-lt"/>
          <a:ea typeface="+mn-ea"/>
          <a:cs typeface="+mn-cs"/>
        </a:defRPr>
      </a:lvl5pPr>
      <a:lvl6pPr marL="2285544" algn="l" defTabSz="914218" rtl="0" eaLnBrk="1" latinLnBrk="0" hangingPunct="1">
        <a:defRPr sz="1800" kern="1200">
          <a:solidFill>
            <a:schemeClr val="tx1"/>
          </a:solidFill>
          <a:latin typeface="+mn-lt"/>
          <a:ea typeface="+mn-ea"/>
          <a:cs typeface="+mn-cs"/>
        </a:defRPr>
      </a:lvl6pPr>
      <a:lvl7pPr marL="2742654" algn="l" defTabSz="914218" rtl="0" eaLnBrk="1" latinLnBrk="0" hangingPunct="1">
        <a:defRPr sz="1800" kern="1200">
          <a:solidFill>
            <a:schemeClr val="tx1"/>
          </a:solidFill>
          <a:latin typeface="+mn-lt"/>
          <a:ea typeface="+mn-ea"/>
          <a:cs typeface="+mn-cs"/>
        </a:defRPr>
      </a:lvl7pPr>
      <a:lvl8pPr marL="3199762" algn="l" defTabSz="914218" rtl="0" eaLnBrk="1" latinLnBrk="0" hangingPunct="1">
        <a:defRPr sz="1800" kern="1200">
          <a:solidFill>
            <a:schemeClr val="tx1"/>
          </a:solidFill>
          <a:latin typeface="+mn-lt"/>
          <a:ea typeface="+mn-ea"/>
          <a:cs typeface="+mn-cs"/>
        </a:defRPr>
      </a:lvl8pPr>
      <a:lvl9pPr marL="3656872" algn="l" defTabSz="91421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864674"/>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 id="2147484804" r:id="rId13"/>
    <p:sldLayoutId id="2147484805" r:id="rId14"/>
    <p:sldLayoutId id="2147484806" r:id="rId15"/>
    <p:sldLayoutId id="2147484807" r:id="rId16"/>
    <p:sldLayoutId id="2147484808"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6" descr="SwooshHeade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171"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w="9525">
            <a:noFill/>
            <a:miter lim="800000"/>
            <a:headEnd/>
            <a:tailEnd/>
          </a:ln>
          <a:effectLst/>
        </p:spPr>
        <p:txBody>
          <a:bodyPr>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DA638D5F-D480-9E40-A078-7C316F5E5D35}" type="slidenum">
              <a:rPr lang="en-US" sz="1000" smtClean="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7173" name="Rectangle 21"/>
          <p:cNvSpPr>
            <a:spLocks noGrp="1" noChangeArrowheads="1"/>
          </p:cNvSpPr>
          <p:nvPr>
            <p:ph type="body" idx="1"/>
          </p:nvPr>
        </p:nvSpPr>
        <p:spPr bwMode="auto">
          <a:xfrm>
            <a:off x="379413" y="1323975"/>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174" name="Picture 33" descr="UCSBslidelogo"/>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7273716"/>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7200" algn="l" rtl="0" fontAlgn="base">
        <a:spcBef>
          <a:spcPct val="0"/>
        </a:spcBef>
        <a:spcAft>
          <a:spcPct val="0"/>
        </a:spcAft>
        <a:defRPr sz="2800" b="1">
          <a:solidFill>
            <a:srgbClr val="FFFF00"/>
          </a:solidFill>
          <a:latin typeface="Arial" charset="0"/>
        </a:defRPr>
      </a:lvl6pPr>
      <a:lvl7pPr marL="914400" algn="l" rtl="0" fontAlgn="base">
        <a:spcBef>
          <a:spcPct val="0"/>
        </a:spcBef>
        <a:spcAft>
          <a:spcPct val="0"/>
        </a:spcAft>
        <a:defRPr sz="2800" b="1">
          <a:solidFill>
            <a:srgbClr val="FFFF00"/>
          </a:solidFill>
          <a:latin typeface="Arial" charset="0"/>
        </a:defRPr>
      </a:lvl7pPr>
      <a:lvl8pPr marL="1371600" algn="l" rtl="0" fontAlgn="base">
        <a:spcBef>
          <a:spcPct val="0"/>
        </a:spcBef>
        <a:spcAft>
          <a:spcPct val="0"/>
        </a:spcAft>
        <a:defRPr sz="2800" b="1">
          <a:solidFill>
            <a:srgbClr val="FFFF00"/>
          </a:solidFill>
          <a:latin typeface="Arial" charset="0"/>
        </a:defRPr>
      </a:lvl8pPr>
      <a:lvl9pPr marL="1828800" algn="l" rtl="0" fontAlgn="base">
        <a:spcBef>
          <a:spcPct val="0"/>
        </a:spcBef>
        <a:spcAft>
          <a:spcPct val="0"/>
        </a:spcAft>
        <a:defRPr sz="2800" b="1">
          <a:solidFill>
            <a:srgbClr val="FFFF00"/>
          </a:solidFill>
          <a:latin typeface="Arial" charset="0"/>
        </a:defRPr>
      </a:lvl9pPr>
    </p:titleStyle>
    <p:bodyStyle>
      <a:lvl1pPr marL="609600" indent="-6096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2838" indent="-5334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601788" indent="-4572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611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966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Rectangle 17"/>
          <p:cNvSpPr>
            <a:spLocks noGrp="1" noChangeArrowheads="1"/>
          </p:cNvSpPr>
          <p:nvPr>
            <p:ph type="title"/>
          </p:nvPr>
        </p:nvSpPr>
        <p:spPr bwMode="auto">
          <a:xfrm>
            <a:off x="228600" y="0"/>
            <a:ext cx="8459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w="9525">
            <a:noFill/>
            <a:miter lim="800000"/>
            <a:headEnd/>
            <a:tailEnd/>
          </a:ln>
          <a:effectLst/>
        </p:spPr>
        <p:txBody>
          <a:bodyPr>
            <a:spAutoFit/>
          </a:bodyPr>
          <a:lstStyle>
            <a:lvl1pPr eaLnBrk="0" hangingPunct="0">
              <a:defRPr sz="2800">
                <a:solidFill>
                  <a:schemeClr val="tx1"/>
                </a:solidFill>
                <a:latin typeface="Verdana" charset="0"/>
              </a:defRPr>
            </a:lvl1pPr>
            <a:lvl2pPr marL="742950" indent="-285750" eaLnBrk="0" hangingPunct="0">
              <a:defRPr sz="2800">
                <a:solidFill>
                  <a:schemeClr val="tx1"/>
                </a:solidFill>
                <a:latin typeface="Verdana" charset="0"/>
              </a:defRPr>
            </a:lvl2pPr>
            <a:lvl3pPr marL="1143000" indent="-228600" eaLnBrk="0" hangingPunct="0">
              <a:defRPr sz="2800">
                <a:solidFill>
                  <a:schemeClr val="tx1"/>
                </a:solidFill>
                <a:latin typeface="Verdana" charset="0"/>
              </a:defRPr>
            </a:lvl3pPr>
            <a:lvl4pPr marL="1600200" indent="-228600" eaLnBrk="0" hangingPunct="0">
              <a:defRPr sz="2800">
                <a:solidFill>
                  <a:schemeClr val="tx1"/>
                </a:solidFill>
                <a:latin typeface="Verdana" charset="0"/>
              </a:defRPr>
            </a:lvl4pPr>
            <a:lvl5pPr marL="2057400" indent="-228600" eaLnBrk="0" hangingPunct="0">
              <a:defRPr sz="2800">
                <a:solidFill>
                  <a:schemeClr val="tx1"/>
                </a:solidFill>
                <a:latin typeface="Verdana" charset="0"/>
              </a:defRPr>
            </a:lvl5pPr>
            <a:lvl6pPr marL="2514600" indent="-228600" eaLnBrk="0" fontAlgn="base" hangingPunct="0">
              <a:spcBef>
                <a:spcPct val="45000"/>
              </a:spcBef>
              <a:spcAft>
                <a:spcPct val="0"/>
              </a:spcAft>
              <a:buChar char="•"/>
              <a:defRPr sz="2800">
                <a:solidFill>
                  <a:schemeClr val="tx1"/>
                </a:solidFill>
                <a:latin typeface="Verdana" charset="0"/>
              </a:defRPr>
            </a:lvl6pPr>
            <a:lvl7pPr marL="2971800" indent="-228600" eaLnBrk="0" fontAlgn="base" hangingPunct="0">
              <a:spcBef>
                <a:spcPct val="45000"/>
              </a:spcBef>
              <a:spcAft>
                <a:spcPct val="0"/>
              </a:spcAft>
              <a:buChar char="•"/>
              <a:defRPr sz="2800">
                <a:solidFill>
                  <a:schemeClr val="tx1"/>
                </a:solidFill>
                <a:latin typeface="Verdana" charset="0"/>
              </a:defRPr>
            </a:lvl7pPr>
            <a:lvl8pPr marL="3429000" indent="-228600" eaLnBrk="0" fontAlgn="base" hangingPunct="0">
              <a:spcBef>
                <a:spcPct val="45000"/>
              </a:spcBef>
              <a:spcAft>
                <a:spcPct val="0"/>
              </a:spcAft>
              <a:buChar char="•"/>
              <a:defRPr sz="2800">
                <a:solidFill>
                  <a:schemeClr val="tx1"/>
                </a:solidFill>
                <a:latin typeface="Verdana" charset="0"/>
              </a:defRPr>
            </a:lvl8pPr>
            <a:lvl9pPr marL="3886200" indent="-228600" eaLnBrk="0" fontAlgn="base" hangingPunct="0">
              <a:spcBef>
                <a:spcPct val="45000"/>
              </a:spcBef>
              <a:spcAft>
                <a:spcPct val="0"/>
              </a:spcAft>
              <a:buChar char="•"/>
              <a:defRPr sz="2800">
                <a:solidFill>
                  <a:schemeClr val="tx1"/>
                </a:solidFill>
                <a:latin typeface="Verdana" charset="0"/>
              </a:defRPr>
            </a:lvl9pPr>
          </a:lstStyle>
          <a:p>
            <a:pPr>
              <a:spcBef>
                <a:spcPct val="50000"/>
              </a:spcBef>
              <a:buFontTx/>
              <a:buNone/>
            </a:pPr>
            <a:fld id="{C66F13CF-ECFD-7744-B43D-8419DAF64A18}" type="slidenum">
              <a:rPr lang="en-US" altLang="en-US" sz="1000">
                <a:solidFill>
                  <a:srgbClr val="000000"/>
                </a:solidFill>
                <a:latin typeface="Arial" charset="0"/>
                <a:ea typeface=""/>
              </a:rPr>
              <a:pPr>
                <a:spcBef>
                  <a:spcPct val="50000"/>
                </a:spcBef>
                <a:buFontTx/>
                <a:buNone/>
              </a:pPr>
              <a:t>‹#›</a:t>
            </a:fld>
            <a:endParaRPr lang="en-US" altLang="en-US" sz="1000">
              <a:solidFill>
                <a:srgbClr val="000000"/>
              </a:solidFill>
              <a:latin typeface="Arial" charset="0"/>
              <a:ea typeface=""/>
            </a:endParaRPr>
          </a:p>
        </p:txBody>
      </p:sp>
      <p:sp>
        <p:nvSpPr>
          <p:cNvPr id="4101" name="Rectangle 21"/>
          <p:cNvSpPr>
            <a:spLocks noGrp="1" noChangeArrowheads="1"/>
          </p:cNvSpPr>
          <p:nvPr>
            <p:ph type="body" idx="1"/>
          </p:nvPr>
        </p:nvSpPr>
        <p:spPr bwMode="auto">
          <a:xfrm>
            <a:off x="379413" y="1323975"/>
            <a:ext cx="8428037"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2"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7638"/>
      </p:ext>
    </p:extLst>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 id="2147485383" r:id="rId12"/>
    <p:sldLayoutId id="2147485384" r:id="rId13"/>
    <p:sldLayoutId id="2147485385" r:id="rId14"/>
    <p:sldLayoutId id="2147485386" r:id="rId15"/>
    <p:sldLayoutId id="2147485387" r:id="rId16"/>
    <p:sldLayoutId id="2147485388" r:id="rId17"/>
  </p:sldLayoutIdLst>
  <p:transition/>
  <p:txStyles>
    <p:titleStyle>
      <a:lvl1pPr algn="l" rtl="0" eaLnBrk="0" fontAlgn="base" hangingPunct="0">
        <a:spcBef>
          <a:spcPct val="0"/>
        </a:spcBef>
        <a:spcAft>
          <a:spcPct val="0"/>
        </a:spcAft>
        <a:defRPr sz="2800" b="1">
          <a:solidFill>
            <a:srgbClr val="FFFF00"/>
          </a:solidFill>
          <a:latin typeface="+mj-lt"/>
          <a:ea typeface="+mj-ea"/>
          <a:cs typeface="+mj-cs"/>
        </a:defRPr>
      </a:lvl1pPr>
      <a:lvl2pPr algn="l" rtl="0" eaLnBrk="0" fontAlgn="base" hangingPunct="0">
        <a:spcBef>
          <a:spcPct val="0"/>
        </a:spcBef>
        <a:spcAft>
          <a:spcPct val="0"/>
        </a:spcAft>
        <a:defRPr sz="2800" b="1">
          <a:solidFill>
            <a:srgbClr val="FFFF00"/>
          </a:solidFill>
          <a:latin typeface="Arial" charset="0"/>
        </a:defRPr>
      </a:lvl2pPr>
      <a:lvl3pPr algn="l" rtl="0" eaLnBrk="0" fontAlgn="base" hangingPunct="0">
        <a:spcBef>
          <a:spcPct val="0"/>
        </a:spcBef>
        <a:spcAft>
          <a:spcPct val="0"/>
        </a:spcAft>
        <a:defRPr sz="2800" b="1">
          <a:solidFill>
            <a:srgbClr val="FFFF00"/>
          </a:solidFill>
          <a:latin typeface="Arial" charset="0"/>
        </a:defRPr>
      </a:lvl3pPr>
      <a:lvl4pPr algn="l" rtl="0" eaLnBrk="0" fontAlgn="base" hangingPunct="0">
        <a:spcBef>
          <a:spcPct val="0"/>
        </a:spcBef>
        <a:spcAft>
          <a:spcPct val="0"/>
        </a:spcAft>
        <a:defRPr sz="2800" b="1">
          <a:solidFill>
            <a:srgbClr val="FFFF00"/>
          </a:solidFill>
          <a:latin typeface="Arial" charset="0"/>
        </a:defRPr>
      </a:lvl4pPr>
      <a:lvl5pPr algn="l" rtl="0" eaLnBrk="0" fontAlgn="base" hangingPunct="0">
        <a:spcBef>
          <a:spcPct val="0"/>
        </a:spcBef>
        <a:spcAft>
          <a:spcPct val="0"/>
        </a:spcAft>
        <a:defRPr sz="2800" b="1">
          <a:solidFill>
            <a:srgbClr val="FFFF00"/>
          </a:solidFill>
          <a:latin typeface="Arial" charset="0"/>
        </a:defRPr>
      </a:lvl5pPr>
      <a:lvl6pPr marL="457200" algn="l" rtl="0" fontAlgn="base">
        <a:spcBef>
          <a:spcPct val="0"/>
        </a:spcBef>
        <a:spcAft>
          <a:spcPct val="0"/>
        </a:spcAft>
        <a:defRPr sz="2800" b="1">
          <a:solidFill>
            <a:srgbClr val="FFFF00"/>
          </a:solidFill>
          <a:latin typeface="Arial" charset="0"/>
        </a:defRPr>
      </a:lvl6pPr>
      <a:lvl7pPr marL="914400" algn="l" rtl="0" fontAlgn="base">
        <a:spcBef>
          <a:spcPct val="0"/>
        </a:spcBef>
        <a:spcAft>
          <a:spcPct val="0"/>
        </a:spcAft>
        <a:defRPr sz="2800" b="1">
          <a:solidFill>
            <a:srgbClr val="FFFF00"/>
          </a:solidFill>
          <a:latin typeface="Arial" charset="0"/>
        </a:defRPr>
      </a:lvl7pPr>
      <a:lvl8pPr marL="1371600" algn="l" rtl="0" fontAlgn="base">
        <a:spcBef>
          <a:spcPct val="0"/>
        </a:spcBef>
        <a:spcAft>
          <a:spcPct val="0"/>
        </a:spcAft>
        <a:defRPr sz="2800" b="1">
          <a:solidFill>
            <a:srgbClr val="FFFF00"/>
          </a:solidFill>
          <a:latin typeface="Arial" charset="0"/>
        </a:defRPr>
      </a:lvl8pPr>
      <a:lvl9pPr marL="1828800" algn="l" rtl="0" fontAlgn="base">
        <a:spcBef>
          <a:spcPct val="0"/>
        </a:spcBef>
        <a:spcAft>
          <a:spcPct val="0"/>
        </a:spcAft>
        <a:defRPr sz="2800" b="1">
          <a:solidFill>
            <a:srgbClr val="FFFF00"/>
          </a:solidFill>
          <a:latin typeface="Arial" charset="0"/>
        </a:defRPr>
      </a:lvl9pPr>
    </p:titleStyle>
    <p:bodyStyle>
      <a:lvl1pPr marL="609600" indent="-609600" algn="l" rtl="0" eaLnBrk="0" fontAlgn="base" hangingPunct="0">
        <a:lnSpc>
          <a:spcPct val="95000"/>
        </a:lnSpc>
        <a:spcBef>
          <a:spcPct val="45000"/>
        </a:spcBef>
        <a:spcAft>
          <a:spcPct val="0"/>
        </a:spcAft>
        <a:buClr>
          <a:schemeClr val="tx1"/>
        </a:buClr>
        <a:buChar char="•"/>
        <a:defRPr sz="2400">
          <a:solidFill>
            <a:schemeClr val="tx1"/>
          </a:solidFill>
          <a:latin typeface="+mn-lt"/>
          <a:ea typeface="+mn-ea"/>
          <a:cs typeface="+mn-cs"/>
        </a:defRPr>
      </a:lvl1pPr>
      <a:lvl2pPr marL="1112838" indent="-533400" algn="l" rtl="0" eaLnBrk="0" fontAlgn="base" hangingPunct="0">
        <a:lnSpc>
          <a:spcPct val="95000"/>
        </a:lnSpc>
        <a:spcBef>
          <a:spcPct val="45000"/>
        </a:spcBef>
        <a:spcAft>
          <a:spcPct val="0"/>
        </a:spcAft>
        <a:buClr>
          <a:schemeClr val="tx1"/>
        </a:buClr>
        <a:buChar char="–"/>
        <a:defRPr sz="2400">
          <a:solidFill>
            <a:schemeClr val="tx1"/>
          </a:solidFill>
          <a:latin typeface="+mn-lt"/>
        </a:defRPr>
      </a:lvl2pPr>
      <a:lvl3pPr marL="1601788" indent="-457200" algn="l" rtl="0" eaLnBrk="0" fontAlgn="base" hangingPunct="0">
        <a:lnSpc>
          <a:spcPct val="95000"/>
        </a:lnSpc>
        <a:spcBef>
          <a:spcPct val="45000"/>
        </a:spcBef>
        <a:spcAft>
          <a:spcPct val="0"/>
        </a:spcAft>
        <a:buClr>
          <a:schemeClr val="tx1"/>
        </a:buClr>
        <a:buChar char="•"/>
        <a:defRPr>
          <a:solidFill>
            <a:schemeClr val="tx1"/>
          </a:solidFill>
          <a:latin typeface="+mn-lt"/>
        </a:defRPr>
      </a:lvl3pPr>
      <a:lvl4pPr marL="1916113" indent="-381000" algn="l" rtl="0" eaLnBrk="0" fontAlgn="base" hangingPunct="0">
        <a:lnSpc>
          <a:spcPct val="95000"/>
        </a:lnSpc>
        <a:spcBef>
          <a:spcPct val="45000"/>
        </a:spcBef>
        <a:spcAft>
          <a:spcPct val="0"/>
        </a:spcAft>
        <a:buClr>
          <a:schemeClr val="tx1"/>
        </a:buClr>
        <a:buChar char="–"/>
        <a:defRPr>
          <a:solidFill>
            <a:schemeClr val="tx1"/>
          </a:solidFill>
          <a:latin typeface="+mn-lt"/>
        </a:defRPr>
      </a:lvl4pPr>
      <a:lvl5pPr marL="2379663" indent="-381000" algn="l" rtl="0" eaLnBrk="0" fontAlgn="base" hangingPunct="0">
        <a:lnSpc>
          <a:spcPct val="95000"/>
        </a:lnSpc>
        <a:spcBef>
          <a:spcPct val="45000"/>
        </a:spcBef>
        <a:spcAft>
          <a:spcPct val="0"/>
        </a:spcAft>
        <a:buClr>
          <a:schemeClr val="tx1"/>
        </a:buClr>
        <a:buChar char="•"/>
        <a:defRPr>
          <a:solidFill>
            <a:schemeClr val="tx1"/>
          </a:solidFill>
          <a:latin typeface="+mn-lt"/>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0" name="Picture 16" descr="SwooshHeader">
            <a:extLst>
              <a:ext uri="{FF2B5EF4-FFF2-40B4-BE49-F238E27FC236}">
                <a16:creationId xmlns:a16="http://schemas.microsoft.com/office/drawing/2014/main" id="{0DA57969-A813-8F42-B8B4-04913238893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p:spPr>
      </p:pic>
      <p:sp>
        <p:nvSpPr>
          <p:cNvPr id="1041" name="Rectangle 17">
            <a:extLst>
              <a:ext uri="{FF2B5EF4-FFF2-40B4-BE49-F238E27FC236}">
                <a16:creationId xmlns:a16="http://schemas.microsoft.com/office/drawing/2014/main" id="{4F4EDAF0-67E2-9F47-98E0-0FF6B6E521FD}"/>
              </a:ext>
            </a:extLst>
          </p:cNvPr>
          <p:cNvSpPr>
            <a:spLocks noGrp="1" noChangeArrowheads="1"/>
          </p:cNvSpPr>
          <p:nvPr>
            <p:ph type="title"/>
          </p:nvPr>
        </p:nvSpPr>
        <p:spPr bwMode="auto">
          <a:xfrm>
            <a:off x="228600" y="0"/>
            <a:ext cx="84597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43" name="Text Box 19">
            <a:extLst>
              <a:ext uri="{FF2B5EF4-FFF2-40B4-BE49-F238E27FC236}">
                <a16:creationId xmlns:a16="http://schemas.microsoft.com/office/drawing/2014/main" id="{7ABD8027-DAC4-2E45-9B09-6BC18B652407}"/>
              </a:ext>
            </a:extLst>
          </p:cNvPr>
          <p:cNvSpPr txBox="1">
            <a:spLocks noChangeArrowheads="1"/>
          </p:cNvSpPr>
          <p:nvPr userDrawn="1"/>
        </p:nvSpPr>
        <p:spPr bwMode="auto">
          <a:xfrm>
            <a:off x="0" y="652145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fld id="{B5F176FD-9E08-F249-9B65-D174D81D5C96}" type="slidenum">
              <a:rPr lang="en-US" altLang="en-US" sz="1000"/>
              <a:pPr eaLnBrk="0" hangingPunct="0">
                <a:spcBef>
                  <a:spcPct val="50000"/>
                </a:spcBef>
                <a:buFontTx/>
                <a:buNone/>
              </a:pPr>
              <a:t>‹#›</a:t>
            </a:fld>
            <a:endParaRPr lang="en-US" altLang="en-US" sz="1000"/>
          </a:p>
        </p:txBody>
      </p:sp>
      <p:sp>
        <p:nvSpPr>
          <p:cNvPr id="1045" name="Rectangle 21">
            <a:extLst>
              <a:ext uri="{FF2B5EF4-FFF2-40B4-BE49-F238E27FC236}">
                <a16:creationId xmlns:a16="http://schemas.microsoft.com/office/drawing/2014/main" id="{58C47BBB-A8C0-E845-9122-858929D53443}"/>
              </a:ext>
            </a:extLst>
          </p:cNvPr>
          <p:cNvSpPr>
            <a:spLocks noGrp="1" noChangeArrowheads="1"/>
          </p:cNvSpPr>
          <p:nvPr>
            <p:ph type="body" idx="1"/>
          </p:nvPr>
        </p:nvSpPr>
        <p:spPr bwMode="auto">
          <a:xfrm>
            <a:off x="379413" y="1323975"/>
            <a:ext cx="842803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57" name="Picture 33" descr="UCSBslidelogo">
            <a:extLst>
              <a:ext uri="{FF2B5EF4-FFF2-40B4-BE49-F238E27FC236}">
                <a16:creationId xmlns:a16="http://schemas.microsoft.com/office/drawing/2014/main" id="{3DEF827A-E07A-6E4A-A45E-F4DC5BBB2C6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21584"/>
      </p:ext>
    </p:extLst>
  </p:cSld>
  <p:clrMap bg1="lt1" tx1="dk1" bg2="lt2" tx2="dk2" accent1="accent1" accent2="accent2" accent3="accent3" accent4="accent4" accent5="accent5" accent6="accent6" hlink="hlink" folHlink="folHlink"/>
  <p:sldLayoutIdLst>
    <p:sldLayoutId id="2147485466" r:id="rId1"/>
    <p:sldLayoutId id="2147485467" r:id="rId2"/>
    <p:sldLayoutId id="2147485468" r:id="rId3"/>
    <p:sldLayoutId id="2147485469" r:id="rId4"/>
    <p:sldLayoutId id="2147485470" r:id="rId5"/>
    <p:sldLayoutId id="2147485471" r:id="rId6"/>
    <p:sldLayoutId id="2147485472" r:id="rId7"/>
    <p:sldLayoutId id="2147485473" r:id="rId8"/>
    <p:sldLayoutId id="2147485474" r:id="rId9"/>
    <p:sldLayoutId id="2147485475" r:id="rId10"/>
    <p:sldLayoutId id="2147485476" r:id="rId11"/>
    <p:sldLayoutId id="2147485477" r:id="rId12"/>
    <p:sldLayoutId id="2147485478" r:id="rId13"/>
    <p:sldLayoutId id="2147485479" r:id="rId14"/>
  </p:sldLayoutIdLst>
  <p:txStyles>
    <p:titleStyle>
      <a:lvl1pPr algn="l" rtl="0" fontAlgn="base">
        <a:spcBef>
          <a:spcPct val="0"/>
        </a:spcBef>
        <a:spcAft>
          <a:spcPct val="0"/>
        </a:spcAft>
        <a:defRPr sz="2800" b="1" kern="1200">
          <a:solidFill>
            <a:srgbClr val="FFFF00"/>
          </a:solidFill>
          <a:latin typeface="+mj-lt"/>
          <a:ea typeface="+mj-ea"/>
          <a:cs typeface="+mj-cs"/>
        </a:defRPr>
      </a:lvl1pPr>
      <a:lvl2pPr algn="l" rtl="0" fontAlgn="base">
        <a:spcBef>
          <a:spcPct val="0"/>
        </a:spcBef>
        <a:spcAft>
          <a:spcPct val="0"/>
        </a:spcAft>
        <a:defRPr sz="2800" b="1">
          <a:solidFill>
            <a:srgbClr val="FFFF00"/>
          </a:solidFill>
          <a:latin typeface="Arial" panose="020B0604020202020204" pitchFamily="34" charset="0"/>
        </a:defRPr>
      </a:lvl2pPr>
      <a:lvl3pPr algn="l" rtl="0" fontAlgn="base">
        <a:spcBef>
          <a:spcPct val="0"/>
        </a:spcBef>
        <a:spcAft>
          <a:spcPct val="0"/>
        </a:spcAft>
        <a:defRPr sz="2800" b="1">
          <a:solidFill>
            <a:srgbClr val="FFFF00"/>
          </a:solidFill>
          <a:latin typeface="Arial" panose="020B0604020202020204" pitchFamily="34" charset="0"/>
        </a:defRPr>
      </a:lvl3pPr>
      <a:lvl4pPr algn="l" rtl="0" fontAlgn="base">
        <a:spcBef>
          <a:spcPct val="0"/>
        </a:spcBef>
        <a:spcAft>
          <a:spcPct val="0"/>
        </a:spcAft>
        <a:defRPr sz="2800" b="1">
          <a:solidFill>
            <a:srgbClr val="FFFF00"/>
          </a:solidFill>
          <a:latin typeface="Arial" panose="020B0604020202020204" pitchFamily="34" charset="0"/>
        </a:defRPr>
      </a:lvl4pPr>
      <a:lvl5pPr algn="l" rtl="0" fontAlgn="base">
        <a:spcBef>
          <a:spcPct val="0"/>
        </a:spcBef>
        <a:spcAft>
          <a:spcPct val="0"/>
        </a:spcAft>
        <a:defRPr sz="2800" b="1">
          <a:solidFill>
            <a:srgbClr val="FFFF00"/>
          </a:solidFill>
          <a:latin typeface="Arial" panose="020B0604020202020204" pitchFamily="34" charset="0"/>
        </a:defRPr>
      </a:lvl5pPr>
      <a:lvl6pPr marL="457200" algn="l" rtl="0" fontAlgn="base">
        <a:spcBef>
          <a:spcPct val="0"/>
        </a:spcBef>
        <a:spcAft>
          <a:spcPct val="0"/>
        </a:spcAft>
        <a:defRPr sz="2800" b="1">
          <a:solidFill>
            <a:srgbClr val="FFFF00"/>
          </a:solidFill>
          <a:latin typeface="Arial" panose="020B0604020202020204" pitchFamily="34" charset="0"/>
        </a:defRPr>
      </a:lvl6pPr>
      <a:lvl7pPr marL="914400" algn="l" rtl="0" fontAlgn="base">
        <a:spcBef>
          <a:spcPct val="0"/>
        </a:spcBef>
        <a:spcAft>
          <a:spcPct val="0"/>
        </a:spcAft>
        <a:defRPr sz="2800" b="1">
          <a:solidFill>
            <a:srgbClr val="FFFF00"/>
          </a:solidFill>
          <a:latin typeface="Arial" panose="020B0604020202020204" pitchFamily="34" charset="0"/>
        </a:defRPr>
      </a:lvl7pPr>
      <a:lvl8pPr marL="1371600" algn="l" rtl="0" fontAlgn="base">
        <a:spcBef>
          <a:spcPct val="0"/>
        </a:spcBef>
        <a:spcAft>
          <a:spcPct val="0"/>
        </a:spcAft>
        <a:defRPr sz="2800" b="1">
          <a:solidFill>
            <a:srgbClr val="FFFF00"/>
          </a:solidFill>
          <a:latin typeface="Arial" panose="020B0604020202020204" pitchFamily="34" charset="0"/>
        </a:defRPr>
      </a:lvl8pPr>
      <a:lvl9pPr marL="1828800" algn="l" rtl="0" fontAlgn="base">
        <a:spcBef>
          <a:spcPct val="0"/>
        </a:spcBef>
        <a:spcAft>
          <a:spcPct val="0"/>
        </a:spcAft>
        <a:defRPr sz="2800" b="1">
          <a:solidFill>
            <a:srgbClr val="FFFF00"/>
          </a:solidFill>
          <a:latin typeface="Arial" panose="020B0604020202020204" pitchFamily="34" charset="0"/>
        </a:defRPr>
      </a:lvl9pPr>
    </p:titleStyle>
    <p:bodyStyle>
      <a:lvl1pPr marL="609600" indent="-609600" algn="l" rtl="0" fontAlgn="base">
        <a:lnSpc>
          <a:spcPct val="95000"/>
        </a:lnSpc>
        <a:spcBef>
          <a:spcPct val="45000"/>
        </a:spcBef>
        <a:spcAft>
          <a:spcPct val="0"/>
        </a:spcAft>
        <a:buClr>
          <a:schemeClr val="tx1"/>
        </a:buClr>
        <a:buChar char="•"/>
        <a:defRPr sz="2400" kern="1200">
          <a:solidFill>
            <a:schemeClr val="tx1"/>
          </a:solidFill>
          <a:latin typeface="+mn-lt"/>
          <a:ea typeface="+mn-ea"/>
          <a:cs typeface="+mn-cs"/>
        </a:defRPr>
      </a:lvl1pPr>
      <a:lvl2pPr marL="1112838" indent="-533400" algn="l" rtl="0" fontAlgn="base">
        <a:lnSpc>
          <a:spcPct val="95000"/>
        </a:lnSpc>
        <a:spcBef>
          <a:spcPct val="45000"/>
        </a:spcBef>
        <a:spcAft>
          <a:spcPct val="0"/>
        </a:spcAft>
        <a:buClr>
          <a:schemeClr val="tx1"/>
        </a:buClr>
        <a:buChar char="–"/>
        <a:defRPr sz="2400" kern="1200">
          <a:solidFill>
            <a:schemeClr val="tx1"/>
          </a:solidFill>
          <a:latin typeface="+mn-lt"/>
          <a:ea typeface="+mn-ea"/>
          <a:cs typeface="+mn-cs"/>
        </a:defRPr>
      </a:lvl2pPr>
      <a:lvl3pPr marL="1601788" indent="-457200" algn="l" rtl="0" fontAlgn="base">
        <a:lnSpc>
          <a:spcPct val="95000"/>
        </a:lnSpc>
        <a:spcBef>
          <a:spcPct val="45000"/>
        </a:spcBef>
        <a:spcAft>
          <a:spcPct val="0"/>
        </a:spcAft>
        <a:buClr>
          <a:schemeClr val="tx1"/>
        </a:buClr>
        <a:buChar char="•"/>
        <a:defRPr kern="1200">
          <a:solidFill>
            <a:schemeClr val="tx1"/>
          </a:solidFill>
          <a:latin typeface="+mn-lt"/>
          <a:ea typeface="+mn-ea"/>
          <a:cs typeface="+mn-cs"/>
        </a:defRPr>
      </a:lvl3pPr>
      <a:lvl4pPr marL="1916113" indent="-381000" algn="l" rtl="0" fontAlgn="base">
        <a:lnSpc>
          <a:spcPct val="95000"/>
        </a:lnSpc>
        <a:spcBef>
          <a:spcPct val="45000"/>
        </a:spcBef>
        <a:spcAft>
          <a:spcPct val="0"/>
        </a:spcAft>
        <a:buClr>
          <a:schemeClr val="tx1"/>
        </a:buClr>
        <a:buChar char="–"/>
        <a:defRPr kern="1200">
          <a:solidFill>
            <a:schemeClr val="tx1"/>
          </a:solidFill>
          <a:latin typeface="+mn-lt"/>
          <a:ea typeface="+mn-ea"/>
          <a:cs typeface="+mn-cs"/>
        </a:defRPr>
      </a:lvl4pPr>
      <a:lvl5pPr marL="2379663" indent="-381000" algn="l" rtl="0" fontAlgn="base">
        <a:lnSpc>
          <a:spcPct val="95000"/>
        </a:lnSpc>
        <a:spcBef>
          <a:spcPct val="45000"/>
        </a:spcBef>
        <a:spcAft>
          <a:spcPct val="0"/>
        </a:spcAft>
        <a:buClr>
          <a:schemeClr val="tx1"/>
        </a:buClr>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6" descr="SwooshHeade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19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2333254D-0DD3-004D-8457-8B4AEDBDF7FA}" type="slidenum">
              <a:rPr lang="en-US" sz="100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819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198" name="Picture 33" descr="UCSBslidelogo"/>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23640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171872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w="9525">
            <a:noFill/>
            <a:miter lim="800000"/>
            <a:headEnd/>
            <a:tailEnd/>
          </a:ln>
          <a:effectLst/>
        </p:spPr>
        <p:txBody>
          <a:bodyPr>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9E0D12C9-371F-A349-A198-E4125DD2651C}" type="slidenum">
              <a:rPr lang="en-US" sz="1000" smtClean="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3077" name="Rectangle 21"/>
          <p:cNvSpPr>
            <a:spLocks noGrp="1" noChangeArrowheads="1"/>
          </p:cNvSpPr>
          <p:nvPr>
            <p:ph type="body" idx="1"/>
          </p:nvPr>
        </p:nvSpPr>
        <p:spPr bwMode="auto">
          <a:xfrm>
            <a:off x="379413" y="1323975"/>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05361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7200" algn="l" rtl="0" fontAlgn="base">
        <a:spcBef>
          <a:spcPct val="0"/>
        </a:spcBef>
        <a:spcAft>
          <a:spcPct val="0"/>
        </a:spcAft>
        <a:defRPr sz="2800" b="1">
          <a:solidFill>
            <a:srgbClr val="FFFF00"/>
          </a:solidFill>
          <a:latin typeface="Arial" charset="0"/>
        </a:defRPr>
      </a:lvl6pPr>
      <a:lvl7pPr marL="914400" algn="l" rtl="0" fontAlgn="base">
        <a:spcBef>
          <a:spcPct val="0"/>
        </a:spcBef>
        <a:spcAft>
          <a:spcPct val="0"/>
        </a:spcAft>
        <a:defRPr sz="2800" b="1">
          <a:solidFill>
            <a:srgbClr val="FFFF00"/>
          </a:solidFill>
          <a:latin typeface="Arial" charset="0"/>
        </a:defRPr>
      </a:lvl7pPr>
      <a:lvl8pPr marL="1371600" algn="l" rtl="0" fontAlgn="base">
        <a:spcBef>
          <a:spcPct val="0"/>
        </a:spcBef>
        <a:spcAft>
          <a:spcPct val="0"/>
        </a:spcAft>
        <a:defRPr sz="2800" b="1">
          <a:solidFill>
            <a:srgbClr val="FFFF00"/>
          </a:solidFill>
          <a:latin typeface="Arial" charset="0"/>
        </a:defRPr>
      </a:lvl8pPr>
      <a:lvl9pPr marL="1828800" algn="l" rtl="0" fontAlgn="base">
        <a:spcBef>
          <a:spcPct val="0"/>
        </a:spcBef>
        <a:spcAft>
          <a:spcPct val="0"/>
        </a:spcAft>
        <a:defRPr sz="2800" b="1">
          <a:solidFill>
            <a:srgbClr val="FFFF00"/>
          </a:solidFill>
          <a:latin typeface="Arial" charset="0"/>
        </a:defRPr>
      </a:lvl9pPr>
    </p:titleStyle>
    <p:bodyStyle>
      <a:lvl1pPr marL="609600" indent="-6096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2838" indent="-5334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601788" indent="-4572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611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966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589149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solidFill>
                  <a:srgbClr val="000000"/>
                </a:solidFill>
                <a:latin typeface="Arial" charset="0"/>
                <a:cs typeface="Arial" pitchFamily="34" charset="0"/>
              </a:rPr>
              <a:pPr>
                <a:spcBef>
                  <a:spcPct val="50000"/>
                </a:spcBef>
                <a:buFontTx/>
                <a:buNone/>
              </a:pPr>
              <a:t>‹#›</a:t>
            </a:fld>
            <a:endParaRPr lang="en-US" sz="1000">
              <a:solidFill>
                <a:srgbClr val="000000"/>
              </a:solidFill>
              <a:latin typeface="Arial" charset="0"/>
              <a:cs typeface="Arial" pitchFamily="34"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069958"/>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20"/>
          <a:srcRect/>
          <a:stretch>
            <a:fillRect/>
          </a:stretch>
        </p:blipFill>
        <p:spPr bwMode="auto">
          <a:xfrm>
            <a:off x="0" y="0"/>
            <a:ext cx="9144000" cy="1295400"/>
          </a:xfrm>
          <a:prstGeom prst="rect">
            <a:avLst/>
          </a:prstGeom>
          <a:solidFill>
            <a:srgbClr val="000099"/>
          </a:solidFill>
          <a:ln w="9525">
            <a:noFill/>
            <a:miter lim="800000"/>
            <a:headEnd/>
            <a:tailEnd/>
          </a:ln>
        </p:spPr>
      </p:pic>
      <p:sp>
        <p:nvSpPr>
          <p:cNvPr id="3075" name="Rectangle 17"/>
          <p:cNvSpPr>
            <a:spLocks noGrp="1" noChangeArrowheads="1"/>
          </p:cNvSpPr>
          <p:nvPr>
            <p:ph type="title"/>
          </p:nvPr>
        </p:nvSpPr>
        <p:spPr bwMode="auto">
          <a:xfrm>
            <a:off x="228600" y="0"/>
            <a:ext cx="8459788" cy="990600"/>
          </a:xfrm>
          <a:prstGeom prst="rect">
            <a:avLst/>
          </a:prstGeom>
          <a:noFill/>
          <a:ln w="9525">
            <a:noFill/>
            <a:miter lim="800000"/>
            <a:headEnd/>
            <a:tailEnd/>
          </a:ln>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1"/>
            <a:ext cx="533400" cy="244475"/>
          </a:xfrm>
          <a:prstGeom prst="rect">
            <a:avLst/>
          </a:prstGeom>
          <a:noFill/>
          <a:ln w="9525">
            <a:noFill/>
            <a:miter lim="800000"/>
            <a:headEnd/>
            <a:tailEnd/>
          </a:ln>
          <a:effectLst/>
        </p:spPr>
        <p:txBody>
          <a:bodyPr lIns="91421" tIns="45711" rIns="91421" bIns="45711">
            <a:spAutoFit/>
          </a:bodyPr>
          <a:lstStyle/>
          <a:p>
            <a:pPr defTabSz="914353" eaLnBrk="0" hangingPunct="0">
              <a:spcBef>
                <a:spcPct val="50000"/>
              </a:spcBef>
              <a:buFontTx/>
              <a:buNone/>
              <a:defRPr/>
            </a:pPr>
            <a:fld id="{E6FD87DA-640C-4313-ACCC-E33AC66B8BD6}" type="slidenum">
              <a:rPr lang="en-US" sz="1000">
                <a:solidFill>
                  <a:srgbClr val="000000"/>
                </a:solidFill>
                <a:latin typeface="Arial" charset="0"/>
                <a:ea typeface="ヒラギノ角ゴ ProN W3" charset="0"/>
                <a:cs typeface="ヒラギノ角ゴ ProN W3" charset="0"/>
                <a:sym typeface="Arial" charset="0"/>
              </a:rPr>
              <a:pPr defTabSz="914353" eaLnBrk="0" hangingPunct="0">
                <a:spcBef>
                  <a:spcPct val="50000"/>
                </a:spcBef>
                <a:buFontTx/>
                <a:buNone/>
                <a:defRPr/>
              </a:pPr>
              <a:t>‹#›</a:t>
            </a:fld>
            <a:endParaRPr lang="en-US" sz="1000" dirty="0">
              <a:solidFill>
                <a:srgbClr val="000000"/>
              </a:solidFill>
              <a:latin typeface="Arial" charset="0"/>
              <a:ea typeface="ヒラギノ角ゴ ProN W3" charset="0"/>
              <a:cs typeface="ヒラギノ角ゴ ProN W3" charset="0"/>
              <a:sym typeface="Arial" charset="0"/>
            </a:endParaRPr>
          </a:p>
        </p:txBody>
      </p:sp>
      <p:sp>
        <p:nvSpPr>
          <p:cNvPr id="3077" name="Rectangle 21"/>
          <p:cNvSpPr>
            <a:spLocks noGrp="1" noChangeArrowheads="1"/>
          </p:cNvSpPr>
          <p:nvPr>
            <p:ph type="body" idx="1"/>
          </p:nvPr>
        </p:nvSpPr>
        <p:spPr bwMode="auto">
          <a:xfrm>
            <a:off x="379413" y="1323979"/>
            <a:ext cx="8428037" cy="4754563"/>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1"/>
          <a:srcRect/>
          <a:stretch>
            <a:fillRect/>
          </a:stretch>
        </p:blipFill>
        <p:spPr bwMode="auto">
          <a:xfrm>
            <a:off x="7772400" y="6308729"/>
            <a:ext cx="1371600" cy="549275"/>
          </a:xfrm>
          <a:prstGeom prst="rect">
            <a:avLst/>
          </a:prstGeom>
          <a:noFill/>
          <a:ln w="9525">
            <a:noFill/>
            <a:miter lim="800000"/>
            <a:headEnd/>
            <a:tailEnd/>
          </a:ln>
        </p:spPr>
      </p:pic>
    </p:spTree>
    <p:extLst>
      <p:ext uri="{BB962C8B-B14F-4D97-AF65-F5344CB8AC3E}">
        <p14:creationId xmlns:p14="http://schemas.microsoft.com/office/powerpoint/2010/main" val="4111728828"/>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Lst>
  <p:hf sldNum="0" hdr="0" ftr="0" dt="0"/>
  <p:txStyles>
    <p:titleStyle>
      <a:lvl1pPr algn="l" rtl="0" eaLnBrk="0" fontAlgn="base" hangingPunct="0">
        <a:spcBef>
          <a:spcPct val="0"/>
        </a:spcBef>
        <a:spcAft>
          <a:spcPct val="0"/>
        </a:spcAft>
        <a:defRPr sz="2800" b="1">
          <a:solidFill>
            <a:srgbClr val="FFFF00"/>
          </a:solidFill>
          <a:latin typeface="+mj-lt"/>
          <a:ea typeface="+mj-ea"/>
          <a:cs typeface="+mj-cs"/>
        </a:defRPr>
      </a:lvl1pPr>
      <a:lvl2pPr algn="l" rtl="0" eaLnBrk="0" fontAlgn="base" hangingPunct="0">
        <a:spcBef>
          <a:spcPct val="0"/>
        </a:spcBef>
        <a:spcAft>
          <a:spcPct val="0"/>
        </a:spcAft>
        <a:defRPr sz="2800" b="1">
          <a:solidFill>
            <a:srgbClr val="FFFF00"/>
          </a:solidFill>
          <a:latin typeface="Arial" charset="0"/>
        </a:defRPr>
      </a:lvl2pPr>
      <a:lvl3pPr algn="l" rtl="0" eaLnBrk="0" fontAlgn="base" hangingPunct="0">
        <a:spcBef>
          <a:spcPct val="0"/>
        </a:spcBef>
        <a:spcAft>
          <a:spcPct val="0"/>
        </a:spcAft>
        <a:defRPr sz="2800" b="1">
          <a:solidFill>
            <a:srgbClr val="FFFF00"/>
          </a:solidFill>
          <a:latin typeface="Arial" charset="0"/>
        </a:defRPr>
      </a:lvl3pPr>
      <a:lvl4pPr algn="l" rtl="0" eaLnBrk="0" fontAlgn="base" hangingPunct="0">
        <a:spcBef>
          <a:spcPct val="0"/>
        </a:spcBef>
        <a:spcAft>
          <a:spcPct val="0"/>
        </a:spcAft>
        <a:defRPr sz="2800" b="1">
          <a:solidFill>
            <a:srgbClr val="FFFF00"/>
          </a:solidFill>
          <a:latin typeface="Arial" charset="0"/>
        </a:defRPr>
      </a:lvl4pPr>
      <a:lvl5pPr algn="l" rtl="0" eaLnBrk="0" fontAlgn="base" hangingPunct="0">
        <a:spcBef>
          <a:spcPct val="0"/>
        </a:spcBef>
        <a:spcAft>
          <a:spcPct val="0"/>
        </a:spcAft>
        <a:defRPr sz="2800" b="1">
          <a:solidFill>
            <a:srgbClr val="FFFF00"/>
          </a:solidFill>
          <a:latin typeface="Arial" charset="0"/>
        </a:defRPr>
      </a:lvl5pPr>
      <a:lvl6pPr marL="457106" algn="l" rtl="0" fontAlgn="base">
        <a:spcBef>
          <a:spcPct val="0"/>
        </a:spcBef>
        <a:spcAft>
          <a:spcPct val="0"/>
        </a:spcAft>
        <a:defRPr sz="2800" b="1">
          <a:solidFill>
            <a:srgbClr val="FFFF00"/>
          </a:solidFill>
          <a:latin typeface="Arial" charset="0"/>
        </a:defRPr>
      </a:lvl6pPr>
      <a:lvl7pPr marL="914212" algn="l" rtl="0" fontAlgn="base">
        <a:spcBef>
          <a:spcPct val="0"/>
        </a:spcBef>
        <a:spcAft>
          <a:spcPct val="0"/>
        </a:spcAft>
        <a:defRPr sz="2800" b="1">
          <a:solidFill>
            <a:srgbClr val="FFFF00"/>
          </a:solidFill>
          <a:latin typeface="Arial" charset="0"/>
        </a:defRPr>
      </a:lvl7pPr>
      <a:lvl8pPr marL="1371320" algn="l" rtl="0" fontAlgn="base">
        <a:spcBef>
          <a:spcPct val="0"/>
        </a:spcBef>
        <a:spcAft>
          <a:spcPct val="0"/>
        </a:spcAft>
        <a:defRPr sz="2800" b="1">
          <a:solidFill>
            <a:srgbClr val="FFFF00"/>
          </a:solidFill>
          <a:latin typeface="Arial" charset="0"/>
        </a:defRPr>
      </a:lvl8pPr>
      <a:lvl9pPr marL="1828426" algn="l" rtl="0" fontAlgn="base">
        <a:spcBef>
          <a:spcPct val="0"/>
        </a:spcBef>
        <a:spcAft>
          <a:spcPct val="0"/>
        </a:spcAft>
        <a:defRPr sz="2800" b="1">
          <a:solidFill>
            <a:srgbClr val="FFFF00"/>
          </a:solidFill>
          <a:latin typeface="Arial" charset="0"/>
        </a:defRPr>
      </a:lvl9pPr>
    </p:titleStyle>
    <p:bodyStyle>
      <a:lvl1pPr marL="609476" indent="-609476" algn="l" rtl="0" eaLnBrk="0" fontAlgn="base" hangingPunct="0">
        <a:lnSpc>
          <a:spcPct val="95000"/>
        </a:lnSpc>
        <a:spcBef>
          <a:spcPct val="45000"/>
        </a:spcBef>
        <a:spcAft>
          <a:spcPct val="0"/>
        </a:spcAft>
        <a:buClr>
          <a:schemeClr val="tx1"/>
        </a:buClr>
        <a:buChar char="•"/>
        <a:defRPr sz="2400">
          <a:solidFill>
            <a:schemeClr val="tx1"/>
          </a:solidFill>
          <a:latin typeface="+mn-lt"/>
          <a:ea typeface="+mn-ea"/>
          <a:cs typeface="+mn-cs"/>
        </a:defRPr>
      </a:lvl1pPr>
      <a:lvl2pPr marL="1112610" indent="-533291" algn="l" rtl="0" eaLnBrk="0" fontAlgn="base" hangingPunct="0">
        <a:lnSpc>
          <a:spcPct val="95000"/>
        </a:lnSpc>
        <a:spcBef>
          <a:spcPct val="45000"/>
        </a:spcBef>
        <a:spcAft>
          <a:spcPct val="0"/>
        </a:spcAft>
        <a:buClr>
          <a:schemeClr val="tx1"/>
        </a:buClr>
        <a:buChar char="–"/>
        <a:defRPr sz="2400">
          <a:solidFill>
            <a:schemeClr val="tx1"/>
          </a:solidFill>
          <a:latin typeface="+mn-lt"/>
        </a:defRPr>
      </a:lvl2pPr>
      <a:lvl3pPr marL="1601460" indent="-457106" algn="l" rtl="0" eaLnBrk="0" fontAlgn="base" hangingPunct="0">
        <a:lnSpc>
          <a:spcPct val="95000"/>
        </a:lnSpc>
        <a:spcBef>
          <a:spcPct val="45000"/>
        </a:spcBef>
        <a:spcAft>
          <a:spcPct val="0"/>
        </a:spcAft>
        <a:buClr>
          <a:schemeClr val="tx1"/>
        </a:buClr>
        <a:buChar char="•"/>
        <a:defRPr>
          <a:solidFill>
            <a:schemeClr val="tx1"/>
          </a:solidFill>
          <a:latin typeface="+mn-lt"/>
        </a:defRPr>
      </a:lvl3pPr>
      <a:lvl4pPr marL="1915721" indent="-380923" algn="l" rtl="0" eaLnBrk="0" fontAlgn="base" hangingPunct="0">
        <a:lnSpc>
          <a:spcPct val="95000"/>
        </a:lnSpc>
        <a:spcBef>
          <a:spcPct val="45000"/>
        </a:spcBef>
        <a:spcAft>
          <a:spcPct val="0"/>
        </a:spcAft>
        <a:buClr>
          <a:schemeClr val="tx1"/>
        </a:buClr>
        <a:buChar char="–"/>
        <a:defRPr>
          <a:solidFill>
            <a:schemeClr val="tx1"/>
          </a:solidFill>
          <a:latin typeface="+mn-lt"/>
        </a:defRPr>
      </a:lvl4pPr>
      <a:lvl5pPr marL="2379175" indent="-380923" algn="l" rtl="0" eaLnBrk="0" fontAlgn="base" hangingPunct="0">
        <a:lnSpc>
          <a:spcPct val="95000"/>
        </a:lnSpc>
        <a:spcBef>
          <a:spcPct val="45000"/>
        </a:spcBef>
        <a:spcAft>
          <a:spcPct val="0"/>
        </a:spcAft>
        <a:buClr>
          <a:schemeClr val="tx1"/>
        </a:buClr>
        <a:buChar char="•"/>
        <a:defRPr>
          <a:solidFill>
            <a:schemeClr val="tx1"/>
          </a:solidFill>
          <a:latin typeface="+mn-lt"/>
        </a:defRPr>
      </a:lvl5pPr>
      <a:lvl6pPr marL="2836283" indent="-380923" algn="l" rtl="0" fontAlgn="base">
        <a:lnSpc>
          <a:spcPct val="95000"/>
        </a:lnSpc>
        <a:spcBef>
          <a:spcPct val="45000"/>
        </a:spcBef>
        <a:spcAft>
          <a:spcPct val="0"/>
        </a:spcAft>
        <a:buClr>
          <a:schemeClr val="tx1"/>
        </a:buClr>
        <a:buChar char="•"/>
        <a:defRPr>
          <a:solidFill>
            <a:schemeClr val="tx1"/>
          </a:solidFill>
          <a:latin typeface="+mn-lt"/>
        </a:defRPr>
      </a:lvl6pPr>
      <a:lvl7pPr marL="3293389" indent="-380923" algn="l" rtl="0" fontAlgn="base">
        <a:lnSpc>
          <a:spcPct val="95000"/>
        </a:lnSpc>
        <a:spcBef>
          <a:spcPct val="45000"/>
        </a:spcBef>
        <a:spcAft>
          <a:spcPct val="0"/>
        </a:spcAft>
        <a:buClr>
          <a:schemeClr val="tx1"/>
        </a:buClr>
        <a:buChar char="•"/>
        <a:defRPr>
          <a:solidFill>
            <a:schemeClr val="tx1"/>
          </a:solidFill>
          <a:latin typeface="+mn-lt"/>
        </a:defRPr>
      </a:lvl7pPr>
      <a:lvl8pPr marL="3750495" indent="-380923" algn="l" rtl="0" fontAlgn="base">
        <a:lnSpc>
          <a:spcPct val="95000"/>
        </a:lnSpc>
        <a:spcBef>
          <a:spcPct val="45000"/>
        </a:spcBef>
        <a:spcAft>
          <a:spcPct val="0"/>
        </a:spcAft>
        <a:buClr>
          <a:schemeClr val="tx1"/>
        </a:buClr>
        <a:buChar char="•"/>
        <a:defRPr>
          <a:solidFill>
            <a:schemeClr val="tx1"/>
          </a:solidFill>
          <a:latin typeface="+mn-lt"/>
        </a:defRPr>
      </a:lvl8pPr>
      <a:lvl9pPr marL="4207601" indent="-380923"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6" descr="SwooshHeade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099" name="Rectangle 17"/>
          <p:cNvSpPr>
            <a:spLocks noGrp="1" noChangeArrowheads="1"/>
          </p:cNvSpPr>
          <p:nvPr>
            <p:ph type="title"/>
          </p:nvPr>
        </p:nvSpPr>
        <p:spPr bwMode="auto">
          <a:xfrm>
            <a:off x="228600" y="0"/>
            <a:ext cx="8459788"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w="9525">
            <a:noFill/>
            <a:miter lim="800000"/>
            <a:headEnd/>
            <a:tailEnd/>
          </a:ln>
          <a:effectLst/>
        </p:spPr>
        <p:txBody>
          <a:bodyPr>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8B603DB2-9062-694B-928E-8006A60B978B}" type="slidenum">
              <a:rPr lang="en-US" sz="1000" smtClean="0">
                <a:solidFill>
                  <a:srgbClr val="000000"/>
                </a:solidFill>
                <a:latin typeface="Arial" charset="0"/>
              </a:rPr>
              <a:pPr>
                <a:spcBef>
                  <a:spcPct val="50000"/>
                </a:spcBef>
                <a:buFontTx/>
                <a:buNone/>
              </a:pPr>
              <a:t>‹#›</a:t>
            </a:fld>
            <a:endParaRPr lang="en-US" sz="1000">
              <a:solidFill>
                <a:srgbClr val="000000"/>
              </a:solidFill>
              <a:latin typeface="Arial" charset="0"/>
            </a:endParaRPr>
          </a:p>
        </p:txBody>
      </p:sp>
      <p:sp>
        <p:nvSpPr>
          <p:cNvPr id="4101" name="Rectangle 21"/>
          <p:cNvSpPr>
            <a:spLocks noGrp="1" noChangeArrowheads="1"/>
          </p:cNvSpPr>
          <p:nvPr>
            <p:ph type="body" idx="1"/>
          </p:nvPr>
        </p:nvSpPr>
        <p:spPr bwMode="auto">
          <a:xfrm>
            <a:off x="379413" y="1323975"/>
            <a:ext cx="8428037"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33" descr="UCSBslidelogo"/>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4657544"/>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7200" algn="l" rtl="0" fontAlgn="base">
        <a:spcBef>
          <a:spcPct val="0"/>
        </a:spcBef>
        <a:spcAft>
          <a:spcPct val="0"/>
        </a:spcAft>
        <a:defRPr sz="2800" b="1">
          <a:solidFill>
            <a:srgbClr val="FFFF00"/>
          </a:solidFill>
          <a:latin typeface="Arial" charset="0"/>
        </a:defRPr>
      </a:lvl6pPr>
      <a:lvl7pPr marL="914400" algn="l" rtl="0" fontAlgn="base">
        <a:spcBef>
          <a:spcPct val="0"/>
        </a:spcBef>
        <a:spcAft>
          <a:spcPct val="0"/>
        </a:spcAft>
        <a:defRPr sz="2800" b="1">
          <a:solidFill>
            <a:srgbClr val="FFFF00"/>
          </a:solidFill>
          <a:latin typeface="Arial" charset="0"/>
        </a:defRPr>
      </a:lvl7pPr>
      <a:lvl8pPr marL="1371600" algn="l" rtl="0" fontAlgn="base">
        <a:spcBef>
          <a:spcPct val="0"/>
        </a:spcBef>
        <a:spcAft>
          <a:spcPct val="0"/>
        </a:spcAft>
        <a:defRPr sz="2800" b="1">
          <a:solidFill>
            <a:srgbClr val="FFFF00"/>
          </a:solidFill>
          <a:latin typeface="Arial" charset="0"/>
        </a:defRPr>
      </a:lvl8pPr>
      <a:lvl9pPr marL="1828800" algn="l" rtl="0" fontAlgn="base">
        <a:spcBef>
          <a:spcPct val="0"/>
        </a:spcBef>
        <a:spcAft>
          <a:spcPct val="0"/>
        </a:spcAft>
        <a:defRPr sz="2800" b="1">
          <a:solidFill>
            <a:srgbClr val="FFFF00"/>
          </a:solidFill>
          <a:latin typeface="Arial" charset="0"/>
        </a:defRPr>
      </a:lvl9pPr>
    </p:titleStyle>
    <p:bodyStyle>
      <a:lvl1pPr marL="609600" indent="-6096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2838" indent="-533400"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601788" indent="-4572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611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9663" indent="-381000"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0" name="Picture 16" descr="SwooshHeade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p:spPr>
      </p:pic>
      <p:sp>
        <p:nvSpPr>
          <p:cNvPr id="1041" name="Rectangle 17"/>
          <p:cNvSpPr>
            <a:spLocks noGrp="1" noChangeArrowheads="1"/>
          </p:cNvSpPr>
          <p:nvPr>
            <p:ph type="title"/>
          </p:nvPr>
        </p:nvSpPr>
        <p:spPr bwMode="auto">
          <a:xfrm>
            <a:off x="228600" y="0"/>
            <a:ext cx="8459788" cy="990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0"/>
            <a:ext cx="5334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None/>
            </a:pPr>
            <a:fld id="{8AC94FAB-9543-C143-B9FE-C105495C106C}" type="slidenum">
              <a:rPr lang="en-US" sz="1000" smtClean="0">
                <a:solidFill>
                  <a:srgbClr val="000000"/>
                </a:solidFill>
                <a:latin typeface="Arial" charset="0"/>
              </a:rPr>
              <a:pPr eaLnBrk="0" hangingPunct="0">
                <a:spcBef>
                  <a:spcPct val="50000"/>
                </a:spcBef>
                <a:buFontTx/>
                <a:buNone/>
              </a:pPr>
              <a:t>‹#›</a:t>
            </a:fld>
            <a:endParaRPr lang="en-US" sz="1000">
              <a:solidFill>
                <a:srgbClr val="000000"/>
              </a:solidFill>
              <a:latin typeface="Arial" charset="0"/>
            </a:endParaRPr>
          </a:p>
        </p:txBody>
      </p:sp>
      <p:sp>
        <p:nvSpPr>
          <p:cNvPr id="1045" name="Rectangle 21"/>
          <p:cNvSpPr>
            <a:spLocks noGrp="1" noChangeArrowheads="1"/>
          </p:cNvSpPr>
          <p:nvPr>
            <p:ph type="body" idx="1"/>
          </p:nvPr>
        </p:nvSpPr>
        <p:spPr bwMode="auto">
          <a:xfrm>
            <a:off x="379413" y="1323975"/>
            <a:ext cx="8428037" cy="4754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57" name="Picture 33" descr="UCSBslide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72400" y="6308725"/>
            <a:ext cx="1371600" cy="549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724524"/>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Lst>
  <p:txStyles>
    <p:titleStyle>
      <a:lvl1pPr algn="l" rtl="0" fontAlgn="base">
        <a:spcBef>
          <a:spcPct val="0"/>
        </a:spcBef>
        <a:spcAft>
          <a:spcPct val="0"/>
        </a:spcAft>
        <a:defRPr sz="2800" b="1">
          <a:solidFill>
            <a:srgbClr val="FFFF00"/>
          </a:solidFill>
          <a:latin typeface="+mj-lt"/>
          <a:ea typeface="+mj-ea"/>
          <a:cs typeface="+mj-cs"/>
        </a:defRPr>
      </a:lvl1pPr>
      <a:lvl2pPr algn="l" rtl="0" fontAlgn="base">
        <a:spcBef>
          <a:spcPct val="0"/>
        </a:spcBef>
        <a:spcAft>
          <a:spcPct val="0"/>
        </a:spcAft>
        <a:defRPr sz="2800" b="1">
          <a:solidFill>
            <a:srgbClr val="FFFF00"/>
          </a:solidFill>
          <a:latin typeface="Arial" charset="0"/>
          <a:ea typeface="ＭＳ Ｐゴシック" charset="0"/>
        </a:defRPr>
      </a:lvl2pPr>
      <a:lvl3pPr algn="l" rtl="0" fontAlgn="base">
        <a:spcBef>
          <a:spcPct val="0"/>
        </a:spcBef>
        <a:spcAft>
          <a:spcPct val="0"/>
        </a:spcAft>
        <a:defRPr sz="2800" b="1">
          <a:solidFill>
            <a:srgbClr val="FFFF00"/>
          </a:solidFill>
          <a:latin typeface="Arial" charset="0"/>
          <a:ea typeface="ＭＳ Ｐゴシック" charset="0"/>
        </a:defRPr>
      </a:lvl3pPr>
      <a:lvl4pPr algn="l" rtl="0" fontAlgn="base">
        <a:spcBef>
          <a:spcPct val="0"/>
        </a:spcBef>
        <a:spcAft>
          <a:spcPct val="0"/>
        </a:spcAft>
        <a:defRPr sz="2800" b="1">
          <a:solidFill>
            <a:srgbClr val="FFFF00"/>
          </a:solidFill>
          <a:latin typeface="Arial" charset="0"/>
          <a:ea typeface="ＭＳ Ｐゴシック" charset="0"/>
        </a:defRPr>
      </a:lvl4pPr>
      <a:lvl5pPr algn="l" rtl="0" fontAlgn="base">
        <a:spcBef>
          <a:spcPct val="0"/>
        </a:spcBef>
        <a:spcAft>
          <a:spcPct val="0"/>
        </a:spcAft>
        <a:defRPr sz="2800" b="1">
          <a:solidFill>
            <a:srgbClr val="FFFF00"/>
          </a:solidFill>
          <a:latin typeface="Arial" charset="0"/>
          <a:ea typeface="ＭＳ Ｐゴシック" charset="0"/>
        </a:defRPr>
      </a:lvl5pPr>
      <a:lvl6pPr marL="457200" algn="l" rtl="0" fontAlgn="base">
        <a:spcBef>
          <a:spcPct val="0"/>
        </a:spcBef>
        <a:spcAft>
          <a:spcPct val="0"/>
        </a:spcAft>
        <a:defRPr sz="2800" b="1">
          <a:solidFill>
            <a:srgbClr val="FFFF00"/>
          </a:solidFill>
          <a:latin typeface="Arial" charset="0"/>
          <a:ea typeface="ＭＳ Ｐゴシック" charset="0"/>
        </a:defRPr>
      </a:lvl6pPr>
      <a:lvl7pPr marL="914400" algn="l" rtl="0" fontAlgn="base">
        <a:spcBef>
          <a:spcPct val="0"/>
        </a:spcBef>
        <a:spcAft>
          <a:spcPct val="0"/>
        </a:spcAft>
        <a:defRPr sz="2800" b="1">
          <a:solidFill>
            <a:srgbClr val="FFFF00"/>
          </a:solidFill>
          <a:latin typeface="Arial" charset="0"/>
          <a:ea typeface="ＭＳ Ｐゴシック" charset="0"/>
        </a:defRPr>
      </a:lvl7pPr>
      <a:lvl8pPr marL="1371600" algn="l" rtl="0" fontAlgn="base">
        <a:spcBef>
          <a:spcPct val="0"/>
        </a:spcBef>
        <a:spcAft>
          <a:spcPct val="0"/>
        </a:spcAft>
        <a:defRPr sz="2800" b="1">
          <a:solidFill>
            <a:srgbClr val="FFFF00"/>
          </a:solidFill>
          <a:latin typeface="Arial" charset="0"/>
          <a:ea typeface="ＭＳ Ｐゴシック" charset="0"/>
        </a:defRPr>
      </a:lvl8pPr>
      <a:lvl9pPr marL="1828800" algn="l" rtl="0" fontAlgn="base">
        <a:spcBef>
          <a:spcPct val="0"/>
        </a:spcBef>
        <a:spcAft>
          <a:spcPct val="0"/>
        </a:spcAft>
        <a:defRPr sz="2800" b="1">
          <a:solidFill>
            <a:srgbClr val="FFFF00"/>
          </a:solidFill>
          <a:latin typeface="Arial" charset="0"/>
          <a:ea typeface="ＭＳ Ｐゴシック" charset="0"/>
        </a:defRPr>
      </a:lvl9pPr>
    </p:titleStyle>
    <p:bodyStyle>
      <a:lvl1pPr marL="609600" indent="-609600" algn="l" rtl="0" fontAlgn="base">
        <a:lnSpc>
          <a:spcPct val="95000"/>
        </a:lnSpc>
        <a:spcBef>
          <a:spcPct val="45000"/>
        </a:spcBef>
        <a:spcAft>
          <a:spcPct val="0"/>
        </a:spcAft>
        <a:buClr>
          <a:schemeClr val="tx1"/>
        </a:buClr>
        <a:buChar char="•"/>
        <a:defRPr sz="2400">
          <a:solidFill>
            <a:schemeClr val="tx1"/>
          </a:solidFill>
          <a:latin typeface="+mn-lt"/>
          <a:ea typeface="+mn-ea"/>
          <a:cs typeface="+mn-cs"/>
        </a:defRPr>
      </a:lvl1pPr>
      <a:lvl2pPr marL="1112838" indent="-533400" algn="l" rtl="0" fontAlgn="base">
        <a:lnSpc>
          <a:spcPct val="95000"/>
        </a:lnSpc>
        <a:spcBef>
          <a:spcPct val="45000"/>
        </a:spcBef>
        <a:spcAft>
          <a:spcPct val="0"/>
        </a:spcAft>
        <a:buClr>
          <a:schemeClr val="tx1"/>
        </a:buClr>
        <a:buChar char="–"/>
        <a:defRPr sz="2400">
          <a:solidFill>
            <a:schemeClr val="tx1"/>
          </a:solidFill>
          <a:latin typeface="+mn-lt"/>
          <a:ea typeface="+mn-ea"/>
        </a:defRPr>
      </a:lvl2pPr>
      <a:lvl3pPr marL="1601788" indent="-457200" algn="l" rtl="0" fontAlgn="base">
        <a:lnSpc>
          <a:spcPct val="95000"/>
        </a:lnSpc>
        <a:spcBef>
          <a:spcPct val="45000"/>
        </a:spcBef>
        <a:spcAft>
          <a:spcPct val="0"/>
        </a:spcAft>
        <a:buClr>
          <a:schemeClr val="tx1"/>
        </a:buClr>
        <a:buChar char="•"/>
        <a:defRPr>
          <a:solidFill>
            <a:schemeClr val="tx1"/>
          </a:solidFill>
          <a:latin typeface="+mn-lt"/>
          <a:ea typeface="+mn-ea"/>
        </a:defRPr>
      </a:lvl3pPr>
      <a:lvl4pPr marL="1916113" indent="-381000" algn="l" rtl="0" fontAlgn="base">
        <a:lnSpc>
          <a:spcPct val="95000"/>
        </a:lnSpc>
        <a:spcBef>
          <a:spcPct val="45000"/>
        </a:spcBef>
        <a:spcAft>
          <a:spcPct val="0"/>
        </a:spcAft>
        <a:buClr>
          <a:schemeClr val="tx1"/>
        </a:buClr>
        <a:buChar char="–"/>
        <a:defRPr>
          <a:solidFill>
            <a:schemeClr val="tx1"/>
          </a:solidFill>
          <a:latin typeface="+mn-lt"/>
          <a:ea typeface="+mn-ea"/>
        </a:defRPr>
      </a:lvl4pPr>
      <a:lvl5pPr marL="2379663" indent="-381000" algn="l" rtl="0" fontAlgn="base">
        <a:lnSpc>
          <a:spcPct val="95000"/>
        </a:lnSpc>
        <a:spcBef>
          <a:spcPct val="45000"/>
        </a:spcBef>
        <a:spcAft>
          <a:spcPct val="0"/>
        </a:spcAft>
        <a:buClr>
          <a:schemeClr val="tx1"/>
        </a:buClr>
        <a:buChar char="•"/>
        <a:defRPr>
          <a:solidFill>
            <a:schemeClr val="tx1"/>
          </a:solidFill>
          <a:latin typeface="+mn-lt"/>
          <a:ea typeface="+mn-ea"/>
        </a:defRPr>
      </a:lvl5pPr>
      <a:lvl6pPr marL="2836863" indent="-381000" algn="l" rtl="0" fontAlgn="base">
        <a:lnSpc>
          <a:spcPct val="95000"/>
        </a:lnSpc>
        <a:spcBef>
          <a:spcPct val="45000"/>
        </a:spcBef>
        <a:spcAft>
          <a:spcPct val="0"/>
        </a:spcAft>
        <a:buClr>
          <a:schemeClr val="tx1"/>
        </a:buClr>
        <a:buChar char="•"/>
        <a:defRPr>
          <a:solidFill>
            <a:schemeClr val="tx1"/>
          </a:solidFill>
          <a:latin typeface="+mn-lt"/>
          <a:ea typeface="+mn-ea"/>
        </a:defRPr>
      </a:lvl6pPr>
      <a:lvl7pPr marL="3294063" indent="-381000" algn="l" rtl="0" fontAlgn="base">
        <a:lnSpc>
          <a:spcPct val="95000"/>
        </a:lnSpc>
        <a:spcBef>
          <a:spcPct val="45000"/>
        </a:spcBef>
        <a:spcAft>
          <a:spcPct val="0"/>
        </a:spcAft>
        <a:buClr>
          <a:schemeClr val="tx1"/>
        </a:buClr>
        <a:buChar char="•"/>
        <a:defRPr>
          <a:solidFill>
            <a:schemeClr val="tx1"/>
          </a:solidFill>
          <a:latin typeface="+mn-lt"/>
          <a:ea typeface="+mn-ea"/>
        </a:defRPr>
      </a:lvl7pPr>
      <a:lvl8pPr marL="3751263" indent="-381000" algn="l" rtl="0" fontAlgn="base">
        <a:lnSpc>
          <a:spcPct val="95000"/>
        </a:lnSpc>
        <a:spcBef>
          <a:spcPct val="45000"/>
        </a:spcBef>
        <a:spcAft>
          <a:spcPct val="0"/>
        </a:spcAft>
        <a:buClr>
          <a:schemeClr val="tx1"/>
        </a:buClr>
        <a:buChar char="•"/>
        <a:defRPr>
          <a:solidFill>
            <a:schemeClr val="tx1"/>
          </a:solidFill>
          <a:latin typeface="+mn-lt"/>
          <a:ea typeface="+mn-ea"/>
        </a:defRPr>
      </a:lvl8pPr>
      <a:lvl9pPr marL="4208463" indent="-381000" algn="l" rtl="0" fontAlgn="base">
        <a:lnSpc>
          <a:spcPct val="95000"/>
        </a:lnSpc>
        <a:spcBef>
          <a:spcPct val="45000"/>
        </a:spcBef>
        <a:spcAft>
          <a:spcPct val="0"/>
        </a:spcAft>
        <a:buClr>
          <a:schemeClr val="tx1"/>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54.x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1.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82.xml"/><Relationship Id="rId5" Type="http://schemas.openxmlformats.org/officeDocument/2006/relationships/image" Target="../media/image20.jpe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1.xml"/><Relationship Id="rId5" Type="http://schemas.openxmlformats.org/officeDocument/2006/relationships/image" Target="../media/image25.tiff"/><Relationship Id="rId4" Type="http://schemas.openxmlformats.org/officeDocument/2006/relationships/image" Target="../media/image24.tiff"/></Relationships>
</file>

<file path=ppt/slides/_rels/slide4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9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71.xml"/><Relationship Id="rId4" Type="http://schemas.openxmlformats.org/officeDocument/2006/relationships/image" Target="../media/image3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1.xml"/><Relationship Id="rId1" Type="http://schemas.openxmlformats.org/officeDocument/2006/relationships/tags" Target="../tags/tag1.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1.xml"/><Relationship Id="rId1" Type="http://schemas.openxmlformats.org/officeDocument/2006/relationships/tags" Target="../tags/tag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1.xml"/><Relationship Id="rId1" Type="http://schemas.openxmlformats.org/officeDocument/2006/relationships/tags" Target="../tags/tag3.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1.xml"/><Relationship Id="rId1" Type="http://schemas.openxmlformats.org/officeDocument/2006/relationships/tags" Target="../tags/tag4.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0.xml"/><Relationship Id="rId5" Type="http://schemas.openxmlformats.org/officeDocument/2006/relationships/image" Target="../media/image33.tiff"/><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5.tiff"/><Relationship Id="rId7" Type="http://schemas.openxmlformats.org/officeDocument/2006/relationships/image" Target="../media/image39.tiff"/><Relationship Id="rId2" Type="http://schemas.openxmlformats.org/officeDocument/2006/relationships/image" Target="../media/image34.tiff"/><Relationship Id="rId1" Type="http://schemas.openxmlformats.org/officeDocument/2006/relationships/slideLayout" Target="../slideLayouts/slideLayout71.xml"/><Relationship Id="rId6" Type="http://schemas.openxmlformats.org/officeDocument/2006/relationships/image" Target="../media/image38.tiff"/><Relationship Id="rId5" Type="http://schemas.openxmlformats.org/officeDocument/2006/relationships/image" Target="../media/image37.tiff"/><Relationship Id="rId10" Type="http://schemas.openxmlformats.org/officeDocument/2006/relationships/image" Target="../media/image42.tiff"/><Relationship Id="rId4" Type="http://schemas.openxmlformats.org/officeDocument/2006/relationships/image" Target="../media/image36.tiff"/><Relationship Id="rId9" Type="http://schemas.openxmlformats.org/officeDocument/2006/relationships/image" Target="../media/image41.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tiff"/><Relationship Id="rId1" Type="http://schemas.openxmlformats.org/officeDocument/2006/relationships/slideLayout" Target="../slideLayouts/slideLayout71.xml"/><Relationship Id="rId4" Type="http://schemas.openxmlformats.org/officeDocument/2006/relationships/image" Target="../media/image47.tif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a:extLst>
              <a:ext uri="{28A0092B-C50C-407E-A947-70E740481C1C}">
                <a14:useLocalDpi xmlns:a14="http://schemas.microsoft.com/office/drawing/2010/main" val="0"/>
              </a:ext>
            </a:extLst>
          </a:blip>
          <a:srcRect t="2942"/>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ChangeArrowheads="1"/>
          </p:cNvSpPr>
          <p:nvPr/>
        </p:nvSpPr>
        <p:spPr bwMode="auto">
          <a:xfrm>
            <a:off x="26" y="1924051"/>
            <a:ext cx="71786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94" tIns="45647" rIns="91294" bIns="45647" anchor="ctr"/>
          <a:lstStyle/>
          <a:p>
            <a:pPr>
              <a:spcBef>
                <a:spcPct val="0"/>
              </a:spcBef>
              <a:buFontTx/>
              <a:buNone/>
            </a:pPr>
            <a:r>
              <a:rPr lang="en-US">
                <a:solidFill>
                  <a:srgbClr val="FFCC99"/>
                </a:solidFill>
              </a:rPr>
              <a:t> </a:t>
            </a:r>
          </a:p>
        </p:txBody>
      </p:sp>
      <p:graphicFrame>
        <p:nvGraphicFramePr>
          <p:cNvPr id="1026" name="Base" hidden="1"/>
          <p:cNvGraphicFramePr>
            <a:graphicFrameLocks/>
          </p:cNvGraphicFramePr>
          <p:nvPr/>
        </p:nvGraphicFramePr>
        <p:xfrm>
          <a:off x="1524001" y="1397001"/>
          <a:ext cx="6096000" cy="4064000"/>
        </p:xfrm>
        <a:graphic>
          <a:graphicData uri="http://schemas.openxmlformats.org/presentationml/2006/ole">
            <mc:AlternateContent xmlns:mc="http://schemas.openxmlformats.org/markup-compatibility/2006">
              <mc:Choice xmlns:v="urn:schemas-microsoft-com:vml" Requires="v">
                <p:oleObj spid="_x0000_s1312" r:id="rId5" imgW="0" imgH="0" progId="PowerPoint.Show.8">
                  <p:embed/>
                </p:oleObj>
              </mc:Choice>
              <mc:Fallback>
                <p:oleObj r:id="rId5"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1" y="1397001"/>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DA9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9" name="Rectangle 5"/>
          <p:cNvSpPr>
            <a:spLocks noChangeArrowheads="1"/>
          </p:cNvSpPr>
          <p:nvPr/>
        </p:nvSpPr>
        <p:spPr bwMode="auto">
          <a:xfrm>
            <a:off x="74084" y="1997074"/>
            <a:ext cx="9069916"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94" tIns="45647" rIns="91294" bIns="45647" anchor="ctr"/>
          <a:lstStyle/>
          <a:p>
            <a:pPr>
              <a:buNone/>
            </a:pPr>
            <a:r>
              <a:rPr lang="en-US" sz="3200" dirty="0">
                <a:solidFill>
                  <a:srgbClr val="FFFF00"/>
                </a:solidFill>
                <a:latin typeface="Calibri"/>
                <a:cs typeface="Calibri"/>
              </a:rPr>
              <a:t>Graph Algorithms in the Language of Linear Algebra: How did we get here, where do we go next?</a:t>
            </a:r>
          </a:p>
        </p:txBody>
      </p:sp>
      <p:sp>
        <p:nvSpPr>
          <p:cNvPr id="1030" name="Rectangle 6"/>
          <p:cNvSpPr>
            <a:spLocks noChangeArrowheads="1"/>
          </p:cNvSpPr>
          <p:nvPr/>
        </p:nvSpPr>
        <p:spPr bwMode="auto">
          <a:xfrm>
            <a:off x="312450" y="3286384"/>
            <a:ext cx="8137561" cy="3571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94" tIns="45647" rIns="91294" bIns="45647" anchor="ctr"/>
          <a:lstStyle/>
          <a:p>
            <a:pPr>
              <a:spcBef>
                <a:spcPct val="0"/>
              </a:spcBef>
              <a:buFontTx/>
              <a:buNone/>
            </a:pPr>
            <a:r>
              <a:rPr lang="en-US" dirty="0">
                <a:solidFill>
                  <a:srgbClr val="FFFF00"/>
                </a:solidFill>
                <a:latin typeface="Calibri"/>
                <a:cs typeface="Calibri"/>
              </a:rPr>
              <a:t>John R. Gilbert</a:t>
            </a:r>
          </a:p>
          <a:p>
            <a:pPr>
              <a:spcBef>
                <a:spcPct val="0"/>
              </a:spcBef>
              <a:buFontTx/>
              <a:buNone/>
            </a:pPr>
            <a:r>
              <a:rPr lang="en-US" sz="2000" dirty="0">
                <a:solidFill>
                  <a:srgbClr val="FFFF00"/>
                </a:solidFill>
                <a:latin typeface="Calibri"/>
                <a:cs typeface="Calibri"/>
              </a:rPr>
              <a:t>University of California, Santa Barbara</a:t>
            </a:r>
          </a:p>
          <a:p>
            <a:pPr>
              <a:spcBef>
                <a:spcPct val="0"/>
              </a:spcBef>
              <a:buNone/>
            </a:pPr>
            <a:endParaRPr lang="en-US" sz="2000" dirty="0">
              <a:solidFill>
                <a:srgbClr val="FFFF00"/>
              </a:solidFill>
              <a:latin typeface="Calibri"/>
              <a:cs typeface="Calibri"/>
            </a:endParaRPr>
          </a:p>
          <a:p>
            <a:pPr>
              <a:spcBef>
                <a:spcPct val="0"/>
              </a:spcBef>
              <a:buNone/>
            </a:pPr>
            <a:endParaRPr lang="en-US" sz="2000" dirty="0">
              <a:solidFill>
                <a:srgbClr val="FFFF00"/>
              </a:solidFill>
              <a:latin typeface="Calibri"/>
              <a:cs typeface="Calibri"/>
            </a:endParaRPr>
          </a:p>
          <a:p>
            <a:pPr>
              <a:spcBef>
                <a:spcPct val="0"/>
              </a:spcBef>
              <a:buNone/>
            </a:pPr>
            <a:endParaRPr lang="en-US" sz="2000" dirty="0">
              <a:solidFill>
                <a:srgbClr val="FFFF00"/>
              </a:solidFill>
              <a:latin typeface="Calibri"/>
              <a:cs typeface="Calibri"/>
            </a:endParaRPr>
          </a:p>
          <a:p>
            <a:pPr>
              <a:spcBef>
                <a:spcPct val="0"/>
              </a:spcBef>
              <a:buNone/>
            </a:pPr>
            <a:r>
              <a:rPr lang="en-US" sz="2000" dirty="0">
                <a:solidFill>
                  <a:srgbClr val="FFFF00"/>
                </a:solidFill>
                <a:latin typeface="Calibri"/>
                <a:cs typeface="Calibri"/>
              </a:rPr>
              <a:t>IPDPS Graph Algorithms Building Blocks</a:t>
            </a:r>
          </a:p>
          <a:p>
            <a:pPr>
              <a:spcBef>
                <a:spcPct val="0"/>
              </a:spcBef>
              <a:buNone/>
            </a:pPr>
            <a:r>
              <a:rPr lang="en-US" sz="2000" dirty="0">
                <a:solidFill>
                  <a:srgbClr val="FFFF00"/>
                </a:solidFill>
                <a:latin typeface="Calibri"/>
                <a:cs typeface="Calibri"/>
              </a:rPr>
              <a:t>May 21, 2018</a:t>
            </a:r>
          </a:p>
        </p:txBody>
      </p:sp>
      <p:pic>
        <p:nvPicPr>
          <p:cNvPr id="1031" name="Picture 7" descr="UCSBslid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4" y="170653"/>
            <a:ext cx="1825064" cy="730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 Box 8"/>
          <p:cNvSpPr txBox="1">
            <a:spLocks noChangeArrowheads="1"/>
          </p:cNvSpPr>
          <p:nvPr/>
        </p:nvSpPr>
        <p:spPr bwMode="auto">
          <a:xfrm>
            <a:off x="4104308" y="6364668"/>
            <a:ext cx="4828025" cy="33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dirty="0">
                <a:solidFill>
                  <a:schemeClr val="bg1"/>
                </a:solidFill>
                <a:latin typeface="Times" charset="0"/>
              </a:rPr>
              <a:t>Support:  Intel, Microsoft, DOE Office of Science, NSF</a:t>
            </a:r>
          </a:p>
        </p:txBody>
      </p:sp>
    </p:spTree>
    <p:extLst>
      <p:ext uri="{BB962C8B-B14F-4D97-AF65-F5344CB8AC3E}">
        <p14:creationId xmlns:p14="http://schemas.microsoft.com/office/powerpoint/2010/main" val="2592533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5850A9C1-BBCF-774B-9E4C-9CE689C6FAB9}"/>
              </a:ext>
            </a:extLst>
          </p:cNvPr>
          <p:cNvGrpSpPr/>
          <p:nvPr/>
        </p:nvGrpSpPr>
        <p:grpSpPr>
          <a:xfrm>
            <a:off x="2113688" y="980978"/>
            <a:ext cx="4021038" cy="3039335"/>
            <a:chOff x="2113688" y="980978"/>
            <a:chExt cx="4021038" cy="3039335"/>
          </a:xfrm>
        </p:grpSpPr>
        <p:sp>
          <p:nvSpPr>
            <p:cNvPr id="133" name="Arc 132">
              <a:extLst>
                <a:ext uri="{FF2B5EF4-FFF2-40B4-BE49-F238E27FC236}">
                  <a16:creationId xmlns:a16="http://schemas.microsoft.com/office/drawing/2014/main" id="{4B79B015-12CE-2542-953C-85F8CFE118C4}"/>
                </a:ext>
              </a:extLst>
            </p:cNvPr>
            <p:cNvSpPr/>
            <p:nvPr/>
          </p:nvSpPr>
          <p:spPr bwMode="auto">
            <a:xfrm>
              <a:off x="2988741" y="980978"/>
              <a:ext cx="3101945" cy="3039335"/>
            </a:xfrm>
            <a:prstGeom prst="arc">
              <a:avLst>
                <a:gd name="adj1" fmla="val 13051886"/>
                <a:gd name="adj2" fmla="val 883305"/>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sp>
          <p:nvSpPr>
            <p:cNvPr id="19" name="Arc 18">
              <a:extLst>
                <a:ext uri="{FF2B5EF4-FFF2-40B4-BE49-F238E27FC236}">
                  <a16:creationId xmlns:a16="http://schemas.microsoft.com/office/drawing/2014/main" id="{F6D504FA-BAAC-6740-873E-5DF54F53210D}"/>
                </a:ext>
              </a:extLst>
            </p:cNvPr>
            <p:cNvSpPr/>
            <p:nvPr/>
          </p:nvSpPr>
          <p:spPr bwMode="auto">
            <a:xfrm flipV="1">
              <a:off x="2257471" y="2295785"/>
              <a:ext cx="3730081" cy="1514185"/>
            </a:xfrm>
            <a:prstGeom prst="arc">
              <a:avLst>
                <a:gd name="adj1" fmla="val 10722269"/>
                <a:gd name="adj2" fmla="val 21356331"/>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34601162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B99DD005-12AE-DF4D-A712-DF06CB23D51A}"/>
              </a:ext>
            </a:extLst>
          </p:cNvPr>
          <p:cNvGrpSpPr/>
          <p:nvPr/>
        </p:nvGrpSpPr>
        <p:grpSpPr>
          <a:xfrm>
            <a:off x="2113688" y="980978"/>
            <a:ext cx="4021038" cy="3039335"/>
            <a:chOff x="2113688" y="980978"/>
            <a:chExt cx="4021038" cy="3039335"/>
          </a:xfrm>
        </p:grpSpPr>
        <p:sp>
          <p:nvSpPr>
            <p:cNvPr id="133" name="Arc 132">
              <a:extLst>
                <a:ext uri="{FF2B5EF4-FFF2-40B4-BE49-F238E27FC236}">
                  <a16:creationId xmlns:a16="http://schemas.microsoft.com/office/drawing/2014/main" id="{4B79B015-12CE-2542-953C-85F8CFE118C4}"/>
                </a:ext>
              </a:extLst>
            </p:cNvPr>
            <p:cNvSpPr/>
            <p:nvPr/>
          </p:nvSpPr>
          <p:spPr bwMode="auto">
            <a:xfrm>
              <a:off x="2988741" y="980978"/>
              <a:ext cx="3101945" cy="3039335"/>
            </a:xfrm>
            <a:prstGeom prst="arc">
              <a:avLst>
                <a:gd name="adj1" fmla="val 13051886"/>
                <a:gd name="adj2" fmla="val 883305"/>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sp>
          <p:nvSpPr>
            <p:cNvPr id="19" name="Arc 18">
              <a:extLst>
                <a:ext uri="{FF2B5EF4-FFF2-40B4-BE49-F238E27FC236}">
                  <a16:creationId xmlns:a16="http://schemas.microsoft.com/office/drawing/2014/main" id="{F6D504FA-BAAC-6740-873E-5DF54F53210D}"/>
                </a:ext>
              </a:extLst>
            </p:cNvPr>
            <p:cNvSpPr/>
            <p:nvPr/>
          </p:nvSpPr>
          <p:spPr bwMode="auto">
            <a:xfrm flipV="1">
              <a:off x="2257471" y="2295785"/>
              <a:ext cx="3730081" cy="1514185"/>
            </a:xfrm>
            <a:prstGeom prst="arc">
              <a:avLst>
                <a:gd name="adj1" fmla="val 10722269"/>
                <a:gd name="adj2" fmla="val 21356331"/>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3736212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484AA6E0-6127-E944-9127-36AE07F172BC}"/>
              </a:ext>
            </a:extLst>
          </p:cNvPr>
          <p:cNvGrpSpPr/>
          <p:nvPr/>
        </p:nvGrpSpPr>
        <p:grpSpPr>
          <a:xfrm>
            <a:off x="2113688" y="980978"/>
            <a:ext cx="4021038" cy="3039335"/>
            <a:chOff x="2113688" y="980978"/>
            <a:chExt cx="4021038" cy="3039335"/>
          </a:xfrm>
        </p:grpSpPr>
        <p:sp>
          <p:nvSpPr>
            <p:cNvPr id="133" name="Arc 132">
              <a:extLst>
                <a:ext uri="{FF2B5EF4-FFF2-40B4-BE49-F238E27FC236}">
                  <a16:creationId xmlns:a16="http://schemas.microsoft.com/office/drawing/2014/main" id="{4B79B015-12CE-2542-953C-85F8CFE118C4}"/>
                </a:ext>
              </a:extLst>
            </p:cNvPr>
            <p:cNvSpPr/>
            <p:nvPr/>
          </p:nvSpPr>
          <p:spPr bwMode="auto">
            <a:xfrm>
              <a:off x="2988741" y="980978"/>
              <a:ext cx="3101945" cy="3039335"/>
            </a:xfrm>
            <a:prstGeom prst="arc">
              <a:avLst>
                <a:gd name="adj1" fmla="val 13051886"/>
                <a:gd name="adj2" fmla="val 883305"/>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sp>
          <p:nvSpPr>
            <p:cNvPr id="19" name="Arc 18">
              <a:extLst>
                <a:ext uri="{FF2B5EF4-FFF2-40B4-BE49-F238E27FC236}">
                  <a16:creationId xmlns:a16="http://schemas.microsoft.com/office/drawing/2014/main" id="{F6D504FA-BAAC-6740-873E-5DF54F53210D}"/>
                </a:ext>
              </a:extLst>
            </p:cNvPr>
            <p:cNvSpPr/>
            <p:nvPr/>
          </p:nvSpPr>
          <p:spPr bwMode="auto">
            <a:xfrm flipV="1">
              <a:off x="2257471" y="2295785"/>
              <a:ext cx="3730081" cy="1514185"/>
            </a:xfrm>
            <a:prstGeom prst="arc">
              <a:avLst>
                <a:gd name="adj1" fmla="val 10722269"/>
                <a:gd name="adj2" fmla="val 21356331"/>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39062125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0" name="Group 19">
            <a:extLst>
              <a:ext uri="{FF2B5EF4-FFF2-40B4-BE49-F238E27FC236}">
                <a16:creationId xmlns:a16="http://schemas.microsoft.com/office/drawing/2014/main" id="{A201231C-978C-0841-8480-87925E6EF50F}"/>
              </a:ext>
            </a:extLst>
          </p:cNvPr>
          <p:cNvGrpSpPr/>
          <p:nvPr/>
        </p:nvGrpSpPr>
        <p:grpSpPr>
          <a:xfrm>
            <a:off x="2113688" y="980978"/>
            <a:ext cx="4021038" cy="3039335"/>
            <a:chOff x="2227953" y="1145407"/>
            <a:chExt cx="4021038" cy="3039335"/>
          </a:xfrm>
        </p:grpSpPr>
        <p:sp>
          <p:nvSpPr>
            <p:cNvPr id="133" name="Arc 132">
              <a:extLst>
                <a:ext uri="{FF2B5EF4-FFF2-40B4-BE49-F238E27FC236}">
                  <a16:creationId xmlns:a16="http://schemas.microsoft.com/office/drawing/2014/main" id="{4B79B015-12CE-2542-953C-85F8CFE118C4}"/>
                </a:ext>
              </a:extLst>
            </p:cNvPr>
            <p:cNvSpPr/>
            <p:nvPr/>
          </p:nvSpPr>
          <p:spPr bwMode="auto">
            <a:xfrm>
              <a:off x="3103006" y="1145407"/>
              <a:ext cx="3101945" cy="3039335"/>
            </a:xfrm>
            <a:prstGeom prst="arc">
              <a:avLst>
                <a:gd name="adj1" fmla="val 13051886"/>
                <a:gd name="adj2" fmla="val 883305"/>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400532" y="3111360"/>
              <a:ext cx="1505772" cy="102283"/>
            </a:xfrm>
            <a:prstGeom prst="line">
              <a:avLst/>
            </a:prstGeom>
            <a:noFill/>
            <a:ln w="50800" cap="flat" cmpd="sng" algn="ctr">
              <a:solidFill>
                <a:srgbClr val="FF0000"/>
              </a:solidFill>
              <a:prstDash val="solid"/>
              <a:round/>
              <a:headEnd type="none" w="med" len="med"/>
              <a:tailEnd type="none" w="med" len="med"/>
            </a:ln>
            <a:effectLst/>
          </p:spPr>
        </p:cxnSp>
        <p:sp>
          <p:nvSpPr>
            <p:cNvPr id="19" name="Arc 18">
              <a:extLst>
                <a:ext uri="{FF2B5EF4-FFF2-40B4-BE49-F238E27FC236}">
                  <a16:creationId xmlns:a16="http://schemas.microsoft.com/office/drawing/2014/main" id="{F6D504FA-BAAC-6740-873E-5DF54F53210D}"/>
                </a:ext>
              </a:extLst>
            </p:cNvPr>
            <p:cNvSpPr/>
            <p:nvPr/>
          </p:nvSpPr>
          <p:spPr bwMode="auto">
            <a:xfrm flipV="1">
              <a:off x="2371736" y="2460214"/>
              <a:ext cx="3730081" cy="1514185"/>
            </a:xfrm>
            <a:prstGeom prst="arc">
              <a:avLst>
                <a:gd name="adj1" fmla="val 10722269"/>
                <a:gd name="adj2" fmla="val 21356331"/>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520455" y="1982559"/>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137415" y="169005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906304" y="3042299"/>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227953" y="2837801"/>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570640" y="3009145"/>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390700" y="2012996"/>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350347" y="2084774"/>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967307" y="1792272"/>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4057845" y="2940016"/>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261327" y="2089697"/>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11251025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0" name="Group 19">
            <a:extLst>
              <a:ext uri="{FF2B5EF4-FFF2-40B4-BE49-F238E27FC236}">
                <a16:creationId xmlns:a16="http://schemas.microsoft.com/office/drawing/2014/main" id="{A201231C-978C-0841-8480-87925E6EF50F}"/>
              </a:ext>
            </a:extLst>
          </p:cNvPr>
          <p:cNvGrpSpPr/>
          <p:nvPr/>
        </p:nvGrpSpPr>
        <p:grpSpPr>
          <a:xfrm>
            <a:off x="2113688" y="980978"/>
            <a:ext cx="4021038" cy="3039335"/>
            <a:chOff x="2227953" y="1145407"/>
            <a:chExt cx="4021038" cy="3039335"/>
          </a:xfrm>
        </p:grpSpPr>
        <p:sp>
          <p:nvSpPr>
            <p:cNvPr id="133" name="Arc 132">
              <a:extLst>
                <a:ext uri="{FF2B5EF4-FFF2-40B4-BE49-F238E27FC236}">
                  <a16:creationId xmlns:a16="http://schemas.microsoft.com/office/drawing/2014/main" id="{4B79B015-12CE-2542-953C-85F8CFE118C4}"/>
                </a:ext>
              </a:extLst>
            </p:cNvPr>
            <p:cNvSpPr/>
            <p:nvPr/>
          </p:nvSpPr>
          <p:spPr bwMode="auto">
            <a:xfrm>
              <a:off x="3103006" y="1145407"/>
              <a:ext cx="3101945" cy="3039335"/>
            </a:xfrm>
            <a:prstGeom prst="arc">
              <a:avLst>
                <a:gd name="adj1" fmla="val 13051886"/>
                <a:gd name="adj2" fmla="val 883305"/>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400532" y="3111360"/>
              <a:ext cx="1505772" cy="102283"/>
            </a:xfrm>
            <a:prstGeom prst="line">
              <a:avLst/>
            </a:prstGeom>
            <a:noFill/>
            <a:ln w="50800" cap="flat" cmpd="sng" algn="ctr">
              <a:solidFill>
                <a:srgbClr val="FF0000"/>
              </a:solidFill>
              <a:prstDash val="solid"/>
              <a:round/>
              <a:headEnd type="none" w="med" len="med"/>
              <a:tailEnd type="none" w="med" len="med"/>
            </a:ln>
            <a:effectLst/>
          </p:spPr>
        </p:cxnSp>
        <p:sp>
          <p:nvSpPr>
            <p:cNvPr id="19" name="Arc 18">
              <a:extLst>
                <a:ext uri="{FF2B5EF4-FFF2-40B4-BE49-F238E27FC236}">
                  <a16:creationId xmlns:a16="http://schemas.microsoft.com/office/drawing/2014/main" id="{F6D504FA-BAAC-6740-873E-5DF54F53210D}"/>
                </a:ext>
              </a:extLst>
            </p:cNvPr>
            <p:cNvSpPr/>
            <p:nvPr/>
          </p:nvSpPr>
          <p:spPr bwMode="auto">
            <a:xfrm flipV="1">
              <a:off x="2371736" y="2460214"/>
              <a:ext cx="3730081" cy="1514185"/>
            </a:xfrm>
            <a:prstGeom prst="arc">
              <a:avLst>
                <a:gd name="adj1" fmla="val 10722269"/>
                <a:gd name="adj2" fmla="val 21356331"/>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520455" y="1982559"/>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137415" y="169005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906304" y="3042299"/>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227953" y="2837801"/>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570640" y="3009145"/>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390700" y="2012996"/>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350347" y="2084774"/>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967307" y="1792272"/>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4057845" y="2940016"/>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261327" y="2089697"/>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30475429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7F92E246-1C01-874B-87B5-63625DC010D5}"/>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16716679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1A8C1483-6D60-ED4D-84E6-19D6A31DA179}"/>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4779739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4B5ECF32-5FE2-D943-945F-D0EE4072D5CC}"/>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13167349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4E5DD2BE-81D7-C44E-A6B4-4CC9C00634EB}"/>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34704335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F65CF9BF-8F95-2948-A748-74B1518D63EA}"/>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553372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49426"/>
            <a:ext cx="8915400" cy="556634"/>
          </a:xfrm>
        </p:spPr>
        <p:txBody>
          <a:bodyPr>
            <a:noAutofit/>
          </a:bodyPr>
          <a:lstStyle/>
          <a:p>
            <a:r>
              <a:rPr lang="en-US" sz="3200" b="0" dirty="0">
                <a:latin typeface="Calibri"/>
                <a:cs typeface="Calibri"/>
              </a:rPr>
              <a:t>George </a:t>
            </a:r>
            <a:r>
              <a:rPr lang="en-US" sz="3200" b="0" dirty="0" err="1">
                <a:latin typeface="Calibri"/>
                <a:cs typeface="Calibri"/>
              </a:rPr>
              <a:t>Pólya</a:t>
            </a:r>
            <a:r>
              <a:rPr lang="en-US" sz="3200" b="0" dirty="0">
                <a:latin typeface="Calibri"/>
                <a:cs typeface="Calibri"/>
              </a:rPr>
              <a:t> on how to give a mathematical talk</a:t>
            </a:r>
            <a:endParaRPr lang="en-US" sz="2400" b="0" dirty="0">
              <a:latin typeface="Calibri"/>
              <a:cs typeface="Calibri"/>
            </a:endParaRPr>
          </a:p>
        </p:txBody>
      </p:sp>
      <p:sp>
        <p:nvSpPr>
          <p:cNvPr id="3" name="Content Placeholder 2"/>
          <p:cNvSpPr>
            <a:spLocks noGrp="1"/>
          </p:cNvSpPr>
          <p:nvPr>
            <p:ph idx="1"/>
          </p:nvPr>
        </p:nvSpPr>
        <p:spPr>
          <a:xfrm>
            <a:off x="3601734" y="1117264"/>
            <a:ext cx="5177481" cy="4368114"/>
          </a:xfrm>
        </p:spPr>
        <p:txBody>
          <a:bodyPr>
            <a:normAutofit lnSpcReduction="10000"/>
          </a:bodyPr>
          <a:lstStyle/>
          <a:p>
            <a:pPr marL="0" indent="0" algn="ctr">
              <a:lnSpc>
                <a:spcPct val="130000"/>
              </a:lnSpc>
              <a:buNone/>
            </a:pPr>
            <a:endParaRPr lang="en-US" dirty="0">
              <a:latin typeface="Palatino" pitchFamily="2" charset="77"/>
              <a:ea typeface="Palatino" pitchFamily="2" charset="77"/>
            </a:endParaRPr>
          </a:p>
          <a:p>
            <a:pPr marL="0" indent="0" algn="ctr">
              <a:lnSpc>
                <a:spcPct val="130000"/>
              </a:lnSpc>
              <a:buNone/>
            </a:pPr>
            <a:r>
              <a:rPr lang="en-US" dirty="0">
                <a:latin typeface="Palatino" pitchFamily="2" charset="77"/>
                <a:ea typeface="Palatino" pitchFamily="2" charset="77"/>
              </a:rPr>
              <a:t>“</a:t>
            </a:r>
            <a:r>
              <a:rPr lang="en-US" dirty="0" err="1">
                <a:latin typeface="Palatino" pitchFamily="2" charset="77"/>
                <a:ea typeface="Palatino" pitchFamily="2" charset="77"/>
              </a:rPr>
              <a:t>Pólya’s</a:t>
            </a:r>
            <a:r>
              <a:rPr lang="en-US" dirty="0">
                <a:latin typeface="Palatino" pitchFamily="2" charset="77"/>
                <a:ea typeface="Palatino" pitchFamily="2" charset="77"/>
              </a:rPr>
              <a:t> recipe was as follows:  </a:t>
            </a:r>
            <a:br>
              <a:rPr lang="en-US" dirty="0">
                <a:latin typeface="Palatino" pitchFamily="2" charset="77"/>
                <a:ea typeface="Palatino" pitchFamily="2" charset="77"/>
              </a:rPr>
            </a:br>
            <a:r>
              <a:rPr lang="en-US" dirty="0">
                <a:latin typeface="Palatino" pitchFamily="2" charset="77"/>
                <a:ea typeface="Palatino" pitchFamily="2" charset="77"/>
              </a:rPr>
              <a:t>The first quarter should be understandable to absolutely everyone, the second quarter should include kind words about your friends (especially those in the audience), and then it doesn’t matter what you say in the last half hour.”</a:t>
            </a:r>
          </a:p>
        </p:txBody>
      </p:sp>
      <p:pic>
        <p:nvPicPr>
          <p:cNvPr id="5" name="Picture 4">
            <a:extLst>
              <a:ext uri="{FF2B5EF4-FFF2-40B4-BE49-F238E27FC236}">
                <a16:creationId xmlns:a16="http://schemas.microsoft.com/office/drawing/2014/main" id="{C0425AAF-DF01-B647-843F-A955D1D17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22" y="999323"/>
            <a:ext cx="2994807" cy="3294287"/>
          </a:xfrm>
          <a:prstGeom prst="rect">
            <a:avLst/>
          </a:prstGeom>
        </p:spPr>
      </p:pic>
      <p:pic>
        <p:nvPicPr>
          <p:cNvPr id="7" name="Picture 6">
            <a:extLst>
              <a:ext uri="{FF2B5EF4-FFF2-40B4-BE49-F238E27FC236}">
                <a16:creationId xmlns:a16="http://schemas.microsoft.com/office/drawing/2014/main" id="{BBC86B93-1FF2-9448-9030-740180952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8" y="4351485"/>
            <a:ext cx="2419336" cy="3453052"/>
          </a:xfrm>
          <a:prstGeom prst="rect">
            <a:avLst/>
          </a:prstGeom>
        </p:spPr>
      </p:pic>
      <p:sp>
        <p:nvSpPr>
          <p:cNvPr id="9" name="Content Placeholder 2">
            <a:extLst>
              <a:ext uri="{FF2B5EF4-FFF2-40B4-BE49-F238E27FC236}">
                <a16:creationId xmlns:a16="http://schemas.microsoft.com/office/drawing/2014/main" id="{E90B172C-684B-EC41-9DB8-208B0C39FA87}"/>
              </a:ext>
            </a:extLst>
          </p:cNvPr>
          <p:cNvSpPr txBox="1">
            <a:spLocks/>
          </p:cNvSpPr>
          <p:nvPr/>
        </p:nvSpPr>
        <p:spPr bwMode="auto">
          <a:xfrm>
            <a:off x="3864747" y="842471"/>
            <a:ext cx="4923824" cy="54958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normAutofit/>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lgn="ctr">
              <a:lnSpc>
                <a:spcPct val="130000"/>
              </a:lnSpc>
              <a:buFontTx/>
              <a:buNone/>
            </a:pPr>
            <a:r>
              <a:rPr lang="en-US" sz="2000" kern="0" dirty="0">
                <a:solidFill>
                  <a:srgbClr val="FF0000"/>
                </a:solidFill>
                <a:latin typeface="Palatino" pitchFamily="2" charset="77"/>
                <a:ea typeface="Palatino" pitchFamily="2" charset="77"/>
              </a:rPr>
              <a:t>(as described by John Todd)</a:t>
            </a:r>
          </a:p>
        </p:txBody>
      </p:sp>
    </p:spTree>
    <p:extLst>
      <p:ext uri="{BB962C8B-B14F-4D97-AF65-F5344CB8AC3E}">
        <p14:creationId xmlns:p14="http://schemas.microsoft.com/office/powerpoint/2010/main" val="32774141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59D85749-5F85-3D45-885D-6192EA34863A}"/>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
        <p:nvSpPr>
          <p:cNvPr id="136" name="TextBox 135">
            <a:extLst>
              <a:ext uri="{FF2B5EF4-FFF2-40B4-BE49-F238E27FC236}">
                <a16:creationId xmlns:a16="http://schemas.microsoft.com/office/drawing/2014/main" id="{35DB8213-A53E-1143-8280-1111F1AD3150}"/>
              </a:ext>
            </a:extLst>
          </p:cNvPr>
          <p:cNvSpPr txBox="1"/>
          <p:nvPr/>
        </p:nvSpPr>
        <p:spPr>
          <a:xfrm>
            <a:off x="1589173" y="5594987"/>
            <a:ext cx="6238755" cy="461665"/>
          </a:xfrm>
          <a:prstGeom prst="rect">
            <a:avLst/>
          </a:prstGeom>
          <a:noFill/>
          <a:ln>
            <a:solidFill>
              <a:srgbClr val="FF0000"/>
            </a:solidFill>
          </a:ln>
        </p:spPr>
        <p:txBody>
          <a:bodyPr wrap="square" rtlCol="0">
            <a:spAutoFit/>
          </a:bodyPr>
          <a:lstStyle/>
          <a:p>
            <a:pPr algn="ctr">
              <a:buNone/>
            </a:pPr>
            <a:r>
              <a:rPr lang="en-US" sz="2400" dirty="0">
                <a:solidFill>
                  <a:srgbClr val="FF0000"/>
                </a:solidFill>
                <a:latin typeface="+mn-lt"/>
              </a:rPr>
              <a:t>Goal: End up with as few edges as possible.</a:t>
            </a:r>
          </a:p>
        </p:txBody>
      </p:sp>
    </p:spTree>
    <p:extLst>
      <p:ext uri="{BB962C8B-B14F-4D97-AF65-F5344CB8AC3E}">
        <p14:creationId xmlns:p14="http://schemas.microsoft.com/office/powerpoint/2010/main" val="35278527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
            <a:ext cx="8915400" cy="863140"/>
          </a:xfrm>
        </p:spPr>
        <p:txBody>
          <a:bodyPr>
            <a:normAutofit/>
          </a:bodyPr>
          <a:lstStyle/>
          <a:p>
            <a:r>
              <a:rPr lang="en-US" b="0" dirty="0">
                <a:latin typeface="Arial" charset="0"/>
              </a:rPr>
              <a:t>Vertex elimination game </a:t>
            </a:r>
            <a:r>
              <a:rPr lang="en-US" sz="2400" b="0" dirty="0">
                <a:latin typeface="Arial" charset="0"/>
              </a:rPr>
              <a:t>(or chordal completion)</a:t>
            </a:r>
            <a:br>
              <a:rPr lang="en-US" sz="2400" b="0" dirty="0">
                <a:latin typeface="Arial" charset="0"/>
              </a:rPr>
            </a:br>
            <a:r>
              <a:rPr lang="en-US" sz="2000" b="0" i="1" dirty="0">
                <a:latin typeface="Arial" charset="0"/>
              </a:rPr>
              <a:t>[</a:t>
            </a:r>
            <a:r>
              <a:rPr lang="en-US" sz="2000" b="0" i="1" dirty="0" err="1">
                <a:latin typeface="Arial" charset="0"/>
              </a:rPr>
              <a:t>Parter</a:t>
            </a:r>
            <a:r>
              <a:rPr lang="en-US" sz="2000" b="0" i="1" dirty="0">
                <a:latin typeface="Arial" charset="0"/>
              </a:rPr>
              <a:t>, Rose]</a:t>
            </a:r>
          </a:p>
        </p:txBody>
      </p:sp>
      <p:sp>
        <p:nvSpPr>
          <p:cNvPr id="3" name="Content Placeholder 2"/>
          <p:cNvSpPr>
            <a:spLocks noGrp="1"/>
          </p:cNvSpPr>
          <p:nvPr>
            <p:ph idx="1"/>
          </p:nvPr>
        </p:nvSpPr>
        <p:spPr>
          <a:xfrm>
            <a:off x="1386639" y="1301295"/>
            <a:ext cx="6669333" cy="2303533"/>
          </a:xfrm>
          <a:ln w="19050" cmpd="sng">
            <a:solidFill>
              <a:srgbClr val="3366FF"/>
            </a:solidFill>
          </a:ln>
        </p:spPr>
        <p:txBody>
          <a:bodyPr>
            <a:normAutofit/>
          </a:bodyPr>
          <a:lstStyle/>
          <a:p>
            <a:pPr>
              <a:lnSpc>
                <a:spcPct val="70000"/>
              </a:lnSpc>
              <a:buFontTx/>
              <a:buNone/>
            </a:pPr>
            <a:endParaRPr lang="en-US" sz="800" dirty="0">
              <a:solidFill>
                <a:srgbClr val="FF0000"/>
              </a:solidFill>
              <a:latin typeface="Arial" charset="0"/>
            </a:endParaRPr>
          </a:p>
          <a:p>
            <a:pPr>
              <a:lnSpc>
                <a:spcPct val="70000"/>
              </a:lnSpc>
              <a:buFontTx/>
              <a:buNone/>
            </a:pPr>
            <a:r>
              <a:rPr lang="en-US" sz="2000" dirty="0">
                <a:solidFill>
                  <a:srgbClr val="FF0000"/>
                </a:solidFill>
                <a:latin typeface="Arial" charset="0"/>
              </a:rPr>
              <a:t>Repeat:</a:t>
            </a:r>
          </a:p>
          <a:p>
            <a:pPr>
              <a:lnSpc>
                <a:spcPct val="70000"/>
              </a:lnSpc>
              <a:buFontTx/>
              <a:buNone/>
            </a:pPr>
            <a:r>
              <a:rPr lang="en-US" sz="2000" dirty="0">
                <a:solidFill>
                  <a:schemeClr val="hlink"/>
                </a:solidFill>
                <a:latin typeface="Arial" charset="0"/>
              </a:rPr>
              <a:t>	      </a:t>
            </a:r>
            <a:r>
              <a:rPr lang="en-US" sz="2000" dirty="0">
                <a:latin typeface="Arial" charset="0"/>
              </a:rPr>
              <a:t>Choose a vertex </a:t>
            </a:r>
            <a:r>
              <a:rPr lang="en-US" sz="2000" dirty="0">
                <a:solidFill>
                  <a:srgbClr val="FF0000"/>
                </a:solidFill>
                <a:latin typeface="Arial" charset="0"/>
              </a:rPr>
              <a:t>v</a:t>
            </a:r>
            <a:r>
              <a:rPr lang="en-US" sz="2000" dirty="0">
                <a:latin typeface="Arial" charset="0"/>
              </a:rPr>
              <a:t> and mark it;</a:t>
            </a:r>
          </a:p>
          <a:p>
            <a:pPr>
              <a:lnSpc>
                <a:spcPct val="70000"/>
              </a:lnSpc>
              <a:buFontTx/>
              <a:buNone/>
            </a:pPr>
            <a:r>
              <a:rPr lang="en-US" sz="2000" dirty="0">
                <a:solidFill>
                  <a:schemeClr val="hlink"/>
                </a:solidFill>
                <a:latin typeface="Arial" charset="0"/>
              </a:rPr>
              <a:t>	      </a:t>
            </a:r>
            <a:r>
              <a:rPr lang="en-US" sz="2000" dirty="0">
                <a:latin typeface="Arial" charset="0"/>
              </a:rPr>
              <a:t>Add edges between unmarked neighbors of </a:t>
            </a:r>
            <a:r>
              <a:rPr lang="en-US" sz="2000" dirty="0">
                <a:solidFill>
                  <a:srgbClr val="FF0000"/>
                </a:solidFill>
                <a:latin typeface="Arial" charset="0"/>
              </a:rPr>
              <a:t>v</a:t>
            </a:r>
            <a:r>
              <a:rPr lang="en-US" sz="2000" dirty="0">
                <a:latin typeface="Arial" charset="0"/>
              </a:rPr>
              <a:t>;</a:t>
            </a:r>
          </a:p>
          <a:p>
            <a:pPr>
              <a:lnSpc>
                <a:spcPct val="70000"/>
              </a:lnSpc>
              <a:buFontTx/>
              <a:buNone/>
            </a:pPr>
            <a:r>
              <a:rPr lang="en-US" sz="2000" dirty="0">
                <a:solidFill>
                  <a:srgbClr val="FF0000"/>
                </a:solidFill>
                <a:latin typeface="Arial" charset="0"/>
              </a:rPr>
              <a:t>Until: </a:t>
            </a:r>
            <a:r>
              <a:rPr lang="en-US" sz="2000" dirty="0">
                <a:latin typeface="Arial" charset="0"/>
              </a:rPr>
              <a:t> Every vertex is marked</a:t>
            </a:r>
          </a:p>
          <a:p>
            <a:pPr>
              <a:lnSpc>
                <a:spcPct val="70000"/>
              </a:lnSpc>
              <a:buFontTx/>
              <a:buNone/>
            </a:pPr>
            <a:endParaRPr lang="en-US" sz="800" dirty="0">
              <a:solidFill>
                <a:schemeClr val="hlink"/>
              </a:solidFill>
              <a:latin typeface="Arial" charset="0"/>
            </a:endParaRPr>
          </a:p>
          <a:p>
            <a:pPr>
              <a:lnSpc>
                <a:spcPct val="70000"/>
              </a:lnSpc>
              <a:buFontTx/>
              <a:buNone/>
            </a:pPr>
            <a:r>
              <a:rPr lang="en-US" sz="2000" dirty="0">
                <a:solidFill>
                  <a:srgbClr val="FF0000"/>
                </a:solidFill>
                <a:latin typeface="Arial" charset="0"/>
              </a:rPr>
              <a:t>Goal:  </a:t>
            </a:r>
            <a:r>
              <a:rPr lang="en-US" sz="2000" dirty="0">
                <a:latin typeface="Arial" charset="0"/>
              </a:rPr>
              <a:t>End up with as few edges as possible.</a:t>
            </a:r>
          </a:p>
          <a:p>
            <a:pPr>
              <a:lnSpc>
                <a:spcPct val="70000"/>
              </a:lnSpc>
              <a:buFontTx/>
              <a:buNone/>
            </a:pPr>
            <a:endParaRPr lang="en-US" sz="800" dirty="0">
              <a:solidFill>
                <a:srgbClr val="0000FF"/>
              </a:solidFill>
              <a:latin typeface="Arial" charset="0"/>
            </a:endParaRPr>
          </a:p>
        </p:txBody>
      </p:sp>
      <p:sp>
        <p:nvSpPr>
          <p:cNvPr id="4" name="Content Placeholder 2">
            <a:extLst>
              <a:ext uri="{FF2B5EF4-FFF2-40B4-BE49-F238E27FC236}">
                <a16:creationId xmlns:a16="http://schemas.microsoft.com/office/drawing/2014/main" id="{F643442C-F818-8F46-BCFF-F08CE1BD41D5}"/>
              </a:ext>
            </a:extLst>
          </p:cNvPr>
          <p:cNvSpPr txBox="1">
            <a:spLocks/>
          </p:cNvSpPr>
          <p:nvPr/>
        </p:nvSpPr>
        <p:spPr bwMode="auto">
          <a:xfrm>
            <a:off x="408115" y="3604828"/>
            <a:ext cx="8637029" cy="2755556"/>
          </a:xfrm>
          <a:prstGeom prst="rect">
            <a:avLst/>
          </a:prstGeom>
          <a:noFill/>
          <a:ln w="19050" cmpd="sng">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normAutofit/>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a:lnSpc>
                <a:spcPct val="70000"/>
              </a:lnSpc>
              <a:buFontTx/>
              <a:buNone/>
            </a:pPr>
            <a:endParaRPr lang="en-US" sz="800" kern="0" dirty="0">
              <a:solidFill>
                <a:srgbClr val="FF0000"/>
              </a:solidFill>
              <a:latin typeface="Arial" charset="0"/>
            </a:endParaRPr>
          </a:p>
          <a:p>
            <a:pPr>
              <a:lnSpc>
                <a:spcPct val="120000"/>
              </a:lnSpc>
            </a:pPr>
            <a:r>
              <a:rPr lang="en-US" sz="2000" kern="0" dirty="0">
                <a:latin typeface="Arial" charset="0"/>
              </a:rPr>
              <a:t>Best play is NP-complete </a:t>
            </a:r>
            <a:r>
              <a:rPr lang="en-US" sz="2000" kern="0" dirty="0">
                <a:solidFill>
                  <a:srgbClr val="FF0000"/>
                </a:solidFill>
                <a:latin typeface="Arial" charset="0"/>
              </a:rPr>
              <a:t> </a:t>
            </a:r>
            <a:r>
              <a:rPr lang="en-US" sz="1800" i="1" kern="0" dirty="0">
                <a:solidFill>
                  <a:srgbClr val="FF0000"/>
                </a:solidFill>
                <a:latin typeface="Arial" charset="0"/>
              </a:rPr>
              <a:t>[</a:t>
            </a:r>
            <a:r>
              <a:rPr lang="en-US" sz="1800" i="1" kern="0" dirty="0" err="1">
                <a:solidFill>
                  <a:srgbClr val="FF0000"/>
                </a:solidFill>
                <a:latin typeface="Arial" charset="0"/>
              </a:rPr>
              <a:t>Yannakakis</a:t>
            </a:r>
            <a:r>
              <a:rPr lang="en-US" sz="1800" i="1" kern="0" dirty="0">
                <a:solidFill>
                  <a:srgbClr val="FF0000"/>
                </a:solidFill>
                <a:latin typeface="Arial" charset="0"/>
              </a:rPr>
              <a:t> 1981]</a:t>
            </a:r>
          </a:p>
          <a:p>
            <a:pPr>
              <a:lnSpc>
                <a:spcPct val="120000"/>
              </a:lnSpc>
            </a:pPr>
            <a:r>
              <a:rPr lang="en-US" sz="2000" kern="0" dirty="0">
                <a:latin typeface="Arial" charset="0"/>
              </a:rPr>
              <a:t>The final graph is always </a:t>
            </a:r>
            <a:r>
              <a:rPr lang="en-US" sz="2000" i="1" kern="0" dirty="0">
                <a:solidFill>
                  <a:srgbClr val="FF0000"/>
                </a:solidFill>
                <a:latin typeface="Arial" charset="0"/>
              </a:rPr>
              <a:t>chordal</a:t>
            </a:r>
            <a:r>
              <a:rPr lang="en-US" sz="2000" kern="0" dirty="0">
                <a:solidFill>
                  <a:srgbClr val="FF0000"/>
                </a:solidFill>
                <a:latin typeface="Arial" charset="0"/>
              </a:rPr>
              <a:t> </a:t>
            </a:r>
            <a:r>
              <a:rPr lang="en-US" sz="2000" kern="0" dirty="0">
                <a:latin typeface="Arial" charset="0"/>
              </a:rPr>
              <a:t>(every cycle has a shortcut edge).</a:t>
            </a:r>
          </a:p>
          <a:p>
            <a:pPr>
              <a:lnSpc>
                <a:spcPct val="120000"/>
              </a:lnSpc>
            </a:pPr>
            <a:r>
              <a:rPr lang="en-US" sz="2000" kern="0" dirty="0">
                <a:latin typeface="Arial" charset="0"/>
              </a:rPr>
              <a:t>Perfect play is possible </a:t>
            </a:r>
            <a:r>
              <a:rPr lang="en-US" sz="2000" kern="0" dirty="0" err="1">
                <a:latin typeface="Arial" charset="0"/>
              </a:rPr>
              <a:t>iff</a:t>
            </a:r>
            <a:r>
              <a:rPr lang="en-US" sz="2000" kern="0" dirty="0">
                <a:latin typeface="Arial" charset="0"/>
              </a:rPr>
              <a:t> the initial graph is chordal.</a:t>
            </a:r>
          </a:p>
          <a:p>
            <a:pPr>
              <a:lnSpc>
                <a:spcPct val="120000"/>
              </a:lnSpc>
            </a:pPr>
            <a:r>
              <a:rPr lang="en-US" sz="2000" kern="0" dirty="0">
                <a:latin typeface="Arial" charset="0"/>
              </a:rPr>
              <a:t>Changing “fewest edges” to “smallest complete subgraph” gives the graph’s </a:t>
            </a:r>
            <a:r>
              <a:rPr lang="en-US" sz="2000" i="1" kern="0" dirty="0">
                <a:solidFill>
                  <a:srgbClr val="FF0000"/>
                </a:solidFill>
                <a:latin typeface="Arial" charset="0"/>
              </a:rPr>
              <a:t>treewidth</a:t>
            </a:r>
            <a:r>
              <a:rPr lang="en-US" sz="2000" i="1" kern="0" dirty="0">
                <a:latin typeface="Arial" charset="0"/>
              </a:rPr>
              <a:t>, </a:t>
            </a:r>
            <a:r>
              <a:rPr lang="en-US" sz="2000" kern="0" dirty="0">
                <a:latin typeface="Arial" charset="0"/>
              </a:rPr>
              <a:t>which shows up in lots of graph algorithms.</a:t>
            </a:r>
          </a:p>
        </p:txBody>
      </p:sp>
    </p:spTree>
    <p:extLst>
      <p:ext uri="{BB962C8B-B14F-4D97-AF65-F5344CB8AC3E}">
        <p14:creationId xmlns:p14="http://schemas.microsoft.com/office/powerpoint/2010/main" val="13392510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 y="0"/>
            <a:ext cx="8120063" cy="515938"/>
          </a:xfrm>
        </p:spPr>
        <p:txBody>
          <a:bodyPr/>
          <a:lstStyle/>
          <a:p>
            <a:pPr eaLnBrk="1" hangingPunct="1"/>
            <a:r>
              <a:rPr lang="en-US" b="0" dirty="0" err="1">
                <a:latin typeface="Arial" charset="0"/>
              </a:rPr>
              <a:t>Combinatorics</a:t>
            </a:r>
            <a:r>
              <a:rPr lang="en-US" b="0" dirty="0">
                <a:latin typeface="Arial" charset="0"/>
              </a:rPr>
              <a:t> in the service of linear algebra</a:t>
            </a:r>
          </a:p>
        </p:txBody>
      </p:sp>
      <p:sp>
        <p:nvSpPr>
          <p:cNvPr id="5123" name="Rectangle 3"/>
          <p:cNvSpPr>
            <a:spLocks noGrp="1" noChangeArrowheads="1"/>
          </p:cNvSpPr>
          <p:nvPr>
            <p:ph type="body" idx="1"/>
          </p:nvPr>
        </p:nvSpPr>
        <p:spPr>
          <a:xfrm>
            <a:off x="3035300" y="1068388"/>
            <a:ext cx="5902325" cy="3787775"/>
          </a:xfrm>
        </p:spPr>
        <p:txBody>
          <a:bodyPr/>
          <a:lstStyle/>
          <a:p>
            <a:pPr eaLnBrk="1" hangingPunct="1">
              <a:buClr>
                <a:srgbClr val="FF0000"/>
              </a:buClr>
              <a:buFont typeface="Wingdings" charset="0"/>
              <a:buNone/>
            </a:pPr>
            <a:r>
              <a:rPr lang="en-US" sz="2800">
                <a:solidFill>
                  <a:schemeClr val="accent2"/>
                </a:solidFill>
                <a:latin typeface="Arial" charset="0"/>
              </a:rPr>
              <a:t>	</a:t>
            </a:r>
            <a:r>
              <a:rPr lang="ja-JP" altLang="en-US" sz="2800">
                <a:solidFill>
                  <a:srgbClr val="FF0000"/>
                </a:solidFill>
                <a:latin typeface="Garamond" charset="0"/>
              </a:rPr>
              <a:t>“</a:t>
            </a:r>
            <a:r>
              <a:rPr lang="en-US" sz="2800">
                <a:solidFill>
                  <a:srgbClr val="FF0000"/>
                </a:solidFill>
                <a:latin typeface="Garamond" charset="0"/>
              </a:rPr>
              <a:t>I observed that most of the coefficients in our matrices were zero; i.e., the nonzeros were </a:t>
            </a:r>
            <a:r>
              <a:rPr lang="ja-JP" altLang="en-US" sz="2800">
                <a:solidFill>
                  <a:srgbClr val="FF0000"/>
                </a:solidFill>
                <a:latin typeface="Garamond" charset="0"/>
              </a:rPr>
              <a:t>‘</a:t>
            </a:r>
            <a:r>
              <a:rPr lang="en-US" sz="2800">
                <a:solidFill>
                  <a:srgbClr val="FF0000"/>
                </a:solidFill>
                <a:latin typeface="Garamond" charset="0"/>
              </a:rPr>
              <a:t>sparse</a:t>
            </a:r>
            <a:r>
              <a:rPr lang="ja-JP" altLang="en-US" sz="2800">
                <a:solidFill>
                  <a:srgbClr val="FF0000"/>
                </a:solidFill>
                <a:latin typeface="Garamond" charset="0"/>
              </a:rPr>
              <a:t>’</a:t>
            </a:r>
            <a:r>
              <a:rPr lang="en-US" sz="2800">
                <a:solidFill>
                  <a:srgbClr val="FF0000"/>
                </a:solidFill>
                <a:latin typeface="Garamond" charset="0"/>
              </a:rPr>
              <a:t> in the matrix, and that typically the triangular matrices associated with the forward and back solution provided by Gaussian elimination would remain sparse if pivot elements were chosen with care</a:t>
            </a:r>
            <a:r>
              <a:rPr lang="ja-JP" altLang="en-US" sz="2800">
                <a:solidFill>
                  <a:srgbClr val="FF0000"/>
                </a:solidFill>
                <a:latin typeface="Garamond" charset="0"/>
              </a:rPr>
              <a:t>”</a:t>
            </a:r>
            <a:endParaRPr lang="en-US" sz="2800">
              <a:solidFill>
                <a:srgbClr val="FF0000"/>
              </a:solidFill>
              <a:latin typeface="Garamond" charset="0"/>
            </a:endParaRPr>
          </a:p>
        </p:txBody>
      </p:sp>
      <p:pic>
        <p:nvPicPr>
          <p:cNvPr id="5124" name="Picture 4" descr="markow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62075"/>
            <a:ext cx="2325688" cy="325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5" descr="Nobel_me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123" y="4905785"/>
            <a:ext cx="1550988" cy="155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155575" y="5308600"/>
            <a:ext cx="5902325" cy="154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p>
            <a:pPr marL="609600" indent="-609600">
              <a:lnSpc>
                <a:spcPct val="95000"/>
              </a:lnSpc>
              <a:buClr>
                <a:srgbClr val="FF0000"/>
              </a:buClr>
              <a:buFont typeface="Wingdings" charset="0"/>
              <a:buNone/>
            </a:pPr>
            <a:r>
              <a:rPr lang="en-US" sz="2400">
                <a:solidFill>
                  <a:srgbClr val="000000"/>
                </a:solidFill>
                <a:latin typeface="Arial" charset="0"/>
              </a:rPr>
              <a:t>- Harry Markowitz, describing the 1950s work on portfolio theory that won </a:t>
            </a:r>
            <a:br>
              <a:rPr lang="en-US" sz="2400">
                <a:solidFill>
                  <a:srgbClr val="000000"/>
                </a:solidFill>
                <a:latin typeface="Arial" charset="0"/>
              </a:rPr>
            </a:br>
            <a:r>
              <a:rPr lang="en-US" sz="2400">
                <a:solidFill>
                  <a:srgbClr val="000000"/>
                </a:solidFill>
                <a:latin typeface="Arial" charset="0"/>
              </a:rPr>
              <a:t>the 1990 Nobel Prize for Economics</a:t>
            </a:r>
          </a:p>
        </p:txBody>
      </p:sp>
    </p:spTree>
    <p:extLst>
      <p:ext uri="{BB962C8B-B14F-4D97-AF65-F5344CB8AC3E}">
        <p14:creationId xmlns:p14="http://schemas.microsoft.com/office/powerpoint/2010/main" val="9846838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0848" y="66676"/>
            <a:ext cx="8915400" cy="931346"/>
          </a:xfrm>
        </p:spPr>
        <p:txBody>
          <a:bodyPr/>
          <a:lstStyle/>
          <a:p>
            <a:r>
              <a:rPr lang="en-US" b="0" dirty="0" err="1">
                <a:latin typeface="Arial" charset="0"/>
              </a:rPr>
              <a:t>Cholesky</a:t>
            </a:r>
            <a:r>
              <a:rPr lang="en-US" b="0" dirty="0">
                <a:latin typeface="Arial" charset="0"/>
              </a:rPr>
              <a:t> factorization</a:t>
            </a:r>
            <a:r>
              <a:rPr lang="en-US" sz="2400" b="0" dirty="0">
                <a:latin typeface="Arial" charset="0"/>
              </a:rPr>
              <a:t>:  </a:t>
            </a:r>
            <a:r>
              <a:rPr lang="en-US" dirty="0">
                <a:latin typeface="Arial" charset="0"/>
              </a:rPr>
              <a:t>A  =  LL</a:t>
            </a:r>
            <a:r>
              <a:rPr lang="en-US" baseline="30000" dirty="0">
                <a:latin typeface="Arial" charset="0"/>
              </a:rPr>
              <a:t>T </a:t>
            </a:r>
            <a:br>
              <a:rPr lang="en-US" baseline="30000" dirty="0">
                <a:latin typeface="Arial" charset="0"/>
              </a:rPr>
            </a:br>
            <a:r>
              <a:rPr lang="en-US" baseline="30000" dirty="0">
                <a:latin typeface="Arial" charset="0"/>
              </a:rPr>
              <a:t>   </a:t>
            </a:r>
            <a:r>
              <a:rPr lang="en-US" sz="2000" b="0" i="1" dirty="0">
                <a:latin typeface="Arial" charset="0"/>
              </a:rPr>
              <a:t>[</a:t>
            </a:r>
            <a:r>
              <a:rPr lang="en-US" sz="2000" b="0" i="1" dirty="0" err="1">
                <a:latin typeface="Arial" charset="0"/>
              </a:rPr>
              <a:t>Parter</a:t>
            </a:r>
            <a:r>
              <a:rPr lang="en-US" sz="2000" b="0" i="1" dirty="0">
                <a:latin typeface="Arial" charset="0"/>
              </a:rPr>
              <a:t>, Rose]</a:t>
            </a:r>
            <a:endParaRPr lang="en-US" sz="1800" baseline="30000" dirty="0">
              <a:solidFill>
                <a:srgbClr val="021FAE"/>
              </a:solidFill>
              <a:latin typeface="Arial" charset="0"/>
            </a:endParaRPr>
          </a:p>
        </p:txBody>
      </p:sp>
      <p:sp>
        <p:nvSpPr>
          <p:cNvPr id="6147" name="Oval 3"/>
          <p:cNvSpPr>
            <a:spLocks noChangeAspect="1" noChangeArrowheads="1"/>
          </p:cNvSpPr>
          <p:nvPr/>
        </p:nvSpPr>
        <p:spPr bwMode="auto">
          <a:xfrm>
            <a:off x="631825" y="1352550"/>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48" name="Oval 4"/>
          <p:cNvSpPr>
            <a:spLocks noChangeAspect="1" noChangeArrowheads="1"/>
          </p:cNvSpPr>
          <p:nvPr/>
        </p:nvSpPr>
        <p:spPr bwMode="auto">
          <a:xfrm>
            <a:off x="798513" y="1352550"/>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49" name="Oval 5"/>
          <p:cNvSpPr>
            <a:spLocks noChangeAspect="1" noChangeArrowheads="1"/>
          </p:cNvSpPr>
          <p:nvPr/>
        </p:nvSpPr>
        <p:spPr bwMode="auto">
          <a:xfrm>
            <a:off x="965200" y="1352550"/>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0" name="Oval 6"/>
          <p:cNvSpPr>
            <a:spLocks noChangeAspect="1" noChangeArrowheads="1"/>
          </p:cNvSpPr>
          <p:nvPr/>
        </p:nvSpPr>
        <p:spPr bwMode="auto">
          <a:xfrm>
            <a:off x="1131888" y="1352550"/>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1" name="Oval 7"/>
          <p:cNvSpPr>
            <a:spLocks noChangeAspect="1" noChangeArrowheads="1"/>
          </p:cNvSpPr>
          <p:nvPr/>
        </p:nvSpPr>
        <p:spPr bwMode="auto">
          <a:xfrm>
            <a:off x="1298575" y="1352550"/>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2" name="Oval 8"/>
          <p:cNvSpPr>
            <a:spLocks noChangeAspect="1" noChangeArrowheads="1"/>
          </p:cNvSpPr>
          <p:nvPr/>
        </p:nvSpPr>
        <p:spPr bwMode="auto">
          <a:xfrm>
            <a:off x="1465263" y="1352550"/>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3" name="Oval 9"/>
          <p:cNvSpPr>
            <a:spLocks noChangeAspect="1" noChangeArrowheads="1"/>
          </p:cNvSpPr>
          <p:nvPr/>
        </p:nvSpPr>
        <p:spPr bwMode="auto">
          <a:xfrm>
            <a:off x="1631950" y="1352550"/>
            <a:ext cx="90488"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4" name="Oval 10"/>
          <p:cNvSpPr>
            <a:spLocks noChangeAspect="1" noChangeArrowheads="1"/>
          </p:cNvSpPr>
          <p:nvPr/>
        </p:nvSpPr>
        <p:spPr bwMode="auto">
          <a:xfrm>
            <a:off x="1798638" y="1352550"/>
            <a:ext cx="90487"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5" name="Oval 11"/>
          <p:cNvSpPr>
            <a:spLocks noChangeAspect="1" noChangeArrowheads="1"/>
          </p:cNvSpPr>
          <p:nvPr/>
        </p:nvSpPr>
        <p:spPr bwMode="auto">
          <a:xfrm>
            <a:off x="1965325" y="1352550"/>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6" name="Oval 12"/>
          <p:cNvSpPr>
            <a:spLocks noChangeAspect="1" noChangeArrowheads="1"/>
          </p:cNvSpPr>
          <p:nvPr/>
        </p:nvSpPr>
        <p:spPr bwMode="auto">
          <a:xfrm>
            <a:off x="2133600" y="1352550"/>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7" name="Oval 13"/>
          <p:cNvSpPr>
            <a:spLocks noChangeAspect="1" noChangeArrowheads="1"/>
          </p:cNvSpPr>
          <p:nvPr/>
        </p:nvSpPr>
        <p:spPr bwMode="auto">
          <a:xfrm>
            <a:off x="631825" y="1511300"/>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8" name="Oval 14"/>
          <p:cNvSpPr>
            <a:spLocks noChangeAspect="1" noChangeArrowheads="1"/>
          </p:cNvSpPr>
          <p:nvPr/>
        </p:nvSpPr>
        <p:spPr bwMode="auto">
          <a:xfrm>
            <a:off x="798513" y="1511300"/>
            <a:ext cx="88900"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59" name="Oval 15"/>
          <p:cNvSpPr>
            <a:spLocks noChangeAspect="1" noChangeArrowheads="1"/>
          </p:cNvSpPr>
          <p:nvPr/>
        </p:nvSpPr>
        <p:spPr bwMode="auto">
          <a:xfrm>
            <a:off x="965200" y="1511300"/>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0" name="Oval 16"/>
          <p:cNvSpPr>
            <a:spLocks noChangeAspect="1" noChangeArrowheads="1"/>
          </p:cNvSpPr>
          <p:nvPr/>
        </p:nvSpPr>
        <p:spPr bwMode="auto">
          <a:xfrm>
            <a:off x="1131888" y="1511300"/>
            <a:ext cx="90487"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1" name="Oval 17"/>
          <p:cNvSpPr>
            <a:spLocks noChangeAspect="1" noChangeArrowheads="1"/>
          </p:cNvSpPr>
          <p:nvPr/>
        </p:nvSpPr>
        <p:spPr bwMode="auto">
          <a:xfrm>
            <a:off x="1298575" y="1511300"/>
            <a:ext cx="88900"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2" name="Oval 18"/>
          <p:cNvSpPr>
            <a:spLocks noChangeAspect="1" noChangeArrowheads="1"/>
          </p:cNvSpPr>
          <p:nvPr/>
        </p:nvSpPr>
        <p:spPr bwMode="auto">
          <a:xfrm>
            <a:off x="1465263" y="1511300"/>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3" name="Oval 19"/>
          <p:cNvSpPr>
            <a:spLocks noChangeAspect="1" noChangeArrowheads="1"/>
          </p:cNvSpPr>
          <p:nvPr/>
        </p:nvSpPr>
        <p:spPr bwMode="auto">
          <a:xfrm>
            <a:off x="1631950" y="1511300"/>
            <a:ext cx="90488"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4" name="Oval 20"/>
          <p:cNvSpPr>
            <a:spLocks noChangeAspect="1" noChangeArrowheads="1"/>
          </p:cNvSpPr>
          <p:nvPr/>
        </p:nvSpPr>
        <p:spPr bwMode="auto">
          <a:xfrm>
            <a:off x="1798638" y="1511300"/>
            <a:ext cx="90487"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5" name="Oval 21"/>
          <p:cNvSpPr>
            <a:spLocks noChangeAspect="1" noChangeArrowheads="1"/>
          </p:cNvSpPr>
          <p:nvPr/>
        </p:nvSpPr>
        <p:spPr bwMode="auto">
          <a:xfrm>
            <a:off x="1965325" y="1511300"/>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6" name="Oval 22"/>
          <p:cNvSpPr>
            <a:spLocks noChangeAspect="1" noChangeArrowheads="1"/>
          </p:cNvSpPr>
          <p:nvPr/>
        </p:nvSpPr>
        <p:spPr bwMode="auto">
          <a:xfrm>
            <a:off x="2133600" y="1511300"/>
            <a:ext cx="88900"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7" name="Oval 23"/>
          <p:cNvSpPr>
            <a:spLocks noChangeAspect="1" noChangeArrowheads="1"/>
          </p:cNvSpPr>
          <p:nvPr/>
        </p:nvSpPr>
        <p:spPr bwMode="auto">
          <a:xfrm>
            <a:off x="631825" y="1671638"/>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8" name="Oval 24"/>
          <p:cNvSpPr>
            <a:spLocks noChangeAspect="1" noChangeArrowheads="1"/>
          </p:cNvSpPr>
          <p:nvPr/>
        </p:nvSpPr>
        <p:spPr bwMode="auto">
          <a:xfrm>
            <a:off x="798513" y="167163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69" name="Oval 25"/>
          <p:cNvSpPr>
            <a:spLocks noChangeAspect="1" noChangeArrowheads="1"/>
          </p:cNvSpPr>
          <p:nvPr/>
        </p:nvSpPr>
        <p:spPr bwMode="auto">
          <a:xfrm>
            <a:off x="965200" y="1671638"/>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0" name="Oval 26"/>
          <p:cNvSpPr>
            <a:spLocks noChangeAspect="1" noChangeArrowheads="1"/>
          </p:cNvSpPr>
          <p:nvPr/>
        </p:nvSpPr>
        <p:spPr bwMode="auto">
          <a:xfrm>
            <a:off x="1131888" y="1671638"/>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1" name="Oval 27"/>
          <p:cNvSpPr>
            <a:spLocks noChangeAspect="1" noChangeArrowheads="1"/>
          </p:cNvSpPr>
          <p:nvPr/>
        </p:nvSpPr>
        <p:spPr bwMode="auto">
          <a:xfrm>
            <a:off x="1298575" y="167163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2" name="Oval 28"/>
          <p:cNvSpPr>
            <a:spLocks noChangeAspect="1" noChangeArrowheads="1"/>
          </p:cNvSpPr>
          <p:nvPr/>
        </p:nvSpPr>
        <p:spPr bwMode="auto">
          <a:xfrm>
            <a:off x="1465263" y="167163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3" name="Oval 29"/>
          <p:cNvSpPr>
            <a:spLocks noChangeAspect="1" noChangeArrowheads="1"/>
          </p:cNvSpPr>
          <p:nvPr/>
        </p:nvSpPr>
        <p:spPr bwMode="auto">
          <a:xfrm>
            <a:off x="1631950" y="1671638"/>
            <a:ext cx="90488"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4" name="Oval 30"/>
          <p:cNvSpPr>
            <a:spLocks noChangeAspect="1" noChangeArrowheads="1"/>
          </p:cNvSpPr>
          <p:nvPr/>
        </p:nvSpPr>
        <p:spPr bwMode="auto">
          <a:xfrm>
            <a:off x="1798638" y="1671638"/>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5" name="Oval 31"/>
          <p:cNvSpPr>
            <a:spLocks noChangeAspect="1" noChangeArrowheads="1"/>
          </p:cNvSpPr>
          <p:nvPr/>
        </p:nvSpPr>
        <p:spPr bwMode="auto">
          <a:xfrm>
            <a:off x="1965325" y="167163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6" name="Oval 32"/>
          <p:cNvSpPr>
            <a:spLocks noChangeAspect="1" noChangeArrowheads="1"/>
          </p:cNvSpPr>
          <p:nvPr/>
        </p:nvSpPr>
        <p:spPr bwMode="auto">
          <a:xfrm>
            <a:off x="2133600" y="167163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7" name="Oval 33"/>
          <p:cNvSpPr>
            <a:spLocks noChangeAspect="1" noChangeArrowheads="1"/>
          </p:cNvSpPr>
          <p:nvPr/>
        </p:nvSpPr>
        <p:spPr bwMode="auto">
          <a:xfrm>
            <a:off x="631825" y="183038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8" name="Oval 34"/>
          <p:cNvSpPr>
            <a:spLocks noChangeAspect="1" noChangeArrowheads="1"/>
          </p:cNvSpPr>
          <p:nvPr/>
        </p:nvSpPr>
        <p:spPr bwMode="auto">
          <a:xfrm>
            <a:off x="798513" y="183038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79" name="Oval 35"/>
          <p:cNvSpPr>
            <a:spLocks noChangeAspect="1" noChangeArrowheads="1"/>
          </p:cNvSpPr>
          <p:nvPr/>
        </p:nvSpPr>
        <p:spPr bwMode="auto">
          <a:xfrm>
            <a:off x="965200" y="183038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0" name="Oval 36"/>
          <p:cNvSpPr>
            <a:spLocks noChangeAspect="1" noChangeArrowheads="1"/>
          </p:cNvSpPr>
          <p:nvPr/>
        </p:nvSpPr>
        <p:spPr bwMode="auto">
          <a:xfrm>
            <a:off x="1131888" y="1830388"/>
            <a:ext cx="90487"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1" name="Oval 37"/>
          <p:cNvSpPr>
            <a:spLocks noChangeAspect="1" noChangeArrowheads="1"/>
          </p:cNvSpPr>
          <p:nvPr/>
        </p:nvSpPr>
        <p:spPr bwMode="auto">
          <a:xfrm>
            <a:off x="1298575" y="183038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2" name="Oval 38"/>
          <p:cNvSpPr>
            <a:spLocks noChangeAspect="1" noChangeArrowheads="1"/>
          </p:cNvSpPr>
          <p:nvPr/>
        </p:nvSpPr>
        <p:spPr bwMode="auto">
          <a:xfrm>
            <a:off x="1465263" y="1830388"/>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3" name="Oval 39"/>
          <p:cNvSpPr>
            <a:spLocks noChangeAspect="1" noChangeArrowheads="1"/>
          </p:cNvSpPr>
          <p:nvPr/>
        </p:nvSpPr>
        <p:spPr bwMode="auto">
          <a:xfrm>
            <a:off x="1631950" y="1830388"/>
            <a:ext cx="90488"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4" name="Oval 40"/>
          <p:cNvSpPr>
            <a:spLocks noChangeAspect="1" noChangeArrowheads="1"/>
          </p:cNvSpPr>
          <p:nvPr/>
        </p:nvSpPr>
        <p:spPr bwMode="auto">
          <a:xfrm>
            <a:off x="1798638" y="1830388"/>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5" name="Oval 41"/>
          <p:cNvSpPr>
            <a:spLocks noChangeAspect="1" noChangeArrowheads="1"/>
          </p:cNvSpPr>
          <p:nvPr/>
        </p:nvSpPr>
        <p:spPr bwMode="auto">
          <a:xfrm>
            <a:off x="1965325" y="1830388"/>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6" name="Oval 42"/>
          <p:cNvSpPr>
            <a:spLocks noChangeAspect="1" noChangeArrowheads="1"/>
          </p:cNvSpPr>
          <p:nvPr/>
        </p:nvSpPr>
        <p:spPr bwMode="auto">
          <a:xfrm>
            <a:off x="2133600" y="1830388"/>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7" name="Oval 43"/>
          <p:cNvSpPr>
            <a:spLocks noChangeAspect="1" noChangeArrowheads="1"/>
          </p:cNvSpPr>
          <p:nvPr/>
        </p:nvSpPr>
        <p:spPr bwMode="auto">
          <a:xfrm>
            <a:off x="631825" y="198913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8" name="Oval 44"/>
          <p:cNvSpPr>
            <a:spLocks noChangeAspect="1" noChangeArrowheads="1"/>
          </p:cNvSpPr>
          <p:nvPr/>
        </p:nvSpPr>
        <p:spPr bwMode="auto">
          <a:xfrm>
            <a:off x="798513" y="1989138"/>
            <a:ext cx="88900"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89" name="Oval 45"/>
          <p:cNvSpPr>
            <a:spLocks noChangeAspect="1" noChangeArrowheads="1"/>
          </p:cNvSpPr>
          <p:nvPr/>
        </p:nvSpPr>
        <p:spPr bwMode="auto">
          <a:xfrm>
            <a:off x="965200" y="198913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0" name="Oval 46"/>
          <p:cNvSpPr>
            <a:spLocks noChangeAspect="1" noChangeArrowheads="1"/>
          </p:cNvSpPr>
          <p:nvPr/>
        </p:nvSpPr>
        <p:spPr bwMode="auto">
          <a:xfrm>
            <a:off x="1131888" y="1989138"/>
            <a:ext cx="90487"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1" name="Oval 47"/>
          <p:cNvSpPr>
            <a:spLocks noChangeAspect="1" noChangeArrowheads="1"/>
          </p:cNvSpPr>
          <p:nvPr/>
        </p:nvSpPr>
        <p:spPr bwMode="auto">
          <a:xfrm>
            <a:off x="1298575" y="1989138"/>
            <a:ext cx="88900"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2" name="Oval 48"/>
          <p:cNvSpPr>
            <a:spLocks noChangeAspect="1" noChangeArrowheads="1"/>
          </p:cNvSpPr>
          <p:nvPr/>
        </p:nvSpPr>
        <p:spPr bwMode="auto">
          <a:xfrm>
            <a:off x="1465263" y="198913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3" name="Oval 49"/>
          <p:cNvSpPr>
            <a:spLocks noChangeAspect="1" noChangeArrowheads="1"/>
          </p:cNvSpPr>
          <p:nvPr/>
        </p:nvSpPr>
        <p:spPr bwMode="auto">
          <a:xfrm>
            <a:off x="1631950" y="1989138"/>
            <a:ext cx="90488"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4" name="Oval 50"/>
          <p:cNvSpPr>
            <a:spLocks noChangeAspect="1" noChangeArrowheads="1"/>
          </p:cNvSpPr>
          <p:nvPr/>
        </p:nvSpPr>
        <p:spPr bwMode="auto">
          <a:xfrm>
            <a:off x="1798638" y="1989138"/>
            <a:ext cx="90487"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5" name="Oval 51"/>
          <p:cNvSpPr>
            <a:spLocks noChangeAspect="1" noChangeArrowheads="1"/>
          </p:cNvSpPr>
          <p:nvPr/>
        </p:nvSpPr>
        <p:spPr bwMode="auto">
          <a:xfrm>
            <a:off x="1965325" y="1989138"/>
            <a:ext cx="88900"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6" name="Oval 52"/>
          <p:cNvSpPr>
            <a:spLocks noChangeAspect="1" noChangeArrowheads="1"/>
          </p:cNvSpPr>
          <p:nvPr/>
        </p:nvSpPr>
        <p:spPr bwMode="auto">
          <a:xfrm>
            <a:off x="2133600" y="198913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7" name="Oval 53"/>
          <p:cNvSpPr>
            <a:spLocks noChangeAspect="1" noChangeArrowheads="1"/>
          </p:cNvSpPr>
          <p:nvPr/>
        </p:nvSpPr>
        <p:spPr bwMode="auto">
          <a:xfrm>
            <a:off x="631825"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8" name="Oval 54"/>
          <p:cNvSpPr>
            <a:spLocks noChangeAspect="1" noChangeArrowheads="1"/>
          </p:cNvSpPr>
          <p:nvPr/>
        </p:nvSpPr>
        <p:spPr bwMode="auto">
          <a:xfrm>
            <a:off x="798513"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199" name="Oval 55"/>
          <p:cNvSpPr>
            <a:spLocks noChangeAspect="1" noChangeArrowheads="1"/>
          </p:cNvSpPr>
          <p:nvPr/>
        </p:nvSpPr>
        <p:spPr bwMode="auto">
          <a:xfrm>
            <a:off x="965200"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0" name="Oval 56"/>
          <p:cNvSpPr>
            <a:spLocks noChangeAspect="1" noChangeArrowheads="1"/>
          </p:cNvSpPr>
          <p:nvPr/>
        </p:nvSpPr>
        <p:spPr bwMode="auto">
          <a:xfrm>
            <a:off x="1131888" y="2147888"/>
            <a:ext cx="90487"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1" name="Oval 57"/>
          <p:cNvSpPr>
            <a:spLocks noChangeAspect="1" noChangeArrowheads="1"/>
          </p:cNvSpPr>
          <p:nvPr/>
        </p:nvSpPr>
        <p:spPr bwMode="auto">
          <a:xfrm>
            <a:off x="1298575"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2" name="Oval 58"/>
          <p:cNvSpPr>
            <a:spLocks noChangeAspect="1" noChangeArrowheads="1"/>
          </p:cNvSpPr>
          <p:nvPr/>
        </p:nvSpPr>
        <p:spPr bwMode="auto">
          <a:xfrm>
            <a:off x="1465263" y="2147888"/>
            <a:ext cx="88900"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3" name="Oval 59"/>
          <p:cNvSpPr>
            <a:spLocks noChangeAspect="1" noChangeArrowheads="1"/>
          </p:cNvSpPr>
          <p:nvPr/>
        </p:nvSpPr>
        <p:spPr bwMode="auto">
          <a:xfrm>
            <a:off x="1631950" y="2147888"/>
            <a:ext cx="90488"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4" name="Oval 60"/>
          <p:cNvSpPr>
            <a:spLocks noChangeAspect="1" noChangeArrowheads="1"/>
          </p:cNvSpPr>
          <p:nvPr/>
        </p:nvSpPr>
        <p:spPr bwMode="auto">
          <a:xfrm>
            <a:off x="1798638" y="2147888"/>
            <a:ext cx="90487" cy="9048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5" name="Oval 61"/>
          <p:cNvSpPr>
            <a:spLocks noChangeAspect="1" noChangeArrowheads="1"/>
          </p:cNvSpPr>
          <p:nvPr/>
        </p:nvSpPr>
        <p:spPr bwMode="auto">
          <a:xfrm>
            <a:off x="1965325"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6" name="Oval 62"/>
          <p:cNvSpPr>
            <a:spLocks noChangeAspect="1" noChangeArrowheads="1"/>
          </p:cNvSpPr>
          <p:nvPr/>
        </p:nvSpPr>
        <p:spPr bwMode="auto">
          <a:xfrm>
            <a:off x="2133600" y="2147888"/>
            <a:ext cx="88900" cy="9048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7" name="Oval 63"/>
          <p:cNvSpPr>
            <a:spLocks noChangeAspect="1" noChangeArrowheads="1"/>
          </p:cNvSpPr>
          <p:nvPr/>
        </p:nvSpPr>
        <p:spPr bwMode="auto">
          <a:xfrm>
            <a:off x="631825" y="230822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8" name="Oval 64"/>
          <p:cNvSpPr>
            <a:spLocks noChangeAspect="1" noChangeArrowheads="1"/>
          </p:cNvSpPr>
          <p:nvPr/>
        </p:nvSpPr>
        <p:spPr bwMode="auto">
          <a:xfrm>
            <a:off x="798513" y="230822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09" name="Oval 65"/>
          <p:cNvSpPr>
            <a:spLocks noChangeAspect="1" noChangeArrowheads="1"/>
          </p:cNvSpPr>
          <p:nvPr/>
        </p:nvSpPr>
        <p:spPr bwMode="auto">
          <a:xfrm>
            <a:off x="965200" y="230822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0" name="Oval 66"/>
          <p:cNvSpPr>
            <a:spLocks noChangeAspect="1" noChangeArrowheads="1"/>
          </p:cNvSpPr>
          <p:nvPr/>
        </p:nvSpPr>
        <p:spPr bwMode="auto">
          <a:xfrm>
            <a:off x="1131888" y="2308225"/>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1" name="Oval 67"/>
          <p:cNvSpPr>
            <a:spLocks noChangeAspect="1" noChangeArrowheads="1"/>
          </p:cNvSpPr>
          <p:nvPr/>
        </p:nvSpPr>
        <p:spPr bwMode="auto">
          <a:xfrm>
            <a:off x="1298575" y="230822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2" name="Oval 68"/>
          <p:cNvSpPr>
            <a:spLocks noChangeAspect="1" noChangeArrowheads="1"/>
          </p:cNvSpPr>
          <p:nvPr/>
        </p:nvSpPr>
        <p:spPr bwMode="auto">
          <a:xfrm>
            <a:off x="1465263" y="230822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3" name="Oval 69"/>
          <p:cNvSpPr>
            <a:spLocks noChangeAspect="1" noChangeArrowheads="1"/>
          </p:cNvSpPr>
          <p:nvPr/>
        </p:nvSpPr>
        <p:spPr bwMode="auto">
          <a:xfrm>
            <a:off x="1631950" y="2308225"/>
            <a:ext cx="90488"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4" name="Oval 70"/>
          <p:cNvSpPr>
            <a:spLocks noChangeAspect="1" noChangeArrowheads="1"/>
          </p:cNvSpPr>
          <p:nvPr/>
        </p:nvSpPr>
        <p:spPr bwMode="auto">
          <a:xfrm>
            <a:off x="1798638" y="2308225"/>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5" name="Oval 71"/>
          <p:cNvSpPr>
            <a:spLocks noChangeAspect="1" noChangeArrowheads="1"/>
          </p:cNvSpPr>
          <p:nvPr/>
        </p:nvSpPr>
        <p:spPr bwMode="auto">
          <a:xfrm>
            <a:off x="1965325" y="230822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6" name="Oval 72"/>
          <p:cNvSpPr>
            <a:spLocks noChangeAspect="1" noChangeArrowheads="1"/>
          </p:cNvSpPr>
          <p:nvPr/>
        </p:nvSpPr>
        <p:spPr bwMode="auto">
          <a:xfrm>
            <a:off x="2133600" y="230822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7" name="Oval 73"/>
          <p:cNvSpPr>
            <a:spLocks noChangeAspect="1" noChangeArrowheads="1"/>
          </p:cNvSpPr>
          <p:nvPr/>
        </p:nvSpPr>
        <p:spPr bwMode="auto">
          <a:xfrm>
            <a:off x="631825" y="246697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8" name="Oval 74"/>
          <p:cNvSpPr>
            <a:spLocks noChangeAspect="1" noChangeArrowheads="1"/>
          </p:cNvSpPr>
          <p:nvPr/>
        </p:nvSpPr>
        <p:spPr bwMode="auto">
          <a:xfrm>
            <a:off x="798513" y="246697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19" name="Oval 75"/>
          <p:cNvSpPr>
            <a:spLocks noChangeAspect="1" noChangeArrowheads="1"/>
          </p:cNvSpPr>
          <p:nvPr/>
        </p:nvSpPr>
        <p:spPr bwMode="auto">
          <a:xfrm>
            <a:off x="965200" y="246697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0" name="Oval 76"/>
          <p:cNvSpPr>
            <a:spLocks noChangeAspect="1" noChangeArrowheads="1"/>
          </p:cNvSpPr>
          <p:nvPr/>
        </p:nvSpPr>
        <p:spPr bwMode="auto">
          <a:xfrm>
            <a:off x="1131888" y="2466975"/>
            <a:ext cx="90487"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1" name="Oval 77"/>
          <p:cNvSpPr>
            <a:spLocks noChangeAspect="1" noChangeArrowheads="1"/>
          </p:cNvSpPr>
          <p:nvPr/>
        </p:nvSpPr>
        <p:spPr bwMode="auto">
          <a:xfrm>
            <a:off x="1298575" y="2466975"/>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2" name="Oval 78"/>
          <p:cNvSpPr>
            <a:spLocks noChangeAspect="1" noChangeArrowheads="1"/>
          </p:cNvSpPr>
          <p:nvPr/>
        </p:nvSpPr>
        <p:spPr bwMode="auto">
          <a:xfrm>
            <a:off x="1465263" y="246697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3" name="Oval 79"/>
          <p:cNvSpPr>
            <a:spLocks noChangeAspect="1" noChangeArrowheads="1"/>
          </p:cNvSpPr>
          <p:nvPr/>
        </p:nvSpPr>
        <p:spPr bwMode="auto">
          <a:xfrm>
            <a:off x="1631950" y="2466975"/>
            <a:ext cx="90488"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4" name="Oval 80"/>
          <p:cNvSpPr>
            <a:spLocks noChangeAspect="1" noChangeArrowheads="1"/>
          </p:cNvSpPr>
          <p:nvPr/>
        </p:nvSpPr>
        <p:spPr bwMode="auto">
          <a:xfrm>
            <a:off x="1798638" y="2466975"/>
            <a:ext cx="90487"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5" name="Oval 81"/>
          <p:cNvSpPr>
            <a:spLocks noChangeAspect="1" noChangeArrowheads="1"/>
          </p:cNvSpPr>
          <p:nvPr/>
        </p:nvSpPr>
        <p:spPr bwMode="auto">
          <a:xfrm>
            <a:off x="1965325" y="246697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6" name="Oval 82"/>
          <p:cNvSpPr>
            <a:spLocks noChangeAspect="1" noChangeArrowheads="1"/>
          </p:cNvSpPr>
          <p:nvPr/>
        </p:nvSpPr>
        <p:spPr bwMode="auto">
          <a:xfrm>
            <a:off x="2133600" y="2466975"/>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7" name="Oval 83"/>
          <p:cNvSpPr>
            <a:spLocks noChangeAspect="1" noChangeArrowheads="1"/>
          </p:cNvSpPr>
          <p:nvPr/>
        </p:nvSpPr>
        <p:spPr bwMode="auto">
          <a:xfrm>
            <a:off x="631825" y="2625725"/>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8" name="Oval 84"/>
          <p:cNvSpPr>
            <a:spLocks noChangeAspect="1" noChangeArrowheads="1"/>
          </p:cNvSpPr>
          <p:nvPr/>
        </p:nvSpPr>
        <p:spPr bwMode="auto">
          <a:xfrm>
            <a:off x="798513" y="2625725"/>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29" name="Oval 85"/>
          <p:cNvSpPr>
            <a:spLocks noChangeAspect="1" noChangeArrowheads="1"/>
          </p:cNvSpPr>
          <p:nvPr/>
        </p:nvSpPr>
        <p:spPr bwMode="auto">
          <a:xfrm>
            <a:off x="965200" y="2625725"/>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0" name="Oval 86"/>
          <p:cNvSpPr>
            <a:spLocks noChangeAspect="1" noChangeArrowheads="1"/>
          </p:cNvSpPr>
          <p:nvPr/>
        </p:nvSpPr>
        <p:spPr bwMode="auto">
          <a:xfrm>
            <a:off x="1131888" y="2625725"/>
            <a:ext cx="90487"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1" name="Oval 87"/>
          <p:cNvSpPr>
            <a:spLocks noChangeAspect="1" noChangeArrowheads="1"/>
          </p:cNvSpPr>
          <p:nvPr/>
        </p:nvSpPr>
        <p:spPr bwMode="auto">
          <a:xfrm>
            <a:off x="1298575" y="2625725"/>
            <a:ext cx="88900"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2" name="Oval 88"/>
          <p:cNvSpPr>
            <a:spLocks noChangeAspect="1" noChangeArrowheads="1"/>
          </p:cNvSpPr>
          <p:nvPr/>
        </p:nvSpPr>
        <p:spPr bwMode="auto">
          <a:xfrm>
            <a:off x="1465263" y="2625725"/>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3" name="Oval 89"/>
          <p:cNvSpPr>
            <a:spLocks noChangeAspect="1" noChangeArrowheads="1"/>
          </p:cNvSpPr>
          <p:nvPr/>
        </p:nvSpPr>
        <p:spPr bwMode="auto">
          <a:xfrm>
            <a:off x="1631950" y="2625725"/>
            <a:ext cx="90488"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4" name="Oval 90"/>
          <p:cNvSpPr>
            <a:spLocks noChangeAspect="1" noChangeArrowheads="1"/>
          </p:cNvSpPr>
          <p:nvPr/>
        </p:nvSpPr>
        <p:spPr bwMode="auto">
          <a:xfrm>
            <a:off x="1798638" y="2625725"/>
            <a:ext cx="90487"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5" name="Oval 91"/>
          <p:cNvSpPr>
            <a:spLocks noChangeAspect="1" noChangeArrowheads="1"/>
          </p:cNvSpPr>
          <p:nvPr/>
        </p:nvSpPr>
        <p:spPr bwMode="auto">
          <a:xfrm>
            <a:off x="1965325" y="2625725"/>
            <a:ext cx="88900" cy="9048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6" name="Oval 92"/>
          <p:cNvSpPr>
            <a:spLocks noChangeAspect="1" noChangeArrowheads="1"/>
          </p:cNvSpPr>
          <p:nvPr/>
        </p:nvSpPr>
        <p:spPr bwMode="auto">
          <a:xfrm>
            <a:off x="2133600" y="2625725"/>
            <a:ext cx="88900" cy="9048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7" name="Oval 93"/>
          <p:cNvSpPr>
            <a:spLocks noChangeAspect="1" noChangeArrowheads="1"/>
          </p:cNvSpPr>
          <p:nvPr/>
        </p:nvSpPr>
        <p:spPr bwMode="auto">
          <a:xfrm>
            <a:off x="631825" y="2786063"/>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8" name="Oval 94"/>
          <p:cNvSpPr>
            <a:spLocks noChangeAspect="1" noChangeArrowheads="1"/>
          </p:cNvSpPr>
          <p:nvPr/>
        </p:nvSpPr>
        <p:spPr bwMode="auto">
          <a:xfrm>
            <a:off x="798513" y="2786063"/>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39" name="Oval 95"/>
          <p:cNvSpPr>
            <a:spLocks noChangeAspect="1" noChangeArrowheads="1"/>
          </p:cNvSpPr>
          <p:nvPr/>
        </p:nvSpPr>
        <p:spPr bwMode="auto">
          <a:xfrm>
            <a:off x="965200" y="2786063"/>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0" name="Oval 96"/>
          <p:cNvSpPr>
            <a:spLocks noChangeAspect="1" noChangeArrowheads="1"/>
          </p:cNvSpPr>
          <p:nvPr/>
        </p:nvSpPr>
        <p:spPr bwMode="auto">
          <a:xfrm>
            <a:off x="1131888" y="2786063"/>
            <a:ext cx="90487"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1" name="Oval 97"/>
          <p:cNvSpPr>
            <a:spLocks noChangeAspect="1" noChangeArrowheads="1"/>
          </p:cNvSpPr>
          <p:nvPr/>
        </p:nvSpPr>
        <p:spPr bwMode="auto">
          <a:xfrm>
            <a:off x="1298575" y="2786063"/>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2" name="Oval 98"/>
          <p:cNvSpPr>
            <a:spLocks noChangeAspect="1" noChangeArrowheads="1"/>
          </p:cNvSpPr>
          <p:nvPr/>
        </p:nvSpPr>
        <p:spPr bwMode="auto">
          <a:xfrm>
            <a:off x="1465263" y="2786063"/>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3" name="Oval 99"/>
          <p:cNvSpPr>
            <a:spLocks noChangeAspect="1" noChangeArrowheads="1"/>
          </p:cNvSpPr>
          <p:nvPr/>
        </p:nvSpPr>
        <p:spPr bwMode="auto">
          <a:xfrm>
            <a:off x="1631950" y="2786063"/>
            <a:ext cx="90488"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4" name="Oval 100"/>
          <p:cNvSpPr>
            <a:spLocks noChangeAspect="1" noChangeArrowheads="1"/>
          </p:cNvSpPr>
          <p:nvPr/>
        </p:nvSpPr>
        <p:spPr bwMode="auto">
          <a:xfrm>
            <a:off x="1798638" y="2786063"/>
            <a:ext cx="90487"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5" name="Oval 101"/>
          <p:cNvSpPr>
            <a:spLocks noChangeAspect="1" noChangeArrowheads="1"/>
          </p:cNvSpPr>
          <p:nvPr/>
        </p:nvSpPr>
        <p:spPr bwMode="auto">
          <a:xfrm>
            <a:off x="1965325" y="2786063"/>
            <a:ext cx="88900" cy="88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6" name="Oval 102"/>
          <p:cNvSpPr>
            <a:spLocks noChangeAspect="1" noChangeArrowheads="1"/>
          </p:cNvSpPr>
          <p:nvPr/>
        </p:nvSpPr>
        <p:spPr bwMode="auto">
          <a:xfrm>
            <a:off x="2133600" y="2786063"/>
            <a:ext cx="88900" cy="889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47" name="Line 103"/>
          <p:cNvSpPr>
            <a:spLocks noChangeShapeType="1"/>
          </p:cNvSpPr>
          <p:nvPr/>
        </p:nvSpPr>
        <p:spPr bwMode="auto">
          <a:xfrm flipH="1">
            <a:off x="555625" y="1266825"/>
            <a:ext cx="1752600"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48" name="Line 104"/>
          <p:cNvSpPr>
            <a:spLocks noChangeShapeType="1"/>
          </p:cNvSpPr>
          <p:nvPr/>
        </p:nvSpPr>
        <p:spPr bwMode="auto">
          <a:xfrm rot="16200000" flipH="1">
            <a:off x="-287337" y="2114550"/>
            <a:ext cx="1676400"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grpSp>
        <p:nvGrpSpPr>
          <p:cNvPr id="6249" name="Group 105"/>
          <p:cNvGrpSpPr>
            <a:grpSpLocks/>
          </p:cNvGrpSpPr>
          <p:nvPr/>
        </p:nvGrpSpPr>
        <p:grpSpPr bwMode="auto">
          <a:xfrm>
            <a:off x="3217863" y="1276350"/>
            <a:ext cx="1752600" cy="1676400"/>
            <a:chOff x="3840" y="1872"/>
            <a:chExt cx="1104" cy="1056"/>
          </a:xfrm>
        </p:grpSpPr>
        <p:sp>
          <p:nvSpPr>
            <p:cNvPr id="6321" name="Oval 106"/>
            <p:cNvSpPr>
              <a:spLocks noChangeAspect="1" noChangeArrowheads="1"/>
            </p:cNvSpPr>
            <p:nvPr/>
          </p:nvSpPr>
          <p:spPr bwMode="auto">
            <a:xfrm>
              <a:off x="3891" y="1920"/>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2" name="Oval 107"/>
            <p:cNvSpPr>
              <a:spLocks noChangeAspect="1" noChangeArrowheads="1"/>
            </p:cNvSpPr>
            <p:nvPr/>
          </p:nvSpPr>
          <p:spPr bwMode="auto">
            <a:xfrm>
              <a:off x="3996"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3" name="Oval 108"/>
            <p:cNvSpPr>
              <a:spLocks noChangeAspect="1" noChangeArrowheads="1"/>
            </p:cNvSpPr>
            <p:nvPr/>
          </p:nvSpPr>
          <p:spPr bwMode="auto">
            <a:xfrm>
              <a:off x="4101"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4" name="Oval 109"/>
            <p:cNvSpPr>
              <a:spLocks noChangeAspect="1" noChangeArrowheads="1"/>
            </p:cNvSpPr>
            <p:nvPr/>
          </p:nvSpPr>
          <p:spPr bwMode="auto">
            <a:xfrm>
              <a:off x="4206" y="1920"/>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5" name="Oval 110"/>
            <p:cNvSpPr>
              <a:spLocks noChangeAspect="1" noChangeArrowheads="1"/>
            </p:cNvSpPr>
            <p:nvPr/>
          </p:nvSpPr>
          <p:spPr bwMode="auto">
            <a:xfrm>
              <a:off x="4311"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6" name="Oval 111"/>
            <p:cNvSpPr>
              <a:spLocks noChangeAspect="1" noChangeArrowheads="1"/>
            </p:cNvSpPr>
            <p:nvPr/>
          </p:nvSpPr>
          <p:spPr bwMode="auto">
            <a:xfrm>
              <a:off x="4416"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7" name="Oval 112"/>
            <p:cNvSpPr>
              <a:spLocks noChangeAspect="1" noChangeArrowheads="1"/>
            </p:cNvSpPr>
            <p:nvPr/>
          </p:nvSpPr>
          <p:spPr bwMode="auto">
            <a:xfrm>
              <a:off x="4521" y="1920"/>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8" name="Oval 113"/>
            <p:cNvSpPr>
              <a:spLocks noChangeAspect="1" noChangeArrowheads="1"/>
            </p:cNvSpPr>
            <p:nvPr/>
          </p:nvSpPr>
          <p:spPr bwMode="auto">
            <a:xfrm>
              <a:off x="4626" y="1920"/>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29" name="Oval 114"/>
            <p:cNvSpPr>
              <a:spLocks noChangeAspect="1" noChangeArrowheads="1"/>
            </p:cNvSpPr>
            <p:nvPr/>
          </p:nvSpPr>
          <p:spPr bwMode="auto">
            <a:xfrm>
              <a:off x="4731"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0" name="Oval 115"/>
            <p:cNvSpPr>
              <a:spLocks noChangeAspect="1" noChangeArrowheads="1"/>
            </p:cNvSpPr>
            <p:nvPr/>
          </p:nvSpPr>
          <p:spPr bwMode="auto">
            <a:xfrm>
              <a:off x="4837" y="1920"/>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1" name="Oval 116"/>
            <p:cNvSpPr>
              <a:spLocks noChangeAspect="1" noChangeArrowheads="1"/>
            </p:cNvSpPr>
            <p:nvPr/>
          </p:nvSpPr>
          <p:spPr bwMode="auto">
            <a:xfrm>
              <a:off x="3891"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2" name="Oval 117"/>
            <p:cNvSpPr>
              <a:spLocks noChangeAspect="1" noChangeArrowheads="1"/>
            </p:cNvSpPr>
            <p:nvPr/>
          </p:nvSpPr>
          <p:spPr bwMode="auto">
            <a:xfrm>
              <a:off x="3996" y="2020"/>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3" name="Oval 118"/>
            <p:cNvSpPr>
              <a:spLocks noChangeAspect="1" noChangeArrowheads="1"/>
            </p:cNvSpPr>
            <p:nvPr/>
          </p:nvSpPr>
          <p:spPr bwMode="auto">
            <a:xfrm>
              <a:off x="4101"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4" name="Oval 119"/>
            <p:cNvSpPr>
              <a:spLocks noChangeAspect="1" noChangeArrowheads="1"/>
            </p:cNvSpPr>
            <p:nvPr/>
          </p:nvSpPr>
          <p:spPr bwMode="auto">
            <a:xfrm>
              <a:off x="4206" y="2020"/>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5" name="Oval 120"/>
            <p:cNvSpPr>
              <a:spLocks noChangeAspect="1" noChangeArrowheads="1"/>
            </p:cNvSpPr>
            <p:nvPr/>
          </p:nvSpPr>
          <p:spPr bwMode="auto">
            <a:xfrm>
              <a:off x="4311"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6" name="Oval 121"/>
            <p:cNvSpPr>
              <a:spLocks noChangeAspect="1" noChangeArrowheads="1"/>
            </p:cNvSpPr>
            <p:nvPr/>
          </p:nvSpPr>
          <p:spPr bwMode="auto">
            <a:xfrm>
              <a:off x="4416"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7" name="Oval 122"/>
            <p:cNvSpPr>
              <a:spLocks noChangeAspect="1" noChangeArrowheads="1"/>
            </p:cNvSpPr>
            <p:nvPr/>
          </p:nvSpPr>
          <p:spPr bwMode="auto">
            <a:xfrm>
              <a:off x="4521" y="2020"/>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8" name="Oval 123"/>
            <p:cNvSpPr>
              <a:spLocks noChangeAspect="1" noChangeArrowheads="1"/>
            </p:cNvSpPr>
            <p:nvPr/>
          </p:nvSpPr>
          <p:spPr bwMode="auto">
            <a:xfrm>
              <a:off x="4626" y="2020"/>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39" name="Oval 124"/>
            <p:cNvSpPr>
              <a:spLocks noChangeAspect="1" noChangeArrowheads="1"/>
            </p:cNvSpPr>
            <p:nvPr/>
          </p:nvSpPr>
          <p:spPr bwMode="auto">
            <a:xfrm>
              <a:off x="4731"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0" name="Oval 125"/>
            <p:cNvSpPr>
              <a:spLocks noChangeAspect="1" noChangeArrowheads="1"/>
            </p:cNvSpPr>
            <p:nvPr/>
          </p:nvSpPr>
          <p:spPr bwMode="auto">
            <a:xfrm>
              <a:off x="4837" y="2020"/>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1" name="Oval 126"/>
            <p:cNvSpPr>
              <a:spLocks noChangeAspect="1" noChangeArrowheads="1"/>
            </p:cNvSpPr>
            <p:nvPr/>
          </p:nvSpPr>
          <p:spPr bwMode="auto">
            <a:xfrm>
              <a:off x="3891" y="2121"/>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2" name="Oval 127"/>
            <p:cNvSpPr>
              <a:spLocks noChangeAspect="1" noChangeArrowheads="1"/>
            </p:cNvSpPr>
            <p:nvPr/>
          </p:nvSpPr>
          <p:spPr bwMode="auto">
            <a:xfrm>
              <a:off x="3996" y="21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3" name="Oval 128"/>
            <p:cNvSpPr>
              <a:spLocks noChangeAspect="1" noChangeArrowheads="1"/>
            </p:cNvSpPr>
            <p:nvPr/>
          </p:nvSpPr>
          <p:spPr bwMode="auto">
            <a:xfrm>
              <a:off x="4101" y="2121"/>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4" name="Oval 129"/>
            <p:cNvSpPr>
              <a:spLocks noChangeAspect="1" noChangeArrowheads="1"/>
            </p:cNvSpPr>
            <p:nvPr/>
          </p:nvSpPr>
          <p:spPr bwMode="auto">
            <a:xfrm>
              <a:off x="4206" y="2121"/>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5" name="Oval 130"/>
            <p:cNvSpPr>
              <a:spLocks noChangeAspect="1" noChangeArrowheads="1"/>
            </p:cNvSpPr>
            <p:nvPr/>
          </p:nvSpPr>
          <p:spPr bwMode="auto">
            <a:xfrm>
              <a:off x="4311" y="21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6" name="Oval 131"/>
            <p:cNvSpPr>
              <a:spLocks noChangeAspect="1" noChangeArrowheads="1"/>
            </p:cNvSpPr>
            <p:nvPr/>
          </p:nvSpPr>
          <p:spPr bwMode="auto">
            <a:xfrm>
              <a:off x="4416" y="21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7" name="Oval 132"/>
            <p:cNvSpPr>
              <a:spLocks noChangeAspect="1" noChangeArrowheads="1"/>
            </p:cNvSpPr>
            <p:nvPr/>
          </p:nvSpPr>
          <p:spPr bwMode="auto">
            <a:xfrm>
              <a:off x="4521" y="2121"/>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8" name="Oval 133"/>
            <p:cNvSpPr>
              <a:spLocks noChangeAspect="1" noChangeArrowheads="1"/>
            </p:cNvSpPr>
            <p:nvPr/>
          </p:nvSpPr>
          <p:spPr bwMode="auto">
            <a:xfrm>
              <a:off x="4626" y="2121"/>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49" name="Oval 134"/>
            <p:cNvSpPr>
              <a:spLocks noChangeAspect="1" noChangeArrowheads="1"/>
            </p:cNvSpPr>
            <p:nvPr/>
          </p:nvSpPr>
          <p:spPr bwMode="auto">
            <a:xfrm>
              <a:off x="4731" y="21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0" name="Oval 135"/>
            <p:cNvSpPr>
              <a:spLocks noChangeAspect="1" noChangeArrowheads="1"/>
            </p:cNvSpPr>
            <p:nvPr/>
          </p:nvSpPr>
          <p:spPr bwMode="auto">
            <a:xfrm>
              <a:off x="4837" y="21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1" name="Oval 136"/>
            <p:cNvSpPr>
              <a:spLocks noChangeAspect="1" noChangeArrowheads="1"/>
            </p:cNvSpPr>
            <p:nvPr/>
          </p:nvSpPr>
          <p:spPr bwMode="auto">
            <a:xfrm>
              <a:off x="3891"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2" name="Oval 137"/>
            <p:cNvSpPr>
              <a:spLocks noChangeAspect="1" noChangeArrowheads="1"/>
            </p:cNvSpPr>
            <p:nvPr/>
          </p:nvSpPr>
          <p:spPr bwMode="auto">
            <a:xfrm>
              <a:off x="3996"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3" name="Oval 138"/>
            <p:cNvSpPr>
              <a:spLocks noChangeAspect="1" noChangeArrowheads="1"/>
            </p:cNvSpPr>
            <p:nvPr/>
          </p:nvSpPr>
          <p:spPr bwMode="auto">
            <a:xfrm>
              <a:off x="4101"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4" name="Oval 139"/>
            <p:cNvSpPr>
              <a:spLocks noChangeAspect="1" noChangeArrowheads="1"/>
            </p:cNvSpPr>
            <p:nvPr/>
          </p:nvSpPr>
          <p:spPr bwMode="auto">
            <a:xfrm>
              <a:off x="4206" y="2221"/>
              <a:ext cx="57"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5" name="Oval 140"/>
            <p:cNvSpPr>
              <a:spLocks noChangeAspect="1" noChangeArrowheads="1"/>
            </p:cNvSpPr>
            <p:nvPr/>
          </p:nvSpPr>
          <p:spPr bwMode="auto">
            <a:xfrm>
              <a:off x="4311"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6" name="Oval 141"/>
            <p:cNvSpPr>
              <a:spLocks noChangeAspect="1" noChangeArrowheads="1"/>
            </p:cNvSpPr>
            <p:nvPr/>
          </p:nvSpPr>
          <p:spPr bwMode="auto">
            <a:xfrm>
              <a:off x="4416"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7" name="Oval 142"/>
            <p:cNvSpPr>
              <a:spLocks noChangeAspect="1" noChangeArrowheads="1"/>
            </p:cNvSpPr>
            <p:nvPr/>
          </p:nvSpPr>
          <p:spPr bwMode="auto">
            <a:xfrm>
              <a:off x="4521" y="2221"/>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8" name="Oval 143"/>
            <p:cNvSpPr>
              <a:spLocks noChangeAspect="1" noChangeArrowheads="1"/>
            </p:cNvSpPr>
            <p:nvPr/>
          </p:nvSpPr>
          <p:spPr bwMode="auto">
            <a:xfrm>
              <a:off x="4626" y="2221"/>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59" name="Oval 144"/>
            <p:cNvSpPr>
              <a:spLocks noChangeAspect="1" noChangeArrowheads="1"/>
            </p:cNvSpPr>
            <p:nvPr/>
          </p:nvSpPr>
          <p:spPr bwMode="auto">
            <a:xfrm>
              <a:off x="4731"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0" name="Oval 145"/>
            <p:cNvSpPr>
              <a:spLocks noChangeAspect="1" noChangeArrowheads="1"/>
            </p:cNvSpPr>
            <p:nvPr/>
          </p:nvSpPr>
          <p:spPr bwMode="auto">
            <a:xfrm>
              <a:off x="4837" y="2221"/>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1" name="Oval 146"/>
            <p:cNvSpPr>
              <a:spLocks noChangeAspect="1" noChangeArrowheads="1"/>
            </p:cNvSpPr>
            <p:nvPr/>
          </p:nvSpPr>
          <p:spPr bwMode="auto">
            <a:xfrm>
              <a:off x="3891" y="23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2" name="Oval 147"/>
            <p:cNvSpPr>
              <a:spLocks noChangeAspect="1" noChangeArrowheads="1"/>
            </p:cNvSpPr>
            <p:nvPr/>
          </p:nvSpPr>
          <p:spPr bwMode="auto">
            <a:xfrm>
              <a:off x="3996" y="2321"/>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3" name="Oval 148"/>
            <p:cNvSpPr>
              <a:spLocks noChangeAspect="1" noChangeArrowheads="1"/>
            </p:cNvSpPr>
            <p:nvPr/>
          </p:nvSpPr>
          <p:spPr bwMode="auto">
            <a:xfrm>
              <a:off x="4101" y="23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4" name="Oval 149"/>
            <p:cNvSpPr>
              <a:spLocks noChangeAspect="1" noChangeArrowheads="1"/>
            </p:cNvSpPr>
            <p:nvPr/>
          </p:nvSpPr>
          <p:spPr bwMode="auto">
            <a:xfrm>
              <a:off x="4206" y="23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5" name="Oval 150"/>
            <p:cNvSpPr>
              <a:spLocks noChangeAspect="1" noChangeArrowheads="1"/>
            </p:cNvSpPr>
            <p:nvPr/>
          </p:nvSpPr>
          <p:spPr bwMode="auto">
            <a:xfrm>
              <a:off x="4311" y="2321"/>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6" name="Oval 151"/>
            <p:cNvSpPr>
              <a:spLocks noChangeAspect="1" noChangeArrowheads="1"/>
            </p:cNvSpPr>
            <p:nvPr/>
          </p:nvSpPr>
          <p:spPr bwMode="auto">
            <a:xfrm>
              <a:off x="4416" y="23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7" name="Oval 152"/>
            <p:cNvSpPr>
              <a:spLocks noChangeAspect="1" noChangeArrowheads="1"/>
            </p:cNvSpPr>
            <p:nvPr/>
          </p:nvSpPr>
          <p:spPr bwMode="auto">
            <a:xfrm>
              <a:off x="4521" y="23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8" name="Oval 153"/>
            <p:cNvSpPr>
              <a:spLocks noChangeAspect="1" noChangeArrowheads="1"/>
            </p:cNvSpPr>
            <p:nvPr/>
          </p:nvSpPr>
          <p:spPr bwMode="auto">
            <a:xfrm>
              <a:off x="4626" y="23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69" name="Oval 154"/>
            <p:cNvSpPr>
              <a:spLocks noChangeAspect="1" noChangeArrowheads="1"/>
            </p:cNvSpPr>
            <p:nvPr/>
          </p:nvSpPr>
          <p:spPr bwMode="auto">
            <a:xfrm>
              <a:off x="4731" y="23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0" name="Oval 155"/>
            <p:cNvSpPr>
              <a:spLocks noChangeAspect="1" noChangeArrowheads="1"/>
            </p:cNvSpPr>
            <p:nvPr/>
          </p:nvSpPr>
          <p:spPr bwMode="auto">
            <a:xfrm>
              <a:off x="4837" y="23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1" name="Oval 156"/>
            <p:cNvSpPr>
              <a:spLocks noChangeAspect="1" noChangeArrowheads="1"/>
            </p:cNvSpPr>
            <p:nvPr/>
          </p:nvSpPr>
          <p:spPr bwMode="auto">
            <a:xfrm>
              <a:off x="3891"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2" name="Oval 157"/>
            <p:cNvSpPr>
              <a:spLocks noChangeAspect="1" noChangeArrowheads="1"/>
            </p:cNvSpPr>
            <p:nvPr/>
          </p:nvSpPr>
          <p:spPr bwMode="auto">
            <a:xfrm>
              <a:off x="3996"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3" name="Oval 158"/>
            <p:cNvSpPr>
              <a:spLocks noChangeAspect="1" noChangeArrowheads="1"/>
            </p:cNvSpPr>
            <p:nvPr/>
          </p:nvSpPr>
          <p:spPr bwMode="auto">
            <a:xfrm>
              <a:off x="4101"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4" name="Oval 159"/>
            <p:cNvSpPr>
              <a:spLocks noChangeAspect="1" noChangeArrowheads="1"/>
            </p:cNvSpPr>
            <p:nvPr/>
          </p:nvSpPr>
          <p:spPr bwMode="auto">
            <a:xfrm>
              <a:off x="4206" y="24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5" name="Oval 160"/>
            <p:cNvSpPr>
              <a:spLocks noChangeAspect="1" noChangeArrowheads="1"/>
            </p:cNvSpPr>
            <p:nvPr/>
          </p:nvSpPr>
          <p:spPr bwMode="auto">
            <a:xfrm>
              <a:off x="4311"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6" name="Oval 161"/>
            <p:cNvSpPr>
              <a:spLocks noChangeAspect="1" noChangeArrowheads="1"/>
            </p:cNvSpPr>
            <p:nvPr/>
          </p:nvSpPr>
          <p:spPr bwMode="auto">
            <a:xfrm>
              <a:off x="4416" y="2421"/>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7" name="Oval 162"/>
            <p:cNvSpPr>
              <a:spLocks noChangeAspect="1" noChangeArrowheads="1"/>
            </p:cNvSpPr>
            <p:nvPr/>
          </p:nvSpPr>
          <p:spPr bwMode="auto">
            <a:xfrm>
              <a:off x="4521" y="24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8" name="Oval 163"/>
            <p:cNvSpPr>
              <a:spLocks noChangeAspect="1" noChangeArrowheads="1"/>
            </p:cNvSpPr>
            <p:nvPr/>
          </p:nvSpPr>
          <p:spPr bwMode="auto">
            <a:xfrm>
              <a:off x="4626" y="2421"/>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79" name="Oval 164"/>
            <p:cNvSpPr>
              <a:spLocks noChangeAspect="1" noChangeArrowheads="1"/>
            </p:cNvSpPr>
            <p:nvPr/>
          </p:nvSpPr>
          <p:spPr bwMode="auto">
            <a:xfrm>
              <a:off x="4731"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0" name="Oval 165"/>
            <p:cNvSpPr>
              <a:spLocks noChangeAspect="1" noChangeArrowheads="1"/>
            </p:cNvSpPr>
            <p:nvPr/>
          </p:nvSpPr>
          <p:spPr bwMode="auto">
            <a:xfrm>
              <a:off x="4837" y="2421"/>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1" name="Oval 166"/>
            <p:cNvSpPr>
              <a:spLocks noChangeAspect="1" noChangeArrowheads="1"/>
            </p:cNvSpPr>
            <p:nvPr/>
          </p:nvSpPr>
          <p:spPr bwMode="auto">
            <a:xfrm>
              <a:off x="3891" y="25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2" name="Oval 167"/>
            <p:cNvSpPr>
              <a:spLocks noChangeAspect="1" noChangeArrowheads="1"/>
            </p:cNvSpPr>
            <p:nvPr/>
          </p:nvSpPr>
          <p:spPr bwMode="auto">
            <a:xfrm>
              <a:off x="3996" y="25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3" name="Oval 168"/>
            <p:cNvSpPr>
              <a:spLocks noChangeAspect="1" noChangeArrowheads="1"/>
            </p:cNvSpPr>
            <p:nvPr/>
          </p:nvSpPr>
          <p:spPr bwMode="auto">
            <a:xfrm>
              <a:off x="4101" y="2522"/>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4" name="Oval 169"/>
            <p:cNvSpPr>
              <a:spLocks noChangeAspect="1" noChangeArrowheads="1"/>
            </p:cNvSpPr>
            <p:nvPr/>
          </p:nvSpPr>
          <p:spPr bwMode="auto">
            <a:xfrm>
              <a:off x="4206" y="2522"/>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5" name="Oval 170"/>
            <p:cNvSpPr>
              <a:spLocks noChangeAspect="1" noChangeArrowheads="1"/>
            </p:cNvSpPr>
            <p:nvPr/>
          </p:nvSpPr>
          <p:spPr bwMode="auto">
            <a:xfrm>
              <a:off x="4311" y="25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6" name="Oval 171"/>
            <p:cNvSpPr>
              <a:spLocks noChangeAspect="1" noChangeArrowheads="1"/>
            </p:cNvSpPr>
            <p:nvPr/>
          </p:nvSpPr>
          <p:spPr bwMode="auto">
            <a:xfrm>
              <a:off x="4416" y="2522"/>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7" name="Oval 172"/>
            <p:cNvSpPr>
              <a:spLocks noChangeAspect="1" noChangeArrowheads="1"/>
            </p:cNvSpPr>
            <p:nvPr/>
          </p:nvSpPr>
          <p:spPr bwMode="auto">
            <a:xfrm>
              <a:off x="4521" y="2522"/>
              <a:ext cx="57"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8" name="Oval 173"/>
            <p:cNvSpPr>
              <a:spLocks noChangeAspect="1" noChangeArrowheads="1"/>
            </p:cNvSpPr>
            <p:nvPr/>
          </p:nvSpPr>
          <p:spPr bwMode="auto">
            <a:xfrm>
              <a:off x="4626" y="2522"/>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89" name="Oval 174"/>
            <p:cNvSpPr>
              <a:spLocks noChangeAspect="1" noChangeArrowheads="1"/>
            </p:cNvSpPr>
            <p:nvPr/>
          </p:nvSpPr>
          <p:spPr bwMode="auto">
            <a:xfrm>
              <a:off x="4731" y="25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0" name="Oval 175"/>
            <p:cNvSpPr>
              <a:spLocks noChangeAspect="1" noChangeArrowheads="1"/>
            </p:cNvSpPr>
            <p:nvPr/>
          </p:nvSpPr>
          <p:spPr bwMode="auto">
            <a:xfrm>
              <a:off x="4837" y="25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1" name="Oval 176"/>
            <p:cNvSpPr>
              <a:spLocks noChangeAspect="1" noChangeArrowheads="1"/>
            </p:cNvSpPr>
            <p:nvPr/>
          </p:nvSpPr>
          <p:spPr bwMode="auto">
            <a:xfrm>
              <a:off x="3891" y="2622"/>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2" name="Oval 177"/>
            <p:cNvSpPr>
              <a:spLocks noChangeAspect="1" noChangeArrowheads="1"/>
            </p:cNvSpPr>
            <p:nvPr/>
          </p:nvSpPr>
          <p:spPr bwMode="auto">
            <a:xfrm>
              <a:off x="3996" y="26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3" name="Oval 178"/>
            <p:cNvSpPr>
              <a:spLocks noChangeAspect="1" noChangeArrowheads="1"/>
            </p:cNvSpPr>
            <p:nvPr/>
          </p:nvSpPr>
          <p:spPr bwMode="auto">
            <a:xfrm>
              <a:off x="4101" y="2622"/>
              <a:ext cx="56" cy="56"/>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4" name="Oval 179"/>
            <p:cNvSpPr>
              <a:spLocks noChangeAspect="1" noChangeArrowheads="1"/>
            </p:cNvSpPr>
            <p:nvPr/>
          </p:nvSpPr>
          <p:spPr bwMode="auto">
            <a:xfrm>
              <a:off x="4206" y="2622"/>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5" name="Oval 180"/>
            <p:cNvSpPr>
              <a:spLocks noChangeAspect="1" noChangeArrowheads="1"/>
            </p:cNvSpPr>
            <p:nvPr/>
          </p:nvSpPr>
          <p:spPr bwMode="auto">
            <a:xfrm>
              <a:off x="4311" y="26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6" name="Oval 181"/>
            <p:cNvSpPr>
              <a:spLocks noChangeAspect="1" noChangeArrowheads="1"/>
            </p:cNvSpPr>
            <p:nvPr/>
          </p:nvSpPr>
          <p:spPr bwMode="auto">
            <a:xfrm>
              <a:off x="4416" y="2622"/>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7" name="Oval 182"/>
            <p:cNvSpPr>
              <a:spLocks noChangeAspect="1" noChangeArrowheads="1"/>
            </p:cNvSpPr>
            <p:nvPr/>
          </p:nvSpPr>
          <p:spPr bwMode="auto">
            <a:xfrm>
              <a:off x="4521" y="2622"/>
              <a:ext cx="57" cy="56"/>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8" name="Oval 183"/>
            <p:cNvSpPr>
              <a:spLocks noChangeAspect="1" noChangeArrowheads="1"/>
            </p:cNvSpPr>
            <p:nvPr/>
          </p:nvSpPr>
          <p:spPr bwMode="auto">
            <a:xfrm>
              <a:off x="4626" y="2622"/>
              <a:ext cx="57"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99" name="Oval 184"/>
            <p:cNvSpPr>
              <a:spLocks noChangeAspect="1" noChangeArrowheads="1"/>
            </p:cNvSpPr>
            <p:nvPr/>
          </p:nvSpPr>
          <p:spPr bwMode="auto">
            <a:xfrm>
              <a:off x="4731" y="26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0" name="Oval 185"/>
            <p:cNvSpPr>
              <a:spLocks noChangeAspect="1" noChangeArrowheads="1"/>
            </p:cNvSpPr>
            <p:nvPr/>
          </p:nvSpPr>
          <p:spPr bwMode="auto">
            <a:xfrm>
              <a:off x="4837" y="2622"/>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1" name="Oval 186"/>
            <p:cNvSpPr>
              <a:spLocks noChangeAspect="1" noChangeArrowheads="1"/>
            </p:cNvSpPr>
            <p:nvPr/>
          </p:nvSpPr>
          <p:spPr bwMode="auto">
            <a:xfrm>
              <a:off x="3891" y="2722"/>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2" name="Oval 187"/>
            <p:cNvSpPr>
              <a:spLocks noChangeAspect="1" noChangeArrowheads="1"/>
            </p:cNvSpPr>
            <p:nvPr/>
          </p:nvSpPr>
          <p:spPr bwMode="auto">
            <a:xfrm>
              <a:off x="3996" y="2722"/>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3" name="Oval 188"/>
            <p:cNvSpPr>
              <a:spLocks noChangeAspect="1" noChangeArrowheads="1"/>
            </p:cNvSpPr>
            <p:nvPr/>
          </p:nvSpPr>
          <p:spPr bwMode="auto">
            <a:xfrm>
              <a:off x="4101" y="2722"/>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4" name="Oval 189"/>
            <p:cNvSpPr>
              <a:spLocks noChangeAspect="1" noChangeArrowheads="1"/>
            </p:cNvSpPr>
            <p:nvPr/>
          </p:nvSpPr>
          <p:spPr bwMode="auto">
            <a:xfrm>
              <a:off x="4206" y="2722"/>
              <a:ext cx="57"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5" name="Oval 190"/>
            <p:cNvSpPr>
              <a:spLocks noChangeAspect="1" noChangeArrowheads="1"/>
            </p:cNvSpPr>
            <p:nvPr/>
          </p:nvSpPr>
          <p:spPr bwMode="auto">
            <a:xfrm>
              <a:off x="4311" y="2722"/>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6" name="Oval 191"/>
            <p:cNvSpPr>
              <a:spLocks noChangeAspect="1" noChangeArrowheads="1"/>
            </p:cNvSpPr>
            <p:nvPr/>
          </p:nvSpPr>
          <p:spPr bwMode="auto">
            <a:xfrm>
              <a:off x="4416" y="2722"/>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7" name="Oval 192"/>
            <p:cNvSpPr>
              <a:spLocks noChangeAspect="1" noChangeArrowheads="1"/>
            </p:cNvSpPr>
            <p:nvPr/>
          </p:nvSpPr>
          <p:spPr bwMode="auto">
            <a:xfrm>
              <a:off x="4521" y="2722"/>
              <a:ext cx="57"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8" name="Oval 193"/>
            <p:cNvSpPr>
              <a:spLocks noChangeAspect="1" noChangeArrowheads="1"/>
            </p:cNvSpPr>
            <p:nvPr/>
          </p:nvSpPr>
          <p:spPr bwMode="auto">
            <a:xfrm>
              <a:off x="4626" y="2722"/>
              <a:ext cx="57"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09" name="Oval 194"/>
            <p:cNvSpPr>
              <a:spLocks noChangeAspect="1" noChangeArrowheads="1"/>
            </p:cNvSpPr>
            <p:nvPr/>
          </p:nvSpPr>
          <p:spPr bwMode="auto">
            <a:xfrm>
              <a:off x="4731" y="2722"/>
              <a:ext cx="56" cy="57"/>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0" name="Oval 195"/>
            <p:cNvSpPr>
              <a:spLocks noChangeAspect="1" noChangeArrowheads="1"/>
            </p:cNvSpPr>
            <p:nvPr/>
          </p:nvSpPr>
          <p:spPr bwMode="auto">
            <a:xfrm>
              <a:off x="4837" y="2722"/>
              <a:ext cx="56" cy="5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1" name="Oval 196"/>
            <p:cNvSpPr>
              <a:spLocks noChangeAspect="1" noChangeArrowheads="1"/>
            </p:cNvSpPr>
            <p:nvPr/>
          </p:nvSpPr>
          <p:spPr bwMode="auto">
            <a:xfrm>
              <a:off x="3891" y="2823"/>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2" name="Oval 197"/>
            <p:cNvSpPr>
              <a:spLocks noChangeAspect="1" noChangeArrowheads="1"/>
            </p:cNvSpPr>
            <p:nvPr/>
          </p:nvSpPr>
          <p:spPr bwMode="auto">
            <a:xfrm>
              <a:off x="3996" y="2823"/>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3" name="Oval 198"/>
            <p:cNvSpPr>
              <a:spLocks noChangeAspect="1" noChangeArrowheads="1"/>
            </p:cNvSpPr>
            <p:nvPr/>
          </p:nvSpPr>
          <p:spPr bwMode="auto">
            <a:xfrm>
              <a:off x="4101" y="2823"/>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4" name="Oval 199"/>
            <p:cNvSpPr>
              <a:spLocks noChangeAspect="1" noChangeArrowheads="1"/>
            </p:cNvSpPr>
            <p:nvPr/>
          </p:nvSpPr>
          <p:spPr bwMode="auto">
            <a:xfrm>
              <a:off x="4206" y="2823"/>
              <a:ext cx="57"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5" name="Oval 200"/>
            <p:cNvSpPr>
              <a:spLocks noChangeAspect="1" noChangeArrowheads="1"/>
            </p:cNvSpPr>
            <p:nvPr/>
          </p:nvSpPr>
          <p:spPr bwMode="auto">
            <a:xfrm>
              <a:off x="4311" y="2823"/>
              <a:ext cx="56" cy="56"/>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6" name="Oval 201"/>
            <p:cNvSpPr>
              <a:spLocks noChangeAspect="1" noChangeArrowheads="1"/>
            </p:cNvSpPr>
            <p:nvPr/>
          </p:nvSpPr>
          <p:spPr bwMode="auto">
            <a:xfrm>
              <a:off x="4416" y="2823"/>
              <a:ext cx="56"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7" name="Oval 202"/>
            <p:cNvSpPr>
              <a:spLocks noChangeAspect="1" noChangeArrowheads="1"/>
            </p:cNvSpPr>
            <p:nvPr/>
          </p:nvSpPr>
          <p:spPr bwMode="auto">
            <a:xfrm>
              <a:off x="4521" y="2823"/>
              <a:ext cx="57" cy="56"/>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8" name="Oval 203"/>
            <p:cNvSpPr>
              <a:spLocks noChangeAspect="1" noChangeArrowheads="1"/>
            </p:cNvSpPr>
            <p:nvPr/>
          </p:nvSpPr>
          <p:spPr bwMode="auto">
            <a:xfrm>
              <a:off x="4626" y="2823"/>
              <a:ext cx="57"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19" name="Oval 204"/>
            <p:cNvSpPr>
              <a:spLocks noChangeAspect="1" noChangeArrowheads="1"/>
            </p:cNvSpPr>
            <p:nvPr/>
          </p:nvSpPr>
          <p:spPr bwMode="auto">
            <a:xfrm>
              <a:off x="4731" y="2823"/>
              <a:ext cx="56" cy="56"/>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20" name="Oval 205"/>
            <p:cNvSpPr>
              <a:spLocks noChangeAspect="1" noChangeArrowheads="1"/>
            </p:cNvSpPr>
            <p:nvPr/>
          </p:nvSpPr>
          <p:spPr bwMode="auto">
            <a:xfrm>
              <a:off x="4837" y="2823"/>
              <a:ext cx="56" cy="5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421" name="Rectangle 206"/>
            <p:cNvSpPr>
              <a:spLocks noChangeArrowheads="1"/>
            </p:cNvSpPr>
            <p:nvPr/>
          </p:nvSpPr>
          <p:spPr bwMode="auto">
            <a:xfrm>
              <a:off x="3840" y="1872"/>
              <a:ext cx="1104" cy="1056"/>
            </a:xfrm>
            <a:prstGeom prst="rect">
              <a:avLst/>
            </a:prstGeom>
            <a:noFill/>
            <a:ln w="28575">
              <a:solidFill>
                <a:schemeClr val="accent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6422" name="Line 207"/>
            <p:cNvSpPr>
              <a:spLocks noChangeShapeType="1"/>
            </p:cNvSpPr>
            <p:nvPr/>
          </p:nvSpPr>
          <p:spPr bwMode="auto">
            <a:xfrm>
              <a:off x="3936" y="1872"/>
              <a:ext cx="1008" cy="96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423" name="Line 208"/>
            <p:cNvSpPr>
              <a:spLocks noChangeShapeType="1"/>
            </p:cNvSpPr>
            <p:nvPr/>
          </p:nvSpPr>
          <p:spPr bwMode="auto">
            <a:xfrm flipH="1">
              <a:off x="3840" y="1872"/>
              <a:ext cx="96"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424" name="Line 209"/>
            <p:cNvSpPr>
              <a:spLocks noChangeShapeType="1"/>
            </p:cNvSpPr>
            <p:nvPr/>
          </p:nvSpPr>
          <p:spPr bwMode="auto">
            <a:xfrm flipH="1">
              <a:off x="3840" y="2928"/>
              <a:ext cx="1104"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425" name="Line 210"/>
            <p:cNvSpPr>
              <a:spLocks noChangeShapeType="1"/>
            </p:cNvSpPr>
            <p:nvPr/>
          </p:nvSpPr>
          <p:spPr bwMode="auto">
            <a:xfrm rot="16200000" flipH="1">
              <a:off x="3312" y="2400"/>
              <a:ext cx="1056"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426" name="Line 211"/>
            <p:cNvSpPr>
              <a:spLocks noChangeShapeType="1"/>
            </p:cNvSpPr>
            <p:nvPr/>
          </p:nvSpPr>
          <p:spPr bwMode="auto">
            <a:xfrm rot="16200000" flipH="1">
              <a:off x="4896" y="2880"/>
              <a:ext cx="96"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grpSp>
      <p:grpSp>
        <p:nvGrpSpPr>
          <p:cNvPr id="6250" name="Group 212"/>
          <p:cNvGrpSpPr>
            <a:grpSpLocks noChangeAspect="1"/>
          </p:cNvGrpSpPr>
          <p:nvPr/>
        </p:nvGrpSpPr>
        <p:grpSpPr bwMode="auto">
          <a:xfrm>
            <a:off x="3238500" y="3276600"/>
            <a:ext cx="1711325" cy="2185988"/>
            <a:chOff x="1872" y="2256"/>
            <a:chExt cx="940" cy="1201"/>
          </a:xfrm>
        </p:grpSpPr>
        <p:sp>
          <p:nvSpPr>
            <p:cNvPr id="6288" name="Text Box 213"/>
            <p:cNvSpPr txBox="1">
              <a:spLocks noChangeAspect="1" noChangeArrowheads="1"/>
            </p:cNvSpPr>
            <p:nvPr/>
          </p:nvSpPr>
          <p:spPr bwMode="auto">
            <a:xfrm>
              <a:off x="2619" y="2904"/>
              <a:ext cx="193"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10</a:t>
              </a:r>
            </a:p>
          </p:txBody>
        </p:sp>
        <p:sp>
          <p:nvSpPr>
            <p:cNvPr id="6289" name="Text Box 214"/>
            <p:cNvSpPr txBox="1">
              <a:spLocks noChangeAspect="1" noChangeArrowheads="1"/>
            </p:cNvSpPr>
            <p:nvPr/>
          </p:nvSpPr>
          <p:spPr bwMode="auto">
            <a:xfrm>
              <a:off x="1878" y="2310"/>
              <a:ext cx="148"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a:t>
              </a:r>
            </a:p>
          </p:txBody>
        </p:sp>
        <p:sp>
          <p:nvSpPr>
            <p:cNvPr id="6290" name="Text Box 215"/>
            <p:cNvSpPr txBox="1">
              <a:spLocks noChangeAspect="1" noChangeArrowheads="1"/>
            </p:cNvSpPr>
            <p:nvPr/>
          </p:nvSpPr>
          <p:spPr bwMode="auto">
            <a:xfrm>
              <a:off x="2241" y="2256"/>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3</a:t>
              </a:r>
            </a:p>
          </p:txBody>
        </p:sp>
        <p:sp>
          <p:nvSpPr>
            <p:cNvPr id="6291" name="Line 216"/>
            <p:cNvSpPr>
              <a:spLocks noChangeAspect="1" noChangeShapeType="1"/>
            </p:cNvSpPr>
            <p:nvPr/>
          </p:nvSpPr>
          <p:spPr bwMode="auto">
            <a:xfrm rot="-5400000">
              <a:off x="2185" y="2870"/>
              <a:ext cx="291" cy="576"/>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92" name="Line 217"/>
            <p:cNvSpPr>
              <a:spLocks noChangeAspect="1" noChangeShapeType="1"/>
            </p:cNvSpPr>
            <p:nvPr/>
          </p:nvSpPr>
          <p:spPr bwMode="auto">
            <a:xfrm rot="-5400000">
              <a:off x="2182" y="2297"/>
              <a:ext cx="291" cy="576"/>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93" name="Line 218"/>
            <p:cNvSpPr>
              <a:spLocks noChangeAspect="1" noChangeShapeType="1"/>
            </p:cNvSpPr>
            <p:nvPr/>
          </p:nvSpPr>
          <p:spPr bwMode="auto">
            <a:xfrm rot="-5400000">
              <a:off x="2046" y="2427"/>
              <a:ext cx="288" cy="28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94" name="Line 219"/>
            <p:cNvSpPr>
              <a:spLocks noChangeAspect="1" noChangeShapeType="1"/>
            </p:cNvSpPr>
            <p:nvPr/>
          </p:nvSpPr>
          <p:spPr bwMode="auto">
            <a:xfrm rot="-5400000">
              <a:off x="2334" y="3006"/>
              <a:ext cx="288" cy="28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95" name="Oval 220"/>
            <p:cNvSpPr>
              <a:spLocks noChangeAspect="1" noChangeArrowheads="1"/>
            </p:cNvSpPr>
            <p:nvPr/>
          </p:nvSpPr>
          <p:spPr bwMode="auto">
            <a:xfrm>
              <a:off x="1995"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96" name="Oval 221"/>
            <p:cNvSpPr>
              <a:spLocks noChangeAspect="1" noChangeArrowheads="1"/>
            </p:cNvSpPr>
            <p:nvPr/>
          </p:nvSpPr>
          <p:spPr bwMode="auto">
            <a:xfrm>
              <a:off x="2283"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97" name="Oval 222"/>
            <p:cNvSpPr>
              <a:spLocks noChangeAspect="1" noChangeArrowheads="1"/>
            </p:cNvSpPr>
            <p:nvPr/>
          </p:nvSpPr>
          <p:spPr bwMode="auto">
            <a:xfrm>
              <a:off x="2571"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98" name="Oval 223"/>
            <p:cNvSpPr>
              <a:spLocks noChangeAspect="1" noChangeArrowheads="1"/>
            </p:cNvSpPr>
            <p:nvPr/>
          </p:nvSpPr>
          <p:spPr bwMode="auto">
            <a:xfrm>
              <a:off x="1995"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99" name="Oval 224"/>
            <p:cNvSpPr>
              <a:spLocks noChangeAspect="1" noChangeArrowheads="1"/>
            </p:cNvSpPr>
            <p:nvPr/>
          </p:nvSpPr>
          <p:spPr bwMode="auto">
            <a:xfrm>
              <a:off x="2283"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0" name="Oval 225"/>
            <p:cNvSpPr>
              <a:spLocks noChangeAspect="1" noChangeArrowheads="1"/>
            </p:cNvSpPr>
            <p:nvPr/>
          </p:nvSpPr>
          <p:spPr bwMode="auto">
            <a:xfrm>
              <a:off x="2571"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1" name="Oval 226"/>
            <p:cNvSpPr>
              <a:spLocks noChangeAspect="1" noChangeArrowheads="1"/>
            </p:cNvSpPr>
            <p:nvPr/>
          </p:nvSpPr>
          <p:spPr bwMode="auto">
            <a:xfrm>
              <a:off x="1995" y="2682"/>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2" name="Oval 227"/>
            <p:cNvSpPr>
              <a:spLocks noChangeAspect="1" noChangeArrowheads="1"/>
            </p:cNvSpPr>
            <p:nvPr/>
          </p:nvSpPr>
          <p:spPr bwMode="auto">
            <a:xfrm>
              <a:off x="2571" y="2682"/>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3" name="Oval 228"/>
            <p:cNvSpPr>
              <a:spLocks noChangeAspect="1" noChangeArrowheads="1"/>
            </p:cNvSpPr>
            <p:nvPr/>
          </p:nvSpPr>
          <p:spPr bwMode="auto">
            <a:xfrm>
              <a:off x="2283" y="2970"/>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4" name="Oval 229"/>
            <p:cNvSpPr>
              <a:spLocks noChangeAspect="1" noChangeArrowheads="1"/>
            </p:cNvSpPr>
            <p:nvPr/>
          </p:nvSpPr>
          <p:spPr bwMode="auto">
            <a:xfrm>
              <a:off x="2571" y="2970"/>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305" name="Line 230"/>
            <p:cNvSpPr>
              <a:spLocks noChangeAspect="1" noChangeShapeType="1"/>
            </p:cNvSpPr>
            <p:nvPr/>
          </p:nvSpPr>
          <p:spPr bwMode="auto">
            <a:xfrm>
              <a:off x="2043" y="3306"/>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06" name="Line 231"/>
            <p:cNvSpPr>
              <a:spLocks noChangeAspect="1" noChangeShapeType="1"/>
            </p:cNvSpPr>
            <p:nvPr/>
          </p:nvSpPr>
          <p:spPr bwMode="auto">
            <a:xfrm>
              <a:off x="2043" y="2442"/>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07" name="Line 232"/>
            <p:cNvSpPr>
              <a:spLocks noChangeAspect="1" noChangeShapeType="1"/>
            </p:cNvSpPr>
            <p:nvPr/>
          </p:nvSpPr>
          <p:spPr bwMode="auto">
            <a:xfrm>
              <a:off x="2043" y="2730"/>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08" name="Line 233"/>
            <p:cNvSpPr>
              <a:spLocks noChangeAspect="1" noChangeShapeType="1"/>
            </p:cNvSpPr>
            <p:nvPr/>
          </p:nvSpPr>
          <p:spPr bwMode="auto">
            <a:xfrm>
              <a:off x="2331" y="3018"/>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09" name="Line 234"/>
            <p:cNvSpPr>
              <a:spLocks noChangeAspect="1" noChangeShapeType="1"/>
            </p:cNvSpPr>
            <p:nvPr/>
          </p:nvSpPr>
          <p:spPr bwMode="auto">
            <a:xfrm rot="-5400000">
              <a:off x="2475" y="3162"/>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10" name="Line 235"/>
            <p:cNvSpPr>
              <a:spLocks noChangeAspect="1" noChangeShapeType="1"/>
            </p:cNvSpPr>
            <p:nvPr/>
          </p:nvSpPr>
          <p:spPr bwMode="auto">
            <a:xfrm rot="-5400000">
              <a:off x="2475" y="2586"/>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11" name="Line 236"/>
            <p:cNvSpPr>
              <a:spLocks noChangeAspect="1" noChangeShapeType="1"/>
            </p:cNvSpPr>
            <p:nvPr/>
          </p:nvSpPr>
          <p:spPr bwMode="auto">
            <a:xfrm rot="-5400000">
              <a:off x="1611" y="2874"/>
              <a:ext cx="86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12" name="Line 237"/>
            <p:cNvSpPr>
              <a:spLocks noChangeAspect="1" noChangeShapeType="1"/>
            </p:cNvSpPr>
            <p:nvPr/>
          </p:nvSpPr>
          <p:spPr bwMode="auto">
            <a:xfrm rot="-5400000">
              <a:off x="2043" y="3018"/>
              <a:ext cx="288" cy="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13" name="Line 238"/>
            <p:cNvSpPr>
              <a:spLocks noChangeAspect="1" noChangeShapeType="1"/>
            </p:cNvSpPr>
            <p:nvPr/>
          </p:nvSpPr>
          <p:spPr bwMode="auto">
            <a:xfrm rot="5400000" flipV="1">
              <a:off x="2187" y="2586"/>
              <a:ext cx="288" cy="57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314" name="Text Box 239"/>
            <p:cNvSpPr txBox="1">
              <a:spLocks noChangeAspect="1" noChangeArrowheads="1"/>
            </p:cNvSpPr>
            <p:nvPr/>
          </p:nvSpPr>
          <p:spPr bwMode="auto">
            <a:xfrm>
              <a:off x="2622" y="3243"/>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2</a:t>
              </a:r>
            </a:p>
          </p:txBody>
        </p:sp>
        <p:sp>
          <p:nvSpPr>
            <p:cNvPr id="6315" name="Text Box 240"/>
            <p:cNvSpPr txBox="1">
              <a:spLocks noChangeAspect="1" noChangeArrowheads="1"/>
            </p:cNvSpPr>
            <p:nvPr/>
          </p:nvSpPr>
          <p:spPr bwMode="auto">
            <a:xfrm>
              <a:off x="2172" y="2865"/>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4</a:t>
              </a:r>
            </a:p>
          </p:txBody>
        </p:sp>
        <p:sp>
          <p:nvSpPr>
            <p:cNvPr id="6316" name="Text Box 241"/>
            <p:cNvSpPr txBox="1">
              <a:spLocks noChangeAspect="1" noChangeArrowheads="1"/>
            </p:cNvSpPr>
            <p:nvPr/>
          </p:nvSpPr>
          <p:spPr bwMode="auto">
            <a:xfrm>
              <a:off x="2235" y="3306"/>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5</a:t>
              </a:r>
            </a:p>
          </p:txBody>
        </p:sp>
        <p:sp>
          <p:nvSpPr>
            <p:cNvPr id="6317" name="Text Box 242"/>
            <p:cNvSpPr txBox="1">
              <a:spLocks noChangeAspect="1" noChangeArrowheads="1"/>
            </p:cNvSpPr>
            <p:nvPr/>
          </p:nvSpPr>
          <p:spPr bwMode="auto">
            <a:xfrm>
              <a:off x="2616" y="2631"/>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6</a:t>
              </a:r>
            </a:p>
          </p:txBody>
        </p:sp>
        <p:sp>
          <p:nvSpPr>
            <p:cNvPr id="6318" name="Text Box 243"/>
            <p:cNvSpPr txBox="1">
              <a:spLocks noChangeAspect="1" noChangeArrowheads="1"/>
            </p:cNvSpPr>
            <p:nvPr/>
          </p:nvSpPr>
          <p:spPr bwMode="auto">
            <a:xfrm>
              <a:off x="2619" y="2298"/>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7</a:t>
              </a:r>
            </a:p>
          </p:txBody>
        </p:sp>
        <p:sp>
          <p:nvSpPr>
            <p:cNvPr id="6319" name="Text Box 244"/>
            <p:cNvSpPr txBox="1">
              <a:spLocks noChangeAspect="1" noChangeArrowheads="1"/>
            </p:cNvSpPr>
            <p:nvPr/>
          </p:nvSpPr>
          <p:spPr bwMode="auto">
            <a:xfrm>
              <a:off x="1872" y="2634"/>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8</a:t>
              </a:r>
            </a:p>
          </p:txBody>
        </p:sp>
        <p:sp>
          <p:nvSpPr>
            <p:cNvPr id="6320" name="Text Box 245"/>
            <p:cNvSpPr txBox="1">
              <a:spLocks noChangeAspect="1" noChangeArrowheads="1"/>
            </p:cNvSpPr>
            <p:nvPr/>
          </p:nvSpPr>
          <p:spPr bwMode="auto">
            <a:xfrm>
              <a:off x="1872" y="3243"/>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9</a:t>
              </a:r>
            </a:p>
          </p:txBody>
        </p:sp>
      </p:grpSp>
      <p:grpSp>
        <p:nvGrpSpPr>
          <p:cNvPr id="6251" name="Group 246"/>
          <p:cNvGrpSpPr>
            <a:grpSpLocks/>
          </p:cNvGrpSpPr>
          <p:nvPr/>
        </p:nvGrpSpPr>
        <p:grpSpPr bwMode="auto">
          <a:xfrm>
            <a:off x="571500" y="3276600"/>
            <a:ext cx="1714500" cy="2185988"/>
            <a:chOff x="1008" y="2064"/>
            <a:chExt cx="1080" cy="1377"/>
          </a:xfrm>
        </p:grpSpPr>
        <p:sp>
          <p:nvSpPr>
            <p:cNvPr id="6259" name="Text Box 247"/>
            <p:cNvSpPr txBox="1">
              <a:spLocks noChangeAspect="1" noChangeArrowheads="1"/>
            </p:cNvSpPr>
            <p:nvPr/>
          </p:nvSpPr>
          <p:spPr bwMode="auto">
            <a:xfrm>
              <a:off x="1865" y="2807"/>
              <a:ext cx="223"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10</a:t>
              </a:r>
            </a:p>
          </p:txBody>
        </p:sp>
        <p:sp>
          <p:nvSpPr>
            <p:cNvPr id="6260" name="Text Box 248"/>
            <p:cNvSpPr txBox="1">
              <a:spLocks noChangeAspect="1" noChangeArrowheads="1"/>
            </p:cNvSpPr>
            <p:nvPr/>
          </p:nvSpPr>
          <p:spPr bwMode="auto">
            <a:xfrm>
              <a:off x="1015" y="2126"/>
              <a:ext cx="17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a:t>
              </a:r>
            </a:p>
          </p:txBody>
        </p:sp>
        <p:sp>
          <p:nvSpPr>
            <p:cNvPr id="6261" name="Text Box 249"/>
            <p:cNvSpPr txBox="1">
              <a:spLocks noChangeAspect="1" noChangeArrowheads="1"/>
            </p:cNvSpPr>
            <p:nvPr/>
          </p:nvSpPr>
          <p:spPr bwMode="auto">
            <a:xfrm>
              <a:off x="1431" y="2064"/>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3</a:t>
              </a:r>
            </a:p>
          </p:txBody>
        </p:sp>
        <p:sp>
          <p:nvSpPr>
            <p:cNvPr id="6262" name="Oval 250"/>
            <p:cNvSpPr>
              <a:spLocks noChangeAspect="1" noChangeArrowheads="1"/>
            </p:cNvSpPr>
            <p:nvPr/>
          </p:nvSpPr>
          <p:spPr bwMode="auto">
            <a:xfrm>
              <a:off x="1149" y="3213"/>
              <a:ext cx="99" cy="9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3" name="Oval 251"/>
            <p:cNvSpPr>
              <a:spLocks noChangeAspect="1" noChangeArrowheads="1"/>
            </p:cNvSpPr>
            <p:nvPr/>
          </p:nvSpPr>
          <p:spPr bwMode="auto">
            <a:xfrm>
              <a:off x="1479" y="3213"/>
              <a:ext cx="99" cy="9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4" name="Oval 252"/>
            <p:cNvSpPr>
              <a:spLocks noChangeAspect="1" noChangeArrowheads="1"/>
            </p:cNvSpPr>
            <p:nvPr/>
          </p:nvSpPr>
          <p:spPr bwMode="auto">
            <a:xfrm>
              <a:off x="1810" y="3213"/>
              <a:ext cx="98" cy="9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5" name="Oval 253"/>
            <p:cNvSpPr>
              <a:spLocks noChangeAspect="1" noChangeArrowheads="1"/>
            </p:cNvSpPr>
            <p:nvPr/>
          </p:nvSpPr>
          <p:spPr bwMode="auto">
            <a:xfrm>
              <a:off x="1149" y="2222"/>
              <a:ext cx="99" cy="99"/>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6" name="Oval 254"/>
            <p:cNvSpPr>
              <a:spLocks noChangeAspect="1" noChangeArrowheads="1"/>
            </p:cNvSpPr>
            <p:nvPr/>
          </p:nvSpPr>
          <p:spPr bwMode="auto">
            <a:xfrm>
              <a:off x="1479" y="2222"/>
              <a:ext cx="99" cy="99"/>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7" name="Oval 255"/>
            <p:cNvSpPr>
              <a:spLocks noChangeAspect="1" noChangeArrowheads="1"/>
            </p:cNvSpPr>
            <p:nvPr/>
          </p:nvSpPr>
          <p:spPr bwMode="auto">
            <a:xfrm>
              <a:off x="1810" y="2222"/>
              <a:ext cx="98" cy="99"/>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8" name="Oval 256"/>
            <p:cNvSpPr>
              <a:spLocks noChangeAspect="1" noChangeArrowheads="1"/>
            </p:cNvSpPr>
            <p:nvPr/>
          </p:nvSpPr>
          <p:spPr bwMode="auto">
            <a:xfrm>
              <a:off x="1149" y="2552"/>
              <a:ext cx="99" cy="99"/>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69" name="Oval 257"/>
            <p:cNvSpPr>
              <a:spLocks noChangeAspect="1" noChangeArrowheads="1"/>
            </p:cNvSpPr>
            <p:nvPr/>
          </p:nvSpPr>
          <p:spPr bwMode="auto">
            <a:xfrm>
              <a:off x="1810" y="2552"/>
              <a:ext cx="98" cy="99"/>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70" name="Oval 258"/>
            <p:cNvSpPr>
              <a:spLocks noChangeAspect="1" noChangeArrowheads="1"/>
            </p:cNvSpPr>
            <p:nvPr/>
          </p:nvSpPr>
          <p:spPr bwMode="auto">
            <a:xfrm>
              <a:off x="1479" y="2883"/>
              <a:ext cx="99" cy="9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71" name="Oval 259"/>
            <p:cNvSpPr>
              <a:spLocks noChangeAspect="1" noChangeArrowheads="1"/>
            </p:cNvSpPr>
            <p:nvPr/>
          </p:nvSpPr>
          <p:spPr bwMode="auto">
            <a:xfrm>
              <a:off x="1810" y="2883"/>
              <a:ext cx="98" cy="98"/>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6272" name="Line 260"/>
            <p:cNvSpPr>
              <a:spLocks noChangeAspect="1" noChangeShapeType="1"/>
            </p:cNvSpPr>
            <p:nvPr/>
          </p:nvSpPr>
          <p:spPr bwMode="auto">
            <a:xfrm>
              <a:off x="1204" y="3268"/>
              <a:ext cx="66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3" name="Line 261"/>
            <p:cNvSpPr>
              <a:spLocks noChangeAspect="1" noChangeShapeType="1"/>
            </p:cNvSpPr>
            <p:nvPr/>
          </p:nvSpPr>
          <p:spPr bwMode="auto">
            <a:xfrm>
              <a:off x="1204" y="2277"/>
              <a:ext cx="66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4" name="Line 262"/>
            <p:cNvSpPr>
              <a:spLocks noChangeAspect="1" noChangeShapeType="1"/>
            </p:cNvSpPr>
            <p:nvPr/>
          </p:nvSpPr>
          <p:spPr bwMode="auto">
            <a:xfrm>
              <a:off x="1204" y="2607"/>
              <a:ext cx="66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5" name="Line 263"/>
            <p:cNvSpPr>
              <a:spLocks noChangeAspect="1" noChangeShapeType="1"/>
            </p:cNvSpPr>
            <p:nvPr/>
          </p:nvSpPr>
          <p:spPr bwMode="auto">
            <a:xfrm>
              <a:off x="1534" y="2938"/>
              <a:ext cx="33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6" name="Line 264"/>
            <p:cNvSpPr>
              <a:spLocks noChangeAspect="1" noChangeShapeType="1"/>
            </p:cNvSpPr>
            <p:nvPr/>
          </p:nvSpPr>
          <p:spPr bwMode="auto">
            <a:xfrm rot="-5400000">
              <a:off x="1700" y="3103"/>
              <a:ext cx="33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7" name="Line 265"/>
            <p:cNvSpPr>
              <a:spLocks noChangeAspect="1" noChangeShapeType="1"/>
            </p:cNvSpPr>
            <p:nvPr/>
          </p:nvSpPr>
          <p:spPr bwMode="auto">
            <a:xfrm rot="-5400000">
              <a:off x="1700" y="2442"/>
              <a:ext cx="33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8" name="Line 266"/>
            <p:cNvSpPr>
              <a:spLocks noChangeAspect="1" noChangeShapeType="1"/>
            </p:cNvSpPr>
            <p:nvPr/>
          </p:nvSpPr>
          <p:spPr bwMode="auto">
            <a:xfrm rot="-5400000">
              <a:off x="708" y="2773"/>
              <a:ext cx="99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79" name="Line 267"/>
            <p:cNvSpPr>
              <a:spLocks noChangeAspect="1" noChangeShapeType="1"/>
            </p:cNvSpPr>
            <p:nvPr/>
          </p:nvSpPr>
          <p:spPr bwMode="auto">
            <a:xfrm rot="-5400000">
              <a:off x="1204" y="2938"/>
              <a:ext cx="330" cy="33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80" name="Line 268"/>
            <p:cNvSpPr>
              <a:spLocks noChangeAspect="1" noChangeShapeType="1"/>
            </p:cNvSpPr>
            <p:nvPr/>
          </p:nvSpPr>
          <p:spPr bwMode="auto">
            <a:xfrm rot="5400000" flipV="1">
              <a:off x="1369" y="2442"/>
              <a:ext cx="331" cy="66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81" name="Text Box 269"/>
            <p:cNvSpPr txBox="1">
              <a:spLocks noChangeAspect="1" noChangeArrowheads="1"/>
            </p:cNvSpPr>
            <p:nvPr/>
          </p:nvSpPr>
          <p:spPr bwMode="auto">
            <a:xfrm>
              <a:off x="1868" y="3196"/>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2</a:t>
              </a:r>
            </a:p>
          </p:txBody>
        </p:sp>
        <p:sp>
          <p:nvSpPr>
            <p:cNvPr id="6282" name="Text Box 270"/>
            <p:cNvSpPr txBox="1">
              <a:spLocks noChangeAspect="1" noChangeArrowheads="1"/>
            </p:cNvSpPr>
            <p:nvPr/>
          </p:nvSpPr>
          <p:spPr bwMode="auto">
            <a:xfrm>
              <a:off x="1352" y="2762"/>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4</a:t>
              </a:r>
            </a:p>
          </p:txBody>
        </p:sp>
        <p:sp>
          <p:nvSpPr>
            <p:cNvPr id="6283" name="Text Box 271"/>
            <p:cNvSpPr txBox="1">
              <a:spLocks noChangeAspect="1" noChangeArrowheads="1"/>
            </p:cNvSpPr>
            <p:nvPr/>
          </p:nvSpPr>
          <p:spPr bwMode="auto">
            <a:xfrm>
              <a:off x="1424" y="3268"/>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5</a:t>
              </a:r>
            </a:p>
          </p:txBody>
        </p:sp>
        <p:sp>
          <p:nvSpPr>
            <p:cNvPr id="6284" name="Text Box 272"/>
            <p:cNvSpPr txBox="1">
              <a:spLocks noChangeAspect="1" noChangeArrowheads="1"/>
            </p:cNvSpPr>
            <p:nvPr/>
          </p:nvSpPr>
          <p:spPr bwMode="auto">
            <a:xfrm>
              <a:off x="1861" y="2494"/>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6</a:t>
              </a:r>
            </a:p>
          </p:txBody>
        </p:sp>
        <p:sp>
          <p:nvSpPr>
            <p:cNvPr id="6285" name="Text Box 273"/>
            <p:cNvSpPr txBox="1">
              <a:spLocks noChangeAspect="1" noChangeArrowheads="1"/>
            </p:cNvSpPr>
            <p:nvPr/>
          </p:nvSpPr>
          <p:spPr bwMode="auto">
            <a:xfrm>
              <a:off x="1865" y="2112"/>
              <a:ext cx="17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7</a:t>
              </a:r>
            </a:p>
          </p:txBody>
        </p:sp>
        <p:sp>
          <p:nvSpPr>
            <p:cNvPr id="6286" name="Text Box 274"/>
            <p:cNvSpPr txBox="1">
              <a:spLocks noChangeAspect="1" noChangeArrowheads="1"/>
            </p:cNvSpPr>
            <p:nvPr/>
          </p:nvSpPr>
          <p:spPr bwMode="auto">
            <a:xfrm>
              <a:off x="1008" y="2497"/>
              <a:ext cx="169"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8</a:t>
              </a:r>
            </a:p>
          </p:txBody>
        </p:sp>
        <p:sp>
          <p:nvSpPr>
            <p:cNvPr id="6287" name="Text Box 275"/>
            <p:cNvSpPr txBox="1">
              <a:spLocks noChangeAspect="1" noChangeArrowheads="1"/>
            </p:cNvSpPr>
            <p:nvPr/>
          </p:nvSpPr>
          <p:spPr bwMode="auto">
            <a:xfrm>
              <a:off x="1008" y="3196"/>
              <a:ext cx="169"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dirty="0">
                  <a:solidFill>
                    <a:srgbClr val="FF0000"/>
                  </a:solidFill>
                  <a:latin typeface="Arial" charset="0"/>
                </a:rPr>
                <a:t>9</a:t>
              </a:r>
            </a:p>
          </p:txBody>
        </p:sp>
      </p:grpSp>
      <p:sp>
        <p:nvSpPr>
          <p:cNvPr id="6252" name="Line 276"/>
          <p:cNvSpPr>
            <a:spLocks noChangeShapeType="1"/>
          </p:cNvSpPr>
          <p:nvPr/>
        </p:nvSpPr>
        <p:spPr bwMode="auto">
          <a:xfrm>
            <a:off x="2514600" y="2057400"/>
            <a:ext cx="457200" cy="0"/>
          </a:xfrm>
          <a:prstGeom prst="line">
            <a:avLst/>
          </a:prstGeom>
          <a:noFill/>
          <a:ln w="57150">
            <a:solidFill>
              <a:schemeClr val="accent1"/>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53" name="Text Box 277"/>
          <p:cNvSpPr txBox="1">
            <a:spLocks noChangeArrowheads="1"/>
          </p:cNvSpPr>
          <p:nvPr/>
        </p:nvSpPr>
        <p:spPr bwMode="auto">
          <a:xfrm>
            <a:off x="974725" y="5605463"/>
            <a:ext cx="9128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2400" dirty="0">
                <a:solidFill>
                  <a:srgbClr val="FF0000"/>
                </a:solidFill>
              </a:rPr>
              <a:t>G(A)</a:t>
            </a:r>
          </a:p>
        </p:txBody>
      </p:sp>
      <p:sp>
        <p:nvSpPr>
          <p:cNvPr id="6254" name="Text Box 278"/>
          <p:cNvSpPr txBox="1">
            <a:spLocks noChangeArrowheads="1"/>
          </p:cNvSpPr>
          <p:nvPr/>
        </p:nvSpPr>
        <p:spPr bwMode="auto">
          <a:xfrm>
            <a:off x="3380175" y="5562600"/>
            <a:ext cx="1364476"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ctr" eaLnBrk="1" hangingPunct="1">
              <a:buFontTx/>
              <a:buNone/>
            </a:pPr>
            <a:r>
              <a:rPr lang="en-US" sz="2400" dirty="0">
                <a:solidFill>
                  <a:srgbClr val="FF0000"/>
                </a:solidFill>
              </a:rPr>
              <a:t>G</a:t>
            </a:r>
            <a:r>
              <a:rPr lang="en-US" sz="2400" baseline="30000" dirty="0">
                <a:solidFill>
                  <a:srgbClr val="FF0000"/>
                </a:solidFill>
              </a:rPr>
              <a:t>+</a:t>
            </a:r>
            <a:r>
              <a:rPr lang="en-US" sz="2400" dirty="0">
                <a:solidFill>
                  <a:srgbClr val="FF0000"/>
                </a:solidFill>
              </a:rPr>
              <a:t>(A)</a:t>
            </a:r>
            <a:br>
              <a:rPr lang="en-US" sz="2400" dirty="0">
                <a:solidFill>
                  <a:srgbClr val="FF0000"/>
                </a:solidFill>
              </a:rPr>
            </a:br>
            <a:r>
              <a:rPr lang="en-US" sz="2000" dirty="0">
                <a:solidFill>
                  <a:srgbClr val="FF0000"/>
                </a:solidFill>
              </a:rPr>
              <a:t>[chordal]</a:t>
            </a:r>
          </a:p>
        </p:txBody>
      </p:sp>
      <p:sp>
        <p:nvSpPr>
          <p:cNvPr id="6255" name="Text Box 279"/>
          <p:cNvSpPr txBox="1">
            <a:spLocks noChangeArrowheads="1"/>
          </p:cNvSpPr>
          <p:nvPr/>
        </p:nvSpPr>
        <p:spPr bwMode="auto">
          <a:xfrm>
            <a:off x="4924425" y="3605213"/>
            <a:ext cx="4033838" cy="14351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lnSpc>
                <a:spcPct val="110000"/>
              </a:lnSpc>
              <a:buFontTx/>
              <a:buNone/>
            </a:pPr>
            <a:r>
              <a:rPr lang="en-US" sz="1800" dirty="0">
                <a:solidFill>
                  <a:srgbClr val="333399"/>
                </a:solidFill>
              </a:rPr>
              <a:t>Symmetric Gaussian elimination:</a:t>
            </a:r>
          </a:p>
          <a:p>
            <a:pPr eaLnBrk="1" hangingPunct="1">
              <a:lnSpc>
                <a:spcPct val="110000"/>
              </a:lnSpc>
              <a:buFontTx/>
              <a:buNone/>
            </a:pPr>
            <a:r>
              <a:rPr lang="en-US" sz="1800" dirty="0">
                <a:solidFill>
                  <a:srgbClr val="000000"/>
                </a:solidFill>
              </a:rPr>
              <a:t>for j = 1 to n</a:t>
            </a:r>
            <a:br>
              <a:rPr lang="en-US" sz="1800" dirty="0">
                <a:solidFill>
                  <a:srgbClr val="000000"/>
                </a:solidFill>
              </a:rPr>
            </a:br>
            <a:r>
              <a:rPr lang="en-US" sz="1800" dirty="0">
                <a:solidFill>
                  <a:srgbClr val="000000"/>
                </a:solidFill>
              </a:rPr>
              <a:t>    add edges between j</a:t>
            </a:r>
            <a:r>
              <a:rPr lang="ja-JP" altLang="en-US" sz="1800" dirty="0">
                <a:solidFill>
                  <a:srgbClr val="000000"/>
                </a:solidFill>
              </a:rPr>
              <a:t>’</a:t>
            </a:r>
            <a:r>
              <a:rPr lang="en-US" sz="1800" dirty="0">
                <a:solidFill>
                  <a:srgbClr val="000000"/>
                </a:solidFill>
              </a:rPr>
              <a:t>s</a:t>
            </a:r>
            <a:br>
              <a:rPr lang="en-US" sz="1800" dirty="0">
                <a:solidFill>
                  <a:srgbClr val="000000"/>
                </a:solidFill>
              </a:rPr>
            </a:br>
            <a:r>
              <a:rPr lang="en-US" sz="1800" dirty="0">
                <a:solidFill>
                  <a:srgbClr val="000000"/>
                </a:solidFill>
              </a:rPr>
              <a:t>    higher-numbered neighbors</a:t>
            </a:r>
          </a:p>
        </p:txBody>
      </p:sp>
      <p:sp>
        <p:nvSpPr>
          <p:cNvPr id="6256" name="Text Box 280"/>
          <p:cNvSpPr txBox="1">
            <a:spLocks noChangeArrowheads="1"/>
          </p:cNvSpPr>
          <p:nvPr/>
        </p:nvSpPr>
        <p:spPr bwMode="auto">
          <a:xfrm>
            <a:off x="5257800" y="1828800"/>
            <a:ext cx="3698448" cy="40011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2000" u="sng" dirty="0">
                <a:solidFill>
                  <a:srgbClr val="FF0000"/>
                </a:solidFill>
              </a:rPr>
              <a:t>Fill</a:t>
            </a:r>
            <a:r>
              <a:rPr lang="en-US" sz="2000" dirty="0">
                <a:solidFill>
                  <a:srgbClr val="FF0000"/>
                </a:solidFill>
              </a:rPr>
              <a:t>: </a:t>
            </a:r>
            <a:r>
              <a:rPr lang="en-US" sz="2000" dirty="0">
                <a:solidFill>
                  <a:srgbClr val="000000"/>
                </a:solidFill>
              </a:rPr>
              <a:t>new </a:t>
            </a:r>
            <a:r>
              <a:rPr lang="en-US" sz="2000" dirty="0" err="1">
                <a:solidFill>
                  <a:srgbClr val="000000"/>
                </a:solidFill>
              </a:rPr>
              <a:t>nonzeros</a:t>
            </a:r>
            <a:r>
              <a:rPr lang="en-US" sz="2000" dirty="0">
                <a:solidFill>
                  <a:srgbClr val="000000"/>
                </a:solidFill>
              </a:rPr>
              <a:t> in factor</a:t>
            </a:r>
            <a:endParaRPr lang="en-US" sz="2000" baseline="30000" dirty="0">
              <a:solidFill>
                <a:srgbClr val="000000"/>
              </a:solidFill>
            </a:endParaRPr>
          </a:p>
        </p:txBody>
      </p:sp>
      <p:sp>
        <p:nvSpPr>
          <p:cNvPr id="6257" name="Line 281"/>
          <p:cNvSpPr>
            <a:spLocks noChangeShapeType="1"/>
          </p:cNvSpPr>
          <p:nvPr/>
        </p:nvSpPr>
        <p:spPr bwMode="auto">
          <a:xfrm flipH="1">
            <a:off x="550863" y="2952750"/>
            <a:ext cx="1752600"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6258" name="Line 282"/>
          <p:cNvSpPr>
            <a:spLocks noChangeShapeType="1"/>
          </p:cNvSpPr>
          <p:nvPr/>
        </p:nvSpPr>
        <p:spPr bwMode="auto">
          <a:xfrm rot="16200000" flipH="1">
            <a:off x="1468438" y="2108200"/>
            <a:ext cx="1676400" cy="0"/>
          </a:xfrm>
          <a:prstGeom prst="line">
            <a:avLst/>
          </a:prstGeom>
          <a:noFill/>
          <a:ln w="2857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5015025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
            <a:ext cx="8915400" cy="549234"/>
          </a:xfrm>
        </p:spPr>
        <p:txBody>
          <a:bodyPr>
            <a:normAutofit/>
          </a:bodyPr>
          <a:lstStyle/>
          <a:p>
            <a:r>
              <a:rPr lang="en-US" b="0" dirty="0">
                <a:latin typeface="Arial" charset="0"/>
              </a:rPr>
              <a:t>Complexity measures for </a:t>
            </a:r>
            <a:r>
              <a:rPr lang="en-US" b="0">
                <a:latin typeface="Arial" charset="0"/>
              </a:rPr>
              <a:t>chordal completion</a:t>
            </a:r>
            <a:endParaRPr lang="en-US" sz="2000" b="0" i="1" dirty="0">
              <a:latin typeface="Arial" charset="0"/>
            </a:endParaRPr>
          </a:p>
        </p:txBody>
      </p:sp>
      <p:sp>
        <p:nvSpPr>
          <p:cNvPr id="4" name="TextBox 3"/>
          <p:cNvSpPr txBox="1"/>
          <p:nvPr/>
        </p:nvSpPr>
        <p:spPr>
          <a:xfrm>
            <a:off x="872423" y="3504926"/>
            <a:ext cx="7567264" cy="2843342"/>
          </a:xfrm>
          <a:prstGeom prst="rect">
            <a:avLst/>
          </a:prstGeom>
          <a:noFill/>
          <a:ln w="28575" cmpd="sng">
            <a:noFill/>
          </a:ln>
        </p:spPr>
        <p:txBody>
          <a:bodyPr wrap="none" rtlCol="0">
            <a:spAutoFit/>
          </a:bodyPr>
          <a:lstStyle/>
          <a:p>
            <a:pPr marL="342900" indent="-342900">
              <a:lnSpc>
                <a:spcPct val="70000"/>
              </a:lnSpc>
            </a:pPr>
            <a:r>
              <a:rPr lang="en-US" sz="2400" dirty="0" err="1">
                <a:solidFill>
                  <a:srgbClr val="000000"/>
                </a:solidFill>
                <a:latin typeface="Arial" charset="0"/>
              </a:rPr>
              <a:t>Nonzeros</a:t>
            </a:r>
            <a:r>
              <a:rPr lang="en-US" sz="2400" dirty="0">
                <a:solidFill>
                  <a:srgbClr val="000000"/>
                </a:solidFill>
                <a:latin typeface="Arial" charset="0"/>
              </a:rPr>
              <a:t> =  edges            =  </a:t>
            </a:r>
            <a:r>
              <a:rPr lang="en-US" sz="3600" dirty="0" err="1">
                <a:solidFill>
                  <a:srgbClr val="000000"/>
                </a:solidFill>
                <a:latin typeface="Arial" charset="0"/>
              </a:rPr>
              <a:t>Σ</a:t>
            </a:r>
            <a:r>
              <a:rPr lang="en-US" sz="2400" b="1" baseline="-25000" dirty="0" err="1">
                <a:solidFill>
                  <a:srgbClr val="000000"/>
                </a:solidFill>
                <a:latin typeface="Arial" charset="0"/>
              </a:rPr>
              <a:t>j</a:t>
            </a:r>
            <a:r>
              <a:rPr lang="en-US" sz="2400" baseline="-25000" dirty="0">
                <a:solidFill>
                  <a:srgbClr val="000000"/>
                </a:solidFill>
                <a:latin typeface="Arial" charset="0"/>
              </a:rPr>
              <a:t> </a:t>
            </a:r>
            <a:r>
              <a:rPr lang="en-US" sz="2400" dirty="0" err="1">
                <a:solidFill>
                  <a:srgbClr val="000000"/>
                </a:solidFill>
                <a:latin typeface="Arial" charset="0"/>
              </a:rPr>
              <a:t>d</a:t>
            </a:r>
            <a:r>
              <a:rPr lang="en-US" sz="2400" b="1" baseline="-25000" dirty="0" err="1">
                <a:solidFill>
                  <a:srgbClr val="000000"/>
                </a:solidFill>
                <a:latin typeface="Arial" charset="0"/>
              </a:rPr>
              <a:t>j</a:t>
            </a:r>
            <a:r>
              <a:rPr lang="en-US" sz="2400" b="1" baseline="-25000" dirty="0">
                <a:solidFill>
                  <a:srgbClr val="000000"/>
                </a:solidFill>
                <a:latin typeface="Arial" charset="0"/>
              </a:rPr>
              <a:t>               </a:t>
            </a:r>
            <a:r>
              <a:rPr lang="en-US" sz="2000" dirty="0">
                <a:solidFill>
                  <a:srgbClr val="FF0000"/>
                </a:solidFill>
                <a:latin typeface="Arial" charset="0"/>
              </a:rPr>
              <a:t>(moment 1)</a:t>
            </a:r>
            <a:endParaRPr lang="en-US" sz="2000" b="1" baseline="-25000" dirty="0">
              <a:solidFill>
                <a:srgbClr val="FF0000"/>
              </a:solidFill>
              <a:latin typeface="Arial" charset="0"/>
            </a:endParaRPr>
          </a:p>
          <a:p>
            <a:pPr marL="342900" indent="-342900">
              <a:lnSpc>
                <a:spcPct val="70000"/>
              </a:lnSpc>
            </a:pPr>
            <a:r>
              <a:rPr lang="en-US" sz="2400" dirty="0">
                <a:solidFill>
                  <a:srgbClr val="000000"/>
                </a:solidFill>
                <a:latin typeface="Arial" charset="0"/>
              </a:rPr>
              <a:t>Work        =  flops              =  </a:t>
            </a:r>
            <a:r>
              <a:rPr lang="en-US" sz="3600" dirty="0" err="1">
                <a:solidFill>
                  <a:srgbClr val="000000"/>
                </a:solidFill>
                <a:latin typeface="Arial" charset="0"/>
              </a:rPr>
              <a:t>Σ</a:t>
            </a:r>
            <a:r>
              <a:rPr lang="en-US" sz="2400" b="1" baseline="-25000" dirty="0" err="1">
                <a:solidFill>
                  <a:srgbClr val="000000"/>
                </a:solidFill>
                <a:latin typeface="Arial" charset="0"/>
              </a:rPr>
              <a:t>j</a:t>
            </a:r>
            <a:r>
              <a:rPr lang="en-US" sz="2400" baseline="-25000" dirty="0">
                <a:solidFill>
                  <a:srgbClr val="000000"/>
                </a:solidFill>
                <a:latin typeface="Arial" charset="0"/>
              </a:rPr>
              <a:t> </a:t>
            </a:r>
            <a:r>
              <a:rPr lang="en-US" sz="2400" dirty="0">
                <a:solidFill>
                  <a:srgbClr val="000000"/>
                </a:solidFill>
                <a:latin typeface="Arial" charset="0"/>
              </a:rPr>
              <a:t>(</a:t>
            </a:r>
            <a:r>
              <a:rPr lang="en-US" sz="2400" dirty="0" err="1">
                <a:solidFill>
                  <a:srgbClr val="000000"/>
                </a:solidFill>
                <a:latin typeface="Arial" charset="0"/>
              </a:rPr>
              <a:t>d</a:t>
            </a:r>
            <a:r>
              <a:rPr lang="en-US" sz="2400" b="1" baseline="-25000" dirty="0" err="1">
                <a:solidFill>
                  <a:srgbClr val="000000"/>
                </a:solidFill>
                <a:latin typeface="Arial" charset="0"/>
              </a:rPr>
              <a:t>j</a:t>
            </a:r>
            <a:r>
              <a:rPr lang="en-US" sz="2400" dirty="0">
                <a:solidFill>
                  <a:srgbClr val="000000"/>
                </a:solidFill>
                <a:latin typeface="Arial" charset="0"/>
              </a:rPr>
              <a:t>)</a:t>
            </a:r>
            <a:r>
              <a:rPr lang="en-US" sz="2400" baseline="30000" dirty="0">
                <a:solidFill>
                  <a:srgbClr val="000000"/>
                </a:solidFill>
                <a:latin typeface="Arial" charset="0"/>
              </a:rPr>
              <a:t>2</a:t>
            </a:r>
            <a:r>
              <a:rPr lang="en-US" sz="2400" dirty="0">
                <a:solidFill>
                  <a:srgbClr val="000000"/>
                </a:solidFill>
                <a:latin typeface="Arial" charset="0"/>
              </a:rPr>
              <a:t>       </a:t>
            </a:r>
            <a:r>
              <a:rPr lang="en-US" sz="2000" dirty="0">
                <a:solidFill>
                  <a:srgbClr val="FF0000"/>
                </a:solidFill>
                <a:latin typeface="Arial" charset="0"/>
              </a:rPr>
              <a:t>(moment 2)</a:t>
            </a:r>
          </a:p>
          <a:p>
            <a:pPr marL="342900" indent="-342900">
              <a:lnSpc>
                <a:spcPct val="70000"/>
              </a:lnSpc>
            </a:pPr>
            <a:r>
              <a:rPr lang="en-US" sz="2400" dirty="0">
                <a:solidFill>
                  <a:srgbClr val="000000"/>
                </a:solidFill>
                <a:latin typeface="Arial" charset="0"/>
              </a:rPr>
              <a:t>Front size ~  fast memory  =  </a:t>
            </a:r>
            <a:r>
              <a:rPr lang="en-US" sz="2400" dirty="0" err="1">
                <a:solidFill>
                  <a:srgbClr val="000000"/>
                </a:solidFill>
                <a:latin typeface="Arial" charset="0"/>
              </a:rPr>
              <a:t>max</a:t>
            </a:r>
            <a:r>
              <a:rPr lang="en-US" sz="2400" b="1" baseline="-25000" dirty="0" err="1">
                <a:solidFill>
                  <a:srgbClr val="000000"/>
                </a:solidFill>
                <a:latin typeface="Arial" charset="0"/>
              </a:rPr>
              <a:t>j</a:t>
            </a:r>
            <a:r>
              <a:rPr lang="en-US" sz="2400" baseline="-25000" dirty="0">
                <a:solidFill>
                  <a:srgbClr val="000000"/>
                </a:solidFill>
                <a:latin typeface="Arial" charset="0"/>
              </a:rPr>
              <a:t>  </a:t>
            </a:r>
            <a:r>
              <a:rPr lang="en-US" sz="2400" dirty="0" err="1">
                <a:solidFill>
                  <a:srgbClr val="000000"/>
                </a:solidFill>
                <a:latin typeface="Arial" charset="0"/>
              </a:rPr>
              <a:t>d</a:t>
            </a:r>
            <a:r>
              <a:rPr lang="en-US" sz="2400" b="1" baseline="-25000" dirty="0" err="1">
                <a:solidFill>
                  <a:srgbClr val="000000"/>
                </a:solidFill>
                <a:latin typeface="Arial" charset="0"/>
              </a:rPr>
              <a:t>j</a:t>
            </a:r>
            <a:r>
              <a:rPr lang="en-US" sz="2400" b="1" baseline="-25000" dirty="0">
                <a:solidFill>
                  <a:srgbClr val="000000"/>
                </a:solidFill>
                <a:latin typeface="Arial" charset="0"/>
              </a:rPr>
              <a:t>        </a:t>
            </a:r>
            <a:r>
              <a:rPr lang="en-US" sz="2000" dirty="0">
                <a:solidFill>
                  <a:srgbClr val="FF0000"/>
                </a:solidFill>
                <a:latin typeface="Arial" charset="0"/>
              </a:rPr>
              <a:t>(moment </a:t>
            </a:r>
            <a:r>
              <a:rPr lang="en-US" dirty="0">
                <a:solidFill>
                  <a:srgbClr val="FF0000"/>
                </a:solidFill>
                <a:latin typeface="Arial" charset="0"/>
              </a:rPr>
              <a:t>∞</a:t>
            </a:r>
            <a:r>
              <a:rPr lang="en-US" sz="2000" dirty="0">
                <a:solidFill>
                  <a:srgbClr val="FF0000"/>
                </a:solidFill>
                <a:latin typeface="Arial" charset="0"/>
              </a:rPr>
              <a:t>)</a:t>
            </a:r>
          </a:p>
          <a:p>
            <a:pPr marL="342900" indent="-342900">
              <a:lnSpc>
                <a:spcPct val="70000"/>
              </a:lnSpc>
            </a:pPr>
            <a:endParaRPr lang="en-US" sz="2000" b="1" baseline="-25000" dirty="0">
              <a:solidFill>
                <a:srgbClr val="FF0000"/>
              </a:solidFill>
              <a:latin typeface="Arial" charset="0"/>
            </a:endParaRPr>
          </a:p>
          <a:p>
            <a:pPr marL="342900" indent="-342900">
              <a:lnSpc>
                <a:spcPct val="70000"/>
              </a:lnSpc>
            </a:pPr>
            <a:endParaRPr lang="en-US" sz="2000" dirty="0">
              <a:solidFill>
                <a:srgbClr val="FF0000"/>
              </a:solidFill>
              <a:latin typeface="Arial" charset="0"/>
            </a:endParaRPr>
          </a:p>
          <a:p>
            <a:pPr algn="ctr">
              <a:lnSpc>
                <a:spcPct val="70000"/>
              </a:lnSpc>
              <a:buNone/>
            </a:pPr>
            <a:r>
              <a:rPr lang="en-US" sz="2000" dirty="0">
                <a:solidFill>
                  <a:srgbClr val="FF0000"/>
                </a:solidFill>
                <a:latin typeface="Arial" charset="0"/>
              </a:rPr>
              <a:t>(minimum possible front size is the same as treewidth)</a:t>
            </a:r>
          </a:p>
          <a:p>
            <a:pPr algn="ctr">
              <a:lnSpc>
                <a:spcPct val="70000"/>
              </a:lnSpc>
              <a:buFontTx/>
              <a:buNone/>
            </a:pPr>
            <a:endParaRPr lang="en-US" sz="2400" b="1" baseline="-25000" dirty="0">
              <a:solidFill>
                <a:srgbClr val="000000"/>
              </a:solidFill>
              <a:latin typeface="Arial" charset="0"/>
            </a:endParaRPr>
          </a:p>
        </p:txBody>
      </p:sp>
      <p:grpSp>
        <p:nvGrpSpPr>
          <p:cNvPr id="6" name="Group 212"/>
          <p:cNvGrpSpPr>
            <a:grpSpLocks noChangeAspect="1"/>
          </p:cNvGrpSpPr>
          <p:nvPr/>
        </p:nvGrpSpPr>
        <p:grpSpPr bwMode="auto">
          <a:xfrm>
            <a:off x="1394472" y="1144529"/>
            <a:ext cx="1711325" cy="2171578"/>
            <a:chOff x="1872" y="2256"/>
            <a:chExt cx="940" cy="1201"/>
          </a:xfrm>
        </p:grpSpPr>
        <p:sp>
          <p:nvSpPr>
            <p:cNvPr id="7" name="Text Box 213"/>
            <p:cNvSpPr txBox="1">
              <a:spLocks noChangeAspect="1" noChangeArrowheads="1"/>
            </p:cNvSpPr>
            <p:nvPr/>
          </p:nvSpPr>
          <p:spPr bwMode="auto">
            <a:xfrm>
              <a:off x="2619" y="2904"/>
              <a:ext cx="193"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10</a:t>
              </a:r>
            </a:p>
          </p:txBody>
        </p:sp>
        <p:sp>
          <p:nvSpPr>
            <p:cNvPr id="8" name="Text Box 214"/>
            <p:cNvSpPr txBox="1">
              <a:spLocks noChangeAspect="1" noChangeArrowheads="1"/>
            </p:cNvSpPr>
            <p:nvPr/>
          </p:nvSpPr>
          <p:spPr bwMode="auto">
            <a:xfrm>
              <a:off x="1878" y="2310"/>
              <a:ext cx="148"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1</a:t>
              </a:r>
            </a:p>
          </p:txBody>
        </p:sp>
        <p:sp>
          <p:nvSpPr>
            <p:cNvPr id="9" name="Text Box 215"/>
            <p:cNvSpPr txBox="1">
              <a:spLocks noChangeAspect="1" noChangeArrowheads="1"/>
            </p:cNvSpPr>
            <p:nvPr/>
          </p:nvSpPr>
          <p:spPr bwMode="auto">
            <a:xfrm>
              <a:off x="2241" y="2256"/>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3</a:t>
              </a:r>
            </a:p>
          </p:txBody>
        </p:sp>
        <p:sp>
          <p:nvSpPr>
            <p:cNvPr id="10" name="Line 216"/>
            <p:cNvSpPr>
              <a:spLocks noChangeAspect="1" noChangeShapeType="1"/>
            </p:cNvSpPr>
            <p:nvPr/>
          </p:nvSpPr>
          <p:spPr bwMode="auto">
            <a:xfrm rot="-5400000">
              <a:off x="2185" y="2870"/>
              <a:ext cx="291" cy="576"/>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1" name="Line 217"/>
            <p:cNvSpPr>
              <a:spLocks noChangeAspect="1" noChangeShapeType="1"/>
            </p:cNvSpPr>
            <p:nvPr/>
          </p:nvSpPr>
          <p:spPr bwMode="auto">
            <a:xfrm rot="-5400000">
              <a:off x="2182" y="2297"/>
              <a:ext cx="291" cy="576"/>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2" name="Line 218"/>
            <p:cNvSpPr>
              <a:spLocks noChangeAspect="1" noChangeShapeType="1"/>
            </p:cNvSpPr>
            <p:nvPr/>
          </p:nvSpPr>
          <p:spPr bwMode="auto">
            <a:xfrm rot="-5400000">
              <a:off x="2046" y="2427"/>
              <a:ext cx="288" cy="28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3" name="Line 219"/>
            <p:cNvSpPr>
              <a:spLocks noChangeAspect="1" noChangeShapeType="1"/>
            </p:cNvSpPr>
            <p:nvPr/>
          </p:nvSpPr>
          <p:spPr bwMode="auto">
            <a:xfrm rot="-5400000">
              <a:off x="2334" y="3006"/>
              <a:ext cx="288" cy="288"/>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14" name="Oval 220"/>
            <p:cNvSpPr>
              <a:spLocks noChangeAspect="1" noChangeArrowheads="1"/>
            </p:cNvSpPr>
            <p:nvPr/>
          </p:nvSpPr>
          <p:spPr bwMode="auto">
            <a:xfrm>
              <a:off x="1995"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15" name="Oval 221"/>
            <p:cNvSpPr>
              <a:spLocks noChangeAspect="1" noChangeArrowheads="1"/>
            </p:cNvSpPr>
            <p:nvPr/>
          </p:nvSpPr>
          <p:spPr bwMode="auto">
            <a:xfrm>
              <a:off x="2283"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16" name="Oval 222"/>
            <p:cNvSpPr>
              <a:spLocks noChangeAspect="1" noChangeArrowheads="1"/>
            </p:cNvSpPr>
            <p:nvPr/>
          </p:nvSpPr>
          <p:spPr bwMode="auto">
            <a:xfrm>
              <a:off x="2571" y="3258"/>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17" name="Oval 223"/>
            <p:cNvSpPr>
              <a:spLocks noChangeAspect="1" noChangeArrowheads="1"/>
            </p:cNvSpPr>
            <p:nvPr/>
          </p:nvSpPr>
          <p:spPr bwMode="auto">
            <a:xfrm>
              <a:off x="1995"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18" name="Oval 224"/>
            <p:cNvSpPr>
              <a:spLocks noChangeAspect="1" noChangeArrowheads="1"/>
            </p:cNvSpPr>
            <p:nvPr/>
          </p:nvSpPr>
          <p:spPr bwMode="auto">
            <a:xfrm>
              <a:off x="2283"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19" name="Oval 225"/>
            <p:cNvSpPr>
              <a:spLocks noChangeAspect="1" noChangeArrowheads="1"/>
            </p:cNvSpPr>
            <p:nvPr/>
          </p:nvSpPr>
          <p:spPr bwMode="auto">
            <a:xfrm>
              <a:off x="2571" y="2394"/>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20" name="Oval 226"/>
            <p:cNvSpPr>
              <a:spLocks noChangeAspect="1" noChangeArrowheads="1"/>
            </p:cNvSpPr>
            <p:nvPr/>
          </p:nvSpPr>
          <p:spPr bwMode="auto">
            <a:xfrm>
              <a:off x="1995" y="2682"/>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21" name="Oval 227"/>
            <p:cNvSpPr>
              <a:spLocks noChangeAspect="1" noChangeArrowheads="1"/>
            </p:cNvSpPr>
            <p:nvPr/>
          </p:nvSpPr>
          <p:spPr bwMode="auto">
            <a:xfrm>
              <a:off x="2571" y="2682"/>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22" name="Oval 228"/>
            <p:cNvSpPr>
              <a:spLocks noChangeAspect="1" noChangeArrowheads="1"/>
            </p:cNvSpPr>
            <p:nvPr/>
          </p:nvSpPr>
          <p:spPr bwMode="auto">
            <a:xfrm>
              <a:off x="2283" y="2970"/>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23" name="Oval 229"/>
            <p:cNvSpPr>
              <a:spLocks noChangeAspect="1" noChangeArrowheads="1"/>
            </p:cNvSpPr>
            <p:nvPr/>
          </p:nvSpPr>
          <p:spPr bwMode="auto">
            <a:xfrm>
              <a:off x="2571" y="2970"/>
              <a:ext cx="86" cy="86"/>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buFontTx/>
                <a:buNone/>
              </a:pPr>
              <a:endParaRPr lang="en-US">
                <a:solidFill>
                  <a:srgbClr val="000000"/>
                </a:solidFill>
              </a:endParaRPr>
            </a:p>
          </p:txBody>
        </p:sp>
        <p:sp>
          <p:nvSpPr>
            <p:cNvPr id="24" name="Line 230"/>
            <p:cNvSpPr>
              <a:spLocks noChangeAspect="1" noChangeShapeType="1"/>
            </p:cNvSpPr>
            <p:nvPr/>
          </p:nvSpPr>
          <p:spPr bwMode="auto">
            <a:xfrm>
              <a:off x="2043" y="3306"/>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5" name="Line 231"/>
            <p:cNvSpPr>
              <a:spLocks noChangeAspect="1" noChangeShapeType="1"/>
            </p:cNvSpPr>
            <p:nvPr/>
          </p:nvSpPr>
          <p:spPr bwMode="auto">
            <a:xfrm>
              <a:off x="2043" y="2442"/>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6" name="Line 232"/>
            <p:cNvSpPr>
              <a:spLocks noChangeAspect="1" noChangeShapeType="1"/>
            </p:cNvSpPr>
            <p:nvPr/>
          </p:nvSpPr>
          <p:spPr bwMode="auto">
            <a:xfrm>
              <a:off x="2043" y="2730"/>
              <a:ext cx="5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7" name="Line 233"/>
            <p:cNvSpPr>
              <a:spLocks noChangeAspect="1" noChangeShapeType="1"/>
            </p:cNvSpPr>
            <p:nvPr/>
          </p:nvSpPr>
          <p:spPr bwMode="auto">
            <a:xfrm>
              <a:off x="2331" y="3018"/>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8" name="Line 234"/>
            <p:cNvSpPr>
              <a:spLocks noChangeAspect="1" noChangeShapeType="1"/>
            </p:cNvSpPr>
            <p:nvPr/>
          </p:nvSpPr>
          <p:spPr bwMode="auto">
            <a:xfrm rot="-5400000">
              <a:off x="2475" y="3162"/>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9" name="Line 235"/>
            <p:cNvSpPr>
              <a:spLocks noChangeAspect="1" noChangeShapeType="1"/>
            </p:cNvSpPr>
            <p:nvPr/>
          </p:nvSpPr>
          <p:spPr bwMode="auto">
            <a:xfrm rot="-5400000">
              <a:off x="2475" y="2586"/>
              <a:ext cx="2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30" name="Line 236"/>
            <p:cNvSpPr>
              <a:spLocks noChangeAspect="1" noChangeShapeType="1"/>
            </p:cNvSpPr>
            <p:nvPr/>
          </p:nvSpPr>
          <p:spPr bwMode="auto">
            <a:xfrm rot="-5400000">
              <a:off x="1611" y="2874"/>
              <a:ext cx="86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31" name="Line 237"/>
            <p:cNvSpPr>
              <a:spLocks noChangeAspect="1" noChangeShapeType="1"/>
            </p:cNvSpPr>
            <p:nvPr/>
          </p:nvSpPr>
          <p:spPr bwMode="auto">
            <a:xfrm rot="-5400000">
              <a:off x="2043" y="3018"/>
              <a:ext cx="288" cy="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32" name="Line 238"/>
            <p:cNvSpPr>
              <a:spLocks noChangeAspect="1" noChangeShapeType="1"/>
            </p:cNvSpPr>
            <p:nvPr/>
          </p:nvSpPr>
          <p:spPr bwMode="auto">
            <a:xfrm rot="5400000" flipV="1">
              <a:off x="2187" y="2586"/>
              <a:ext cx="288" cy="57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33" name="Text Box 239"/>
            <p:cNvSpPr txBox="1">
              <a:spLocks noChangeAspect="1" noChangeArrowheads="1"/>
            </p:cNvSpPr>
            <p:nvPr/>
          </p:nvSpPr>
          <p:spPr bwMode="auto">
            <a:xfrm>
              <a:off x="2622" y="3243"/>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2</a:t>
              </a:r>
            </a:p>
          </p:txBody>
        </p:sp>
        <p:sp>
          <p:nvSpPr>
            <p:cNvPr id="34" name="Text Box 240"/>
            <p:cNvSpPr txBox="1">
              <a:spLocks noChangeAspect="1" noChangeArrowheads="1"/>
            </p:cNvSpPr>
            <p:nvPr/>
          </p:nvSpPr>
          <p:spPr bwMode="auto">
            <a:xfrm>
              <a:off x="2172" y="2865"/>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4</a:t>
              </a:r>
            </a:p>
          </p:txBody>
        </p:sp>
        <p:sp>
          <p:nvSpPr>
            <p:cNvPr id="35" name="Text Box 241"/>
            <p:cNvSpPr txBox="1">
              <a:spLocks noChangeAspect="1" noChangeArrowheads="1"/>
            </p:cNvSpPr>
            <p:nvPr/>
          </p:nvSpPr>
          <p:spPr bwMode="auto">
            <a:xfrm>
              <a:off x="2235" y="3306"/>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5</a:t>
              </a:r>
            </a:p>
          </p:txBody>
        </p:sp>
        <p:sp>
          <p:nvSpPr>
            <p:cNvPr id="36" name="Text Box 242"/>
            <p:cNvSpPr txBox="1">
              <a:spLocks noChangeAspect="1" noChangeArrowheads="1"/>
            </p:cNvSpPr>
            <p:nvPr/>
          </p:nvSpPr>
          <p:spPr bwMode="auto">
            <a:xfrm>
              <a:off x="2616" y="2631"/>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6</a:t>
              </a:r>
            </a:p>
          </p:txBody>
        </p:sp>
        <p:sp>
          <p:nvSpPr>
            <p:cNvPr id="37" name="Text Box 243"/>
            <p:cNvSpPr txBox="1">
              <a:spLocks noChangeAspect="1" noChangeArrowheads="1"/>
            </p:cNvSpPr>
            <p:nvPr/>
          </p:nvSpPr>
          <p:spPr bwMode="auto">
            <a:xfrm>
              <a:off x="2619" y="2298"/>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7</a:t>
              </a:r>
            </a:p>
          </p:txBody>
        </p:sp>
        <p:sp>
          <p:nvSpPr>
            <p:cNvPr id="38" name="Text Box 244"/>
            <p:cNvSpPr txBox="1">
              <a:spLocks noChangeAspect="1" noChangeArrowheads="1"/>
            </p:cNvSpPr>
            <p:nvPr/>
          </p:nvSpPr>
          <p:spPr bwMode="auto">
            <a:xfrm>
              <a:off x="1872" y="2634"/>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8</a:t>
              </a:r>
            </a:p>
          </p:txBody>
        </p:sp>
        <p:sp>
          <p:nvSpPr>
            <p:cNvPr id="39" name="Text Box 245"/>
            <p:cNvSpPr txBox="1">
              <a:spLocks noChangeAspect="1" noChangeArrowheads="1"/>
            </p:cNvSpPr>
            <p:nvPr/>
          </p:nvSpPr>
          <p:spPr bwMode="auto">
            <a:xfrm>
              <a:off x="1872" y="3243"/>
              <a:ext cx="147" cy="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eaLnBrk="1" hangingPunct="1">
                <a:buFontTx/>
                <a:buNone/>
              </a:pPr>
              <a:r>
                <a:rPr lang="en-US" sz="1200" b="1">
                  <a:solidFill>
                    <a:srgbClr val="FF0000"/>
                  </a:solidFill>
                  <a:latin typeface="Arial" charset="0"/>
                </a:rPr>
                <a:t>9</a:t>
              </a:r>
            </a:p>
          </p:txBody>
        </p:sp>
      </p:grpSp>
      <p:sp>
        <p:nvSpPr>
          <p:cNvPr id="71" name="Text Box 278"/>
          <p:cNvSpPr txBox="1">
            <a:spLocks noChangeArrowheads="1"/>
          </p:cNvSpPr>
          <p:nvPr/>
        </p:nvSpPr>
        <p:spPr bwMode="auto">
          <a:xfrm>
            <a:off x="256380" y="2245687"/>
            <a:ext cx="10807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ctr" eaLnBrk="1" hangingPunct="1">
              <a:buFontTx/>
              <a:buNone/>
            </a:pPr>
            <a:r>
              <a:rPr lang="en-US" sz="2400" dirty="0">
                <a:solidFill>
                  <a:srgbClr val="FF0000"/>
                </a:solidFill>
              </a:rPr>
              <a:t>G</a:t>
            </a:r>
            <a:r>
              <a:rPr lang="en-US" sz="2400" baseline="30000" dirty="0">
                <a:solidFill>
                  <a:srgbClr val="FF0000"/>
                </a:solidFill>
              </a:rPr>
              <a:t>+</a:t>
            </a:r>
            <a:r>
              <a:rPr lang="en-US" sz="2400" dirty="0">
                <a:solidFill>
                  <a:srgbClr val="FF0000"/>
                </a:solidFill>
              </a:rPr>
              <a:t>(A)</a:t>
            </a:r>
            <a:endParaRPr lang="en-US" sz="2000" dirty="0">
              <a:solidFill>
                <a:srgbClr val="FF0000"/>
              </a:solidFill>
            </a:endParaRPr>
          </a:p>
        </p:txBody>
      </p:sp>
      <p:sp>
        <p:nvSpPr>
          <p:cNvPr id="72" name="Text Box 279"/>
          <p:cNvSpPr txBox="1">
            <a:spLocks noChangeArrowheads="1"/>
          </p:cNvSpPr>
          <p:nvPr/>
        </p:nvSpPr>
        <p:spPr bwMode="auto">
          <a:xfrm>
            <a:off x="3525228" y="1418329"/>
            <a:ext cx="4527200" cy="1384995"/>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ctr" eaLnBrk="1" hangingPunct="1">
              <a:lnSpc>
                <a:spcPct val="110000"/>
              </a:lnSpc>
              <a:buFontTx/>
              <a:buNone/>
            </a:pPr>
            <a:r>
              <a:rPr lang="en-US" sz="2000" dirty="0"/>
              <a:t>Elimination degree:</a:t>
            </a:r>
          </a:p>
          <a:p>
            <a:pPr algn="ctr" eaLnBrk="1" hangingPunct="1">
              <a:lnSpc>
                <a:spcPct val="110000"/>
              </a:lnSpc>
              <a:buNone/>
            </a:pPr>
            <a:r>
              <a:rPr lang="en-US" sz="2000" dirty="0" err="1"/>
              <a:t>d</a:t>
            </a:r>
            <a:r>
              <a:rPr lang="en-US" sz="2000" baseline="-25000" dirty="0" err="1"/>
              <a:t>j</a:t>
            </a:r>
            <a:r>
              <a:rPr lang="en-US" sz="2000" dirty="0"/>
              <a:t> = # higher neighbors of j in G</a:t>
            </a:r>
            <a:r>
              <a:rPr lang="en-US" sz="2000" baseline="30000" dirty="0"/>
              <a:t>+</a:t>
            </a:r>
          </a:p>
          <a:p>
            <a:pPr algn="ctr" eaLnBrk="1" hangingPunct="1">
              <a:lnSpc>
                <a:spcPct val="110000"/>
              </a:lnSpc>
              <a:buNone/>
            </a:pPr>
            <a:r>
              <a:rPr lang="en-US" sz="2000" dirty="0">
                <a:solidFill>
                  <a:srgbClr val="0070C0"/>
                </a:solidFill>
              </a:rPr>
              <a:t>d = (2, 2, 2, 2, 2, 2, 1, 2, 1, 0)</a:t>
            </a:r>
          </a:p>
        </p:txBody>
      </p:sp>
    </p:spTree>
    <p:extLst>
      <p:ext uri="{BB962C8B-B14F-4D97-AF65-F5344CB8AC3E}">
        <p14:creationId xmlns:p14="http://schemas.microsoft.com/office/powerpoint/2010/main" val="10087047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 y="254001"/>
            <a:ext cx="8915400" cy="514316"/>
          </a:xfrm>
        </p:spPr>
        <p:txBody>
          <a:bodyPr>
            <a:noAutofit/>
          </a:bodyPr>
          <a:lstStyle/>
          <a:p>
            <a:r>
              <a:rPr lang="en-US" b="0" dirty="0">
                <a:latin typeface="Arial" charset="0"/>
              </a:rPr>
              <a:t>Aside:  Matrix structure prediction</a:t>
            </a:r>
          </a:p>
        </p:txBody>
      </p:sp>
      <p:sp>
        <p:nvSpPr>
          <p:cNvPr id="3" name="Content Placeholder 2"/>
          <p:cNvSpPr>
            <a:spLocks noGrp="1"/>
          </p:cNvSpPr>
          <p:nvPr>
            <p:ph idx="1"/>
          </p:nvPr>
        </p:nvSpPr>
        <p:spPr>
          <a:xfrm>
            <a:off x="0" y="1137087"/>
            <a:ext cx="9144000" cy="5445504"/>
          </a:xfrm>
        </p:spPr>
        <p:txBody>
          <a:bodyPr>
            <a:normAutofit/>
          </a:bodyPr>
          <a:lstStyle/>
          <a:p>
            <a:pPr marL="0" indent="0">
              <a:lnSpc>
                <a:spcPct val="120000"/>
              </a:lnSpc>
              <a:buNone/>
            </a:pPr>
            <a:endParaRPr lang="en-US" sz="1000" dirty="0">
              <a:latin typeface="Arial" charset="0"/>
            </a:endParaRPr>
          </a:p>
          <a:p>
            <a:pPr>
              <a:lnSpc>
                <a:spcPct val="120000"/>
              </a:lnSpc>
            </a:pPr>
            <a:r>
              <a:rPr lang="en-US" dirty="0">
                <a:latin typeface="Arial" charset="0"/>
              </a:rPr>
              <a:t>Computing the nonzero structure of </a:t>
            </a:r>
            <a:r>
              <a:rPr lang="en-US" dirty="0" err="1">
                <a:latin typeface="Arial" charset="0"/>
              </a:rPr>
              <a:t>Cholesky</a:t>
            </a:r>
            <a:r>
              <a:rPr lang="en-US" dirty="0">
                <a:latin typeface="Arial" charset="0"/>
              </a:rPr>
              <a:t> factor </a:t>
            </a:r>
            <a:r>
              <a:rPr lang="en-US" dirty="0">
                <a:solidFill>
                  <a:srgbClr val="FF0000"/>
                </a:solidFill>
                <a:latin typeface="Arial" charset="0"/>
              </a:rPr>
              <a:t>L</a:t>
            </a:r>
            <a:r>
              <a:rPr lang="en-US" dirty="0">
                <a:latin typeface="Arial" charset="0"/>
              </a:rPr>
              <a:t> is much cheaper than computing </a:t>
            </a:r>
            <a:r>
              <a:rPr lang="en-US" dirty="0">
                <a:solidFill>
                  <a:srgbClr val="FF0000"/>
                </a:solidFill>
                <a:latin typeface="Arial" charset="0"/>
              </a:rPr>
              <a:t>L</a:t>
            </a:r>
            <a:r>
              <a:rPr lang="en-US" dirty="0">
                <a:latin typeface="Arial" charset="0"/>
              </a:rPr>
              <a:t> itself.</a:t>
            </a:r>
            <a:endParaRPr lang="en-US" sz="2000" dirty="0">
              <a:latin typeface="Arial" charset="0"/>
            </a:endParaRPr>
          </a:p>
          <a:p>
            <a:pPr>
              <a:lnSpc>
                <a:spcPct val="120000"/>
              </a:lnSpc>
            </a:pPr>
            <a:r>
              <a:rPr lang="en-US" dirty="0">
                <a:latin typeface="Arial" charset="0"/>
              </a:rPr>
              <a:t>Cost to compute </a:t>
            </a:r>
            <a:r>
              <a:rPr lang="en-US" dirty="0" err="1">
                <a:solidFill>
                  <a:srgbClr val="FF0000"/>
                </a:solidFill>
                <a:latin typeface="Arial" charset="0"/>
              </a:rPr>
              <a:t>nnz</a:t>
            </a:r>
            <a:r>
              <a:rPr lang="en-US" dirty="0">
                <a:solidFill>
                  <a:srgbClr val="FF0000"/>
                </a:solidFill>
                <a:latin typeface="Arial" charset="0"/>
              </a:rPr>
              <a:t>(L) </a:t>
            </a:r>
            <a:r>
              <a:rPr lang="en-US" dirty="0">
                <a:latin typeface="Arial" charset="0"/>
              </a:rPr>
              <a:t>is almost linear in </a:t>
            </a:r>
            <a:r>
              <a:rPr lang="en-US" dirty="0" err="1">
                <a:solidFill>
                  <a:srgbClr val="FF0000"/>
                </a:solidFill>
                <a:latin typeface="Arial" charset="0"/>
              </a:rPr>
              <a:t>nnz</a:t>
            </a:r>
            <a:r>
              <a:rPr lang="en-US" dirty="0">
                <a:solidFill>
                  <a:srgbClr val="FF0000"/>
                </a:solidFill>
                <a:latin typeface="Arial" charset="0"/>
              </a:rPr>
              <a:t>(A)</a:t>
            </a:r>
            <a:r>
              <a:rPr lang="en-US" dirty="0">
                <a:latin typeface="Arial" charset="0"/>
              </a:rPr>
              <a:t>. </a:t>
            </a:r>
            <a:r>
              <a:rPr lang="en-US" sz="1800" i="1" dirty="0">
                <a:solidFill>
                  <a:srgbClr val="0070C0"/>
                </a:solidFill>
                <a:latin typeface="Arial" charset="0"/>
              </a:rPr>
              <a:t>[G, Ng, Peyton]</a:t>
            </a:r>
          </a:p>
          <a:p>
            <a:pPr marL="0" indent="0">
              <a:lnSpc>
                <a:spcPct val="120000"/>
              </a:lnSpc>
              <a:buNone/>
            </a:pPr>
            <a:r>
              <a:rPr lang="en-US" dirty="0">
                <a:solidFill>
                  <a:schemeClr val="bg1"/>
                </a:solidFill>
                <a:latin typeface="Arial" charset="0"/>
              </a:rPr>
              <a:t>Not so for sparse matrix product </a:t>
            </a:r>
            <a:r>
              <a:rPr lang="en-US" sz="2000" dirty="0">
                <a:solidFill>
                  <a:schemeClr val="bg1"/>
                </a:solidFill>
                <a:latin typeface="Arial" charset="0"/>
              </a:rPr>
              <a:t>(</a:t>
            </a:r>
            <a:r>
              <a:rPr lang="en-US" sz="2000" dirty="0" err="1">
                <a:solidFill>
                  <a:schemeClr val="bg1"/>
                </a:solidFill>
                <a:latin typeface="Arial" charset="0"/>
              </a:rPr>
              <a:t>SpGEMM</a:t>
            </a:r>
            <a:r>
              <a:rPr lang="en-US" sz="2000" dirty="0">
                <a:solidFill>
                  <a:schemeClr val="bg1"/>
                </a:solidFill>
                <a:latin typeface="Arial" charset="0"/>
              </a:rPr>
              <a:t>); </a:t>
            </a:r>
            <a:r>
              <a:rPr lang="en-US" dirty="0">
                <a:solidFill>
                  <a:schemeClr val="bg1"/>
                </a:solidFill>
                <a:latin typeface="Arial" charset="0"/>
              </a:rPr>
              <a:t>computing </a:t>
            </a:r>
            <a:r>
              <a:rPr lang="en-US" dirty="0" err="1">
                <a:solidFill>
                  <a:schemeClr val="bg1"/>
                </a:solidFill>
                <a:latin typeface="Arial" charset="0"/>
              </a:rPr>
              <a:t>nnz</a:t>
            </a:r>
            <a:r>
              <a:rPr lang="en-US" dirty="0">
                <a:solidFill>
                  <a:schemeClr val="bg1"/>
                </a:solidFill>
                <a:latin typeface="Arial" charset="0"/>
              </a:rPr>
              <a:t>(B*C) seems to be as hard as computing B*C.</a:t>
            </a:r>
          </a:p>
          <a:p>
            <a:pPr marL="0" indent="0">
              <a:lnSpc>
                <a:spcPct val="120000"/>
              </a:lnSpc>
              <a:buNone/>
            </a:pPr>
            <a:r>
              <a:rPr lang="en-US" dirty="0">
                <a:solidFill>
                  <a:schemeClr val="bg1"/>
                </a:solidFill>
                <a:latin typeface="Arial" charset="0"/>
              </a:rPr>
              <a:t>Can </a:t>
            </a:r>
            <a:r>
              <a:rPr lang="en-US" i="1" dirty="0">
                <a:solidFill>
                  <a:schemeClr val="bg1"/>
                </a:solidFill>
                <a:latin typeface="Arial" charset="0"/>
              </a:rPr>
              <a:t>estimate</a:t>
            </a:r>
            <a:r>
              <a:rPr lang="en-US" dirty="0">
                <a:solidFill>
                  <a:schemeClr val="bg1"/>
                </a:solidFill>
                <a:latin typeface="Arial" charset="0"/>
              </a:rPr>
              <a:t> </a:t>
            </a:r>
            <a:r>
              <a:rPr lang="en-US" dirty="0" err="1">
                <a:solidFill>
                  <a:schemeClr val="bg1"/>
                </a:solidFill>
                <a:latin typeface="Arial" charset="0"/>
              </a:rPr>
              <a:t>nnz</a:t>
            </a:r>
            <a:r>
              <a:rPr lang="en-US" dirty="0">
                <a:solidFill>
                  <a:schemeClr val="bg1"/>
                </a:solidFill>
                <a:latin typeface="Arial" charset="0"/>
              </a:rPr>
              <a:t>(B*C) accurately in time linear in </a:t>
            </a:r>
            <a:r>
              <a:rPr lang="en-US" dirty="0" err="1">
                <a:solidFill>
                  <a:schemeClr val="bg1"/>
                </a:solidFill>
                <a:latin typeface="Arial" charset="0"/>
              </a:rPr>
              <a:t>nnz</a:t>
            </a:r>
            <a:r>
              <a:rPr lang="en-US" dirty="0">
                <a:solidFill>
                  <a:schemeClr val="bg1"/>
                </a:solidFill>
                <a:latin typeface="Arial" charset="0"/>
              </a:rPr>
              <a:t>(B, C)!</a:t>
            </a:r>
            <a:r>
              <a:rPr lang="en-US" i="1" dirty="0">
                <a:solidFill>
                  <a:schemeClr val="bg1"/>
                </a:solidFill>
                <a:latin typeface="Arial" charset="0"/>
              </a:rPr>
              <a:t>  </a:t>
            </a:r>
            <a:r>
              <a:rPr lang="en-US" sz="2000" i="1" dirty="0">
                <a:solidFill>
                  <a:schemeClr val="bg1"/>
                </a:solidFill>
                <a:latin typeface="Arial" charset="0"/>
              </a:rPr>
              <a:t>[E. Cohen 1998]</a:t>
            </a:r>
            <a:endParaRPr lang="en-US" sz="2000" dirty="0">
              <a:solidFill>
                <a:schemeClr val="bg1"/>
              </a:solidFill>
              <a:latin typeface="Arial" charset="0"/>
            </a:endParaRPr>
          </a:p>
          <a:p>
            <a:pPr marL="0" indent="0">
              <a:lnSpc>
                <a:spcPct val="120000"/>
              </a:lnSpc>
              <a:buNone/>
            </a:pPr>
            <a:r>
              <a:rPr lang="en-US" dirty="0">
                <a:solidFill>
                  <a:schemeClr val="bg1"/>
                </a:solidFill>
                <a:latin typeface="Arial" charset="0"/>
              </a:rPr>
              <a:t>Lots of cool recent work on sampling algorithms to estimate statistics of matrix functions.</a:t>
            </a:r>
          </a:p>
          <a:p>
            <a:pPr>
              <a:lnSpc>
                <a:spcPct val="120000"/>
              </a:lnSpc>
            </a:pPr>
            <a:endParaRPr lang="en-US" dirty="0">
              <a:latin typeface="Arial" charset="0"/>
            </a:endParaRP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spTree>
    <p:extLst>
      <p:ext uri="{BB962C8B-B14F-4D97-AF65-F5344CB8AC3E}">
        <p14:creationId xmlns:p14="http://schemas.microsoft.com/office/powerpoint/2010/main" val="7378753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 y="254001"/>
            <a:ext cx="8915400" cy="514316"/>
          </a:xfrm>
        </p:spPr>
        <p:txBody>
          <a:bodyPr>
            <a:noAutofit/>
          </a:bodyPr>
          <a:lstStyle/>
          <a:p>
            <a:r>
              <a:rPr lang="en-US" b="0" dirty="0">
                <a:latin typeface="Arial" charset="0"/>
              </a:rPr>
              <a:t>Aside:  Matrix structure prediction</a:t>
            </a:r>
          </a:p>
        </p:txBody>
      </p:sp>
      <p:sp>
        <p:nvSpPr>
          <p:cNvPr id="3" name="Content Placeholder 2"/>
          <p:cNvSpPr>
            <a:spLocks noGrp="1"/>
          </p:cNvSpPr>
          <p:nvPr>
            <p:ph idx="1"/>
          </p:nvPr>
        </p:nvSpPr>
        <p:spPr>
          <a:xfrm>
            <a:off x="0" y="1137087"/>
            <a:ext cx="9144000" cy="5445504"/>
          </a:xfrm>
        </p:spPr>
        <p:txBody>
          <a:bodyPr>
            <a:normAutofit/>
          </a:bodyPr>
          <a:lstStyle/>
          <a:p>
            <a:pPr marL="0" indent="0">
              <a:lnSpc>
                <a:spcPct val="120000"/>
              </a:lnSpc>
              <a:buNone/>
            </a:pPr>
            <a:endParaRPr lang="en-US" sz="1000" dirty="0">
              <a:latin typeface="Arial" charset="0"/>
            </a:endParaRPr>
          </a:p>
          <a:p>
            <a:pPr>
              <a:lnSpc>
                <a:spcPct val="120000"/>
              </a:lnSpc>
            </a:pPr>
            <a:r>
              <a:rPr lang="en-US" dirty="0">
                <a:latin typeface="Arial" charset="0"/>
              </a:rPr>
              <a:t>Computing the nonzero structure of </a:t>
            </a:r>
            <a:r>
              <a:rPr lang="en-US" dirty="0" err="1">
                <a:latin typeface="Arial" charset="0"/>
              </a:rPr>
              <a:t>Cholesky</a:t>
            </a:r>
            <a:r>
              <a:rPr lang="en-US" dirty="0">
                <a:latin typeface="Arial" charset="0"/>
              </a:rPr>
              <a:t> factor </a:t>
            </a:r>
            <a:r>
              <a:rPr lang="en-US" dirty="0">
                <a:solidFill>
                  <a:srgbClr val="FF0000"/>
                </a:solidFill>
                <a:latin typeface="Arial" charset="0"/>
              </a:rPr>
              <a:t>L</a:t>
            </a:r>
            <a:r>
              <a:rPr lang="en-US" dirty="0">
                <a:latin typeface="Arial" charset="0"/>
              </a:rPr>
              <a:t> is much cheaper than computing </a:t>
            </a:r>
            <a:r>
              <a:rPr lang="en-US" dirty="0">
                <a:solidFill>
                  <a:srgbClr val="FF0000"/>
                </a:solidFill>
                <a:latin typeface="Arial" charset="0"/>
              </a:rPr>
              <a:t>L</a:t>
            </a:r>
            <a:r>
              <a:rPr lang="en-US" dirty="0">
                <a:latin typeface="Arial" charset="0"/>
              </a:rPr>
              <a:t> itself.</a:t>
            </a:r>
            <a:endParaRPr lang="en-US" sz="2000" dirty="0">
              <a:latin typeface="Arial" charset="0"/>
            </a:endParaRPr>
          </a:p>
          <a:p>
            <a:pPr>
              <a:lnSpc>
                <a:spcPct val="120000"/>
              </a:lnSpc>
            </a:pPr>
            <a:r>
              <a:rPr lang="en-US" dirty="0">
                <a:latin typeface="Arial" charset="0"/>
              </a:rPr>
              <a:t>Cost to compute </a:t>
            </a:r>
            <a:r>
              <a:rPr lang="en-US" dirty="0" err="1">
                <a:solidFill>
                  <a:srgbClr val="FF0000"/>
                </a:solidFill>
                <a:latin typeface="Arial" charset="0"/>
              </a:rPr>
              <a:t>nnz</a:t>
            </a:r>
            <a:r>
              <a:rPr lang="en-US" dirty="0">
                <a:solidFill>
                  <a:srgbClr val="FF0000"/>
                </a:solidFill>
                <a:latin typeface="Arial" charset="0"/>
              </a:rPr>
              <a:t>(L) </a:t>
            </a:r>
            <a:r>
              <a:rPr lang="en-US" dirty="0">
                <a:latin typeface="Arial" charset="0"/>
              </a:rPr>
              <a:t>is almost linear in </a:t>
            </a:r>
            <a:r>
              <a:rPr lang="en-US" dirty="0" err="1">
                <a:solidFill>
                  <a:srgbClr val="FF0000"/>
                </a:solidFill>
                <a:latin typeface="Arial" charset="0"/>
              </a:rPr>
              <a:t>nnz</a:t>
            </a:r>
            <a:r>
              <a:rPr lang="en-US" dirty="0">
                <a:solidFill>
                  <a:srgbClr val="FF0000"/>
                </a:solidFill>
                <a:latin typeface="Arial" charset="0"/>
              </a:rPr>
              <a:t>(A)</a:t>
            </a:r>
            <a:r>
              <a:rPr lang="en-US" dirty="0">
                <a:latin typeface="Arial" charset="0"/>
              </a:rPr>
              <a:t>. </a:t>
            </a:r>
            <a:r>
              <a:rPr lang="en-US" sz="1800" i="1" dirty="0">
                <a:solidFill>
                  <a:srgbClr val="0070C0"/>
                </a:solidFill>
                <a:latin typeface="Arial" charset="0"/>
              </a:rPr>
              <a:t>[G, Ng, Peyton]</a:t>
            </a:r>
          </a:p>
          <a:p>
            <a:pPr>
              <a:lnSpc>
                <a:spcPct val="120000"/>
              </a:lnSpc>
            </a:pPr>
            <a:r>
              <a:rPr lang="en-US" dirty="0">
                <a:latin typeface="Arial" charset="0"/>
              </a:rPr>
              <a:t>Not so for sparse matrix product </a:t>
            </a:r>
            <a:r>
              <a:rPr lang="en-US" sz="2000" dirty="0">
                <a:latin typeface="Arial" charset="0"/>
              </a:rPr>
              <a:t>(</a:t>
            </a:r>
            <a:r>
              <a:rPr lang="en-US" sz="2000" dirty="0" err="1">
                <a:latin typeface="Arial" charset="0"/>
              </a:rPr>
              <a:t>SpGEMM</a:t>
            </a:r>
            <a:r>
              <a:rPr lang="en-US" sz="2000" dirty="0">
                <a:latin typeface="Arial" charset="0"/>
              </a:rPr>
              <a:t>); </a:t>
            </a:r>
            <a:r>
              <a:rPr lang="en-US" dirty="0">
                <a:latin typeface="Arial" charset="0"/>
              </a:rPr>
              <a:t>computing </a:t>
            </a:r>
            <a:r>
              <a:rPr lang="en-US" dirty="0" err="1">
                <a:solidFill>
                  <a:srgbClr val="FF0000"/>
                </a:solidFill>
                <a:latin typeface="Arial" charset="0"/>
              </a:rPr>
              <a:t>nnz</a:t>
            </a:r>
            <a:r>
              <a:rPr lang="en-US" dirty="0">
                <a:solidFill>
                  <a:srgbClr val="FF0000"/>
                </a:solidFill>
                <a:latin typeface="Arial" charset="0"/>
              </a:rPr>
              <a:t>(B*C) </a:t>
            </a:r>
            <a:r>
              <a:rPr lang="en-US" dirty="0">
                <a:latin typeface="Arial" charset="0"/>
              </a:rPr>
              <a:t>seems to be as hard as computing </a:t>
            </a:r>
            <a:r>
              <a:rPr lang="en-US" dirty="0">
                <a:solidFill>
                  <a:srgbClr val="FF0000"/>
                </a:solidFill>
                <a:latin typeface="Arial" charset="0"/>
              </a:rPr>
              <a:t>B*C</a:t>
            </a:r>
            <a:r>
              <a:rPr lang="en-US" dirty="0">
                <a:latin typeface="Arial" charset="0"/>
              </a:rPr>
              <a:t>.</a:t>
            </a:r>
          </a:p>
          <a:p>
            <a:pPr marL="0" indent="0">
              <a:lnSpc>
                <a:spcPct val="120000"/>
              </a:lnSpc>
              <a:buNone/>
            </a:pPr>
            <a:r>
              <a:rPr lang="en-US" dirty="0">
                <a:solidFill>
                  <a:schemeClr val="bg1"/>
                </a:solidFill>
                <a:latin typeface="Arial" charset="0"/>
              </a:rPr>
              <a:t>Can </a:t>
            </a:r>
            <a:r>
              <a:rPr lang="en-US" i="1" dirty="0">
                <a:solidFill>
                  <a:schemeClr val="bg1"/>
                </a:solidFill>
                <a:latin typeface="Arial" charset="0"/>
              </a:rPr>
              <a:t>estimate</a:t>
            </a:r>
            <a:r>
              <a:rPr lang="en-US" dirty="0">
                <a:solidFill>
                  <a:schemeClr val="bg1"/>
                </a:solidFill>
                <a:latin typeface="Arial" charset="0"/>
              </a:rPr>
              <a:t> </a:t>
            </a:r>
            <a:r>
              <a:rPr lang="en-US" dirty="0" err="1">
                <a:solidFill>
                  <a:schemeClr val="bg1"/>
                </a:solidFill>
                <a:latin typeface="Arial" charset="0"/>
              </a:rPr>
              <a:t>nnz</a:t>
            </a:r>
            <a:r>
              <a:rPr lang="en-US" dirty="0">
                <a:solidFill>
                  <a:schemeClr val="bg1"/>
                </a:solidFill>
                <a:latin typeface="Arial" charset="0"/>
              </a:rPr>
              <a:t>(B*C) accurately in time linear in </a:t>
            </a:r>
            <a:r>
              <a:rPr lang="en-US" dirty="0" err="1">
                <a:solidFill>
                  <a:schemeClr val="bg1"/>
                </a:solidFill>
                <a:latin typeface="Arial" charset="0"/>
              </a:rPr>
              <a:t>nnz</a:t>
            </a:r>
            <a:r>
              <a:rPr lang="en-US" dirty="0">
                <a:solidFill>
                  <a:schemeClr val="bg1"/>
                </a:solidFill>
                <a:latin typeface="Arial" charset="0"/>
              </a:rPr>
              <a:t>(B, C)!</a:t>
            </a:r>
            <a:r>
              <a:rPr lang="en-US" i="1" dirty="0">
                <a:solidFill>
                  <a:schemeClr val="bg1"/>
                </a:solidFill>
                <a:latin typeface="Arial" charset="0"/>
              </a:rPr>
              <a:t>  </a:t>
            </a:r>
            <a:r>
              <a:rPr lang="en-US" sz="2000" i="1" dirty="0">
                <a:solidFill>
                  <a:schemeClr val="bg1"/>
                </a:solidFill>
                <a:latin typeface="Arial" charset="0"/>
              </a:rPr>
              <a:t>[E. Cohen 1998]</a:t>
            </a:r>
            <a:endParaRPr lang="en-US" sz="2000" dirty="0">
              <a:solidFill>
                <a:schemeClr val="bg1"/>
              </a:solidFill>
              <a:latin typeface="Arial" charset="0"/>
            </a:endParaRPr>
          </a:p>
          <a:p>
            <a:pPr marL="0" indent="0">
              <a:lnSpc>
                <a:spcPct val="120000"/>
              </a:lnSpc>
              <a:buNone/>
            </a:pPr>
            <a:r>
              <a:rPr lang="en-US" dirty="0">
                <a:solidFill>
                  <a:schemeClr val="bg1"/>
                </a:solidFill>
                <a:latin typeface="Arial" charset="0"/>
              </a:rPr>
              <a:t>Lots of cool recent work on sampling algorithms to estimate statistics of matrix functions.</a:t>
            </a:r>
          </a:p>
          <a:p>
            <a:pPr>
              <a:lnSpc>
                <a:spcPct val="120000"/>
              </a:lnSpc>
            </a:pPr>
            <a:endParaRPr lang="en-US" dirty="0">
              <a:latin typeface="Arial" charset="0"/>
            </a:endParaRP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spTree>
    <p:extLst>
      <p:ext uri="{BB962C8B-B14F-4D97-AF65-F5344CB8AC3E}">
        <p14:creationId xmlns:p14="http://schemas.microsoft.com/office/powerpoint/2010/main" val="20026814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 y="254001"/>
            <a:ext cx="8915400" cy="514316"/>
          </a:xfrm>
        </p:spPr>
        <p:txBody>
          <a:bodyPr>
            <a:noAutofit/>
          </a:bodyPr>
          <a:lstStyle/>
          <a:p>
            <a:r>
              <a:rPr lang="en-US" b="0" dirty="0">
                <a:latin typeface="Arial" charset="0"/>
              </a:rPr>
              <a:t>Aside:  Matrix structure prediction</a:t>
            </a:r>
          </a:p>
        </p:txBody>
      </p:sp>
      <p:sp>
        <p:nvSpPr>
          <p:cNvPr id="3" name="Content Placeholder 2"/>
          <p:cNvSpPr>
            <a:spLocks noGrp="1"/>
          </p:cNvSpPr>
          <p:nvPr>
            <p:ph idx="1"/>
          </p:nvPr>
        </p:nvSpPr>
        <p:spPr>
          <a:xfrm>
            <a:off x="0" y="1137087"/>
            <a:ext cx="9144000" cy="5445504"/>
          </a:xfrm>
        </p:spPr>
        <p:txBody>
          <a:bodyPr>
            <a:normAutofit/>
          </a:bodyPr>
          <a:lstStyle/>
          <a:p>
            <a:pPr marL="0" indent="0">
              <a:lnSpc>
                <a:spcPct val="120000"/>
              </a:lnSpc>
              <a:buNone/>
            </a:pPr>
            <a:endParaRPr lang="en-US" sz="1000" dirty="0">
              <a:latin typeface="Arial" charset="0"/>
            </a:endParaRPr>
          </a:p>
          <a:p>
            <a:pPr>
              <a:lnSpc>
                <a:spcPct val="120000"/>
              </a:lnSpc>
            </a:pPr>
            <a:r>
              <a:rPr lang="en-US" dirty="0">
                <a:latin typeface="Arial" charset="0"/>
              </a:rPr>
              <a:t>Computing the nonzero structure of </a:t>
            </a:r>
            <a:r>
              <a:rPr lang="en-US" dirty="0" err="1">
                <a:latin typeface="Arial" charset="0"/>
              </a:rPr>
              <a:t>Cholesky</a:t>
            </a:r>
            <a:r>
              <a:rPr lang="en-US" dirty="0">
                <a:latin typeface="Arial" charset="0"/>
              </a:rPr>
              <a:t> factor </a:t>
            </a:r>
            <a:r>
              <a:rPr lang="en-US" dirty="0">
                <a:solidFill>
                  <a:srgbClr val="FF0000"/>
                </a:solidFill>
                <a:latin typeface="Arial" charset="0"/>
              </a:rPr>
              <a:t>L</a:t>
            </a:r>
            <a:r>
              <a:rPr lang="en-US" dirty="0">
                <a:latin typeface="Arial" charset="0"/>
              </a:rPr>
              <a:t> is much cheaper than computing </a:t>
            </a:r>
            <a:r>
              <a:rPr lang="en-US" dirty="0">
                <a:solidFill>
                  <a:srgbClr val="FF0000"/>
                </a:solidFill>
                <a:latin typeface="Arial" charset="0"/>
              </a:rPr>
              <a:t>L</a:t>
            </a:r>
            <a:r>
              <a:rPr lang="en-US" dirty="0">
                <a:latin typeface="Arial" charset="0"/>
              </a:rPr>
              <a:t> itself.</a:t>
            </a:r>
            <a:endParaRPr lang="en-US" sz="2000" dirty="0">
              <a:latin typeface="Arial" charset="0"/>
            </a:endParaRPr>
          </a:p>
          <a:p>
            <a:pPr>
              <a:lnSpc>
                <a:spcPct val="120000"/>
              </a:lnSpc>
            </a:pPr>
            <a:r>
              <a:rPr lang="en-US" dirty="0">
                <a:latin typeface="Arial" charset="0"/>
              </a:rPr>
              <a:t>Cost to compute </a:t>
            </a:r>
            <a:r>
              <a:rPr lang="en-US" dirty="0" err="1">
                <a:solidFill>
                  <a:srgbClr val="FF0000"/>
                </a:solidFill>
                <a:latin typeface="Arial" charset="0"/>
              </a:rPr>
              <a:t>nnz</a:t>
            </a:r>
            <a:r>
              <a:rPr lang="en-US" dirty="0">
                <a:solidFill>
                  <a:srgbClr val="FF0000"/>
                </a:solidFill>
                <a:latin typeface="Arial" charset="0"/>
              </a:rPr>
              <a:t>(L) </a:t>
            </a:r>
            <a:r>
              <a:rPr lang="en-US" dirty="0">
                <a:latin typeface="Arial" charset="0"/>
              </a:rPr>
              <a:t>is almost linear in </a:t>
            </a:r>
            <a:r>
              <a:rPr lang="en-US" dirty="0" err="1">
                <a:solidFill>
                  <a:srgbClr val="FF0000"/>
                </a:solidFill>
                <a:latin typeface="Arial" charset="0"/>
              </a:rPr>
              <a:t>nnz</a:t>
            </a:r>
            <a:r>
              <a:rPr lang="en-US" dirty="0">
                <a:solidFill>
                  <a:srgbClr val="FF0000"/>
                </a:solidFill>
                <a:latin typeface="Arial" charset="0"/>
              </a:rPr>
              <a:t>(A)</a:t>
            </a:r>
            <a:r>
              <a:rPr lang="en-US" dirty="0">
                <a:latin typeface="Arial" charset="0"/>
              </a:rPr>
              <a:t>. </a:t>
            </a:r>
            <a:r>
              <a:rPr lang="en-US" sz="1800" i="1" dirty="0">
                <a:solidFill>
                  <a:srgbClr val="0070C0"/>
                </a:solidFill>
                <a:latin typeface="Arial" charset="0"/>
              </a:rPr>
              <a:t>[G, Ng, Peyton]</a:t>
            </a:r>
          </a:p>
          <a:p>
            <a:pPr>
              <a:lnSpc>
                <a:spcPct val="120000"/>
              </a:lnSpc>
            </a:pPr>
            <a:r>
              <a:rPr lang="en-US" dirty="0">
                <a:latin typeface="Arial" charset="0"/>
              </a:rPr>
              <a:t>Not so for sparse matrix product </a:t>
            </a:r>
            <a:r>
              <a:rPr lang="en-US" sz="2000" dirty="0">
                <a:latin typeface="Arial" charset="0"/>
              </a:rPr>
              <a:t>(</a:t>
            </a:r>
            <a:r>
              <a:rPr lang="en-US" sz="2000" dirty="0" err="1">
                <a:latin typeface="Arial" charset="0"/>
              </a:rPr>
              <a:t>SpGEMM</a:t>
            </a:r>
            <a:r>
              <a:rPr lang="en-US" sz="2000" dirty="0">
                <a:latin typeface="Arial" charset="0"/>
              </a:rPr>
              <a:t>); </a:t>
            </a:r>
            <a:r>
              <a:rPr lang="en-US" dirty="0">
                <a:latin typeface="Arial" charset="0"/>
              </a:rPr>
              <a:t>computing </a:t>
            </a:r>
            <a:r>
              <a:rPr lang="en-US" dirty="0" err="1">
                <a:solidFill>
                  <a:srgbClr val="FF0000"/>
                </a:solidFill>
                <a:latin typeface="Arial" charset="0"/>
              </a:rPr>
              <a:t>nnz</a:t>
            </a:r>
            <a:r>
              <a:rPr lang="en-US" dirty="0">
                <a:solidFill>
                  <a:srgbClr val="FF0000"/>
                </a:solidFill>
                <a:latin typeface="Arial" charset="0"/>
              </a:rPr>
              <a:t>(B*C) </a:t>
            </a:r>
            <a:r>
              <a:rPr lang="en-US" dirty="0">
                <a:latin typeface="Arial" charset="0"/>
              </a:rPr>
              <a:t>seems to be as hard as computing </a:t>
            </a:r>
            <a:r>
              <a:rPr lang="en-US" dirty="0">
                <a:solidFill>
                  <a:srgbClr val="FF0000"/>
                </a:solidFill>
                <a:latin typeface="Arial" charset="0"/>
              </a:rPr>
              <a:t>B*C</a:t>
            </a:r>
            <a:r>
              <a:rPr lang="en-US" dirty="0">
                <a:latin typeface="Arial" charset="0"/>
              </a:rPr>
              <a:t>.</a:t>
            </a:r>
          </a:p>
          <a:p>
            <a:pPr>
              <a:lnSpc>
                <a:spcPct val="120000"/>
              </a:lnSpc>
            </a:pPr>
            <a:r>
              <a:rPr lang="en-US" dirty="0">
                <a:latin typeface="Arial" charset="0"/>
              </a:rPr>
              <a:t>Can </a:t>
            </a:r>
            <a:r>
              <a:rPr lang="en-US" i="1" dirty="0">
                <a:latin typeface="Arial" charset="0"/>
              </a:rPr>
              <a:t>estimate</a:t>
            </a:r>
            <a:r>
              <a:rPr lang="en-US" dirty="0">
                <a:latin typeface="Arial" charset="0"/>
              </a:rPr>
              <a:t> </a:t>
            </a:r>
            <a:r>
              <a:rPr lang="en-US" dirty="0" err="1">
                <a:solidFill>
                  <a:srgbClr val="FF0000"/>
                </a:solidFill>
                <a:latin typeface="Arial" charset="0"/>
              </a:rPr>
              <a:t>nnz</a:t>
            </a:r>
            <a:r>
              <a:rPr lang="en-US" dirty="0">
                <a:solidFill>
                  <a:srgbClr val="FF0000"/>
                </a:solidFill>
                <a:latin typeface="Arial" charset="0"/>
              </a:rPr>
              <a:t>(B*C) </a:t>
            </a:r>
            <a:r>
              <a:rPr lang="en-US" dirty="0">
                <a:latin typeface="Arial" charset="0"/>
              </a:rPr>
              <a:t>accurately in time linear in </a:t>
            </a:r>
            <a:r>
              <a:rPr lang="en-US" dirty="0" err="1">
                <a:solidFill>
                  <a:srgbClr val="FF0000"/>
                </a:solidFill>
                <a:latin typeface="Arial" charset="0"/>
              </a:rPr>
              <a:t>nnz</a:t>
            </a:r>
            <a:r>
              <a:rPr lang="en-US" dirty="0">
                <a:solidFill>
                  <a:srgbClr val="FF0000"/>
                </a:solidFill>
                <a:latin typeface="Arial" charset="0"/>
              </a:rPr>
              <a:t>(B, C)</a:t>
            </a:r>
            <a:r>
              <a:rPr lang="en-US" dirty="0">
                <a:latin typeface="Arial" charset="0"/>
              </a:rPr>
              <a:t>!</a:t>
            </a:r>
            <a:r>
              <a:rPr lang="en-US" i="1" dirty="0">
                <a:solidFill>
                  <a:srgbClr val="0070C0"/>
                </a:solidFill>
                <a:latin typeface="Arial" charset="0"/>
              </a:rPr>
              <a:t>  </a:t>
            </a:r>
            <a:r>
              <a:rPr lang="en-US" sz="1800" i="1" dirty="0">
                <a:solidFill>
                  <a:srgbClr val="0070C0"/>
                </a:solidFill>
                <a:latin typeface="Arial" charset="0"/>
              </a:rPr>
              <a:t>[E. Cohen 1998]</a:t>
            </a:r>
            <a:endParaRPr lang="en-US" sz="1800" dirty="0">
              <a:solidFill>
                <a:srgbClr val="FF0000"/>
              </a:solidFill>
              <a:latin typeface="Arial" charset="0"/>
            </a:endParaRPr>
          </a:p>
          <a:p>
            <a:pPr>
              <a:lnSpc>
                <a:spcPct val="120000"/>
              </a:lnSpc>
            </a:pPr>
            <a:r>
              <a:rPr lang="en-US" dirty="0">
                <a:latin typeface="Arial" charset="0"/>
              </a:rPr>
              <a:t>Lots of cool recent work on sampling algorithms to estimate statistics of matrix functions.</a:t>
            </a:r>
          </a:p>
          <a:p>
            <a:pPr>
              <a:lnSpc>
                <a:spcPct val="120000"/>
              </a:lnSpc>
            </a:pPr>
            <a:endParaRPr lang="en-US" dirty="0">
              <a:latin typeface="Arial" charset="0"/>
            </a:endParaRP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spTree>
    <p:extLst>
      <p:ext uri="{BB962C8B-B14F-4D97-AF65-F5344CB8AC3E}">
        <p14:creationId xmlns:p14="http://schemas.microsoft.com/office/powerpoint/2010/main" val="15756100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ext Box 109"/>
          <p:cNvSpPr txBox="1">
            <a:spLocks noChangeArrowheads="1"/>
          </p:cNvSpPr>
          <p:nvPr/>
        </p:nvSpPr>
        <p:spPr bwMode="auto">
          <a:xfrm>
            <a:off x="522900" y="5451388"/>
            <a:ext cx="3292604" cy="58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sz="3200" dirty="0">
                <a:solidFill>
                  <a:srgbClr val="FF0000"/>
                </a:solidFill>
                <a:latin typeface="Times" charset="0"/>
              </a:rPr>
              <a:t>(PAP</a:t>
            </a:r>
            <a:r>
              <a:rPr lang="en-US" sz="3200" baseline="30000" dirty="0">
                <a:solidFill>
                  <a:srgbClr val="FF0000"/>
                </a:solidFill>
                <a:latin typeface="Times" charset="0"/>
              </a:rPr>
              <a:t>T</a:t>
            </a:r>
            <a:r>
              <a:rPr lang="en-US" sz="3200" dirty="0">
                <a:solidFill>
                  <a:srgbClr val="FF0000"/>
                </a:solidFill>
                <a:latin typeface="Times" charset="0"/>
              </a:rPr>
              <a:t>) (</a:t>
            </a:r>
            <a:r>
              <a:rPr lang="en-US" sz="3200" dirty="0" err="1">
                <a:solidFill>
                  <a:srgbClr val="FF0000"/>
                </a:solidFill>
                <a:latin typeface="Times" charset="0"/>
              </a:rPr>
              <a:t>Px</a:t>
            </a:r>
            <a:r>
              <a:rPr lang="en-US" sz="3200" dirty="0">
                <a:solidFill>
                  <a:srgbClr val="FF0000"/>
                </a:solidFill>
                <a:latin typeface="Times" charset="0"/>
              </a:rPr>
              <a:t>) = (</a:t>
            </a:r>
            <a:r>
              <a:rPr lang="en-US" sz="3200" dirty="0" err="1">
                <a:solidFill>
                  <a:srgbClr val="FF0000"/>
                </a:solidFill>
                <a:latin typeface="Times" charset="0"/>
              </a:rPr>
              <a:t>Pb</a:t>
            </a:r>
            <a:r>
              <a:rPr lang="en-US" sz="3200" dirty="0">
                <a:solidFill>
                  <a:srgbClr val="FF0000"/>
                </a:solidFill>
                <a:latin typeface="Times" charset="0"/>
              </a:rPr>
              <a:t>)</a:t>
            </a:r>
            <a:endParaRPr lang="en-US" sz="3200" baseline="30000" dirty="0">
              <a:solidFill>
                <a:srgbClr val="FF0000"/>
              </a:solidFill>
              <a:latin typeface="Times" charset="0"/>
            </a:endParaRPr>
          </a:p>
        </p:txBody>
      </p:sp>
      <p:sp>
        <p:nvSpPr>
          <p:cNvPr id="126" name="Text Box 109"/>
          <p:cNvSpPr txBox="1">
            <a:spLocks noChangeArrowheads="1"/>
          </p:cNvSpPr>
          <p:nvPr/>
        </p:nvSpPr>
        <p:spPr bwMode="auto">
          <a:xfrm>
            <a:off x="1340450" y="2706809"/>
            <a:ext cx="1327723" cy="58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sz="3200" dirty="0">
                <a:solidFill>
                  <a:srgbClr val="FF0000"/>
                </a:solidFill>
                <a:latin typeface="Times" charset="0"/>
              </a:rPr>
              <a:t>Ax = b</a:t>
            </a:r>
            <a:endParaRPr lang="en-US" sz="3200" baseline="30000" dirty="0">
              <a:solidFill>
                <a:srgbClr val="FF0000"/>
              </a:solidFill>
              <a:latin typeface="Times" charset="0"/>
            </a:endParaRPr>
          </a:p>
        </p:txBody>
      </p:sp>
      <p:sp>
        <p:nvSpPr>
          <p:cNvPr id="127" name="Text Box 109"/>
          <p:cNvSpPr txBox="1">
            <a:spLocks noChangeArrowheads="1"/>
          </p:cNvSpPr>
          <p:nvPr/>
        </p:nvSpPr>
        <p:spPr bwMode="auto">
          <a:xfrm>
            <a:off x="5521027" y="5524419"/>
            <a:ext cx="2445283" cy="58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sz="3200" dirty="0">
                <a:solidFill>
                  <a:srgbClr val="FF0000"/>
                </a:solidFill>
                <a:latin typeface="Times" charset="0"/>
              </a:rPr>
              <a:t>PAP</a:t>
            </a:r>
            <a:r>
              <a:rPr lang="en-US" sz="3200" baseline="30000" dirty="0">
                <a:solidFill>
                  <a:srgbClr val="FF0000"/>
                </a:solidFill>
                <a:latin typeface="Times" charset="0"/>
              </a:rPr>
              <a:t>T</a:t>
            </a:r>
            <a:r>
              <a:rPr lang="en-US" sz="3200" dirty="0">
                <a:solidFill>
                  <a:srgbClr val="FF0000"/>
                </a:solidFill>
                <a:latin typeface="Times" charset="0"/>
              </a:rPr>
              <a:t> = L</a:t>
            </a:r>
            <a:r>
              <a:rPr lang="en-US" sz="3200" baseline="-25000" dirty="0">
                <a:solidFill>
                  <a:srgbClr val="FF0000"/>
                </a:solidFill>
                <a:latin typeface="Times" charset="0"/>
              </a:rPr>
              <a:t>2</a:t>
            </a:r>
            <a:r>
              <a:rPr lang="en-US" sz="3200" dirty="0">
                <a:solidFill>
                  <a:srgbClr val="FF0000"/>
                </a:solidFill>
                <a:latin typeface="Times" charset="0"/>
              </a:rPr>
              <a:t>L</a:t>
            </a:r>
            <a:r>
              <a:rPr lang="en-US" sz="3200" baseline="-25000" dirty="0">
                <a:solidFill>
                  <a:srgbClr val="FF0000"/>
                </a:solidFill>
                <a:latin typeface="Times" charset="0"/>
              </a:rPr>
              <a:t>2</a:t>
            </a:r>
            <a:r>
              <a:rPr lang="en-US" sz="3200" baseline="30000" dirty="0">
                <a:solidFill>
                  <a:srgbClr val="FF0000"/>
                </a:solidFill>
                <a:latin typeface="Times" charset="0"/>
              </a:rPr>
              <a:t>T</a:t>
            </a:r>
          </a:p>
        </p:txBody>
      </p:sp>
      <p:sp>
        <p:nvSpPr>
          <p:cNvPr id="128" name="Text Box 109"/>
          <p:cNvSpPr txBox="1">
            <a:spLocks noChangeArrowheads="1"/>
          </p:cNvSpPr>
          <p:nvPr/>
        </p:nvSpPr>
        <p:spPr bwMode="auto">
          <a:xfrm>
            <a:off x="5607099" y="3017950"/>
            <a:ext cx="1836943" cy="58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sz="3200" dirty="0">
                <a:solidFill>
                  <a:srgbClr val="FF0000"/>
                </a:solidFill>
                <a:latin typeface="Times" charset="0"/>
              </a:rPr>
              <a:t>A = L</a:t>
            </a:r>
            <a:r>
              <a:rPr lang="en-US" sz="3200" baseline="-25000" dirty="0">
                <a:solidFill>
                  <a:srgbClr val="FF0000"/>
                </a:solidFill>
                <a:latin typeface="Times" charset="0"/>
              </a:rPr>
              <a:t>1</a:t>
            </a:r>
            <a:r>
              <a:rPr lang="en-US" sz="3200" dirty="0">
                <a:solidFill>
                  <a:srgbClr val="FF0000"/>
                </a:solidFill>
                <a:latin typeface="Times" charset="0"/>
              </a:rPr>
              <a:t>L</a:t>
            </a:r>
            <a:r>
              <a:rPr lang="en-US" sz="3200" baseline="-25000" dirty="0">
                <a:solidFill>
                  <a:srgbClr val="FF0000"/>
                </a:solidFill>
                <a:latin typeface="Times" charset="0"/>
              </a:rPr>
              <a:t>1</a:t>
            </a:r>
            <a:r>
              <a:rPr lang="en-US" sz="3200" baseline="30000" dirty="0">
                <a:solidFill>
                  <a:srgbClr val="FF0000"/>
                </a:solidFill>
                <a:latin typeface="Times" charset="0"/>
              </a:rPr>
              <a:t>T</a:t>
            </a:r>
          </a:p>
        </p:txBody>
      </p:sp>
      <p:grpSp>
        <p:nvGrpSpPr>
          <p:cNvPr id="37888" name="Group 37887"/>
          <p:cNvGrpSpPr/>
          <p:nvPr/>
        </p:nvGrpSpPr>
        <p:grpSpPr>
          <a:xfrm>
            <a:off x="861001" y="1506310"/>
            <a:ext cx="2556977" cy="1236541"/>
            <a:chOff x="216097" y="1426941"/>
            <a:chExt cx="2556977" cy="1236541"/>
          </a:xfrm>
        </p:grpSpPr>
        <p:sp>
          <p:nvSpPr>
            <p:cNvPr id="37960" name="Text Box 27"/>
            <p:cNvSpPr txBox="1">
              <a:spLocks noChangeArrowheads="1"/>
            </p:cNvSpPr>
            <p:nvPr/>
          </p:nvSpPr>
          <p:spPr bwMode="auto">
            <a:xfrm>
              <a:off x="1670206" y="1529184"/>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1</a:t>
              </a:r>
            </a:p>
          </p:txBody>
        </p:sp>
        <p:sp>
          <p:nvSpPr>
            <p:cNvPr id="37962" name="Text Box 29"/>
            <p:cNvSpPr txBox="1">
              <a:spLocks noChangeArrowheads="1"/>
            </p:cNvSpPr>
            <p:nvPr/>
          </p:nvSpPr>
          <p:spPr bwMode="auto">
            <a:xfrm>
              <a:off x="657409" y="1426941"/>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3</a:t>
              </a:r>
            </a:p>
          </p:txBody>
        </p:sp>
        <p:sp>
          <p:nvSpPr>
            <p:cNvPr id="37965" name="Oval 32"/>
            <p:cNvSpPr>
              <a:spLocks noChangeAspect="1" noChangeArrowheads="1"/>
            </p:cNvSpPr>
            <p:nvPr/>
          </p:nvSpPr>
          <p:spPr bwMode="auto">
            <a:xfrm>
              <a:off x="1260680" y="2237296"/>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37966" name="Oval 33"/>
            <p:cNvSpPr>
              <a:spLocks noChangeAspect="1" noChangeArrowheads="1"/>
            </p:cNvSpPr>
            <p:nvPr/>
          </p:nvSpPr>
          <p:spPr bwMode="auto">
            <a:xfrm>
              <a:off x="506639" y="2287177"/>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37967" name="Oval 34"/>
            <p:cNvSpPr>
              <a:spLocks noChangeAspect="1" noChangeArrowheads="1"/>
            </p:cNvSpPr>
            <p:nvPr/>
          </p:nvSpPr>
          <p:spPr bwMode="auto">
            <a:xfrm>
              <a:off x="853894" y="1676888"/>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37968" name="Oval 35"/>
            <p:cNvSpPr>
              <a:spLocks noChangeAspect="1" noChangeArrowheads="1"/>
            </p:cNvSpPr>
            <p:nvPr/>
          </p:nvSpPr>
          <p:spPr bwMode="auto">
            <a:xfrm>
              <a:off x="1894506" y="1736415"/>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25" name="Oval 32"/>
            <p:cNvSpPr>
              <a:spLocks noChangeAspect="1" noChangeArrowheads="1"/>
            </p:cNvSpPr>
            <p:nvPr/>
          </p:nvSpPr>
          <p:spPr bwMode="auto">
            <a:xfrm>
              <a:off x="2335789" y="2280564"/>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9" name="Straight Connector 128"/>
            <p:cNvCxnSpPr>
              <a:endCxn id="125" idx="1"/>
            </p:cNvCxnSpPr>
            <p:nvPr/>
          </p:nvCxnSpPr>
          <p:spPr bwMode="auto">
            <a:xfrm>
              <a:off x="2007739" y="1858839"/>
              <a:ext cx="355948" cy="449623"/>
            </a:xfrm>
            <a:prstGeom prst="line">
              <a:avLst/>
            </a:prstGeom>
            <a:noFill/>
            <a:ln w="28575" cap="flat" cmpd="sng" algn="ctr">
              <a:solidFill>
                <a:schemeClr val="tx1"/>
              </a:solidFill>
              <a:prstDash val="solid"/>
              <a:round/>
              <a:headEnd type="none" w="med" len="med"/>
              <a:tailEnd type="none" w="med" len="med"/>
            </a:ln>
            <a:effectLst/>
          </p:spPr>
        </p:cxnSp>
        <p:cxnSp>
          <p:nvCxnSpPr>
            <p:cNvPr id="131" name="Straight Connector 130"/>
            <p:cNvCxnSpPr>
              <a:stCxn id="37967" idx="5"/>
              <a:endCxn id="37965" idx="1"/>
            </p:cNvCxnSpPr>
            <p:nvPr/>
          </p:nvCxnSpPr>
          <p:spPr bwMode="auto">
            <a:xfrm>
              <a:off x="1016496" y="1839490"/>
              <a:ext cx="272082" cy="425704"/>
            </a:xfrm>
            <a:prstGeom prst="line">
              <a:avLst/>
            </a:prstGeom>
            <a:noFill/>
            <a:ln w="28575" cap="flat" cmpd="sng" algn="ctr">
              <a:solidFill>
                <a:schemeClr val="tx1"/>
              </a:solidFill>
              <a:prstDash val="solid"/>
              <a:round/>
              <a:headEnd type="none" w="med" len="med"/>
              <a:tailEnd type="none" w="med" len="med"/>
            </a:ln>
            <a:effectLst/>
          </p:spPr>
        </p:cxnSp>
        <p:cxnSp>
          <p:nvCxnSpPr>
            <p:cNvPr id="134" name="Straight Connector 133"/>
            <p:cNvCxnSpPr>
              <a:stCxn id="37967" idx="3"/>
              <a:endCxn id="37966" idx="7"/>
            </p:cNvCxnSpPr>
            <p:nvPr/>
          </p:nvCxnSpPr>
          <p:spPr bwMode="auto">
            <a:xfrm flipH="1">
              <a:off x="669241" y="1839490"/>
              <a:ext cx="212551" cy="475585"/>
            </a:xfrm>
            <a:prstGeom prst="line">
              <a:avLst/>
            </a:prstGeom>
            <a:noFill/>
            <a:ln w="28575" cap="flat" cmpd="sng" algn="ctr">
              <a:solidFill>
                <a:schemeClr val="tx1"/>
              </a:solidFill>
              <a:prstDash val="solid"/>
              <a:round/>
              <a:headEnd type="none" w="med" len="med"/>
              <a:tailEnd type="none" w="med" len="med"/>
            </a:ln>
            <a:effectLst/>
          </p:spPr>
        </p:cxnSp>
        <p:cxnSp>
          <p:nvCxnSpPr>
            <p:cNvPr id="137" name="Straight Connector 136"/>
            <p:cNvCxnSpPr>
              <a:stCxn id="37966" idx="6"/>
              <a:endCxn id="37965" idx="2"/>
            </p:cNvCxnSpPr>
            <p:nvPr/>
          </p:nvCxnSpPr>
          <p:spPr bwMode="auto">
            <a:xfrm flipV="1">
              <a:off x="697139" y="2332546"/>
              <a:ext cx="563541" cy="49881"/>
            </a:xfrm>
            <a:prstGeom prst="line">
              <a:avLst/>
            </a:prstGeom>
            <a:noFill/>
            <a:ln w="28575" cap="flat" cmpd="sng" algn="ctr">
              <a:solidFill>
                <a:srgbClr val="000000"/>
              </a:solidFill>
              <a:prstDash val="solid"/>
              <a:round/>
              <a:headEnd type="none" w="med" len="med"/>
              <a:tailEnd type="none" w="med" len="med"/>
            </a:ln>
            <a:effectLst/>
          </p:spPr>
        </p:cxnSp>
        <p:cxnSp>
          <p:nvCxnSpPr>
            <p:cNvPr id="141" name="Straight Connector 140"/>
            <p:cNvCxnSpPr>
              <a:endCxn id="37968" idx="3"/>
            </p:cNvCxnSpPr>
            <p:nvPr/>
          </p:nvCxnSpPr>
          <p:spPr bwMode="auto">
            <a:xfrm flipV="1">
              <a:off x="1434914" y="1899017"/>
              <a:ext cx="487490" cy="397703"/>
            </a:xfrm>
            <a:prstGeom prst="line">
              <a:avLst/>
            </a:prstGeom>
            <a:noFill/>
            <a:ln w="28575" cap="flat" cmpd="sng" algn="ctr">
              <a:solidFill>
                <a:srgbClr val="000000"/>
              </a:solidFill>
              <a:prstDash val="solid"/>
              <a:round/>
              <a:headEnd type="none" w="med" len="med"/>
              <a:tailEnd type="none" w="med" len="med"/>
            </a:ln>
            <a:effectLst/>
          </p:spPr>
        </p:cxnSp>
        <p:sp>
          <p:nvSpPr>
            <p:cNvPr id="176" name="Text Box 28"/>
            <p:cNvSpPr txBox="1">
              <a:spLocks noChangeArrowheads="1"/>
            </p:cNvSpPr>
            <p:nvPr/>
          </p:nvSpPr>
          <p:spPr bwMode="auto">
            <a:xfrm>
              <a:off x="1266640" y="1903421"/>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2</a:t>
              </a:r>
            </a:p>
          </p:txBody>
        </p:sp>
        <p:sp>
          <p:nvSpPr>
            <p:cNvPr id="179" name="Text Box 30"/>
            <p:cNvSpPr txBox="1">
              <a:spLocks noChangeArrowheads="1"/>
            </p:cNvSpPr>
            <p:nvPr/>
          </p:nvSpPr>
          <p:spPr bwMode="auto">
            <a:xfrm>
              <a:off x="216097" y="2140014"/>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4</a:t>
              </a:r>
            </a:p>
          </p:txBody>
        </p:sp>
        <p:sp>
          <p:nvSpPr>
            <p:cNvPr id="180" name="Text Box 61"/>
            <p:cNvSpPr txBox="1">
              <a:spLocks noChangeArrowheads="1"/>
            </p:cNvSpPr>
            <p:nvPr/>
          </p:nvSpPr>
          <p:spPr bwMode="auto">
            <a:xfrm>
              <a:off x="2474331" y="2324944"/>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5</a:t>
              </a:r>
            </a:p>
          </p:txBody>
        </p:sp>
      </p:grpSp>
      <p:grpSp>
        <p:nvGrpSpPr>
          <p:cNvPr id="37889" name="Group 37888"/>
          <p:cNvGrpSpPr/>
          <p:nvPr/>
        </p:nvGrpSpPr>
        <p:grpSpPr>
          <a:xfrm>
            <a:off x="5200319" y="1480130"/>
            <a:ext cx="2556977" cy="1236541"/>
            <a:chOff x="3583097" y="2511930"/>
            <a:chExt cx="2556977" cy="1236541"/>
          </a:xfrm>
        </p:grpSpPr>
        <p:cxnSp>
          <p:nvCxnSpPr>
            <p:cNvPr id="196" name="Curved Connector 195"/>
            <p:cNvCxnSpPr/>
            <p:nvPr/>
          </p:nvCxnSpPr>
          <p:spPr bwMode="auto">
            <a:xfrm rot="16200000" flipV="1">
              <a:off x="4766654" y="2334404"/>
              <a:ext cx="603676" cy="1481895"/>
            </a:xfrm>
            <a:prstGeom prst="curvedConnector3">
              <a:avLst>
                <a:gd name="adj1" fmla="val 142489"/>
              </a:avLst>
            </a:prstGeom>
            <a:noFill/>
            <a:ln w="28575" cap="flat" cmpd="sng" algn="ctr">
              <a:solidFill>
                <a:srgbClr val="FF0000"/>
              </a:solidFill>
              <a:prstDash val="solid"/>
              <a:round/>
              <a:headEnd type="none" w="med" len="med"/>
              <a:tailEnd type="none" w="med" len="med"/>
            </a:ln>
            <a:effectLst/>
          </p:spPr>
        </p:cxnSp>
        <p:cxnSp>
          <p:nvCxnSpPr>
            <p:cNvPr id="197" name="Curved Connector 196"/>
            <p:cNvCxnSpPr/>
            <p:nvPr/>
          </p:nvCxnSpPr>
          <p:spPr bwMode="auto">
            <a:xfrm rot="5400000">
              <a:off x="4863893" y="2667978"/>
              <a:ext cx="6613" cy="1694446"/>
            </a:xfrm>
            <a:prstGeom prst="curvedConnector3">
              <a:avLst>
                <a:gd name="adj1" fmla="val 3978693"/>
              </a:avLst>
            </a:prstGeom>
            <a:noFill/>
            <a:ln w="28575" cap="flat" cmpd="sng" algn="ctr">
              <a:solidFill>
                <a:srgbClr val="FF0000"/>
              </a:solidFill>
              <a:prstDash val="solid"/>
              <a:round/>
              <a:headEnd type="none" w="med" len="med"/>
              <a:tailEnd type="none" w="med" len="med"/>
            </a:ln>
            <a:effectLst/>
          </p:spPr>
        </p:cxnSp>
        <p:cxnSp>
          <p:nvCxnSpPr>
            <p:cNvPr id="198" name="Straight Connector 197"/>
            <p:cNvCxnSpPr>
              <a:stCxn id="183" idx="6"/>
            </p:cNvCxnSpPr>
            <p:nvPr/>
          </p:nvCxnSpPr>
          <p:spPr bwMode="auto">
            <a:xfrm>
              <a:off x="4818180" y="3417535"/>
              <a:ext cx="908028" cy="46850"/>
            </a:xfrm>
            <a:prstGeom prst="line">
              <a:avLst/>
            </a:prstGeom>
            <a:noFill/>
            <a:ln w="28575" cap="flat" cmpd="sng" algn="ctr">
              <a:solidFill>
                <a:srgbClr val="FF0000"/>
              </a:solidFill>
              <a:prstDash val="solid"/>
              <a:round/>
              <a:headEnd type="none" w="med" len="med"/>
              <a:tailEnd type="none" w="med" len="med"/>
            </a:ln>
            <a:effectLst/>
          </p:spPr>
        </p:cxnSp>
        <p:sp>
          <p:nvSpPr>
            <p:cNvPr id="181" name="Text Box 27"/>
            <p:cNvSpPr txBox="1">
              <a:spLocks noChangeArrowheads="1"/>
            </p:cNvSpPr>
            <p:nvPr/>
          </p:nvSpPr>
          <p:spPr bwMode="auto">
            <a:xfrm>
              <a:off x="5037206" y="2614173"/>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1</a:t>
              </a:r>
            </a:p>
          </p:txBody>
        </p:sp>
        <p:sp>
          <p:nvSpPr>
            <p:cNvPr id="182" name="Text Box 29"/>
            <p:cNvSpPr txBox="1">
              <a:spLocks noChangeArrowheads="1"/>
            </p:cNvSpPr>
            <p:nvPr/>
          </p:nvSpPr>
          <p:spPr bwMode="auto">
            <a:xfrm>
              <a:off x="4024409" y="2511930"/>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3</a:t>
              </a:r>
            </a:p>
          </p:txBody>
        </p:sp>
        <p:sp>
          <p:nvSpPr>
            <p:cNvPr id="183" name="Oval 32"/>
            <p:cNvSpPr>
              <a:spLocks noChangeAspect="1" noChangeArrowheads="1"/>
            </p:cNvSpPr>
            <p:nvPr/>
          </p:nvSpPr>
          <p:spPr bwMode="auto">
            <a:xfrm>
              <a:off x="4627680" y="3322285"/>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84" name="Oval 33"/>
            <p:cNvSpPr>
              <a:spLocks noChangeAspect="1" noChangeArrowheads="1"/>
            </p:cNvSpPr>
            <p:nvPr/>
          </p:nvSpPr>
          <p:spPr bwMode="auto">
            <a:xfrm>
              <a:off x="3873639" y="3372166"/>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85" name="Oval 34"/>
            <p:cNvSpPr>
              <a:spLocks noChangeAspect="1" noChangeArrowheads="1"/>
            </p:cNvSpPr>
            <p:nvPr/>
          </p:nvSpPr>
          <p:spPr bwMode="auto">
            <a:xfrm>
              <a:off x="4220894" y="2761877"/>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86" name="Oval 35"/>
            <p:cNvSpPr>
              <a:spLocks noChangeAspect="1" noChangeArrowheads="1"/>
            </p:cNvSpPr>
            <p:nvPr/>
          </p:nvSpPr>
          <p:spPr bwMode="auto">
            <a:xfrm>
              <a:off x="5261506" y="2821404"/>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87" name="Oval 32"/>
            <p:cNvSpPr>
              <a:spLocks noChangeAspect="1" noChangeArrowheads="1"/>
            </p:cNvSpPr>
            <p:nvPr/>
          </p:nvSpPr>
          <p:spPr bwMode="auto">
            <a:xfrm>
              <a:off x="5702789" y="3365553"/>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88" name="Straight Connector 187"/>
            <p:cNvCxnSpPr>
              <a:endCxn id="187" idx="1"/>
            </p:cNvCxnSpPr>
            <p:nvPr/>
          </p:nvCxnSpPr>
          <p:spPr bwMode="auto">
            <a:xfrm>
              <a:off x="5374739" y="2943828"/>
              <a:ext cx="355948" cy="449623"/>
            </a:xfrm>
            <a:prstGeom prst="line">
              <a:avLst/>
            </a:prstGeom>
            <a:noFill/>
            <a:ln w="28575" cap="flat" cmpd="sng" algn="ctr">
              <a:solidFill>
                <a:schemeClr val="tx1"/>
              </a:solidFill>
              <a:prstDash val="solid"/>
              <a:round/>
              <a:headEnd type="none" w="med" len="med"/>
              <a:tailEnd type="none" w="med" len="med"/>
            </a:ln>
            <a:effectLst/>
          </p:spPr>
        </p:cxnSp>
        <p:cxnSp>
          <p:nvCxnSpPr>
            <p:cNvPr id="189" name="Straight Connector 188"/>
            <p:cNvCxnSpPr>
              <a:stCxn id="185" idx="5"/>
              <a:endCxn id="183" idx="1"/>
            </p:cNvCxnSpPr>
            <p:nvPr/>
          </p:nvCxnSpPr>
          <p:spPr bwMode="auto">
            <a:xfrm>
              <a:off x="4383496" y="2924479"/>
              <a:ext cx="272082" cy="425704"/>
            </a:xfrm>
            <a:prstGeom prst="line">
              <a:avLst/>
            </a:prstGeom>
            <a:noFill/>
            <a:ln w="28575" cap="flat" cmpd="sng" algn="ctr">
              <a:solidFill>
                <a:schemeClr val="tx1"/>
              </a:solidFill>
              <a:prstDash val="solid"/>
              <a:round/>
              <a:headEnd type="none" w="med" len="med"/>
              <a:tailEnd type="none" w="med" len="med"/>
            </a:ln>
            <a:effectLst/>
          </p:spPr>
        </p:cxnSp>
        <p:cxnSp>
          <p:nvCxnSpPr>
            <p:cNvPr id="190" name="Straight Connector 189"/>
            <p:cNvCxnSpPr>
              <a:stCxn id="185" idx="3"/>
              <a:endCxn id="184" idx="7"/>
            </p:cNvCxnSpPr>
            <p:nvPr/>
          </p:nvCxnSpPr>
          <p:spPr bwMode="auto">
            <a:xfrm flipH="1">
              <a:off x="4036241" y="2924479"/>
              <a:ext cx="212551" cy="475585"/>
            </a:xfrm>
            <a:prstGeom prst="line">
              <a:avLst/>
            </a:prstGeom>
            <a:noFill/>
            <a:ln w="28575" cap="flat" cmpd="sng" algn="ctr">
              <a:solidFill>
                <a:schemeClr val="tx1"/>
              </a:solidFill>
              <a:prstDash val="solid"/>
              <a:round/>
              <a:headEnd type="none" w="med" len="med"/>
              <a:tailEnd type="none" w="med" len="med"/>
            </a:ln>
            <a:effectLst/>
          </p:spPr>
        </p:cxnSp>
        <p:cxnSp>
          <p:nvCxnSpPr>
            <p:cNvPr id="191" name="Straight Connector 190"/>
            <p:cNvCxnSpPr>
              <a:stCxn id="184" idx="6"/>
              <a:endCxn id="183" idx="2"/>
            </p:cNvCxnSpPr>
            <p:nvPr/>
          </p:nvCxnSpPr>
          <p:spPr bwMode="auto">
            <a:xfrm flipV="1">
              <a:off x="4064139" y="3417535"/>
              <a:ext cx="563541" cy="49881"/>
            </a:xfrm>
            <a:prstGeom prst="line">
              <a:avLst/>
            </a:prstGeom>
            <a:noFill/>
            <a:ln w="28575" cap="flat" cmpd="sng" algn="ctr">
              <a:solidFill>
                <a:srgbClr val="000000"/>
              </a:solidFill>
              <a:prstDash val="solid"/>
              <a:round/>
              <a:headEnd type="none" w="med" len="med"/>
              <a:tailEnd type="none" w="med" len="med"/>
            </a:ln>
            <a:effectLst/>
          </p:spPr>
        </p:cxnSp>
        <p:cxnSp>
          <p:nvCxnSpPr>
            <p:cNvPr id="192" name="Straight Connector 191"/>
            <p:cNvCxnSpPr>
              <a:endCxn id="186" idx="3"/>
            </p:cNvCxnSpPr>
            <p:nvPr/>
          </p:nvCxnSpPr>
          <p:spPr bwMode="auto">
            <a:xfrm flipV="1">
              <a:off x="4801914" y="2984006"/>
              <a:ext cx="487490" cy="397703"/>
            </a:xfrm>
            <a:prstGeom prst="line">
              <a:avLst/>
            </a:prstGeom>
            <a:noFill/>
            <a:ln w="28575" cap="flat" cmpd="sng" algn="ctr">
              <a:solidFill>
                <a:srgbClr val="000000"/>
              </a:solidFill>
              <a:prstDash val="solid"/>
              <a:round/>
              <a:headEnd type="none" w="med" len="med"/>
              <a:tailEnd type="none" w="med" len="med"/>
            </a:ln>
            <a:effectLst/>
          </p:spPr>
        </p:cxnSp>
        <p:sp>
          <p:nvSpPr>
            <p:cNvPr id="193" name="Text Box 28"/>
            <p:cNvSpPr txBox="1">
              <a:spLocks noChangeArrowheads="1"/>
            </p:cNvSpPr>
            <p:nvPr/>
          </p:nvSpPr>
          <p:spPr bwMode="auto">
            <a:xfrm>
              <a:off x="4633640" y="2988410"/>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2</a:t>
              </a:r>
            </a:p>
          </p:txBody>
        </p:sp>
        <p:sp>
          <p:nvSpPr>
            <p:cNvPr id="194" name="Text Box 30"/>
            <p:cNvSpPr txBox="1">
              <a:spLocks noChangeArrowheads="1"/>
            </p:cNvSpPr>
            <p:nvPr/>
          </p:nvSpPr>
          <p:spPr bwMode="auto">
            <a:xfrm>
              <a:off x="3583097" y="3225003"/>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4</a:t>
              </a:r>
            </a:p>
          </p:txBody>
        </p:sp>
        <p:sp>
          <p:nvSpPr>
            <p:cNvPr id="195" name="Text Box 61"/>
            <p:cNvSpPr txBox="1">
              <a:spLocks noChangeArrowheads="1"/>
            </p:cNvSpPr>
            <p:nvPr/>
          </p:nvSpPr>
          <p:spPr bwMode="auto">
            <a:xfrm>
              <a:off x="5841331" y="3409933"/>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5</a:t>
              </a:r>
            </a:p>
          </p:txBody>
        </p:sp>
      </p:grpSp>
      <p:grpSp>
        <p:nvGrpSpPr>
          <p:cNvPr id="37894" name="Group 37893"/>
          <p:cNvGrpSpPr/>
          <p:nvPr/>
        </p:nvGrpSpPr>
        <p:grpSpPr>
          <a:xfrm>
            <a:off x="775283" y="4109235"/>
            <a:ext cx="2556977" cy="1236541"/>
            <a:chOff x="428027" y="3394912"/>
            <a:chExt cx="2556977" cy="1236541"/>
          </a:xfrm>
        </p:grpSpPr>
        <p:sp>
          <p:nvSpPr>
            <p:cNvPr id="200" name="Text Box 27"/>
            <p:cNvSpPr txBox="1">
              <a:spLocks noChangeArrowheads="1"/>
            </p:cNvSpPr>
            <p:nvPr/>
          </p:nvSpPr>
          <p:spPr bwMode="auto">
            <a:xfrm>
              <a:off x="1882136" y="349715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2</a:t>
              </a:r>
            </a:p>
          </p:txBody>
        </p:sp>
        <p:sp>
          <p:nvSpPr>
            <p:cNvPr id="201" name="Text Box 29"/>
            <p:cNvSpPr txBox="1">
              <a:spLocks noChangeArrowheads="1"/>
            </p:cNvSpPr>
            <p:nvPr/>
          </p:nvSpPr>
          <p:spPr bwMode="auto">
            <a:xfrm>
              <a:off x="869339" y="3394912"/>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5</a:t>
              </a:r>
            </a:p>
          </p:txBody>
        </p:sp>
        <p:sp>
          <p:nvSpPr>
            <p:cNvPr id="202" name="Oval 32"/>
            <p:cNvSpPr>
              <a:spLocks noChangeAspect="1" noChangeArrowheads="1"/>
            </p:cNvSpPr>
            <p:nvPr/>
          </p:nvSpPr>
          <p:spPr bwMode="auto">
            <a:xfrm>
              <a:off x="1472610" y="4205267"/>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03" name="Oval 33"/>
            <p:cNvSpPr>
              <a:spLocks noChangeAspect="1" noChangeArrowheads="1"/>
            </p:cNvSpPr>
            <p:nvPr/>
          </p:nvSpPr>
          <p:spPr bwMode="auto">
            <a:xfrm>
              <a:off x="718569" y="4255148"/>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04" name="Oval 34"/>
            <p:cNvSpPr>
              <a:spLocks noChangeAspect="1" noChangeArrowheads="1"/>
            </p:cNvSpPr>
            <p:nvPr/>
          </p:nvSpPr>
          <p:spPr bwMode="auto">
            <a:xfrm>
              <a:off x="1065824" y="3644859"/>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05" name="Oval 35"/>
            <p:cNvSpPr>
              <a:spLocks noChangeAspect="1" noChangeArrowheads="1"/>
            </p:cNvSpPr>
            <p:nvPr/>
          </p:nvSpPr>
          <p:spPr bwMode="auto">
            <a:xfrm>
              <a:off x="2106436" y="3704386"/>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06" name="Oval 32"/>
            <p:cNvSpPr>
              <a:spLocks noChangeAspect="1" noChangeArrowheads="1"/>
            </p:cNvSpPr>
            <p:nvPr/>
          </p:nvSpPr>
          <p:spPr bwMode="auto">
            <a:xfrm>
              <a:off x="2547719" y="4248535"/>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207" name="Straight Connector 206"/>
            <p:cNvCxnSpPr>
              <a:endCxn id="206" idx="1"/>
            </p:cNvCxnSpPr>
            <p:nvPr/>
          </p:nvCxnSpPr>
          <p:spPr bwMode="auto">
            <a:xfrm>
              <a:off x="2219669" y="3826810"/>
              <a:ext cx="355948" cy="449623"/>
            </a:xfrm>
            <a:prstGeom prst="line">
              <a:avLst/>
            </a:prstGeom>
            <a:noFill/>
            <a:ln w="28575" cap="flat" cmpd="sng" algn="ctr">
              <a:solidFill>
                <a:schemeClr val="tx1"/>
              </a:solidFill>
              <a:prstDash val="solid"/>
              <a:round/>
              <a:headEnd type="none" w="med" len="med"/>
              <a:tailEnd type="none" w="med" len="med"/>
            </a:ln>
            <a:effectLst/>
          </p:spPr>
        </p:cxnSp>
        <p:cxnSp>
          <p:nvCxnSpPr>
            <p:cNvPr id="208" name="Straight Connector 207"/>
            <p:cNvCxnSpPr>
              <a:stCxn id="204" idx="5"/>
              <a:endCxn id="202" idx="1"/>
            </p:cNvCxnSpPr>
            <p:nvPr/>
          </p:nvCxnSpPr>
          <p:spPr bwMode="auto">
            <a:xfrm>
              <a:off x="1228426" y="3807461"/>
              <a:ext cx="272082" cy="425704"/>
            </a:xfrm>
            <a:prstGeom prst="line">
              <a:avLst/>
            </a:prstGeom>
            <a:noFill/>
            <a:ln w="28575" cap="flat" cmpd="sng" algn="ctr">
              <a:solidFill>
                <a:schemeClr val="tx1"/>
              </a:solidFill>
              <a:prstDash val="solid"/>
              <a:round/>
              <a:headEnd type="none" w="med" len="med"/>
              <a:tailEnd type="none" w="med" len="med"/>
            </a:ln>
            <a:effectLst/>
          </p:spPr>
        </p:cxnSp>
        <p:cxnSp>
          <p:nvCxnSpPr>
            <p:cNvPr id="209" name="Straight Connector 208"/>
            <p:cNvCxnSpPr>
              <a:stCxn id="204" idx="3"/>
              <a:endCxn id="203" idx="7"/>
            </p:cNvCxnSpPr>
            <p:nvPr/>
          </p:nvCxnSpPr>
          <p:spPr bwMode="auto">
            <a:xfrm flipH="1">
              <a:off x="881171" y="3807461"/>
              <a:ext cx="212551" cy="475585"/>
            </a:xfrm>
            <a:prstGeom prst="line">
              <a:avLst/>
            </a:prstGeom>
            <a:noFill/>
            <a:ln w="28575" cap="flat" cmpd="sng" algn="ctr">
              <a:solidFill>
                <a:schemeClr val="tx1"/>
              </a:solidFill>
              <a:prstDash val="solid"/>
              <a:round/>
              <a:headEnd type="none" w="med" len="med"/>
              <a:tailEnd type="none" w="med" len="med"/>
            </a:ln>
            <a:effectLst/>
          </p:spPr>
        </p:cxnSp>
        <p:cxnSp>
          <p:nvCxnSpPr>
            <p:cNvPr id="210" name="Straight Connector 209"/>
            <p:cNvCxnSpPr>
              <a:stCxn id="203" idx="6"/>
              <a:endCxn id="202" idx="2"/>
            </p:cNvCxnSpPr>
            <p:nvPr/>
          </p:nvCxnSpPr>
          <p:spPr bwMode="auto">
            <a:xfrm flipV="1">
              <a:off x="909069" y="4300517"/>
              <a:ext cx="563541" cy="49881"/>
            </a:xfrm>
            <a:prstGeom prst="line">
              <a:avLst/>
            </a:prstGeom>
            <a:noFill/>
            <a:ln w="28575" cap="flat" cmpd="sng" algn="ctr">
              <a:solidFill>
                <a:srgbClr val="000000"/>
              </a:solidFill>
              <a:prstDash val="solid"/>
              <a:round/>
              <a:headEnd type="none" w="med" len="med"/>
              <a:tailEnd type="none" w="med" len="med"/>
            </a:ln>
            <a:effectLst/>
          </p:spPr>
        </p:cxnSp>
        <p:cxnSp>
          <p:nvCxnSpPr>
            <p:cNvPr id="211" name="Straight Connector 210"/>
            <p:cNvCxnSpPr>
              <a:endCxn id="205" idx="3"/>
            </p:cNvCxnSpPr>
            <p:nvPr/>
          </p:nvCxnSpPr>
          <p:spPr bwMode="auto">
            <a:xfrm flipV="1">
              <a:off x="1646844" y="3866988"/>
              <a:ext cx="487490" cy="397703"/>
            </a:xfrm>
            <a:prstGeom prst="line">
              <a:avLst/>
            </a:prstGeom>
            <a:noFill/>
            <a:ln w="28575" cap="flat" cmpd="sng" algn="ctr">
              <a:solidFill>
                <a:srgbClr val="000000"/>
              </a:solidFill>
              <a:prstDash val="solid"/>
              <a:round/>
              <a:headEnd type="none" w="med" len="med"/>
              <a:tailEnd type="none" w="med" len="med"/>
            </a:ln>
            <a:effectLst/>
          </p:spPr>
        </p:cxnSp>
        <p:sp>
          <p:nvSpPr>
            <p:cNvPr id="212" name="Text Box 28"/>
            <p:cNvSpPr txBox="1">
              <a:spLocks noChangeArrowheads="1"/>
            </p:cNvSpPr>
            <p:nvPr/>
          </p:nvSpPr>
          <p:spPr bwMode="auto">
            <a:xfrm>
              <a:off x="1478570" y="3871392"/>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3</a:t>
              </a:r>
            </a:p>
          </p:txBody>
        </p:sp>
        <p:sp>
          <p:nvSpPr>
            <p:cNvPr id="213" name="Text Box 30"/>
            <p:cNvSpPr txBox="1">
              <a:spLocks noChangeArrowheads="1"/>
            </p:cNvSpPr>
            <p:nvPr/>
          </p:nvSpPr>
          <p:spPr bwMode="auto">
            <a:xfrm>
              <a:off x="428027" y="410798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4</a:t>
              </a:r>
            </a:p>
          </p:txBody>
        </p:sp>
        <p:sp>
          <p:nvSpPr>
            <p:cNvPr id="214" name="Text Box 61"/>
            <p:cNvSpPr txBox="1">
              <a:spLocks noChangeArrowheads="1"/>
            </p:cNvSpPr>
            <p:nvPr/>
          </p:nvSpPr>
          <p:spPr bwMode="auto">
            <a:xfrm>
              <a:off x="2686261" y="429291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1</a:t>
              </a:r>
            </a:p>
          </p:txBody>
        </p:sp>
      </p:grpSp>
      <p:grpSp>
        <p:nvGrpSpPr>
          <p:cNvPr id="218" name="Group 217"/>
          <p:cNvGrpSpPr/>
          <p:nvPr/>
        </p:nvGrpSpPr>
        <p:grpSpPr>
          <a:xfrm>
            <a:off x="5193973" y="4063212"/>
            <a:ext cx="2556977" cy="1236541"/>
            <a:chOff x="428027" y="3394912"/>
            <a:chExt cx="2556977" cy="1236541"/>
          </a:xfrm>
        </p:grpSpPr>
        <p:sp>
          <p:nvSpPr>
            <p:cNvPr id="219" name="Text Box 27"/>
            <p:cNvSpPr txBox="1">
              <a:spLocks noChangeArrowheads="1"/>
            </p:cNvSpPr>
            <p:nvPr/>
          </p:nvSpPr>
          <p:spPr bwMode="auto">
            <a:xfrm>
              <a:off x="1882136" y="349715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2</a:t>
              </a:r>
            </a:p>
          </p:txBody>
        </p:sp>
        <p:sp>
          <p:nvSpPr>
            <p:cNvPr id="220" name="Text Box 29"/>
            <p:cNvSpPr txBox="1">
              <a:spLocks noChangeArrowheads="1"/>
            </p:cNvSpPr>
            <p:nvPr/>
          </p:nvSpPr>
          <p:spPr bwMode="auto">
            <a:xfrm>
              <a:off x="869339" y="3394912"/>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5</a:t>
              </a:r>
            </a:p>
          </p:txBody>
        </p:sp>
        <p:sp>
          <p:nvSpPr>
            <p:cNvPr id="221" name="Oval 32"/>
            <p:cNvSpPr>
              <a:spLocks noChangeAspect="1" noChangeArrowheads="1"/>
            </p:cNvSpPr>
            <p:nvPr/>
          </p:nvSpPr>
          <p:spPr bwMode="auto">
            <a:xfrm>
              <a:off x="1472610" y="4205267"/>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22" name="Oval 33"/>
            <p:cNvSpPr>
              <a:spLocks noChangeAspect="1" noChangeArrowheads="1"/>
            </p:cNvSpPr>
            <p:nvPr/>
          </p:nvSpPr>
          <p:spPr bwMode="auto">
            <a:xfrm>
              <a:off x="718569" y="4255148"/>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23" name="Oval 34"/>
            <p:cNvSpPr>
              <a:spLocks noChangeAspect="1" noChangeArrowheads="1"/>
            </p:cNvSpPr>
            <p:nvPr/>
          </p:nvSpPr>
          <p:spPr bwMode="auto">
            <a:xfrm>
              <a:off x="1065824" y="3644859"/>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24" name="Oval 35"/>
            <p:cNvSpPr>
              <a:spLocks noChangeAspect="1" noChangeArrowheads="1"/>
            </p:cNvSpPr>
            <p:nvPr/>
          </p:nvSpPr>
          <p:spPr bwMode="auto">
            <a:xfrm>
              <a:off x="2106436" y="3704386"/>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225" name="Oval 32"/>
            <p:cNvSpPr>
              <a:spLocks noChangeAspect="1" noChangeArrowheads="1"/>
            </p:cNvSpPr>
            <p:nvPr/>
          </p:nvSpPr>
          <p:spPr bwMode="auto">
            <a:xfrm>
              <a:off x="2547719" y="4248535"/>
              <a:ext cx="190500" cy="190500"/>
            </a:xfrm>
            <a:prstGeom prst="ellipse">
              <a:avLst/>
            </a:prstGeom>
            <a:solidFill>
              <a:schemeClr val="tx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226" name="Straight Connector 225"/>
            <p:cNvCxnSpPr>
              <a:endCxn id="225" idx="1"/>
            </p:cNvCxnSpPr>
            <p:nvPr/>
          </p:nvCxnSpPr>
          <p:spPr bwMode="auto">
            <a:xfrm>
              <a:off x="2219669" y="3826810"/>
              <a:ext cx="355948" cy="449623"/>
            </a:xfrm>
            <a:prstGeom prst="line">
              <a:avLst/>
            </a:prstGeom>
            <a:noFill/>
            <a:ln w="28575" cap="flat" cmpd="sng" algn="ctr">
              <a:solidFill>
                <a:schemeClr val="tx1"/>
              </a:solidFill>
              <a:prstDash val="solid"/>
              <a:round/>
              <a:headEnd type="none" w="med" len="med"/>
              <a:tailEnd type="none" w="med" len="med"/>
            </a:ln>
            <a:effectLst/>
          </p:spPr>
        </p:cxnSp>
        <p:cxnSp>
          <p:nvCxnSpPr>
            <p:cNvPr id="227" name="Straight Connector 226"/>
            <p:cNvCxnSpPr>
              <a:stCxn id="223" idx="5"/>
              <a:endCxn id="221" idx="1"/>
            </p:cNvCxnSpPr>
            <p:nvPr/>
          </p:nvCxnSpPr>
          <p:spPr bwMode="auto">
            <a:xfrm>
              <a:off x="1228426" y="3807461"/>
              <a:ext cx="272082" cy="425704"/>
            </a:xfrm>
            <a:prstGeom prst="line">
              <a:avLst/>
            </a:prstGeom>
            <a:noFill/>
            <a:ln w="28575" cap="flat" cmpd="sng" algn="ctr">
              <a:solidFill>
                <a:schemeClr val="tx1"/>
              </a:solidFill>
              <a:prstDash val="solid"/>
              <a:round/>
              <a:headEnd type="none" w="med" len="med"/>
              <a:tailEnd type="none" w="med" len="med"/>
            </a:ln>
            <a:effectLst/>
          </p:spPr>
        </p:cxnSp>
        <p:cxnSp>
          <p:nvCxnSpPr>
            <p:cNvPr id="228" name="Straight Connector 227"/>
            <p:cNvCxnSpPr>
              <a:stCxn id="223" idx="3"/>
              <a:endCxn id="222" idx="7"/>
            </p:cNvCxnSpPr>
            <p:nvPr/>
          </p:nvCxnSpPr>
          <p:spPr bwMode="auto">
            <a:xfrm flipH="1">
              <a:off x="881171" y="3807461"/>
              <a:ext cx="212551" cy="475585"/>
            </a:xfrm>
            <a:prstGeom prst="line">
              <a:avLst/>
            </a:prstGeom>
            <a:noFill/>
            <a:ln w="28575" cap="flat" cmpd="sng" algn="ctr">
              <a:solidFill>
                <a:schemeClr val="tx1"/>
              </a:solidFill>
              <a:prstDash val="solid"/>
              <a:round/>
              <a:headEnd type="none" w="med" len="med"/>
              <a:tailEnd type="none" w="med" len="med"/>
            </a:ln>
            <a:effectLst/>
          </p:spPr>
        </p:cxnSp>
        <p:cxnSp>
          <p:nvCxnSpPr>
            <p:cNvPr id="229" name="Straight Connector 228"/>
            <p:cNvCxnSpPr>
              <a:stCxn id="222" idx="6"/>
              <a:endCxn id="221" idx="2"/>
            </p:cNvCxnSpPr>
            <p:nvPr/>
          </p:nvCxnSpPr>
          <p:spPr bwMode="auto">
            <a:xfrm flipV="1">
              <a:off x="909069" y="4300517"/>
              <a:ext cx="563541" cy="49881"/>
            </a:xfrm>
            <a:prstGeom prst="line">
              <a:avLst/>
            </a:prstGeom>
            <a:noFill/>
            <a:ln w="28575" cap="flat" cmpd="sng" algn="ctr">
              <a:solidFill>
                <a:srgbClr val="000000"/>
              </a:solidFill>
              <a:prstDash val="solid"/>
              <a:round/>
              <a:headEnd type="none" w="med" len="med"/>
              <a:tailEnd type="none" w="med" len="med"/>
            </a:ln>
            <a:effectLst/>
          </p:spPr>
        </p:cxnSp>
        <p:cxnSp>
          <p:nvCxnSpPr>
            <p:cNvPr id="230" name="Straight Connector 229"/>
            <p:cNvCxnSpPr>
              <a:endCxn id="224" idx="3"/>
            </p:cNvCxnSpPr>
            <p:nvPr/>
          </p:nvCxnSpPr>
          <p:spPr bwMode="auto">
            <a:xfrm flipV="1">
              <a:off x="1646844" y="3866988"/>
              <a:ext cx="487490" cy="397703"/>
            </a:xfrm>
            <a:prstGeom prst="line">
              <a:avLst/>
            </a:prstGeom>
            <a:noFill/>
            <a:ln w="28575" cap="flat" cmpd="sng" algn="ctr">
              <a:solidFill>
                <a:srgbClr val="000000"/>
              </a:solidFill>
              <a:prstDash val="solid"/>
              <a:round/>
              <a:headEnd type="none" w="med" len="med"/>
              <a:tailEnd type="none" w="med" len="med"/>
            </a:ln>
            <a:effectLst/>
          </p:spPr>
        </p:cxnSp>
        <p:sp>
          <p:nvSpPr>
            <p:cNvPr id="231" name="Text Box 28"/>
            <p:cNvSpPr txBox="1">
              <a:spLocks noChangeArrowheads="1"/>
            </p:cNvSpPr>
            <p:nvPr/>
          </p:nvSpPr>
          <p:spPr bwMode="auto">
            <a:xfrm>
              <a:off x="1478570" y="3871392"/>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3</a:t>
              </a:r>
            </a:p>
          </p:txBody>
        </p:sp>
        <p:sp>
          <p:nvSpPr>
            <p:cNvPr id="232" name="Text Box 30"/>
            <p:cNvSpPr txBox="1">
              <a:spLocks noChangeArrowheads="1"/>
            </p:cNvSpPr>
            <p:nvPr/>
          </p:nvSpPr>
          <p:spPr bwMode="auto">
            <a:xfrm>
              <a:off x="428027" y="410798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4</a:t>
              </a:r>
            </a:p>
          </p:txBody>
        </p:sp>
        <p:sp>
          <p:nvSpPr>
            <p:cNvPr id="233" name="Text Box 61"/>
            <p:cNvSpPr txBox="1">
              <a:spLocks noChangeArrowheads="1"/>
            </p:cNvSpPr>
            <p:nvPr/>
          </p:nvSpPr>
          <p:spPr bwMode="auto">
            <a:xfrm>
              <a:off x="2686261" y="4292915"/>
              <a:ext cx="298743" cy="3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dirty="0">
                  <a:solidFill>
                    <a:srgbClr val="FF0000"/>
                  </a:solidFill>
                  <a:latin typeface="Arial" charset="0"/>
                </a:rPr>
                <a:t>1</a:t>
              </a:r>
            </a:p>
          </p:txBody>
        </p:sp>
      </p:grpSp>
      <p:sp>
        <p:nvSpPr>
          <p:cNvPr id="244" name="Title 1"/>
          <p:cNvSpPr>
            <a:spLocks noGrp="1"/>
          </p:cNvSpPr>
          <p:nvPr>
            <p:ph type="title"/>
          </p:nvPr>
        </p:nvSpPr>
        <p:spPr>
          <a:xfrm>
            <a:off x="0" y="2"/>
            <a:ext cx="8915400" cy="628989"/>
          </a:xfrm>
        </p:spPr>
        <p:txBody>
          <a:bodyPr>
            <a:normAutofit/>
          </a:bodyPr>
          <a:lstStyle/>
          <a:p>
            <a:r>
              <a:rPr lang="en-US" b="0" dirty="0">
                <a:latin typeface="Arial" charset="0"/>
              </a:rPr>
              <a:t>Orderings for sparse Gaussian elimination</a:t>
            </a:r>
            <a:endParaRPr lang="en-US" sz="2000" b="0" i="1" dirty="0">
              <a:latin typeface="Arial" charset="0"/>
            </a:endParaRPr>
          </a:p>
        </p:txBody>
      </p:sp>
      <p:sp>
        <p:nvSpPr>
          <p:cNvPr id="245" name="Line 276"/>
          <p:cNvSpPr>
            <a:spLocks noChangeShapeType="1"/>
          </p:cNvSpPr>
          <p:nvPr/>
        </p:nvSpPr>
        <p:spPr bwMode="auto">
          <a:xfrm>
            <a:off x="3953233" y="2196295"/>
            <a:ext cx="457200" cy="0"/>
          </a:xfrm>
          <a:prstGeom prst="line">
            <a:avLst/>
          </a:prstGeom>
          <a:noFill/>
          <a:ln w="57150">
            <a:solidFill>
              <a:srgbClr val="FF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246" name="Line 276"/>
          <p:cNvSpPr>
            <a:spLocks noChangeShapeType="1"/>
          </p:cNvSpPr>
          <p:nvPr/>
        </p:nvSpPr>
        <p:spPr bwMode="auto">
          <a:xfrm>
            <a:off x="3917122" y="4680167"/>
            <a:ext cx="457200" cy="0"/>
          </a:xfrm>
          <a:prstGeom prst="line">
            <a:avLst/>
          </a:prstGeom>
          <a:noFill/>
          <a:ln w="57150">
            <a:solidFill>
              <a:srgbClr val="FF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0270732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375" y="2099840"/>
            <a:ext cx="3319463"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7171" name="Rectangle 2"/>
          <p:cNvSpPr>
            <a:spLocks noGrp="1" noChangeArrowheads="1"/>
          </p:cNvSpPr>
          <p:nvPr>
            <p:ph type="title"/>
          </p:nvPr>
        </p:nvSpPr>
        <p:spPr>
          <a:xfrm>
            <a:off x="205188" y="267872"/>
            <a:ext cx="8534400" cy="1111170"/>
          </a:xfrm>
        </p:spPr>
        <p:txBody>
          <a:bodyPr/>
          <a:lstStyle/>
          <a:p>
            <a:r>
              <a:rPr lang="en-US" b="0" dirty="0">
                <a:latin typeface="Arial" charset="0"/>
              </a:rPr>
              <a:t>Nested dissection and graph partitioning</a:t>
            </a:r>
            <a:br>
              <a:rPr lang="en-US" b="0" dirty="0">
                <a:latin typeface="Arial" charset="0"/>
              </a:rPr>
            </a:br>
            <a:r>
              <a:rPr lang="en-US" sz="2000" b="0" i="1" dirty="0">
                <a:latin typeface="Arial" charset="0"/>
              </a:rPr>
              <a:t>[George 1973, many extensions]</a:t>
            </a:r>
            <a:br>
              <a:rPr lang="en-US" sz="2000" b="0" i="1" dirty="0"/>
            </a:br>
            <a:br>
              <a:rPr lang="en-US" dirty="0"/>
            </a:br>
            <a:endParaRPr lang="en-US" dirty="0">
              <a:latin typeface="Arial" charset="0"/>
            </a:endParaRPr>
          </a:p>
        </p:txBody>
      </p:sp>
      <p:sp>
        <p:nvSpPr>
          <p:cNvPr id="7172" name="Rectangle 3"/>
          <p:cNvSpPr>
            <a:spLocks noGrp="1" noChangeArrowheads="1"/>
          </p:cNvSpPr>
          <p:nvPr>
            <p:ph type="body" idx="1"/>
          </p:nvPr>
        </p:nvSpPr>
        <p:spPr>
          <a:xfrm>
            <a:off x="152400" y="4952958"/>
            <a:ext cx="8991600" cy="1477527"/>
          </a:xfrm>
        </p:spPr>
        <p:txBody>
          <a:bodyPr/>
          <a:lstStyle/>
          <a:p>
            <a:pPr>
              <a:lnSpc>
                <a:spcPct val="120000"/>
              </a:lnSpc>
            </a:pPr>
            <a:r>
              <a:rPr lang="en-US" sz="2000" dirty="0">
                <a:latin typeface="Arial" charset="0"/>
              </a:rPr>
              <a:t>Heuristic:  Find small vertex separator, put it last, </a:t>
            </a:r>
            <a:r>
              <a:rPr lang="en-US" sz="2000" dirty="0" err="1">
                <a:latin typeface="Arial" charset="0"/>
              </a:rPr>
              <a:t>recurse</a:t>
            </a:r>
            <a:r>
              <a:rPr lang="en-US" sz="2000" dirty="0">
                <a:latin typeface="Arial" charset="0"/>
              </a:rPr>
              <a:t> on subgraphs</a:t>
            </a:r>
          </a:p>
          <a:p>
            <a:pPr>
              <a:lnSpc>
                <a:spcPct val="120000"/>
              </a:lnSpc>
            </a:pPr>
            <a:r>
              <a:rPr lang="en-US" sz="2000" dirty="0">
                <a:latin typeface="Arial" charset="0"/>
              </a:rPr>
              <a:t>Theory:  </a:t>
            </a:r>
            <a:r>
              <a:rPr lang="en-US" sz="2000" dirty="0" err="1">
                <a:latin typeface="Arial" charset="0"/>
              </a:rPr>
              <a:t>Approx</a:t>
            </a:r>
            <a:r>
              <a:rPr lang="en-US" sz="2000" dirty="0">
                <a:latin typeface="Arial" charset="0"/>
              </a:rPr>
              <a:t> optimal separators  =&gt;  </a:t>
            </a:r>
            <a:r>
              <a:rPr lang="en-US" sz="2000" dirty="0" err="1">
                <a:latin typeface="Arial" charset="0"/>
              </a:rPr>
              <a:t>approx</a:t>
            </a:r>
            <a:r>
              <a:rPr lang="en-US" sz="2000" dirty="0">
                <a:latin typeface="Arial" charset="0"/>
              </a:rPr>
              <a:t> optimal fill</a:t>
            </a:r>
          </a:p>
          <a:p>
            <a:pPr>
              <a:lnSpc>
                <a:spcPct val="120000"/>
              </a:lnSpc>
            </a:pPr>
            <a:r>
              <a:rPr lang="en-US" sz="2000" dirty="0">
                <a:latin typeface="Arial" charset="0"/>
              </a:rPr>
              <a:t>Practice:  Lots of work on heuristics for graph partitioning!</a:t>
            </a:r>
          </a:p>
        </p:txBody>
      </p:sp>
      <p:pic>
        <p:nvPicPr>
          <p:cNvPr id="71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850" y="1509670"/>
            <a:ext cx="3443287" cy="344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17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80" y="1291816"/>
            <a:ext cx="3273425"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158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49426"/>
            <a:ext cx="8915400" cy="556634"/>
          </a:xfrm>
        </p:spPr>
        <p:txBody>
          <a:bodyPr>
            <a:noAutofit/>
          </a:bodyPr>
          <a:lstStyle/>
          <a:p>
            <a:r>
              <a:rPr lang="en-US" sz="3200" b="0" dirty="0">
                <a:latin typeface="Calibri"/>
                <a:cs typeface="Calibri"/>
              </a:rPr>
              <a:t>George </a:t>
            </a:r>
            <a:r>
              <a:rPr lang="en-US" sz="3200" b="0" dirty="0" err="1">
                <a:latin typeface="Calibri"/>
                <a:cs typeface="Calibri"/>
              </a:rPr>
              <a:t>Pólya</a:t>
            </a:r>
            <a:r>
              <a:rPr lang="en-US" sz="3200" b="0" dirty="0">
                <a:latin typeface="Calibri"/>
                <a:cs typeface="Calibri"/>
              </a:rPr>
              <a:t> on how to give a mathematical talk</a:t>
            </a:r>
            <a:endParaRPr lang="en-US" sz="2400" b="0" dirty="0">
              <a:latin typeface="Calibri"/>
              <a:cs typeface="Calibri"/>
            </a:endParaRPr>
          </a:p>
        </p:txBody>
      </p:sp>
      <p:sp>
        <p:nvSpPr>
          <p:cNvPr id="3" name="Content Placeholder 2"/>
          <p:cNvSpPr>
            <a:spLocks noGrp="1"/>
          </p:cNvSpPr>
          <p:nvPr>
            <p:ph idx="1"/>
          </p:nvPr>
        </p:nvSpPr>
        <p:spPr>
          <a:xfrm>
            <a:off x="3601734" y="1117264"/>
            <a:ext cx="5177481" cy="4368114"/>
          </a:xfrm>
        </p:spPr>
        <p:txBody>
          <a:bodyPr>
            <a:normAutofit lnSpcReduction="10000"/>
          </a:bodyPr>
          <a:lstStyle/>
          <a:p>
            <a:pPr marL="0" indent="0" algn="ctr">
              <a:lnSpc>
                <a:spcPct val="130000"/>
              </a:lnSpc>
              <a:buNone/>
            </a:pPr>
            <a:endParaRPr lang="en-US" dirty="0">
              <a:latin typeface="Palatino" pitchFamily="2" charset="77"/>
              <a:ea typeface="Palatino" pitchFamily="2" charset="77"/>
            </a:endParaRPr>
          </a:p>
          <a:p>
            <a:pPr marL="0" indent="0" algn="ctr">
              <a:lnSpc>
                <a:spcPct val="130000"/>
              </a:lnSpc>
              <a:buNone/>
            </a:pPr>
            <a:r>
              <a:rPr lang="en-US" dirty="0">
                <a:latin typeface="Palatino" pitchFamily="2" charset="77"/>
                <a:ea typeface="Palatino" pitchFamily="2" charset="77"/>
              </a:rPr>
              <a:t>“</a:t>
            </a:r>
            <a:r>
              <a:rPr lang="en-US" dirty="0" err="1">
                <a:latin typeface="Palatino" pitchFamily="2" charset="77"/>
                <a:ea typeface="Palatino" pitchFamily="2" charset="77"/>
              </a:rPr>
              <a:t>Pólya’s</a:t>
            </a:r>
            <a:r>
              <a:rPr lang="en-US" dirty="0">
                <a:latin typeface="Palatino" pitchFamily="2" charset="77"/>
                <a:ea typeface="Palatino" pitchFamily="2" charset="77"/>
              </a:rPr>
              <a:t> recipe was as follows:  </a:t>
            </a:r>
            <a:br>
              <a:rPr lang="en-US" dirty="0">
                <a:latin typeface="Palatino" pitchFamily="2" charset="77"/>
                <a:ea typeface="Palatino" pitchFamily="2" charset="77"/>
              </a:rPr>
            </a:br>
            <a:r>
              <a:rPr lang="en-US" dirty="0">
                <a:latin typeface="Palatino" pitchFamily="2" charset="77"/>
                <a:ea typeface="Palatino" pitchFamily="2" charset="77"/>
              </a:rPr>
              <a:t>The first quarter should be understandable to absolutely everyone, the second quarter should include kind words about your friends (especially those in the audience), and then it doesn’t matter what you say in the last half hour.”</a:t>
            </a:r>
          </a:p>
        </p:txBody>
      </p:sp>
      <p:sp>
        <p:nvSpPr>
          <p:cNvPr id="4" name="Content Placeholder 2">
            <a:extLst>
              <a:ext uri="{FF2B5EF4-FFF2-40B4-BE49-F238E27FC236}">
                <a16:creationId xmlns:a16="http://schemas.microsoft.com/office/drawing/2014/main" id="{1DFAD873-1587-A743-AFDE-BABC67EEB2D9}"/>
              </a:ext>
            </a:extLst>
          </p:cNvPr>
          <p:cNvSpPr txBox="1">
            <a:spLocks/>
          </p:cNvSpPr>
          <p:nvPr/>
        </p:nvSpPr>
        <p:spPr bwMode="auto">
          <a:xfrm>
            <a:off x="2138062" y="5616146"/>
            <a:ext cx="6523681" cy="124185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normAutofit/>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lgn="ctr">
              <a:lnSpc>
                <a:spcPct val="130000"/>
              </a:lnSpc>
              <a:buFontTx/>
              <a:buNone/>
            </a:pPr>
            <a:r>
              <a:rPr lang="en-US" kern="0" dirty="0">
                <a:latin typeface="Palatino" pitchFamily="2" charset="77"/>
                <a:ea typeface="Palatino" pitchFamily="2" charset="77"/>
              </a:rPr>
              <a:t>“I [Todd] adjust this by adding, </a:t>
            </a:r>
            <a:br>
              <a:rPr lang="en-US" kern="0" dirty="0">
                <a:latin typeface="Palatino" pitchFamily="2" charset="77"/>
                <a:ea typeface="Palatino" pitchFamily="2" charset="77"/>
              </a:rPr>
            </a:br>
            <a:r>
              <a:rPr lang="en-US" kern="0" dirty="0">
                <a:latin typeface="Palatino" pitchFamily="2" charset="77"/>
                <a:ea typeface="Palatino" pitchFamily="2" charset="77"/>
              </a:rPr>
              <a:t>sit down after a quarter hour.”</a:t>
            </a:r>
          </a:p>
        </p:txBody>
      </p:sp>
      <p:pic>
        <p:nvPicPr>
          <p:cNvPr id="7" name="Picture 6">
            <a:extLst>
              <a:ext uri="{FF2B5EF4-FFF2-40B4-BE49-F238E27FC236}">
                <a16:creationId xmlns:a16="http://schemas.microsoft.com/office/drawing/2014/main" id="{BBC86B93-1FF2-9448-9030-740180952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88" y="4351485"/>
            <a:ext cx="2419336" cy="3453052"/>
          </a:xfrm>
          <a:prstGeom prst="rect">
            <a:avLst/>
          </a:prstGeom>
        </p:spPr>
      </p:pic>
      <p:sp>
        <p:nvSpPr>
          <p:cNvPr id="9" name="Content Placeholder 2">
            <a:extLst>
              <a:ext uri="{FF2B5EF4-FFF2-40B4-BE49-F238E27FC236}">
                <a16:creationId xmlns:a16="http://schemas.microsoft.com/office/drawing/2014/main" id="{E90B172C-684B-EC41-9DB8-208B0C39FA87}"/>
              </a:ext>
            </a:extLst>
          </p:cNvPr>
          <p:cNvSpPr txBox="1">
            <a:spLocks/>
          </p:cNvSpPr>
          <p:nvPr/>
        </p:nvSpPr>
        <p:spPr bwMode="auto">
          <a:xfrm>
            <a:off x="3864747" y="842471"/>
            <a:ext cx="4923824" cy="54958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normAutofit/>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lgn="ctr">
              <a:lnSpc>
                <a:spcPct val="130000"/>
              </a:lnSpc>
              <a:buFontTx/>
              <a:buNone/>
            </a:pPr>
            <a:r>
              <a:rPr lang="en-US" sz="2000" kern="0" dirty="0">
                <a:solidFill>
                  <a:srgbClr val="FF0000"/>
                </a:solidFill>
                <a:latin typeface="Palatino" pitchFamily="2" charset="77"/>
                <a:ea typeface="Palatino" pitchFamily="2" charset="77"/>
              </a:rPr>
              <a:t>(as described by John Todd)</a:t>
            </a:r>
          </a:p>
        </p:txBody>
      </p:sp>
      <p:pic>
        <p:nvPicPr>
          <p:cNvPr id="8" name="Picture 7">
            <a:extLst>
              <a:ext uri="{FF2B5EF4-FFF2-40B4-BE49-F238E27FC236}">
                <a16:creationId xmlns:a16="http://schemas.microsoft.com/office/drawing/2014/main" id="{746D25AA-8538-304B-B5D5-7A57EFDE2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22" y="999323"/>
            <a:ext cx="2994807" cy="3294287"/>
          </a:xfrm>
          <a:prstGeom prst="rect">
            <a:avLst/>
          </a:prstGeom>
        </p:spPr>
      </p:pic>
    </p:spTree>
    <p:extLst>
      <p:ext uri="{BB962C8B-B14F-4D97-AF65-F5344CB8AC3E}">
        <p14:creationId xmlns:p14="http://schemas.microsoft.com/office/powerpoint/2010/main" val="17405559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542925"/>
          </a:xfrm>
        </p:spPr>
        <p:txBody>
          <a:bodyPr>
            <a:normAutofit/>
          </a:bodyPr>
          <a:lstStyle/>
          <a:p>
            <a:r>
              <a:rPr lang="en-US" b="0" u="sng" dirty="0">
                <a:latin typeface="Arial" charset="0"/>
              </a:rPr>
              <a:t>Prehistory</a:t>
            </a:r>
            <a:r>
              <a:rPr lang="en-US" b="0" dirty="0">
                <a:latin typeface="Arial" charset="0"/>
              </a:rPr>
              <a:t>: Graph algorithms for sparse matrices</a:t>
            </a:r>
          </a:p>
        </p:txBody>
      </p:sp>
      <p:sp>
        <p:nvSpPr>
          <p:cNvPr id="3" name="Content Placeholder 2"/>
          <p:cNvSpPr>
            <a:spLocks noGrp="1"/>
          </p:cNvSpPr>
          <p:nvPr>
            <p:ph idx="1"/>
          </p:nvPr>
        </p:nvSpPr>
        <p:spPr>
          <a:xfrm>
            <a:off x="442107" y="1262162"/>
            <a:ext cx="8244855" cy="5445504"/>
          </a:xfrm>
        </p:spPr>
        <p:txBody>
          <a:bodyPr>
            <a:normAutofit/>
          </a:bodyPr>
          <a:lstStyle/>
          <a:p>
            <a:pPr marL="0" indent="0">
              <a:lnSpc>
                <a:spcPct val="120000"/>
              </a:lnSpc>
              <a:buNone/>
            </a:pPr>
            <a:r>
              <a:rPr lang="en-US" dirty="0">
                <a:solidFill>
                  <a:srgbClr val="FF0000"/>
                </a:solidFill>
                <a:latin typeface="Arial" charset="0"/>
              </a:rPr>
              <a:t>Many, many graph algorithms have been used, invented, implemented at large scale for sparse matrix computation:</a:t>
            </a:r>
          </a:p>
          <a:p>
            <a:pPr>
              <a:lnSpc>
                <a:spcPct val="120000"/>
              </a:lnSpc>
            </a:pPr>
            <a:r>
              <a:rPr lang="en-US" dirty="0">
                <a:solidFill>
                  <a:srgbClr val="FF0000"/>
                </a:solidFill>
                <a:latin typeface="Arial" charset="0"/>
              </a:rPr>
              <a:t>Symmetric problems:  </a:t>
            </a:r>
            <a:r>
              <a:rPr lang="en-US" dirty="0">
                <a:latin typeface="Arial" charset="0"/>
              </a:rPr>
              <a:t>elimination tree, nonzero structure prediction, sparse triangular solve, sparse matrix-matrix multiplication, min-height </a:t>
            </a:r>
            <a:r>
              <a:rPr lang="en-US" dirty="0" err="1">
                <a:latin typeface="Arial" charset="0"/>
              </a:rPr>
              <a:t>etree</a:t>
            </a:r>
            <a:r>
              <a:rPr lang="en-US" dirty="0">
                <a:latin typeface="Arial" charset="0"/>
              </a:rPr>
              <a:t>, …</a:t>
            </a:r>
          </a:p>
          <a:p>
            <a:pPr>
              <a:lnSpc>
                <a:spcPct val="120000"/>
              </a:lnSpc>
            </a:pPr>
            <a:r>
              <a:rPr lang="en-US" dirty="0" err="1">
                <a:solidFill>
                  <a:srgbClr val="FF0000"/>
                </a:solidFill>
                <a:latin typeface="Arial" charset="0"/>
              </a:rPr>
              <a:t>Nonsymmetric</a:t>
            </a:r>
            <a:r>
              <a:rPr lang="en-US" dirty="0">
                <a:solidFill>
                  <a:srgbClr val="FF0000"/>
                </a:solidFill>
                <a:latin typeface="Arial" charset="0"/>
              </a:rPr>
              <a:t> problems:  </a:t>
            </a:r>
            <a:r>
              <a:rPr lang="en-US" dirty="0">
                <a:latin typeface="Arial" charset="0"/>
              </a:rPr>
              <a:t>sparse triangular solve, bipartite matching (weighted and </a:t>
            </a:r>
            <a:r>
              <a:rPr lang="en-US" dirty="0" err="1">
                <a:latin typeface="Arial" charset="0"/>
              </a:rPr>
              <a:t>unweighted</a:t>
            </a:r>
            <a:r>
              <a:rPr lang="en-US" dirty="0">
                <a:latin typeface="Arial" charset="0"/>
              </a:rPr>
              <a:t>), </a:t>
            </a:r>
            <a:r>
              <a:rPr lang="en-US" dirty="0" err="1">
                <a:latin typeface="Arial" charset="0"/>
              </a:rPr>
              <a:t>Dulmage</a:t>
            </a:r>
            <a:r>
              <a:rPr lang="en-US" dirty="0">
                <a:latin typeface="Arial" charset="0"/>
              </a:rPr>
              <a:t>-Mendelsohn decomposition / strong components, …</a:t>
            </a:r>
          </a:p>
          <a:p>
            <a:pPr>
              <a:lnSpc>
                <a:spcPct val="120000"/>
              </a:lnSpc>
            </a:pPr>
            <a:r>
              <a:rPr lang="en-US" dirty="0">
                <a:solidFill>
                  <a:srgbClr val="FF0000"/>
                </a:solidFill>
                <a:latin typeface="Arial" charset="0"/>
              </a:rPr>
              <a:t>Iterative methods:  </a:t>
            </a:r>
            <a:r>
              <a:rPr lang="en-US" dirty="0">
                <a:latin typeface="Arial" charset="0"/>
              </a:rPr>
              <a:t>graph partitioning again, independent set, low-stretch spanning trees, …</a:t>
            </a: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sp>
        <p:nvSpPr>
          <p:cNvPr id="2" name="Rounded Rectangle 1">
            <a:extLst>
              <a:ext uri="{FF2B5EF4-FFF2-40B4-BE49-F238E27FC236}">
                <a16:creationId xmlns:a16="http://schemas.microsoft.com/office/drawing/2014/main" id="{EEDEB7B6-10AB-9C4C-B7B3-A30E5FDC60D9}"/>
              </a:ext>
            </a:extLst>
          </p:cNvPr>
          <p:cNvSpPr/>
          <p:nvPr/>
        </p:nvSpPr>
        <p:spPr bwMode="auto">
          <a:xfrm>
            <a:off x="486137" y="1145894"/>
            <a:ext cx="7963382"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sp>
        <p:nvSpPr>
          <p:cNvPr id="4" name="Rounded Rectangle 3">
            <a:extLst>
              <a:ext uri="{FF2B5EF4-FFF2-40B4-BE49-F238E27FC236}">
                <a16:creationId xmlns:a16="http://schemas.microsoft.com/office/drawing/2014/main" id="{05F08084-20CB-594E-880C-08661AE4A7F1}"/>
              </a:ext>
            </a:extLst>
          </p:cNvPr>
          <p:cNvSpPr/>
          <p:nvPr/>
        </p:nvSpPr>
        <p:spPr bwMode="auto">
          <a:xfrm>
            <a:off x="324091" y="1296370"/>
            <a:ext cx="8125429" cy="91439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185227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1992 ...</a:t>
            </a:r>
          </a:p>
        </p:txBody>
      </p:sp>
      <p:sp>
        <p:nvSpPr>
          <p:cNvPr id="4" name="Title 1">
            <a:extLst>
              <a:ext uri="{FF2B5EF4-FFF2-40B4-BE49-F238E27FC236}">
                <a16:creationId xmlns:a16="http://schemas.microsoft.com/office/drawing/2014/main" id="{50C2BC15-F85C-5640-9F53-C17C985106BA}"/>
              </a:ext>
            </a:extLst>
          </p:cNvPr>
          <p:cNvSpPr>
            <a:spLocks noGrp="1"/>
          </p:cNvSpPr>
          <p:nvPr>
            <p:ph type="title"/>
          </p:nvPr>
        </p:nvSpPr>
        <p:spPr>
          <a:xfrm>
            <a:off x="0" y="2"/>
            <a:ext cx="8915400" cy="657520"/>
          </a:xfrm>
        </p:spPr>
        <p:txBody>
          <a:bodyPr>
            <a:normAutofit/>
          </a:bodyPr>
          <a:lstStyle/>
          <a:p>
            <a:r>
              <a:rPr lang="en-US" b="0" u="sng" dirty="0">
                <a:latin typeface="Arial" charset="0"/>
              </a:rPr>
              <a:t>History</a:t>
            </a:r>
            <a:endParaRPr lang="en-US" sz="2000" b="0" i="1" dirty="0">
              <a:latin typeface="Arial" charset="0"/>
            </a:endParaRPr>
          </a:p>
        </p:txBody>
      </p:sp>
    </p:spTree>
    <p:extLst>
      <p:ext uri="{BB962C8B-B14F-4D97-AF65-F5344CB8AC3E}">
        <p14:creationId xmlns:p14="http://schemas.microsoft.com/office/powerpoint/2010/main" val="27272302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irfoildice.jpg">
            <a:extLst>
              <a:ext uri="{FF2B5EF4-FFF2-40B4-BE49-F238E27FC236}">
                <a16:creationId xmlns:a16="http://schemas.microsoft.com/office/drawing/2014/main" id="{FBC0155C-BB5A-AD4B-9857-EB7A8353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35" y="1084992"/>
            <a:ext cx="3410465" cy="2557849"/>
          </a:xfrm>
          <a:prstGeom prst="rect">
            <a:avLst/>
          </a:prstGeom>
        </p:spPr>
      </p:pic>
      <p:sp>
        <p:nvSpPr>
          <p:cNvPr id="155651" name="Rectangle 3">
            <a:extLst>
              <a:ext uri="{FF2B5EF4-FFF2-40B4-BE49-F238E27FC236}">
                <a16:creationId xmlns:a16="http://schemas.microsoft.com/office/drawing/2014/main" id="{779D715B-4773-C84E-9DA0-05A95ED45873}"/>
              </a:ext>
            </a:extLst>
          </p:cNvPr>
          <p:cNvSpPr>
            <a:spLocks noGrp="1" noChangeArrowheads="1"/>
          </p:cNvSpPr>
          <p:nvPr>
            <p:ph type="body" idx="1"/>
          </p:nvPr>
        </p:nvSpPr>
        <p:spPr>
          <a:xfrm>
            <a:off x="0" y="1047921"/>
            <a:ext cx="9489988" cy="5513516"/>
          </a:xfrm>
        </p:spPr>
        <p:txBody>
          <a:bodyPr/>
          <a:lstStyle/>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r>
              <a:rPr lang="en-US" altLang="en-US" dirty="0"/>
              <a:t>Both for nested dissection and for parallel sparse </a:t>
            </a:r>
            <a:r>
              <a:rPr lang="en-US" altLang="en-US" dirty="0" err="1"/>
              <a:t>matvec</a:t>
            </a:r>
            <a:endParaRPr lang="en-US" altLang="en-US" dirty="0"/>
          </a:p>
          <a:p>
            <a:pPr>
              <a:lnSpc>
                <a:spcPct val="120000"/>
              </a:lnSpc>
            </a:pPr>
            <a:r>
              <a:rPr lang="en-US" altLang="en-US" dirty="0"/>
              <a:t>Spectral partitioning: Laplacian eigenvectors</a:t>
            </a:r>
          </a:p>
          <a:p>
            <a:pPr>
              <a:lnSpc>
                <a:spcPct val="120000"/>
              </a:lnSpc>
            </a:pPr>
            <a:r>
              <a:rPr lang="en-US" altLang="en-US" dirty="0"/>
              <a:t>Recursive coarsening: Chaco </a:t>
            </a:r>
            <a:r>
              <a:rPr lang="en-US" altLang="en-US" sz="1600" i="1" dirty="0"/>
              <a:t>[Hendrickson/Leland]</a:t>
            </a:r>
            <a:r>
              <a:rPr lang="en-US" altLang="en-US" i="1" dirty="0"/>
              <a:t>, </a:t>
            </a:r>
            <a:r>
              <a:rPr lang="en-US" altLang="en-US" dirty="0"/>
              <a:t>Metis </a:t>
            </a:r>
            <a:r>
              <a:rPr lang="en-US" altLang="en-US" sz="1600" i="1" dirty="0"/>
              <a:t>[</a:t>
            </a:r>
            <a:r>
              <a:rPr lang="en-US" altLang="en-US" sz="1600" i="1" dirty="0" err="1"/>
              <a:t>Karypis</a:t>
            </a:r>
            <a:r>
              <a:rPr lang="en-US" altLang="en-US" sz="1600" i="1" dirty="0"/>
              <a:t>/Kumar]</a:t>
            </a:r>
          </a:p>
          <a:p>
            <a:pPr>
              <a:lnSpc>
                <a:spcPct val="120000"/>
              </a:lnSpc>
            </a:pPr>
            <a:r>
              <a:rPr lang="en-US" altLang="en-US" b="1" dirty="0"/>
              <a:t>...</a:t>
            </a:r>
            <a:endParaRPr lang="en-US" altLang="en-US" sz="1600" b="1" i="1" dirty="0"/>
          </a:p>
        </p:txBody>
      </p:sp>
      <p:sp>
        <p:nvSpPr>
          <p:cNvPr id="3" name="Title 2">
            <a:extLst>
              <a:ext uri="{FF2B5EF4-FFF2-40B4-BE49-F238E27FC236}">
                <a16:creationId xmlns:a16="http://schemas.microsoft.com/office/drawing/2014/main" id="{0017E6AB-BE56-5847-85DF-01A6DD5D4033}"/>
              </a:ext>
            </a:extLst>
          </p:cNvPr>
          <p:cNvSpPr>
            <a:spLocks noGrp="1"/>
          </p:cNvSpPr>
          <p:nvPr>
            <p:ph type="title"/>
          </p:nvPr>
        </p:nvSpPr>
        <p:spPr>
          <a:xfrm>
            <a:off x="43245" y="0"/>
            <a:ext cx="8459788" cy="889686"/>
          </a:xfrm>
        </p:spPr>
        <p:txBody>
          <a:bodyPr/>
          <a:lstStyle/>
          <a:p>
            <a:r>
              <a:rPr lang="en-US" b="0" u="sng" dirty="0"/>
              <a:t>History</a:t>
            </a:r>
            <a:r>
              <a:rPr lang="en-US" b="0" dirty="0"/>
              <a:t>: Mesh partitioning for scientific computing,    </a:t>
            </a:r>
            <a:br>
              <a:rPr lang="en-US" b="0" dirty="0"/>
            </a:br>
            <a:r>
              <a:rPr lang="en-US" b="0" dirty="0"/>
              <a:t>             circa 1992</a:t>
            </a:r>
          </a:p>
        </p:txBody>
      </p:sp>
      <p:pic>
        <p:nvPicPr>
          <p:cNvPr id="4" name="Picture 3" descr="airfoilwhole.jpg">
            <a:extLst>
              <a:ext uri="{FF2B5EF4-FFF2-40B4-BE49-F238E27FC236}">
                <a16:creationId xmlns:a16="http://schemas.microsoft.com/office/drawing/2014/main" id="{DCF109D0-532E-F34E-B3FE-594AF8891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02" y="1136824"/>
            <a:ext cx="3272245" cy="2454184"/>
          </a:xfrm>
          <a:prstGeom prst="rect">
            <a:avLst/>
          </a:prstGeom>
        </p:spPr>
      </p:pic>
      <p:sp>
        <p:nvSpPr>
          <p:cNvPr id="6" name="Line 276">
            <a:extLst>
              <a:ext uri="{FF2B5EF4-FFF2-40B4-BE49-F238E27FC236}">
                <a16:creationId xmlns:a16="http://schemas.microsoft.com/office/drawing/2014/main" id="{B950A61A-F875-2E45-A4A4-AD1BD9C52DB6}"/>
              </a:ext>
            </a:extLst>
          </p:cNvPr>
          <p:cNvSpPr>
            <a:spLocks noChangeShapeType="1"/>
          </p:cNvSpPr>
          <p:nvPr/>
        </p:nvSpPr>
        <p:spPr bwMode="auto">
          <a:xfrm>
            <a:off x="4360347" y="2282792"/>
            <a:ext cx="457200" cy="0"/>
          </a:xfrm>
          <a:prstGeom prst="line">
            <a:avLst/>
          </a:prstGeom>
          <a:noFill/>
          <a:ln w="57150">
            <a:solidFill>
              <a:srgbClr val="FF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8878981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irfoildice.jpg">
            <a:extLst>
              <a:ext uri="{FF2B5EF4-FFF2-40B4-BE49-F238E27FC236}">
                <a16:creationId xmlns:a16="http://schemas.microsoft.com/office/drawing/2014/main" id="{FBC0155C-BB5A-AD4B-9857-EB7A8353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35" y="1084992"/>
            <a:ext cx="3410465" cy="2557849"/>
          </a:xfrm>
          <a:prstGeom prst="rect">
            <a:avLst/>
          </a:prstGeom>
        </p:spPr>
      </p:pic>
      <p:sp>
        <p:nvSpPr>
          <p:cNvPr id="155651" name="Rectangle 3">
            <a:extLst>
              <a:ext uri="{FF2B5EF4-FFF2-40B4-BE49-F238E27FC236}">
                <a16:creationId xmlns:a16="http://schemas.microsoft.com/office/drawing/2014/main" id="{779D715B-4773-C84E-9DA0-05A95ED45873}"/>
              </a:ext>
            </a:extLst>
          </p:cNvPr>
          <p:cNvSpPr>
            <a:spLocks noGrp="1" noChangeArrowheads="1"/>
          </p:cNvSpPr>
          <p:nvPr>
            <p:ph type="body" idx="1"/>
          </p:nvPr>
        </p:nvSpPr>
        <p:spPr>
          <a:xfrm>
            <a:off x="0" y="1047921"/>
            <a:ext cx="9489988" cy="5513516"/>
          </a:xfrm>
        </p:spPr>
        <p:txBody>
          <a:bodyPr/>
          <a:lstStyle/>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r>
              <a:rPr lang="en-US" altLang="en-US" dirty="0"/>
              <a:t>Both for nested dissection and for parallel sparse </a:t>
            </a:r>
            <a:r>
              <a:rPr lang="en-US" altLang="en-US" dirty="0" err="1"/>
              <a:t>matvec</a:t>
            </a:r>
            <a:endParaRPr lang="en-US" altLang="en-US" dirty="0"/>
          </a:p>
          <a:p>
            <a:pPr>
              <a:lnSpc>
                <a:spcPct val="120000"/>
              </a:lnSpc>
            </a:pPr>
            <a:r>
              <a:rPr lang="en-US" altLang="en-US" dirty="0"/>
              <a:t>Spectral partitioning: Laplacian eigenvectors</a:t>
            </a:r>
          </a:p>
          <a:p>
            <a:pPr>
              <a:lnSpc>
                <a:spcPct val="120000"/>
              </a:lnSpc>
            </a:pPr>
            <a:r>
              <a:rPr lang="en-US" altLang="en-US" dirty="0"/>
              <a:t>Recursive coarsening: Chaco </a:t>
            </a:r>
            <a:r>
              <a:rPr lang="en-US" altLang="en-US" sz="1600" i="1" dirty="0"/>
              <a:t>[Hendrickson/Leland], </a:t>
            </a:r>
            <a:r>
              <a:rPr lang="en-US" altLang="en-US" dirty="0"/>
              <a:t>Metis </a:t>
            </a:r>
            <a:r>
              <a:rPr lang="en-US" altLang="en-US" sz="1600" i="1" dirty="0"/>
              <a:t>[</a:t>
            </a:r>
            <a:r>
              <a:rPr lang="en-US" altLang="en-US" sz="1600" i="1" dirty="0" err="1"/>
              <a:t>Karypis</a:t>
            </a:r>
            <a:r>
              <a:rPr lang="en-US" altLang="en-US" sz="1600" i="1" dirty="0"/>
              <a:t>/Kumar]</a:t>
            </a:r>
          </a:p>
          <a:p>
            <a:pPr>
              <a:lnSpc>
                <a:spcPct val="120000"/>
              </a:lnSpc>
            </a:pPr>
            <a:r>
              <a:rPr lang="en-US" altLang="en-US" dirty="0">
                <a:solidFill>
                  <a:srgbClr val="FF0000"/>
                </a:solidFill>
              </a:rPr>
              <a:t>Geometric partitioning: Shang-Hua Teng’s PhD thesis </a:t>
            </a:r>
            <a:r>
              <a:rPr lang="en-US" altLang="en-US" b="1" dirty="0">
                <a:solidFill>
                  <a:srgbClr val="FF0000"/>
                </a:solidFill>
              </a:rPr>
              <a:t>...</a:t>
            </a:r>
          </a:p>
        </p:txBody>
      </p:sp>
      <p:sp>
        <p:nvSpPr>
          <p:cNvPr id="3" name="Title 2">
            <a:extLst>
              <a:ext uri="{FF2B5EF4-FFF2-40B4-BE49-F238E27FC236}">
                <a16:creationId xmlns:a16="http://schemas.microsoft.com/office/drawing/2014/main" id="{0017E6AB-BE56-5847-85DF-01A6DD5D4033}"/>
              </a:ext>
            </a:extLst>
          </p:cNvPr>
          <p:cNvSpPr>
            <a:spLocks noGrp="1"/>
          </p:cNvSpPr>
          <p:nvPr>
            <p:ph type="title"/>
          </p:nvPr>
        </p:nvSpPr>
        <p:spPr>
          <a:xfrm>
            <a:off x="43245" y="0"/>
            <a:ext cx="8459788" cy="889686"/>
          </a:xfrm>
        </p:spPr>
        <p:txBody>
          <a:bodyPr/>
          <a:lstStyle/>
          <a:p>
            <a:r>
              <a:rPr lang="en-US" b="0" u="sng" dirty="0"/>
              <a:t>History</a:t>
            </a:r>
            <a:r>
              <a:rPr lang="en-US" b="0" dirty="0"/>
              <a:t>: Mesh partitioning for scientific computing,    </a:t>
            </a:r>
            <a:br>
              <a:rPr lang="en-US" b="0" dirty="0"/>
            </a:br>
            <a:r>
              <a:rPr lang="en-US" b="0" dirty="0"/>
              <a:t>             circa 1992</a:t>
            </a:r>
          </a:p>
        </p:txBody>
      </p:sp>
      <p:pic>
        <p:nvPicPr>
          <p:cNvPr id="4" name="Picture 3" descr="airfoilwhole.jpg">
            <a:extLst>
              <a:ext uri="{FF2B5EF4-FFF2-40B4-BE49-F238E27FC236}">
                <a16:creationId xmlns:a16="http://schemas.microsoft.com/office/drawing/2014/main" id="{DCF109D0-532E-F34E-B3FE-594AF8891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02" y="1136824"/>
            <a:ext cx="3272245" cy="2454184"/>
          </a:xfrm>
          <a:prstGeom prst="rect">
            <a:avLst/>
          </a:prstGeom>
        </p:spPr>
      </p:pic>
      <p:sp>
        <p:nvSpPr>
          <p:cNvPr id="6" name="Line 276">
            <a:extLst>
              <a:ext uri="{FF2B5EF4-FFF2-40B4-BE49-F238E27FC236}">
                <a16:creationId xmlns:a16="http://schemas.microsoft.com/office/drawing/2014/main" id="{B950A61A-F875-2E45-A4A4-AD1BD9C52DB6}"/>
              </a:ext>
            </a:extLst>
          </p:cNvPr>
          <p:cNvSpPr>
            <a:spLocks noChangeShapeType="1"/>
          </p:cNvSpPr>
          <p:nvPr/>
        </p:nvSpPr>
        <p:spPr bwMode="auto">
          <a:xfrm>
            <a:off x="4360347" y="2282792"/>
            <a:ext cx="457200" cy="0"/>
          </a:xfrm>
          <a:prstGeom prst="line">
            <a:avLst/>
          </a:prstGeom>
          <a:noFill/>
          <a:ln w="57150">
            <a:solidFill>
              <a:srgbClr val="FF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1696276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irfoildice.jpg">
            <a:extLst>
              <a:ext uri="{FF2B5EF4-FFF2-40B4-BE49-F238E27FC236}">
                <a16:creationId xmlns:a16="http://schemas.microsoft.com/office/drawing/2014/main" id="{FBC0155C-BB5A-AD4B-9857-EB7A8353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35" y="1084992"/>
            <a:ext cx="3410465" cy="2557849"/>
          </a:xfrm>
          <a:prstGeom prst="rect">
            <a:avLst/>
          </a:prstGeom>
        </p:spPr>
      </p:pic>
      <p:sp>
        <p:nvSpPr>
          <p:cNvPr id="155651" name="Rectangle 3">
            <a:extLst>
              <a:ext uri="{FF2B5EF4-FFF2-40B4-BE49-F238E27FC236}">
                <a16:creationId xmlns:a16="http://schemas.microsoft.com/office/drawing/2014/main" id="{779D715B-4773-C84E-9DA0-05A95ED45873}"/>
              </a:ext>
            </a:extLst>
          </p:cNvPr>
          <p:cNvSpPr>
            <a:spLocks noGrp="1" noChangeArrowheads="1"/>
          </p:cNvSpPr>
          <p:nvPr>
            <p:ph type="body" idx="1"/>
          </p:nvPr>
        </p:nvSpPr>
        <p:spPr>
          <a:xfrm>
            <a:off x="0" y="1047921"/>
            <a:ext cx="9489988" cy="5513516"/>
          </a:xfrm>
        </p:spPr>
        <p:txBody>
          <a:bodyPr/>
          <a:lstStyle/>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r>
              <a:rPr lang="en-US" altLang="en-US" dirty="0"/>
              <a:t>Both for nested dissection and for parallel sparse </a:t>
            </a:r>
            <a:r>
              <a:rPr lang="en-US" altLang="en-US" dirty="0" err="1"/>
              <a:t>matvec</a:t>
            </a:r>
            <a:endParaRPr lang="en-US" altLang="en-US" dirty="0"/>
          </a:p>
          <a:p>
            <a:pPr>
              <a:lnSpc>
                <a:spcPct val="120000"/>
              </a:lnSpc>
            </a:pPr>
            <a:r>
              <a:rPr lang="en-US" altLang="en-US" dirty="0"/>
              <a:t>Spectral partitioning: Laplacian eigenvectors</a:t>
            </a:r>
          </a:p>
          <a:p>
            <a:pPr>
              <a:lnSpc>
                <a:spcPct val="120000"/>
              </a:lnSpc>
            </a:pPr>
            <a:r>
              <a:rPr lang="en-US" altLang="en-US" dirty="0"/>
              <a:t>Recursive coarsening: Chaco </a:t>
            </a:r>
            <a:r>
              <a:rPr lang="en-US" altLang="en-US" sz="1600" i="1" dirty="0"/>
              <a:t>[Hendrickson/Leland], </a:t>
            </a:r>
            <a:r>
              <a:rPr lang="en-US" altLang="en-US" dirty="0"/>
              <a:t>Metis </a:t>
            </a:r>
            <a:r>
              <a:rPr lang="en-US" altLang="en-US" sz="1600" i="1" dirty="0"/>
              <a:t>[</a:t>
            </a:r>
            <a:r>
              <a:rPr lang="en-US" altLang="en-US" sz="1600" i="1" dirty="0" err="1"/>
              <a:t>Karypis</a:t>
            </a:r>
            <a:r>
              <a:rPr lang="en-US" altLang="en-US" sz="1600" i="1" dirty="0"/>
              <a:t>/Kumar]</a:t>
            </a:r>
          </a:p>
          <a:p>
            <a:pPr>
              <a:lnSpc>
                <a:spcPct val="120000"/>
              </a:lnSpc>
            </a:pPr>
            <a:r>
              <a:rPr lang="en-US" altLang="en-US" dirty="0">
                <a:solidFill>
                  <a:srgbClr val="FF0000"/>
                </a:solidFill>
              </a:rPr>
              <a:t>Geometric partitioning: Shang-Hua Teng’s PhD thesis </a:t>
            </a:r>
            <a:r>
              <a:rPr lang="en-US" altLang="en-US" b="1" dirty="0">
                <a:solidFill>
                  <a:srgbClr val="FF0000"/>
                </a:solidFill>
              </a:rPr>
              <a:t>...</a:t>
            </a:r>
          </a:p>
          <a:p>
            <a:pPr>
              <a:lnSpc>
                <a:spcPct val="120000"/>
              </a:lnSpc>
            </a:pPr>
            <a:r>
              <a:rPr lang="en-US" altLang="en-US" b="1" dirty="0">
                <a:solidFill>
                  <a:srgbClr val="FF0000"/>
                </a:solidFill>
              </a:rPr>
              <a:t>... </a:t>
            </a:r>
            <a:r>
              <a:rPr lang="en-US" altLang="en-US" dirty="0">
                <a:solidFill>
                  <a:srgbClr val="FF0000"/>
                </a:solidFill>
              </a:rPr>
              <a:t>and sparse matrices had just been added to </a:t>
            </a:r>
            <a:r>
              <a:rPr lang="en-US" altLang="en-US" dirty="0" err="1">
                <a:solidFill>
                  <a:srgbClr val="FF0000"/>
                </a:solidFill>
              </a:rPr>
              <a:t>Matlab</a:t>
            </a:r>
            <a:r>
              <a:rPr lang="en-US" altLang="en-US" dirty="0">
                <a:solidFill>
                  <a:srgbClr val="FF0000"/>
                </a:solidFill>
              </a:rPr>
              <a:t> </a:t>
            </a:r>
            <a:r>
              <a:rPr lang="en-US" altLang="en-US" b="1" dirty="0">
                <a:solidFill>
                  <a:srgbClr val="FF0000"/>
                </a:solidFill>
              </a:rPr>
              <a:t>...</a:t>
            </a:r>
          </a:p>
        </p:txBody>
      </p:sp>
      <p:sp>
        <p:nvSpPr>
          <p:cNvPr id="3" name="Title 2">
            <a:extLst>
              <a:ext uri="{FF2B5EF4-FFF2-40B4-BE49-F238E27FC236}">
                <a16:creationId xmlns:a16="http://schemas.microsoft.com/office/drawing/2014/main" id="{0017E6AB-BE56-5847-85DF-01A6DD5D4033}"/>
              </a:ext>
            </a:extLst>
          </p:cNvPr>
          <p:cNvSpPr>
            <a:spLocks noGrp="1"/>
          </p:cNvSpPr>
          <p:nvPr>
            <p:ph type="title"/>
          </p:nvPr>
        </p:nvSpPr>
        <p:spPr>
          <a:xfrm>
            <a:off x="43245" y="0"/>
            <a:ext cx="8459788" cy="889686"/>
          </a:xfrm>
        </p:spPr>
        <p:txBody>
          <a:bodyPr/>
          <a:lstStyle/>
          <a:p>
            <a:r>
              <a:rPr lang="en-US" b="0" u="sng" dirty="0"/>
              <a:t>History</a:t>
            </a:r>
            <a:r>
              <a:rPr lang="en-US" b="0" dirty="0"/>
              <a:t>: Mesh partitioning for scientific computing,    </a:t>
            </a:r>
            <a:br>
              <a:rPr lang="en-US" b="0" dirty="0"/>
            </a:br>
            <a:r>
              <a:rPr lang="en-US" b="0" dirty="0"/>
              <a:t>             circa 1992</a:t>
            </a:r>
          </a:p>
        </p:txBody>
      </p:sp>
      <p:pic>
        <p:nvPicPr>
          <p:cNvPr id="4" name="Picture 3" descr="airfoilwhole.jpg">
            <a:extLst>
              <a:ext uri="{FF2B5EF4-FFF2-40B4-BE49-F238E27FC236}">
                <a16:creationId xmlns:a16="http://schemas.microsoft.com/office/drawing/2014/main" id="{DCF109D0-532E-F34E-B3FE-594AF8891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02" y="1136824"/>
            <a:ext cx="3272245" cy="2454184"/>
          </a:xfrm>
          <a:prstGeom prst="rect">
            <a:avLst/>
          </a:prstGeom>
        </p:spPr>
      </p:pic>
      <p:sp>
        <p:nvSpPr>
          <p:cNvPr id="6" name="Line 276">
            <a:extLst>
              <a:ext uri="{FF2B5EF4-FFF2-40B4-BE49-F238E27FC236}">
                <a16:creationId xmlns:a16="http://schemas.microsoft.com/office/drawing/2014/main" id="{B950A61A-F875-2E45-A4A4-AD1BD9C52DB6}"/>
              </a:ext>
            </a:extLst>
          </p:cNvPr>
          <p:cNvSpPr>
            <a:spLocks noChangeShapeType="1"/>
          </p:cNvSpPr>
          <p:nvPr/>
        </p:nvSpPr>
        <p:spPr bwMode="auto">
          <a:xfrm>
            <a:off x="4360347" y="2282792"/>
            <a:ext cx="457200" cy="0"/>
          </a:xfrm>
          <a:prstGeom prst="line">
            <a:avLst/>
          </a:prstGeom>
          <a:noFill/>
          <a:ln w="57150">
            <a:solidFill>
              <a:srgbClr val="FF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091301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9" name="Picture 3">
            <a:extLst>
              <a:ext uri="{FF2B5EF4-FFF2-40B4-BE49-F238E27FC236}">
                <a16:creationId xmlns:a16="http://schemas.microsoft.com/office/drawing/2014/main" id="{4CCF5E75-1063-A349-989E-E3263439D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639" y="669613"/>
            <a:ext cx="295132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0" name="Picture 4">
            <a:extLst>
              <a:ext uri="{FF2B5EF4-FFF2-40B4-BE49-F238E27FC236}">
                <a16:creationId xmlns:a16="http://schemas.microsoft.com/office/drawing/2014/main" id="{49797E43-464A-D44C-A91A-82CD90469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248" y="957128"/>
            <a:ext cx="3319953"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1" name="Picture 5">
            <a:extLst>
              <a:ext uri="{FF2B5EF4-FFF2-40B4-BE49-F238E27FC236}">
                <a16:creationId xmlns:a16="http://schemas.microsoft.com/office/drawing/2014/main" id="{7422ACE4-DB6D-3847-9838-96EA9E69D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41" y="1154836"/>
            <a:ext cx="2891096"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2">
            <a:extLst>
              <a:ext uri="{FF2B5EF4-FFF2-40B4-BE49-F238E27FC236}">
                <a16:creationId xmlns:a16="http://schemas.microsoft.com/office/drawing/2014/main" id="{982469D5-8675-314C-B984-EEF6DF375673}"/>
              </a:ext>
            </a:extLst>
          </p:cNvPr>
          <p:cNvSpPr>
            <a:spLocks noGrp="1"/>
          </p:cNvSpPr>
          <p:nvPr>
            <p:ph type="title"/>
          </p:nvPr>
        </p:nvSpPr>
        <p:spPr>
          <a:xfrm>
            <a:off x="43244" y="-61785"/>
            <a:ext cx="9100755" cy="593124"/>
          </a:xfrm>
        </p:spPr>
        <p:txBody>
          <a:bodyPr/>
          <a:lstStyle/>
          <a:p>
            <a:r>
              <a:rPr lang="en-US" b="0" dirty="0"/>
              <a:t>Geometric partitioning in </a:t>
            </a:r>
            <a:r>
              <a:rPr lang="en-US" b="0" dirty="0" err="1"/>
              <a:t>Matlab</a:t>
            </a:r>
            <a:r>
              <a:rPr lang="en-US" b="0" dirty="0"/>
              <a:t> </a:t>
            </a:r>
            <a:r>
              <a:rPr lang="en-US" sz="1600" b="0" i="1" dirty="0"/>
              <a:t>[G, Miller, Teng]</a:t>
            </a:r>
          </a:p>
        </p:txBody>
      </p:sp>
      <p:sp>
        <p:nvSpPr>
          <p:cNvPr id="10" name="TextBox 9">
            <a:extLst>
              <a:ext uri="{FF2B5EF4-FFF2-40B4-BE49-F238E27FC236}">
                <a16:creationId xmlns:a16="http://schemas.microsoft.com/office/drawing/2014/main" id="{09576958-583F-FB42-818C-1F9FCC4E6909}"/>
              </a:ext>
            </a:extLst>
          </p:cNvPr>
          <p:cNvSpPr txBox="1"/>
          <p:nvPr/>
        </p:nvSpPr>
        <p:spPr>
          <a:xfrm>
            <a:off x="830077" y="896729"/>
            <a:ext cx="1773242" cy="338554"/>
          </a:xfrm>
          <a:prstGeom prst="rect">
            <a:avLst/>
          </a:prstGeom>
          <a:solidFill>
            <a:srgbClr val="FFC000"/>
          </a:solidFill>
        </p:spPr>
        <p:txBody>
          <a:bodyPr wrap="none" rtlCol="0">
            <a:spAutoFit/>
          </a:bodyPr>
          <a:lstStyle/>
          <a:p>
            <a:pPr>
              <a:buNone/>
            </a:pPr>
            <a:r>
              <a:rPr lang="en-US" sz="1600" b="1" dirty="0">
                <a:latin typeface="+mn-lt"/>
              </a:rPr>
              <a:t>1. Original Mesh</a:t>
            </a:r>
          </a:p>
        </p:txBody>
      </p:sp>
      <p:sp>
        <p:nvSpPr>
          <p:cNvPr id="11" name="TextBox 10">
            <a:extLst>
              <a:ext uri="{FF2B5EF4-FFF2-40B4-BE49-F238E27FC236}">
                <a16:creationId xmlns:a16="http://schemas.microsoft.com/office/drawing/2014/main" id="{ED9429AE-5659-6E47-AFAB-84A4635D9316}"/>
              </a:ext>
            </a:extLst>
          </p:cNvPr>
          <p:cNvSpPr txBox="1"/>
          <p:nvPr/>
        </p:nvSpPr>
        <p:spPr>
          <a:xfrm>
            <a:off x="980759" y="3916571"/>
            <a:ext cx="1622560" cy="338554"/>
          </a:xfrm>
          <a:prstGeom prst="rect">
            <a:avLst/>
          </a:prstGeom>
          <a:solidFill>
            <a:srgbClr val="FFC000"/>
          </a:solidFill>
        </p:spPr>
        <p:txBody>
          <a:bodyPr wrap="none" rtlCol="0">
            <a:spAutoFit/>
          </a:bodyPr>
          <a:lstStyle/>
          <a:p>
            <a:pPr>
              <a:buNone/>
            </a:pPr>
            <a:r>
              <a:rPr lang="en-US" sz="1600" b="1" dirty="0">
                <a:latin typeface="+mn-lt"/>
              </a:rPr>
              <a:t>2. Mesh Points</a:t>
            </a:r>
          </a:p>
        </p:txBody>
      </p:sp>
      <p:sp>
        <p:nvSpPr>
          <p:cNvPr id="12" name="TextBox 11">
            <a:extLst>
              <a:ext uri="{FF2B5EF4-FFF2-40B4-BE49-F238E27FC236}">
                <a16:creationId xmlns:a16="http://schemas.microsoft.com/office/drawing/2014/main" id="{B1616AB1-43A9-7A4A-B29E-CEE293DBF68A}"/>
              </a:ext>
            </a:extLst>
          </p:cNvPr>
          <p:cNvSpPr txBox="1"/>
          <p:nvPr/>
        </p:nvSpPr>
        <p:spPr>
          <a:xfrm>
            <a:off x="3101249" y="944771"/>
            <a:ext cx="2795958" cy="338554"/>
          </a:xfrm>
          <a:prstGeom prst="rect">
            <a:avLst/>
          </a:prstGeom>
          <a:solidFill>
            <a:srgbClr val="FFC000"/>
          </a:solidFill>
        </p:spPr>
        <p:txBody>
          <a:bodyPr wrap="none" rtlCol="0">
            <a:spAutoFit/>
          </a:bodyPr>
          <a:lstStyle/>
          <a:p>
            <a:pPr>
              <a:buNone/>
            </a:pPr>
            <a:r>
              <a:rPr lang="en-US" sz="1600" b="1" dirty="0">
                <a:latin typeface="+mn-lt"/>
              </a:rPr>
              <a:t>3.Stereographic Projection</a:t>
            </a:r>
          </a:p>
        </p:txBody>
      </p:sp>
      <p:sp>
        <p:nvSpPr>
          <p:cNvPr id="13" name="TextBox 12">
            <a:extLst>
              <a:ext uri="{FF2B5EF4-FFF2-40B4-BE49-F238E27FC236}">
                <a16:creationId xmlns:a16="http://schemas.microsoft.com/office/drawing/2014/main" id="{9D7913C3-15F2-7C4F-89DA-006C5293DDA4}"/>
              </a:ext>
            </a:extLst>
          </p:cNvPr>
          <p:cNvSpPr txBox="1"/>
          <p:nvPr/>
        </p:nvSpPr>
        <p:spPr>
          <a:xfrm>
            <a:off x="3469592" y="4085848"/>
            <a:ext cx="2340705" cy="338554"/>
          </a:xfrm>
          <a:prstGeom prst="rect">
            <a:avLst/>
          </a:prstGeom>
          <a:solidFill>
            <a:srgbClr val="FFC000"/>
          </a:solidFill>
        </p:spPr>
        <p:txBody>
          <a:bodyPr wrap="none" rtlCol="0">
            <a:spAutoFit/>
          </a:bodyPr>
          <a:lstStyle/>
          <a:p>
            <a:pPr>
              <a:buNone/>
            </a:pPr>
            <a:r>
              <a:rPr lang="en-US" sz="1600" b="1" dirty="0">
                <a:latin typeface="+mn-lt"/>
              </a:rPr>
              <a:t>4. Conformal Mapping</a:t>
            </a:r>
          </a:p>
        </p:txBody>
      </p:sp>
      <p:sp>
        <p:nvSpPr>
          <p:cNvPr id="14" name="TextBox 13">
            <a:extLst>
              <a:ext uri="{FF2B5EF4-FFF2-40B4-BE49-F238E27FC236}">
                <a16:creationId xmlns:a16="http://schemas.microsoft.com/office/drawing/2014/main" id="{EA583651-7B54-BB4C-B7A1-AA0100FE0F54}"/>
              </a:ext>
            </a:extLst>
          </p:cNvPr>
          <p:cNvSpPr txBox="1"/>
          <p:nvPr/>
        </p:nvSpPr>
        <p:spPr>
          <a:xfrm>
            <a:off x="6630592" y="511520"/>
            <a:ext cx="2510624" cy="338554"/>
          </a:xfrm>
          <a:prstGeom prst="rect">
            <a:avLst/>
          </a:prstGeom>
          <a:solidFill>
            <a:srgbClr val="FFC000"/>
          </a:solidFill>
        </p:spPr>
        <p:txBody>
          <a:bodyPr wrap="none" rtlCol="0">
            <a:spAutoFit/>
          </a:bodyPr>
          <a:lstStyle/>
          <a:p>
            <a:pPr>
              <a:buNone/>
            </a:pPr>
            <a:r>
              <a:rPr lang="en-US" sz="1600" b="1" dirty="0">
                <a:latin typeface="+mn-lt"/>
              </a:rPr>
              <a:t>5. Projected Back Down</a:t>
            </a:r>
          </a:p>
        </p:txBody>
      </p:sp>
      <p:sp>
        <p:nvSpPr>
          <p:cNvPr id="21" name="TextBox 20">
            <a:extLst>
              <a:ext uri="{FF2B5EF4-FFF2-40B4-BE49-F238E27FC236}">
                <a16:creationId xmlns:a16="http://schemas.microsoft.com/office/drawing/2014/main" id="{C18FDC13-DFDE-B34E-B981-CE6D8C3861F8}"/>
              </a:ext>
            </a:extLst>
          </p:cNvPr>
          <p:cNvSpPr txBox="1"/>
          <p:nvPr/>
        </p:nvSpPr>
        <p:spPr>
          <a:xfrm>
            <a:off x="6212885" y="3412241"/>
            <a:ext cx="2917074" cy="276999"/>
          </a:xfrm>
          <a:prstGeom prst="rect">
            <a:avLst/>
          </a:prstGeom>
          <a:solidFill>
            <a:schemeClr val="bg1"/>
          </a:solidFill>
          <a:ln w="6350">
            <a:noFill/>
          </a:ln>
        </p:spPr>
        <p:txBody>
          <a:bodyPr wrap="square" rtlCol="0">
            <a:spAutoFit/>
          </a:bodyPr>
          <a:lstStyle/>
          <a:p>
            <a:pPr>
              <a:buNone/>
            </a:pPr>
            <a:r>
              <a:rPr lang="en-US" sz="1200" b="1" dirty="0">
                <a:solidFill>
                  <a:schemeClr val="bg1"/>
                </a:solidFill>
                <a:latin typeface="+mn-lt"/>
              </a:rPr>
              <a:t>Projected                D</a:t>
            </a:r>
          </a:p>
        </p:txBody>
      </p:sp>
      <p:sp>
        <p:nvSpPr>
          <p:cNvPr id="15" name="TextBox 14">
            <a:extLst>
              <a:ext uri="{FF2B5EF4-FFF2-40B4-BE49-F238E27FC236}">
                <a16:creationId xmlns:a16="http://schemas.microsoft.com/office/drawing/2014/main" id="{71C19020-2DCC-E54D-8C6C-2716A2DBA1E2}"/>
              </a:ext>
            </a:extLst>
          </p:cNvPr>
          <p:cNvSpPr txBox="1"/>
          <p:nvPr/>
        </p:nvSpPr>
        <p:spPr>
          <a:xfrm>
            <a:off x="6620105" y="3684951"/>
            <a:ext cx="2068195" cy="338554"/>
          </a:xfrm>
          <a:prstGeom prst="rect">
            <a:avLst/>
          </a:prstGeom>
          <a:solidFill>
            <a:srgbClr val="FFC000"/>
          </a:solidFill>
        </p:spPr>
        <p:txBody>
          <a:bodyPr wrap="none" rtlCol="0">
            <a:spAutoFit/>
          </a:bodyPr>
          <a:lstStyle/>
          <a:p>
            <a:pPr>
              <a:buNone/>
            </a:pPr>
            <a:r>
              <a:rPr lang="en-US" sz="1600" b="1" dirty="0">
                <a:latin typeface="+mn-lt"/>
              </a:rPr>
              <a:t>6. Partitioned Mesh</a:t>
            </a:r>
          </a:p>
        </p:txBody>
      </p:sp>
      <p:sp>
        <p:nvSpPr>
          <p:cNvPr id="20" name="TextBox 19">
            <a:extLst>
              <a:ext uri="{FF2B5EF4-FFF2-40B4-BE49-F238E27FC236}">
                <a16:creationId xmlns:a16="http://schemas.microsoft.com/office/drawing/2014/main" id="{08D86B6F-5663-F047-9793-5F6F0B57CD5D}"/>
              </a:ext>
            </a:extLst>
          </p:cNvPr>
          <p:cNvSpPr txBox="1"/>
          <p:nvPr/>
        </p:nvSpPr>
        <p:spPr>
          <a:xfrm>
            <a:off x="7119853" y="3235497"/>
            <a:ext cx="1529184" cy="276999"/>
          </a:xfrm>
          <a:prstGeom prst="rect">
            <a:avLst/>
          </a:prstGeom>
          <a:solidFill>
            <a:schemeClr val="bg1"/>
          </a:solidFill>
          <a:ln w="6350">
            <a:noFill/>
          </a:ln>
        </p:spPr>
        <p:txBody>
          <a:bodyPr wrap="square" rtlCol="0">
            <a:spAutoFit/>
          </a:bodyPr>
          <a:lstStyle/>
          <a:p>
            <a:pPr>
              <a:buNone/>
            </a:pPr>
            <a:r>
              <a:rPr lang="en-US" sz="1200" b="1" dirty="0">
                <a:solidFill>
                  <a:schemeClr val="bg1"/>
                </a:solidFill>
                <a:latin typeface="+mn-lt"/>
              </a:rPr>
              <a:t>Projected D</a:t>
            </a:r>
          </a:p>
        </p:txBody>
      </p:sp>
      <p:sp>
        <p:nvSpPr>
          <p:cNvPr id="22" name="TextBox 21">
            <a:extLst>
              <a:ext uri="{FF2B5EF4-FFF2-40B4-BE49-F238E27FC236}">
                <a16:creationId xmlns:a16="http://schemas.microsoft.com/office/drawing/2014/main" id="{55DA5CC3-DBA4-514A-BD87-719C3917BA28}"/>
              </a:ext>
            </a:extLst>
          </p:cNvPr>
          <p:cNvSpPr txBox="1"/>
          <p:nvPr/>
        </p:nvSpPr>
        <p:spPr>
          <a:xfrm>
            <a:off x="857597" y="6566346"/>
            <a:ext cx="1529184" cy="276999"/>
          </a:xfrm>
          <a:prstGeom prst="rect">
            <a:avLst/>
          </a:prstGeom>
          <a:solidFill>
            <a:schemeClr val="bg1"/>
          </a:solidFill>
          <a:ln w="6350">
            <a:noFill/>
          </a:ln>
        </p:spPr>
        <p:txBody>
          <a:bodyPr wrap="square" rtlCol="0">
            <a:spAutoFit/>
          </a:bodyPr>
          <a:lstStyle/>
          <a:p>
            <a:pPr>
              <a:buNone/>
            </a:pPr>
            <a:r>
              <a:rPr lang="en-US" sz="1200" b="1" dirty="0">
                <a:solidFill>
                  <a:schemeClr val="bg1"/>
                </a:solidFill>
                <a:latin typeface="+mn-lt"/>
              </a:rPr>
              <a:t>Projected D</a:t>
            </a:r>
          </a:p>
        </p:txBody>
      </p:sp>
      <p:sp>
        <p:nvSpPr>
          <p:cNvPr id="23" name="TextBox 22">
            <a:extLst>
              <a:ext uri="{FF2B5EF4-FFF2-40B4-BE49-F238E27FC236}">
                <a16:creationId xmlns:a16="http://schemas.microsoft.com/office/drawing/2014/main" id="{44FE542A-DF2B-5F47-A326-025881B3689B}"/>
              </a:ext>
            </a:extLst>
          </p:cNvPr>
          <p:cNvSpPr txBox="1"/>
          <p:nvPr/>
        </p:nvSpPr>
        <p:spPr>
          <a:xfrm>
            <a:off x="3010099" y="3679795"/>
            <a:ext cx="3377591" cy="276999"/>
          </a:xfrm>
          <a:prstGeom prst="rect">
            <a:avLst/>
          </a:prstGeom>
          <a:solidFill>
            <a:schemeClr val="bg1"/>
          </a:solidFill>
          <a:ln w="6350">
            <a:noFill/>
          </a:ln>
        </p:spPr>
        <p:txBody>
          <a:bodyPr wrap="square" rtlCol="0">
            <a:spAutoFit/>
          </a:bodyPr>
          <a:lstStyle/>
          <a:p>
            <a:pPr>
              <a:buNone/>
            </a:pPr>
            <a:r>
              <a:rPr lang="en-US" sz="1200" b="1" dirty="0">
                <a:solidFill>
                  <a:schemeClr val="bg1"/>
                </a:solidFill>
                <a:latin typeface="+mn-lt"/>
              </a:rPr>
              <a:t>               ted D</a:t>
            </a:r>
          </a:p>
        </p:txBody>
      </p:sp>
      <p:sp>
        <p:nvSpPr>
          <p:cNvPr id="24" name="TextBox 23">
            <a:extLst>
              <a:ext uri="{FF2B5EF4-FFF2-40B4-BE49-F238E27FC236}">
                <a16:creationId xmlns:a16="http://schemas.microsoft.com/office/drawing/2014/main" id="{AC445D9C-B036-3944-8653-08556F9C546A}"/>
              </a:ext>
            </a:extLst>
          </p:cNvPr>
          <p:cNvSpPr txBox="1"/>
          <p:nvPr/>
        </p:nvSpPr>
        <p:spPr>
          <a:xfrm>
            <a:off x="980759" y="3564872"/>
            <a:ext cx="1529184" cy="276999"/>
          </a:xfrm>
          <a:prstGeom prst="rect">
            <a:avLst/>
          </a:prstGeom>
          <a:solidFill>
            <a:schemeClr val="bg1"/>
          </a:solidFill>
          <a:ln w="6350">
            <a:noFill/>
          </a:ln>
        </p:spPr>
        <p:txBody>
          <a:bodyPr wrap="square" rtlCol="0">
            <a:spAutoFit/>
          </a:bodyPr>
          <a:lstStyle/>
          <a:p>
            <a:pPr>
              <a:buNone/>
            </a:pPr>
            <a:r>
              <a:rPr lang="en-US" sz="1200" b="1" dirty="0">
                <a:solidFill>
                  <a:schemeClr val="bg1"/>
                </a:solidFill>
                <a:latin typeface="+mn-lt"/>
              </a:rPr>
              <a:t>Projected D</a:t>
            </a:r>
          </a:p>
        </p:txBody>
      </p:sp>
    </p:spTree>
    <p:extLst>
      <p:ext uri="{BB962C8B-B14F-4D97-AF65-F5344CB8AC3E}">
        <p14:creationId xmlns:p14="http://schemas.microsoft.com/office/powerpoint/2010/main" val="389793495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2002 </a:t>
            </a:r>
            <a:br>
              <a:rPr lang="en-US" sz="4800" dirty="0">
                <a:latin typeface="Arial" charset="0"/>
              </a:rPr>
            </a:br>
            <a:r>
              <a:rPr lang="en-US" sz="3200" dirty="0">
                <a:latin typeface="Arial" charset="0"/>
              </a:rPr>
              <a:t>(and soon after) </a:t>
            </a:r>
            <a:r>
              <a:rPr lang="en-US" sz="4800" dirty="0">
                <a:latin typeface="Arial" charset="0"/>
              </a:rPr>
              <a:t>...</a:t>
            </a:r>
          </a:p>
        </p:txBody>
      </p:sp>
      <p:sp>
        <p:nvSpPr>
          <p:cNvPr id="4" name="Title 1">
            <a:extLst>
              <a:ext uri="{FF2B5EF4-FFF2-40B4-BE49-F238E27FC236}">
                <a16:creationId xmlns:a16="http://schemas.microsoft.com/office/drawing/2014/main" id="{B563B248-0DB3-C743-A2BA-2E1912A68A0E}"/>
              </a:ext>
            </a:extLst>
          </p:cNvPr>
          <p:cNvSpPr>
            <a:spLocks noGrp="1"/>
          </p:cNvSpPr>
          <p:nvPr>
            <p:ph type="title"/>
          </p:nvPr>
        </p:nvSpPr>
        <p:spPr>
          <a:xfrm>
            <a:off x="0" y="2"/>
            <a:ext cx="8915400" cy="657520"/>
          </a:xfrm>
        </p:spPr>
        <p:txBody>
          <a:bodyPr>
            <a:normAutofit/>
          </a:bodyPr>
          <a:lstStyle/>
          <a:p>
            <a:r>
              <a:rPr lang="en-US" b="0" u="sng" dirty="0">
                <a:latin typeface="Arial" charset="0"/>
              </a:rPr>
              <a:t>History</a:t>
            </a:r>
            <a:endParaRPr lang="en-US" sz="2000" b="0" i="1" dirty="0">
              <a:latin typeface="Arial" charset="0"/>
            </a:endParaRPr>
          </a:p>
        </p:txBody>
      </p:sp>
    </p:spTree>
    <p:extLst>
      <p:ext uri="{BB962C8B-B14F-4D97-AF65-F5344CB8AC3E}">
        <p14:creationId xmlns:p14="http://schemas.microsoft.com/office/powerpoint/2010/main" val="36256406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768" y="1470454"/>
            <a:ext cx="81925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2002 </a:t>
            </a:r>
            <a:br>
              <a:rPr lang="en-US" sz="4800" dirty="0">
                <a:latin typeface="Arial" charset="0"/>
              </a:rPr>
            </a:br>
            <a:r>
              <a:rPr lang="en-US" sz="3200" dirty="0">
                <a:latin typeface="Arial" charset="0"/>
              </a:rPr>
              <a:t>(and soon after) </a:t>
            </a:r>
            <a:r>
              <a:rPr lang="en-US" sz="4800" dirty="0">
                <a:latin typeface="Arial" charset="0"/>
              </a:rPr>
              <a:t>...</a:t>
            </a:r>
          </a:p>
          <a:p>
            <a:pPr marL="0" indent="0" algn="ctr">
              <a:lnSpc>
                <a:spcPct val="120000"/>
              </a:lnSpc>
              <a:buNone/>
            </a:pPr>
            <a:endParaRPr lang="en-US" dirty="0">
              <a:latin typeface="Arial" charset="0"/>
            </a:endParaRPr>
          </a:p>
          <a:p>
            <a:pPr marL="0" indent="0" algn="ctr">
              <a:lnSpc>
                <a:spcPct val="120000"/>
              </a:lnSpc>
              <a:buNone/>
            </a:pPr>
            <a:r>
              <a:rPr lang="en-US" sz="2000" dirty="0">
                <a:solidFill>
                  <a:srgbClr val="FF0000"/>
                </a:solidFill>
                <a:latin typeface="Arial" charset="0"/>
              </a:rPr>
              <a:t>(In 2002, JRG shared an office with Jeremy Kepner at MIT.)</a:t>
            </a:r>
          </a:p>
        </p:txBody>
      </p:sp>
      <p:sp>
        <p:nvSpPr>
          <p:cNvPr id="4" name="Title 1">
            <a:extLst>
              <a:ext uri="{FF2B5EF4-FFF2-40B4-BE49-F238E27FC236}">
                <a16:creationId xmlns:a16="http://schemas.microsoft.com/office/drawing/2014/main" id="{B563B248-0DB3-C743-A2BA-2E1912A68A0E}"/>
              </a:ext>
            </a:extLst>
          </p:cNvPr>
          <p:cNvSpPr>
            <a:spLocks noGrp="1"/>
          </p:cNvSpPr>
          <p:nvPr>
            <p:ph type="title"/>
          </p:nvPr>
        </p:nvSpPr>
        <p:spPr>
          <a:xfrm>
            <a:off x="0" y="2"/>
            <a:ext cx="8915400" cy="657520"/>
          </a:xfrm>
        </p:spPr>
        <p:txBody>
          <a:bodyPr>
            <a:normAutofit/>
          </a:bodyPr>
          <a:lstStyle/>
          <a:p>
            <a:r>
              <a:rPr lang="en-US" b="0" u="sng" dirty="0">
                <a:latin typeface="Arial" charset="0"/>
              </a:rPr>
              <a:t>History</a:t>
            </a:r>
            <a:endParaRPr lang="en-US" sz="2000" b="0" i="1" dirty="0">
              <a:latin typeface="Arial" charset="0"/>
            </a:endParaRPr>
          </a:p>
        </p:txBody>
      </p:sp>
    </p:spTree>
    <p:extLst>
      <p:ext uri="{BB962C8B-B14F-4D97-AF65-F5344CB8AC3E}">
        <p14:creationId xmlns:p14="http://schemas.microsoft.com/office/powerpoint/2010/main" val="24386314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D3A22-CF56-B846-B07F-C4EA4E870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848" y="1537822"/>
            <a:ext cx="4674540" cy="3505906"/>
          </a:xfrm>
          <a:prstGeom prst="rect">
            <a:avLst/>
          </a:prstGeom>
        </p:spPr>
      </p:pic>
      <p:pic>
        <p:nvPicPr>
          <p:cNvPr id="850946" name="Picture 2">
            <a:extLst>
              <a:ext uri="{FF2B5EF4-FFF2-40B4-BE49-F238E27FC236}">
                <a16:creationId xmlns:a16="http://schemas.microsoft.com/office/drawing/2014/main" id="{E499EB5D-AB30-AE4B-A239-B712ECD5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68" t="14502" r="16704" b="16241"/>
          <a:stretch>
            <a:fillRect/>
          </a:stretch>
        </p:blipFill>
        <p:spPr bwMode="auto">
          <a:xfrm>
            <a:off x="395288" y="1423281"/>
            <a:ext cx="3774131" cy="362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948" name="Rectangle 4">
            <a:extLst>
              <a:ext uri="{FF2B5EF4-FFF2-40B4-BE49-F238E27FC236}">
                <a16:creationId xmlns:a16="http://schemas.microsoft.com/office/drawing/2014/main" id="{A847D5A7-661E-9142-9E72-F65C566DD6C1}"/>
              </a:ext>
            </a:extLst>
          </p:cNvPr>
          <p:cNvSpPr>
            <a:spLocks noGrp="1" noChangeArrowheads="1"/>
          </p:cNvSpPr>
          <p:nvPr>
            <p:ph type="body" sz="half" idx="1"/>
          </p:nvPr>
        </p:nvSpPr>
        <p:spPr>
          <a:xfrm>
            <a:off x="1513681" y="5341264"/>
            <a:ext cx="6861175" cy="1387475"/>
          </a:xfrm>
          <a:noFill/>
          <a:ln/>
        </p:spPr>
        <p:txBody>
          <a:bodyPr/>
          <a:lstStyle/>
          <a:p>
            <a:pPr>
              <a:lnSpc>
                <a:spcPct val="85000"/>
              </a:lnSpc>
            </a:pPr>
            <a:r>
              <a:rPr lang="en-US" altLang="en-US" sz="2000" dirty="0"/>
              <a:t>Many tight clusters, loosely interconnected</a:t>
            </a:r>
          </a:p>
          <a:p>
            <a:pPr>
              <a:lnSpc>
                <a:spcPct val="85000"/>
              </a:lnSpc>
            </a:pPr>
            <a:r>
              <a:rPr lang="en-US" altLang="en-US" sz="2000" dirty="0"/>
              <a:t>Input data is edge triples  </a:t>
            </a:r>
            <a:r>
              <a:rPr lang="en-US" altLang="en-US" sz="2000" b="1" dirty="0">
                <a:solidFill>
                  <a:srgbClr val="FF0000"/>
                </a:solidFill>
              </a:rPr>
              <a:t>&lt; </a:t>
            </a:r>
            <a:r>
              <a:rPr lang="en-US" altLang="en-US" sz="2000" dirty="0" err="1">
                <a:solidFill>
                  <a:srgbClr val="FF0000"/>
                </a:solidFill>
              </a:rPr>
              <a:t>i</a:t>
            </a:r>
            <a:r>
              <a:rPr lang="en-US" altLang="en-US" sz="2000" dirty="0">
                <a:solidFill>
                  <a:srgbClr val="FF0000"/>
                </a:solidFill>
              </a:rPr>
              <a:t>, j, a </a:t>
            </a:r>
            <a:r>
              <a:rPr lang="en-US" altLang="en-US" sz="2000" b="1" dirty="0">
                <a:solidFill>
                  <a:srgbClr val="FF0000"/>
                </a:solidFill>
              </a:rPr>
              <a:t>&gt;</a:t>
            </a:r>
          </a:p>
          <a:p>
            <a:pPr>
              <a:lnSpc>
                <a:spcPct val="85000"/>
              </a:lnSpc>
            </a:pPr>
            <a:r>
              <a:rPr lang="en-US" altLang="en-US" sz="2000" dirty="0"/>
              <a:t>Vertices and edges permuted randomly</a:t>
            </a:r>
            <a:endParaRPr lang="en-US" altLang="en-US" dirty="0">
              <a:solidFill>
                <a:srgbClr val="FF0000"/>
              </a:solidFill>
            </a:endParaRPr>
          </a:p>
        </p:txBody>
      </p:sp>
      <p:sp>
        <p:nvSpPr>
          <p:cNvPr id="850949" name="Rectangle 5">
            <a:extLst>
              <a:ext uri="{FF2B5EF4-FFF2-40B4-BE49-F238E27FC236}">
                <a16:creationId xmlns:a16="http://schemas.microsoft.com/office/drawing/2014/main" id="{331DE4D9-A37D-FB40-8BAC-CE07EA7D1E73}"/>
              </a:ext>
            </a:extLst>
          </p:cNvPr>
          <p:cNvSpPr>
            <a:spLocks noGrp="1" noChangeArrowheads="1"/>
          </p:cNvSpPr>
          <p:nvPr>
            <p:ph type="title"/>
          </p:nvPr>
        </p:nvSpPr>
        <p:spPr>
          <a:xfrm>
            <a:off x="0" y="0"/>
            <a:ext cx="8688388" cy="960438"/>
          </a:xfrm>
          <a:noFill/>
          <a:ln/>
        </p:spPr>
        <p:txBody>
          <a:bodyPr/>
          <a:lstStyle/>
          <a:p>
            <a:r>
              <a:rPr lang="en-US" altLang="en-US" b="0" dirty="0"/>
              <a:t>First draft of HPCS graph analysis benchmark</a:t>
            </a:r>
            <a:br>
              <a:rPr lang="en-US" altLang="en-US" b="0" dirty="0"/>
            </a:br>
            <a:r>
              <a:rPr lang="en-US" altLang="en-US" b="0" dirty="0"/>
              <a:t>       </a:t>
            </a:r>
            <a:r>
              <a:rPr lang="en-US" altLang="en-US" sz="1800" b="0" i="1" dirty="0"/>
              <a:t>[circa 2004]</a:t>
            </a:r>
          </a:p>
        </p:txBody>
      </p:sp>
      <p:pic>
        <p:nvPicPr>
          <p:cNvPr id="850951" name="Picture 7" descr="darpa">
            <a:extLst>
              <a:ext uri="{FF2B5EF4-FFF2-40B4-BE49-F238E27FC236}">
                <a16:creationId xmlns:a16="http://schemas.microsoft.com/office/drawing/2014/main" id="{BB524B94-B332-864D-B1AA-A758F2082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713" y="0"/>
            <a:ext cx="1538287" cy="752475"/>
          </a:xfrm>
          <a:prstGeom prst="rect">
            <a:avLst/>
          </a:prstGeom>
          <a:noFill/>
          <a:extLst>
            <a:ext uri="{909E8E84-426E-40DD-AFC4-6F175D3DCCD1}">
              <a14:hiddenFill xmlns:a14="http://schemas.microsoft.com/office/drawing/2010/main">
                <a:solidFill>
                  <a:srgbClr val="FFFFFF"/>
                </a:solidFill>
              </a14:hiddenFill>
            </a:ext>
          </a:extLst>
        </p:spPr>
      </p:pic>
      <p:pic>
        <p:nvPicPr>
          <p:cNvPr id="850952" name="Picture 8" descr="hpcs Logo small 17Sep02">
            <a:extLst>
              <a:ext uri="{FF2B5EF4-FFF2-40B4-BE49-F238E27FC236}">
                <a16:creationId xmlns:a16="http://schemas.microsoft.com/office/drawing/2014/main" id="{0D742F0B-6E03-E04F-BF6E-FE61861F45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463" y="630238"/>
            <a:ext cx="1506537" cy="72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660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6" name="Picture 6" descr="clusterspy">
            <a:extLst>
              <a:ext uri="{FF2B5EF4-FFF2-40B4-BE49-F238E27FC236}">
                <a16:creationId xmlns:a16="http://schemas.microsoft.com/office/drawing/2014/main" id="{F7A902B4-77FC-BE42-B19A-939AE293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2312988"/>
            <a:ext cx="5273675" cy="3954462"/>
          </a:xfrm>
          <a:prstGeom prst="rect">
            <a:avLst/>
          </a:prstGeom>
          <a:noFill/>
          <a:extLst>
            <a:ext uri="{909E8E84-426E-40DD-AFC4-6F175D3DCCD1}">
              <a14:hiddenFill xmlns:a14="http://schemas.microsoft.com/office/drawing/2010/main">
                <a:solidFill>
                  <a:srgbClr val="FFFFFF"/>
                </a:solidFill>
              </a14:hiddenFill>
            </a:ext>
          </a:extLst>
        </p:spPr>
      </p:pic>
      <p:sp>
        <p:nvSpPr>
          <p:cNvPr id="834562" name="Rectangle 2">
            <a:extLst>
              <a:ext uri="{FF2B5EF4-FFF2-40B4-BE49-F238E27FC236}">
                <a16:creationId xmlns:a16="http://schemas.microsoft.com/office/drawing/2014/main" id="{75E3A156-3CF8-EB42-AE5B-07AFC51E247E}"/>
              </a:ext>
            </a:extLst>
          </p:cNvPr>
          <p:cNvSpPr>
            <a:spLocks noGrp="1" noChangeArrowheads="1"/>
          </p:cNvSpPr>
          <p:nvPr>
            <p:ph type="title"/>
          </p:nvPr>
        </p:nvSpPr>
        <p:spPr>
          <a:xfrm>
            <a:off x="228600" y="0"/>
            <a:ext cx="8459788" cy="679450"/>
          </a:xfrm>
        </p:spPr>
        <p:txBody>
          <a:bodyPr/>
          <a:lstStyle/>
          <a:p>
            <a:r>
              <a:rPr lang="en-US" altLang="en-US" b="0" dirty="0"/>
              <a:t>Greedy clustering by breadth-first search</a:t>
            </a:r>
          </a:p>
        </p:txBody>
      </p:sp>
      <p:sp>
        <p:nvSpPr>
          <p:cNvPr id="834563" name="Rectangle 3">
            <a:extLst>
              <a:ext uri="{FF2B5EF4-FFF2-40B4-BE49-F238E27FC236}">
                <a16:creationId xmlns:a16="http://schemas.microsoft.com/office/drawing/2014/main" id="{39B6AAB3-317E-D849-833F-FA8F8DD43AC0}"/>
              </a:ext>
            </a:extLst>
          </p:cNvPr>
          <p:cNvSpPr>
            <a:spLocks noGrp="1" noChangeArrowheads="1"/>
          </p:cNvSpPr>
          <p:nvPr>
            <p:ph type="body" idx="1"/>
          </p:nvPr>
        </p:nvSpPr>
        <p:spPr>
          <a:xfrm>
            <a:off x="152400" y="3048000"/>
            <a:ext cx="5030788" cy="2755900"/>
          </a:xfrm>
          <a:ln>
            <a:solidFill>
              <a:srgbClr val="FF0000"/>
            </a:solidFill>
            <a:miter lim="800000"/>
            <a:headEnd/>
            <a:tailEnd/>
          </a:ln>
        </p:spPr>
        <p:txBody>
          <a:bodyPr/>
          <a:lstStyle/>
          <a:p>
            <a:pPr marL="342900" indent="-342900">
              <a:lnSpc>
                <a:spcPct val="85000"/>
              </a:lnSpc>
              <a:buFontTx/>
              <a:buNone/>
            </a:pPr>
            <a:r>
              <a:rPr lang="en-US" altLang="en-US" sz="1800" b="1">
                <a:solidFill>
                  <a:srgbClr val="228B22"/>
                </a:solidFill>
                <a:latin typeface="Courier New" panose="02070309020205020404" pitchFamily="49" charset="0"/>
              </a:rPr>
              <a:t>% Grow each seed to vertices </a:t>
            </a:r>
          </a:p>
          <a:p>
            <a:pPr marL="342900" indent="-342900">
              <a:lnSpc>
                <a:spcPct val="85000"/>
              </a:lnSpc>
              <a:buFontTx/>
              <a:buNone/>
            </a:pPr>
            <a:r>
              <a:rPr lang="en-US" altLang="en-US" sz="1800" b="1">
                <a:solidFill>
                  <a:srgbClr val="228B22"/>
                </a:solidFill>
                <a:latin typeface="Courier New" panose="02070309020205020404" pitchFamily="49" charset="0"/>
              </a:rPr>
              <a:t>%    reached by at least k</a:t>
            </a:r>
          </a:p>
          <a:p>
            <a:pPr marL="342900" indent="-342900">
              <a:lnSpc>
                <a:spcPct val="85000"/>
              </a:lnSpc>
              <a:buFontTx/>
              <a:buNone/>
            </a:pPr>
            <a:r>
              <a:rPr lang="en-US" altLang="en-US" sz="1800" b="1">
                <a:solidFill>
                  <a:srgbClr val="228B22"/>
                </a:solidFill>
                <a:latin typeface="Courier New" panose="02070309020205020404" pitchFamily="49" charset="0"/>
              </a:rPr>
              <a:t>%    paths of length 1 or 2</a:t>
            </a:r>
          </a:p>
          <a:p>
            <a:pPr marL="342900" indent="-342900">
              <a:lnSpc>
                <a:spcPct val="85000"/>
              </a:lnSpc>
              <a:buFontTx/>
              <a:buNone/>
            </a:pPr>
            <a:endParaRPr lang="en-US" altLang="en-US" sz="800"/>
          </a:p>
          <a:p>
            <a:pPr marL="342900" indent="-342900">
              <a:lnSpc>
                <a:spcPct val="85000"/>
              </a:lnSpc>
              <a:buFontTx/>
              <a:buNone/>
            </a:pPr>
            <a:r>
              <a:rPr lang="en-US" altLang="en-US" sz="1800" b="1">
                <a:solidFill>
                  <a:srgbClr val="000000"/>
                </a:solidFill>
                <a:latin typeface="Courier New" panose="02070309020205020404" pitchFamily="49" charset="0"/>
              </a:rPr>
              <a:t> C = sparse(seeds, 1:ns, 1, n, ns);</a:t>
            </a:r>
            <a:endParaRPr lang="en-US" altLang="en-US" sz="1800"/>
          </a:p>
          <a:p>
            <a:pPr marL="342900" indent="-342900">
              <a:lnSpc>
                <a:spcPct val="85000"/>
              </a:lnSpc>
              <a:buFontTx/>
              <a:buNone/>
            </a:pPr>
            <a:r>
              <a:rPr lang="en-US" altLang="en-US" sz="1800" b="1">
                <a:solidFill>
                  <a:srgbClr val="000000"/>
                </a:solidFill>
                <a:latin typeface="Courier New" panose="02070309020205020404" pitchFamily="49" charset="0"/>
              </a:rPr>
              <a:t> C = A * C;</a:t>
            </a:r>
            <a:endParaRPr lang="en-US" altLang="en-US" sz="1800"/>
          </a:p>
          <a:p>
            <a:pPr marL="342900" indent="-342900">
              <a:lnSpc>
                <a:spcPct val="85000"/>
              </a:lnSpc>
              <a:buFontTx/>
              <a:buNone/>
            </a:pPr>
            <a:r>
              <a:rPr lang="en-US" altLang="en-US" sz="1800" b="1">
                <a:solidFill>
                  <a:srgbClr val="000000"/>
                </a:solidFill>
                <a:latin typeface="Courier New" panose="02070309020205020404" pitchFamily="49" charset="0"/>
              </a:rPr>
              <a:t> C = C + A * C;</a:t>
            </a:r>
            <a:endParaRPr lang="en-US" altLang="en-US" sz="1800"/>
          </a:p>
          <a:p>
            <a:pPr marL="342900" indent="-342900">
              <a:lnSpc>
                <a:spcPct val="85000"/>
              </a:lnSpc>
              <a:buFontTx/>
              <a:buNone/>
            </a:pPr>
            <a:r>
              <a:rPr lang="en-US" altLang="en-US" sz="1800" b="1">
                <a:solidFill>
                  <a:srgbClr val="000000"/>
                </a:solidFill>
                <a:latin typeface="Courier New" panose="02070309020205020404" pitchFamily="49" charset="0"/>
              </a:rPr>
              <a:t> C = C &gt;= k;</a:t>
            </a:r>
          </a:p>
        </p:txBody>
      </p:sp>
      <p:sp>
        <p:nvSpPr>
          <p:cNvPr id="834564" name="Text Box 4">
            <a:extLst>
              <a:ext uri="{FF2B5EF4-FFF2-40B4-BE49-F238E27FC236}">
                <a16:creationId xmlns:a16="http://schemas.microsoft.com/office/drawing/2014/main" id="{F728031B-2BE7-AE47-9565-5DC7B4582CFE}"/>
              </a:ext>
            </a:extLst>
          </p:cNvPr>
          <p:cNvSpPr txBox="1">
            <a:spLocks noChangeArrowheads="1"/>
          </p:cNvSpPr>
          <p:nvPr/>
        </p:nvSpPr>
        <p:spPr bwMode="auto">
          <a:xfrm>
            <a:off x="549275" y="1143000"/>
            <a:ext cx="7535863"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A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Arial" panose="020B0604020202020204" pitchFamily="34" charset="0"/>
              </a:rPr>
              <a:t>  </a:t>
            </a:r>
            <a:r>
              <a:rPr lang="en-US" altLang="en-US" sz="2000">
                <a:latin typeface="Arial" panose="020B0604020202020204" pitchFamily="34" charset="0"/>
              </a:rPr>
              <a:t>Grow local clusters from many seeds in parallel</a:t>
            </a:r>
          </a:p>
          <a:p>
            <a:r>
              <a:rPr lang="en-US" altLang="en-US" sz="2000">
                <a:latin typeface="Arial" panose="020B0604020202020204" pitchFamily="34" charset="0"/>
              </a:rPr>
              <a:t>  Breadth-first search by sparse matrix * matrix</a:t>
            </a:r>
          </a:p>
          <a:p>
            <a:r>
              <a:rPr lang="en-US" altLang="en-US" sz="2000">
                <a:latin typeface="Arial" panose="020B0604020202020204" pitchFamily="34" charset="0"/>
              </a:rPr>
              <a:t>  Cluster vertices connected by many short paths</a:t>
            </a:r>
          </a:p>
        </p:txBody>
      </p:sp>
    </p:spTree>
    <p:extLst>
      <p:ext uri="{BB962C8B-B14F-4D97-AF65-F5344CB8AC3E}">
        <p14:creationId xmlns:p14="http://schemas.microsoft.com/office/powerpoint/2010/main" val="16034057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1961 ...</a:t>
            </a:r>
          </a:p>
        </p:txBody>
      </p:sp>
      <p:sp>
        <p:nvSpPr>
          <p:cNvPr id="4" name="Title 1">
            <a:extLst>
              <a:ext uri="{FF2B5EF4-FFF2-40B4-BE49-F238E27FC236}">
                <a16:creationId xmlns:a16="http://schemas.microsoft.com/office/drawing/2014/main" id="{0BF471E7-0E45-844F-BCF4-08AE9BFA4380}"/>
              </a:ext>
            </a:extLst>
          </p:cNvPr>
          <p:cNvSpPr>
            <a:spLocks noGrp="1"/>
          </p:cNvSpPr>
          <p:nvPr>
            <p:ph type="title"/>
          </p:nvPr>
        </p:nvSpPr>
        <p:spPr>
          <a:xfrm>
            <a:off x="0" y="2"/>
            <a:ext cx="8915400" cy="657520"/>
          </a:xfrm>
        </p:spPr>
        <p:txBody>
          <a:bodyPr>
            <a:normAutofit/>
          </a:bodyPr>
          <a:lstStyle/>
          <a:p>
            <a:r>
              <a:rPr lang="en-US" b="0" u="sng" dirty="0">
                <a:latin typeface="Arial" charset="0"/>
              </a:rPr>
              <a:t>Prehistory</a:t>
            </a:r>
            <a:endParaRPr lang="en-US" sz="2000" b="0" i="1" dirty="0">
              <a:latin typeface="Arial" charset="0"/>
            </a:endParaRPr>
          </a:p>
        </p:txBody>
      </p:sp>
    </p:spTree>
    <p:extLst>
      <p:ext uri="{BB962C8B-B14F-4D97-AF65-F5344CB8AC3E}">
        <p14:creationId xmlns:p14="http://schemas.microsoft.com/office/powerpoint/2010/main" val="27451884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 y="157190"/>
            <a:ext cx="8080375" cy="593725"/>
          </a:xfrm>
        </p:spPr>
        <p:txBody>
          <a:bodyPr>
            <a:normAutofit/>
          </a:bodyPr>
          <a:lstStyle/>
          <a:p>
            <a:r>
              <a:rPr lang="en-US" b="0" dirty="0">
                <a:latin typeface="Calibri"/>
                <a:cs typeface="Calibri"/>
              </a:rPr>
              <a:t>Multiple-source breadth-first search</a:t>
            </a:r>
          </a:p>
        </p:txBody>
      </p:sp>
      <p:sp>
        <p:nvSpPr>
          <p:cNvPr id="37891" name="Rectangle 3"/>
          <p:cNvSpPr>
            <a:spLocks noChangeAspect="1" noChangeArrowheads="1"/>
          </p:cNvSpPr>
          <p:nvPr/>
        </p:nvSpPr>
        <p:spPr bwMode="auto">
          <a:xfrm>
            <a:off x="2908300" y="2003426"/>
            <a:ext cx="749300"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299" tIns="45650" rIns="91299" bIns="45650" anchor="ctr"/>
          <a:lstStyle/>
          <a:p>
            <a:endParaRPr lang="en-US"/>
          </a:p>
        </p:txBody>
      </p:sp>
      <p:sp>
        <p:nvSpPr>
          <p:cNvPr id="37892" name="Text Box 4"/>
          <p:cNvSpPr txBox="1">
            <a:spLocks noChangeArrowheads="1"/>
          </p:cNvSpPr>
          <p:nvPr/>
        </p:nvSpPr>
        <p:spPr bwMode="auto">
          <a:xfrm>
            <a:off x="3063884" y="4281500"/>
            <a:ext cx="423880"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B</a:t>
            </a:r>
          </a:p>
        </p:txBody>
      </p:sp>
      <p:grpSp>
        <p:nvGrpSpPr>
          <p:cNvPr id="37893" name="Group 5"/>
          <p:cNvGrpSpPr>
            <a:grpSpLocks/>
          </p:cNvGrpSpPr>
          <p:nvPr/>
        </p:nvGrpSpPr>
        <p:grpSpPr bwMode="auto">
          <a:xfrm>
            <a:off x="2973414" y="2068513"/>
            <a:ext cx="136525" cy="2101850"/>
            <a:chOff x="2017" y="814"/>
            <a:chExt cx="86" cy="1324"/>
          </a:xfrm>
        </p:grpSpPr>
        <p:sp>
          <p:nvSpPr>
            <p:cNvPr id="38005" name="Oval 6"/>
            <p:cNvSpPr>
              <a:spLocks noChangeAspect="1" noChangeArrowheads="1"/>
            </p:cNvSpPr>
            <p:nvPr/>
          </p:nvSpPr>
          <p:spPr bwMode="auto">
            <a:xfrm>
              <a:off x="2017" y="1226"/>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06" name="Oval 7"/>
            <p:cNvSpPr>
              <a:spLocks noChangeAspect="1" noChangeArrowheads="1"/>
            </p:cNvSpPr>
            <p:nvPr/>
          </p:nvSpPr>
          <p:spPr bwMode="auto">
            <a:xfrm>
              <a:off x="2017" y="1845"/>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07" name="Oval 8"/>
            <p:cNvSpPr>
              <a:spLocks noChangeAspect="1" noChangeArrowheads="1"/>
            </p:cNvSpPr>
            <p:nvPr/>
          </p:nvSpPr>
          <p:spPr bwMode="auto">
            <a:xfrm>
              <a:off x="2017" y="814"/>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08" name="Oval 9"/>
            <p:cNvSpPr>
              <a:spLocks noChangeAspect="1" noChangeArrowheads="1"/>
            </p:cNvSpPr>
            <p:nvPr/>
          </p:nvSpPr>
          <p:spPr bwMode="auto">
            <a:xfrm>
              <a:off x="2017" y="1020"/>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09" name="Oval 10"/>
            <p:cNvSpPr>
              <a:spLocks noChangeAspect="1" noChangeArrowheads="1"/>
            </p:cNvSpPr>
            <p:nvPr/>
          </p:nvSpPr>
          <p:spPr bwMode="auto">
            <a:xfrm>
              <a:off x="2017" y="1433"/>
              <a:ext cx="86" cy="86"/>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10" name="Oval 11"/>
            <p:cNvSpPr>
              <a:spLocks noChangeAspect="1" noChangeArrowheads="1"/>
            </p:cNvSpPr>
            <p:nvPr/>
          </p:nvSpPr>
          <p:spPr bwMode="auto">
            <a:xfrm>
              <a:off x="2017" y="1639"/>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011" name="Oval 12"/>
            <p:cNvSpPr>
              <a:spLocks noChangeAspect="1" noChangeArrowheads="1"/>
            </p:cNvSpPr>
            <p:nvPr/>
          </p:nvSpPr>
          <p:spPr bwMode="auto">
            <a:xfrm>
              <a:off x="2017" y="2052"/>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7955" name="Group 14"/>
          <p:cNvGrpSpPr>
            <a:grpSpLocks/>
          </p:cNvGrpSpPr>
          <p:nvPr/>
        </p:nvGrpSpPr>
        <p:grpSpPr bwMode="auto">
          <a:xfrm>
            <a:off x="5869030" y="2198688"/>
            <a:ext cx="241300" cy="814388"/>
            <a:chOff x="2776" y="1167"/>
            <a:chExt cx="152" cy="513"/>
          </a:xfrm>
        </p:grpSpPr>
        <p:sp>
          <p:nvSpPr>
            <p:cNvPr id="38003" name="Line 15"/>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004" name="Freeform 16"/>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56" name="Group 17"/>
          <p:cNvGrpSpPr>
            <a:grpSpLocks/>
          </p:cNvGrpSpPr>
          <p:nvPr/>
        </p:nvGrpSpPr>
        <p:grpSpPr bwMode="auto">
          <a:xfrm flipH="1" flipV="1">
            <a:off x="6148430" y="2198688"/>
            <a:ext cx="241300" cy="814388"/>
            <a:chOff x="2776" y="1167"/>
            <a:chExt cx="152" cy="513"/>
          </a:xfrm>
        </p:grpSpPr>
        <p:sp>
          <p:nvSpPr>
            <p:cNvPr id="38001" name="Line 18"/>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002" name="Freeform 19"/>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57" name="Group 20"/>
          <p:cNvGrpSpPr>
            <a:grpSpLocks/>
          </p:cNvGrpSpPr>
          <p:nvPr/>
        </p:nvGrpSpPr>
        <p:grpSpPr bwMode="auto">
          <a:xfrm>
            <a:off x="6110332" y="1978025"/>
            <a:ext cx="1233487" cy="211138"/>
            <a:chOff x="2928" y="1028"/>
            <a:chExt cx="777" cy="133"/>
          </a:xfrm>
        </p:grpSpPr>
        <p:sp>
          <p:nvSpPr>
            <p:cNvPr id="37999" name="Line 21"/>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000" name="Freeform 22"/>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7958" name="Oval 23"/>
          <p:cNvSpPr>
            <a:spLocks noChangeAspect="1" noChangeArrowheads="1"/>
          </p:cNvSpPr>
          <p:nvPr/>
        </p:nvSpPr>
        <p:spPr bwMode="auto">
          <a:xfrm>
            <a:off x="6034130" y="2098675"/>
            <a:ext cx="190500" cy="190500"/>
          </a:xfrm>
          <a:prstGeom prst="ellipse">
            <a:avLst/>
          </a:prstGeom>
          <a:solidFill>
            <a:srgbClr val="00FF00"/>
          </a:solidFill>
          <a:ln w="12700">
            <a:noFill/>
            <a:round/>
            <a:headEnd/>
            <a:tailEnd/>
          </a:ln>
        </p:spPr>
        <p:txBody>
          <a:bodyPr wrap="none" lIns="91422" tIns="45712" rIns="91422" bIns="45712" anchor="ctr"/>
          <a:lstStyle/>
          <a:p>
            <a:pPr algn="ctr">
              <a:buFontTx/>
              <a:buNone/>
            </a:pPr>
            <a:endParaRPr lang="en-US"/>
          </a:p>
        </p:txBody>
      </p:sp>
      <p:grpSp>
        <p:nvGrpSpPr>
          <p:cNvPr id="37959" name="Group 24"/>
          <p:cNvGrpSpPr>
            <a:grpSpLocks/>
          </p:cNvGrpSpPr>
          <p:nvPr/>
        </p:nvGrpSpPr>
        <p:grpSpPr bwMode="auto">
          <a:xfrm>
            <a:off x="6119857" y="3030540"/>
            <a:ext cx="1233487" cy="830263"/>
            <a:chOff x="2934" y="1691"/>
            <a:chExt cx="777" cy="523"/>
          </a:xfrm>
        </p:grpSpPr>
        <p:sp>
          <p:nvSpPr>
            <p:cNvPr id="37997" name="Line 25"/>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98" name="Freeform 26"/>
            <p:cNvSpPr>
              <a:spLocks/>
            </p:cNvSpPr>
            <p:nvPr/>
          </p:nvSpPr>
          <p:spPr bwMode="auto">
            <a:xfrm>
              <a:off x="2934" y="1691"/>
              <a:ext cx="777" cy="523"/>
            </a:xfrm>
            <a:custGeom>
              <a:avLst/>
              <a:gdLst>
                <a:gd name="T0" fmla="*/ 0 w 777"/>
                <a:gd name="T1" fmla="*/ 514 h 523"/>
                <a:gd name="T2" fmla="*/ 6 w 777"/>
                <a:gd name="T3" fmla="*/ 523 h 523"/>
                <a:gd name="T4" fmla="*/ 176 w 777"/>
                <a:gd name="T5" fmla="*/ 343 h 523"/>
                <a:gd name="T6" fmla="*/ 615 w 777"/>
                <a:gd name="T7" fmla="*/ 247 h 523"/>
                <a:gd name="T8" fmla="*/ 777 w 777"/>
                <a:gd name="T9" fmla="*/ 0 h 523"/>
                <a:gd name="T10" fmla="*/ 0 60000 65536"/>
                <a:gd name="T11" fmla="*/ 0 60000 65536"/>
                <a:gd name="T12" fmla="*/ 0 60000 65536"/>
                <a:gd name="T13" fmla="*/ 0 60000 65536"/>
                <a:gd name="T14" fmla="*/ 0 60000 65536"/>
                <a:gd name="T15" fmla="*/ 0 w 777"/>
                <a:gd name="T16" fmla="*/ 0 h 523"/>
                <a:gd name="T17" fmla="*/ 777 w 777"/>
                <a:gd name="T18" fmla="*/ 523 h 523"/>
              </a:gdLst>
              <a:ahLst/>
              <a:cxnLst>
                <a:cxn ang="T10">
                  <a:pos x="T0" y="T1"/>
                </a:cxn>
                <a:cxn ang="T11">
                  <a:pos x="T2" y="T3"/>
                </a:cxn>
                <a:cxn ang="T12">
                  <a:pos x="T4" y="T5"/>
                </a:cxn>
                <a:cxn ang="T13">
                  <a:pos x="T6" y="T7"/>
                </a:cxn>
                <a:cxn ang="T14">
                  <a:pos x="T8" y="T9"/>
                </a:cxn>
              </a:cxnLst>
              <a:rect l="T15" t="T16" r="T17" b="T18"/>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7960" name="Text Box 27"/>
          <p:cNvSpPr txBox="1">
            <a:spLocks noChangeArrowheads="1"/>
          </p:cNvSpPr>
          <p:nvPr/>
        </p:nvSpPr>
        <p:spPr bwMode="auto">
          <a:xfrm>
            <a:off x="5837280" y="187642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1</a:t>
            </a:r>
          </a:p>
        </p:txBody>
      </p:sp>
      <p:sp>
        <p:nvSpPr>
          <p:cNvPr id="37961" name="Text Box 28"/>
          <p:cNvSpPr txBox="1">
            <a:spLocks noChangeArrowheads="1"/>
          </p:cNvSpPr>
          <p:nvPr/>
        </p:nvSpPr>
        <p:spPr bwMode="auto">
          <a:xfrm>
            <a:off x="7354930" y="187007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2</a:t>
            </a:r>
          </a:p>
        </p:txBody>
      </p:sp>
      <p:sp>
        <p:nvSpPr>
          <p:cNvPr id="37962" name="Text Box 29"/>
          <p:cNvSpPr txBox="1">
            <a:spLocks noChangeArrowheads="1"/>
          </p:cNvSpPr>
          <p:nvPr/>
        </p:nvSpPr>
        <p:spPr bwMode="auto">
          <a:xfrm>
            <a:off x="5856330" y="385762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3</a:t>
            </a:r>
          </a:p>
        </p:txBody>
      </p:sp>
      <p:sp>
        <p:nvSpPr>
          <p:cNvPr id="37963" name="Text Box 30"/>
          <p:cNvSpPr txBox="1">
            <a:spLocks noChangeArrowheads="1"/>
          </p:cNvSpPr>
          <p:nvPr/>
        </p:nvSpPr>
        <p:spPr bwMode="auto">
          <a:xfrm>
            <a:off x="5778543" y="286067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4</a:t>
            </a:r>
          </a:p>
        </p:txBody>
      </p:sp>
      <p:sp>
        <p:nvSpPr>
          <p:cNvPr id="37964" name="Text Box 31"/>
          <p:cNvSpPr txBox="1">
            <a:spLocks noChangeArrowheads="1"/>
          </p:cNvSpPr>
          <p:nvPr/>
        </p:nvSpPr>
        <p:spPr bwMode="auto">
          <a:xfrm>
            <a:off x="7373980" y="294322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7</a:t>
            </a:r>
          </a:p>
        </p:txBody>
      </p:sp>
      <p:sp>
        <p:nvSpPr>
          <p:cNvPr id="37965" name="Oval 32"/>
          <p:cNvSpPr>
            <a:spLocks noChangeAspect="1" noChangeArrowheads="1"/>
          </p:cNvSpPr>
          <p:nvPr/>
        </p:nvSpPr>
        <p:spPr bwMode="auto">
          <a:xfrm>
            <a:off x="7253330" y="3775075"/>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7966" name="Oval 33"/>
          <p:cNvSpPr>
            <a:spLocks noChangeAspect="1" noChangeArrowheads="1"/>
          </p:cNvSpPr>
          <p:nvPr/>
        </p:nvSpPr>
        <p:spPr bwMode="auto">
          <a:xfrm>
            <a:off x="7253330" y="2098675"/>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7967" name="Oval 34"/>
          <p:cNvSpPr>
            <a:spLocks noChangeAspect="1" noChangeArrowheads="1"/>
          </p:cNvSpPr>
          <p:nvPr/>
        </p:nvSpPr>
        <p:spPr bwMode="auto">
          <a:xfrm>
            <a:off x="7253330" y="2936875"/>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7968" name="Oval 35"/>
          <p:cNvSpPr>
            <a:spLocks noChangeAspect="1" noChangeArrowheads="1"/>
          </p:cNvSpPr>
          <p:nvPr/>
        </p:nvSpPr>
        <p:spPr bwMode="auto">
          <a:xfrm>
            <a:off x="8472530" y="2936875"/>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grpSp>
        <p:nvGrpSpPr>
          <p:cNvPr id="37969" name="Group 36"/>
          <p:cNvGrpSpPr>
            <a:grpSpLocks/>
          </p:cNvGrpSpPr>
          <p:nvPr/>
        </p:nvGrpSpPr>
        <p:grpSpPr bwMode="auto">
          <a:xfrm>
            <a:off x="7367632" y="2828925"/>
            <a:ext cx="1233487" cy="211138"/>
            <a:chOff x="2928" y="1028"/>
            <a:chExt cx="777" cy="133"/>
          </a:xfrm>
        </p:grpSpPr>
        <p:sp>
          <p:nvSpPr>
            <p:cNvPr id="37995" name="Line 37"/>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96" name="Freeform 38"/>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0" name="Group 39"/>
          <p:cNvGrpSpPr>
            <a:grpSpLocks/>
          </p:cNvGrpSpPr>
          <p:nvPr/>
        </p:nvGrpSpPr>
        <p:grpSpPr bwMode="auto">
          <a:xfrm>
            <a:off x="6123032" y="3673475"/>
            <a:ext cx="1233487" cy="211138"/>
            <a:chOff x="2928" y="1028"/>
            <a:chExt cx="777" cy="133"/>
          </a:xfrm>
        </p:grpSpPr>
        <p:sp>
          <p:nvSpPr>
            <p:cNvPr id="37993" name="Line 40"/>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94" name="Freeform 41"/>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1" name="Group 42"/>
          <p:cNvGrpSpPr>
            <a:grpSpLocks/>
          </p:cNvGrpSpPr>
          <p:nvPr/>
        </p:nvGrpSpPr>
        <p:grpSpPr bwMode="auto">
          <a:xfrm flipH="1" flipV="1">
            <a:off x="6103982" y="3883025"/>
            <a:ext cx="1233487" cy="211138"/>
            <a:chOff x="2928" y="1028"/>
            <a:chExt cx="777" cy="133"/>
          </a:xfrm>
        </p:grpSpPr>
        <p:sp>
          <p:nvSpPr>
            <p:cNvPr id="37991" name="Line 43"/>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92" name="Freeform 44"/>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2" name="Group 45"/>
          <p:cNvGrpSpPr>
            <a:grpSpLocks/>
          </p:cNvGrpSpPr>
          <p:nvPr/>
        </p:nvGrpSpPr>
        <p:grpSpPr bwMode="auto">
          <a:xfrm flipH="1" flipV="1">
            <a:off x="6129382" y="3032125"/>
            <a:ext cx="1233487" cy="211138"/>
            <a:chOff x="2928" y="1028"/>
            <a:chExt cx="777" cy="133"/>
          </a:xfrm>
        </p:grpSpPr>
        <p:sp>
          <p:nvSpPr>
            <p:cNvPr id="37989" name="Line 46"/>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90" name="Freeform 47"/>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3" name="Group 48"/>
          <p:cNvGrpSpPr>
            <a:grpSpLocks/>
          </p:cNvGrpSpPr>
          <p:nvPr/>
        </p:nvGrpSpPr>
        <p:grpSpPr bwMode="auto">
          <a:xfrm flipV="1">
            <a:off x="5862680" y="3062288"/>
            <a:ext cx="241300" cy="814388"/>
            <a:chOff x="2776" y="1167"/>
            <a:chExt cx="152" cy="513"/>
          </a:xfrm>
        </p:grpSpPr>
        <p:sp>
          <p:nvSpPr>
            <p:cNvPr id="37987" name="Line 49"/>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88" name="Freeform 50"/>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4" name="Group 51"/>
          <p:cNvGrpSpPr>
            <a:grpSpLocks/>
          </p:cNvGrpSpPr>
          <p:nvPr/>
        </p:nvGrpSpPr>
        <p:grpSpPr bwMode="auto">
          <a:xfrm flipH="1" flipV="1">
            <a:off x="7354930" y="2198688"/>
            <a:ext cx="241300" cy="814388"/>
            <a:chOff x="2776" y="1167"/>
            <a:chExt cx="152" cy="513"/>
          </a:xfrm>
        </p:grpSpPr>
        <p:sp>
          <p:nvSpPr>
            <p:cNvPr id="37985" name="Line 52"/>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86" name="Freeform 53"/>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5" name="Group 54"/>
          <p:cNvGrpSpPr>
            <a:grpSpLocks/>
          </p:cNvGrpSpPr>
          <p:nvPr/>
        </p:nvGrpSpPr>
        <p:grpSpPr bwMode="auto">
          <a:xfrm>
            <a:off x="7343818" y="3021015"/>
            <a:ext cx="1212850" cy="862013"/>
            <a:chOff x="3696" y="1680"/>
            <a:chExt cx="764" cy="543"/>
          </a:xfrm>
        </p:grpSpPr>
        <p:sp>
          <p:nvSpPr>
            <p:cNvPr id="37983" name="Line 55"/>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84" name="Freeform 56"/>
            <p:cNvSpPr>
              <a:spLocks/>
            </p:cNvSpPr>
            <p:nvPr/>
          </p:nvSpPr>
          <p:spPr bwMode="auto">
            <a:xfrm>
              <a:off x="3696" y="168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7976" name="Group 57"/>
          <p:cNvGrpSpPr>
            <a:grpSpLocks/>
          </p:cNvGrpSpPr>
          <p:nvPr/>
        </p:nvGrpSpPr>
        <p:grpSpPr bwMode="auto">
          <a:xfrm>
            <a:off x="7377155" y="2203451"/>
            <a:ext cx="1212850" cy="862013"/>
            <a:chOff x="3726" y="1170"/>
            <a:chExt cx="764" cy="543"/>
          </a:xfrm>
        </p:grpSpPr>
        <p:sp>
          <p:nvSpPr>
            <p:cNvPr id="37981" name="Line 58"/>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7982" name="Freeform 59"/>
            <p:cNvSpPr>
              <a:spLocks/>
            </p:cNvSpPr>
            <p:nvPr/>
          </p:nvSpPr>
          <p:spPr bwMode="auto">
            <a:xfrm rot="10800000" flipH="1">
              <a:off x="3726" y="117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7977" name="Text Box 60"/>
          <p:cNvSpPr txBox="1">
            <a:spLocks noChangeArrowheads="1"/>
          </p:cNvSpPr>
          <p:nvPr/>
        </p:nvSpPr>
        <p:spPr bwMode="auto">
          <a:xfrm>
            <a:off x="7342230" y="385127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6</a:t>
            </a:r>
          </a:p>
        </p:txBody>
      </p:sp>
      <p:sp>
        <p:nvSpPr>
          <p:cNvPr id="37978" name="Text Box 61"/>
          <p:cNvSpPr txBox="1">
            <a:spLocks noChangeArrowheads="1"/>
          </p:cNvSpPr>
          <p:nvPr/>
        </p:nvSpPr>
        <p:spPr bwMode="auto">
          <a:xfrm>
            <a:off x="8612230" y="2867025"/>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5</a:t>
            </a:r>
          </a:p>
        </p:txBody>
      </p:sp>
      <p:sp>
        <p:nvSpPr>
          <p:cNvPr id="37979" name="Oval 62"/>
          <p:cNvSpPr>
            <a:spLocks noChangeAspect="1" noChangeArrowheads="1"/>
          </p:cNvSpPr>
          <p:nvPr/>
        </p:nvSpPr>
        <p:spPr bwMode="auto">
          <a:xfrm>
            <a:off x="6034130" y="2936875"/>
            <a:ext cx="190500" cy="190500"/>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7980" name="Oval 63"/>
          <p:cNvSpPr>
            <a:spLocks noChangeAspect="1" noChangeArrowheads="1"/>
          </p:cNvSpPr>
          <p:nvPr/>
        </p:nvSpPr>
        <p:spPr bwMode="auto">
          <a:xfrm>
            <a:off x="6034130" y="3775075"/>
            <a:ext cx="190500" cy="190500"/>
          </a:xfrm>
          <a:prstGeom prst="ellipse">
            <a:avLst/>
          </a:prstGeom>
          <a:solidFill>
            <a:srgbClr val="0000FF"/>
          </a:solidFill>
          <a:ln w="12700">
            <a:noFill/>
            <a:round/>
            <a:headEnd/>
            <a:tailEnd/>
          </a:ln>
        </p:spPr>
        <p:txBody>
          <a:bodyPr wrap="none" lIns="91422" tIns="45712" rIns="91422" bIns="45712" anchor="ctr"/>
          <a:lstStyle/>
          <a:p>
            <a:endParaRPr lang="en-US"/>
          </a:p>
        </p:txBody>
      </p:sp>
      <p:grpSp>
        <p:nvGrpSpPr>
          <p:cNvPr id="2" name="Group 1"/>
          <p:cNvGrpSpPr/>
          <p:nvPr/>
        </p:nvGrpSpPr>
        <p:grpSpPr>
          <a:xfrm>
            <a:off x="457200" y="2003426"/>
            <a:ext cx="2230438" cy="2233613"/>
            <a:chOff x="457200" y="2003425"/>
            <a:chExt cx="2230438" cy="2233613"/>
          </a:xfrm>
        </p:grpSpPr>
        <p:sp>
          <p:nvSpPr>
            <p:cNvPr id="37911" name="Oval 65"/>
            <p:cNvSpPr>
              <a:spLocks noChangeAspect="1" noChangeArrowheads="1"/>
            </p:cNvSpPr>
            <p:nvPr/>
          </p:nvSpPr>
          <p:spPr bwMode="auto">
            <a:xfrm>
              <a:off x="522288"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2" name="Rectangle 66"/>
            <p:cNvSpPr>
              <a:spLocks noChangeAspect="1" noChangeArrowheads="1"/>
            </p:cNvSpPr>
            <p:nvPr/>
          </p:nvSpPr>
          <p:spPr bwMode="auto">
            <a:xfrm>
              <a:off x="457200" y="2003425"/>
              <a:ext cx="2230438"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13" name="Oval 67"/>
            <p:cNvSpPr>
              <a:spLocks noChangeAspect="1" noChangeArrowheads="1"/>
            </p:cNvSpPr>
            <p:nvPr/>
          </p:nvSpPr>
          <p:spPr bwMode="auto">
            <a:xfrm>
              <a:off x="522288"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4" name="Oval 68"/>
            <p:cNvSpPr>
              <a:spLocks noChangeAspect="1" noChangeArrowheads="1"/>
            </p:cNvSpPr>
            <p:nvPr/>
          </p:nvSpPr>
          <p:spPr bwMode="auto">
            <a:xfrm>
              <a:off x="8493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5" name="Oval 69"/>
            <p:cNvSpPr>
              <a:spLocks noChangeAspect="1" noChangeArrowheads="1"/>
            </p:cNvSpPr>
            <p:nvPr/>
          </p:nvSpPr>
          <p:spPr bwMode="auto">
            <a:xfrm>
              <a:off x="1176338"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6" name="Oval 70"/>
            <p:cNvSpPr>
              <a:spLocks noChangeAspect="1" noChangeArrowheads="1"/>
            </p:cNvSpPr>
            <p:nvPr/>
          </p:nvSpPr>
          <p:spPr bwMode="auto">
            <a:xfrm>
              <a:off x="1504950"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7" name="Oval 71"/>
            <p:cNvSpPr>
              <a:spLocks noChangeAspect="1" noChangeArrowheads="1"/>
            </p:cNvSpPr>
            <p:nvPr/>
          </p:nvSpPr>
          <p:spPr bwMode="auto">
            <a:xfrm>
              <a:off x="1831975"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18" name="Oval 72"/>
            <p:cNvSpPr>
              <a:spLocks noChangeAspect="1" noChangeArrowheads="1"/>
            </p:cNvSpPr>
            <p:nvPr/>
          </p:nvSpPr>
          <p:spPr bwMode="auto">
            <a:xfrm>
              <a:off x="2159000" y="3705225"/>
              <a:ext cx="136525" cy="136525"/>
            </a:xfrm>
            <a:prstGeom prst="ellipse">
              <a:avLst/>
            </a:prstGeom>
            <a:solidFill>
              <a:srgbClr val="FFFFFF"/>
            </a:solidFill>
            <a:ln>
              <a:noFill/>
            </a:ln>
            <a:extLst/>
          </p:spPr>
          <p:txBody>
            <a:bodyPr wrap="none" anchor="ctr"/>
            <a:lstStyle/>
            <a:p>
              <a:endParaRPr lang="en-US"/>
            </a:p>
          </p:txBody>
        </p:sp>
        <p:sp>
          <p:nvSpPr>
            <p:cNvPr id="37919" name="Oval 73"/>
            <p:cNvSpPr>
              <a:spLocks noChangeAspect="1" noChangeArrowheads="1"/>
            </p:cNvSpPr>
            <p:nvPr/>
          </p:nvSpPr>
          <p:spPr bwMode="auto">
            <a:xfrm>
              <a:off x="24876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0" name="Oval 74"/>
            <p:cNvSpPr>
              <a:spLocks noChangeAspect="1" noChangeArrowheads="1"/>
            </p:cNvSpPr>
            <p:nvPr/>
          </p:nvSpPr>
          <p:spPr bwMode="auto">
            <a:xfrm>
              <a:off x="522288" y="2068513"/>
              <a:ext cx="136525" cy="136525"/>
            </a:xfrm>
            <a:prstGeom prst="ellipse">
              <a:avLst/>
            </a:prstGeom>
            <a:noFill/>
            <a:ln>
              <a:noFill/>
            </a:ln>
            <a:extLst/>
          </p:spPr>
          <p:txBody>
            <a:bodyPr wrap="none" anchor="ctr"/>
            <a:lstStyle/>
            <a:p>
              <a:endParaRPr lang="en-US"/>
            </a:p>
          </p:txBody>
        </p:sp>
        <p:sp>
          <p:nvSpPr>
            <p:cNvPr id="37921" name="Oval 75"/>
            <p:cNvSpPr>
              <a:spLocks noChangeAspect="1" noChangeArrowheads="1"/>
            </p:cNvSpPr>
            <p:nvPr/>
          </p:nvSpPr>
          <p:spPr bwMode="auto">
            <a:xfrm>
              <a:off x="1176338"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2" name="Oval 76"/>
            <p:cNvSpPr>
              <a:spLocks noChangeAspect="1" noChangeArrowheads="1"/>
            </p:cNvSpPr>
            <p:nvPr/>
          </p:nvSpPr>
          <p:spPr bwMode="auto">
            <a:xfrm>
              <a:off x="1504950" y="206851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3" name="Oval 77"/>
            <p:cNvSpPr>
              <a:spLocks noChangeAspect="1" noChangeArrowheads="1"/>
            </p:cNvSpPr>
            <p:nvPr/>
          </p:nvSpPr>
          <p:spPr bwMode="auto">
            <a:xfrm>
              <a:off x="1831975"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4" name="Oval 78"/>
            <p:cNvSpPr>
              <a:spLocks noChangeAspect="1" noChangeArrowheads="1"/>
            </p:cNvSpPr>
            <p:nvPr/>
          </p:nvSpPr>
          <p:spPr bwMode="auto">
            <a:xfrm>
              <a:off x="2159000"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5" name="Oval 79"/>
            <p:cNvSpPr>
              <a:spLocks noChangeAspect="1" noChangeArrowheads="1"/>
            </p:cNvSpPr>
            <p:nvPr/>
          </p:nvSpPr>
          <p:spPr bwMode="auto">
            <a:xfrm>
              <a:off x="2487613"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6" name="Oval 80"/>
            <p:cNvSpPr>
              <a:spLocks noChangeAspect="1" noChangeArrowheads="1"/>
            </p:cNvSpPr>
            <p:nvPr/>
          </p:nvSpPr>
          <p:spPr bwMode="auto">
            <a:xfrm>
              <a:off x="522288" y="23955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7" name="Oval 81"/>
            <p:cNvSpPr>
              <a:spLocks noChangeAspect="1" noChangeArrowheads="1"/>
            </p:cNvSpPr>
            <p:nvPr/>
          </p:nvSpPr>
          <p:spPr bwMode="auto">
            <a:xfrm>
              <a:off x="849313" y="2395538"/>
              <a:ext cx="136525" cy="136525"/>
            </a:xfrm>
            <a:prstGeom prst="ellipse">
              <a:avLst/>
            </a:prstGeom>
            <a:solidFill>
              <a:srgbClr val="FFFFFF"/>
            </a:solidFill>
            <a:ln>
              <a:noFill/>
            </a:ln>
            <a:extLst/>
          </p:spPr>
          <p:txBody>
            <a:bodyPr wrap="none" anchor="ctr"/>
            <a:lstStyle/>
            <a:p>
              <a:endParaRPr lang="en-US"/>
            </a:p>
          </p:txBody>
        </p:sp>
        <p:sp>
          <p:nvSpPr>
            <p:cNvPr id="37928" name="Oval 82"/>
            <p:cNvSpPr>
              <a:spLocks noChangeAspect="1" noChangeArrowheads="1"/>
            </p:cNvSpPr>
            <p:nvPr/>
          </p:nvSpPr>
          <p:spPr bwMode="auto">
            <a:xfrm>
              <a:off x="1176338"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29" name="Oval 83"/>
            <p:cNvSpPr>
              <a:spLocks noChangeAspect="1" noChangeArrowheads="1"/>
            </p:cNvSpPr>
            <p:nvPr/>
          </p:nvSpPr>
          <p:spPr bwMode="auto">
            <a:xfrm>
              <a:off x="150495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0" name="Oval 84"/>
            <p:cNvSpPr>
              <a:spLocks noChangeAspect="1" noChangeArrowheads="1"/>
            </p:cNvSpPr>
            <p:nvPr/>
          </p:nvSpPr>
          <p:spPr bwMode="auto">
            <a:xfrm>
              <a:off x="215900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1" name="Oval 85"/>
            <p:cNvSpPr>
              <a:spLocks noChangeAspect="1" noChangeArrowheads="1"/>
            </p:cNvSpPr>
            <p:nvPr/>
          </p:nvSpPr>
          <p:spPr bwMode="auto">
            <a:xfrm>
              <a:off x="849313"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2" name="Oval 86"/>
            <p:cNvSpPr>
              <a:spLocks noChangeAspect="1" noChangeArrowheads="1"/>
            </p:cNvSpPr>
            <p:nvPr/>
          </p:nvSpPr>
          <p:spPr bwMode="auto">
            <a:xfrm>
              <a:off x="1176338" y="2722563"/>
              <a:ext cx="136525" cy="136525"/>
            </a:xfrm>
            <a:prstGeom prst="ellipse">
              <a:avLst/>
            </a:prstGeom>
            <a:solidFill>
              <a:srgbClr val="FFFFFF"/>
            </a:solidFill>
            <a:ln>
              <a:noFill/>
            </a:ln>
            <a:extLst/>
          </p:spPr>
          <p:txBody>
            <a:bodyPr wrap="none" anchor="ctr"/>
            <a:lstStyle/>
            <a:p>
              <a:endParaRPr lang="en-US"/>
            </a:p>
          </p:txBody>
        </p:sp>
        <p:sp>
          <p:nvSpPr>
            <p:cNvPr id="37933" name="Oval 87"/>
            <p:cNvSpPr>
              <a:spLocks noChangeAspect="1" noChangeArrowheads="1"/>
            </p:cNvSpPr>
            <p:nvPr/>
          </p:nvSpPr>
          <p:spPr bwMode="auto">
            <a:xfrm>
              <a:off x="150495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4" name="Oval 88"/>
            <p:cNvSpPr>
              <a:spLocks noChangeAspect="1" noChangeArrowheads="1"/>
            </p:cNvSpPr>
            <p:nvPr/>
          </p:nvSpPr>
          <p:spPr bwMode="auto">
            <a:xfrm>
              <a:off x="1831975"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5" name="Oval 89"/>
            <p:cNvSpPr>
              <a:spLocks noChangeAspect="1" noChangeArrowheads="1"/>
            </p:cNvSpPr>
            <p:nvPr/>
          </p:nvSpPr>
          <p:spPr bwMode="auto">
            <a:xfrm>
              <a:off x="215900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6" name="Oval 90"/>
            <p:cNvSpPr>
              <a:spLocks noChangeAspect="1" noChangeArrowheads="1"/>
            </p:cNvSpPr>
            <p:nvPr/>
          </p:nvSpPr>
          <p:spPr bwMode="auto">
            <a:xfrm>
              <a:off x="2487613"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7" name="Oval 91"/>
            <p:cNvSpPr>
              <a:spLocks noChangeAspect="1" noChangeArrowheads="1"/>
            </p:cNvSpPr>
            <p:nvPr/>
          </p:nvSpPr>
          <p:spPr bwMode="auto">
            <a:xfrm>
              <a:off x="522288"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8" name="Oval 92"/>
            <p:cNvSpPr>
              <a:spLocks noChangeAspect="1" noChangeArrowheads="1"/>
            </p:cNvSpPr>
            <p:nvPr/>
          </p:nvSpPr>
          <p:spPr bwMode="auto">
            <a:xfrm>
              <a:off x="849313"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39" name="Oval 93"/>
            <p:cNvSpPr>
              <a:spLocks noChangeAspect="1" noChangeArrowheads="1"/>
            </p:cNvSpPr>
            <p:nvPr/>
          </p:nvSpPr>
          <p:spPr bwMode="auto">
            <a:xfrm>
              <a:off x="1504950" y="3051175"/>
              <a:ext cx="136525" cy="136525"/>
            </a:xfrm>
            <a:prstGeom prst="ellipse">
              <a:avLst/>
            </a:prstGeom>
            <a:solidFill>
              <a:srgbClr val="FFFFFF"/>
            </a:solidFill>
            <a:ln>
              <a:noFill/>
            </a:ln>
            <a:extLst/>
          </p:spPr>
          <p:txBody>
            <a:bodyPr wrap="none" anchor="ctr"/>
            <a:lstStyle/>
            <a:p>
              <a:endParaRPr lang="en-US"/>
            </a:p>
          </p:txBody>
        </p:sp>
        <p:sp>
          <p:nvSpPr>
            <p:cNvPr id="37940" name="Oval 94"/>
            <p:cNvSpPr>
              <a:spLocks noChangeAspect="1" noChangeArrowheads="1"/>
            </p:cNvSpPr>
            <p:nvPr/>
          </p:nvSpPr>
          <p:spPr bwMode="auto">
            <a:xfrm>
              <a:off x="1831975"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1" name="Oval 95"/>
            <p:cNvSpPr>
              <a:spLocks noChangeAspect="1" noChangeArrowheads="1"/>
            </p:cNvSpPr>
            <p:nvPr/>
          </p:nvSpPr>
          <p:spPr bwMode="auto">
            <a:xfrm>
              <a:off x="2159000"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2" name="Oval 96"/>
            <p:cNvSpPr>
              <a:spLocks noChangeAspect="1" noChangeArrowheads="1"/>
            </p:cNvSpPr>
            <p:nvPr/>
          </p:nvSpPr>
          <p:spPr bwMode="auto">
            <a:xfrm>
              <a:off x="2487613"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3" name="Oval 97"/>
            <p:cNvSpPr>
              <a:spLocks noChangeAspect="1" noChangeArrowheads="1"/>
            </p:cNvSpPr>
            <p:nvPr/>
          </p:nvSpPr>
          <p:spPr bwMode="auto">
            <a:xfrm>
              <a:off x="52228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4" name="Oval 98"/>
            <p:cNvSpPr>
              <a:spLocks noChangeAspect="1" noChangeArrowheads="1"/>
            </p:cNvSpPr>
            <p:nvPr/>
          </p:nvSpPr>
          <p:spPr bwMode="auto">
            <a:xfrm>
              <a:off x="8493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5" name="Oval 99"/>
            <p:cNvSpPr>
              <a:spLocks noChangeAspect="1" noChangeArrowheads="1"/>
            </p:cNvSpPr>
            <p:nvPr/>
          </p:nvSpPr>
          <p:spPr bwMode="auto">
            <a:xfrm>
              <a:off x="117633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6" name="Oval 100"/>
            <p:cNvSpPr>
              <a:spLocks noChangeAspect="1" noChangeArrowheads="1"/>
            </p:cNvSpPr>
            <p:nvPr/>
          </p:nvSpPr>
          <p:spPr bwMode="auto">
            <a:xfrm>
              <a:off x="1504950"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7" name="Oval 101"/>
            <p:cNvSpPr>
              <a:spLocks noChangeAspect="1" noChangeArrowheads="1"/>
            </p:cNvSpPr>
            <p:nvPr/>
          </p:nvSpPr>
          <p:spPr bwMode="auto">
            <a:xfrm>
              <a:off x="1831975" y="3378200"/>
              <a:ext cx="136525" cy="136525"/>
            </a:xfrm>
            <a:prstGeom prst="ellipse">
              <a:avLst/>
            </a:prstGeom>
            <a:solidFill>
              <a:srgbClr val="FFFFFF"/>
            </a:solidFill>
            <a:ln>
              <a:noFill/>
            </a:ln>
            <a:extLst/>
          </p:spPr>
          <p:txBody>
            <a:bodyPr wrap="none" anchor="ctr"/>
            <a:lstStyle/>
            <a:p>
              <a:endParaRPr lang="en-US"/>
            </a:p>
          </p:txBody>
        </p:sp>
        <p:sp>
          <p:nvSpPr>
            <p:cNvPr id="37948" name="Oval 102"/>
            <p:cNvSpPr>
              <a:spLocks noChangeAspect="1" noChangeArrowheads="1"/>
            </p:cNvSpPr>
            <p:nvPr/>
          </p:nvSpPr>
          <p:spPr bwMode="auto">
            <a:xfrm>
              <a:off x="24876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49" name="Oval 103"/>
            <p:cNvSpPr>
              <a:spLocks noChangeAspect="1" noChangeArrowheads="1"/>
            </p:cNvSpPr>
            <p:nvPr/>
          </p:nvSpPr>
          <p:spPr bwMode="auto">
            <a:xfrm>
              <a:off x="52228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0" name="Oval 104"/>
            <p:cNvSpPr>
              <a:spLocks noChangeAspect="1" noChangeArrowheads="1"/>
            </p:cNvSpPr>
            <p:nvPr/>
          </p:nvSpPr>
          <p:spPr bwMode="auto">
            <a:xfrm>
              <a:off x="849313" y="40338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1" name="Oval 105"/>
            <p:cNvSpPr>
              <a:spLocks noChangeAspect="1" noChangeArrowheads="1"/>
            </p:cNvSpPr>
            <p:nvPr/>
          </p:nvSpPr>
          <p:spPr bwMode="auto">
            <a:xfrm>
              <a:off x="117633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2" name="Oval 106"/>
            <p:cNvSpPr>
              <a:spLocks noChangeAspect="1" noChangeArrowheads="1"/>
            </p:cNvSpPr>
            <p:nvPr/>
          </p:nvSpPr>
          <p:spPr bwMode="auto">
            <a:xfrm>
              <a:off x="150495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3" name="Oval 107"/>
            <p:cNvSpPr>
              <a:spLocks noChangeAspect="1" noChangeArrowheads="1"/>
            </p:cNvSpPr>
            <p:nvPr/>
          </p:nvSpPr>
          <p:spPr bwMode="auto">
            <a:xfrm>
              <a:off x="215900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7954" name="Oval 108"/>
            <p:cNvSpPr>
              <a:spLocks noChangeAspect="1" noChangeArrowheads="1"/>
            </p:cNvSpPr>
            <p:nvPr/>
          </p:nvSpPr>
          <p:spPr bwMode="auto">
            <a:xfrm>
              <a:off x="2487613" y="4033838"/>
              <a:ext cx="136525" cy="136525"/>
            </a:xfrm>
            <a:prstGeom prst="ellipse">
              <a:avLst/>
            </a:prstGeom>
            <a:solidFill>
              <a:srgbClr val="FFFFFF"/>
            </a:solidFill>
            <a:ln>
              <a:noFill/>
            </a:ln>
            <a:extLst/>
          </p:spPr>
          <p:txBody>
            <a:bodyPr wrap="none" anchor="ctr"/>
            <a:lstStyle/>
            <a:p>
              <a:endParaRPr lang="en-US"/>
            </a:p>
          </p:txBody>
        </p:sp>
      </p:grpSp>
      <p:sp>
        <p:nvSpPr>
          <p:cNvPr id="37896" name="Text Box 109"/>
          <p:cNvSpPr txBox="1">
            <a:spLocks noChangeArrowheads="1"/>
          </p:cNvSpPr>
          <p:nvPr/>
        </p:nvSpPr>
        <p:spPr bwMode="auto">
          <a:xfrm>
            <a:off x="1200534" y="4221164"/>
            <a:ext cx="610805"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dirty="0">
                <a:solidFill>
                  <a:srgbClr val="FF0000"/>
                </a:solidFill>
                <a:latin typeface="Times" charset="0"/>
              </a:rPr>
              <a:t>A</a:t>
            </a:r>
            <a:r>
              <a:rPr lang="en-US" baseline="30000" dirty="0">
                <a:solidFill>
                  <a:srgbClr val="FF0000"/>
                </a:solidFill>
                <a:latin typeface="Times" charset="0"/>
              </a:rPr>
              <a:t>T</a:t>
            </a:r>
          </a:p>
        </p:txBody>
      </p:sp>
      <p:sp>
        <p:nvSpPr>
          <p:cNvPr id="37897" name="Oval 110"/>
          <p:cNvSpPr>
            <a:spLocks noChangeAspect="1" noChangeArrowheads="1"/>
          </p:cNvSpPr>
          <p:nvPr/>
        </p:nvSpPr>
        <p:spPr bwMode="auto">
          <a:xfrm>
            <a:off x="4664101" y="263527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898" name="Oval 111"/>
          <p:cNvSpPr>
            <a:spLocks noChangeAspect="1" noChangeArrowheads="1"/>
          </p:cNvSpPr>
          <p:nvPr/>
        </p:nvSpPr>
        <p:spPr bwMode="auto">
          <a:xfrm>
            <a:off x="4664101" y="36179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899" name="Oval 112"/>
          <p:cNvSpPr>
            <a:spLocks noChangeAspect="1" noChangeArrowheads="1"/>
          </p:cNvSpPr>
          <p:nvPr/>
        </p:nvSpPr>
        <p:spPr bwMode="auto">
          <a:xfrm>
            <a:off x="4664101" y="19812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0" name="Oval 113"/>
          <p:cNvSpPr>
            <a:spLocks noChangeAspect="1" noChangeArrowheads="1"/>
          </p:cNvSpPr>
          <p:nvPr/>
        </p:nvSpPr>
        <p:spPr bwMode="auto">
          <a:xfrm>
            <a:off x="4664101" y="23082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1" name="Oval 114"/>
          <p:cNvSpPr>
            <a:spLocks noChangeAspect="1" noChangeArrowheads="1"/>
          </p:cNvSpPr>
          <p:nvPr/>
        </p:nvSpPr>
        <p:spPr bwMode="auto">
          <a:xfrm>
            <a:off x="4664101" y="32909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2" name="Oval 115"/>
          <p:cNvSpPr>
            <a:spLocks noChangeAspect="1" noChangeArrowheads="1"/>
          </p:cNvSpPr>
          <p:nvPr/>
        </p:nvSpPr>
        <p:spPr bwMode="auto">
          <a:xfrm>
            <a:off x="4664101" y="39465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3" name="Oval 116"/>
          <p:cNvSpPr>
            <a:spLocks noChangeAspect="1" noChangeArrowheads="1"/>
          </p:cNvSpPr>
          <p:nvPr/>
        </p:nvSpPr>
        <p:spPr bwMode="auto">
          <a:xfrm>
            <a:off x="3581426" y="294007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4" name="Oval 117"/>
          <p:cNvSpPr>
            <a:spLocks noChangeAspect="1" noChangeArrowheads="1"/>
          </p:cNvSpPr>
          <p:nvPr/>
        </p:nvSpPr>
        <p:spPr bwMode="auto">
          <a:xfrm>
            <a:off x="3581426" y="39227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5" name="Oval 118"/>
          <p:cNvSpPr>
            <a:spLocks noChangeAspect="1" noChangeArrowheads="1"/>
          </p:cNvSpPr>
          <p:nvPr/>
        </p:nvSpPr>
        <p:spPr bwMode="auto">
          <a:xfrm>
            <a:off x="3581426" y="22860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6" name="Oval 119"/>
          <p:cNvSpPr>
            <a:spLocks noChangeAspect="1" noChangeArrowheads="1"/>
          </p:cNvSpPr>
          <p:nvPr/>
        </p:nvSpPr>
        <p:spPr bwMode="auto">
          <a:xfrm>
            <a:off x="3581426" y="26130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7" name="Oval 120"/>
          <p:cNvSpPr>
            <a:spLocks noChangeAspect="1" noChangeArrowheads="1"/>
          </p:cNvSpPr>
          <p:nvPr/>
        </p:nvSpPr>
        <p:spPr bwMode="auto">
          <a:xfrm>
            <a:off x="3581426" y="35957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8" name="Oval 121"/>
          <p:cNvSpPr>
            <a:spLocks noChangeAspect="1" noChangeArrowheads="1"/>
          </p:cNvSpPr>
          <p:nvPr/>
        </p:nvSpPr>
        <p:spPr bwMode="auto">
          <a:xfrm>
            <a:off x="3581426" y="42513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09" name="Oval 122"/>
          <p:cNvSpPr>
            <a:spLocks noChangeAspect="1" noChangeArrowheads="1"/>
          </p:cNvSpPr>
          <p:nvPr/>
        </p:nvSpPr>
        <p:spPr bwMode="auto">
          <a:xfrm>
            <a:off x="3216301" y="2057426"/>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7910" name="Oval 123"/>
          <p:cNvSpPr>
            <a:spLocks noChangeAspect="1" noChangeArrowheads="1"/>
          </p:cNvSpPr>
          <p:nvPr/>
        </p:nvSpPr>
        <p:spPr bwMode="auto">
          <a:xfrm>
            <a:off x="3444901" y="2759101"/>
            <a:ext cx="136525" cy="136525"/>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Tree>
    <p:extLst>
      <p:ext uri="{BB962C8B-B14F-4D97-AF65-F5344CB8AC3E}">
        <p14:creationId xmlns:p14="http://schemas.microsoft.com/office/powerpoint/2010/main" val="22318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8" name="Rectangle 147"/>
          <p:cNvSpPr>
            <a:spLocks noGrp="1" noChangeArrowheads="1"/>
          </p:cNvSpPr>
          <p:nvPr>
            <p:ph type="title"/>
          </p:nvPr>
        </p:nvSpPr>
        <p:spPr>
          <a:xfrm>
            <a:off x="26" y="157190"/>
            <a:ext cx="8080375" cy="593725"/>
          </a:xfrm>
          <a:noFill/>
        </p:spPr>
        <p:txBody>
          <a:bodyPr>
            <a:normAutofit/>
          </a:bodyPr>
          <a:lstStyle/>
          <a:p>
            <a:r>
              <a:rPr lang="en-US" b="0" dirty="0">
                <a:latin typeface="Calibri"/>
                <a:cs typeface="Calibri"/>
              </a:rPr>
              <a:t>Multiple-source breadth-first search</a:t>
            </a:r>
          </a:p>
        </p:txBody>
      </p:sp>
      <p:sp>
        <p:nvSpPr>
          <p:cNvPr id="38914" name="Rectangle 2"/>
          <p:cNvSpPr>
            <a:spLocks noGrp="1" noChangeArrowheads="1"/>
          </p:cNvSpPr>
          <p:nvPr>
            <p:ph type="body" sz="half" idx="3"/>
          </p:nvPr>
        </p:nvSpPr>
        <p:spPr>
          <a:xfrm>
            <a:off x="426600" y="4767169"/>
            <a:ext cx="8473386" cy="1816100"/>
          </a:xfrm>
        </p:spPr>
        <p:txBody>
          <a:bodyPr/>
          <a:lstStyle/>
          <a:p>
            <a:r>
              <a:rPr lang="en-US" dirty="0">
                <a:latin typeface="Calibri"/>
                <a:cs typeface="Calibri"/>
              </a:rPr>
              <a:t>Sparse array representation =&gt; space efficient</a:t>
            </a:r>
          </a:p>
          <a:p>
            <a:r>
              <a:rPr lang="en-US" dirty="0">
                <a:latin typeface="Calibri"/>
                <a:cs typeface="Calibri"/>
              </a:rPr>
              <a:t>Sparse matrix-matrix multiplication =&gt; work efficient</a:t>
            </a:r>
          </a:p>
          <a:p>
            <a:r>
              <a:rPr lang="en-US" dirty="0">
                <a:latin typeface="Calibri"/>
                <a:cs typeface="Calibri"/>
              </a:rPr>
              <a:t>Three possible levels of parallelism:  searches, vertices, edges</a:t>
            </a:r>
          </a:p>
        </p:txBody>
      </p:sp>
      <p:sp>
        <p:nvSpPr>
          <p:cNvPr id="38915" name="Oval 3"/>
          <p:cNvSpPr>
            <a:spLocks noChangeAspect="1" noChangeArrowheads="1"/>
          </p:cNvSpPr>
          <p:nvPr/>
        </p:nvSpPr>
        <p:spPr bwMode="auto">
          <a:xfrm>
            <a:off x="3965601" y="279879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6" name="Rectangle 4"/>
          <p:cNvSpPr>
            <a:spLocks noChangeAspect="1" noChangeArrowheads="1"/>
          </p:cNvSpPr>
          <p:nvPr/>
        </p:nvSpPr>
        <p:spPr bwMode="auto">
          <a:xfrm>
            <a:off x="3900489" y="2003426"/>
            <a:ext cx="258762"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1299" tIns="45650" rIns="91299" bIns="45650" anchor="ctr"/>
          <a:lstStyle/>
          <a:p>
            <a:endParaRPr lang="en-US"/>
          </a:p>
        </p:txBody>
      </p:sp>
      <p:sp>
        <p:nvSpPr>
          <p:cNvPr id="38917" name="Oval 5"/>
          <p:cNvSpPr>
            <a:spLocks noChangeAspect="1" noChangeArrowheads="1"/>
          </p:cNvSpPr>
          <p:nvPr/>
        </p:nvSpPr>
        <p:spPr bwMode="auto">
          <a:xfrm>
            <a:off x="3965601" y="37814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8" name="Oval 6"/>
          <p:cNvSpPr>
            <a:spLocks noChangeAspect="1" noChangeArrowheads="1"/>
          </p:cNvSpPr>
          <p:nvPr/>
        </p:nvSpPr>
        <p:spPr bwMode="auto">
          <a:xfrm>
            <a:off x="3965601" y="21447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9" name="Oval 7"/>
          <p:cNvSpPr>
            <a:spLocks noChangeAspect="1" noChangeArrowheads="1"/>
          </p:cNvSpPr>
          <p:nvPr/>
        </p:nvSpPr>
        <p:spPr bwMode="auto">
          <a:xfrm>
            <a:off x="3965601" y="24717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0" name="Oval 8"/>
          <p:cNvSpPr>
            <a:spLocks noChangeAspect="1" noChangeArrowheads="1"/>
          </p:cNvSpPr>
          <p:nvPr/>
        </p:nvSpPr>
        <p:spPr bwMode="auto">
          <a:xfrm>
            <a:off x="3965601" y="312740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1" name="Oval 9"/>
          <p:cNvSpPr>
            <a:spLocks noChangeAspect="1" noChangeArrowheads="1"/>
          </p:cNvSpPr>
          <p:nvPr/>
        </p:nvSpPr>
        <p:spPr bwMode="auto">
          <a:xfrm>
            <a:off x="3965601" y="34544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2" name="Oval 10"/>
          <p:cNvSpPr>
            <a:spLocks noChangeAspect="1" noChangeArrowheads="1"/>
          </p:cNvSpPr>
          <p:nvPr/>
        </p:nvSpPr>
        <p:spPr bwMode="auto">
          <a:xfrm>
            <a:off x="3965601" y="41100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3" name="Rectangle 11"/>
          <p:cNvSpPr>
            <a:spLocks noChangeAspect="1" noChangeArrowheads="1"/>
          </p:cNvSpPr>
          <p:nvPr/>
        </p:nvSpPr>
        <p:spPr bwMode="auto">
          <a:xfrm>
            <a:off x="2908300" y="2003426"/>
            <a:ext cx="749300"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299" tIns="45650" rIns="91299" bIns="45650" anchor="ctr"/>
          <a:lstStyle/>
          <a:p>
            <a:endParaRPr lang="en-US"/>
          </a:p>
        </p:txBody>
      </p:sp>
      <p:sp>
        <p:nvSpPr>
          <p:cNvPr id="38924" name="Text Box 12"/>
          <p:cNvSpPr txBox="1">
            <a:spLocks noChangeArrowheads="1"/>
          </p:cNvSpPr>
          <p:nvPr/>
        </p:nvSpPr>
        <p:spPr bwMode="auto">
          <a:xfrm>
            <a:off x="3063884" y="4281500"/>
            <a:ext cx="423880"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B</a:t>
            </a:r>
          </a:p>
        </p:txBody>
      </p:sp>
      <p:grpSp>
        <p:nvGrpSpPr>
          <p:cNvPr id="38925" name="Group 13"/>
          <p:cNvGrpSpPr>
            <a:grpSpLocks/>
          </p:cNvGrpSpPr>
          <p:nvPr/>
        </p:nvGrpSpPr>
        <p:grpSpPr bwMode="auto">
          <a:xfrm>
            <a:off x="2973414" y="2068513"/>
            <a:ext cx="136525" cy="2101850"/>
            <a:chOff x="2017" y="814"/>
            <a:chExt cx="86" cy="1324"/>
          </a:xfrm>
        </p:grpSpPr>
        <p:sp>
          <p:nvSpPr>
            <p:cNvPr id="39053" name="Oval 14"/>
            <p:cNvSpPr>
              <a:spLocks noChangeAspect="1" noChangeArrowheads="1"/>
            </p:cNvSpPr>
            <p:nvPr/>
          </p:nvSpPr>
          <p:spPr bwMode="auto">
            <a:xfrm>
              <a:off x="2017" y="1226"/>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4" name="Oval 15"/>
            <p:cNvSpPr>
              <a:spLocks noChangeAspect="1" noChangeArrowheads="1"/>
            </p:cNvSpPr>
            <p:nvPr/>
          </p:nvSpPr>
          <p:spPr bwMode="auto">
            <a:xfrm>
              <a:off x="2017" y="1845"/>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5" name="Oval 16"/>
            <p:cNvSpPr>
              <a:spLocks noChangeAspect="1" noChangeArrowheads="1"/>
            </p:cNvSpPr>
            <p:nvPr/>
          </p:nvSpPr>
          <p:spPr bwMode="auto">
            <a:xfrm>
              <a:off x="2017" y="814"/>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6" name="Oval 17"/>
            <p:cNvSpPr>
              <a:spLocks noChangeAspect="1" noChangeArrowheads="1"/>
            </p:cNvSpPr>
            <p:nvPr/>
          </p:nvSpPr>
          <p:spPr bwMode="auto">
            <a:xfrm>
              <a:off x="2017" y="1020"/>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7" name="Oval 18"/>
            <p:cNvSpPr>
              <a:spLocks noChangeAspect="1" noChangeArrowheads="1"/>
            </p:cNvSpPr>
            <p:nvPr/>
          </p:nvSpPr>
          <p:spPr bwMode="auto">
            <a:xfrm>
              <a:off x="2017" y="1433"/>
              <a:ext cx="86" cy="86"/>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8" name="Oval 19"/>
            <p:cNvSpPr>
              <a:spLocks noChangeAspect="1" noChangeArrowheads="1"/>
            </p:cNvSpPr>
            <p:nvPr/>
          </p:nvSpPr>
          <p:spPr bwMode="auto">
            <a:xfrm>
              <a:off x="2017" y="1639"/>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9" name="Oval 20"/>
            <p:cNvSpPr>
              <a:spLocks noChangeAspect="1" noChangeArrowheads="1"/>
            </p:cNvSpPr>
            <p:nvPr/>
          </p:nvSpPr>
          <p:spPr bwMode="auto">
            <a:xfrm>
              <a:off x="2017" y="2052"/>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8927" name="Text Box 66"/>
          <p:cNvSpPr txBox="1">
            <a:spLocks noChangeArrowheads="1"/>
          </p:cNvSpPr>
          <p:nvPr/>
        </p:nvSpPr>
        <p:spPr bwMode="auto">
          <a:xfrm>
            <a:off x="1200534" y="4221164"/>
            <a:ext cx="610805"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dirty="0">
                <a:solidFill>
                  <a:srgbClr val="FF0000"/>
                </a:solidFill>
                <a:latin typeface="Times" charset="0"/>
              </a:rPr>
              <a:t>A</a:t>
            </a:r>
            <a:r>
              <a:rPr lang="en-US" baseline="30000" dirty="0">
                <a:solidFill>
                  <a:srgbClr val="FF0000"/>
                </a:solidFill>
                <a:latin typeface="Times" charset="0"/>
              </a:rPr>
              <a:t>T</a:t>
            </a:r>
          </a:p>
        </p:txBody>
      </p:sp>
      <p:sp>
        <p:nvSpPr>
          <p:cNvPr id="38928" name="Oval 67"/>
          <p:cNvSpPr>
            <a:spLocks noChangeAspect="1" noChangeArrowheads="1"/>
          </p:cNvSpPr>
          <p:nvPr/>
        </p:nvSpPr>
        <p:spPr bwMode="auto">
          <a:xfrm>
            <a:off x="4511701" y="36941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9" name="Oval 68"/>
          <p:cNvSpPr>
            <a:spLocks noChangeAspect="1" noChangeArrowheads="1"/>
          </p:cNvSpPr>
          <p:nvPr/>
        </p:nvSpPr>
        <p:spPr bwMode="auto">
          <a:xfrm>
            <a:off x="4511701" y="20574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0" name="Oval 69"/>
          <p:cNvSpPr>
            <a:spLocks noChangeAspect="1" noChangeArrowheads="1"/>
          </p:cNvSpPr>
          <p:nvPr/>
        </p:nvSpPr>
        <p:spPr bwMode="auto">
          <a:xfrm>
            <a:off x="4511701" y="23844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1" name="Oval 70"/>
          <p:cNvSpPr>
            <a:spLocks noChangeAspect="1" noChangeArrowheads="1"/>
          </p:cNvSpPr>
          <p:nvPr/>
        </p:nvSpPr>
        <p:spPr bwMode="auto">
          <a:xfrm>
            <a:off x="4511701" y="33671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2" name="Oval 71"/>
          <p:cNvSpPr>
            <a:spLocks noChangeAspect="1" noChangeArrowheads="1"/>
          </p:cNvSpPr>
          <p:nvPr/>
        </p:nvSpPr>
        <p:spPr bwMode="auto">
          <a:xfrm>
            <a:off x="4511701" y="40227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3" name="Oval 72"/>
          <p:cNvSpPr>
            <a:spLocks noChangeAspect="1" noChangeArrowheads="1"/>
          </p:cNvSpPr>
          <p:nvPr/>
        </p:nvSpPr>
        <p:spPr bwMode="auto">
          <a:xfrm>
            <a:off x="3581426" y="294007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4" name="Oval 73"/>
          <p:cNvSpPr>
            <a:spLocks noChangeAspect="1" noChangeArrowheads="1"/>
          </p:cNvSpPr>
          <p:nvPr/>
        </p:nvSpPr>
        <p:spPr bwMode="auto">
          <a:xfrm>
            <a:off x="3581426" y="39227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5" name="Oval 74"/>
          <p:cNvSpPr>
            <a:spLocks noChangeAspect="1" noChangeArrowheads="1"/>
          </p:cNvSpPr>
          <p:nvPr/>
        </p:nvSpPr>
        <p:spPr bwMode="auto">
          <a:xfrm>
            <a:off x="3581426" y="22860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6" name="Oval 75"/>
          <p:cNvSpPr>
            <a:spLocks noChangeAspect="1" noChangeArrowheads="1"/>
          </p:cNvSpPr>
          <p:nvPr/>
        </p:nvSpPr>
        <p:spPr bwMode="auto">
          <a:xfrm>
            <a:off x="3581426" y="26130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7" name="Oval 76"/>
          <p:cNvSpPr>
            <a:spLocks noChangeAspect="1" noChangeArrowheads="1"/>
          </p:cNvSpPr>
          <p:nvPr/>
        </p:nvSpPr>
        <p:spPr bwMode="auto">
          <a:xfrm>
            <a:off x="3581426" y="35957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8" name="Oval 77"/>
          <p:cNvSpPr>
            <a:spLocks noChangeAspect="1" noChangeArrowheads="1"/>
          </p:cNvSpPr>
          <p:nvPr/>
        </p:nvSpPr>
        <p:spPr bwMode="auto">
          <a:xfrm>
            <a:off x="3581426" y="42513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9" name="Oval 78"/>
          <p:cNvSpPr>
            <a:spLocks noChangeAspect="1" noChangeArrowheads="1"/>
          </p:cNvSpPr>
          <p:nvPr/>
        </p:nvSpPr>
        <p:spPr bwMode="auto">
          <a:xfrm>
            <a:off x="3216301" y="2057426"/>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0" name="Oval 79"/>
          <p:cNvSpPr>
            <a:spLocks noChangeAspect="1" noChangeArrowheads="1"/>
          </p:cNvSpPr>
          <p:nvPr/>
        </p:nvSpPr>
        <p:spPr bwMode="auto">
          <a:xfrm>
            <a:off x="3444901" y="2743226"/>
            <a:ext cx="136525" cy="136525"/>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1" name="Rectangle 80"/>
          <p:cNvSpPr>
            <a:spLocks noChangeAspect="1" noChangeArrowheads="1"/>
          </p:cNvSpPr>
          <p:nvPr/>
        </p:nvSpPr>
        <p:spPr bwMode="auto">
          <a:xfrm>
            <a:off x="4433888" y="2003426"/>
            <a:ext cx="823912"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299" tIns="45650" rIns="91299" bIns="45650" anchor="ctr"/>
          <a:lstStyle/>
          <a:p>
            <a:endParaRPr lang="en-US"/>
          </a:p>
        </p:txBody>
      </p:sp>
      <p:sp>
        <p:nvSpPr>
          <p:cNvPr id="38942" name="Oval 81"/>
          <p:cNvSpPr>
            <a:spLocks noChangeAspect="1" noChangeArrowheads="1"/>
          </p:cNvSpPr>
          <p:nvPr/>
        </p:nvSpPr>
        <p:spPr bwMode="auto">
          <a:xfrm>
            <a:off x="4499001" y="37052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3" name="Oval 82"/>
          <p:cNvSpPr>
            <a:spLocks noChangeAspect="1" noChangeArrowheads="1"/>
          </p:cNvSpPr>
          <p:nvPr/>
        </p:nvSpPr>
        <p:spPr bwMode="auto">
          <a:xfrm>
            <a:off x="4499001" y="2068540"/>
            <a:ext cx="136525" cy="136525"/>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4" name="Oval 83"/>
          <p:cNvSpPr>
            <a:spLocks noChangeAspect="1" noChangeArrowheads="1"/>
          </p:cNvSpPr>
          <p:nvPr/>
        </p:nvSpPr>
        <p:spPr bwMode="auto">
          <a:xfrm>
            <a:off x="4499001" y="23955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5" name="Oval 84"/>
          <p:cNvSpPr>
            <a:spLocks noChangeAspect="1" noChangeArrowheads="1"/>
          </p:cNvSpPr>
          <p:nvPr/>
        </p:nvSpPr>
        <p:spPr bwMode="auto">
          <a:xfrm>
            <a:off x="4499001" y="30512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46" name="Oval 85"/>
          <p:cNvSpPr>
            <a:spLocks noChangeAspect="1" noChangeArrowheads="1"/>
          </p:cNvSpPr>
          <p:nvPr/>
        </p:nvSpPr>
        <p:spPr bwMode="auto">
          <a:xfrm>
            <a:off x="4499001" y="33782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7" name="Oval 86"/>
          <p:cNvSpPr>
            <a:spLocks noChangeAspect="1" noChangeArrowheads="1"/>
          </p:cNvSpPr>
          <p:nvPr/>
        </p:nvSpPr>
        <p:spPr bwMode="auto">
          <a:xfrm>
            <a:off x="4499001" y="4033847"/>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8" name="Text Box 87"/>
          <p:cNvSpPr txBox="1">
            <a:spLocks noChangeArrowheads="1"/>
          </p:cNvSpPr>
          <p:nvPr/>
        </p:nvSpPr>
        <p:spPr bwMode="auto">
          <a:xfrm>
            <a:off x="4393154" y="4250012"/>
            <a:ext cx="88505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r>
              <a:rPr lang="en-US" baseline="30000" dirty="0">
                <a:solidFill>
                  <a:srgbClr val="FF0000"/>
                </a:solidFill>
                <a:latin typeface="Times" charset="0"/>
              </a:rPr>
              <a:t>T </a:t>
            </a:r>
            <a:r>
              <a:rPr lang="en-US" dirty="0">
                <a:solidFill>
                  <a:srgbClr val="FF0000"/>
                </a:solidFill>
                <a:latin typeface="Times" charset="0"/>
              </a:rPr>
              <a:t>B</a:t>
            </a:r>
          </a:p>
        </p:txBody>
      </p:sp>
      <p:sp>
        <p:nvSpPr>
          <p:cNvPr id="38949" name="Text Box 88"/>
          <p:cNvSpPr txBox="1">
            <a:spLocks noChangeArrowheads="1"/>
          </p:cNvSpPr>
          <p:nvPr/>
        </p:nvSpPr>
        <p:spPr bwMode="auto">
          <a:xfrm>
            <a:off x="3810000" y="2757488"/>
            <a:ext cx="485846" cy="461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2400">
                <a:solidFill>
                  <a:srgbClr val="FF0000"/>
                </a:solidFill>
                <a:latin typeface="Arial" charset="0"/>
                <a:sym typeface="Wingdings" charset="0"/>
              </a:rPr>
              <a:t></a:t>
            </a:r>
          </a:p>
        </p:txBody>
      </p:sp>
      <p:sp>
        <p:nvSpPr>
          <p:cNvPr id="38950" name="Oval 89"/>
          <p:cNvSpPr>
            <a:spLocks noChangeAspect="1" noChangeArrowheads="1"/>
          </p:cNvSpPr>
          <p:nvPr/>
        </p:nvSpPr>
        <p:spPr bwMode="auto">
          <a:xfrm>
            <a:off x="4816501" y="20733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51" name="Oval 90"/>
          <p:cNvSpPr>
            <a:spLocks noChangeAspect="1" noChangeArrowheads="1"/>
          </p:cNvSpPr>
          <p:nvPr/>
        </p:nvSpPr>
        <p:spPr bwMode="auto">
          <a:xfrm>
            <a:off x="4508526" y="274799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2" name="Oval 91"/>
          <p:cNvSpPr>
            <a:spLocks noChangeAspect="1" noChangeArrowheads="1"/>
          </p:cNvSpPr>
          <p:nvPr/>
        </p:nvSpPr>
        <p:spPr bwMode="auto">
          <a:xfrm>
            <a:off x="4495826" y="2759101"/>
            <a:ext cx="136525" cy="136525"/>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3" name="Oval 92"/>
          <p:cNvSpPr>
            <a:spLocks noChangeAspect="1" noChangeArrowheads="1"/>
          </p:cNvSpPr>
          <p:nvPr/>
        </p:nvSpPr>
        <p:spPr bwMode="auto">
          <a:xfrm>
            <a:off x="5045101" y="27591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54" name="Oval 93"/>
          <p:cNvSpPr>
            <a:spLocks noChangeAspect="1" noChangeArrowheads="1"/>
          </p:cNvSpPr>
          <p:nvPr/>
        </p:nvSpPr>
        <p:spPr bwMode="auto">
          <a:xfrm>
            <a:off x="5045101" y="3673501"/>
            <a:ext cx="136525" cy="136525"/>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5" name="Oval 94"/>
          <p:cNvSpPr>
            <a:spLocks noChangeAspect="1" noChangeArrowheads="1"/>
          </p:cNvSpPr>
          <p:nvPr/>
        </p:nvSpPr>
        <p:spPr bwMode="auto">
          <a:xfrm>
            <a:off x="4816501" y="2378101"/>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6" name="Oval 95"/>
          <p:cNvSpPr>
            <a:spLocks noChangeAspect="1" noChangeArrowheads="1"/>
          </p:cNvSpPr>
          <p:nvPr/>
        </p:nvSpPr>
        <p:spPr bwMode="auto">
          <a:xfrm>
            <a:off x="4816501" y="3048026"/>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grpSp>
        <p:nvGrpSpPr>
          <p:cNvPr id="38959" name="Group 97"/>
          <p:cNvGrpSpPr>
            <a:grpSpLocks/>
          </p:cNvGrpSpPr>
          <p:nvPr/>
        </p:nvGrpSpPr>
        <p:grpSpPr bwMode="auto">
          <a:xfrm>
            <a:off x="5875381" y="2182939"/>
            <a:ext cx="241300" cy="814388"/>
            <a:chOff x="2776" y="1167"/>
            <a:chExt cx="152" cy="513"/>
          </a:xfrm>
        </p:grpSpPr>
        <p:sp>
          <p:nvSpPr>
            <p:cNvPr id="39007" name="Line 98"/>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8" name="Freeform 99"/>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60" name="Group 100"/>
          <p:cNvGrpSpPr>
            <a:grpSpLocks/>
          </p:cNvGrpSpPr>
          <p:nvPr/>
        </p:nvGrpSpPr>
        <p:grpSpPr bwMode="auto">
          <a:xfrm flipH="1" flipV="1">
            <a:off x="6154781" y="2182939"/>
            <a:ext cx="241300" cy="814388"/>
            <a:chOff x="2776" y="1167"/>
            <a:chExt cx="152" cy="513"/>
          </a:xfrm>
        </p:grpSpPr>
        <p:sp>
          <p:nvSpPr>
            <p:cNvPr id="39005" name="Line 10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6" name="Freeform 102"/>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61" name="Group 103"/>
          <p:cNvGrpSpPr>
            <a:grpSpLocks/>
          </p:cNvGrpSpPr>
          <p:nvPr/>
        </p:nvGrpSpPr>
        <p:grpSpPr bwMode="auto">
          <a:xfrm>
            <a:off x="6116683" y="1962276"/>
            <a:ext cx="1233487" cy="211138"/>
            <a:chOff x="2928" y="1028"/>
            <a:chExt cx="777" cy="133"/>
          </a:xfrm>
        </p:grpSpPr>
        <p:sp>
          <p:nvSpPr>
            <p:cNvPr id="39003" name="Line 104"/>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4" name="Freeform 105"/>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62" name="Oval 106"/>
          <p:cNvSpPr>
            <a:spLocks noChangeAspect="1" noChangeArrowheads="1"/>
          </p:cNvSpPr>
          <p:nvPr/>
        </p:nvSpPr>
        <p:spPr bwMode="auto">
          <a:xfrm>
            <a:off x="6040481" y="2082926"/>
            <a:ext cx="190500" cy="190500"/>
          </a:xfrm>
          <a:prstGeom prst="ellipse">
            <a:avLst/>
          </a:prstGeom>
          <a:solidFill>
            <a:srgbClr val="FF0000"/>
          </a:solidFill>
          <a:ln w="12700">
            <a:noFill/>
            <a:round/>
            <a:headEnd/>
            <a:tailEnd/>
          </a:ln>
        </p:spPr>
        <p:txBody>
          <a:bodyPr wrap="none" lIns="91422" tIns="45712" rIns="91422" bIns="45712" anchor="ctr"/>
          <a:lstStyle/>
          <a:p>
            <a:pPr algn="ctr">
              <a:buFontTx/>
              <a:buNone/>
            </a:pPr>
            <a:endParaRPr lang="en-US"/>
          </a:p>
        </p:txBody>
      </p:sp>
      <p:grpSp>
        <p:nvGrpSpPr>
          <p:cNvPr id="38963" name="Group 107"/>
          <p:cNvGrpSpPr>
            <a:grpSpLocks/>
          </p:cNvGrpSpPr>
          <p:nvPr/>
        </p:nvGrpSpPr>
        <p:grpSpPr bwMode="auto">
          <a:xfrm>
            <a:off x="6126208" y="3014791"/>
            <a:ext cx="1233487" cy="830263"/>
            <a:chOff x="2934" y="1691"/>
            <a:chExt cx="777" cy="523"/>
          </a:xfrm>
        </p:grpSpPr>
        <p:sp>
          <p:nvSpPr>
            <p:cNvPr id="39001" name="Line 108"/>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2" name="Freeform 109"/>
            <p:cNvSpPr>
              <a:spLocks/>
            </p:cNvSpPr>
            <p:nvPr/>
          </p:nvSpPr>
          <p:spPr bwMode="auto">
            <a:xfrm>
              <a:off x="2934" y="1691"/>
              <a:ext cx="777" cy="523"/>
            </a:xfrm>
            <a:custGeom>
              <a:avLst/>
              <a:gdLst>
                <a:gd name="T0" fmla="*/ 0 w 777"/>
                <a:gd name="T1" fmla="*/ 514 h 523"/>
                <a:gd name="T2" fmla="*/ 6 w 777"/>
                <a:gd name="T3" fmla="*/ 523 h 523"/>
                <a:gd name="T4" fmla="*/ 176 w 777"/>
                <a:gd name="T5" fmla="*/ 343 h 523"/>
                <a:gd name="T6" fmla="*/ 615 w 777"/>
                <a:gd name="T7" fmla="*/ 247 h 523"/>
                <a:gd name="T8" fmla="*/ 777 w 777"/>
                <a:gd name="T9" fmla="*/ 0 h 523"/>
                <a:gd name="T10" fmla="*/ 0 60000 65536"/>
                <a:gd name="T11" fmla="*/ 0 60000 65536"/>
                <a:gd name="T12" fmla="*/ 0 60000 65536"/>
                <a:gd name="T13" fmla="*/ 0 60000 65536"/>
                <a:gd name="T14" fmla="*/ 0 60000 65536"/>
                <a:gd name="T15" fmla="*/ 0 w 777"/>
                <a:gd name="T16" fmla="*/ 0 h 523"/>
                <a:gd name="T17" fmla="*/ 777 w 777"/>
                <a:gd name="T18" fmla="*/ 523 h 523"/>
              </a:gdLst>
              <a:ahLst/>
              <a:cxnLst>
                <a:cxn ang="T10">
                  <a:pos x="T0" y="T1"/>
                </a:cxn>
                <a:cxn ang="T11">
                  <a:pos x="T2" y="T3"/>
                </a:cxn>
                <a:cxn ang="T12">
                  <a:pos x="T4" y="T5"/>
                </a:cxn>
                <a:cxn ang="T13">
                  <a:pos x="T6" y="T7"/>
                </a:cxn>
                <a:cxn ang="T14">
                  <a:pos x="T8" y="T9"/>
                </a:cxn>
              </a:cxnLst>
              <a:rect l="T15" t="T16" r="T17" b="T18"/>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64" name="Text Box 110"/>
          <p:cNvSpPr txBox="1">
            <a:spLocks noChangeArrowheads="1"/>
          </p:cNvSpPr>
          <p:nvPr/>
        </p:nvSpPr>
        <p:spPr bwMode="auto">
          <a:xfrm>
            <a:off x="5843631" y="18606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1</a:t>
            </a:r>
          </a:p>
        </p:txBody>
      </p:sp>
      <p:sp>
        <p:nvSpPr>
          <p:cNvPr id="38965" name="Text Box 111"/>
          <p:cNvSpPr txBox="1">
            <a:spLocks noChangeArrowheads="1"/>
          </p:cNvSpPr>
          <p:nvPr/>
        </p:nvSpPr>
        <p:spPr bwMode="auto">
          <a:xfrm>
            <a:off x="7361281" y="18543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2</a:t>
            </a:r>
          </a:p>
        </p:txBody>
      </p:sp>
      <p:sp>
        <p:nvSpPr>
          <p:cNvPr id="38966" name="Text Box 112"/>
          <p:cNvSpPr txBox="1">
            <a:spLocks noChangeArrowheads="1"/>
          </p:cNvSpPr>
          <p:nvPr/>
        </p:nvSpPr>
        <p:spPr bwMode="auto">
          <a:xfrm>
            <a:off x="5862681" y="38418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3</a:t>
            </a:r>
          </a:p>
        </p:txBody>
      </p:sp>
      <p:sp>
        <p:nvSpPr>
          <p:cNvPr id="38967" name="Text Box 113"/>
          <p:cNvSpPr txBox="1">
            <a:spLocks noChangeArrowheads="1"/>
          </p:cNvSpPr>
          <p:nvPr/>
        </p:nvSpPr>
        <p:spPr bwMode="auto">
          <a:xfrm>
            <a:off x="5784894" y="28449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4</a:t>
            </a:r>
          </a:p>
        </p:txBody>
      </p:sp>
      <p:sp>
        <p:nvSpPr>
          <p:cNvPr id="38968" name="Text Box 114"/>
          <p:cNvSpPr txBox="1">
            <a:spLocks noChangeArrowheads="1"/>
          </p:cNvSpPr>
          <p:nvPr/>
        </p:nvSpPr>
        <p:spPr bwMode="auto">
          <a:xfrm>
            <a:off x="7380331" y="29274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7</a:t>
            </a:r>
          </a:p>
        </p:txBody>
      </p:sp>
      <p:sp>
        <p:nvSpPr>
          <p:cNvPr id="38970" name="Oval 116"/>
          <p:cNvSpPr>
            <a:spLocks noChangeAspect="1" noChangeArrowheads="1"/>
          </p:cNvSpPr>
          <p:nvPr/>
        </p:nvSpPr>
        <p:spPr bwMode="auto">
          <a:xfrm>
            <a:off x="7259681" y="2921126"/>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8971" name="Oval 117"/>
          <p:cNvSpPr>
            <a:spLocks noChangeAspect="1" noChangeArrowheads="1"/>
          </p:cNvSpPr>
          <p:nvPr/>
        </p:nvSpPr>
        <p:spPr bwMode="auto">
          <a:xfrm>
            <a:off x="8478881" y="2921126"/>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grpSp>
        <p:nvGrpSpPr>
          <p:cNvPr id="38972" name="Group 118"/>
          <p:cNvGrpSpPr>
            <a:grpSpLocks/>
          </p:cNvGrpSpPr>
          <p:nvPr/>
        </p:nvGrpSpPr>
        <p:grpSpPr bwMode="auto">
          <a:xfrm>
            <a:off x="7373983" y="2813176"/>
            <a:ext cx="1233487" cy="211138"/>
            <a:chOff x="2928" y="1028"/>
            <a:chExt cx="777" cy="133"/>
          </a:xfrm>
        </p:grpSpPr>
        <p:sp>
          <p:nvSpPr>
            <p:cNvPr id="38999" name="Line 119"/>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0" name="Freeform 120"/>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3" name="Group 121"/>
          <p:cNvGrpSpPr>
            <a:grpSpLocks/>
          </p:cNvGrpSpPr>
          <p:nvPr/>
        </p:nvGrpSpPr>
        <p:grpSpPr bwMode="auto">
          <a:xfrm>
            <a:off x="6129383" y="3657726"/>
            <a:ext cx="1233487" cy="211138"/>
            <a:chOff x="2928" y="1028"/>
            <a:chExt cx="777" cy="133"/>
          </a:xfrm>
        </p:grpSpPr>
        <p:sp>
          <p:nvSpPr>
            <p:cNvPr id="38997" name="Line 122"/>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8" name="Freeform 123"/>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4" name="Group 124"/>
          <p:cNvGrpSpPr>
            <a:grpSpLocks/>
          </p:cNvGrpSpPr>
          <p:nvPr/>
        </p:nvGrpSpPr>
        <p:grpSpPr bwMode="auto">
          <a:xfrm flipH="1" flipV="1">
            <a:off x="6110333" y="3867276"/>
            <a:ext cx="1233487" cy="211138"/>
            <a:chOff x="2928" y="1028"/>
            <a:chExt cx="777" cy="133"/>
          </a:xfrm>
        </p:grpSpPr>
        <p:sp>
          <p:nvSpPr>
            <p:cNvPr id="38995" name="Line 125"/>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6" name="Freeform 126"/>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5" name="Group 127"/>
          <p:cNvGrpSpPr>
            <a:grpSpLocks/>
          </p:cNvGrpSpPr>
          <p:nvPr/>
        </p:nvGrpSpPr>
        <p:grpSpPr bwMode="auto">
          <a:xfrm flipH="1" flipV="1">
            <a:off x="6135733" y="3016376"/>
            <a:ext cx="1233487" cy="211138"/>
            <a:chOff x="2928" y="1028"/>
            <a:chExt cx="777" cy="133"/>
          </a:xfrm>
        </p:grpSpPr>
        <p:sp>
          <p:nvSpPr>
            <p:cNvPr id="38993" name="Line 128"/>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4" name="Freeform 129"/>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6" name="Group 130"/>
          <p:cNvGrpSpPr>
            <a:grpSpLocks/>
          </p:cNvGrpSpPr>
          <p:nvPr/>
        </p:nvGrpSpPr>
        <p:grpSpPr bwMode="auto">
          <a:xfrm flipV="1">
            <a:off x="5869031" y="3046539"/>
            <a:ext cx="241300" cy="814388"/>
            <a:chOff x="2776" y="1167"/>
            <a:chExt cx="152" cy="513"/>
          </a:xfrm>
        </p:grpSpPr>
        <p:sp>
          <p:nvSpPr>
            <p:cNvPr id="38991" name="Line 13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2" name="Freeform 132"/>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7" name="Group 133"/>
          <p:cNvGrpSpPr>
            <a:grpSpLocks/>
          </p:cNvGrpSpPr>
          <p:nvPr/>
        </p:nvGrpSpPr>
        <p:grpSpPr bwMode="auto">
          <a:xfrm flipH="1" flipV="1">
            <a:off x="7361281" y="2182939"/>
            <a:ext cx="241300" cy="814388"/>
            <a:chOff x="2776" y="1167"/>
            <a:chExt cx="152" cy="513"/>
          </a:xfrm>
        </p:grpSpPr>
        <p:sp>
          <p:nvSpPr>
            <p:cNvPr id="38989" name="Line 134"/>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0" name="Freeform 135"/>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8" name="Group 136"/>
          <p:cNvGrpSpPr>
            <a:grpSpLocks/>
          </p:cNvGrpSpPr>
          <p:nvPr/>
        </p:nvGrpSpPr>
        <p:grpSpPr bwMode="auto">
          <a:xfrm>
            <a:off x="7350169" y="3005266"/>
            <a:ext cx="1212850" cy="862013"/>
            <a:chOff x="3696" y="1680"/>
            <a:chExt cx="764" cy="543"/>
          </a:xfrm>
        </p:grpSpPr>
        <p:sp>
          <p:nvSpPr>
            <p:cNvPr id="38987" name="Line 137"/>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88" name="Freeform 138"/>
            <p:cNvSpPr>
              <a:spLocks/>
            </p:cNvSpPr>
            <p:nvPr/>
          </p:nvSpPr>
          <p:spPr bwMode="auto">
            <a:xfrm>
              <a:off x="3696" y="168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9" name="Group 139"/>
          <p:cNvGrpSpPr>
            <a:grpSpLocks/>
          </p:cNvGrpSpPr>
          <p:nvPr/>
        </p:nvGrpSpPr>
        <p:grpSpPr bwMode="auto">
          <a:xfrm>
            <a:off x="7383506" y="2187701"/>
            <a:ext cx="1212850" cy="862013"/>
            <a:chOff x="3726" y="1170"/>
            <a:chExt cx="764" cy="543"/>
          </a:xfrm>
        </p:grpSpPr>
        <p:sp>
          <p:nvSpPr>
            <p:cNvPr id="38985" name="Line 140"/>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86" name="Freeform 141"/>
            <p:cNvSpPr>
              <a:spLocks/>
            </p:cNvSpPr>
            <p:nvPr/>
          </p:nvSpPr>
          <p:spPr bwMode="auto">
            <a:xfrm rot="10800000" flipH="1">
              <a:off x="3726" y="117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80" name="Text Box 142"/>
          <p:cNvSpPr txBox="1">
            <a:spLocks noChangeArrowheads="1"/>
          </p:cNvSpPr>
          <p:nvPr/>
        </p:nvSpPr>
        <p:spPr bwMode="auto">
          <a:xfrm>
            <a:off x="7348581" y="38355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6</a:t>
            </a:r>
          </a:p>
        </p:txBody>
      </p:sp>
      <p:sp>
        <p:nvSpPr>
          <p:cNvPr id="38981" name="Text Box 143"/>
          <p:cNvSpPr txBox="1">
            <a:spLocks noChangeArrowheads="1"/>
          </p:cNvSpPr>
          <p:nvPr/>
        </p:nvSpPr>
        <p:spPr bwMode="auto">
          <a:xfrm>
            <a:off x="8618581" y="28512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5</a:t>
            </a:r>
          </a:p>
        </p:txBody>
      </p:sp>
      <p:sp>
        <p:nvSpPr>
          <p:cNvPr id="38982" name="Oval 144"/>
          <p:cNvSpPr>
            <a:spLocks noChangeAspect="1" noChangeArrowheads="1"/>
          </p:cNvSpPr>
          <p:nvPr/>
        </p:nvSpPr>
        <p:spPr bwMode="auto">
          <a:xfrm>
            <a:off x="6040481" y="2921126"/>
            <a:ext cx="190500" cy="190500"/>
          </a:xfrm>
          <a:prstGeom prst="ellipse">
            <a:avLst/>
          </a:prstGeom>
          <a:solidFill>
            <a:srgbClr val="66FF33"/>
          </a:solidFill>
          <a:ln>
            <a:noFill/>
          </a:ln>
          <a:extLst/>
        </p:spPr>
        <p:txBody>
          <a:bodyPr wrap="none" lIns="91422" tIns="45712" rIns="91422" bIns="45712" anchor="ctr"/>
          <a:lstStyle/>
          <a:p>
            <a:endParaRPr lang="en-US"/>
          </a:p>
        </p:txBody>
      </p:sp>
      <p:sp>
        <p:nvSpPr>
          <p:cNvPr id="38983" name="Oval 145"/>
          <p:cNvSpPr>
            <a:spLocks noChangeAspect="1" noChangeArrowheads="1"/>
          </p:cNvSpPr>
          <p:nvPr/>
        </p:nvSpPr>
        <p:spPr bwMode="auto">
          <a:xfrm>
            <a:off x="6040481" y="3759326"/>
            <a:ext cx="190500" cy="190500"/>
          </a:xfrm>
          <a:prstGeom prst="ellipse">
            <a:avLst/>
          </a:prstGeom>
          <a:solidFill>
            <a:srgbClr val="FF0000"/>
          </a:solidFill>
          <a:ln w="12700">
            <a:noFill/>
            <a:round/>
            <a:headEnd/>
            <a:tailEnd/>
          </a:ln>
        </p:spPr>
        <p:txBody>
          <a:bodyPr wrap="none" lIns="91422" tIns="45712" rIns="91422" bIns="45712" anchor="ctr"/>
          <a:lstStyle/>
          <a:p>
            <a:endParaRPr lang="en-US"/>
          </a:p>
        </p:txBody>
      </p:sp>
      <p:sp>
        <p:nvSpPr>
          <p:cNvPr id="38984" name="Oval 146"/>
          <p:cNvSpPr>
            <a:spLocks noChangeAspect="1" noChangeArrowheads="1"/>
          </p:cNvSpPr>
          <p:nvPr/>
        </p:nvSpPr>
        <p:spPr bwMode="auto">
          <a:xfrm>
            <a:off x="7259681" y="2082926"/>
            <a:ext cx="190500" cy="190500"/>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grpSp>
        <p:nvGrpSpPr>
          <p:cNvPr id="148" name="Group 147"/>
          <p:cNvGrpSpPr/>
          <p:nvPr/>
        </p:nvGrpSpPr>
        <p:grpSpPr>
          <a:xfrm>
            <a:off x="457200" y="2003426"/>
            <a:ext cx="2230438" cy="2233613"/>
            <a:chOff x="457200" y="2003425"/>
            <a:chExt cx="2230438" cy="2233613"/>
          </a:xfrm>
        </p:grpSpPr>
        <p:sp>
          <p:nvSpPr>
            <p:cNvPr id="149" name="Oval 65"/>
            <p:cNvSpPr>
              <a:spLocks noChangeAspect="1" noChangeArrowheads="1"/>
            </p:cNvSpPr>
            <p:nvPr/>
          </p:nvSpPr>
          <p:spPr bwMode="auto">
            <a:xfrm>
              <a:off x="522288"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0" name="Rectangle 66"/>
            <p:cNvSpPr>
              <a:spLocks noChangeAspect="1" noChangeArrowheads="1"/>
            </p:cNvSpPr>
            <p:nvPr/>
          </p:nvSpPr>
          <p:spPr bwMode="auto">
            <a:xfrm>
              <a:off x="457200" y="2003425"/>
              <a:ext cx="2230438"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1" name="Oval 67"/>
            <p:cNvSpPr>
              <a:spLocks noChangeAspect="1" noChangeArrowheads="1"/>
            </p:cNvSpPr>
            <p:nvPr/>
          </p:nvSpPr>
          <p:spPr bwMode="auto">
            <a:xfrm>
              <a:off x="522288"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2" name="Oval 68"/>
            <p:cNvSpPr>
              <a:spLocks noChangeAspect="1" noChangeArrowheads="1"/>
            </p:cNvSpPr>
            <p:nvPr/>
          </p:nvSpPr>
          <p:spPr bwMode="auto">
            <a:xfrm>
              <a:off x="8493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 name="Oval 69"/>
            <p:cNvSpPr>
              <a:spLocks noChangeAspect="1" noChangeArrowheads="1"/>
            </p:cNvSpPr>
            <p:nvPr/>
          </p:nvSpPr>
          <p:spPr bwMode="auto">
            <a:xfrm>
              <a:off x="1176338"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4" name="Oval 70"/>
            <p:cNvSpPr>
              <a:spLocks noChangeAspect="1" noChangeArrowheads="1"/>
            </p:cNvSpPr>
            <p:nvPr/>
          </p:nvSpPr>
          <p:spPr bwMode="auto">
            <a:xfrm>
              <a:off x="1504950"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 name="Oval 71"/>
            <p:cNvSpPr>
              <a:spLocks noChangeAspect="1" noChangeArrowheads="1"/>
            </p:cNvSpPr>
            <p:nvPr/>
          </p:nvSpPr>
          <p:spPr bwMode="auto">
            <a:xfrm>
              <a:off x="1831975"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6" name="Oval 72"/>
            <p:cNvSpPr>
              <a:spLocks noChangeAspect="1" noChangeArrowheads="1"/>
            </p:cNvSpPr>
            <p:nvPr/>
          </p:nvSpPr>
          <p:spPr bwMode="auto">
            <a:xfrm>
              <a:off x="2159000" y="3705225"/>
              <a:ext cx="136525" cy="136525"/>
            </a:xfrm>
            <a:prstGeom prst="ellipse">
              <a:avLst/>
            </a:prstGeom>
            <a:solidFill>
              <a:srgbClr val="FFFFFF"/>
            </a:solidFill>
            <a:ln>
              <a:noFill/>
            </a:ln>
            <a:extLst/>
          </p:spPr>
          <p:txBody>
            <a:bodyPr wrap="none" anchor="ctr"/>
            <a:lstStyle/>
            <a:p>
              <a:endParaRPr lang="en-US"/>
            </a:p>
          </p:txBody>
        </p:sp>
        <p:sp>
          <p:nvSpPr>
            <p:cNvPr id="157" name="Oval 73"/>
            <p:cNvSpPr>
              <a:spLocks noChangeAspect="1" noChangeArrowheads="1"/>
            </p:cNvSpPr>
            <p:nvPr/>
          </p:nvSpPr>
          <p:spPr bwMode="auto">
            <a:xfrm>
              <a:off x="24876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8" name="Oval 74"/>
            <p:cNvSpPr>
              <a:spLocks noChangeAspect="1" noChangeArrowheads="1"/>
            </p:cNvSpPr>
            <p:nvPr/>
          </p:nvSpPr>
          <p:spPr bwMode="auto">
            <a:xfrm>
              <a:off x="522288" y="2068513"/>
              <a:ext cx="136525" cy="136525"/>
            </a:xfrm>
            <a:prstGeom prst="ellipse">
              <a:avLst/>
            </a:prstGeom>
            <a:noFill/>
            <a:ln>
              <a:noFill/>
            </a:ln>
            <a:extLst/>
          </p:spPr>
          <p:txBody>
            <a:bodyPr wrap="none" anchor="ctr"/>
            <a:lstStyle/>
            <a:p>
              <a:endParaRPr lang="en-US"/>
            </a:p>
          </p:txBody>
        </p:sp>
        <p:sp>
          <p:nvSpPr>
            <p:cNvPr id="159" name="Oval 75"/>
            <p:cNvSpPr>
              <a:spLocks noChangeAspect="1" noChangeArrowheads="1"/>
            </p:cNvSpPr>
            <p:nvPr/>
          </p:nvSpPr>
          <p:spPr bwMode="auto">
            <a:xfrm>
              <a:off x="1176338"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0" name="Oval 76"/>
            <p:cNvSpPr>
              <a:spLocks noChangeAspect="1" noChangeArrowheads="1"/>
            </p:cNvSpPr>
            <p:nvPr/>
          </p:nvSpPr>
          <p:spPr bwMode="auto">
            <a:xfrm>
              <a:off x="1504950" y="206851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1" name="Oval 77"/>
            <p:cNvSpPr>
              <a:spLocks noChangeAspect="1" noChangeArrowheads="1"/>
            </p:cNvSpPr>
            <p:nvPr/>
          </p:nvSpPr>
          <p:spPr bwMode="auto">
            <a:xfrm>
              <a:off x="1831975"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 name="Oval 78"/>
            <p:cNvSpPr>
              <a:spLocks noChangeAspect="1" noChangeArrowheads="1"/>
            </p:cNvSpPr>
            <p:nvPr/>
          </p:nvSpPr>
          <p:spPr bwMode="auto">
            <a:xfrm>
              <a:off x="2159000"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 name="Oval 79"/>
            <p:cNvSpPr>
              <a:spLocks noChangeAspect="1" noChangeArrowheads="1"/>
            </p:cNvSpPr>
            <p:nvPr/>
          </p:nvSpPr>
          <p:spPr bwMode="auto">
            <a:xfrm>
              <a:off x="2487613"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4" name="Oval 80"/>
            <p:cNvSpPr>
              <a:spLocks noChangeAspect="1" noChangeArrowheads="1"/>
            </p:cNvSpPr>
            <p:nvPr/>
          </p:nvSpPr>
          <p:spPr bwMode="auto">
            <a:xfrm>
              <a:off x="522288" y="23955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5" name="Oval 81"/>
            <p:cNvSpPr>
              <a:spLocks noChangeAspect="1" noChangeArrowheads="1"/>
            </p:cNvSpPr>
            <p:nvPr/>
          </p:nvSpPr>
          <p:spPr bwMode="auto">
            <a:xfrm>
              <a:off x="849313" y="2395538"/>
              <a:ext cx="136525" cy="136525"/>
            </a:xfrm>
            <a:prstGeom prst="ellipse">
              <a:avLst/>
            </a:prstGeom>
            <a:solidFill>
              <a:srgbClr val="FFFFFF"/>
            </a:solidFill>
            <a:ln>
              <a:noFill/>
            </a:ln>
            <a:extLst/>
          </p:spPr>
          <p:txBody>
            <a:bodyPr wrap="none" anchor="ctr"/>
            <a:lstStyle/>
            <a:p>
              <a:endParaRPr lang="en-US"/>
            </a:p>
          </p:txBody>
        </p:sp>
        <p:sp>
          <p:nvSpPr>
            <p:cNvPr id="166" name="Oval 82"/>
            <p:cNvSpPr>
              <a:spLocks noChangeAspect="1" noChangeArrowheads="1"/>
            </p:cNvSpPr>
            <p:nvPr/>
          </p:nvSpPr>
          <p:spPr bwMode="auto">
            <a:xfrm>
              <a:off x="1176338"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7" name="Oval 83"/>
            <p:cNvSpPr>
              <a:spLocks noChangeAspect="1" noChangeArrowheads="1"/>
            </p:cNvSpPr>
            <p:nvPr/>
          </p:nvSpPr>
          <p:spPr bwMode="auto">
            <a:xfrm>
              <a:off x="150495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 name="Oval 84"/>
            <p:cNvSpPr>
              <a:spLocks noChangeAspect="1" noChangeArrowheads="1"/>
            </p:cNvSpPr>
            <p:nvPr/>
          </p:nvSpPr>
          <p:spPr bwMode="auto">
            <a:xfrm>
              <a:off x="215900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9" name="Oval 85"/>
            <p:cNvSpPr>
              <a:spLocks noChangeAspect="1" noChangeArrowheads="1"/>
            </p:cNvSpPr>
            <p:nvPr/>
          </p:nvSpPr>
          <p:spPr bwMode="auto">
            <a:xfrm>
              <a:off x="849313"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 name="Oval 86"/>
            <p:cNvSpPr>
              <a:spLocks noChangeAspect="1" noChangeArrowheads="1"/>
            </p:cNvSpPr>
            <p:nvPr/>
          </p:nvSpPr>
          <p:spPr bwMode="auto">
            <a:xfrm>
              <a:off x="1176338" y="2722563"/>
              <a:ext cx="136525" cy="136525"/>
            </a:xfrm>
            <a:prstGeom prst="ellipse">
              <a:avLst/>
            </a:prstGeom>
            <a:solidFill>
              <a:srgbClr val="FFFFFF"/>
            </a:solidFill>
            <a:ln>
              <a:noFill/>
            </a:ln>
            <a:extLst/>
          </p:spPr>
          <p:txBody>
            <a:bodyPr wrap="none" anchor="ctr"/>
            <a:lstStyle/>
            <a:p>
              <a:endParaRPr lang="en-US"/>
            </a:p>
          </p:txBody>
        </p:sp>
        <p:sp>
          <p:nvSpPr>
            <p:cNvPr id="171" name="Oval 87"/>
            <p:cNvSpPr>
              <a:spLocks noChangeAspect="1" noChangeArrowheads="1"/>
            </p:cNvSpPr>
            <p:nvPr/>
          </p:nvSpPr>
          <p:spPr bwMode="auto">
            <a:xfrm>
              <a:off x="150495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 name="Oval 88"/>
            <p:cNvSpPr>
              <a:spLocks noChangeAspect="1" noChangeArrowheads="1"/>
            </p:cNvSpPr>
            <p:nvPr/>
          </p:nvSpPr>
          <p:spPr bwMode="auto">
            <a:xfrm>
              <a:off x="1831975"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3" name="Oval 89"/>
            <p:cNvSpPr>
              <a:spLocks noChangeAspect="1" noChangeArrowheads="1"/>
            </p:cNvSpPr>
            <p:nvPr/>
          </p:nvSpPr>
          <p:spPr bwMode="auto">
            <a:xfrm>
              <a:off x="215900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 name="Oval 90"/>
            <p:cNvSpPr>
              <a:spLocks noChangeAspect="1" noChangeArrowheads="1"/>
            </p:cNvSpPr>
            <p:nvPr/>
          </p:nvSpPr>
          <p:spPr bwMode="auto">
            <a:xfrm>
              <a:off x="2487613"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5" name="Oval 91"/>
            <p:cNvSpPr>
              <a:spLocks noChangeAspect="1" noChangeArrowheads="1"/>
            </p:cNvSpPr>
            <p:nvPr/>
          </p:nvSpPr>
          <p:spPr bwMode="auto">
            <a:xfrm>
              <a:off x="522288"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 name="Oval 92"/>
            <p:cNvSpPr>
              <a:spLocks noChangeAspect="1" noChangeArrowheads="1"/>
            </p:cNvSpPr>
            <p:nvPr/>
          </p:nvSpPr>
          <p:spPr bwMode="auto">
            <a:xfrm>
              <a:off x="849313"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7" name="Oval 93"/>
            <p:cNvSpPr>
              <a:spLocks noChangeAspect="1" noChangeArrowheads="1"/>
            </p:cNvSpPr>
            <p:nvPr/>
          </p:nvSpPr>
          <p:spPr bwMode="auto">
            <a:xfrm>
              <a:off x="1504950" y="3051175"/>
              <a:ext cx="136525" cy="136525"/>
            </a:xfrm>
            <a:prstGeom prst="ellipse">
              <a:avLst/>
            </a:prstGeom>
            <a:solidFill>
              <a:srgbClr val="FFFFFF"/>
            </a:solidFill>
            <a:ln>
              <a:noFill/>
            </a:ln>
            <a:extLst/>
          </p:spPr>
          <p:txBody>
            <a:bodyPr wrap="none" anchor="ctr"/>
            <a:lstStyle/>
            <a:p>
              <a:endParaRPr lang="en-US"/>
            </a:p>
          </p:txBody>
        </p:sp>
        <p:sp>
          <p:nvSpPr>
            <p:cNvPr id="178" name="Oval 94"/>
            <p:cNvSpPr>
              <a:spLocks noChangeAspect="1" noChangeArrowheads="1"/>
            </p:cNvSpPr>
            <p:nvPr/>
          </p:nvSpPr>
          <p:spPr bwMode="auto">
            <a:xfrm>
              <a:off x="1831975"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9" name="Oval 95"/>
            <p:cNvSpPr>
              <a:spLocks noChangeAspect="1" noChangeArrowheads="1"/>
            </p:cNvSpPr>
            <p:nvPr/>
          </p:nvSpPr>
          <p:spPr bwMode="auto">
            <a:xfrm>
              <a:off x="2159000"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0" name="Oval 96"/>
            <p:cNvSpPr>
              <a:spLocks noChangeAspect="1" noChangeArrowheads="1"/>
            </p:cNvSpPr>
            <p:nvPr/>
          </p:nvSpPr>
          <p:spPr bwMode="auto">
            <a:xfrm>
              <a:off x="2487613"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1" name="Oval 97"/>
            <p:cNvSpPr>
              <a:spLocks noChangeAspect="1" noChangeArrowheads="1"/>
            </p:cNvSpPr>
            <p:nvPr/>
          </p:nvSpPr>
          <p:spPr bwMode="auto">
            <a:xfrm>
              <a:off x="52228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2" name="Oval 98"/>
            <p:cNvSpPr>
              <a:spLocks noChangeAspect="1" noChangeArrowheads="1"/>
            </p:cNvSpPr>
            <p:nvPr/>
          </p:nvSpPr>
          <p:spPr bwMode="auto">
            <a:xfrm>
              <a:off x="8493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3" name="Oval 99"/>
            <p:cNvSpPr>
              <a:spLocks noChangeAspect="1" noChangeArrowheads="1"/>
            </p:cNvSpPr>
            <p:nvPr/>
          </p:nvSpPr>
          <p:spPr bwMode="auto">
            <a:xfrm>
              <a:off x="117633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4" name="Oval 100"/>
            <p:cNvSpPr>
              <a:spLocks noChangeAspect="1" noChangeArrowheads="1"/>
            </p:cNvSpPr>
            <p:nvPr/>
          </p:nvSpPr>
          <p:spPr bwMode="auto">
            <a:xfrm>
              <a:off x="1504950"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5" name="Oval 101"/>
            <p:cNvSpPr>
              <a:spLocks noChangeAspect="1" noChangeArrowheads="1"/>
            </p:cNvSpPr>
            <p:nvPr/>
          </p:nvSpPr>
          <p:spPr bwMode="auto">
            <a:xfrm>
              <a:off x="1831975" y="3378200"/>
              <a:ext cx="136525" cy="136525"/>
            </a:xfrm>
            <a:prstGeom prst="ellipse">
              <a:avLst/>
            </a:prstGeom>
            <a:solidFill>
              <a:srgbClr val="FFFFFF"/>
            </a:solidFill>
            <a:ln>
              <a:noFill/>
            </a:ln>
            <a:extLst/>
          </p:spPr>
          <p:txBody>
            <a:bodyPr wrap="none" anchor="ctr"/>
            <a:lstStyle/>
            <a:p>
              <a:endParaRPr lang="en-US"/>
            </a:p>
          </p:txBody>
        </p:sp>
        <p:sp>
          <p:nvSpPr>
            <p:cNvPr id="186" name="Oval 102"/>
            <p:cNvSpPr>
              <a:spLocks noChangeAspect="1" noChangeArrowheads="1"/>
            </p:cNvSpPr>
            <p:nvPr/>
          </p:nvSpPr>
          <p:spPr bwMode="auto">
            <a:xfrm>
              <a:off x="24876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7" name="Oval 103"/>
            <p:cNvSpPr>
              <a:spLocks noChangeAspect="1" noChangeArrowheads="1"/>
            </p:cNvSpPr>
            <p:nvPr/>
          </p:nvSpPr>
          <p:spPr bwMode="auto">
            <a:xfrm>
              <a:off x="52228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8" name="Oval 104"/>
            <p:cNvSpPr>
              <a:spLocks noChangeAspect="1" noChangeArrowheads="1"/>
            </p:cNvSpPr>
            <p:nvPr/>
          </p:nvSpPr>
          <p:spPr bwMode="auto">
            <a:xfrm>
              <a:off x="849313" y="40338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9" name="Oval 105"/>
            <p:cNvSpPr>
              <a:spLocks noChangeAspect="1" noChangeArrowheads="1"/>
            </p:cNvSpPr>
            <p:nvPr/>
          </p:nvSpPr>
          <p:spPr bwMode="auto">
            <a:xfrm>
              <a:off x="117633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0" name="Oval 106"/>
            <p:cNvSpPr>
              <a:spLocks noChangeAspect="1" noChangeArrowheads="1"/>
            </p:cNvSpPr>
            <p:nvPr/>
          </p:nvSpPr>
          <p:spPr bwMode="auto">
            <a:xfrm>
              <a:off x="150495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1" name="Oval 107"/>
            <p:cNvSpPr>
              <a:spLocks noChangeAspect="1" noChangeArrowheads="1"/>
            </p:cNvSpPr>
            <p:nvPr/>
          </p:nvSpPr>
          <p:spPr bwMode="auto">
            <a:xfrm>
              <a:off x="215900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2" name="Oval 108"/>
            <p:cNvSpPr>
              <a:spLocks noChangeAspect="1" noChangeArrowheads="1"/>
            </p:cNvSpPr>
            <p:nvPr/>
          </p:nvSpPr>
          <p:spPr bwMode="auto">
            <a:xfrm>
              <a:off x="2487613" y="4033838"/>
              <a:ext cx="136525" cy="136525"/>
            </a:xfrm>
            <a:prstGeom prst="ellipse">
              <a:avLst/>
            </a:prstGeom>
            <a:solidFill>
              <a:srgbClr val="FFFFFF"/>
            </a:solidFill>
            <a:ln>
              <a:noFill/>
            </a:ln>
            <a:extLst/>
          </p:spPr>
          <p:txBody>
            <a:bodyPr wrap="none" anchor="ctr"/>
            <a:lstStyle/>
            <a:p>
              <a:endParaRPr lang="en-US"/>
            </a:p>
          </p:txBody>
        </p:sp>
      </p:grpSp>
      <p:sp>
        <p:nvSpPr>
          <p:cNvPr id="38969" name="Oval 115"/>
          <p:cNvSpPr>
            <a:spLocks noChangeAspect="1" noChangeArrowheads="1"/>
          </p:cNvSpPr>
          <p:nvPr/>
        </p:nvSpPr>
        <p:spPr bwMode="auto">
          <a:xfrm>
            <a:off x="7259681" y="3759326"/>
            <a:ext cx="190500" cy="190500"/>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Tree>
    <p:extLst>
      <p:ext uri="{BB962C8B-B14F-4D97-AF65-F5344CB8AC3E}">
        <p14:creationId xmlns:p14="http://schemas.microsoft.com/office/powerpoint/2010/main" val="10040691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8" name="Rectangle 147"/>
          <p:cNvSpPr>
            <a:spLocks noGrp="1" noChangeArrowheads="1"/>
          </p:cNvSpPr>
          <p:nvPr>
            <p:ph type="title"/>
          </p:nvPr>
        </p:nvSpPr>
        <p:spPr>
          <a:xfrm>
            <a:off x="26" y="157190"/>
            <a:ext cx="8080375" cy="593725"/>
          </a:xfrm>
          <a:noFill/>
        </p:spPr>
        <p:txBody>
          <a:bodyPr>
            <a:normAutofit/>
          </a:bodyPr>
          <a:lstStyle/>
          <a:p>
            <a:r>
              <a:rPr lang="en-US" b="0" dirty="0">
                <a:latin typeface="Calibri"/>
                <a:cs typeface="Calibri"/>
              </a:rPr>
              <a:t>Multiple-source breadth-first search</a:t>
            </a:r>
          </a:p>
        </p:txBody>
      </p:sp>
      <p:sp>
        <p:nvSpPr>
          <p:cNvPr id="38914" name="Rectangle 2"/>
          <p:cNvSpPr>
            <a:spLocks noGrp="1" noChangeArrowheads="1"/>
          </p:cNvSpPr>
          <p:nvPr>
            <p:ph type="body" sz="half" idx="3"/>
          </p:nvPr>
        </p:nvSpPr>
        <p:spPr>
          <a:xfrm>
            <a:off x="784055" y="5102835"/>
            <a:ext cx="7023581" cy="1154479"/>
          </a:xfrm>
          <a:ln>
            <a:solidFill>
              <a:srgbClr val="FF0000"/>
            </a:solidFill>
          </a:ln>
        </p:spPr>
        <p:txBody>
          <a:bodyPr/>
          <a:lstStyle/>
          <a:p>
            <a:pPr marL="0" indent="0" algn="ctr">
              <a:buNone/>
            </a:pPr>
            <a:r>
              <a:rPr lang="en-US" dirty="0">
                <a:solidFill>
                  <a:srgbClr val="FF0000"/>
                </a:solidFill>
                <a:latin typeface="Calibri"/>
                <a:cs typeface="Calibri"/>
              </a:rPr>
              <a:t>The final HPCS graph analysis benchmark (SSCA2) was betweenness centrality, not clustering --  but the main primitive was still multiple-source breadth-first search!</a:t>
            </a:r>
          </a:p>
        </p:txBody>
      </p:sp>
      <p:sp>
        <p:nvSpPr>
          <p:cNvPr id="38915" name="Oval 3"/>
          <p:cNvSpPr>
            <a:spLocks noChangeAspect="1" noChangeArrowheads="1"/>
          </p:cNvSpPr>
          <p:nvPr/>
        </p:nvSpPr>
        <p:spPr bwMode="auto">
          <a:xfrm>
            <a:off x="3965601" y="279879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6" name="Rectangle 4"/>
          <p:cNvSpPr>
            <a:spLocks noChangeAspect="1" noChangeArrowheads="1"/>
          </p:cNvSpPr>
          <p:nvPr/>
        </p:nvSpPr>
        <p:spPr bwMode="auto">
          <a:xfrm>
            <a:off x="3900489" y="2003426"/>
            <a:ext cx="258762"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1299" tIns="45650" rIns="91299" bIns="45650" anchor="ctr"/>
          <a:lstStyle/>
          <a:p>
            <a:endParaRPr lang="en-US"/>
          </a:p>
        </p:txBody>
      </p:sp>
      <p:sp>
        <p:nvSpPr>
          <p:cNvPr id="38917" name="Oval 5"/>
          <p:cNvSpPr>
            <a:spLocks noChangeAspect="1" noChangeArrowheads="1"/>
          </p:cNvSpPr>
          <p:nvPr/>
        </p:nvSpPr>
        <p:spPr bwMode="auto">
          <a:xfrm>
            <a:off x="3965601" y="37814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8" name="Oval 6"/>
          <p:cNvSpPr>
            <a:spLocks noChangeAspect="1" noChangeArrowheads="1"/>
          </p:cNvSpPr>
          <p:nvPr/>
        </p:nvSpPr>
        <p:spPr bwMode="auto">
          <a:xfrm>
            <a:off x="3965601" y="21447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19" name="Oval 7"/>
          <p:cNvSpPr>
            <a:spLocks noChangeAspect="1" noChangeArrowheads="1"/>
          </p:cNvSpPr>
          <p:nvPr/>
        </p:nvSpPr>
        <p:spPr bwMode="auto">
          <a:xfrm>
            <a:off x="3965601" y="24717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0" name="Oval 8"/>
          <p:cNvSpPr>
            <a:spLocks noChangeAspect="1" noChangeArrowheads="1"/>
          </p:cNvSpPr>
          <p:nvPr/>
        </p:nvSpPr>
        <p:spPr bwMode="auto">
          <a:xfrm>
            <a:off x="3965601" y="312740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1" name="Oval 9"/>
          <p:cNvSpPr>
            <a:spLocks noChangeAspect="1" noChangeArrowheads="1"/>
          </p:cNvSpPr>
          <p:nvPr/>
        </p:nvSpPr>
        <p:spPr bwMode="auto">
          <a:xfrm>
            <a:off x="3965601" y="34544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2" name="Oval 10"/>
          <p:cNvSpPr>
            <a:spLocks noChangeAspect="1" noChangeArrowheads="1"/>
          </p:cNvSpPr>
          <p:nvPr/>
        </p:nvSpPr>
        <p:spPr bwMode="auto">
          <a:xfrm>
            <a:off x="3965601" y="41100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3" name="Rectangle 11"/>
          <p:cNvSpPr>
            <a:spLocks noChangeAspect="1" noChangeArrowheads="1"/>
          </p:cNvSpPr>
          <p:nvPr/>
        </p:nvSpPr>
        <p:spPr bwMode="auto">
          <a:xfrm>
            <a:off x="2908300" y="2003426"/>
            <a:ext cx="749300"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299" tIns="45650" rIns="91299" bIns="45650" anchor="ctr"/>
          <a:lstStyle/>
          <a:p>
            <a:endParaRPr lang="en-US"/>
          </a:p>
        </p:txBody>
      </p:sp>
      <p:sp>
        <p:nvSpPr>
          <p:cNvPr id="38924" name="Text Box 12"/>
          <p:cNvSpPr txBox="1">
            <a:spLocks noChangeArrowheads="1"/>
          </p:cNvSpPr>
          <p:nvPr/>
        </p:nvSpPr>
        <p:spPr bwMode="auto">
          <a:xfrm>
            <a:off x="3063884" y="4281500"/>
            <a:ext cx="423880"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B</a:t>
            </a:r>
          </a:p>
        </p:txBody>
      </p:sp>
      <p:grpSp>
        <p:nvGrpSpPr>
          <p:cNvPr id="38925" name="Group 13"/>
          <p:cNvGrpSpPr>
            <a:grpSpLocks/>
          </p:cNvGrpSpPr>
          <p:nvPr/>
        </p:nvGrpSpPr>
        <p:grpSpPr bwMode="auto">
          <a:xfrm>
            <a:off x="2973414" y="2068513"/>
            <a:ext cx="136525" cy="2101850"/>
            <a:chOff x="2017" y="814"/>
            <a:chExt cx="86" cy="1324"/>
          </a:xfrm>
        </p:grpSpPr>
        <p:sp>
          <p:nvSpPr>
            <p:cNvPr id="39053" name="Oval 14"/>
            <p:cNvSpPr>
              <a:spLocks noChangeAspect="1" noChangeArrowheads="1"/>
            </p:cNvSpPr>
            <p:nvPr/>
          </p:nvSpPr>
          <p:spPr bwMode="auto">
            <a:xfrm>
              <a:off x="2017" y="1226"/>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4" name="Oval 15"/>
            <p:cNvSpPr>
              <a:spLocks noChangeAspect="1" noChangeArrowheads="1"/>
            </p:cNvSpPr>
            <p:nvPr/>
          </p:nvSpPr>
          <p:spPr bwMode="auto">
            <a:xfrm>
              <a:off x="2017" y="1845"/>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5" name="Oval 16"/>
            <p:cNvSpPr>
              <a:spLocks noChangeAspect="1" noChangeArrowheads="1"/>
            </p:cNvSpPr>
            <p:nvPr/>
          </p:nvSpPr>
          <p:spPr bwMode="auto">
            <a:xfrm>
              <a:off x="2017" y="814"/>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6" name="Oval 17"/>
            <p:cNvSpPr>
              <a:spLocks noChangeAspect="1" noChangeArrowheads="1"/>
            </p:cNvSpPr>
            <p:nvPr/>
          </p:nvSpPr>
          <p:spPr bwMode="auto">
            <a:xfrm>
              <a:off x="2017" y="1020"/>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7" name="Oval 18"/>
            <p:cNvSpPr>
              <a:spLocks noChangeAspect="1" noChangeArrowheads="1"/>
            </p:cNvSpPr>
            <p:nvPr/>
          </p:nvSpPr>
          <p:spPr bwMode="auto">
            <a:xfrm>
              <a:off x="2017" y="1433"/>
              <a:ext cx="86" cy="86"/>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8" name="Oval 19"/>
            <p:cNvSpPr>
              <a:spLocks noChangeAspect="1" noChangeArrowheads="1"/>
            </p:cNvSpPr>
            <p:nvPr/>
          </p:nvSpPr>
          <p:spPr bwMode="auto">
            <a:xfrm>
              <a:off x="2017" y="1639"/>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9059" name="Oval 20"/>
            <p:cNvSpPr>
              <a:spLocks noChangeAspect="1" noChangeArrowheads="1"/>
            </p:cNvSpPr>
            <p:nvPr/>
          </p:nvSpPr>
          <p:spPr bwMode="auto">
            <a:xfrm>
              <a:off x="2017" y="2052"/>
              <a:ext cx="86" cy="86"/>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38927" name="Text Box 66"/>
          <p:cNvSpPr txBox="1">
            <a:spLocks noChangeArrowheads="1"/>
          </p:cNvSpPr>
          <p:nvPr/>
        </p:nvSpPr>
        <p:spPr bwMode="auto">
          <a:xfrm>
            <a:off x="1200534" y="4221164"/>
            <a:ext cx="610805"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lgn="r">
              <a:spcBef>
                <a:spcPct val="0"/>
              </a:spcBef>
              <a:buFontTx/>
              <a:buNone/>
            </a:pPr>
            <a:r>
              <a:rPr lang="en-US" dirty="0">
                <a:solidFill>
                  <a:srgbClr val="FF0000"/>
                </a:solidFill>
                <a:latin typeface="Times" charset="0"/>
              </a:rPr>
              <a:t>A</a:t>
            </a:r>
            <a:r>
              <a:rPr lang="en-US" baseline="30000" dirty="0">
                <a:solidFill>
                  <a:srgbClr val="FF0000"/>
                </a:solidFill>
                <a:latin typeface="Times" charset="0"/>
              </a:rPr>
              <a:t>T</a:t>
            </a:r>
          </a:p>
        </p:txBody>
      </p:sp>
      <p:sp>
        <p:nvSpPr>
          <p:cNvPr id="38928" name="Oval 67"/>
          <p:cNvSpPr>
            <a:spLocks noChangeAspect="1" noChangeArrowheads="1"/>
          </p:cNvSpPr>
          <p:nvPr/>
        </p:nvSpPr>
        <p:spPr bwMode="auto">
          <a:xfrm>
            <a:off x="4511701" y="36941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29" name="Oval 68"/>
          <p:cNvSpPr>
            <a:spLocks noChangeAspect="1" noChangeArrowheads="1"/>
          </p:cNvSpPr>
          <p:nvPr/>
        </p:nvSpPr>
        <p:spPr bwMode="auto">
          <a:xfrm>
            <a:off x="4511701" y="20574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0" name="Oval 69"/>
          <p:cNvSpPr>
            <a:spLocks noChangeAspect="1" noChangeArrowheads="1"/>
          </p:cNvSpPr>
          <p:nvPr/>
        </p:nvSpPr>
        <p:spPr bwMode="auto">
          <a:xfrm>
            <a:off x="4511701" y="23844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1" name="Oval 70"/>
          <p:cNvSpPr>
            <a:spLocks noChangeAspect="1" noChangeArrowheads="1"/>
          </p:cNvSpPr>
          <p:nvPr/>
        </p:nvSpPr>
        <p:spPr bwMode="auto">
          <a:xfrm>
            <a:off x="4511701" y="33671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2" name="Oval 71"/>
          <p:cNvSpPr>
            <a:spLocks noChangeAspect="1" noChangeArrowheads="1"/>
          </p:cNvSpPr>
          <p:nvPr/>
        </p:nvSpPr>
        <p:spPr bwMode="auto">
          <a:xfrm>
            <a:off x="4511701" y="40227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3" name="Oval 72"/>
          <p:cNvSpPr>
            <a:spLocks noChangeAspect="1" noChangeArrowheads="1"/>
          </p:cNvSpPr>
          <p:nvPr/>
        </p:nvSpPr>
        <p:spPr bwMode="auto">
          <a:xfrm>
            <a:off x="3581426" y="294007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4" name="Oval 73"/>
          <p:cNvSpPr>
            <a:spLocks noChangeAspect="1" noChangeArrowheads="1"/>
          </p:cNvSpPr>
          <p:nvPr/>
        </p:nvSpPr>
        <p:spPr bwMode="auto">
          <a:xfrm>
            <a:off x="3581426" y="392274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5" name="Oval 74"/>
          <p:cNvSpPr>
            <a:spLocks noChangeAspect="1" noChangeArrowheads="1"/>
          </p:cNvSpPr>
          <p:nvPr/>
        </p:nvSpPr>
        <p:spPr bwMode="auto">
          <a:xfrm>
            <a:off x="3581426" y="22860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6" name="Oval 75"/>
          <p:cNvSpPr>
            <a:spLocks noChangeAspect="1" noChangeArrowheads="1"/>
          </p:cNvSpPr>
          <p:nvPr/>
        </p:nvSpPr>
        <p:spPr bwMode="auto">
          <a:xfrm>
            <a:off x="3581426" y="26130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7" name="Oval 76"/>
          <p:cNvSpPr>
            <a:spLocks noChangeAspect="1" noChangeArrowheads="1"/>
          </p:cNvSpPr>
          <p:nvPr/>
        </p:nvSpPr>
        <p:spPr bwMode="auto">
          <a:xfrm>
            <a:off x="3581426" y="359571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8" name="Oval 77"/>
          <p:cNvSpPr>
            <a:spLocks noChangeAspect="1" noChangeArrowheads="1"/>
          </p:cNvSpPr>
          <p:nvPr/>
        </p:nvSpPr>
        <p:spPr bwMode="auto">
          <a:xfrm>
            <a:off x="3581426" y="42513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39" name="Oval 78"/>
          <p:cNvSpPr>
            <a:spLocks noChangeAspect="1" noChangeArrowheads="1"/>
          </p:cNvSpPr>
          <p:nvPr/>
        </p:nvSpPr>
        <p:spPr bwMode="auto">
          <a:xfrm>
            <a:off x="3216301" y="2057426"/>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0" name="Oval 79"/>
          <p:cNvSpPr>
            <a:spLocks noChangeAspect="1" noChangeArrowheads="1"/>
          </p:cNvSpPr>
          <p:nvPr/>
        </p:nvSpPr>
        <p:spPr bwMode="auto">
          <a:xfrm>
            <a:off x="3444901" y="2743226"/>
            <a:ext cx="136525" cy="136525"/>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1" name="Rectangle 80"/>
          <p:cNvSpPr>
            <a:spLocks noChangeAspect="1" noChangeArrowheads="1"/>
          </p:cNvSpPr>
          <p:nvPr/>
        </p:nvSpPr>
        <p:spPr bwMode="auto">
          <a:xfrm>
            <a:off x="4433888" y="2003426"/>
            <a:ext cx="823912"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299" tIns="45650" rIns="91299" bIns="45650" anchor="ctr"/>
          <a:lstStyle/>
          <a:p>
            <a:endParaRPr lang="en-US"/>
          </a:p>
        </p:txBody>
      </p:sp>
      <p:sp>
        <p:nvSpPr>
          <p:cNvPr id="38942" name="Oval 81"/>
          <p:cNvSpPr>
            <a:spLocks noChangeAspect="1" noChangeArrowheads="1"/>
          </p:cNvSpPr>
          <p:nvPr/>
        </p:nvSpPr>
        <p:spPr bwMode="auto">
          <a:xfrm>
            <a:off x="4499001" y="370525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3" name="Oval 82"/>
          <p:cNvSpPr>
            <a:spLocks noChangeAspect="1" noChangeArrowheads="1"/>
          </p:cNvSpPr>
          <p:nvPr/>
        </p:nvSpPr>
        <p:spPr bwMode="auto">
          <a:xfrm>
            <a:off x="4499001" y="2068540"/>
            <a:ext cx="136525" cy="136525"/>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4" name="Oval 83"/>
          <p:cNvSpPr>
            <a:spLocks noChangeAspect="1" noChangeArrowheads="1"/>
          </p:cNvSpPr>
          <p:nvPr/>
        </p:nvSpPr>
        <p:spPr bwMode="auto">
          <a:xfrm>
            <a:off x="4499001" y="239556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5" name="Oval 84"/>
          <p:cNvSpPr>
            <a:spLocks noChangeAspect="1" noChangeArrowheads="1"/>
          </p:cNvSpPr>
          <p:nvPr/>
        </p:nvSpPr>
        <p:spPr bwMode="auto">
          <a:xfrm>
            <a:off x="4499001" y="30512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46" name="Oval 85"/>
          <p:cNvSpPr>
            <a:spLocks noChangeAspect="1" noChangeArrowheads="1"/>
          </p:cNvSpPr>
          <p:nvPr/>
        </p:nvSpPr>
        <p:spPr bwMode="auto">
          <a:xfrm>
            <a:off x="4499001" y="3378226"/>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7" name="Oval 86"/>
          <p:cNvSpPr>
            <a:spLocks noChangeAspect="1" noChangeArrowheads="1"/>
          </p:cNvSpPr>
          <p:nvPr/>
        </p:nvSpPr>
        <p:spPr bwMode="auto">
          <a:xfrm>
            <a:off x="4499001" y="4033847"/>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48" name="Text Box 87"/>
          <p:cNvSpPr txBox="1">
            <a:spLocks noChangeArrowheads="1"/>
          </p:cNvSpPr>
          <p:nvPr/>
        </p:nvSpPr>
        <p:spPr bwMode="auto">
          <a:xfrm>
            <a:off x="4393154" y="4250012"/>
            <a:ext cx="88505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r>
              <a:rPr lang="en-US" baseline="30000" dirty="0">
                <a:solidFill>
                  <a:srgbClr val="FF0000"/>
                </a:solidFill>
                <a:latin typeface="Times" charset="0"/>
              </a:rPr>
              <a:t>T </a:t>
            </a:r>
            <a:r>
              <a:rPr lang="en-US" dirty="0">
                <a:solidFill>
                  <a:srgbClr val="FF0000"/>
                </a:solidFill>
                <a:latin typeface="Times" charset="0"/>
              </a:rPr>
              <a:t>B</a:t>
            </a:r>
          </a:p>
        </p:txBody>
      </p:sp>
      <p:sp>
        <p:nvSpPr>
          <p:cNvPr id="38949" name="Text Box 88"/>
          <p:cNvSpPr txBox="1">
            <a:spLocks noChangeArrowheads="1"/>
          </p:cNvSpPr>
          <p:nvPr/>
        </p:nvSpPr>
        <p:spPr bwMode="auto">
          <a:xfrm>
            <a:off x="3810000" y="2757488"/>
            <a:ext cx="485846" cy="461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2400">
                <a:solidFill>
                  <a:srgbClr val="FF0000"/>
                </a:solidFill>
                <a:latin typeface="Arial" charset="0"/>
                <a:sym typeface="Wingdings" charset="0"/>
              </a:rPr>
              <a:t></a:t>
            </a:r>
          </a:p>
        </p:txBody>
      </p:sp>
      <p:sp>
        <p:nvSpPr>
          <p:cNvPr id="38950" name="Oval 89"/>
          <p:cNvSpPr>
            <a:spLocks noChangeAspect="1" noChangeArrowheads="1"/>
          </p:cNvSpPr>
          <p:nvPr/>
        </p:nvSpPr>
        <p:spPr bwMode="auto">
          <a:xfrm>
            <a:off x="4816501" y="20733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51" name="Oval 90"/>
          <p:cNvSpPr>
            <a:spLocks noChangeAspect="1" noChangeArrowheads="1"/>
          </p:cNvSpPr>
          <p:nvPr/>
        </p:nvSpPr>
        <p:spPr bwMode="auto">
          <a:xfrm>
            <a:off x="4508526" y="274799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2" name="Oval 91"/>
          <p:cNvSpPr>
            <a:spLocks noChangeAspect="1" noChangeArrowheads="1"/>
          </p:cNvSpPr>
          <p:nvPr/>
        </p:nvSpPr>
        <p:spPr bwMode="auto">
          <a:xfrm>
            <a:off x="4495826" y="2759101"/>
            <a:ext cx="136525" cy="136525"/>
          </a:xfrm>
          <a:prstGeom prst="ellipse">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3" name="Oval 92"/>
          <p:cNvSpPr>
            <a:spLocks noChangeAspect="1" noChangeArrowheads="1"/>
          </p:cNvSpPr>
          <p:nvPr/>
        </p:nvSpPr>
        <p:spPr bwMode="auto">
          <a:xfrm>
            <a:off x="5045101" y="2759101"/>
            <a:ext cx="136525" cy="136525"/>
          </a:xfrm>
          <a:prstGeom prst="ellipse">
            <a:avLst/>
          </a:prstGeom>
          <a:solidFill>
            <a:srgbClr val="FFFFFF"/>
          </a:solidFill>
          <a:ln>
            <a:noFill/>
          </a:ln>
          <a:extLst/>
        </p:spPr>
        <p:txBody>
          <a:bodyPr wrap="none" lIns="91299" tIns="45650" rIns="91299" bIns="45650" anchor="ctr"/>
          <a:lstStyle/>
          <a:p>
            <a:endParaRPr lang="en-US"/>
          </a:p>
        </p:txBody>
      </p:sp>
      <p:sp>
        <p:nvSpPr>
          <p:cNvPr id="38954" name="Oval 93"/>
          <p:cNvSpPr>
            <a:spLocks noChangeAspect="1" noChangeArrowheads="1"/>
          </p:cNvSpPr>
          <p:nvPr/>
        </p:nvSpPr>
        <p:spPr bwMode="auto">
          <a:xfrm>
            <a:off x="5045101" y="3673501"/>
            <a:ext cx="136525" cy="136525"/>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5" name="Oval 94"/>
          <p:cNvSpPr>
            <a:spLocks noChangeAspect="1" noChangeArrowheads="1"/>
          </p:cNvSpPr>
          <p:nvPr/>
        </p:nvSpPr>
        <p:spPr bwMode="auto">
          <a:xfrm>
            <a:off x="4816501" y="2378101"/>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sp>
        <p:nvSpPr>
          <p:cNvPr id="38956" name="Oval 95"/>
          <p:cNvSpPr>
            <a:spLocks noChangeAspect="1" noChangeArrowheads="1"/>
          </p:cNvSpPr>
          <p:nvPr/>
        </p:nvSpPr>
        <p:spPr bwMode="auto">
          <a:xfrm>
            <a:off x="4816501" y="3048026"/>
            <a:ext cx="136525" cy="136525"/>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299" tIns="45650" rIns="91299" bIns="45650" anchor="ctr"/>
          <a:lstStyle/>
          <a:p>
            <a:endParaRPr lang="en-US"/>
          </a:p>
        </p:txBody>
      </p:sp>
      <p:grpSp>
        <p:nvGrpSpPr>
          <p:cNvPr id="38959" name="Group 97"/>
          <p:cNvGrpSpPr>
            <a:grpSpLocks/>
          </p:cNvGrpSpPr>
          <p:nvPr/>
        </p:nvGrpSpPr>
        <p:grpSpPr bwMode="auto">
          <a:xfrm>
            <a:off x="5875381" y="2182939"/>
            <a:ext cx="241300" cy="814388"/>
            <a:chOff x="2776" y="1167"/>
            <a:chExt cx="152" cy="513"/>
          </a:xfrm>
        </p:grpSpPr>
        <p:sp>
          <p:nvSpPr>
            <p:cNvPr id="39007" name="Line 98"/>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8" name="Freeform 99"/>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60" name="Group 100"/>
          <p:cNvGrpSpPr>
            <a:grpSpLocks/>
          </p:cNvGrpSpPr>
          <p:nvPr/>
        </p:nvGrpSpPr>
        <p:grpSpPr bwMode="auto">
          <a:xfrm flipH="1" flipV="1">
            <a:off x="6154781" y="2182939"/>
            <a:ext cx="241300" cy="814388"/>
            <a:chOff x="2776" y="1167"/>
            <a:chExt cx="152" cy="513"/>
          </a:xfrm>
        </p:grpSpPr>
        <p:sp>
          <p:nvSpPr>
            <p:cNvPr id="39005" name="Line 10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6" name="Freeform 102"/>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61" name="Group 103"/>
          <p:cNvGrpSpPr>
            <a:grpSpLocks/>
          </p:cNvGrpSpPr>
          <p:nvPr/>
        </p:nvGrpSpPr>
        <p:grpSpPr bwMode="auto">
          <a:xfrm>
            <a:off x="6116683" y="1962276"/>
            <a:ext cx="1233487" cy="211138"/>
            <a:chOff x="2928" y="1028"/>
            <a:chExt cx="777" cy="133"/>
          </a:xfrm>
        </p:grpSpPr>
        <p:sp>
          <p:nvSpPr>
            <p:cNvPr id="39003" name="Line 104"/>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4" name="Freeform 105"/>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62" name="Oval 106"/>
          <p:cNvSpPr>
            <a:spLocks noChangeAspect="1" noChangeArrowheads="1"/>
          </p:cNvSpPr>
          <p:nvPr/>
        </p:nvSpPr>
        <p:spPr bwMode="auto">
          <a:xfrm>
            <a:off x="6040481" y="2082926"/>
            <a:ext cx="190500" cy="190500"/>
          </a:xfrm>
          <a:prstGeom prst="ellipse">
            <a:avLst/>
          </a:prstGeom>
          <a:solidFill>
            <a:srgbClr val="FF0000"/>
          </a:solidFill>
          <a:ln w="12700">
            <a:noFill/>
            <a:round/>
            <a:headEnd/>
            <a:tailEnd/>
          </a:ln>
        </p:spPr>
        <p:txBody>
          <a:bodyPr wrap="none" lIns="91422" tIns="45712" rIns="91422" bIns="45712" anchor="ctr"/>
          <a:lstStyle/>
          <a:p>
            <a:pPr algn="ctr">
              <a:buFontTx/>
              <a:buNone/>
            </a:pPr>
            <a:endParaRPr lang="en-US"/>
          </a:p>
        </p:txBody>
      </p:sp>
      <p:grpSp>
        <p:nvGrpSpPr>
          <p:cNvPr id="38963" name="Group 107"/>
          <p:cNvGrpSpPr>
            <a:grpSpLocks/>
          </p:cNvGrpSpPr>
          <p:nvPr/>
        </p:nvGrpSpPr>
        <p:grpSpPr bwMode="auto">
          <a:xfrm>
            <a:off x="6126208" y="3014791"/>
            <a:ext cx="1233487" cy="830263"/>
            <a:chOff x="2934" y="1691"/>
            <a:chExt cx="777" cy="523"/>
          </a:xfrm>
        </p:grpSpPr>
        <p:sp>
          <p:nvSpPr>
            <p:cNvPr id="39001" name="Line 108"/>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2" name="Freeform 109"/>
            <p:cNvSpPr>
              <a:spLocks/>
            </p:cNvSpPr>
            <p:nvPr/>
          </p:nvSpPr>
          <p:spPr bwMode="auto">
            <a:xfrm>
              <a:off x="2934" y="1691"/>
              <a:ext cx="777" cy="523"/>
            </a:xfrm>
            <a:custGeom>
              <a:avLst/>
              <a:gdLst>
                <a:gd name="T0" fmla="*/ 0 w 777"/>
                <a:gd name="T1" fmla="*/ 514 h 523"/>
                <a:gd name="T2" fmla="*/ 6 w 777"/>
                <a:gd name="T3" fmla="*/ 523 h 523"/>
                <a:gd name="T4" fmla="*/ 176 w 777"/>
                <a:gd name="T5" fmla="*/ 343 h 523"/>
                <a:gd name="T6" fmla="*/ 615 w 777"/>
                <a:gd name="T7" fmla="*/ 247 h 523"/>
                <a:gd name="T8" fmla="*/ 777 w 777"/>
                <a:gd name="T9" fmla="*/ 0 h 523"/>
                <a:gd name="T10" fmla="*/ 0 60000 65536"/>
                <a:gd name="T11" fmla="*/ 0 60000 65536"/>
                <a:gd name="T12" fmla="*/ 0 60000 65536"/>
                <a:gd name="T13" fmla="*/ 0 60000 65536"/>
                <a:gd name="T14" fmla="*/ 0 60000 65536"/>
                <a:gd name="T15" fmla="*/ 0 w 777"/>
                <a:gd name="T16" fmla="*/ 0 h 523"/>
                <a:gd name="T17" fmla="*/ 777 w 777"/>
                <a:gd name="T18" fmla="*/ 523 h 523"/>
              </a:gdLst>
              <a:ahLst/>
              <a:cxnLst>
                <a:cxn ang="T10">
                  <a:pos x="T0" y="T1"/>
                </a:cxn>
                <a:cxn ang="T11">
                  <a:pos x="T2" y="T3"/>
                </a:cxn>
                <a:cxn ang="T12">
                  <a:pos x="T4" y="T5"/>
                </a:cxn>
                <a:cxn ang="T13">
                  <a:pos x="T6" y="T7"/>
                </a:cxn>
                <a:cxn ang="T14">
                  <a:pos x="T8" y="T9"/>
                </a:cxn>
              </a:cxnLst>
              <a:rect l="T15" t="T16" r="T17" b="T18"/>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64" name="Text Box 110"/>
          <p:cNvSpPr txBox="1">
            <a:spLocks noChangeArrowheads="1"/>
          </p:cNvSpPr>
          <p:nvPr/>
        </p:nvSpPr>
        <p:spPr bwMode="auto">
          <a:xfrm>
            <a:off x="5843631" y="18606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1</a:t>
            </a:r>
          </a:p>
        </p:txBody>
      </p:sp>
      <p:sp>
        <p:nvSpPr>
          <p:cNvPr id="38965" name="Text Box 111"/>
          <p:cNvSpPr txBox="1">
            <a:spLocks noChangeArrowheads="1"/>
          </p:cNvSpPr>
          <p:nvPr/>
        </p:nvSpPr>
        <p:spPr bwMode="auto">
          <a:xfrm>
            <a:off x="7361281" y="18543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2</a:t>
            </a:r>
          </a:p>
        </p:txBody>
      </p:sp>
      <p:sp>
        <p:nvSpPr>
          <p:cNvPr id="38966" name="Text Box 112"/>
          <p:cNvSpPr txBox="1">
            <a:spLocks noChangeArrowheads="1"/>
          </p:cNvSpPr>
          <p:nvPr/>
        </p:nvSpPr>
        <p:spPr bwMode="auto">
          <a:xfrm>
            <a:off x="5862681" y="38418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3</a:t>
            </a:r>
          </a:p>
        </p:txBody>
      </p:sp>
      <p:sp>
        <p:nvSpPr>
          <p:cNvPr id="38967" name="Text Box 113"/>
          <p:cNvSpPr txBox="1">
            <a:spLocks noChangeArrowheads="1"/>
          </p:cNvSpPr>
          <p:nvPr/>
        </p:nvSpPr>
        <p:spPr bwMode="auto">
          <a:xfrm>
            <a:off x="5784894" y="28449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4</a:t>
            </a:r>
          </a:p>
        </p:txBody>
      </p:sp>
      <p:sp>
        <p:nvSpPr>
          <p:cNvPr id="38968" name="Text Box 114"/>
          <p:cNvSpPr txBox="1">
            <a:spLocks noChangeArrowheads="1"/>
          </p:cNvSpPr>
          <p:nvPr/>
        </p:nvSpPr>
        <p:spPr bwMode="auto">
          <a:xfrm>
            <a:off x="7380331" y="29274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7</a:t>
            </a:r>
          </a:p>
        </p:txBody>
      </p:sp>
      <p:sp>
        <p:nvSpPr>
          <p:cNvPr id="38970" name="Oval 116"/>
          <p:cNvSpPr>
            <a:spLocks noChangeAspect="1" noChangeArrowheads="1"/>
          </p:cNvSpPr>
          <p:nvPr/>
        </p:nvSpPr>
        <p:spPr bwMode="auto">
          <a:xfrm>
            <a:off x="7259681" y="2921126"/>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
        <p:nvSpPr>
          <p:cNvPr id="38971" name="Oval 117"/>
          <p:cNvSpPr>
            <a:spLocks noChangeAspect="1" noChangeArrowheads="1"/>
          </p:cNvSpPr>
          <p:nvPr/>
        </p:nvSpPr>
        <p:spPr bwMode="auto">
          <a:xfrm>
            <a:off x="8478881" y="2921126"/>
            <a:ext cx="190500" cy="190500"/>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grpSp>
        <p:nvGrpSpPr>
          <p:cNvPr id="38972" name="Group 118"/>
          <p:cNvGrpSpPr>
            <a:grpSpLocks/>
          </p:cNvGrpSpPr>
          <p:nvPr/>
        </p:nvGrpSpPr>
        <p:grpSpPr bwMode="auto">
          <a:xfrm>
            <a:off x="7373983" y="2813176"/>
            <a:ext cx="1233487" cy="211138"/>
            <a:chOff x="2928" y="1028"/>
            <a:chExt cx="777" cy="133"/>
          </a:xfrm>
        </p:grpSpPr>
        <p:sp>
          <p:nvSpPr>
            <p:cNvPr id="38999" name="Line 119"/>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9000" name="Freeform 120"/>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3" name="Group 121"/>
          <p:cNvGrpSpPr>
            <a:grpSpLocks/>
          </p:cNvGrpSpPr>
          <p:nvPr/>
        </p:nvGrpSpPr>
        <p:grpSpPr bwMode="auto">
          <a:xfrm>
            <a:off x="6129383" y="3657726"/>
            <a:ext cx="1233487" cy="211138"/>
            <a:chOff x="2928" y="1028"/>
            <a:chExt cx="777" cy="133"/>
          </a:xfrm>
        </p:grpSpPr>
        <p:sp>
          <p:nvSpPr>
            <p:cNvPr id="38997" name="Line 122"/>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8" name="Freeform 123"/>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4" name="Group 124"/>
          <p:cNvGrpSpPr>
            <a:grpSpLocks/>
          </p:cNvGrpSpPr>
          <p:nvPr/>
        </p:nvGrpSpPr>
        <p:grpSpPr bwMode="auto">
          <a:xfrm flipH="1" flipV="1">
            <a:off x="6110333" y="3867276"/>
            <a:ext cx="1233487" cy="211138"/>
            <a:chOff x="2928" y="1028"/>
            <a:chExt cx="777" cy="133"/>
          </a:xfrm>
        </p:grpSpPr>
        <p:sp>
          <p:nvSpPr>
            <p:cNvPr id="38995" name="Line 125"/>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6" name="Freeform 126"/>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5" name="Group 127"/>
          <p:cNvGrpSpPr>
            <a:grpSpLocks/>
          </p:cNvGrpSpPr>
          <p:nvPr/>
        </p:nvGrpSpPr>
        <p:grpSpPr bwMode="auto">
          <a:xfrm flipH="1" flipV="1">
            <a:off x="6135733" y="3016376"/>
            <a:ext cx="1233487" cy="211138"/>
            <a:chOff x="2928" y="1028"/>
            <a:chExt cx="777" cy="133"/>
          </a:xfrm>
        </p:grpSpPr>
        <p:sp>
          <p:nvSpPr>
            <p:cNvPr id="38993" name="Line 128"/>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4" name="Freeform 129"/>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6" name="Group 130"/>
          <p:cNvGrpSpPr>
            <a:grpSpLocks/>
          </p:cNvGrpSpPr>
          <p:nvPr/>
        </p:nvGrpSpPr>
        <p:grpSpPr bwMode="auto">
          <a:xfrm flipV="1">
            <a:off x="5869031" y="3046539"/>
            <a:ext cx="241300" cy="814388"/>
            <a:chOff x="2776" y="1167"/>
            <a:chExt cx="152" cy="513"/>
          </a:xfrm>
        </p:grpSpPr>
        <p:sp>
          <p:nvSpPr>
            <p:cNvPr id="38991" name="Line 13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2" name="Freeform 132"/>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7" name="Group 133"/>
          <p:cNvGrpSpPr>
            <a:grpSpLocks/>
          </p:cNvGrpSpPr>
          <p:nvPr/>
        </p:nvGrpSpPr>
        <p:grpSpPr bwMode="auto">
          <a:xfrm flipH="1" flipV="1">
            <a:off x="7361281" y="2182939"/>
            <a:ext cx="241300" cy="814388"/>
            <a:chOff x="2776" y="1167"/>
            <a:chExt cx="152" cy="513"/>
          </a:xfrm>
        </p:grpSpPr>
        <p:sp>
          <p:nvSpPr>
            <p:cNvPr id="38989" name="Line 134"/>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90" name="Freeform 135"/>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8" name="Group 136"/>
          <p:cNvGrpSpPr>
            <a:grpSpLocks/>
          </p:cNvGrpSpPr>
          <p:nvPr/>
        </p:nvGrpSpPr>
        <p:grpSpPr bwMode="auto">
          <a:xfrm>
            <a:off x="7350169" y="3005266"/>
            <a:ext cx="1212850" cy="862013"/>
            <a:chOff x="3696" y="1680"/>
            <a:chExt cx="764" cy="543"/>
          </a:xfrm>
        </p:grpSpPr>
        <p:sp>
          <p:nvSpPr>
            <p:cNvPr id="38987" name="Line 137"/>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88" name="Freeform 138"/>
            <p:cNvSpPr>
              <a:spLocks/>
            </p:cNvSpPr>
            <p:nvPr/>
          </p:nvSpPr>
          <p:spPr bwMode="auto">
            <a:xfrm>
              <a:off x="3696" y="168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8979" name="Group 139"/>
          <p:cNvGrpSpPr>
            <a:grpSpLocks/>
          </p:cNvGrpSpPr>
          <p:nvPr/>
        </p:nvGrpSpPr>
        <p:grpSpPr bwMode="auto">
          <a:xfrm>
            <a:off x="7383506" y="2187701"/>
            <a:ext cx="1212850" cy="862013"/>
            <a:chOff x="3726" y="1170"/>
            <a:chExt cx="764" cy="543"/>
          </a:xfrm>
        </p:grpSpPr>
        <p:sp>
          <p:nvSpPr>
            <p:cNvPr id="38985" name="Line 140"/>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38986" name="Freeform 141"/>
            <p:cNvSpPr>
              <a:spLocks/>
            </p:cNvSpPr>
            <p:nvPr/>
          </p:nvSpPr>
          <p:spPr bwMode="auto">
            <a:xfrm rot="10800000" flipH="1">
              <a:off x="3726" y="117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8980" name="Text Box 142"/>
          <p:cNvSpPr txBox="1">
            <a:spLocks noChangeArrowheads="1"/>
          </p:cNvSpPr>
          <p:nvPr/>
        </p:nvSpPr>
        <p:spPr bwMode="auto">
          <a:xfrm>
            <a:off x="7348581" y="383552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6</a:t>
            </a:r>
          </a:p>
        </p:txBody>
      </p:sp>
      <p:sp>
        <p:nvSpPr>
          <p:cNvPr id="38981" name="Text Box 143"/>
          <p:cNvSpPr txBox="1">
            <a:spLocks noChangeArrowheads="1"/>
          </p:cNvSpPr>
          <p:nvPr/>
        </p:nvSpPr>
        <p:spPr bwMode="auto">
          <a:xfrm>
            <a:off x="8618581" y="2851276"/>
            <a:ext cx="298743" cy="3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22" tIns="45712" rIns="91422" bIns="45712">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sz="1600" b="1">
                <a:solidFill>
                  <a:srgbClr val="FF0000"/>
                </a:solidFill>
                <a:latin typeface="Arial" charset="0"/>
              </a:rPr>
              <a:t>5</a:t>
            </a:r>
          </a:p>
        </p:txBody>
      </p:sp>
      <p:sp>
        <p:nvSpPr>
          <p:cNvPr id="38982" name="Oval 144"/>
          <p:cNvSpPr>
            <a:spLocks noChangeAspect="1" noChangeArrowheads="1"/>
          </p:cNvSpPr>
          <p:nvPr/>
        </p:nvSpPr>
        <p:spPr bwMode="auto">
          <a:xfrm>
            <a:off x="6040481" y="2921126"/>
            <a:ext cx="190500" cy="190500"/>
          </a:xfrm>
          <a:prstGeom prst="ellipse">
            <a:avLst/>
          </a:prstGeom>
          <a:solidFill>
            <a:srgbClr val="66FF33"/>
          </a:solidFill>
          <a:ln>
            <a:noFill/>
          </a:ln>
          <a:extLst/>
        </p:spPr>
        <p:txBody>
          <a:bodyPr wrap="none" lIns="91422" tIns="45712" rIns="91422" bIns="45712" anchor="ctr"/>
          <a:lstStyle/>
          <a:p>
            <a:endParaRPr lang="en-US"/>
          </a:p>
        </p:txBody>
      </p:sp>
      <p:sp>
        <p:nvSpPr>
          <p:cNvPr id="38983" name="Oval 145"/>
          <p:cNvSpPr>
            <a:spLocks noChangeAspect="1" noChangeArrowheads="1"/>
          </p:cNvSpPr>
          <p:nvPr/>
        </p:nvSpPr>
        <p:spPr bwMode="auto">
          <a:xfrm>
            <a:off x="6040481" y="3759326"/>
            <a:ext cx="190500" cy="190500"/>
          </a:xfrm>
          <a:prstGeom prst="ellipse">
            <a:avLst/>
          </a:prstGeom>
          <a:solidFill>
            <a:srgbClr val="FF0000"/>
          </a:solidFill>
          <a:ln w="12700">
            <a:noFill/>
            <a:round/>
            <a:headEnd/>
            <a:tailEnd/>
          </a:ln>
        </p:spPr>
        <p:txBody>
          <a:bodyPr wrap="none" lIns="91422" tIns="45712" rIns="91422" bIns="45712" anchor="ctr"/>
          <a:lstStyle/>
          <a:p>
            <a:endParaRPr lang="en-US"/>
          </a:p>
        </p:txBody>
      </p:sp>
      <p:sp>
        <p:nvSpPr>
          <p:cNvPr id="38984" name="Oval 146"/>
          <p:cNvSpPr>
            <a:spLocks noChangeAspect="1" noChangeArrowheads="1"/>
          </p:cNvSpPr>
          <p:nvPr/>
        </p:nvSpPr>
        <p:spPr bwMode="auto">
          <a:xfrm>
            <a:off x="7259681" y="2082926"/>
            <a:ext cx="190500" cy="190500"/>
          </a:xfrm>
          <a:prstGeom prst="ellipse">
            <a:avLst/>
          </a:prstGeom>
          <a:solidFill>
            <a:srgbClr val="00FF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grpSp>
        <p:nvGrpSpPr>
          <p:cNvPr id="148" name="Group 147"/>
          <p:cNvGrpSpPr/>
          <p:nvPr/>
        </p:nvGrpSpPr>
        <p:grpSpPr>
          <a:xfrm>
            <a:off x="457200" y="2003426"/>
            <a:ext cx="2230438" cy="2233613"/>
            <a:chOff x="457200" y="2003425"/>
            <a:chExt cx="2230438" cy="2233613"/>
          </a:xfrm>
        </p:grpSpPr>
        <p:sp>
          <p:nvSpPr>
            <p:cNvPr id="149" name="Oval 65"/>
            <p:cNvSpPr>
              <a:spLocks noChangeAspect="1" noChangeArrowheads="1"/>
            </p:cNvSpPr>
            <p:nvPr/>
          </p:nvSpPr>
          <p:spPr bwMode="auto">
            <a:xfrm>
              <a:off x="522288"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0" name="Rectangle 66"/>
            <p:cNvSpPr>
              <a:spLocks noChangeAspect="1" noChangeArrowheads="1"/>
            </p:cNvSpPr>
            <p:nvPr/>
          </p:nvSpPr>
          <p:spPr bwMode="auto">
            <a:xfrm>
              <a:off x="457200" y="2003425"/>
              <a:ext cx="2230438" cy="2233613"/>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1" name="Oval 67"/>
            <p:cNvSpPr>
              <a:spLocks noChangeAspect="1" noChangeArrowheads="1"/>
            </p:cNvSpPr>
            <p:nvPr/>
          </p:nvSpPr>
          <p:spPr bwMode="auto">
            <a:xfrm>
              <a:off x="522288"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2" name="Oval 68"/>
            <p:cNvSpPr>
              <a:spLocks noChangeAspect="1" noChangeArrowheads="1"/>
            </p:cNvSpPr>
            <p:nvPr/>
          </p:nvSpPr>
          <p:spPr bwMode="auto">
            <a:xfrm>
              <a:off x="8493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 name="Oval 69"/>
            <p:cNvSpPr>
              <a:spLocks noChangeAspect="1" noChangeArrowheads="1"/>
            </p:cNvSpPr>
            <p:nvPr/>
          </p:nvSpPr>
          <p:spPr bwMode="auto">
            <a:xfrm>
              <a:off x="1176338"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4" name="Oval 70"/>
            <p:cNvSpPr>
              <a:spLocks noChangeAspect="1" noChangeArrowheads="1"/>
            </p:cNvSpPr>
            <p:nvPr/>
          </p:nvSpPr>
          <p:spPr bwMode="auto">
            <a:xfrm>
              <a:off x="1504950"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 name="Oval 71"/>
            <p:cNvSpPr>
              <a:spLocks noChangeAspect="1" noChangeArrowheads="1"/>
            </p:cNvSpPr>
            <p:nvPr/>
          </p:nvSpPr>
          <p:spPr bwMode="auto">
            <a:xfrm>
              <a:off x="1831975" y="370522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6" name="Oval 72"/>
            <p:cNvSpPr>
              <a:spLocks noChangeAspect="1" noChangeArrowheads="1"/>
            </p:cNvSpPr>
            <p:nvPr/>
          </p:nvSpPr>
          <p:spPr bwMode="auto">
            <a:xfrm>
              <a:off x="2159000" y="3705225"/>
              <a:ext cx="136525" cy="136525"/>
            </a:xfrm>
            <a:prstGeom prst="ellipse">
              <a:avLst/>
            </a:prstGeom>
            <a:solidFill>
              <a:srgbClr val="FFFFFF"/>
            </a:solidFill>
            <a:ln>
              <a:noFill/>
            </a:ln>
            <a:extLst/>
          </p:spPr>
          <p:txBody>
            <a:bodyPr wrap="none" anchor="ctr"/>
            <a:lstStyle/>
            <a:p>
              <a:endParaRPr lang="en-US"/>
            </a:p>
          </p:txBody>
        </p:sp>
        <p:sp>
          <p:nvSpPr>
            <p:cNvPr id="157" name="Oval 73"/>
            <p:cNvSpPr>
              <a:spLocks noChangeAspect="1" noChangeArrowheads="1"/>
            </p:cNvSpPr>
            <p:nvPr/>
          </p:nvSpPr>
          <p:spPr bwMode="auto">
            <a:xfrm>
              <a:off x="2487613" y="370522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8" name="Oval 74"/>
            <p:cNvSpPr>
              <a:spLocks noChangeAspect="1" noChangeArrowheads="1"/>
            </p:cNvSpPr>
            <p:nvPr/>
          </p:nvSpPr>
          <p:spPr bwMode="auto">
            <a:xfrm>
              <a:off x="522288" y="2068513"/>
              <a:ext cx="136525" cy="136525"/>
            </a:xfrm>
            <a:prstGeom prst="ellipse">
              <a:avLst/>
            </a:prstGeom>
            <a:noFill/>
            <a:ln>
              <a:noFill/>
            </a:ln>
            <a:extLst/>
          </p:spPr>
          <p:txBody>
            <a:bodyPr wrap="none" anchor="ctr"/>
            <a:lstStyle/>
            <a:p>
              <a:endParaRPr lang="en-US"/>
            </a:p>
          </p:txBody>
        </p:sp>
        <p:sp>
          <p:nvSpPr>
            <p:cNvPr id="159" name="Oval 75"/>
            <p:cNvSpPr>
              <a:spLocks noChangeAspect="1" noChangeArrowheads="1"/>
            </p:cNvSpPr>
            <p:nvPr/>
          </p:nvSpPr>
          <p:spPr bwMode="auto">
            <a:xfrm>
              <a:off x="1176338"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0" name="Oval 76"/>
            <p:cNvSpPr>
              <a:spLocks noChangeAspect="1" noChangeArrowheads="1"/>
            </p:cNvSpPr>
            <p:nvPr/>
          </p:nvSpPr>
          <p:spPr bwMode="auto">
            <a:xfrm>
              <a:off x="1504950" y="206851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1" name="Oval 77"/>
            <p:cNvSpPr>
              <a:spLocks noChangeAspect="1" noChangeArrowheads="1"/>
            </p:cNvSpPr>
            <p:nvPr/>
          </p:nvSpPr>
          <p:spPr bwMode="auto">
            <a:xfrm>
              <a:off x="1831975"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 name="Oval 78"/>
            <p:cNvSpPr>
              <a:spLocks noChangeAspect="1" noChangeArrowheads="1"/>
            </p:cNvSpPr>
            <p:nvPr/>
          </p:nvSpPr>
          <p:spPr bwMode="auto">
            <a:xfrm>
              <a:off x="2159000"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 name="Oval 79"/>
            <p:cNvSpPr>
              <a:spLocks noChangeAspect="1" noChangeArrowheads="1"/>
            </p:cNvSpPr>
            <p:nvPr/>
          </p:nvSpPr>
          <p:spPr bwMode="auto">
            <a:xfrm>
              <a:off x="2487613" y="206851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4" name="Oval 80"/>
            <p:cNvSpPr>
              <a:spLocks noChangeAspect="1" noChangeArrowheads="1"/>
            </p:cNvSpPr>
            <p:nvPr/>
          </p:nvSpPr>
          <p:spPr bwMode="auto">
            <a:xfrm>
              <a:off x="522288" y="23955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5" name="Oval 81"/>
            <p:cNvSpPr>
              <a:spLocks noChangeAspect="1" noChangeArrowheads="1"/>
            </p:cNvSpPr>
            <p:nvPr/>
          </p:nvSpPr>
          <p:spPr bwMode="auto">
            <a:xfrm>
              <a:off x="849313" y="2395538"/>
              <a:ext cx="136525" cy="136525"/>
            </a:xfrm>
            <a:prstGeom prst="ellipse">
              <a:avLst/>
            </a:prstGeom>
            <a:solidFill>
              <a:srgbClr val="FFFFFF"/>
            </a:solidFill>
            <a:ln>
              <a:noFill/>
            </a:ln>
            <a:extLst/>
          </p:spPr>
          <p:txBody>
            <a:bodyPr wrap="none" anchor="ctr"/>
            <a:lstStyle/>
            <a:p>
              <a:endParaRPr lang="en-US"/>
            </a:p>
          </p:txBody>
        </p:sp>
        <p:sp>
          <p:nvSpPr>
            <p:cNvPr id="166" name="Oval 82"/>
            <p:cNvSpPr>
              <a:spLocks noChangeAspect="1" noChangeArrowheads="1"/>
            </p:cNvSpPr>
            <p:nvPr/>
          </p:nvSpPr>
          <p:spPr bwMode="auto">
            <a:xfrm>
              <a:off x="1176338"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7" name="Oval 83"/>
            <p:cNvSpPr>
              <a:spLocks noChangeAspect="1" noChangeArrowheads="1"/>
            </p:cNvSpPr>
            <p:nvPr/>
          </p:nvSpPr>
          <p:spPr bwMode="auto">
            <a:xfrm>
              <a:off x="150495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 name="Oval 84"/>
            <p:cNvSpPr>
              <a:spLocks noChangeAspect="1" noChangeArrowheads="1"/>
            </p:cNvSpPr>
            <p:nvPr/>
          </p:nvSpPr>
          <p:spPr bwMode="auto">
            <a:xfrm>
              <a:off x="2159000" y="23955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9" name="Oval 85"/>
            <p:cNvSpPr>
              <a:spLocks noChangeAspect="1" noChangeArrowheads="1"/>
            </p:cNvSpPr>
            <p:nvPr/>
          </p:nvSpPr>
          <p:spPr bwMode="auto">
            <a:xfrm>
              <a:off x="849313"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 name="Oval 86"/>
            <p:cNvSpPr>
              <a:spLocks noChangeAspect="1" noChangeArrowheads="1"/>
            </p:cNvSpPr>
            <p:nvPr/>
          </p:nvSpPr>
          <p:spPr bwMode="auto">
            <a:xfrm>
              <a:off x="1176338" y="2722563"/>
              <a:ext cx="136525" cy="136525"/>
            </a:xfrm>
            <a:prstGeom prst="ellipse">
              <a:avLst/>
            </a:prstGeom>
            <a:solidFill>
              <a:srgbClr val="FFFFFF"/>
            </a:solidFill>
            <a:ln>
              <a:noFill/>
            </a:ln>
            <a:extLst/>
          </p:spPr>
          <p:txBody>
            <a:bodyPr wrap="none" anchor="ctr"/>
            <a:lstStyle/>
            <a:p>
              <a:endParaRPr lang="en-US"/>
            </a:p>
          </p:txBody>
        </p:sp>
        <p:sp>
          <p:nvSpPr>
            <p:cNvPr id="171" name="Oval 87"/>
            <p:cNvSpPr>
              <a:spLocks noChangeAspect="1" noChangeArrowheads="1"/>
            </p:cNvSpPr>
            <p:nvPr/>
          </p:nvSpPr>
          <p:spPr bwMode="auto">
            <a:xfrm>
              <a:off x="150495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 name="Oval 88"/>
            <p:cNvSpPr>
              <a:spLocks noChangeAspect="1" noChangeArrowheads="1"/>
            </p:cNvSpPr>
            <p:nvPr/>
          </p:nvSpPr>
          <p:spPr bwMode="auto">
            <a:xfrm>
              <a:off x="1831975" y="2722563"/>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3" name="Oval 89"/>
            <p:cNvSpPr>
              <a:spLocks noChangeAspect="1" noChangeArrowheads="1"/>
            </p:cNvSpPr>
            <p:nvPr/>
          </p:nvSpPr>
          <p:spPr bwMode="auto">
            <a:xfrm>
              <a:off x="2159000"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 name="Oval 90"/>
            <p:cNvSpPr>
              <a:spLocks noChangeAspect="1" noChangeArrowheads="1"/>
            </p:cNvSpPr>
            <p:nvPr/>
          </p:nvSpPr>
          <p:spPr bwMode="auto">
            <a:xfrm>
              <a:off x="2487613" y="2722563"/>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5" name="Oval 91"/>
            <p:cNvSpPr>
              <a:spLocks noChangeAspect="1" noChangeArrowheads="1"/>
            </p:cNvSpPr>
            <p:nvPr/>
          </p:nvSpPr>
          <p:spPr bwMode="auto">
            <a:xfrm>
              <a:off x="522288"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 name="Oval 92"/>
            <p:cNvSpPr>
              <a:spLocks noChangeAspect="1" noChangeArrowheads="1"/>
            </p:cNvSpPr>
            <p:nvPr/>
          </p:nvSpPr>
          <p:spPr bwMode="auto">
            <a:xfrm>
              <a:off x="849313"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7" name="Oval 93"/>
            <p:cNvSpPr>
              <a:spLocks noChangeAspect="1" noChangeArrowheads="1"/>
            </p:cNvSpPr>
            <p:nvPr/>
          </p:nvSpPr>
          <p:spPr bwMode="auto">
            <a:xfrm>
              <a:off x="1504950" y="3051175"/>
              <a:ext cx="136525" cy="136525"/>
            </a:xfrm>
            <a:prstGeom prst="ellipse">
              <a:avLst/>
            </a:prstGeom>
            <a:solidFill>
              <a:srgbClr val="FFFFFF"/>
            </a:solidFill>
            <a:ln>
              <a:noFill/>
            </a:ln>
            <a:extLst/>
          </p:spPr>
          <p:txBody>
            <a:bodyPr wrap="none" anchor="ctr"/>
            <a:lstStyle/>
            <a:p>
              <a:endParaRPr lang="en-US"/>
            </a:p>
          </p:txBody>
        </p:sp>
        <p:sp>
          <p:nvSpPr>
            <p:cNvPr id="178" name="Oval 94"/>
            <p:cNvSpPr>
              <a:spLocks noChangeAspect="1" noChangeArrowheads="1"/>
            </p:cNvSpPr>
            <p:nvPr/>
          </p:nvSpPr>
          <p:spPr bwMode="auto">
            <a:xfrm>
              <a:off x="1831975"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9" name="Oval 95"/>
            <p:cNvSpPr>
              <a:spLocks noChangeAspect="1" noChangeArrowheads="1"/>
            </p:cNvSpPr>
            <p:nvPr/>
          </p:nvSpPr>
          <p:spPr bwMode="auto">
            <a:xfrm>
              <a:off x="2159000" y="305117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0" name="Oval 96"/>
            <p:cNvSpPr>
              <a:spLocks noChangeAspect="1" noChangeArrowheads="1"/>
            </p:cNvSpPr>
            <p:nvPr/>
          </p:nvSpPr>
          <p:spPr bwMode="auto">
            <a:xfrm>
              <a:off x="2487613" y="305117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1" name="Oval 97"/>
            <p:cNvSpPr>
              <a:spLocks noChangeAspect="1" noChangeArrowheads="1"/>
            </p:cNvSpPr>
            <p:nvPr/>
          </p:nvSpPr>
          <p:spPr bwMode="auto">
            <a:xfrm>
              <a:off x="52228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2" name="Oval 98"/>
            <p:cNvSpPr>
              <a:spLocks noChangeAspect="1" noChangeArrowheads="1"/>
            </p:cNvSpPr>
            <p:nvPr/>
          </p:nvSpPr>
          <p:spPr bwMode="auto">
            <a:xfrm>
              <a:off x="8493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3" name="Oval 99"/>
            <p:cNvSpPr>
              <a:spLocks noChangeAspect="1" noChangeArrowheads="1"/>
            </p:cNvSpPr>
            <p:nvPr/>
          </p:nvSpPr>
          <p:spPr bwMode="auto">
            <a:xfrm>
              <a:off x="1176338"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4" name="Oval 100"/>
            <p:cNvSpPr>
              <a:spLocks noChangeAspect="1" noChangeArrowheads="1"/>
            </p:cNvSpPr>
            <p:nvPr/>
          </p:nvSpPr>
          <p:spPr bwMode="auto">
            <a:xfrm>
              <a:off x="1504950" y="3378200"/>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5" name="Oval 101"/>
            <p:cNvSpPr>
              <a:spLocks noChangeAspect="1" noChangeArrowheads="1"/>
            </p:cNvSpPr>
            <p:nvPr/>
          </p:nvSpPr>
          <p:spPr bwMode="auto">
            <a:xfrm>
              <a:off x="1831975" y="3378200"/>
              <a:ext cx="136525" cy="136525"/>
            </a:xfrm>
            <a:prstGeom prst="ellipse">
              <a:avLst/>
            </a:prstGeom>
            <a:solidFill>
              <a:srgbClr val="FFFFFF"/>
            </a:solidFill>
            <a:ln>
              <a:noFill/>
            </a:ln>
            <a:extLst/>
          </p:spPr>
          <p:txBody>
            <a:bodyPr wrap="none" anchor="ctr"/>
            <a:lstStyle/>
            <a:p>
              <a:endParaRPr lang="en-US"/>
            </a:p>
          </p:txBody>
        </p:sp>
        <p:sp>
          <p:nvSpPr>
            <p:cNvPr id="186" name="Oval 102"/>
            <p:cNvSpPr>
              <a:spLocks noChangeAspect="1" noChangeArrowheads="1"/>
            </p:cNvSpPr>
            <p:nvPr/>
          </p:nvSpPr>
          <p:spPr bwMode="auto">
            <a:xfrm>
              <a:off x="2487613" y="3378200"/>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7" name="Oval 103"/>
            <p:cNvSpPr>
              <a:spLocks noChangeAspect="1" noChangeArrowheads="1"/>
            </p:cNvSpPr>
            <p:nvPr/>
          </p:nvSpPr>
          <p:spPr bwMode="auto">
            <a:xfrm>
              <a:off x="52228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8" name="Oval 104"/>
            <p:cNvSpPr>
              <a:spLocks noChangeAspect="1" noChangeArrowheads="1"/>
            </p:cNvSpPr>
            <p:nvPr/>
          </p:nvSpPr>
          <p:spPr bwMode="auto">
            <a:xfrm>
              <a:off x="849313" y="4033838"/>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9" name="Oval 105"/>
            <p:cNvSpPr>
              <a:spLocks noChangeAspect="1" noChangeArrowheads="1"/>
            </p:cNvSpPr>
            <p:nvPr/>
          </p:nvSpPr>
          <p:spPr bwMode="auto">
            <a:xfrm>
              <a:off x="1176338"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0" name="Oval 106"/>
            <p:cNvSpPr>
              <a:spLocks noChangeAspect="1" noChangeArrowheads="1"/>
            </p:cNvSpPr>
            <p:nvPr/>
          </p:nvSpPr>
          <p:spPr bwMode="auto">
            <a:xfrm>
              <a:off x="150495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1" name="Oval 107"/>
            <p:cNvSpPr>
              <a:spLocks noChangeAspect="1" noChangeArrowheads="1"/>
            </p:cNvSpPr>
            <p:nvPr/>
          </p:nvSpPr>
          <p:spPr bwMode="auto">
            <a:xfrm>
              <a:off x="2159000" y="4033838"/>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92" name="Oval 108"/>
            <p:cNvSpPr>
              <a:spLocks noChangeAspect="1" noChangeArrowheads="1"/>
            </p:cNvSpPr>
            <p:nvPr/>
          </p:nvSpPr>
          <p:spPr bwMode="auto">
            <a:xfrm>
              <a:off x="2487613" y="4033838"/>
              <a:ext cx="136525" cy="136525"/>
            </a:xfrm>
            <a:prstGeom prst="ellipse">
              <a:avLst/>
            </a:prstGeom>
            <a:solidFill>
              <a:srgbClr val="FFFFFF"/>
            </a:solidFill>
            <a:ln>
              <a:noFill/>
            </a:ln>
            <a:extLst/>
          </p:spPr>
          <p:txBody>
            <a:bodyPr wrap="none" anchor="ctr"/>
            <a:lstStyle/>
            <a:p>
              <a:endParaRPr lang="en-US"/>
            </a:p>
          </p:txBody>
        </p:sp>
      </p:grpSp>
      <p:sp>
        <p:nvSpPr>
          <p:cNvPr id="38969" name="Oval 115"/>
          <p:cNvSpPr>
            <a:spLocks noChangeAspect="1" noChangeArrowheads="1"/>
          </p:cNvSpPr>
          <p:nvPr/>
        </p:nvSpPr>
        <p:spPr bwMode="auto">
          <a:xfrm>
            <a:off x="7259681" y="3759326"/>
            <a:ext cx="190500" cy="190500"/>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22" tIns="45712" rIns="91422" bIns="45712" anchor="ctr"/>
          <a:lstStyle/>
          <a:p>
            <a:endParaRPr lang="en-US"/>
          </a:p>
        </p:txBody>
      </p:sp>
    </p:spTree>
    <p:extLst>
      <p:ext uri="{BB962C8B-B14F-4D97-AF65-F5344CB8AC3E}">
        <p14:creationId xmlns:p14="http://schemas.microsoft.com/office/powerpoint/2010/main" val="26513836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2010</a:t>
            </a:r>
          </a:p>
          <a:p>
            <a:pPr marL="0" indent="0" algn="ctr">
              <a:lnSpc>
                <a:spcPct val="120000"/>
              </a:lnSpc>
              <a:buNone/>
            </a:pPr>
            <a:r>
              <a:rPr lang="en-US" sz="3200" dirty="0">
                <a:latin typeface="Arial" charset="0"/>
              </a:rPr>
              <a:t>(and soon after) </a:t>
            </a:r>
            <a:r>
              <a:rPr lang="en-US" sz="4800" dirty="0">
                <a:latin typeface="Arial" charset="0"/>
              </a:rPr>
              <a:t>...</a:t>
            </a:r>
          </a:p>
        </p:txBody>
      </p:sp>
      <p:sp>
        <p:nvSpPr>
          <p:cNvPr id="4" name="Title 1">
            <a:extLst>
              <a:ext uri="{FF2B5EF4-FFF2-40B4-BE49-F238E27FC236}">
                <a16:creationId xmlns:a16="http://schemas.microsoft.com/office/drawing/2014/main" id="{A82B1489-5FF1-A34C-B2B2-5ABC4DE14841}"/>
              </a:ext>
            </a:extLst>
          </p:cNvPr>
          <p:cNvSpPr>
            <a:spLocks noGrp="1"/>
          </p:cNvSpPr>
          <p:nvPr>
            <p:ph type="title"/>
          </p:nvPr>
        </p:nvSpPr>
        <p:spPr>
          <a:xfrm>
            <a:off x="0" y="2"/>
            <a:ext cx="8915400" cy="657520"/>
          </a:xfrm>
        </p:spPr>
        <p:txBody>
          <a:bodyPr>
            <a:normAutofit/>
          </a:bodyPr>
          <a:lstStyle/>
          <a:p>
            <a:r>
              <a:rPr lang="en-US" b="0" u="sng" dirty="0">
                <a:latin typeface="Arial" charset="0"/>
              </a:rPr>
              <a:t>History</a:t>
            </a:r>
            <a:endParaRPr lang="en-US" sz="2000" b="0" i="1" dirty="0">
              <a:latin typeface="Arial" charset="0"/>
            </a:endParaRPr>
          </a:p>
        </p:txBody>
      </p:sp>
    </p:spTree>
    <p:extLst>
      <p:ext uri="{BB962C8B-B14F-4D97-AF65-F5344CB8AC3E}">
        <p14:creationId xmlns:p14="http://schemas.microsoft.com/office/powerpoint/2010/main" val="957533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73624"/>
            <a:ext cx="8915400" cy="1041724"/>
          </a:xfrm>
        </p:spPr>
        <p:txBody>
          <a:bodyPr>
            <a:normAutofit/>
          </a:bodyPr>
          <a:lstStyle/>
          <a:p>
            <a:r>
              <a:rPr lang="en-US" b="0" dirty="0">
                <a:latin typeface="Arial" charset="0"/>
              </a:rPr>
              <a:t>Matrix-based graph processor design at MIT-LL</a:t>
            </a:r>
            <a:br>
              <a:rPr lang="en-US" sz="2000" b="0" dirty="0">
                <a:latin typeface="Arial" charset="0"/>
              </a:rPr>
            </a:br>
            <a:r>
              <a:rPr lang="en-US" sz="1800" b="0" i="1" dirty="0">
                <a:latin typeface="Arial" charset="0"/>
              </a:rPr>
              <a:t>[Song, Kepner, et al. 2010]</a:t>
            </a:r>
          </a:p>
        </p:txBody>
      </p:sp>
      <p:pic>
        <p:nvPicPr>
          <p:cNvPr id="5" name="Picture 4">
            <a:extLst>
              <a:ext uri="{FF2B5EF4-FFF2-40B4-BE49-F238E27FC236}">
                <a16:creationId xmlns:a16="http://schemas.microsoft.com/office/drawing/2014/main" id="{239F3D18-9F5B-BF4C-99E6-2A7FC3F4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2" y="2469991"/>
            <a:ext cx="4122170" cy="3418626"/>
          </a:xfrm>
          <a:prstGeom prst="rect">
            <a:avLst/>
          </a:prstGeom>
        </p:spPr>
      </p:pic>
      <p:pic>
        <p:nvPicPr>
          <p:cNvPr id="7" name="Picture 6">
            <a:extLst>
              <a:ext uri="{FF2B5EF4-FFF2-40B4-BE49-F238E27FC236}">
                <a16:creationId xmlns:a16="http://schemas.microsoft.com/office/drawing/2014/main" id="{6F34A512-528D-DF4A-8E20-5A064F98D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845" y="2698600"/>
            <a:ext cx="3294605" cy="1696232"/>
          </a:xfrm>
          <a:prstGeom prst="rect">
            <a:avLst/>
          </a:prstGeom>
          <a:ln>
            <a:solidFill>
              <a:schemeClr val="tx1"/>
            </a:solidFill>
          </a:ln>
        </p:spPr>
      </p:pic>
      <p:pic>
        <p:nvPicPr>
          <p:cNvPr id="11" name="Picture 10">
            <a:extLst>
              <a:ext uri="{FF2B5EF4-FFF2-40B4-BE49-F238E27FC236}">
                <a16:creationId xmlns:a16="http://schemas.microsoft.com/office/drawing/2014/main" id="{330B08C5-54D9-0645-9C3E-5E1BC376F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2" y="1133842"/>
            <a:ext cx="9144000" cy="1136483"/>
          </a:xfrm>
          <a:prstGeom prst="rect">
            <a:avLst/>
          </a:prstGeom>
        </p:spPr>
      </p:pic>
      <p:sp>
        <p:nvSpPr>
          <p:cNvPr id="17" name="TextBox 16">
            <a:extLst>
              <a:ext uri="{FF2B5EF4-FFF2-40B4-BE49-F238E27FC236}">
                <a16:creationId xmlns:a16="http://schemas.microsoft.com/office/drawing/2014/main" id="{BB99035E-28B0-A34D-A037-931970E37BD9}"/>
              </a:ext>
            </a:extLst>
          </p:cNvPr>
          <p:cNvSpPr txBox="1"/>
          <p:nvPr/>
        </p:nvSpPr>
        <p:spPr>
          <a:xfrm>
            <a:off x="7268901" y="6088284"/>
            <a:ext cx="1875099" cy="769716"/>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7D93AF7D-B5BB-2E47-B150-0F6EC01E2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732" y="4649482"/>
            <a:ext cx="4524174" cy="1893094"/>
          </a:xfrm>
          <a:prstGeom prst="rect">
            <a:avLst/>
          </a:prstGeom>
          <a:ln>
            <a:solidFill>
              <a:schemeClr val="tx1"/>
            </a:solidFill>
          </a:ln>
        </p:spPr>
      </p:pic>
    </p:spTree>
    <p:extLst>
      <p:ext uri="{BB962C8B-B14F-4D97-AF65-F5344CB8AC3E}">
        <p14:creationId xmlns:p14="http://schemas.microsoft.com/office/powerpoint/2010/main" val="253886835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1"/>
          <p:cNvSpPr>
            <a:spLocks noGrp="1"/>
          </p:cNvSpPr>
          <p:nvPr>
            <p:ph sz="half" idx="1"/>
          </p:nvPr>
        </p:nvSpPr>
        <p:spPr>
          <a:xfrm>
            <a:off x="511040" y="2595518"/>
            <a:ext cx="8301796" cy="4104110"/>
          </a:xfrm>
        </p:spPr>
        <p:txBody>
          <a:bodyPr>
            <a:noAutofit/>
          </a:bodyPr>
          <a:lstStyle/>
          <a:p>
            <a:endParaRPr lang="en-US" dirty="0">
              <a:cs typeface="Courier New" pitchFamily="49" charset="0"/>
            </a:endParaRPr>
          </a:p>
          <a:p>
            <a:endParaRPr lang="en-US" dirty="0">
              <a:cs typeface="Courier New" pitchFamily="49" charset="0"/>
            </a:endParaRPr>
          </a:p>
          <a:p>
            <a:r>
              <a:rPr lang="en-US" dirty="0">
                <a:cs typeface="Courier New" pitchFamily="49" charset="0"/>
              </a:rPr>
              <a:t>Aimed at graph algorithm designers/programmers who are not expert in mapping algorithms to parallel hardware.</a:t>
            </a:r>
          </a:p>
          <a:p>
            <a:r>
              <a:rPr lang="en-US" dirty="0">
                <a:cs typeface="Courier New" pitchFamily="49" charset="0"/>
              </a:rPr>
              <a:t>Flexible </a:t>
            </a:r>
            <a:r>
              <a:rPr lang="en-US" dirty="0" err="1">
                <a:cs typeface="Courier New" pitchFamily="49" charset="0"/>
              </a:rPr>
              <a:t>templated</a:t>
            </a:r>
            <a:r>
              <a:rPr lang="en-US" dirty="0">
                <a:cs typeface="Courier New" pitchFamily="49" charset="0"/>
              </a:rPr>
              <a:t> C++ interface.</a:t>
            </a:r>
          </a:p>
          <a:p>
            <a:r>
              <a:rPr lang="en-US" dirty="0">
                <a:cs typeface="Courier New" pitchFamily="49" charset="0"/>
              </a:rPr>
              <a:t>Scalable performance from laptop to 100,000-processor HPC.</a:t>
            </a:r>
          </a:p>
          <a:p>
            <a:pPr marL="0" indent="0">
              <a:buNone/>
            </a:pPr>
            <a:endParaRPr lang="en-US" sz="1000" dirty="0">
              <a:cs typeface="Courier New" pitchFamily="49" charset="0"/>
            </a:endParaRPr>
          </a:p>
          <a:p>
            <a:pPr marL="0" indent="0">
              <a:buNone/>
            </a:pPr>
            <a:endParaRPr lang="en-US" sz="1000" dirty="0">
              <a:cs typeface="Courier New" pitchFamily="49" charset="0"/>
            </a:endParaRPr>
          </a:p>
          <a:p>
            <a:r>
              <a:rPr lang="en-US" dirty="0">
                <a:cs typeface="Courier New" pitchFamily="49" charset="0"/>
              </a:rPr>
              <a:t>Open source software.</a:t>
            </a:r>
          </a:p>
          <a:p>
            <a:r>
              <a:rPr lang="en-US" dirty="0">
                <a:cs typeface="Courier New" pitchFamily="49" charset="0"/>
              </a:rPr>
              <a:t>Version 1.6.2 released April 2018.</a:t>
            </a:r>
          </a:p>
        </p:txBody>
      </p:sp>
      <p:sp>
        <p:nvSpPr>
          <p:cNvPr id="14" name="Content Placeholder 11"/>
          <p:cNvSpPr>
            <a:spLocks noGrp="1"/>
          </p:cNvSpPr>
          <p:nvPr>
            <p:ph sz="half" idx="1"/>
          </p:nvPr>
        </p:nvSpPr>
        <p:spPr>
          <a:xfrm>
            <a:off x="1031847" y="1830375"/>
            <a:ext cx="7074105" cy="1437015"/>
          </a:xfrm>
          <a:noFill/>
          <a:ln>
            <a:solidFill>
              <a:srgbClr val="FF0000"/>
            </a:solidFill>
          </a:ln>
        </p:spPr>
        <p:txBody>
          <a:bodyPr>
            <a:noAutofit/>
          </a:bodyPr>
          <a:lstStyle/>
          <a:p>
            <a:pPr marL="0" indent="0" algn="ctr">
              <a:buNone/>
            </a:pPr>
            <a:r>
              <a:rPr lang="en-US" dirty="0">
                <a:solidFill>
                  <a:srgbClr val="FF0000"/>
                </a:solidFill>
                <a:cs typeface="Courier New" pitchFamily="49" charset="0"/>
              </a:rPr>
              <a:t>An extensible distributed-memory library offering a small but powerful set of linear algebraic operations specifically targeting graph analytics.</a:t>
            </a:r>
          </a:p>
        </p:txBody>
      </p:sp>
      <p:sp>
        <p:nvSpPr>
          <p:cNvPr id="7" name="Content Placeholder 3"/>
          <p:cNvSpPr>
            <a:spLocks noGrp="1"/>
          </p:cNvSpPr>
          <p:nvPr>
            <p:ph sz="half" idx="2"/>
          </p:nvPr>
        </p:nvSpPr>
        <p:spPr>
          <a:xfrm>
            <a:off x="324962" y="165055"/>
            <a:ext cx="4704237" cy="2048662"/>
          </a:xfrm>
        </p:spPr>
        <p:txBody>
          <a:bodyPr>
            <a:normAutofit/>
          </a:bodyPr>
          <a:lstStyle/>
          <a:p>
            <a:pPr marL="0" indent="0">
              <a:buNone/>
            </a:pPr>
            <a:r>
              <a:rPr lang="en-US" sz="3600" dirty="0">
                <a:solidFill>
                  <a:srgbClr val="FF0000"/>
                </a:solidFill>
              </a:rPr>
              <a:t>Combinatorial BLAS </a:t>
            </a:r>
            <a:r>
              <a:rPr lang="en-US" sz="2000" i="1" dirty="0">
                <a:solidFill>
                  <a:srgbClr val="FF0000"/>
                </a:solidFill>
              </a:rPr>
              <a:t>[2010]</a:t>
            </a:r>
          </a:p>
          <a:p>
            <a:pPr marL="0" indent="0">
              <a:buNone/>
            </a:pPr>
            <a:endParaRPr lang="en-US" sz="800" dirty="0"/>
          </a:p>
          <a:p>
            <a:pPr marL="0" indent="0">
              <a:buNone/>
            </a:pPr>
            <a:r>
              <a:rPr lang="en-US" sz="1800" dirty="0" err="1"/>
              <a:t>gauss.cs.ucsb.edu</a:t>
            </a:r>
            <a:r>
              <a:rPr lang="en-US" sz="1800" dirty="0"/>
              <a:t>/~</a:t>
            </a:r>
            <a:r>
              <a:rPr lang="en-US" sz="1800" dirty="0" err="1"/>
              <a:t>aydin</a:t>
            </a:r>
            <a:r>
              <a:rPr lang="en-US" sz="1800" dirty="0"/>
              <a:t>/</a:t>
            </a:r>
            <a:r>
              <a:rPr lang="en-US" sz="1800" dirty="0" err="1"/>
              <a:t>CombBLAS</a:t>
            </a:r>
            <a:endParaRPr lang="en-US" sz="1800" dirty="0"/>
          </a:p>
          <a:p>
            <a:pPr marL="0" indent="0">
              <a:buNone/>
            </a:pPr>
            <a:r>
              <a:rPr lang="en-US" sz="1800" i="1" dirty="0">
                <a:solidFill>
                  <a:srgbClr val="0070C0"/>
                </a:solidFill>
              </a:rPr>
              <a:t>     [Azad, </a:t>
            </a:r>
            <a:r>
              <a:rPr lang="en-US" sz="1800" i="1" dirty="0" err="1">
                <a:solidFill>
                  <a:srgbClr val="0070C0"/>
                </a:solidFill>
              </a:rPr>
              <a:t>Buluc</a:t>
            </a:r>
            <a:r>
              <a:rPr lang="en-US" sz="1800" i="1" dirty="0">
                <a:solidFill>
                  <a:srgbClr val="0070C0"/>
                </a:solidFill>
              </a:rPr>
              <a:t>, G, </a:t>
            </a:r>
            <a:r>
              <a:rPr lang="en-US" sz="1800" i="1" dirty="0" err="1">
                <a:solidFill>
                  <a:srgbClr val="0070C0"/>
                </a:solidFill>
              </a:rPr>
              <a:t>Lugowski</a:t>
            </a:r>
            <a:r>
              <a:rPr lang="en-US" sz="1800" i="1" dirty="0">
                <a:solidFill>
                  <a:srgbClr val="0070C0"/>
                </a:solidFill>
              </a:rPr>
              <a:t>, </a:t>
            </a:r>
            <a:r>
              <a:rPr lang="is-IS" sz="1800" i="1" dirty="0">
                <a:solidFill>
                  <a:srgbClr val="0070C0"/>
                </a:solidFill>
              </a:rPr>
              <a:t>…</a:t>
            </a:r>
            <a:r>
              <a:rPr lang="en-US" sz="1800" i="1" dirty="0">
                <a:solidFill>
                  <a:srgbClr val="0070C0"/>
                </a:solidFill>
              </a:rPr>
              <a:t>]</a:t>
            </a:r>
          </a:p>
        </p:txBody>
      </p:sp>
      <p:pic>
        <p:nvPicPr>
          <p:cNvPr id="8" name="Picture 7" descr="fo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823" y="165055"/>
            <a:ext cx="3637598" cy="1610422"/>
          </a:xfrm>
          <a:prstGeom prst="rect">
            <a:avLst/>
          </a:prstGeom>
        </p:spPr>
      </p:pic>
    </p:spTree>
    <p:extLst>
      <p:ext uri="{BB962C8B-B14F-4D97-AF65-F5344CB8AC3E}">
        <p14:creationId xmlns:p14="http://schemas.microsoft.com/office/powerpoint/2010/main" val="1310035459"/>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idx="1"/>
          </p:nvPr>
        </p:nvSpPr>
        <p:spPr>
          <a:xfrm>
            <a:off x="826940" y="1245702"/>
            <a:ext cx="3403328" cy="864283"/>
          </a:xfrm>
          <a:ln/>
        </p:spPr>
        <p:txBody>
          <a:bodyPr rIns="21059">
            <a:noAutofit/>
          </a:bodyPr>
          <a:lstStyle/>
          <a:p>
            <a:pPr marL="0" indent="0">
              <a:lnSpc>
                <a:spcPct val="90000"/>
              </a:lnSpc>
              <a:spcBef>
                <a:spcPct val="0"/>
              </a:spcBef>
              <a:buClr>
                <a:srgbClr val="1A4499"/>
              </a:buClr>
              <a:buNone/>
            </a:pPr>
            <a:r>
              <a:rPr lang="en-US" sz="2400" dirty="0"/>
              <a:t>Sparse matrix-sparse matrix  multiplication</a:t>
            </a:r>
          </a:p>
        </p:txBody>
      </p:sp>
      <p:grpSp>
        <p:nvGrpSpPr>
          <p:cNvPr id="4" name="Group 3"/>
          <p:cNvGrpSpPr/>
          <p:nvPr/>
        </p:nvGrpSpPr>
        <p:grpSpPr>
          <a:xfrm>
            <a:off x="767953" y="2103444"/>
            <a:ext cx="2839640" cy="1350169"/>
            <a:chOff x="767953" y="2357439"/>
            <a:chExt cx="2839640" cy="1350169"/>
          </a:xfrm>
        </p:grpSpPr>
        <p:sp>
          <p:nvSpPr>
            <p:cNvPr id="18" name="Oval 4"/>
            <p:cNvSpPr>
              <a:spLocks noChangeAspect="1" noChangeArrowheads="1"/>
            </p:cNvSpPr>
            <p:nvPr/>
          </p:nvSpPr>
          <p:spPr bwMode="auto">
            <a:xfrm>
              <a:off x="837420" y="2435449"/>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20" name="Oval 6"/>
            <p:cNvSpPr>
              <a:spLocks noChangeAspect="1" noChangeArrowheads="1"/>
            </p:cNvSpPr>
            <p:nvPr/>
          </p:nvSpPr>
          <p:spPr bwMode="auto">
            <a:xfrm>
              <a:off x="1435124" y="2435449"/>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24" name="Oval 10"/>
            <p:cNvSpPr>
              <a:spLocks noChangeAspect="1" noChangeArrowheads="1"/>
            </p:cNvSpPr>
            <p:nvPr/>
          </p:nvSpPr>
          <p:spPr bwMode="auto">
            <a:xfrm>
              <a:off x="1135547" y="2701212"/>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28" name="Oval 14"/>
            <p:cNvSpPr>
              <a:spLocks noChangeAspect="1" noChangeArrowheads="1"/>
            </p:cNvSpPr>
            <p:nvPr/>
          </p:nvSpPr>
          <p:spPr bwMode="auto">
            <a:xfrm>
              <a:off x="837420" y="2966974"/>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29" name="Oval 15"/>
            <p:cNvSpPr>
              <a:spLocks noChangeAspect="1" noChangeArrowheads="1"/>
            </p:cNvSpPr>
            <p:nvPr/>
          </p:nvSpPr>
          <p:spPr bwMode="auto">
            <a:xfrm>
              <a:off x="1135547" y="2966974"/>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34" name="Oval 21"/>
            <p:cNvSpPr>
              <a:spLocks noChangeAspect="1" noChangeArrowheads="1"/>
            </p:cNvSpPr>
            <p:nvPr/>
          </p:nvSpPr>
          <p:spPr bwMode="auto">
            <a:xfrm>
              <a:off x="1435124" y="3232738"/>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35" name="Oval 22"/>
            <p:cNvSpPr>
              <a:spLocks noChangeAspect="1" noChangeArrowheads="1"/>
            </p:cNvSpPr>
            <p:nvPr/>
          </p:nvSpPr>
          <p:spPr bwMode="auto">
            <a:xfrm>
              <a:off x="1733254" y="3232738"/>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41" name="Rectangle 29"/>
            <p:cNvSpPr>
              <a:spLocks noChangeArrowheads="1"/>
            </p:cNvSpPr>
            <p:nvPr/>
          </p:nvSpPr>
          <p:spPr bwMode="auto">
            <a:xfrm>
              <a:off x="767953" y="2357439"/>
              <a:ext cx="1444729" cy="1109194"/>
            </a:xfrm>
            <a:prstGeom prst="rect">
              <a:avLst/>
            </a:prstGeom>
            <a:noFill/>
            <a:ln w="28575">
              <a:solidFill>
                <a:schemeClr val="bg2">
                  <a:lumMod val="75000"/>
                </a:schemeClr>
              </a:solidFill>
              <a:miter lim="800000"/>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68" name="Oval 7"/>
            <p:cNvSpPr>
              <a:spLocks noChangeAspect="1" noChangeArrowheads="1"/>
            </p:cNvSpPr>
            <p:nvPr/>
          </p:nvSpPr>
          <p:spPr bwMode="auto">
            <a:xfrm>
              <a:off x="1995699" y="2431706"/>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69" name="Oval 12"/>
            <p:cNvSpPr>
              <a:spLocks noChangeAspect="1" noChangeArrowheads="1"/>
            </p:cNvSpPr>
            <p:nvPr/>
          </p:nvSpPr>
          <p:spPr bwMode="auto">
            <a:xfrm>
              <a:off x="1995699" y="2697468"/>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70" name="Oval 17"/>
            <p:cNvSpPr>
              <a:spLocks noChangeAspect="1" noChangeArrowheads="1"/>
            </p:cNvSpPr>
            <p:nvPr/>
          </p:nvSpPr>
          <p:spPr bwMode="auto">
            <a:xfrm>
              <a:off x="1995699" y="2963231"/>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75" name="Oval 5"/>
            <p:cNvSpPr>
              <a:spLocks noChangeAspect="1" noChangeArrowheads="1"/>
            </p:cNvSpPr>
            <p:nvPr/>
          </p:nvSpPr>
          <p:spPr bwMode="auto">
            <a:xfrm>
              <a:off x="3078460" y="2435449"/>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76" name="Oval 6"/>
            <p:cNvSpPr>
              <a:spLocks noChangeAspect="1" noChangeArrowheads="1"/>
            </p:cNvSpPr>
            <p:nvPr/>
          </p:nvSpPr>
          <p:spPr bwMode="auto">
            <a:xfrm>
              <a:off x="3378037" y="2435449"/>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82" name="Oval 14"/>
            <p:cNvSpPr>
              <a:spLocks noChangeAspect="1" noChangeArrowheads="1"/>
            </p:cNvSpPr>
            <p:nvPr/>
          </p:nvSpPr>
          <p:spPr bwMode="auto">
            <a:xfrm>
              <a:off x="2780330" y="2966974"/>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84" name="Oval 16"/>
            <p:cNvSpPr>
              <a:spLocks noChangeAspect="1" noChangeArrowheads="1"/>
            </p:cNvSpPr>
            <p:nvPr/>
          </p:nvSpPr>
          <p:spPr bwMode="auto">
            <a:xfrm>
              <a:off x="3378037" y="2966974"/>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86" name="Oval 19"/>
            <p:cNvSpPr>
              <a:spLocks noChangeAspect="1" noChangeArrowheads="1"/>
            </p:cNvSpPr>
            <p:nvPr/>
          </p:nvSpPr>
          <p:spPr bwMode="auto">
            <a:xfrm>
              <a:off x="2780330" y="3232738"/>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89" name="Rectangle 29"/>
            <p:cNvSpPr>
              <a:spLocks noChangeArrowheads="1"/>
            </p:cNvSpPr>
            <p:nvPr/>
          </p:nvSpPr>
          <p:spPr bwMode="auto">
            <a:xfrm>
              <a:off x="2710865" y="2357440"/>
              <a:ext cx="896728" cy="1350168"/>
            </a:xfrm>
            <a:prstGeom prst="rect">
              <a:avLst/>
            </a:prstGeom>
            <a:noFill/>
            <a:ln w="28575">
              <a:solidFill>
                <a:schemeClr val="bg2">
                  <a:lumMod val="75000"/>
                </a:schemeClr>
              </a:solidFill>
              <a:miter lim="800000"/>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90" name="Oval 19"/>
            <p:cNvSpPr>
              <a:spLocks noChangeAspect="1" noChangeArrowheads="1"/>
            </p:cNvSpPr>
            <p:nvPr/>
          </p:nvSpPr>
          <p:spPr bwMode="auto">
            <a:xfrm>
              <a:off x="3077222" y="3227570"/>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95" name="Text Box 96"/>
            <p:cNvSpPr txBox="1">
              <a:spLocks noChangeArrowheads="1"/>
            </p:cNvSpPr>
            <p:nvPr/>
          </p:nvSpPr>
          <p:spPr bwMode="auto">
            <a:xfrm>
              <a:off x="2321721" y="2638724"/>
              <a:ext cx="337923" cy="461649"/>
            </a:xfrm>
            <a:prstGeom prst="rect">
              <a:avLst/>
            </a:prstGeom>
            <a:noFill/>
            <a:ln w="12700">
              <a:noFill/>
              <a:miter lim="800000"/>
              <a:headEnd type="none" w="sm" len="sm"/>
              <a:tailEnd type="none" w="sm" len="sm"/>
            </a:ln>
            <a:effectLst/>
          </p:spPr>
          <p:txBody>
            <a:bodyPr wrap="none" lIns="91425" tIns="45712" rIns="91425" bIns="45712">
              <a:spAutoFit/>
            </a:bodyPr>
            <a:lstStyle/>
            <a:p>
              <a:pPr defTabSz="457200" eaLnBrk="0" fontAlgn="auto" hangingPunct="0">
                <a:spcBef>
                  <a:spcPts val="0"/>
                </a:spcBef>
                <a:spcAft>
                  <a:spcPts val="0"/>
                </a:spcAft>
                <a:buFontTx/>
                <a:buNone/>
              </a:pPr>
              <a:r>
                <a:rPr lang="en-US" sz="2400" b="1" dirty="0">
                  <a:solidFill>
                    <a:srgbClr val="FF0000"/>
                  </a:solidFill>
                  <a:latin typeface="Calibri"/>
                  <a:ea typeface="+mn-ea"/>
                </a:rPr>
                <a:t>*</a:t>
              </a:r>
            </a:p>
          </p:txBody>
        </p:sp>
        <p:sp>
          <p:nvSpPr>
            <p:cNvPr id="98" name="Oval 19"/>
            <p:cNvSpPr>
              <a:spLocks noChangeAspect="1" noChangeArrowheads="1"/>
            </p:cNvSpPr>
            <p:nvPr/>
          </p:nvSpPr>
          <p:spPr bwMode="auto">
            <a:xfrm>
              <a:off x="3082484" y="3468245"/>
              <a:ext cx="124462" cy="113710"/>
            </a:xfrm>
            <a:prstGeom prst="ellipse">
              <a:avLst/>
            </a:prstGeom>
            <a:solidFill>
              <a:schemeClr val="tx1"/>
            </a:solidFill>
            <a:ln w="12700">
              <a:noFill/>
              <a:round/>
              <a:headEnd/>
              <a:tailEnd/>
            </a:ln>
          </p:spPr>
          <p:txBody>
            <a:bodyPr wrap="none" lIns="91425" tIns="45712" rIns="91425" bIns="45712" anchor="ctr"/>
            <a:lstStyle/>
            <a:p>
              <a:pPr defTabSz="457200" fontAlgn="auto">
                <a:spcBef>
                  <a:spcPts val="0"/>
                </a:spcBef>
                <a:spcAft>
                  <a:spcPts val="0"/>
                </a:spcAft>
                <a:buFontTx/>
                <a:buNone/>
              </a:pPr>
              <a:endParaRPr lang="en-US" sz="1800">
                <a:solidFill>
                  <a:prstClr val="black"/>
                </a:solidFill>
                <a:latin typeface="Calibri"/>
                <a:ea typeface="+mn-ea"/>
              </a:endParaRPr>
            </a:p>
          </p:txBody>
        </p:sp>
      </p:grpSp>
      <p:sp>
        <p:nvSpPr>
          <p:cNvPr id="103" name="Rectangle 6"/>
          <p:cNvSpPr txBox="1">
            <a:spLocks noChangeArrowheads="1"/>
          </p:cNvSpPr>
          <p:nvPr/>
        </p:nvSpPr>
        <p:spPr bwMode="auto">
          <a:xfrm>
            <a:off x="4851266" y="1252009"/>
            <a:ext cx="3747798" cy="1064989"/>
          </a:xfrm>
          <a:prstGeom prst="rect">
            <a:avLst/>
          </a:prstGeom>
          <a:noFill/>
          <a:ln w="12700">
            <a:noFill/>
            <a:miter lim="800000"/>
            <a:headEnd/>
            <a:tailEnd/>
          </a:ln>
          <a:effectLst/>
        </p:spPr>
        <p:txBody>
          <a:bodyPr vert="horz" wrap="square" lIns="35695" tIns="35695" rIns="21059" bIns="35695" numCol="1" anchor="t" anchorCtr="0" compatLnSpc="1">
            <a:prstTxWarp prst="textNoShape">
              <a:avLst/>
            </a:prstTxWarp>
          </a:bodyPr>
          <a:lstStyle/>
          <a:p>
            <a:pPr marL="421679" defTabSz="457200" fontAlgn="auto">
              <a:lnSpc>
                <a:spcPct val="90000"/>
              </a:lnSpc>
              <a:spcBef>
                <a:spcPts val="0"/>
              </a:spcBef>
              <a:spcAft>
                <a:spcPts val="0"/>
              </a:spcAft>
              <a:buClr>
                <a:srgbClr val="1A4499"/>
              </a:buClr>
              <a:buFontTx/>
              <a:buNone/>
            </a:pPr>
            <a:r>
              <a:rPr lang="en-US" sz="2400" dirty="0">
                <a:solidFill>
                  <a:prstClr val="black"/>
                </a:solidFill>
                <a:latin typeface="Calibri"/>
                <a:ea typeface="+mn-ea"/>
              </a:rPr>
              <a:t>Sparse matrix-sparse vector multiplication</a:t>
            </a:r>
          </a:p>
          <a:p>
            <a:pPr marL="421679" indent="-180718" defTabSz="642585" fontAlgn="auto">
              <a:spcBef>
                <a:spcPts val="422"/>
              </a:spcBef>
              <a:spcAft>
                <a:spcPts val="0"/>
              </a:spcAft>
              <a:buClr>
                <a:srgbClr val="1A4499"/>
              </a:buClr>
              <a:buSzPct val="100000"/>
              <a:buFontTx/>
              <a:buNone/>
            </a:pPr>
            <a:endParaRPr lang="en-US" sz="2500" kern="0" dirty="0">
              <a:solidFill>
                <a:prstClr val="black"/>
              </a:solidFill>
              <a:latin typeface="Calibri"/>
              <a:ea typeface="+mn-ea"/>
            </a:endParaRPr>
          </a:p>
          <a:p>
            <a:pPr marL="421679" indent="-180718" defTabSz="642585" fontAlgn="auto">
              <a:spcBef>
                <a:spcPts val="422"/>
              </a:spcBef>
              <a:spcAft>
                <a:spcPts val="0"/>
              </a:spcAft>
              <a:buClr>
                <a:srgbClr val="1A4499"/>
              </a:buClr>
              <a:buSzPct val="100000"/>
              <a:buFontTx/>
              <a:buNone/>
            </a:pPr>
            <a:endParaRPr lang="en-US" sz="2500" kern="0" dirty="0">
              <a:solidFill>
                <a:prstClr val="black"/>
              </a:solidFill>
              <a:latin typeface="Calibri"/>
              <a:ea typeface="+mn-ea"/>
            </a:endParaRPr>
          </a:p>
          <a:p>
            <a:pPr marL="421679" indent="-180718" defTabSz="642585" fontAlgn="auto">
              <a:spcBef>
                <a:spcPts val="422"/>
              </a:spcBef>
              <a:spcAft>
                <a:spcPts val="0"/>
              </a:spcAft>
              <a:buClr>
                <a:srgbClr val="1A4499"/>
              </a:buClr>
              <a:buSzPct val="100000"/>
              <a:buFontTx/>
              <a:buNone/>
            </a:pPr>
            <a:endParaRPr lang="en-US" sz="2500" kern="0" dirty="0">
              <a:solidFill>
                <a:prstClr val="black"/>
              </a:solidFill>
              <a:latin typeface="Calibri"/>
              <a:ea typeface="+mn-ea"/>
            </a:endParaRPr>
          </a:p>
          <a:p>
            <a:pPr marL="421679" indent="-180718" defTabSz="642585" fontAlgn="auto">
              <a:spcBef>
                <a:spcPts val="422"/>
              </a:spcBef>
              <a:spcAft>
                <a:spcPts val="0"/>
              </a:spcAft>
              <a:buClr>
                <a:srgbClr val="1A4499"/>
              </a:buClr>
              <a:buSzPct val="100000"/>
              <a:buFontTx/>
              <a:buNone/>
            </a:pPr>
            <a:endParaRPr lang="en-US" sz="2500" kern="0" dirty="0">
              <a:solidFill>
                <a:prstClr val="black"/>
              </a:solidFill>
              <a:latin typeface="Calibri"/>
              <a:ea typeface="+mn-ea"/>
            </a:endParaRPr>
          </a:p>
          <a:p>
            <a:pPr marL="0" lvl="1" defTabSz="642585" fontAlgn="auto">
              <a:spcBef>
                <a:spcPts val="422"/>
              </a:spcBef>
              <a:spcAft>
                <a:spcPts val="0"/>
              </a:spcAft>
              <a:buClr>
                <a:srgbClr val="000000"/>
              </a:buClr>
              <a:buSzPct val="100000"/>
              <a:buFontTx/>
              <a:buNone/>
            </a:pPr>
            <a:r>
              <a:rPr lang="en-US" sz="2500" kern="0" dirty="0">
                <a:solidFill>
                  <a:prstClr val="black"/>
                </a:solidFill>
                <a:latin typeface="Calibri"/>
                <a:ea typeface="+mn-ea"/>
              </a:rPr>
              <a:t>         </a:t>
            </a:r>
            <a:endParaRPr lang="en-US" sz="2500" kern="0" dirty="0">
              <a:solidFill>
                <a:srgbClr val="FF0000"/>
              </a:solidFill>
              <a:latin typeface="Arial Bold" charset="0"/>
              <a:ea typeface="ヒラギノ角ゴ ProN W6" charset="0"/>
              <a:cs typeface="ヒラギノ角ゴ ProN W6" charset="0"/>
              <a:sym typeface="Arial Bold" charset="0"/>
            </a:endParaRPr>
          </a:p>
        </p:txBody>
      </p:sp>
      <p:grpSp>
        <p:nvGrpSpPr>
          <p:cNvPr id="8" name="Group 7"/>
          <p:cNvGrpSpPr/>
          <p:nvPr/>
        </p:nvGrpSpPr>
        <p:grpSpPr>
          <a:xfrm>
            <a:off x="5322095" y="2103444"/>
            <a:ext cx="2250289" cy="1350169"/>
            <a:chOff x="5322095" y="2069578"/>
            <a:chExt cx="2250289" cy="1350169"/>
          </a:xfrm>
        </p:grpSpPr>
        <p:sp>
          <p:nvSpPr>
            <p:cNvPr id="105" name="Oval 4"/>
            <p:cNvSpPr>
              <a:spLocks noChangeAspect="1" noChangeArrowheads="1"/>
            </p:cNvSpPr>
            <p:nvPr/>
          </p:nvSpPr>
          <p:spPr bwMode="auto">
            <a:xfrm>
              <a:off x="5391562" y="214759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06" name="Oval 6"/>
            <p:cNvSpPr>
              <a:spLocks noChangeAspect="1" noChangeArrowheads="1"/>
            </p:cNvSpPr>
            <p:nvPr/>
          </p:nvSpPr>
          <p:spPr bwMode="auto">
            <a:xfrm>
              <a:off x="5989266" y="214759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07" name="Oval 10"/>
            <p:cNvSpPr>
              <a:spLocks noChangeAspect="1" noChangeArrowheads="1"/>
            </p:cNvSpPr>
            <p:nvPr/>
          </p:nvSpPr>
          <p:spPr bwMode="auto">
            <a:xfrm>
              <a:off x="5689690" y="2413358"/>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08" name="Oval 14"/>
            <p:cNvSpPr>
              <a:spLocks noChangeAspect="1" noChangeArrowheads="1"/>
            </p:cNvSpPr>
            <p:nvPr/>
          </p:nvSpPr>
          <p:spPr bwMode="auto">
            <a:xfrm>
              <a:off x="5391562" y="2679121"/>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09" name="Oval 15"/>
            <p:cNvSpPr>
              <a:spLocks noChangeAspect="1" noChangeArrowheads="1"/>
            </p:cNvSpPr>
            <p:nvPr/>
          </p:nvSpPr>
          <p:spPr bwMode="auto">
            <a:xfrm>
              <a:off x="5689690" y="2679121"/>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0" name="Oval 21"/>
            <p:cNvSpPr>
              <a:spLocks noChangeAspect="1" noChangeArrowheads="1"/>
            </p:cNvSpPr>
            <p:nvPr/>
          </p:nvSpPr>
          <p:spPr bwMode="auto">
            <a:xfrm>
              <a:off x="5989266" y="294488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1" name="Oval 22"/>
            <p:cNvSpPr>
              <a:spLocks noChangeAspect="1" noChangeArrowheads="1"/>
            </p:cNvSpPr>
            <p:nvPr/>
          </p:nvSpPr>
          <p:spPr bwMode="auto">
            <a:xfrm>
              <a:off x="6287396" y="294488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2" name="Rectangle 29"/>
            <p:cNvSpPr>
              <a:spLocks noChangeArrowheads="1"/>
            </p:cNvSpPr>
            <p:nvPr/>
          </p:nvSpPr>
          <p:spPr bwMode="auto">
            <a:xfrm>
              <a:off x="5322095" y="2069578"/>
              <a:ext cx="1444729" cy="1109194"/>
            </a:xfrm>
            <a:prstGeom prst="rect">
              <a:avLst/>
            </a:prstGeom>
            <a:noFill/>
            <a:ln w="28575">
              <a:solidFill>
                <a:schemeClr val="bg2">
                  <a:lumMod val="75000"/>
                </a:schemeClr>
              </a:solidFill>
              <a:miter lim="800000"/>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3" name="Oval 7"/>
            <p:cNvSpPr>
              <a:spLocks noChangeAspect="1" noChangeArrowheads="1"/>
            </p:cNvSpPr>
            <p:nvPr/>
          </p:nvSpPr>
          <p:spPr bwMode="auto">
            <a:xfrm>
              <a:off x="6549841" y="2143851"/>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4" name="Oval 12"/>
            <p:cNvSpPr>
              <a:spLocks noChangeAspect="1" noChangeArrowheads="1"/>
            </p:cNvSpPr>
            <p:nvPr/>
          </p:nvSpPr>
          <p:spPr bwMode="auto">
            <a:xfrm>
              <a:off x="6549841" y="240961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5" name="Oval 17"/>
            <p:cNvSpPr>
              <a:spLocks noChangeAspect="1" noChangeArrowheads="1"/>
            </p:cNvSpPr>
            <p:nvPr/>
          </p:nvSpPr>
          <p:spPr bwMode="auto">
            <a:xfrm>
              <a:off x="6549841" y="2675377"/>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18" name="Oval 14"/>
            <p:cNvSpPr>
              <a:spLocks noChangeAspect="1" noChangeArrowheads="1"/>
            </p:cNvSpPr>
            <p:nvPr/>
          </p:nvSpPr>
          <p:spPr bwMode="auto">
            <a:xfrm>
              <a:off x="7356461" y="2679121"/>
              <a:ext cx="124462" cy="113709"/>
            </a:xfrm>
            <a:prstGeom prst="ellipse">
              <a:avLst/>
            </a:prstGeom>
            <a:no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20" name="Oval 19"/>
            <p:cNvSpPr>
              <a:spLocks noChangeAspect="1" noChangeArrowheads="1"/>
            </p:cNvSpPr>
            <p:nvPr/>
          </p:nvSpPr>
          <p:spPr bwMode="auto">
            <a:xfrm>
              <a:off x="7356461" y="2944884"/>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21" name="Rectangle 29"/>
            <p:cNvSpPr>
              <a:spLocks noChangeArrowheads="1"/>
            </p:cNvSpPr>
            <p:nvPr/>
          </p:nvSpPr>
          <p:spPr bwMode="auto">
            <a:xfrm>
              <a:off x="7265015" y="2069578"/>
              <a:ext cx="307369" cy="1350169"/>
            </a:xfrm>
            <a:prstGeom prst="rect">
              <a:avLst/>
            </a:prstGeom>
            <a:noFill/>
            <a:ln w="28575">
              <a:solidFill>
                <a:schemeClr val="bg2">
                  <a:lumMod val="75000"/>
                </a:schemeClr>
              </a:solidFill>
              <a:miter lim="800000"/>
              <a:headEnd/>
              <a:tailEnd/>
            </a:ln>
          </p:spPr>
          <p:txBody>
            <a:bodyPr wrap="none" lIns="64267" tIns="32133" rIns="64267" bIns="32133"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23" name="Text Box 96"/>
            <p:cNvSpPr txBox="1">
              <a:spLocks noChangeArrowheads="1"/>
            </p:cNvSpPr>
            <p:nvPr/>
          </p:nvSpPr>
          <p:spPr bwMode="auto">
            <a:xfrm>
              <a:off x="6875861" y="2350864"/>
              <a:ext cx="283076" cy="434225"/>
            </a:xfrm>
            <a:prstGeom prst="rect">
              <a:avLst/>
            </a:prstGeom>
            <a:noFill/>
            <a:ln w="12700">
              <a:noFill/>
              <a:miter lim="800000"/>
              <a:headEnd type="none" w="sm" len="sm"/>
              <a:tailEnd type="none" w="sm" len="sm"/>
            </a:ln>
            <a:effectLst/>
          </p:spPr>
          <p:txBody>
            <a:bodyPr wrap="none" lIns="64267" tIns="32133" rIns="64267" bIns="32133">
              <a:spAutoFit/>
            </a:bodyPr>
            <a:lstStyle/>
            <a:p>
              <a:pPr defTabSz="457200" eaLnBrk="0" fontAlgn="auto" hangingPunct="0">
                <a:spcBef>
                  <a:spcPts val="0"/>
                </a:spcBef>
                <a:spcAft>
                  <a:spcPts val="0"/>
                </a:spcAft>
                <a:buFontTx/>
                <a:buNone/>
              </a:pPr>
              <a:r>
                <a:rPr lang="en-US" sz="2400" b="1" dirty="0">
                  <a:solidFill>
                    <a:srgbClr val="FF0000"/>
                  </a:solidFill>
                  <a:latin typeface="Calibri"/>
                  <a:ea typeface="+mn-ea"/>
                </a:rPr>
                <a:t>*</a:t>
              </a:r>
            </a:p>
          </p:txBody>
        </p:sp>
        <p:sp>
          <p:nvSpPr>
            <p:cNvPr id="125" name="Oval 14"/>
            <p:cNvSpPr>
              <a:spLocks noChangeAspect="1" noChangeArrowheads="1"/>
            </p:cNvSpPr>
            <p:nvPr/>
          </p:nvSpPr>
          <p:spPr bwMode="auto">
            <a:xfrm>
              <a:off x="7356461" y="2182098"/>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26" name="Oval 19"/>
            <p:cNvSpPr>
              <a:spLocks noChangeAspect="1" noChangeArrowheads="1"/>
            </p:cNvSpPr>
            <p:nvPr/>
          </p:nvSpPr>
          <p:spPr bwMode="auto">
            <a:xfrm>
              <a:off x="7356461" y="2447861"/>
              <a:ext cx="124462" cy="113709"/>
            </a:xfrm>
            <a:prstGeom prst="ellipse">
              <a:avLst/>
            </a:prstGeom>
            <a:no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27" name="Oval 19"/>
            <p:cNvSpPr>
              <a:spLocks noChangeAspect="1" noChangeArrowheads="1"/>
            </p:cNvSpPr>
            <p:nvPr/>
          </p:nvSpPr>
          <p:spPr bwMode="auto">
            <a:xfrm>
              <a:off x="7356461" y="3193530"/>
              <a:ext cx="124462" cy="113709"/>
            </a:xfrm>
            <a:prstGeom prst="ellipse">
              <a:avLst/>
            </a:prstGeom>
            <a:solidFill>
              <a:schemeClr val="tx1"/>
            </a:solidFill>
            <a:ln w="12700">
              <a:noFill/>
              <a:round/>
              <a:headEnd/>
              <a:tailEnd/>
            </a:ln>
          </p:spPr>
          <p:txBody>
            <a:bodyPr wrap="none" lIns="64267" tIns="32133" rIns="64267" bIns="32133" anchor="ctr"/>
            <a:lstStyle/>
            <a:p>
              <a:pPr defTabSz="457200" fontAlgn="auto">
                <a:spcBef>
                  <a:spcPts val="0"/>
                </a:spcBef>
                <a:spcAft>
                  <a:spcPts val="0"/>
                </a:spcAft>
                <a:buFontTx/>
                <a:buNone/>
              </a:pPr>
              <a:endParaRPr lang="en-US" sz="1800">
                <a:solidFill>
                  <a:srgbClr val="FF0000"/>
                </a:solidFill>
                <a:latin typeface="Calibri"/>
                <a:ea typeface="+mn-ea"/>
              </a:endParaRPr>
            </a:p>
          </p:txBody>
        </p:sp>
      </p:grpSp>
      <p:grpSp>
        <p:nvGrpSpPr>
          <p:cNvPr id="3" name="Group 2"/>
          <p:cNvGrpSpPr/>
          <p:nvPr/>
        </p:nvGrpSpPr>
        <p:grpSpPr>
          <a:xfrm>
            <a:off x="5323975" y="4175027"/>
            <a:ext cx="3373540" cy="1157288"/>
            <a:chOff x="5323975" y="4378223"/>
            <a:chExt cx="3373540" cy="1157288"/>
          </a:xfrm>
        </p:grpSpPr>
        <p:grpSp>
          <p:nvGrpSpPr>
            <p:cNvPr id="157" name="Group 156"/>
            <p:cNvGrpSpPr/>
            <p:nvPr/>
          </p:nvGrpSpPr>
          <p:grpSpPr>
            <a:xfrm>
              <a:off x="7252787" y="4378223"/>
              <a:ext cx="1444728" cy="1157288"/>
              <a:chOff x="10388600" y="6324601"/>
              <a:chExt cx="2054725" cy="1502400"/>
            </a:xfrm>
          </p:grpSpPr>
          <p:sp>
            <p:nvSpPr>
              <p:cNvPr id="130" name="Oval 4"/>
              <p:cNvSpPr>
                <a:spLocks noChangeAspect="1" noChangeArrowheads="1"/>
              </p:cNvSpPr>
              <p:nvPr/>
            </p:nvSpPr>
            <p:spPr bwMode="auto">
              <a:xfrm>
                <a:off x="10487397" y="6430265"/>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31" name="Oval 6"/>
              <p:cNvSpPr>
                <a:spLocks noChangeAspect="1" noChangeArrowheads="1"/>
              </p:cNvSpPr>
              <p:nvPr/>
            </p:nvSpPr>
            <p:spPr bwMode="auto">
              <a:xfrm>
                <a:off x="11337466" y="6430265"/>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2" name="Oval 10"/>
              <p:cNvSpPr>
                <a:spLocks noChangeAspect="1" noChangeArrowheads="1"/>
              </p:cNvSpPr>
              <p:nvPr/>
            </p:nvSpPr>
            <p:spPr bwMode="auto">
              <a:xfrm>
                <a:off x="10911402" y="6790241"/>
                <a:ext cx="177012" cy="154019"/>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3" name="Oval 14"/>
              <p:cNvSpPr>
                <a:spLocks noChangeAspect="1" noChangeArrowheads="1"/>
              </p:cNvSpPr>
              <p:nvPr/>
            </p:nvSpPr>
            <p:spPr bwMode="auto">
              <a:xfrm>
                <a:off x="10487397" y="7150216"/>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34" name="Oval 15"/>
              <p:cNvSpPr>
                <a:spLocks noChangeAspect="1" noChangeArrowheads="1"/>
              </p:cNvSpPr>
              <p:nvPr/>
            </p:nvSpPr>
            <p:spPr bwMode="auto">
              <a:xfrm>
                <a:off x="10911402" y="7150216"/>
                <a:ext cx="177012" cy="154019"/>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5" name="Oval 21"/>
              <p:cNvSpPr>
                <a:spLocks noChangeAspect="1" noChangeArrowheads="1"/>
              </p:cNvSpPr>
              <p:nvPr/>
            </p:nvSpPr>
            <p:spPr bwMode="auto">
              <a:xfrm>
                <a:off x="11337466" y="7510191"/>
                <a:ext cx="177012" cy="154019"/>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6" name="Oval 22"/>
              <p:cNvSpPr>
                <a:spLocks noChangeAspect="1" noChangeArrowheads="1"/>
              </p:cNvSpPr>
              <p:nvPr/>
            </p:nvSpPr>
            <p:spPr bwMode="auto">
              <a:xfrm>
                <a:off x="11761472" y="7510191"/>
                <a:ext cx="177012" cy="154019"/>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7" name="Rectangle 29"/>
              <p:cNvSpPr>
                <a:spLocks noChangeArrowheads="1"/>
              </p:cNvSpPr>
              <p:nvPr/>
            </p:nvSpPr>
            <p:spPr bwMode="auto">
              <a:xfrm>
                <a:off x="10388600" y="6324601"/>
                <a:ext cx="2054725" cy="1502400"/>
              </a:xfrm>
              <a:prstGeom prst="rect">
                <a:avLst/>
              </a:prstGeom>
              <a:noFill/>
              <a:ln w="28575">
                <a:solidFill>
                  <a:schemeClr val="bg2">
                    <a:lumMod val="75000"/>
                  </a:schemeClr>
                </a:solidFill>
                <a:miter lim="800000"/>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8" name="Oval 7"/>
              <p:cNvSpPr>
                <a:spLocks noChangeAspect="1" noChangeArrowheads="1"/>
              </p:cNvSpPr>
              <p:nvPr/>
            </p:nvSpPr>
            <p:spPr bwMode="auto">
              <a:xfrm>
                <a:off x="12134728" y="6425194"/>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39" name="Oval 12"/>
              <p:cNvSpPr>
                <a:spLocks noChangeAspect="1" noChangeArrowheads="1"/>
              </p:cNvSpPr>
              <p:nvPr/>
            </p:nvSpPr>
            <p:spPr bwMode="auto">
              <a:xfrm>
                <a:off x="12134728" y="6785170"/>
                <a:ext cx="177012" cy="154019"/>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40" name="Oval 17"/>
              <p:cNvSpPr>
                <a:spLocks noChangeAspect="1" noChangeArrowheads="1"/>
              </p:cNvSpPr>
              <p:nvPr/>
            </p:nvSpPr>
            <p:spPr bwMode="auto">
              <a:xfrm>
                <a:off x="12134728" y="7145145"/>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grpSp>
        <p:grpSp>
          <p:nvGrpSpPr>
            <p:cNvPr id="156" name="Group 155"/>
            <p:cNvGrpSpPr/>
            <p:nvPr/>
          </p:nvGrpSpPr>
          <p:grpSpPr>
            <a:xfrm>
              <a:off x="5323975" y="4613007"/>
              <a:ext cx="964405" cy="645659"/>
              <a:chOff x="7493001" y="6324600"/>
              <a:chExt cx="1371599" cy="838200"/>
            </a:xfrm>
          </p:grpSpPr>
          <p:sp>
            <p:nvSpPr>
              <p:cNvPr id="149" name="Rectangle 29"/>
              <p:cNvSpPr>
                <a:spLocks noChangeArrowheads="1"/>
              </p:cNvSpPr>
              <p:nvPr/>
            </p:nvSpPr>
            <p:spPr bwMode="auto">
              <a:xfrm>
                <a:off x="7493001" y="6324600"/>
                <a:ext cx="1371599" cy="838200"/>
              </a:xfrm>
              <a:prstGeom prst="rect">
                <a:avLst/>
              </a:prstGeom>
              <a:noFill/>
              <a:ln w="28575">
                <a:solidFill>
                  <a:schemeClr val="bg2">
                    <a:lumMod val="75000"/>
                  </a:schemeClr>
                </a:solidFill>
                <a:miter lim="800000"/>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50" name="Oval 4"/>
              <p:cNvSpPr>
                <a:spLocks noChangeAspect="1" noChangeArrowheads="1"/>
              </p:cNvSpPr>
              <p:nvPr/>
            </p:nvSpPr>
            <p:spPr bwMode="auto">
              <a:xfrm>
                <a:off x="7645400" y="6477000"/>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51" name="Oval 4"/>
              <p:cNvSpPr>
                <a:spLocks noChangeAspect="1" noChangeArrowheads="1"/>
              </p:cNvSpPr>
              <p:nvPr/>
            </p:nvSpPr>
            <p:spPr bwMode="auto">
              <a:xfrm>
                <a:off x="8077988" y="6475381"/>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52" name="Oval 4"/>
              <p:cNvSpPr>
                <a:spLocks noChangeAspect="1" noChangeArrowheads="1"/>
              </p:cNvSpPr>
              <p:nvPr/>
            </p:nvSpPr>
            <p:spPr bwMode="auto">
              <a:xfrm>
                <a:off x="8535188" y="6477000"/>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53" name="Oval 4"/>
              <p:cNvSpPr>
                <a:spLocks noChangeAspect="1" noChangeArrowheads="1"/>
              </p:cNvSpPr>
              <p:nvPr/>
            </p:nvSpPr>
            <p:spPr bwMode="auto">
              <a:xfrm>
                <a:off x="7645400" y="6818281"/>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55" name="Oval 4"/>
              <p:cNvSpPr>
                <a:spLocks noChangeAspect="1" noChangeArrowheads="1"/>
              </p:cNvSpPr>
              <p:nvPr/>
            </p:nvSpPr>
            <p:spPr bwMode="auto">
              <a:xfrm>
                <a:off x="8535188" y="6818281"/>
                <a:ext cx="177012" cy="154019"/>
              </a:xfrm>
              <a:prstGeom prst="ellipse">
                <a:avLst/>
              </a:prstGeom>
              <a:solidFill>
                <a:srgbClr val="FF0000"/>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grpSp>
        <p:cxnSp>
          <p:nvCxnSpPr>
            <p:cNvPr id="161" name="Straight Arrow Connector 160"/>
            <p:cNvCxnSpPr/>
            <p:nvPr/>
          </p:nvCxnSpPr>
          <p:spPr bwMode="auto">
            <a:xfrm rot="10800000">
              <a:off x="6502693" y="4906489"/>
              <a:ext cx="535781" cy="1223"/>
            </a:xfrm>
            <a:prstGeom prst="straightConnector1">
              <a:avLst/>
            </a:prstGeom>
            <a:solidFill>
              <a:srgbClr val="BBE0E3"/>
            </a:solidFill>
            <a:ln w="47625" cap="flat" cmpd="sng" algn="ctr">
              <a:solidFill>
                <a:srgbClr val="000000"/>
              </a:solidFill>
              <a:prstDash val="solid"/>
              <a:round/>
              <a:headEnd type="none" w="med" len="med"/>
              <a:tailEnd type="stealth" w="lg" len="lg"/>
            </a:ln>
            <a:effectLst/>
          </p:spPr>
        </p:cxnSp>
      </p:grpSp>
      <p:grpSp>
        <p:nvGrpSpPr>
          <p:cNvPr id="2" name="Group 1"/>
          <p:cNvGrpSpPr/>
          <p:nvPr/>
        </p:nvGrpSpPr>
        <p:grpSpPr>
          <a:xfrm>
            <a:off x="767953" y="4175027"/>
            <a:ext cx="3375422" cy="1157288"/>
            <a:chOff x="767953" y="4446984"/>
            <a:chExt cx="3375422" cy="1157288"/>
          </a:xfrm>
        </p:grpSpPr>
        <p:sp>
          <p:nvSpPr>
            <p:cNvPr id="174" name="Oval 4"/>
            <p:cNvSpPr>
              <a:spLocks noChangeAspect="1" noChangeArrowheads="1"/>
            </p:cNvSpPr>
            <p:nvPr/>
          </p:nvSpPr>
          <p:spPr bwMode="auto">
            <a:xfrm>
              <a:off x="837420" y="452837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75" name="Oval 6"/>
            <p:cNvSpPr>
              <a:spLocks noChangeAspect="1" noChangeArrowheads="1"/>
            </p:cNvSpPr>
            <p:nvPr/>
          </p:nvSpPr>
          <p:spPr bwMode="auto">
            <a:xfrm>
              <a:off x="1435124" y="452837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76" name="Oval 10"/>
            <p:cNvSpPr>
              <a:spLocks noChangeAspect="1" noChangeArrowheads="1"/>
            </p:cNvSpPr>
            <p:nvPr/>
          </p:nvSpPr>
          <p:spPr bwMode="auto">
            <a:xfrm>
              <a:off x="1135548" y="4805663"/>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77" name="Oval 14"/>
            <p:cNvSpPr>
              <a:spLocks noChangeAspect="1" noChangeArrowheads="1"/>
            </p:cNvSpPr>
            <p:nvPr/>
          </p:nvSpPr>
          <p:spPr bwMode="auto">
            <a:xfrm>
              <a:off x="837420" y="5082949"/>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78" name="Oval 15"/>
            <p:cNvSpPr>
              <a:spLocks noChangeAspect="1" noChangeArrowheads="1"/>
            </p:cNvSpPr>
            <p:nvPr/>
          </p:nvSpPr>
          <p:spPr bwMode="auto">
            <a:xfrm>
              <a:off x="1135548" y="5082949"/>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79" name="Oval 21"/>
            <p:cNvSpPr>
              <a:spLocks noChangeAspect="1" noChangeArrowheads="1"/>
            </p:cNvSpPr>
            <p:nvPr/>
          </p:nvSpPr>
          <p:spPr bwMode="auto">
            <a:xfrm>
              <a:off x="1435124" y="536023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0" name="Oval 22"/>
            <p:cNvSpPr>
              <a:spLocks noChangeAspect="1" noChangeArrowheads="1"/>
            </p:cNvSpPr>
            <p:nvPr/>
          </p:nvSpPr>
          <p:spPr bwMode="auto">
            <a:xfrm>
              <a:off x="1733254" y="536023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1" name="Rectangle 29"/>
            <p:cNvSpPr>
              <a:spLocks noChangeArrowheads="1"/>
            </p:cNvSpPr>
            <p:nvPr/>
          </p:nvSpPr>
          <p:spPr bwMode="auto">
            <a:xfrm>
              <a:off x="767953" y="4446984"/>
              <a:ext cx="1444729" cy="1157288"/>
            </a:xfrm>
            <a:prstGeom prst="rect">
              <a:avLst/>
            </a:prstGeom>
            <a:noFill/>
            <a:ln w="28575">
              <a:solidFill>
                <a:schemeClr val="bg2">
                  <a:lumMod val="75000"/>
                </a:schemeClr>
              </a:solidFill>
              <a:miter lim="800000"/>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2" name="Oval 7"/>
            <p:cNvSpPr>
              <a:spLocks noChangeAspect="1" noChangeArrowheads="1"/>
            </p:cNvSpPr>
            <p:nvPr/>
          </p:nvSpPr>
          <p:spPr bwMode="auto">
            <a:xfrm>
              <a:off x="1995699" y="4524470"/>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3" name="Oval 12"/>
            <p:cNvSpPr>
              <a:spLocks noChangeAspect="1" noChangeArrowheads="1"/>
            </p:cNvSpPr>
            <p:nvPr/>
          </p:nvSpPr>
          <p:spPr bwMode="auto">
            <a:xfrm>
              <a:off x="1995699" y="4801757"/>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4" name="Oval 17"/>
            <p:cNvSpPr>
              <a:spLocks noChangeAspect="1" noChangeArrowheads="1"/>
            </p:cNvSpPr>
            <p:nvPr/>
          </p:nvSpPr>
          <p:spPr bwMode="auto">
            <a:xfrm>
              <a:off x="1995699" y="5079043"/>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6" name="Oval 4"/>
            <p:cNvSpPr>
              <a:spLocks noChangeAspect="1" noChangeArrowheads="1"/>
            </p:cNvSpPr>
            <p:nvPr/>
          </p:nvSpPr>
          <p:spPr bwMode="auto">
            <a:xfrm>
              <a:off x="3054507" y="452837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srgbClr val="FF0000"/>
                </a:solidFill>
                <a:latin typeface="Calibri"/>
                <a:ea typeface="+mn-ea"/>
              </a:endParaRPr>
            </a:p>
          </p:txBody>
        </p:sp>
        <p:sp>
          <p:nvSpPr>
            <p:cNvPr id="187" name="Oval 6"/>
            <p:cNvSpPr>
              <a:spLocks noChangeAspect="1" noChangeArrowheads="1"/>
            </p:cNvSpPr>
            <p:nvPr/>
          </p:nvSpPr>
          <p:spPr bwMode="auto">
            <a:xfrm>
              <a:off x="3657261" y="452837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88" name="Oval 10"/>
            <p:cNvSpPr>
              <a:spLocks noChangeAspect="1" noChangeArrowheads="1"/>
            </p:cNvSpPr>
            <p:nvPr/>
          </p:nvSpPr>
          <p:spPr bwMode="auto">
            <a:xfrm>
              <a:off x="3362581" y="4805663"/>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0" name="Oval 15"/>
            <p:cNvSpPr>
              <a:spLocks noChangeAspect="1" noChangeArrowheads="1"/>
            </p:cNvSpPr>
            <p:nvPr/>
          </p:nvSpPr>
          <p:spPr bwMode="auto">
            <a:xfrm>
              <a:off x="3066242" y="5082949"/>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1" name="Oval 21"/>
            <p:cNvSpPr>
              <a:spLocks noChangeAspect="1" noChangeArrowheads="1"/>
            </p:cNvSpPr>
            <p:nvPr/>
          </p:nvSpPr>
          <p:spPr bwMode="auto">
            <a:xfrm>
              <a:off x="3365818" y="536023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2" name="Oval 22"/>
            <p:cNvSpPr>
              <a:spLocks noChangeAspect="1" noChangeArrowheads="1"/>
            </p:cNvSpPr>
            <p:nvPr/>
          </p:nvSpPr>
          <p:spPr bwMode="auto">
            <a:xfrm>
              <a:off x="3663947" y="536023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3" name="Rectangle 29"/>
            <p:cNvSpPr>
              <a:spLocks noChangeArrowheads="1"/>
            </p:cNvSpPr>
            <p:nvPr/>
          </p:nvSpPr>
          <p:spPr bwMode="auto">
            <a:xfrm>
              <a:off x="2698646" y="4446984"/>
              <a:ext cx="1444729" cy="1157288"/>
            </a:xfrm>
            <a:prstGeom prst="rect">
              <a:avLst/>
            </a:prstGeom>
            <a:noFill/>
            <a:ln w="28575">
              <a:solidFill>
                <a:schemeClr val="bg2">
                  <a:lumMod val="75000"/>
                </a:schemeClr>
              </a:solidFill>
              <a:miter lim="800000"/>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4" name="Oval 7"/>
            <p:cNvSpPr>
              <a:spLocks noChangeAspect="1" noChangeArrowheads="1"/>
            </p:cNvSpPr>
            <p:nvPr/>
          </p:nvSpPr>
          <p:spPr bwMode="auto">
            <a:xfrm>
              <a:off x="3912998" y="4799162"/>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5" name="Oval 12"/>
            <p:cNvSpPr>
              <a:spLocks noChangeAspect="1" noChangeArrowheads="1"/>
            </p:cNvSpPr>
            <p:nvPr/>
          </p:nvSpPr>
          <p:spPr bwMode="auto">
            <a:xfrm>
              <a:off x="3661172" y="5091396"/>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6" name="Oval 17"/>
            <p:cNvSpPr>
              <a:spLocks noChangeAspect="1" noChangeArrowheads="1"/>
            </p:cNvSpPr>
            <p:nvPr/>
          </p:nvSpPr>
          <p:spPr bwMode="auto">
            <a:xfrm>
              <a:off x="3362581" y="5079043"/>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sp>
          <p:nvSpPr>
            <p:cNvPr id="197" name="Text Box 96"/>
            <p:cNvSpPr txBox="1">
              <a:spLocks noChangeArrowheads="1"/>
            </p:cNvSpPr>
            <p:nvPr/>
          </p:nvSpPr>
          <p:spPr bwMode="auto">
            <a:xfrm>
              <a:off x="2269243" y="4740466"/>
              <a:ext cx="406456" cy="461665"/>
            </a:xfrm>
            <a:prstGeom prst="rect">
              <a:avLst/>
            </a:prstGeom>
            <a:noFill/>
            <a:ln w="12700">
              <a:noFill/>
              <a:miter lim="800000"/>
              <a:headEnd type="none" w="sm" len="sm"/>
              <a:tailEnd type="none" w="sm" len="sm"/>
            </a:ln>
            <a:effectLst/>
          </p:spPr>
          <p:txBody>
            <a:bodyPr wrap="none">
              <a:spAutoFit/>
            </a:bodyPr>
            <a:lstStyle/>
            <a:p>
              <a:pPr defTabSz="457200" eaLnBrk="0" fontAlgn="auto" hangingPunct="0">
                <a:spcBef>
                  <a:spcPts val="0"/>
                </a:spcBef>
                <a:spcAft>
                  <a:spcPts val="0"/>
                </a:spcAft>
                <a:buFontTx/>
                <a:buNone/>
              </a:pPr>
              <a:r>
                <a:rPr lang="en-US" sz="2000" b="1" dirty="0">
                  <a:solidFill>
                    <a:srgbClr val="FF0000"/>
                  </a:solidFill>
                  <a:latin typeface="Calibri"/>
                  <a:ea typeface="+mn-ea"/>
                </a:rPr>
                <a:t>.</a:t>
              </a:r>
              <a:r>
                <a:rPr lang="en-US" sz="2400" b="1" dirty="0">
                  <a:solidFill>
                    <a:srgbClr val="FF0000"/>
                  </a:solidFill>
                  <a:latin typeface="Calibri"/>
                  <a:ea typeface="+mn-ea"/>
                </a:rPr>
                <a:t>*</a:t>
              </a:r>
            </a:p>
          </p:txBody>
        </p:sp>
        <p:sp>
          <p:nvSpPr>
            <p:cNvPr id="198" name="Oval 22"/>
            <p:cNvSpPr>
              <a:spLocks noChangeAspect="1" noChangeArrowheads="1"/>
            </p:cNvSpPr>
            <p:nvPr/>
          </p:nvSpPr>
          <p:spPr bwMode="auto">
            <a:xfrm>
              <a:off x="2790527" y="5355530"/>
              <a:ext cx="124462" cy="118640"/>
            </a:xfrm>
            <a:prstGeom prst="ellipse">
              <a:avLst/>
            </a:prstGeom>
            <a:solidFill>
              <a:schemeClr val="tx1"/>
            </a:solidFill>
            <a:ln w="12700">
              <a:noFill/>
              <a:round/>
              <a:headEnd/>
              <a:tailEnd/>
            </a:ln>
          </p:spPr>
          <p:txBody>
            <a:bodyPr wrap="none" anchor="ctr"/>
            <a:lstStyle/>
            <a:p>
              <a:pPr defTabSz="457200" fontAlgn="auto">
                <a:spcBef>
                  <a:spcPts val="0"/>
                </a:spcBef>
                <a:spcAft>
                  <a:spcPts val="0"/>
                </a:spcAft>
                <a:buFontTx/>
                <a:buNone/>
              </a:pPr>
              <a:endParaRPr lang="en-US" sz="1800">
                <a:solidFill>
                  <a:prstClr val="black"/>
                </a:solidFill>
                <a:latin typeface="Calibri"/>
                <a:ea typeface="+mn-ea"/>
              </a:endParaRPr>
            </a:p>
          </p:txBody>
        </p:sp>
      </p:grpSp>
      <p:grpSp>
        <p:nvGrpSpPr>
          <p:cNvPr id="97" name="Group 96"/>
          <p:cNvGrpSpPr/>
          <p:nvPr/>
        </p:nvGrpSpPr>
        <p:grpSpPr>
          <a:xfrm>
            <a:off x="0" y="-107156"/>
            <a:ext cx="9144000" cy="1401961"/>
            <a:chOff x="0" y="-152400"/>
            <a:chExt cx="13004800" cy="1993900"/>
          </a:xfrm>
        </p:grpSpPr>
        <p:pic>
          <p:nvPicPr>
            <p:cNvPr id="100" name="Picture 3"/>
            <p:cNvPicPr>
              <a:picLocks noChangeArrowheads="1"/>
            </p:cNvPicPr>
            <p:nvPr/>
          </p:nvPicPr>
          <p:blipFill>
            <a:blip r:embed="rId3"/>
            <a:srcRect/>
            <a:stretch>
              <a:fillRect/>
            </a:stretch>
          </p:blipFill>
          <p:spPr bwMode="auto">
            <a:xfrm>
              <a:off x="0" y="0"/>
              <a:ext cx="13004800" cy="1841500"/>
            </a:xfrm>
            <a:prstGeom prst="rect">
              <a:avLst/>
            </a:prstGeom>
            <a:noFill/>
            <a:ln w="9525" cap="flat">
              <a:noFill/>
              <a:miter lim="800000"/>
              <a:headEnd/>
              <a:tailEnd/>
            </a:ln>
          </p:spPr>
        </p:pic>
        <p:sp>
          <p:nvSpPr>
            <p:cNvPr id="102" name="Rectangle 5"/>
            <p:cNvSpPr txBox="1">
              <a:spLocks noChangeArrowheads="1"/>
            </p:cNvSpPr>
            <p:nvPr/>
          </p:nvSpPr>
          <p:spPr bwMode="auto">
            <a:xfrm>
              <a:off x="330211" y="-152400"/>
              <a:ext cx="12031663" cy="1409700"/>
            </a:xfrm>
            <a:prstGeom prst="rect">
              <a:avLst/>
            </a:prstGeom>
            <a:noFill/>
            <a:ln w="12700">
              <a:noFill/>
              <a:miter lim="800000"/>
              <a:headEnd/>
              <a:tailEnd/>
            </a:ln>
            <a:effectLst/>
          </p:spPr>
          <p:txBody>
            <a:bodyPr vert="horz" wrap="square" lIns="50777" tIns="50777" rIns="166318" bIns="50777" numCol="1" anchor="ctr" anchorCtr="0" compatLnSpc="1">
              <a:prstTxWarp prst="textNoShape">
                <a:avLst/>
              </a:prstTxWarp>
            </a:bodyPr>
            <a:lstStyle/>
            <a:p>
              <a:pPr marL="40160" defTabSz="642552" fontAlgn="auto">
                <a:spcBef>
                  <a:spcPts val="0"/>
                </a:spcBef>
                <a:spcAft>
                  <a:spcPts val="0"/>
                </a:spcAft>
                <a:buFontTx/>
                <a:buNone/>
                <a:defRPr/>
              </a:pPr>
              <a:r>
                <a:rPr lang="en-US" kern="0" dirty="0">
                  <a:solidFill>
                    <a:srgbClr val="FFFF00"/>
                  </a:solidFill>
                  <a:latin typeface="Calibri"/>
                  <a:ea typeface="+mn-ea"/>
                  <a:sym typeface="Arial Bold" charset="0"/>
                </a:rPr>
                <a:t>Sparse array primitives for graphs</a:t>
              </a:r>
            </a:p>
          </p:txBody>
        </p:sp>
      </p:grpSp>
      <p:sp>
        <p:nvSpPr>
          <p:cNvPr id="6" name="Rectangle 5"/>
          <p:cNvSpPr/>
          <p:nvPr/>
        </p:nvSpPr>
        <p:spPr>
          <a:xfrm>
            <a:off x="792277" y="3694387"/>
            <a:ext cx="3298198" cy="461665"/>
          </a:xfrm>
          <a:prstGeom prst="rect">
            <a:avLst/>
          </a:prstGeom>
        </p:spPr>
        <p:txBody>
          <a:bodyPr wrap="none">
            <a:spAutoFit/>
          </a:bodyPr>
          <a:lstStyle/>
          <a:p>
            <a:pPr defTabSz="457200" fontAlgn="auto">
              <a:spcBef>
                <a:spcPts val="0"/>
              </a:spcBef>
              <a:spcAft>
                <a:spcPts val="0"/>
              </a:spcAft>
              <a:buFontTx/>
              <a:buNone/>
            </a:pPr>
            <a:r>
              <a:rPr lang="en-US" sz="2400" dirty="0">
                <a:solidFill>
                  <a:prstClr val="black"/>
                </a:solidFill>
                <a:latin typeface="Calibri"/>
                <a:ea typeface="+mn-ea"/>
              </a:rPr>
              <a:t>Element-wise operations</a:t>
            </a:r>
          </a:p>
        </p:txBody>
      </p:sp>
      <p:sp>
        <p:nvSpPr>
          <p:cNvPr id="7" name="Rectangle 6"/>
          <p:cNvSpPr/>
          <p:nvPr/>
        </p:nvSpPr>
        <p:spPr>
          <a:xfrm>
            <a:off x="4842539" y="3694387"/>
            <a:ext cx="3138637" cy="477054"/>
          </a:xfrm>
          <a:prstGeom prst="rect">
            <a:avLst/>
          </a:prstGeom>
        </p:spPr>
        <p:txBody>
          <a:bodyPr wrap="none">
            <a:spAutoFit/>
          </a:bodyPr>
          <a:lstStyle/>
          <a:p>
            <a:pPr marL="424106" lvl="1" defTabSz="457200" fontAlgn="auto">
              <a:spcBef>
                <a:spcPts val="422"/>
              </a:spcBef>
              <a:spcAft>
                <a:spcPts val="0"/>
              </a:spcAft>
              <a:buClr>
                <a:srgbClr val="000000"/>
              </a:buClr>
              <a:buSzPct val="100000"/>
              <a:buFontTx/>
              <a:buNone/>
            </a:pPr>
            <a:r>
              <a:rPr lang="en-US" sz="2400" kern="0" dirty="0">
                <a:solidFill>
                  <a:prstClr val="black"/>
                </a:solidFill>
                <a:latin typeface="Calibri"/>
                <a:ea typeface="+mn-ea"/>
              </a:rPr>
              <a:t>Sparse matrix indexing</a:t>
            </a:r>
          </a:p>
        </p:txBody>
      </p:sp>
      <p:sp>
        <p:nvSpPr>
          <p:cNvPr id="96" name="TextBox 95"/>
          <p:cNvSpPr txBox="1"/>
          <p:nvPr/>
        </p:nvSpPr>
        <p:spPr>
          <a:xfrm>
            <a:off x="325353" y="5756562"/>
            <a:ext cx="8627108" cy="711214"/>
          </a:xfrm>
          <a:prstGeom prst="rect">
            <a:avLst/>
          </a:prstGeom>
          <a:noFill/>
        </p:spPr>
        <p:txBody>
          <a:bodyPr wrap="square" lIns="64258" tIns="32128" rIns="64258" bIns="32128" rtlCol="0">
            <a:spAutoFit/>
          </a:bodyPr>
          <a:lstStyle/>
          <a:p>
            <a:pPr defTabSz="457200" fontAlgn="auto">
              <a:spcBef>
                <a:spcPts val="0"/>
              </a:spcBef>
              <a:spcAft>
                <a:spcPts val="0"/>
              </a:spcAft>
              <a:buFontTx/>
              <a:buNone/>
            </a:pPr>
            <a:r>
              <a:rPr lang="en-US" sz="2400" b="1" dirty="0">
                <a:solidFill>
                  <a:srgbClr val="FF0000"/>
                </a:solidFill>
                <a:latin typeface="Calibri"/>
                <a:ea typeface="+mn-ea"/>
                <a:cs typeface="Calibri"/>
                <a:sym typeface="Arial Bold" charset="0"/>
              </a:rPr>
              <a:t>Matrices over various </a:t>
            </a:r>
            <a:r>
              <a:rPr lang="en-US" sz="2400" b="1" dirty="0" err="1">
                <a:solidFill>
                  <a:srgbClr val="FF0000"/>
                </a:solidFill>
                <a:latin typeface="Calibri"/>
                <a:ea typeface="+mn-ea"/>
                <a:cs typeface="Calibri"/>
                <a:sym typeface="Arial Bold" charset="0"/>
              </a:rPr>
              <a:t>semirings</a:t>
            </a:r>
            <a:r>
              <a:rPr lang="en-US" sz="2400" b="1" dirty="0">
                <a:solidFill>
                  <a:srgbClr val="FF0000"/>
                </a:solidFill>
                <a:latin typeface="Calibri"/>
                <a:ea typeface="+mn-ea"/>
                <a:cs typeface="Calibri"/>
                <a:sym typeface="Arial Bold" charset="0"/>
              </a:rPr>
              <a:t>:  (+, </a:t>
            </a:r>
            <a:r>
              <a:rPr lang="en-US" sz="2400" b="1" dirty="0">
                <a:solidFill>
                  <a:srgbClr val="FF0000"/>
                </a:solidFill>
                <a:latin typeface="Calibri"/>
                <a:ea typeface="Symbol" charset="2"/>
                <a:cs typeface="Calibri"/>
                <a:sym typeface="Symbol" charset="2"/>
              </a:rPr>
              <a:t>×</a:t>
            </a:r>
            <a:r>
              <a:rPr lang="en-US" sz="2400" b="1" dirty="0">
                <a:solidFill>
                  <a:srgbClr val="FF0000"/>
                </a:solidFill>
                <a:latin typeface="Calibri"/>
                <a:ea typeface="+mn-ea"/>
                <a:cs typeface="Calibri"/>
                <a:sym typeface="Arial Bold" charset="0"/>
              </a:rPr>
              <a:t>),  (and, or),  (min, +), …</a:t>
            </a:r>
            <a:endParaRPr lang="en-US" sz="2400" b="1" dirty="0">
              <a:solidFill>
                <a:srgbClr val="FF0000"/>
              </a:solidFill>
              <a:latin typeface="Calibri"/>
              <a:ea typeface="ヒラギノ角ゴ ProN W6" charset="0"/>
              <a:cs typeface="Calibri"/>
              <a:sym typeface="Arial Bold" charset="0"/>
            </a:endParaRPr>
          </a:p>
          <a:p>
            <a:pPr defTabSz="457200" fontAlgn="auto">
              <a:spcBef>
                <a:spcPts val="0"/>
              </a:spcBef>
              <a:spcAft>
                <a:spcPts val="0"/>
              </a:spcAft>
              <a:buFontTx/>
              <a:buNone/>
            </a:pPr>
            <a:endParaRPr lang="en-US" sz="1800" dirty="0">
              <a:solidFill>
                <a:prstClr val="black"/>
              </a:solidFill>
              <a:latin typeface="Calibri"/>
              <a:ea typeface="+mn-ea"/>
            </a:endParaRPr>
          </a:p>
        </p:txBody>
      </p:sp>
    </p:spTree>
    <p:extLst>
      <p:ext uri="{BB962C8B-B14F-4D97-AF65-F5344CB8AC3E}">
        <p14:creationId xmlns:p14="http://schemas.microsoft.com/office/powerpoint/2010/main" val="685010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542925"/>
          </a:xfrm>
        </p:spPr>
        <p:txBody>
          <a:bodyPr>
            <a:normAutofit/>
          </a:bodyPr>
          <a:lstStyle/>
          <a:p>
            <a:r>
              <a:rPr lang="en-US" b="0" dirty="0">
                <a:latin typeface="Calibri"/>
                <a:cs typeface="Calibri"/>
              </a:rPr>
              <a:t>Examples of </a:t>
            </a:r>
            <a:r>
              <a:rPr lang="en-US" b="0" dirty="0" err="1">
                <a:latin typeface="Calibri"/>
                <a:cs typeface="Calibri"/>
              </a:rPr>
              <a:t>semirings</a:t>
            </a:r>
            <a:r>
              <a:rPr lang="en-US" b="0" dirty="0">
                <a:latin typeface="Calibri"/>
                <a:cs typeface="Calibri"/>
              </a:rPr>
              <a:t> in graph algorithms</a:t>
            </a:r>
          </a:p>
        </p:txBody>
      </p:sp>
      <p:graphicFrame>
        <p:nvGraphicFramePr>
          <p:cNvPr id="6" name="Table 5"/>
          <p:cNvGraphicFramePr>
            <a:graphicFrameLocks noGrp="1"/>
          </p:cNvGraphicFramePr>
          <p:nvPr>
            <p:extLst>
              <p:ext uri="{D42A27DB-BD31-4B8C-83A1-F6EECF244321}">
                <p14:modId xmlns:p14="http://schemas.microsoft.com/office/powerpoint/2010/main" val="1796666095"/>
              </p:ext>
            </p:extLst>
          </p:nvPr>
        </p:nvGraphicFramePr>
        <p:xfrm>
          <a:off x="604071" y="1505430"/>
          <a:ext cx="7847988" cy="4649577"/>
        </p:xfrm>
        <a:graphic>
          <a:graphicData uri="http://schemas.openxmlformats.org/drawingml/2006/table">
            <a:tbl>
              <a:tblPr>
                <a:tableStyleId>{5C22544A-7EE6-4342-B048-85BDC9FD1C3A}</a:tableStyleId>
              </a:tblPr>
              <a:tblGrid>
                <a:gridCol w="4024341">
                  <a:extLst>
                    <a:ext uri="{9D8B030D-6E8A-4147-A177-3AD203B41FA5}">
                      <a16:colId xmlns:a16="http://schemas.microsoft.com/office/drawing/2014/main" val="20000"/>
                    </a:ext>
                  </a:extLst>
                </a:gridCol>
                <a:gridCol w="3823647">
                  <a:extLst>
                    <a:ext uri="{9D8B030D-6E8A-4147-A177-3AD203B41FA5}">
                      <a16:colId xmlns:a16="http://schemas.microsoft.com/office/drawing/2014/main" val="20001"/>
                    </a:ext>
                  </a:extLst>
                </a:gridCol>
              </a:tblGrid>
              <a:tr h="777699">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b="0" dirty="0">
                          <a:solidFill>
                            <a:srgbClr val="FF0000"/>
                          </a:solidFill>
                          <a:latin typeface="Calibri"/>
                          <a:cs typeface="Calibri"/>
                        </a:rPr>
                        <a:t> “values”:     edge/vertex attributes,</a:t>
                      </a:r>
                      <a:r>
                        <a:rPr lang="en-US" sz="2000" b="0" baseline="0" dirty="0">
                          <a:solidFill>
                            <a:srgbClr val="FF0000"/>
                          </a:solidFill>
                          <a:latin typeface="Calibri"/>
                          <a:cs typeface="Calibri"/>
                        </a:rPr>
                        <a:t> </a:t>
                      </a:r>
                      <a:br>
                        <a:rPr lang="en-US" sz="2000" b="0" baseline="0" dirty="0">
                          <a:solidFill>
                            <a:srgbClr val="FF0000"/>
                          </a:solidFill>
                          <a:latin typeface="Calibri"/>
                          <a:cs typeface="Calibri"/>
                        </a:rPr>
                      </a:br>
                      <a:r>
                        <a:rPr lang="en-US" sz="2000" b="0" baseline="0" dirty="0">
                          <a:solidFill>
                            <a:srgbClr val="FF0000"/>
                          </a:solidFill>
                          <a:latin typeface="Calibri"/>
                          <a:cs typeface="Calibri"/>
                        </a:rPr>
                        <a:t> “add”:          vertex data aggregation, </a:t>
                      </a:r>
                      <a:br>
                        <a:rPr lang="en-US" sz="2000" b="0" baseline="0" dirty="0">
                          <a:solidFill>
                            <a:srgbClr val="FF0000"/>
                          </a:solidFill>
                          <a:latin typeface="Calibri"/>
                          <a:cs typeface="Calibri"/>
                        </a:rPr>
                      </a:br>
                      <a:r>
                        <a:rPr lang="en-US" sz="2000" b="0" baseline="0" dirty="0">
                          <a:solidFill>
                            <a:srgbClr val="FF0000"/>
                          </a:solidFill>
                          <a:latin typeface="Calibri"/>
                          <a:cs typeface="Calibri"/>
                        </a:rPr>
                        <a:t> “multiply”:   </a:t>
                      </a:r>
                      <a:r>
                        <a:rPr lang="en-US" sz="2000" b="0" dirty="0">
                          <a:solidFill>
                            <a:srgbClr val="FF0000"/>
                          </a:solidFill>
                          <a:latin typeface="Calibri"/>
                          <a:cs typeface="Calibri"/>
                        </a:rPr>
                        <a:t>edge</a:t>
                      </a:r>
                      <a:r>
                        <a:rPr lang="en-US" sz="2000" b="0" baseline="0" dirty="0">
                          <a:solidFill>
                            <a:srgbClr val="FF0000"/>
                          </a:solidFill>
                          <a:latin typeface="Calibri"/>
                          <a:cs typeface="Calibri"/>
                        </a:rPr>
                        <a:t> data processing </a:t>
                      </a:r>
                      <a:endParaRPr lang="en-US" sz="2000" b="0" dirty="0">
                        <a:solidFill>
                          <a:srgbClr val="FF0000"/>
                        </a:solidFill>
                        <a:latin typeface="Calibri"/>
                        <a:cs typeface="Calibri"/>
                      </a:endParaRPr>
                    </a:p>
                    <a:p>
                      <a:pPr marL="0" marR="0" indent="0" algn="l" defTabSz="912998" rtl="0" eaLnBrk="1" fontAlgn="auto" latinLnBrk="0" hangingPunct="1">
                        <a:lnSpc>
                          <a:spcPct val="100000"/>
                        </a:lnSpc>
                        <a:spcBef>
                          <a:spcPts val="0"/>
                        </a:spcBef>
                        <a:spcAft>
                          <a:spcPts val="0"/>
                        </a:spcAft>
                        <a:buClrTx/>
                        <a:buSzTx/>
                        <a:buFontTx/>
                        <a:buNone/>
                        <a:tabLst/>
                        <a:defRPr/>
                      </a:pPr>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b="0" dirty="0">
                          <a:solidFill>
                            <a:srgbClr val="FF0000"/>
                          </a:solidFill>
                          <a:latin typeface="Calibri"/>
                          <a:cs typeface="Calibri"/>
                        </a:rPr>
                        <a:t>General schema for user-specified computation at </a:t>
                      </a:r>
                      <a:r>
                        <a:rPr lang="en-US" sz="2000" b="0" baseline="0" dirty="0">
                          <a:solidFill>
                            <a:srgbClr val="FF0000"/>
                          </a:solidFill>
                          <a:latin typeface="Calibri"/>
                          <a:cs typeface="Calibri"/>
                        </a:rPr>
                        <a:t>vertices and edges</a:t>
                      </a:r>
                      <a:endParaRPr lang="en-US" sz="2000" b="0" dirty="0">
                        <a:solidFill>
                          <a:srgbClr val="FF0000"/>
                        </a:solidFill>
                        <a:latin typeface="Calibri"/>
                        <a:cs typeface="Calibri"/>
                      </a:endParaRPr>
                    </a:p>
                    <a:p>
                      <a:pPr marL="0" marR="0" indent="0" algn="l" defTabSz="912998" rtl="0" eaLnBrk="1" fontAlgn="auto" latinLnBrk="0" hangingPunct="1">
                        <a:lnSpc>
                          <a:spcPct val="100000"/>
                        </a:lnSpc>
                        <a:spcBef>
                          <a:spcPts val="0"/>
                        </a:spcBef>
                        <a:spcAft>
                          <a:spcPts val="0"/>
                        </a:spcAft>
                        <a:buClrTx/>
                        <a:buSzTx/>
                        <a:buFontTx/>
                        <a:buNone/>
                        <a:tabLst/>
                        <a:defRPr/>
                      </a:pPr>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77699">
                <a:tc>
                  <a:txBody>
                    <a:bodyPr/>
                    <a:lstStyle/>
                    <a:p>
                      <a:r>
                        <a:rPr lang="en-US" sz="2000" dirty="0">
                          <a:latin typeface="Calibri"/>
                          <a:cs typeface="Calibri"/>
                        </a:rPr>
                        <a:t>Real field: </a:t>
                      </a:r>
                      <a:r>
                        <a:rPr lang="en-US" sz="2000" baseline="0" dirty="0">
                          <a:latin typeface="Calibri"/>
                          <a:cs typeface="Calibri"/>
                        </a:rPr>
                        <a:t> (R, +, *)</a:t>
                      </a:r>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latin typeface="Calibri"/>
                          <a:cs typeface="Calibri"/>
                        </a:rPr>
                        <a:t>Numerical linear algebra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777699">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Boolean algebra:  ({0</a:t>
                      </a:r>
                      <a:r>
                        <a:rPr lang="en-US" sz="2000" baseline="0" dirty="0">
                          <a:latin typeface="Calibri"/>
                          <a:cs typeface="Calibri"/>
                        </a:rPr>
                        <a:t> </a:t>
                      </a:r>
                      <a:r>
                        <a:rPr lang="en-US" sz="2000" dirty="0">
                          <a:latin typeface="Calibri"/>
                          <a:cs typeface="Calibri"/>
                        </a:rPr>
                        <a:t>1}, |,</a:t>
                      </a:r>
                      <a:r>
                        <a:rPr lang="en-US" sz="2000" baseline="0" dirty="0">
                          <a:latin typeface="Calibri"/>
                          <a:cs typeface="Calibri"/>
                        </a:rPr>
                        <a:t> &amp;)</a:t>
                      </a:r>
                      <a:endParaRPr lang="en-US" sz="2000" dirty="0">
                        <a:latin typeface="Calibri"/>
                        <a:cs typeface="Calibri"/>
                      </a:endParaRPr>
                    </a:p>
                    <a:p>
                      <a:endParaRPr lang="en-US" sz="2000" dirty="0">
                        <a:latin typeface="Calibri"/>
                        <a:ea typeface="Tahoma"/>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Graph traversal</a:t>
                      </a:r>
                    </a:p>
                    <a:p>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777699">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Tropical </a:t>
                      </a:r>
                      <a:r>
                        <a:rPr lang="en-US" sz="2000" dirty="0" err="1">
                          <a:latin typeface="Calibri"/>
                          <a:cs typeface="Calibri"/>
                        </a:rPr>
                        <a:t>semiring</a:t>
                      </a:r>
                      <a:r>
                        <a:rPr lang="en-US" sz="2000" dirty="0">
                          <a:latin typeface="Calibri"/>
                          <a:cs typeface="Calibri"/>
                        </a:rPr>
                        <a:t>:  (R U {</a:t>
                      </a:r>
                      <a:r>
                        <a:rPr lang="en-US" sz="2000" dirty="0">
                          <a:latin typeface="Calibri"/>
                          <a:ea typeface="Tahoma"/>
                          <a:cs typeface="Calibri"/>
                        </a:rPr>
                        <a:t>∞}, min, +)</a:t>
                      </a:r>
                    </a:p>
                    <a:p>
                      <a:pPr marL="0" marR="0" indent="0" algn="l" defTabSz="912998" rtl="0" eaLnBrk="1" fontAlgn="auto" latinLnBrk="0" hangingPunct="1">
                        <a:lnSpc>
                          <a:spcPct val="100000"/>
                        </a:lnSpc>
                        <a:spcBef>
                          <a:spcPts val="0"/>
                        </a:spcBef>
                        <a:spcAft>
                          <a:spcPts val="0"/>
                        </a:spcAft>
                        <a:buClrTx/>
                        <a:buSzTx/>
                        <a:buFontTx/>
                        <a:buNone/>
                        <a:tabLst/>
                        <a:defRPr/>
                      </a:pPr>
                      <a:endParaRPr lang="en-US" sz="2000" dirty="0">
                        <a:latin typeface="Calibri"/>
                        <a:ea typeface="Tahoma"/>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Shortest paths</a:t>
                      </a:r>
                    </a:p>
                    <a:p>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777699">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(S</a:t>
                      </a:r>
                      <a:r>
                        <a:rPr lang="en-US" sz="2000" dirty="0">
                          <a:latin typeface="Calibri"/>
                          <a:ea typeface="Tahoma"/>
                          <a:cs typeface="Calibri"/>
                        </a:rPr>
                        <a:t>, select, select)</a:t>
                      </a:r>
                    </a:p>
                    <a:p>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2998"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Select</a:t>
                      </a:r>
                      <a:r>
                        <a:rPr lang="en-US" sz="2000" baseline="0" dirty="0">
                          <a:latin typeface="Calibri"/>
                          <a:cs typeface="Calibri"/>
                        </a:rPr>
                        <a:t> </a:t>
                      </a:r>
                      <a:r>
                        <a:rPr lang="en-US" sz="2000" baseline="0" dirty="0" err="1">
                          <a:latin typeface="Calibri"/>
                          <a:cs typeface="Calibri"/>
                        </a:rPr>
                        <a:t>subgraph</a:t>
                      </a:r>
                      <a:r>
                        <a:rPr lang="en-US" sz="2000" baseline="0" dirty="0">
                          <a:latin typeface="Calibri"/>
                          <a:cs typeface="Calibri"/>
                        </a:rPr>
                        <a:t>, or contract nodes to form quotient graph</a:t>
                      </a:r>
                      <a:endParaRPr lang="en-US" sz="2000" dirty="0">
                        <a:latin typeface="Calibri"/>
                        <a:cs typeface="Calibri"/>
                      </a:endParaRPr>
                    </a:p>
                    <a:p>
                      <a:endParaRPr lang="en-US" sz="2000"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2692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3150"/>
            <a:ext cx="8915400" cy="542925"/>
          </a:xfrm>
        </p:spPr>
        <p:txBody>
          <a:bodyPr>
            <a:normAutofit/>
          </a:bodyPr>
          <a:lstStyle/>
          <a:p>
            <a:r>
              <a:rPr lang="en-US" b="0" dirty="0">
                <a:latin typeface="Arial" charset="0"/>
              </a:rPr>
              <a:t>Graph algorithms in the language of linear algebra</a:t>
            </a:r>
          </a:p>
        </p:txBody>
      </p:sp>
      <p:sp>
        <p:nvSpPr>
          <p:cNvPr id="3" name="Content Placeholder 2"/>
          <p:cNvSpPr>
            <a:spLocks noGrp="1"/>
          </p:cNvSpPr>
          <p:nvPr>
            <p:ph idx="1"/>
          </p:nvPr>
        </p:nvSpPr>
        <p:spPr>
          <a:xfrm>
            <a:off x="79373" y="1610311"/>
            <a:ext cx="4663155" cy="4401909"/>
          </a:xfrm>
        </p:spPr>
        <p:txBody>
          <a:bodyPr>
            <a:normAutofit fontScale="92500"/>
          </a:bodyPr>
          <a:lstStyle/>
          <a:p>
            <a:pPr>
              <a:lnSpc>
                <a:spcPct val="120000"/>
              </a:lnSpc>
            </a:pPr>
            <a:r>
              <a:rPr lang="en-US" dirty="0" err="1">
                <a:latin typeface="Arial" charset="0"/>
              </a:rPr>
              <a:t>Kepner</a:t>
            </a:r>
            <a:r>
              <a:rPr lang="en-US" dirty="0">
                <a:latin typeface="Arial" charset="0"/>
              </a:rPr>
              <a:t> et al. study [2006]: fundamental graph algorithms including min spanning tree, shortest paths, independent set, max flow, clustering, …</a:t>
            </a:r>
          </a:p>
          <a:p>
            <a:pPr>
              <a:lnSpc>
                <a:spcPct val="120000"/>
              </a:lnSpc>
            </a:pPr>
            <a:r>
              <a:rPr lang="en-US" dirty="0">
                <a:latin typeface="Arial" charset="0"/>
              </a:rPr>
              <a:t>SSCA#2 / centrality [2008]</a:t>
            </a:r>
          </a:p>
          <a:p>
            <a:pPr>
              <a:lnSpc>
                <a:spcPct val="120000"/>
              </a:lnSpc>
            </a:pPr>
            <a:r>
              <a:rPr lang="en-US" dirty="0">
                <a:latin typeface="Arial" charset="0"/>
              </a:rPr>
              <a:t>Basic breadth-first search /  Graph500 [2010]</a:t>
            </a:r>
          </a:p>
          <a:p>
            <a:pPr>
              <a:lnSpc>
                <a:spcPct val="120000"/>
              </a:lnSpc>
            </a:pPr>
            <a:r>
              <a:rPr lang="en-US" dirty="0">
                <a:latin typeface="Arial" charset="0"/>
              </a:rPr>
              <a:t>Combinatorial BLAS [2010]</a:t>
            </a:r>
          </a:p>
          <a:p>
            <a:pPr>
              <a:lnSpc>
                <a:spcPct val="120000"/>
              </a:lnSpc>
            </a:pPr>
            <a:endParaRPr lang="en-US" dirty="0">
              <a:latin typeface="Arial" charset="0"/>
            </a:endParaRPr>
          </a:p>
          <a:p>
            <a:pPr>
              <a:lnSpc>
                <a:spcPct val="120000"/>
              </a:lnSpc>
            </a:pPr>
            <a:endParaRPr lang="en-US" dirty="0">
              <a:latin typeface="Arial" charset="0"/>
            </a:endParaRPr>
          </a:p>
          <a:p>
            <a:pPr>
              <a:lnSpc>
                <a:spcPct val="120000"/>
              </a:lnSpc>
            </a:pPr>
            <a:endParaRPr lang="en-US" dirty="0">
              <a:latin typeface="Arial" charset="0"/>
            </a:endParaRPr>
          </a:p>
        </p:txBody>
      </p:sp>
      <p:pic>
        <p:nvPicPr>
          <p:cNvPr id="2" name="Picture 1" descr="galacov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31" y="1610311"/>
            <a:ext cx="3625968" cy="4542068"/>
          </a:xfrm>
          <a:prstGeom prst="rect">
            <a:avLst/>
          </a:prstGeom>
        </p:spPr>
      </p:pic>
      <p:pic>
        <p:nvPicPr>
          <p:cNvPr id="7" name="Picture 6">
            <a:extLst>
              <a:ext uri="{FF2B5EF4-FFF2-40B4-BE49-F238E27FC236}">
                <a16:creationId xmlns:a16="http://schemas.microsoft.com/office/drawing/2014/main" id="{5BBDFAFE-6B28-4C42-9B58-6E09B0ED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765" y="1260644"/>
            <a:ext cx="1459223" cy="1464255"/>
          </a:xfrm>
          <a:prstGeom prst="rect">
            <a:avLst/>
          </a:prstGeom>
          <a:ln w="19050">
            <a:solidFill>
              <a:srgbClr val="FFC000"/>
            </a:solidFill>
          </a:ln>
        </p:spPr>
      </p:pic>
      <p:sp>
        <p:nvSpPr>
          <p:cNvPr id="6" name="Content Placeholder 2">
            <a:extLst>
              <a:ext uri="{FF2B5EF4-FFF2-40B4-BE49-F238E27FC236}">
                <a16:creationId xmlns:a16="http://schemas.microsoft.com/office/drawing/2014/main" id="{B8AB9A02-3EFB-6D4D-B6C4-DB4676387CA0}"/>
              </a:ext>
            </a:extLst>
          </p:cNvPr>
          <p:cNvSpPr txBox="1">
            <a:spLocks/>
          </p:cNvSpPr>
          <p:nvPr/>
        </p:nvSpPr>
        <p:spPr bwMode="auto">
          <a:xfrm>
            <a:off x="7592765" y="5837515"/>
            <a:ext cx="684486" cy="302507"/>
          </a:xfrm>
          <a:prstGeom prst="rect">
            <a:avLst/>
          </a:prstGeom>
          <a:solidFill>
            <a:srgbClr val="FFC000"/>
          </a:solid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4" tIns="45647" rIns="91294" bIns="45647" numCol="1" anchor="t" anchorCtr="0" compatLnSpc="1">
            <a:prstTxWarp prst="textNoShape">
              <a:avLst/>
            </a:prstTxWarp>
            <a:normAutofit fontScale="92500" lnSpcReduction="20000"/>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lgn="ctr">
              <a:lnSpc>
                <a:spcPct val="120000"/>
              </a:lnSpc>
              <a:buNone/>
            </a:pPr>
            <a:r>
              <a:rPr lang="en-US" sz="1400" kern="0" dirty="0">
                <a:latin typeface="Arial" charset="0"/>
              </a:rPr>
              <a:t>[2011]</a:t>
            </a:r>
          </a:p>
          <a:p>
            <a:pPr>
              <a:lnSpc>
                <a:spcPct val="120000"/>
              </a:lnSpc>
            </a:pPr>
            <a:endParaRPr lang="en-US" kern="0" dirty="0">
              <a:latin typeface="Arial" charset="0"/>
            </a:endParaRPr>
          </a:p>
          <a:p>
            <a:pPr>
              <a:lnSpc>
                <a:spcPct val="120000"/>
              </a:lnSpc>
            </a:pPr>
            <a:endParaRPr lang="en-US" kern="0" dirty="0">
              <a:latin typeface="Arial" charset="0"/>
            </a:endParaRPr>
          </a:p>
        </p:txBody>
      </p:sp>
    </p:spTree>
    <p:extLst>
      <p:ext uri="{BB962C8B-B14F-4D97-AF65-F5344CB8AC3E}">
        <p14:creationId xmlns:p14="http://schemas.microsoft.com/office/powerpoint/2010/main" val="9601100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878AB3-72AB-9542-865A-A650E5804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63" y="902825"/>
            <a:ext cx="3829157" cy="2683045"/>
          </a:xfrm>
          <a:prstGeom prst="rect">
            <a:avLst/>
          </a:prstGeom>
          <a:ln>
            <a:solidFill>
              <a:schemeClr val="accent6"/>
            </a:solidFill>
          </a:ln>
        </p:spPr>
      </p:pic>
      <p:pic>
        <p:nvPicPr>
          <p:cNvPr id="10" name="Picture 9">
            <a:extLst>
              <a:ext uri="{FF2B5EF4-FFF2-40B4-BE49-F238E27FC236}">
                <a16:creationId xmlns:a16="http://schemas.microsoft.com/office/drawing/2014/main" id="{DB86E425-5BB6-BD46-8E0D-6CD5EAD85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497" y="3361590"/>
            <a:ext cx="4533146" cy="3357886"/>
          </a:xfrm>
          <a:prstGeom prst="rect">
            <a:avLst/>
          </a:prstGeom>
          <a:ln>
            <a:solidFill>
              <a:schemeClr val="accent6"/>
            </a:solidFill>
          </a:ln>
        </p:spPr>
      </p:pic>
      <p:pic>
        <p:nvPicPr>
          <p:cNvPr id="6" name="Content Placeholder 5">
            <a:extLst>
              <a:ext uri="{FF2B5EF4-FFF2-40B4-BE49-F238E27FC236}">
                <a16:creationId xmlns:a16="http://schemas.microsoft.com/office/drawing/2014/main" id="{E0D3C05D-B37D-124E-BE23-B129B58656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803114"/>
            <a:ext cx="5244365" cy="3977230"/>
          </a:xfrm>
          <a:ln>
            <a:solidFill>
              <a:schemeClr val="accent6"/>
            </a:solidFill>
          </a:ln>
        </p:spPr>
      </p:pic>
      <p:sp>
        <p:nvSpPr>
          <p:cNvPr id="11" name="Title 1">
            <a:extLst>
              <a:ext uri="{FF2B5EF4-FFF2-40B4-BE49-F238E27FC236}">
                <a16:creationId xmlns:a16="http://schemas.microsoft.com/office/drawing/2014/main" id="{07598061-A295-8F42-BA90-B92806065755}"/>
              </a:ext>
            </a:extLst>
          </p:cNvPr>
          <p:cNvSpPr>
            <a:spLocks noGrp="1"/>
          </p:cNvSpPr>
          <p:nvPr>
            <p:ph type="title"/>
          </p:nvPr>
        </p:nvSpPr>
        <p:spPr>
          <a:xfrm>
            <a:off x="0" y="-49428"/>
            <a:ext cx="9144000" cy="542925"/>
          </a:xfrm>
        </p:spPr>
        <p:txBody>
          <a:bodyPr>
            <a:normAutofit/>
          </a:bodyPr>
          <a:lstStyle/>
          <a:p>
            <a:r>
              <a:rPr lang="en-US" b="0" u="sng" dirty="0">
                <a:latin typeface="Arial" charset="0"/>
              </a:rPr>
              <a:t>History</a:t>
            </a:r>
            <a:r>
              <a:rPr lang="en-US" b="0" dirty="0">
                <a:latin typeface="Arial" charset="0"/>
              </a:rPr>
              <a:t>: D4M and </a:t>
            </a:r>
            <a:r>
              <a:rPr lang="en-US" b="0" dirty="0" err="1">
                <a:latin typeface="Arial" charset="0"/>
              </a:rPr>
              <a:t>Graphulo</a:t>
            </a:r>
            <a:r>
              <a:rPr lang="en-US" b="0" dirty="0">
                <a:latin typeface="Arial" charset="0"/>
              </a:rPr>
              <a:t>   </a:t>
            </a:r>
            <a:r>
              <a:rPr lang="en-US" sz="2000" b="0" i="1" dirty="0">
                <a:latin typeface="Arial" charset="0"/>
              </a:rPr>
              <a:t>[Kepner et al., MIT &amp; UW 2011 - 2015]</a:t>
            </a:r>
          </a:p>
        </p:txBody>
      </p:sp>
      <p:sp>
        <p:nvSpPr>
          <p:cNvPr id="13" name="Rectangle 2">
            <a:extLst>
              <a:ext uri="{FF2B5EF4-FFF2-40B4-BE49-F238E27FC236}">
                <a16:creationId xmlns:a16="http://schemas.microsoft.com/office/drawing/2014/main" id="{7032DEA0-755A-D84D-8C72-B8C9FF332A26}"/>
              </a:ext>
            </a:extLst>
          </p:cNvPr>
          <p:cNvSpPr txBox="1">
            <a:spLocks noChangeArrowheads="1"/>
          </p:cNvSpPr>
          <p:nvPr/>
        </p:nvSpPr>
        <p:spPr>
          <a:xfrm>
            <a:off x="146748" y="5125419"/>
            <a:ext cx="4572000" cy="1248981"/>
          </a:xfrm>
          <a:prstGeom prst="rect">
            <a:avLst/>
          </a:prstGeom>
          <a:ln>
            <a:solidFill>
              <a:srgbClr val="FF0000"/>
            </a:solidFill>
          </a:ln>
        </p:spPr>
        <p:txBody>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lgn="ctr">
              <a:buNone/>
            </a:pPr>
            <a:r>
              <a:rPr lang="en-US" kern="0" dirty="0">
                <a:latin typeface="Calibri"/>
                <a:cs typeface="Calibri"/>
              </a:rPr>
              <a:t>Linear algebra on associative arrays for heterogeneous distributed databases &amp; graphs</a:t>
            </a:r>
          </a:p>
        </p:txBody>
      </p:sp>
    </p:spTree>
    <p:extLst>
      <p:ext uri="{BB962C8B-B14F-4D97-AF65-F5344CB8AC3E}">
        <p14:creationId xmlns:p14="http://schemas.microsoft.com/office/powerpoint/2010/main" val="29064353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23150" y="2"/>
            <a:ext cx="8915400" cy="1076444"/>
          </a:xfrm>
        </p:spPr>
        <p:txBody>
          <a:bodyPr>
            <a:normAutofit/>
          </a:bodyPr>
          <a:lstStyle/>
          <a:p>
            <a:pPr>
              <a:lnSpc>
                <a:spcPts val="3500"/>
              </a:lnSpc>
            </a:pPr>
            <a:r>
              <a:rPr lang="en-US" b="0" u="sng" dirty="0">
                <a:latin typeface="Arial" charset="0"/>
              </a:rPr>
              <a:t>Prehistory:</a:t>
            </a:r>
            <a:r>
              <a:rPr lang="en-US" b="0" dirty="0">
                <a:latin typeface="Arial" charset="0"/>
              </a:rPr>
              <a:t> A 1-person game on graphs</a:t>
            </a:r>
            <a:br>
              <a:rPr lang="en-US" b="0" dirty="0">
                <a:latin typeface="Arial" charset="0"/>
              </a:rPr>
            </a:br>
            <a:r>
              <a:rPr lang="en-US" b="0" dirty="0">
                <a:latin typeface="Arial" charset="0"/>
              </a:rPr>
              <a:t>    </a:t>
            </a:r>
            <a:r>
              <a:rPr lang="en-US" sz="1800" b="0" i="1" dirty="0">
                <a:latin typeface="Arial" charset="0"/>
              </a:rPr>
              <a:t>[S. </a:t>
            </a:r>
            <a:r>
              <a:rPr lang="en-US" sz="1800" b="0" i="1" dirty="0" err="1">
                <a:latin typeface="Arial" charset="0"/>
              </a:rPr>
              <a:t>Parter</a:t>
            </a:r>
            <a:r>
              <a:rPr lang="en-US" sz="1800" b="0" i="1" dirty="0">
                <a:latin typeface="Arial" charset="0"/>
              </a:rPr>
              <a:t> 1961]</a:t>
            </a:r>
          </a:p>
        </p:txBody>
      </p:sp>
      <p:grpSp>
        <p:nvGrpSpPr>
          <p:cNvPr id="2" name="Group 1">
            <a:extLst>
              <a:ext uri="{FF2B5EF4-FFF2-40B4-BE49-F238E27FC236}">
                <a16:creationId xmlns:a16="http://schemas.microsoft.com/office/drawing/2014/main" id="{BDCC8B24-90FB-584C-B9BC-189FA14C9712}"/>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1058940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542925"/>
          </a:xfrm>
        </p:spPr>
        <p:txBody>
          <a:bodyPr>
            <a:normAutofit/>
          </a:bodyPr>
          <a:lstStyle/>
          <a:p>
            <a:r>
              <a:rPr lang="en-US" b="0" u="sng" dirty="0">
                <a:latin typeface="Arial" charset="0"/>
              </a:rPr>
              <a:t>History</a:t>
            </a:r>
            <a:r>
              <a:rPr lang="en-US" b="0" dirty="0">
                <a:latin typeface="Arial" charset="0"/>
              </a:rPr>
              <a:t>: Jon Berry challenge problems   </a:t>
            </a:r>
            <a:r>
              <a:rPr lang="en-US" sz="2000" b="0" i="1" dirty="0">
                <a:latin typeface="Arial" charset="0"/>
              </a:rPr>
              <a:t>[2013]</a:t>
            </a:r>
          </a:p>
        </p:txBody>
      </p:sp>
      <p:sp>
        <p:nvSpPr>
          <p:cNvPr id="3" name="Content Placeholder 2"/>
          <p:cNvSpPr>
            <a:spLocks noGrp="1"/>
          </p:cNvSpPr>
          <p:nvPr>
            <p:ph idx="1"/>
          </p:nvPr>
        </p:nvSpPr>
        <p:spPr>
          <a:xfrm>
            <a:off x="79373" y="1610311"/>
            <a:ext cx="8929445" cy="4698413"/>
          </a:xfrm>
        </p:spPr>
        <p:txBody>
          <a:bodyPr>
            <a:normAutofit/>
          </a:bodyPr>
          <a:lstStyle/>
          <a:p>
            <a:pPr>
              <a:lnSpc>
                <a:spcPct val="120000"/>
              </a:lnSpc>
            </a:pPr>
            <a:r>
              <a:rPr lang="en-US" dirty="0">
                <a:latin typeface="Arial" charset="0"/>
              </a:rPr>
              <a:t>Clustering coefficient (triangle counting)</a:t>
            </a:r>
          </a:p>
          <a:p>
            <a:pPr>
              <a:lnSpc>
                <a:spcPct val="120000"/>
              </a:lnSpc>
            </a:pPr>
            <a:r>
              <a:rPr lang="en-US" dirty="0">
                <a:latin typeface="Arial" charset="0"/>
              </a:rPr>
              <a:t>Connected components (bully algorithm)</a:t>
            </a:r>
          </a:p>
          <a:p>
            <a:pPr>
              <a:lnSpc>
                <a:spcPct val="120000"/>
              </a:lnSpc>
            </a:pPr>
            <a:r>
              <a:rPr lang="en-US" dirty="0">
                <a:latin typeface="Arial" charset="0"/>
              </a:rPr>
              <a:t>Maximum independent set (NP-hard)</a:t>
            </a:r>
          </a:p>
          <a:p>
            <a:pPr>
              <a:lnSpc>
                <a:spcPct val="120000"/>
              </a:lnSpc>
            </a:pPr>
            <a:r>
              <a:rPr lang="en-US" dirty="0">
                <a:latin typeface="Arial" charset="0"/>
              </a:rPr>
              <a:t>Maximal independent set (</a:t>
            </a:r>
            <a:r>
              <a:rPr lang="en-US" dirty="0" err="1">
                <a:latin typeface="Arial" charset="0"/>
              </a:rPr>
              <a:t>Luby</a:t>
            </a:r>
            <a:r>
              <a:rPr lang="en-US" dirty="0">
                <a:latin typeface="Arial" charset="0"/>
              </a:rPr>
              <a:t> algorithm)</a:t>
            </a:r>
          </a:p>
          <a:p>
            <a:pPr>
              <a:lnSpc>
                <a:spcPct val="120000"/>
              </a:lnSpc>
            </a:pPr>
            <a:r>
              <a:rPr lang="en-US" dirty="0">
                <a:latin typeface="Arial" charset="0"/>
              </a:rPr>
              <a:t>Single-source shortest paths</a:t>
            </a:r>
          </a:p>
          <a:p>
            <a:pPr>
              <a:lnSpc>
                <a:spcPct val="120000"/>
              </a:lnSpc>
            </a:pPr>
            <a:r>
              <a:rPr lang="en-US" dirty="0">
                <a:latin typeface="Arial" charset="0"/>
              </a:rPr>
              <a:t>Special </a:t>
            </a:r>
            <a:r>
              <a:rPr lang="en-US" dirty="0" err="1">
                <a:latin typeface="Arial" charset="0"/>
              </a:rPr>
              <a:t>betweenness</a:t>
            </a:r>
            <a:r>
              <a:rPr lang="en-US" dirty="0">
                <a:latin typeface="Arial" charset="0"/>
              </a:rPr>
              <a:t> (for </a:t>
            </a:r>
            <a:r>
              <a:rPr lang="en-US" dirty="0" err="1">
                <a:latin typeface="Arial" charset="0"/>
              </a:rPr>
              <a:t>subgraph</a:t>
            </a:r>
            <a:r>
              <a:rPr lang="en-US" dirty="0">
                <a:latin typeface="Arial" charset="0"/>
              </a:rPr>
              <a:t> isomorphism)</a:t>
            </a:r>
          </a:p>
          <a:p>
            <a:pPr>
              <a:lnSpc>
                <a:spcPct val="120000"/>
              </a:lnSpc>
            </a:pPr>
            <a:endParaRPr lang="en-US" dirty="0">
              <a:latin typeface="Arial" charset="0"/>
            </a:endParaRPr>
          </a:p>
        </p:txBody>
      </p:sp>
    </p:spTree>
    <p:extLst>
      <p:ext uri="{BB962C8B-B14F-4D97-AF65-F5344CB8AC3E}">
        <p14:creationId xmlns:p14="http://schemas.microsoft.com/office/powerpoint/2010/main" val="30174684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a:picLocks noChangeArrowheads="1"/>
          </p:cNvPicPr>
          <p:nvPr/>
        </p:nvPicPr>
        <p:blipFill>
          <a:blip r:embed="rId4"/>
          <a:srcRect/>
          <a:stretch>
            <a:fillRect/>
          </a:stretch>
        </p:blipFill>
        <p:spPr bwMode="auto">
          <a:xfrm>
            <a:off x="0" y="1"/>
            <a:ext cx="9144000" cy="1294805"/>
          </a:xfrm>
          <a:prstGeom prst="rect">
            <a:avLst/>
          </a:prstGeom>
          <a:noFill/>
          <a:ln w="9525" cap="flat">
            <a:noFill/>
            <a:miter lim="800000"/>
            <a:headEnd/>
            <a:tailEnd/>
          </a:ln>
        </p:spPr>
      </p:pic>
      <p:sp>
        <p:nvSpPr>
          <p:cNvPr id="73" name="Rectangle 31"/>
          <p:cNvSpPr>
            <a:spLocks/>
          </p:cNvSpPr>
          <p:nvPr/>
        </p:nvSpPr>
        <p:spPr bwMode="auto">
          <a:xfrm>
            <a:off x="175374" y="109924"/>
            <a:ext cx="6795492" cy="464344"/>
          </a:xfrm>
          <a:prstGeom prst="rect">
            <a:avLst/>
          </a:prstGeom>
          <a:noFill/>
          <a:ln w="12700" cap="flat">
            <a:noFill/>
            <a:miter lim="800000"/>
            <a:headEnd type="none" w="med" len="med"/>
            <a:tailEnd type="none" w="med" len="med"/>
          </a:ln>
        </p:spPr>
        <p:txBody>
          <a:bodyPr lIns="0" tIns="0" rIns="40622" bIns="0"/>
          <a:lstStyle/>
          <a:p>
            <a:pPr marL="40166" defTabSz="457130" fontAlgn="auto">
              <a:spcBef>
                <a:spcPts val="0"/>
              </a:spcBef>
              <a:spcAft>
                <a:spcPts val="0"/>
              </a:spcAft>
              <a:buFontTx/>
              <a:buNone/>
            </a:pPr>
            <a:r>
              <a:rPr lang="en-US" dirty="0">
                <a:solidFill>
                  <a:srgbClr val="FFFF00"/>
                </a:solidFill>
                <a:latin typeface="Calibri"/>
                <a:cs typeface="Calibri"/>
                <a:sym typeface="Arial Bold" charset="0"/>
              </a:rPr>
              <a:t>Counting triangles (clustering coefficient)</a:t>
            </a:r>
          </a:p>
        </p:txBody>
      </p:sp>
      <p:grpSp>
        <p:nvGrpSpPr>
          <p:cNvPr id="3" name="Group 2"/>
          <p:cNvGrpSpPr/>
          <p:nvPr/>
        </p:nvGrpSpPr>
        <p:grpSpPr>
          <a:xfrm>
            <a:off x="481695" y="1277948"/>
            <a:ext cx="1872043" cy="2499358"/>
            <a:chOff x="481695" y="1277948"/>
            <a:chExt cx="1872043" cy="2499358"/>
          </a:xfrm>
        </p:grpSpPr>
        <p:sp>
          <p:nvSpPr>
            <p:cNvPr id="237" name="Rectangle 236"/>
            <p:cNvSpPr/>
            <p:nvPr/>
          </p:nvSpPr>
          <p:spPr bwMode="auto">
            <a:xfrm>
              <a:off x="481695" y="1401436"/>
              <a:ext cx="1872043" cy="237587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321" name="Text Box 4"/>
            <p:cNvSpPr txBox="1">
              <a:spLocks noChangeArrowheads="1"/>
            </p:cNvSpPr>
            <p:nvPr/>
          </p:nvSpPr>
          <p:spPr bwMode="auto">
            <a:xfrm>
              <a:off x="1184379" y="1277948"/>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grpSp>
          <p:nvGrpSpPr>
            <p:cNvPr id="225" name="Group 224"/>
            <p:cNvGrpSpPr/>
            <p:nvPr/>
          </p:nvGrpSpPr>
          <p:grpSpPr>
            <a:xfrm>
              <a:off x="522254" y="1732158"/>
              <a:ext cx="1682607" cy="1932492"/>
              <a:chOff x="377120" y="3954747"/>
              <a:chExt cx="1682607" cy="1932492"/>
            </a:xfrm>
          </p:grpSpPr>
          <p:sp>
            <p:nvSpPr>
              <p:cNvPr id="153" name="Oval 152"/>
              <p:cNvSpPr/>
              <p:nvPr/>
            </p:nvSpPr>
            <p:spPr>
              <a:xfrm>
                <a:off x="925021" y="4370800"/>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54" name="Oval 153"/>
              <p:cNvSpPr/>
              <p:nvPr/>
            </p:nvSpPr>
            <p:spPr>
              <a:xfrm>
                <a:off x="959775" y="5131778"/>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55" name="Oval 154"/>
              <p:cNvSpPr/>
              <p:nvPr/>
            </p:nvSpPr>
            <p:spPr>
              <a:xfrm>
                <a:off x="444226" y="3954747"/>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58" name="Oval 157"/>
              <p:cNvSpPr/>
              <p:nvPr/>
            </p:nvSpPr>
            <p:spPr>
              <a:xfrm>
                <a:off x="377120" y="5567199"/>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59" name="Oval 158"/>
              <p:cNvSpPr/>
              <p:nvPr/>
            </p:nvSpPr>
            <p:spPr>
              <a:xfrm>
                <a:off x="1456065" y="5512457"/>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sp>
            <p:nvSpPr>
              <p:cNvPr id="162" name="Oval 161"/>
              <p:cNvSpPr/>
              <p:nvPr/>
            </p:nvSpPr>
            <p:spPr>
              <a:xfrm>
                <a:off x="1739687" y="4254575"/>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cxnSp>
            <p:nvCxnSpPr>
              <p:cNvPr id="13" name="Straight Connector 12"/>
              <p:cNvCxnSpPr>
                <a:stCxn id="162" idx="2"/>
                <a:endCxn id="153" idx="6"/>
              </p:cNvCxnSpPr>
              <p:nvPr/>
            </p:nvCxnSpPr>
            <p:spPr bwMode="auto">
              <a:xfrm flipH="1">
                <a:off x="1245061" y="4414595"/>
                <a:ext cx="494626" cy="116225"/>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p:cNvCxnSpPr>
                <a:stCxn id="162" idx="1"/>
                <a:endCxn id="155" idx="6"/>
              </p:cNvCxnSpPr>
              <p:nvPr/>
            </p:nvCxnSpPr>
            <p:spPr bwMode="auto">
              <a:xfrm flipH="1" flipV="1">
                <a:off x="764266" y="4114767"/>
                <a:ext cx="1022290" cy="186677"/>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p:cNvCxnSpPr>
                <a:stCxn id="155" idx="5"/>
                <a:endCxn id="153" idx="1"/>
              </p:cNvCxnSpPr>
              <p:nvPr/>
            </p:nvCxnSpPr>
            <p:spPr bwMode="auto">
              <a:xfrm>
                <a:off x="717397" y="4227918"/>
                <a:ext cx="254493" cy="189751"/>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a:stCxn id="155" idx="4"/>
                <a:endCxn id="154" idx="1"/>
              </p:cNvCxnSpPr>
              <p:nvPr/>
            </p:nvCxnSpPr>
            <p:spPr bwMode="auto">
              <a:xfrm>
                <a:off x="604246" y="4274787"/>
                <a:ext cx="402398" cy="90386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p:cNvCxnSpPr>
                <a:stCxn id="162" idx="3"/>
                <a:endCxn id="154" idx="7"/>
              </p:cNvCxnSpPr>
              <p:nvPr/>
            </p:nvCxnSpPr>
            <p:spPr bwMode="auto">
              <a:xfrm flipH="1">
                <a:off x="1232946" y="4527746"/>
                <a:ext cx="553610" cy="650901"/>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p:cNvCxnSpPr>
                <a:stCxn id="153" idx="4"/>
                <a:endCxn id="154" idx="0"/>
              </p:cNvCxnSpPr>
              <p:nvPr/>
            </p:nvCxnSpPr>
            <p:spPr bwMode="auto">
              <a:xfrm>
                <a:off x="1085041" y="4690840"/>
                <a:ext cx="34754" cy="440938"/>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p:cNvCxnSpPr>
                <a:stCxn id="154" idx="3"/>
                <a:endCxn id="158" idx="7"/>
              </p:cNvCxnSpPr>
              <p:nvPr/>
            </p:nvCxnSpPr>
            <p:spPr bwMode="auto">
              <a:xfrm flipH="1">
                <a:off x="650291" y="5404949"/>
                <a:ext cx="356353" cy="209119"/>
              </a:xfrm>
              <a:prstGeom prst="line">
                <a:avLst/>
              </a:prstGeom>
              <a:noFill/>
              <a:ln w="28575" cap="flat" cmpd="sng" algn="ctr">
                <a:solidFill>
                  <a:schemeClr val="tx1"/>
                </a:solidFill>
                <a:prstDash val="solid"/>
                <a:round/>
                <a:headEnd type="none" w="med" len="med"/>
                <a:tailEnd type="none" w="med" len="med"/>
              </a:ln>
              <a:effectLst/>
            </p:spPr>
          </p:cxnSp>
          <p:cxnSp>
            <p:nvCxnSpPr>
              <p:cNvPr id="224" name="Straight Connector 223"/>
              <p:cNvCxnSpPr>
                <a:stCxn id="154" idx="5"/>
                <a:endCxn id="159" idx="1"/>
              </p:cNvCxnSpPr>
              <p:nvPr/>
            </p:nvCxnSpPr>
            <p:spPr bwMode="auto">
              <a:xfrm>
                <a:off x="1232946" y="5404949"/>
                <a:ext cx="269988" cy="154377"/>
              </a:xfrm>
              <a:prstGeom prst="line">
                <a:avLst/>
              </a:prstGeom>
              <a:noFill/>
              <a:ln w="28575" cap="flat" cmpd="sng" algn="ctr">
                <a:solidFill>
                  <a:schemeClr val="tx1"/>
                </a:solidFill>
                <a:prstDash val="solid"/>
                <a:round/>
                <a:headEnd type="none" w="med" len="med"/>
                <a:tailEnd type="none" w="med" len="med"/>
              </a:ln>
              <a:effectLst/>
            </p:spPr>
          </p:cxnSp>
        </p:grpSp>
      </p:grpSp>
      <p:sp>
        <p:nvSpPr>
          <p:cNvPr id="8" name="TextBox 7"/>
          <p:cNvSpPr txBox="1"/>
          <p:nvPr/>
        </p:nvSpPr>
        <p:spPr>
          <a:xfrm>
            <a:off x="3043437" y="1543769"/>
            <a:ext cx="5769397" cy="2185214"/>
          </a:xfrm>
          <a:prstGeom prst="rect">
            <a:avLst/>
          </a:prstGeom>
          <a:noFill/>
          <a:ln>
            <a:solidFill>
              <a:schemeClr val="accent1"/>
            </a:solidFill>
          </a:ln>
        </p:spPr>
        <p:txBody>
          <a:bodyPr wrap="square" rtlCol="0">
            <a:spAutoFit/>
          </a:bodyPr>
          <a:lstStyle/>
          <a:p>
            <a:pPr>
              <a:buFontTx/>
              <a:buNone/>
            </a:pPr>
            <a:r>
              <a:rPr lang="en-US" sz="2000" u="sng" dirty="0">
                <a:solidFill>
                  <a:srgbClr val="FF0000"/>
                </a:solidFill>
                <a:latin typeface="Calibri"/>
                <a:cs typeface="Calibri"/>
              </a:rPr>
              <a:t>Clustering coefficient</a:t>
            </a:r>
            <a:r>
              <a:rPr lang="en-US" sz="2000" dirty="0">
                <a:solidFill>
                  <a:srgbClr val="FF0000"/>
                </a:solidFill>
                <a:latin typeface="Calibri"/>
                <a:cs typeface="Calibri"/>
              </a:rPr>
              <a:t>:</a:t>
            </a:r>
          </a:p>
          <a:p>
            <a:pPr marL="342900" indent="-342900"/>
            <a:r>
              <a:rPr lang="en-US" sz="2000" dirty="0" err="1">
                <a:solidFill>
                  <a:srgbClr val="000000"/>
                </a:solidFill>
                <a:latin typeface="Calibri"/>
                <a:cs typeface="Calibri"/>
              </a:rPr>
              <a:t>Pr</a:t>
            </a:r>
            <a:r>
              <a:rPr lang="en-US" sz="2000" dirty="0">
                <a:solidFill>
                  <a:srgbClr val="000000"/>
                </a:solidFill>
                <a:latin typeface="Calibri"/>
                <a:cs typeface="Calibri"/>
              </a:rPr>
              <a:t> (wedge </a:t>
            </a:r>
            <a:r>
              <a:rPr lang="en-US" sz="2000" dirty="0" err="1">
                <a:solidFill>
                  <a:srgbClr val="000000"/>
                </a:solidFill>
                <a:latin typeface="Calibri"/>
                <a:cs typeface="Calibri"/>
              </a:rPr>
              <a:t>i</a:t>
            </a:r>
            <a:r>
              <a:rPr lang="en-US" sz="2000" dirty="0">
                <a:solidFill>
                  <a:srgbClr val="000000"/>
                </a:solidFill>
                <a:latin typeface="Calibri"/>
                <a:cs typeface="Calibri"/>
              </a:rPr>
              <a:t>-j-k makes a triangle with edge </a:t>
            </a:r>
            <a:r>
              <a:rPr lang="en-US" sz="2000" dirty="0" err="1">
                <a:solidFill>
                  <a:srgbClr val="000000"/>
                </a:solidFill>
                <a:latin typeface="Calibri"/>
                <a:cs typeface="Calibri"/>
              </a:rPr>
              <a:t>i</a:t>
            </a:r>
            <a:r>
              <a:rPr lang="en-US" sz="2000" dirty="0">
                <a:solidFill>
                  <a:srgbClr val="000000"/>
                </a:solidFill>
                <a:latin typeface="Calibri"/>
                <a:cs typeface="Calibri"/>
              </a:rPr>
              <a:t>-k)</a:t>
            </a:r>
          </a:p>
          <a:p>
            <a:pPr marL="342900" indent="-342900"/>
            <a:r>
              <a:rPr lang="en-US" sz="2000" dirty="0">
                <a:solidFill>
                  <a:srgbClr val="000000"/>
                </a:solidFill>
                <a:latin typeface="Calibri"/>
                <a:cs typeface="Calibri"/>
              </a:rPr>
              <a:t>3 *  </a:t>
            </a:r>
            <a:r>
              <a:rPr lang="en-US" sz="2000" dirty="0">
                <a:solidFill>
                  <a:srgbClr val="FF0000"/>
                </a:solidFill>
                <a:latin typeface="Calibri"/>
                <a:cs typeface="Calibri"/>
              </a:rPr>
              <a:t># triangles </a:t>
            </a:r>
            <a:r>
              <a:rPr lang="en-US" sz="2000" dirty="0">
                <a:solidFill>
                  <a:srgbClr val="000000"/>
                </a:solidFill>
                <a:latin typeface="Calibri"/>
                <a:cs typeface="Calibri"/>
              </a:rPr>
              <a:t>/ </a:t>
            </a:r>
            <a:r>
              <a:rPr lang="en-US" sz="2000" dirty="0">
                <a:solidFill>
                  <a:srgbClr val="FF0000"/>
                </a:solidFill>
                <a:latin typeface="Calibri"/>
                <a:cs typeface="Calibri"/>
              </a:rPr>
              <a:t># wedges</a:t>
            </a:r>
          </a:p>
          <a:p>
            <a:pPr marL="342900" indent="-342900"/>
            <a:r>
              <a:rPr lang="en-US" sz="2000" dirty="0">
                <a:solidFill>
                  <a:srgbClr val="000000"/>
                </a:solidFill>
                <a:latin typeface="Calibri"/>
                <a:cs typeface="Calibri"/>
              </a:rPr>
              <a:t>3 * </a:t>
            </a:r>
            <a:r>
              <a:rPr lang="en-US" sz="2000" b="1" dirty="0">
                <a:solidFill>
                  <a:srgbClr val="FF0000"/>
                </a:solidFill>
                <a:latin typeface="Calibri"/>
                <a:cs typeface="Calibri"/>
              </a:rPr>
              <a:t>4</a:t>
            </a:r>
            <a:r>
              <a:rPr lang="en-US" sz="2000" dirty="0">
                <a:solidFill>
                  <a:srgbClr val="000000"/>
                </a:solidFill>
                <a:latin typeface="Calibri"/>
                <a:cs typeface="Calibri"/>
              </a:rPr>
              <a:t> / </a:t>
            </a:r>
            <a:r>
              <a:rPr lang="en-US" sz="2000" b="1" dirty="0">
                <a:solidFill>
                  <a:srgbClr val="FF0000"/>
                </a:solidFill>
                <a:latin typeface="Calibri"/>
                <a:cs typeface="Calibri"/>
              </a:rPr>
              <a:t>19</a:t>
            </a:r>
            <a:r>
              <a:rPr lang="en-US" sz="2000" dirty="0">
                <a:solidFill>
                  <a:srgbClr val="000000"/>
                </a:solidFill>
                <a:latin typeface="Calibri"/>
                <a:cs typeface="Calibri"/>
              </a:rPr>
              <a:t> = </a:t>
            </a:r>
            <a:r>
              <a:rPr lang="en-US" sz="2000" b="1" dirty="0">
                <a:solidFill>
                  <a:srgbClr val="FF0000"/>
                </a:solidFill>
                <a:latin typeface="Calibri"/>
                <a:cs typeface="Calibri"/>
              </a:rPr>
              <a:t>0.63</a:t>
            </a:r>
            <a:r>
              <a:rPr lang="en-US" sz="2000" dirty="0">
                <a:solidFill>
                  <a:srgbClr val="000000"/>
                </a:solidFill>
                <a:latin typeface="Calibri"/>
                <a:cs typeface="Calibri"/>
              </a:rPr>
              <a:t> in example</a:t>
            </a:r>
          </a:p>
          <a:p>
            <a:pPr marL="342900" indent="-342900"/>
            <a:r>
              <a:rPr lang="en-US" sz="2000" dirty="0">
                <a:solidFill>
                  <a:srgbClr val="000000"/>
                </a:solidFill>
                <a:latin typeface="Calibri"/>
                <a:cs typeface="Calibri"/>
              </a:rPr>
              <a:t>may want to compute for each vertex j</a:t>
            </a:r>
          </a:p>
        </p:txBody>
      </p:sp>
    </p:spTree>
    <p:custDataLst>
      <p:tags r:id="rId1"/>
    </p:custDataLst>
    <p:extLst>
      <p:ext uri="{BB962C8B-B14F-4D97-AF65-F5344CB8AC3E}">
        <p14:creationId xmlns:p14="http://schemas.microsoft.com/office/powerpoint/2010/main" val="2101543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a:picLocks noChangeArrowheads="1"/>
          </p:cNvPicPr>
          <p:nvPr/>
        </p:nvPicPr>
        <p:blipFill>
          <a:blip r:embed="rId4"/>
          <a:srcRect/>
          <a:stretch>
            <a:fillRect/>
          </a:stretch>
        </p:blipFill>
        <p:spPr bwMode="auto">
          <a:xfrm>
            <a:off x="0" y="1"/>
            <a:ext cx="9144000" cy="1294805"/>
          </a:xfrm>
          <a:prstGeom prst="rect">
            <a:avLst/>
          </a:prstGeom>
          <a:noFill/>
          <a:ln w="9525" cap="flat">
            <a:noFill/>
            <a:miter lim="800000"/>
            <a:headEnd/>
            <a:tailEnd/>
          </a:ln>
        </p:spPr>
      </p:pic>
      <p:grpSp>
        <p:nvGrpSpPr>
          <p:cNvPr id="3" name="Group 2"/>
          <p:cNvGrpSpPr/>
          <p:nvPr/>
        </p:nvGrpSpPr>
        <p:grpSpPr>
          <a:xfrm>
            <a:off x="481695" y="1277948"/>
            <a:ext cx="1872043" cy="2499358"/>
            <a:chOff x="481695" y="1277948"/>
            <a:chExt cx="1872043" cy="2499358"/>
          </a:xfrm>
        </p:grpSpPr>
        <p:sp>
          <p:nvSpPr>
            <p:cNvPr id="237" name="Rectangle 236"/>
            <p:cNvSpPr/>
            <p:nvPr/>
          </p:nvSpPr>
          <p:spPr bwMode="auto">
            <a:xfrm>
              <a:off x="481695" y="1401436"/>
              <a:ext cx="1872043" cy="237587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321" name="Text Box 4"/>
            <p:cNvSpPr txBox="1">
              <a:spLocks noChangeArrowheads="1"/>
            </p:cNvSpPr>
            <p:nvPr/>
          </p:nvSpPr>
          <p:spPr bwMode="auto">
            <a:xfrm>
              <a:off x="1184379" y="1277948"/>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grpSp>
          <p:nvGrpSpPr>
            <p:cNvPr id="225" name="Group 224"/>
            <p:cNvGrpSpPr/>
            <p:nvPr/>
          </p:nvGrpSpPr>
          <p:grpSpPr>
            <a:xfrm>
              <a:off x="522254" y="1732158"/>
              <a:ext cx="1682607" cy="1932492"/>
              <a:chOff x="377120" y="3954747"/>
              <a:chExt cx="1682607" cy="1932492"/>
            </a:xfrm>
          </p:grpSpPr>
          <p:sp>
            <p:nvSpPr>
              <p:cNvPr id="153" name="Oval 152"/>
              <p:cNvSpPr/>
              <p:nvPr/>
            </p:nvSpPr>
            <p:spPr>
              <a:xfrm>
                <a:off x="925021" y="4370800"/>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54" name="Oval 153"/>
              <p:cNvSpPr/>
              <p:nvPr/>
            </p:nvSpPr>
            <p:spPr>
              <a:xfrm>
                <a:off x="959775" y="5131778"/>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55" name="Oval 154"/>
              <p:cNvSpPr/>
              <p:nvPr/>
            </p:nvSpPr>
            <p:spPr>
              <a:xfrm>
                <a:off x="444226" y="3954747"/>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58" name="Oval 157"/>
              <p:cNvSpPr/>
              <p:nvPr/>
            </p:nvSpPr>
            <p:spPr>
              <a:xfrm>
                <a:off x="377120" y="5567199"/>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59" name="Oval 158"/>
              <p:cNvSpPr/>
              <p:nvPr/>
            </p:nvSpPr>
            <p:spPr>
              <a:xfrm>
                <a:off x="1456065" y="5512457"/>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sp>
            <p:nvSpPr>
              <p:cNvPr id="162" name="Oval 161"/>
              <p:cNvSpPr/>
              <p:nvPr/>
            </p:nvSpPr>
            <p:spPr>
              <a:xfrm>
                <a:off x="1739687" y="4254575"/>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cxnSp>
            <p:nvCxnSpPr>
              <p:cNvPr id="13" name="Straight Connector 12"/>
              <p:cNvCxnSpPr>
                <a:stCxn id="162" idx="2"/>
                <a:endCxn id="153" idx="6"/>
              </p:cNvCxnSpPr>
              <p:nvPr/>
            </p:nvCxnSpPr>
            <p:spPr bwMode="auto">
              <a:xfrm flipH="1">
                <a:off x="1245061" y="4414595"/>
                <a:ext cx="494626" cy="116225"/>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p:cNvCxnSpPr>
                <a:stCxn id="162" idx="1"/>
                <a:endCxn id="155" idx="6"/>
              </p:cNvCxnSpPr>
              <p:nvPr/>
            </p:nvCxnSpPr>
            <p:spPr bwMode="auto">
              <a:xfrm flipH="1" flipV="1">
                <a:off x="764266" y="4114767"/>
                <a:ext cx="1022290" cy="186677"/>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p:cNvCxnSpPr>
                <a:stCxn id="155" idx="5"/>
                <a:endCxn id="153" idx="1"/>
              </p:cNvCxnSpPr>
              <p:nvPr/>
            </p:nvCxnSpPr>
            <p:spPr bwMode="auto">
              <a:xfrm>
                <a:off x="717397" y="4227918"/>
                <a:ext cx="254493" cy="189751"/>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a:stCxn id="155" idx="4"/>
                <a:endCxn id="154" idx="1"/>
              </p:cNvCxnSpPr>
              <p:nvPr/>
            </p:nvCxnSpPr>
            <p:spPr bwMode="auto">
              <a:xfrm>
                <a:off x="604246" y="4274787"/>
                <a:ext cx="402398" cy="90386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p:cNvCxnSpPr>
                <a:stCxn id="162" idx="3"/>
                <a:endCxn id="154" idx="7"/>
              </p:cNvCxnSpPr>
              <p:nvPr/>
            </p:nvCxnSpPr>
            <p:spPr bwMode="auto">
              <a:xfrm flipH="1">
                <a:off x="1232946" y="4527746"/>
                <a:ext cx="553610" cy="650901"/>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p:cNvCxnSpPr>
                <a:stCxn id="153" idx="4"/>
                <a:endCxn id="154" idx="0"/>
              </p:cNvCxnSpPr>
              <p:nvPr/>
            </p:nvCxnSpPr>
            <p:spPr bwMode="auto">
              <a:xfrm>
                <a:off x="1085041" y="4690840"/>
                <a:ext cx="34754" cy="440938"/>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p:cNvCxnSpPr>
                <a:stCxn id="154" idx="3"/>
                <a:endCxn id="158" idx="7"/>
              </p:cNvCxnSpPr>
              <p:nvPr/>
            </p:nvCxnSpPr>
            <p:spPr bwMode="auto">
              <a:xfrm flipH="1">
                <a:off x="650291" y="5404949"/>
                <a:ext cx="356353" cy="209119"/>
              </a:xfrm>
              <a:prstGeom prst="line">
                <a:avLst/>
              </a:prstGeom>
              <a:noFill/>
              <a:ln w="28575" cap="flat" cmpd="sng" algn="ctr">
                <a:solidFill>
                  <a:schemeClr val="tx1"/>
                </a:solidFill>
                <a:prstDash val="solid"/>
                <a:round/>
                <a:headEnd type="none" w="med" len="med"/>
                <a:tailEnd type="none" w="med" len="med"/>
              </a:ln>
              <a:effectLst/>
            </p:spPr>
          </p:cxnSp>
          <p:cxnSp>
            <p:nvCxnSpPr>
              <p:cNvPr id="224" name="Straight Connector 223"/>
              <p:cNvCxnSpPr>
                <a:stCxn id="154" idx="5"/>
                <a:endCxn id="159" idx="1"/>
              </p:cNvCxnSpPr>
              <p:nvPr/>
            </p:nvCxnSpPr>
            <p:spPr bwMode="auto">
              <a:xfrm>
                <a:off x="1232946" y="5404949"/>
                <a:ext cx="269988" cy="154377"/>
              </a:xfrm>
              <a:prstGeom prst="line">
                <a:avLst/>
              </a:prstGeom>
              <a:noFill/>
              <a:ln w="28575" cap="flat" cmpd="sng" algn="ctr">
                <a:solidFill>
                  <a:schemeClr val="tx1"/>
                </a:solidFill>
                <a:prstDash val="solid"/>
                <a:round/>
                <a:headEnd type="none" w="med" len="med"/>
                <a:tailEnd type="none" w="med" len="med"/>
              </a:ln>
              <a:effectLst/>
            </p:spPr>
          </p:cxnSp>
        </p:grpSp>
      </p:grpSp>
      <p:sp>
        <p:nvSpPr>
          <p:cNvPr id="8" name="TextBox 7"/>
          <p:cNvSpPr txBox="1"/>
          <p:nvPr/>
        </p:nvSpPr>
        <p:spPr>
          <a:xfrm>
            <a:off x="3043437" y="1543769"/>
            <a:ext cx="5769397" cy="2185214"/>
          </a:xfrm>
          <a:prstGeom prst="rect">
            <a:avLst/>
          </a:prstGeom>
          <a:noFill/>
          <a:ln>
            <a:solidFill>
              <a:schemeClr val="accent1"/>
            </a:solidFill>
          </a:ln>
        </p:spPr>
        <p:txBody>
          <a:bodyPr wrap="square" rtlCol="0">
            <a:spAutoFit/>
          </a:bodyPr>
          <a:lstStyle/>
          <a:p>
            <a:pPr>
              <a:buFontTx/>
              <a:buNone/>
            </a:pPr>
            <a:r>
              <a:rPr lang="en-US" sz="2000" u="sng" dirty="0">
                <a:solidFill>
                  <a:srgbClr val="FF0000"/>
                </a:solidFill>
                <a:latin typeface="Calibri"/>
                <a:cs typeface="Calibri"/>
              </a:rPr>
              <a:t>Clustering coefficient</a:t>
            </a:r>
            <a:r>
              <a:rPr lang="en-US" sz="2000" dirty="0">
                <a:solidFill>
                  <a:srgbClr val="FF0000"/>
                </a:solidFill>
                <a:latin typeface="Calibri"/>
                <a:cs typeface="Calibri"/>
              </a:rPr>
              <a:t>:</a:t>
            </a:r>
          </a:p>
          <a:p>
            <a:pPr marL="342900" indent="-342900"/>
            <a:r>
              <a:rPr lang="en-US" sz="2000" dirty="0" err="1">
                <a:solidFill>
                  <a:srgbClr val="000000"/>
                </a:solidFill>
                <a:latin typeface="Calibri"/>
                <a:cs typeface="Calibri"/>
              </a:rPr>
              <a:t>Pr</a:t>
            </a:r>
            <a:r>
              <a:rPr lang="en-US" sz="2000" dirty="0">
                <a:solidFill>
                  <a:srgbClr val="000000"/>
                </a:solidFill>
                <a:latin typeface="Calibri"/>
                <a:cs typeface="Calibri"/>
              </a:rPr>
              <a:t> (wedge </a:t>
            </a:r>
            <a:r>
              <a:rPr lang="en-US" sz="2000" dirty="0" err="1">
                <a:solidFill>
                  <a:srgbClr val="000000"/>
                </a:solidFill>
                <a:latin typeface="Calibri"/>
                <a:cs typeface="Calibri"/>
              </a:rPr>
              <a:t>i</a:t>
            </a:r>
            <a:r>
              <a:rPr lang="en-US" sz="2000" dirty="0">
                <a:solidFill>
                  <a:srgbClr val="000000"/>
                </a:solidFill>
                <a:latin typeface="Calibri"/>
                <a:cs typeface="Calibri"/>
              </a:rPr>
              <a:t>-j-k makes a triangle with edge </a:t>
            </a:r>
            <a:r>
              <a:rPr lang="en-US" sz="2000" dirty="0" err="1">
                <a:solidFill>
                  <a:srgbClr val="000000"/>
                </a:solidFill>
                <a:latin typeface="Calibri"/>
                <a:cs typeface="Calibri"/>
              </a:rPr>
              <a:t>i</a:t>
            </a:r>
            <a:r>
              <a:rPr lang="en-US" sz="2000" dirty="0">
                <a:solidFill>
                  <a:srgbClr val="000000"/>
                </a:solidFill>
                <a:latin typeface="Calibri"/>
                <a:cs typeface="Calibri"/>
              </a:rPr>
              <a:t>-k)</a:t>
            </a:r>
          </a:p>
          <a:p>
            <a:pPr marL="342900" indent="-342900"/>
            <a:r>
              <a:rPr lang="en-US" sz="2000" dirty="0">
                <a:solidFill>
                  <a:srgbClr val="000000"/>
                </a:solidFill>
                <a:latin typeface="Calibri"/>
                <a:cs typeface="Calibri"/>
              </a:rPr>
              <a:t>3 *  </a:t>
            </a:r>
            <a:r>
              <a:rPr lang="en-US" sz="2000" dirty="0">
                <a:solidFill>
                  <a:srgbClr val="FF0000"/>
                </a:solidFill>
                <a:latin typeface="Calibri"/>
                <a:cs typeface="Calibri"/>
              </a:rPr>
              <a:t># triangles </a:t>
            </a:r>
            <a:r>
              <a:rPr lang="en-US" sz="2000" dirty="0">
                <a:solidFill>
                  <a:srgbClr val="000000"/>
                </a:solidFill>
                <a:latin typeface="Calibri"/>
                <a:cs typeface="Calibri"/>
              </a:rPr>
              <a:t>/ </a:t>
            </a:r>
            <a:r>
              <a:rPr lang="en-US" sz="2000" dirty="0">
                <a:solidFill>
                  <a:srgbClr val="FF0000"/>
                </a:solidFill>
                <a:latin typeface="Calibri"/>
                <a:cs typeface="Calibri"/>
              </a:rPr>
              <a:t># wedges</a:t>
            </a:r>
          </a:p>
          <a:p>
            <a:pPr marL="342900" indent="-342900"/>
            <a:r>
              <a:rPr lang="en-US" sz="2000" dirty="0">
                <a:solidFill>
                  <a:srgbClr val="000000"/>
                </a:solidFill>
                <a:latin typeface="Calibri"/>
                <a:cs typeface="Calibri"/>
              </a:rPr>
              <a:t>3 * </a:t>
            </a:r>
            <a:r>
              <a:rPr lang="en-US" sz="2000" b="1" dirty="0">
                <a:solidFill>
                  <a:srgbClr val="FF0000"/>
                </a:solidFill>
                <a:latin typeface="Calibri"/>
                <a:cs typeface="Calibri"/>
              </a:rPr>
              <a:t>4</a:t>
            </a:r>
            <a:r>
              <a:rPr lang="en-US" sz="2000" dirty="0">
                <a:solidFill>
                  <a:srgbClr val="000000"/>
                </a:solidFill>
                <a:latin typeface="Calibri"/>
                <a:cs typeface="Calibri"/>
              </a:rPr>
              <a:t> / </a:t>
            </a:r>
            <a:r>
              <a:rPr lang="en-US" sz="2000" b="1" dirty="0">
                <a:solidFill>
                  <a:srgbClr val="FF0000"/>
                </a:solidFill>
                <a:latin typeface="Calibri"/>
                <a:cs typeface="Calibri"/>
              </a:rPr>
              <a:t>19</a:t>
            </a:r>
            <a:r>
              <a:rPr lang="en-US" sz="2000" dirty="0">
                <a:solidFill>
                  <a:srgbClr val="000000"/>
                </a:solidFill>
                <a:latin typeface="Calibri"/>
                <a:cs typeface="Calibri"/>
              </a:rPr>
              <a:t> = </a:t>
            </a:r>
            <a:r>
              <a:rPr lang="en-US" sz="2000" b="1" dirty="0">
                <a:solidFill>
                  <a:srgbClr val="FF0000"/>
                </a:solidFill>
                <a:latin typeface="Calibri"/>
                <a:cs typeface="Calibri"/>
              </a:rPr>
              <a:t>0.63</a:t>
            </a:r>
            <a:r>
              <a:rPr lang="en-US" sz="2000" dirty="0">
                <a:solidFill>
                  <a:srgbClr val="000000"/>
                </a:solidFill>
                <a:latin typeface="Calibri"/>
                <a:cs typeface="Calibri"/>
              </a:rPr>
              <a:t> in example</a:t>
            </a:r>
          </a:p>
          <a:p>
            <a:pPr marL="342900" indent="-342900"/>
            <a:r>
              <a:rPr lang="en-US" sz="2000" dirty="0">
                <a:solidFill>
                  <a:srgbClr val="000000"/>
                </a:solidFill>
                <a:latin typeface="Calibri"/>
                <a:cs typeface="Calibri"/>
              </a:rPr>
              <a:t>may want to compute for each vertex j</a:t>
            </a:r>
          </a:p>
        </p:txBody>
      </p:sp>
      <p:grpSp>
        <p:nvGrpSpPr>
          <p:cNvPr id="38" name="Group 37"/>
          <p:cNvGrpSpPr/>
          <p:nvPr/>
        </p:nvGrpSpPr>
        <p:grpSpPr>
          <a:xfrm>
            <a:off x="339377" y="3919637"/>
            <a:ext cx="7597649" cy="2857616"/>
            <a:chOff x="339377" y="3919637"/>
            <a:chExt cx="7597649" cy="2857616"/>
          </a:xfrm>
        </p:grpSpPr>
        <p:sp>
          <p:nvSpPr>
            <p:cNvPr id="179" name="Rectangle 2"/>
            <p:cNvSpPr txBox="1">
              <a:spLocks noChangeArrowheads="1"/>
            </p:cNvSpPr>
            <p:nvPr/>
          </p:nvSpPr>
          <p:spPr>
            <a:xfrm>
              <a:off x="339377" y="3919637"/>
              <a:ext cx="7597649" cy="2857616"/>
            </a:xfrm>
            <a:prstGeom prst="rect">
              <a:avLst/>
            </a:prstGeom>
          </p:spPr>
          <p:txBody>
            <a:bodyPr/>
            <a:lst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a:lstStyle>
            <a:p>
              <a:pPr marL="0" indent="0">
                <a:buClr>
                  <a:srgbClr val="000000"/>
                </a:buClr>
                <a:buFontTx/>
                <a:buNone/>
              </a:pPr>
              <a:r>
                <a:rPr lang="en-US" u="sng" dirty="0">
                  <a:solidFill>
                    <a:srgbClr val="FF0000"/>
                  </a:solidFill>
                  <a:latin typeface="Calibri"/>
                  <a:cs typeface="Calibri"/>
                </a:rPr>
                <a:t>“Cohen’s” algorithm to count triangles: </a:t>
              </a:r>
            </a:p>
            <a:p>
              <a:pPr marL="0" indent="0">
                <a:buClr>
                  <a:srgbClr val="000000"/>
                </a:buClr>
                <a:buFontTx/>
                <a:buNone/>
              </a:pPr>
              <a:endParaRPr lang="en-US" sz="800" dirty="0">
                <a:solidFill>
                  <a:srgbClr val="FF0000"/>
                </a:solidFill>
                <a:latin typeface="Arial" charset="0"/>
              </a:endParaRPr>
            </a:p>
            <a:p>
              <a:pPr marL="578549" lvl="1" indent="0" algn="ctr">
                <a:lnSpc>
                  <a:spcPct val="60000"/>
                </a:lnSpc>
                <a:buClr>
                  <a:srgbClr val="000000"/>
                </a:buClr>
                <a:buFontTx/>
                <a:buNone/>
              </a:pPr>
              <a:r>
                <a:rPr lang="en-US" sz="2000" dirty="0">
                  <a:solidFill>
                    <a:srgbClr val="000000"/>
                  </a:solidFill>
                  <a:latin typeface="Arial" charset="0"/>
                </a:rPr>
                <a:t>                         </a:t>
              </a:r>
              <a:r>
                <a:rPr lang="en-US" sz="2000" dirty="0">
                  <a:solidFill>
                    <a:srgbClr val="000000"/>
                  </a:solidFill>
                  <a:latin typeface="Calibri"/>
                  <a:cs typeface="Calibri"/>
                </a:rPr>
                <a:t>- Count triangles by lowest-degree vertex.     </a:t>
              </a:r>
            </a:p>
            <a:p>
              <a:pPr marL="578549" lvl="1" indent="0" algn="ctr">
                <a:lnSpc>
                  <a:spcPct val="60000"/>
                </a:lnSpc>
                <a:buClr>
                  <a:srgbClr val="000000"/>
                </a:buClr>
                <a:buFontTx/>
                <a:buNone/>
              </a:pPr>
              <a:endParaRPr lang="en-US" sz="2800" dirty="0">
                <a:solidFill>
                  <a:srgbClr val="000000"/>
                </a:solidFill>
                <a:latin typeface="Arial" charset="0"/>
              </a:endParaRPr>
            </a:p>
            <a:p>
              <a:pPr marL="578549" lvl="1" indent="0" algn="ctr">
                <a:lnSpc>
                  <a:spcPct val="60000"/>
                </a:lnSpc>
                <a:buClr>
                  <a:srgbClr val="000000"/>
                </a:buClr>
                <a:buFontTx/>
                <a:buNone/>
              </a:pPr>
              <a:r>
                <a:rPr lang="en-US" sz="2000" dirty="0">
                  <a:solidFill>
                    <a:srgbClr val="000000"/>
                  </a:solidFill>
                  <a:latin typeface="Arial" charset="0"/>
                </a:rPr>
                <a:t>                           - </a:t>
              </a:r>
              <a:r>
                <a:rPr lang="en-US" sz="2000" dirty="0">
                  <a:solidFill>
                    <a:srgbClr val="000000"/>
                  </a:solidFill>
                  <a:latin typeface="Calibri"/>
                  <a:cs typeface="Calibri"/>
                </a:rPr>
                <a:t>Enumerate “low-hinged” wedges.</a:t>
              </a:r>
            </a:p>
            <a:p>
              <a:pPr marL="578549" lvl="1" indent="0" algn="ctr">
                <a:lnSpc>
                  <a:spcPct val="60000"/>
                </a:lnSpc>
                <a:buClr>
                  <a:srgbClr val="000000"/>
                </a:buClr>
                <a:buFontTx/>
                <a:buNone/>
              </a:pPr>
              <a:endParaRPr lang="en-US" sz="2800" dirty="0">
                <a:solidFill>
                  <a:srgbClr val="000000"/>
                </a:solidFill>
                <a:latin typeface="Arial" charset="0"/>
              </a:endParaRPr>
            </a:p>
            <a:p>
              <a:pPr marL="578549" lvl="1" indent="0" algn="ctr">
                <a:lnSpc>
                  <a:spcPct val="60000"/>
                </a:lnSpc>
                <a:buClr>
                  <a:srgbClr val="000000"/>
                </a:buClr>
                <a:buFontTx/>
                <a:buNone/>
              </a:pPr>
              <a:r>
                <a:rPr lang="en-US" sz="2000" dirty="0">
                  <a:solidFill>
                    <a:srgbClr val="000000"/>
                  </a:solidFill>
                  <a:latin typeface="Arial" charset="0"/>
                </a:rPr>
                <a:t>                               </a:t>
              </a:r>
              <a:r>
                <a:rPr lang="en-US" sz="2000" dirty="0">
                  <a:solidFill>
                    <a:srgbClr val="000000"/>
                  </a:solidFill>
                  <a:latin typeface="Calibri"/>
                  <a:cs typeface="Calibri"/>
                </a:rPr>
                <a:t>- Keep wedges that close.</a:t>
              </a:r>
            </a:p>
          </p:txBody>
        </p:sp>
        <p:grpSp>
          <p:nvGrpSpPr>
            <p:cNvPr id="35" name="Group 34"/>
            <p:cNvGrpSpPr/>
            <p:nvPr/>
          </p:nvGrpSpPr>
          <p:grpSpPr>
            <a:xfrm>
              <a:off x="1412246" y="4449890"/>
              <a:ext cx="1345690" cy="702266"/>
              <a:chOff x="7148797" y="4296607"/>
              <a:chExt cx="1345690" cy="702266"/>
            </a:xfrm>
          </p:grpSpPr>
          <p:grpSp>
            <p:nvGrpSpPr>
              <p:cNvPr id="32" name="Group 31"/>
              <p:cNvGrpSpPr>
                <a:grpSpLocks noChangeAspect="1"/>
              </p:cNvGrpSpPr>
              <p:nvPr/>
            </p:nvGrpSpPr>
            <p:grpSpPr>
              <a:xfrm>
                <a:off x="7418941" y="4296607"/>
                <a:ext cx="638464" cy="548640"/>
                <a:chOff x="5601638" y="5490016"/>
                <a:chExt cx="532053" cy="457200"/>
              </a:xfrm>
            </p:grpSpPr>
            <p:sp>
              <p:nvSpPr>
                <p:cNvPr id="251" name="Oval 250"/>
                <p:cNvSpPr/>
                <p:nvPr/>
              </p:nvSpPr>
              <p:spPr>
                <a:xfrm>
                  <a:off x="5779306" y="5798469"/>
                  <a:ext cx="148747" cy="148747"/>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274" name="Oval 273"/>
                <p:cNvSpPr/>
                <p:nvPr/>
              </p:nvSpPr>
              <p:spPr>
                <a:xfrm>
                  <a:off x="5601638" y="5493146"/>
                  <a:ext cx="148747" cy="148747"/>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279" name="Oval 278"/>
                <p:cNvSpPr/>
                <p:nvPr/>
              </p:nvSpPr>
              <p:spPr>
                <a:xfrm>
                  <a:off x="5984944" y="5490016"/>
                  <a:ext cx="148747" cy="14874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cxnSp>
              <p:nvCxnSpPr>
                <p:cNvPr id="284" name="Straight Connector 283"/>
                <p:cNvCxnSpPr>
                  <a:stCxn id="279" idx="3"/>
                  <a:endCxn id="251" idx="7"/>
                </p:cNvCxnSpPr>
                <p:nvPr/>
              </p:nvCxnSpPr>
              <p:spPr bwMode="auto">
                <a:xfrm flipH="1">
                  <a:off x="5906269" y="5616979"/>
                  <a:ext cx="100458" cy="203274"/>
                </a:xfrm>
                <a:prstGeom prst="line">
                  <a:avLst/>
                </a:prstGeom>
                <a:noFill/>
                <a:ln w="28575" cap="flat" cmpd="sng" algn="ctr">
                  <a:solidFill>
                    <a:schemeClr val="tx1"/>
                  </a:solidFill>
                  <a:prstDash val="solid"/>
                  <a:round/>
                  <a:headEnd type="none" w="med" len="med"/>
                  <a:tailEnd type="none" w="med" len="med"/>
                </a:ln>
                <a:effectLst/>
              </p:spPr>
            </p:cxnSp>
            <p:cxnSp>
              <p:nvCxnSpPr>
                <p:cNvPr id="326" name="Straight Connector 325"/>
                <p:cNvCxnSpPr>
                  <a:stCxn id="279" idx="2"/>
                  <a:endCxn id="274" idx="6"/>
                </p:cNvCxnSpPr>
                <p:nvPr/>
              </p:nvCxnSpPr>
              <p:spPr bwMode="auto">
                <a:xfrm flipH="1">
                  <a:off x="5750385" y="5564389"/>
                  <a:ext cx="234559" cy="3130"/>
                </a:xfrm>
                <a:prstGeom prst="line">
                  <a:avLst/>
                </a:prstGeom>
                <a:noFill/>
                <a:ln w="28575" cap="flat" cmpd="sng" algn="ctr">
                  <a:solidFill>
                    <a:schemeClr val="tx1"/>
                  </a:solidFill>
                  <a:prstDash val="solid"/>
                  <a:round/>
                  <a:headEnd type="none" w="med" len="med"/>
                  <a:tailEnd type="none" w="med" len="med"/>
                </a:ln>
                <a:effectLst/>
              </p:spPr>
            </p:cxnSp>
            <p:cxnSp>
              <p:nvCxnSpPr>
                <p:cNvPr id="327" name="Straight Connector 326"/>
                <p:cNvCxnSpPr>
                  <a:stCxn id="274" idx="5"/>
                  <a:endCxn id="251" idx="1"/>
                </p:cNvCxnSpPr>
                <p:nvPr/>
              </p:nvCxnSpPr>
              <p:spPr bwMode="auto">
                <a:xfrm>
                  <a:off x="5728601" y="5620109"/>
                  <a:ext cx="72488" cy="200143"/>
                </a:xfrm>
                <a:prstGeom prst="line">
                  <a:avLst/>
                </a:prstGeom>
                <a:noFill/>
                <a:ln w="28575" cap="flat" cmpd="sng" algn="ctr">
                  <a:solidFill>
                    <a:schemeClr val="tx1"/>
                  </a:solidFill>
                  <a:prstDash val="solid"/>
                  <a:round/>
                  <a:headEnd type="none" w="med" len="med"/>
                  <a:tailEnd type="none" w="med" len="med"/>
                </a:ln>
                <a:effectLst/>
              </p:spPr>
            </p:cxnSp>
          </p:grpSp>
          <p:sp>
            <p:nvSpPr>
              <p:cNvPr id="34" name="TextBox 33"/>
              <p:cNvSpPr txBox="1"/>
              <p:nvPr/>
            </p:nvSpPr>
            <p:spPr>
              <a:xfrm>
                <a:off x="7148797" y="4302844"/>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sp>
            <p:nvSpPr>
              <p:cNvPr id="328" name="TextBox 327"/>
              <p:cNvSpPr txBox="1"/>
              <p:nvPr/>
            </p:nvSpPr>
            <p:spPr>
              <a:xfrm>
                <a:off x="8023739" y="4345757"/>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sp>
            <p:nvSpPr>
              <p:cNvPr id="329" name="TextBox 328"/>
              <p:cNvSpPr txBox="1"/>
              <p:nvPr/>
            </p:nvSpPr>
            <p:spPr>
              <a:xfrm>
                <a:off x="7738234" y="4629541"/>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lo</a:t>
                </a:r>
              </a:p>
            </p:txBody>
          </p:sp>
        </p:grpSp>
        <p:grpSp>
          <p:nvGrpSpPr>
            <p:cNvPr id="330" name="Group 329"/>
            <p:cNvGrpSpPr/>
            <p:nvPr/>
          </p:nvGrpSpPr>
          <p:grpSpPr>
            <a:xfrm>
              <a:off x="2128447" y="5215418"/>
              <a:ext cx="1345690" cy="702266"/>
              <a:chOff x="7148797" y="4296607"/>
              <a:chExt cx="1345690" cy="702266"/>
            </a:xfrm>
          </p:grpSpPr>
          <p:grpSp>
            <p:nvGrpSpPr>
              <p:cNvPr id="331" name="Group 330"/>
              <p:cNvGrpSpPr>
                <a:grpSpLocks noChangeAspect="1"/>
              </p:cNvGrpSpPr>
              <p:nvPr/>
            </p:nvGrpSpPr>
            <p:grpSpPr>
              <a:xfrm>
                <a:off x="7418941" y="4296607"/>
                <a:ext cx="638464" cy="548640"/>
                <a:chOff x="5601638" y="5490016"/>
                <a:chExt cx="532053" cy="457200"/>
              </a:xfrm>
            </p:grpSpPr>
            <p:sp>
              <p:nvSpPr>
                <p:cNvPr id="335" name="Oval 334"/>
                <p:cNvSpPr/>
                <p:nvPr/>
              </p:nvSpPr>
              <p:spPr>
                <a:xfrm>
                  <a:off x="5779306" y="5798469"/>
                  <a:ext cx="148747" cy="148747"/>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336" name="Oval 335"/>
                <p:cNvSpPr/>
                <p:nvPr/>
              </p:nvSpPr>
              <p:spPr>
                <a:xfrm>
                  <a:off x="5601638" y="5493146"/>
                  <a:ext cx="148747" cy="148747"/>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337" name="Oval 336"/>
                <p:cNvSpPr/>
                <p:nvPr/>
              </p:nvSpPr>
              <p:spPr>
                <a:xfrm>
                  <a:off x="5984944" y="5490016"/>
                  <a:ext cx="148747" cy="148747"/>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cxnSp>
              <p:nvCxnSpPr>
                <p:cNvPr id="338" name="Straight Connector 337"/>
                <p:cNvCxnSpPr>
                  <a:stCxn id="337" idx="3"/>
                  <a:endCxn id="335" idx="7"/>
                </p:cNvCxnSpPr>
                <p:nvPr/>
              </p:nvCxnSpPr>
              <p:spPr bwMode="auto">
                <a:xfrm flipH="1">
                  <a:off x="5906269" y="5616979"/>
                  <a:ext cx="100458" cy="203274"/>
                </a:xfrm>
                <a:prstGeom prst="line">
                  <a:avLst/>
                </a:prstGeom>
                <a:noFill/>
                <a:ln w="28575" cap="flat" cmpd="sng" algn="ctr">
                  <a:solidFill>
                    <a:schemeClr val="tx1"/>
                  </a:solidFill>
                  <a:prstDash val="solid"/>
                  <a:round/>
                  <a:headEnd type="none" w="med" len="med"/>
                  <a:tailEnd type="none" w="med" len="med"/>
                </a:ln>
                <a:effectLst/>
              </p:spPr>
            </p:cxnSp>
            <p:cxnSp>
              <p:nvCxnSpPr>
                <p:cNvPr id="340" name="Straight Connector 339"/>
                <p:cNvCxnSpPr>
                  <a:stCxn id="336" idx="5"/>
                  <a:endCxn id="335" idx="1"/>
                </p:cNvCxnSpPr>
                <p:nvPr/>
              </p:nvCxnSpPr>
              <p:spPr bwMode="auto">
                <a:xfrm>
                  <a:off x="5728601" y="5620109"/>
                  <a:ext cx="72488" cy="200143"/>
                </a:xfrm>
                <a:prstGeom prst="line">
                  <a:avLst/>
                </a:prstGeom>
                <a:noFill/>
                <a:ln w="28575" cap="flat" cmpd="sng" algn="ctr">
                  <a:solidFill>
                    <a:schemeClr val="tx1"/>
                  </a:solidFill>
                  <a:prstDash val="solid"/>
                  <a:round/>
                  <a:headEnd type="none" w="med" len="med"/>
                  <a:tailEnd type="none" w="med" len="med"/>
                </a:ln>
                <a:effectLst/>
              </p:spPr>
            </p:cxnSp>
          </p:grpSp>
          <p:sp>
            <p:nvSpPr>
              <p:cNvPr id="332" name="TextBox 331"/>
              <p:cNvSpPr txBox="1"/>
              <p:nvPr/>
            </p:nvSpPr>
            <p:spPr>
              <a:xfrm>
                <a:off x="7148797" y="4302844"/>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sp>
            <p:nvSpPr>
              <p:cNvPr id="333" name="TextBox 332"/>
              <p:cNvSpPr txBox="1"/>
              <p:nvPr/>
            </p:nvSpPr>
            <p:spPr>
              <a:xfrm>
                <a:off x="8023739" y="4345757"/>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sp>
            <p:nvSpPr>
              <p:cNvPr id="334" name="TextBox 333"/>
              <p:cNvSpPr txBox="1"/>
              <p:nvPr/>
            </p:nvSpPr>
            <p:spPr>
              <a:xfrm>
                <a:off x="7738234" y="4629541"/>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lo</a:t>
                </a:r>
              </a:p>
            </p:txBody>
          </p:sp>
        </p:grpSp>
        <p:grpSp>
          <p:nvGrpSpPr>
            <p:cNvPr id="37" name="Group 36"/>
            <p:cNvGrpSpPr/>
            <p:nvPr/>
          </p:nvGrpSpPr>
          <p:grpSpPr>
            <a:xfrm>
              <a:off x="2778962" y="5980945"/>
              <a:ext cx="1290953" cy="702266"/>
              <a:chOff x="1377667" y="5827663"/>
              <a:chExt cx="1290953" cy="702266"/>
            </a:xfrm>
          </p:grpSpPr>
          <p:sp>
            <p:nvSpPr>
              <p:cNvPr id="344" name="TextBox 343"/>
              <p:cNvSpPr txBox="1"/>
              <p:nvPr/>
            </p:nvSpPr>
            <p:spPr>
              <a:xfrm>
                <a:off x="2197872" y="5854915"/>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grpSp>
            <p:nvGrpSpPr>
              <p:cNvPr id="36" name="Group 35"/>
              <p:cNvGrpSpPr/>
              <p:nvPr/>
            </p:nvGrpSpPr>
            <p:grpSpPr>
              <a:xfrm>
                <a:off x="1377667" y="5827663"/>
                <a:ext cx="1060185" cy="702266"/>
                <a:chOff x="5406392" y="5597740"/>
                <a:chExt cx="1060185" cy="702266"/>
              </a:xfrm>
            </p:grpSpPr>
            <p:sp>
              <p:nvSpPr>
                <p:cNvPr id="346" name="Oval 345"/>
                <p:cNvSpPr/>
                <p:nvPr/>
              </p:nvSpPr>
              <p:spPr>
                <a:xfrm>
                  <a:off x="5889738" y="5967884"/>
                  <a:ext cx="178497" cy="178496"/>
                </a:xfrm>
                <a:prstGeom prst="ellipse">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347" name="Oval 346"/>
                <p:cNvSpPr/>
                <p:nvPr/>
              </p:nvSpPr>
              <p:spPr>
                <a:xfrm>
                  <a:off x="5676536" y="5601496"/>
                  <a:ext cx="178497" cy="178496"/>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sp>
              <p:nvSpPr>
                <p:cNvPr id="348" name="Oval 347"/>
                <p:cNvSpPr/>
                <p:nvPr/>
              </p:nvSpPr>
              <p:spPr>
                <a:xfrm>
                  <a:off x="6136503" y="5597740"/>
                  <a:ext cx="178497" cy="178496"/>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endParaRPr lang="en-US" sz="1800" dirty="0">
                    <a:solidFill>
                      <a:srgbClr val="404040"/>
                    </a:solidFill>
                    <a:latin typeface="Times"/>
                    <a:cs typeface="Times"/>
                  </a:endParaRPr>
                </a:p>
              </p:txBody>
            </p:sp>
            <p:cxnSp>
              <p:nvCxnSpPr>
                <p:cNvPr id="349" name="Straight Connector 348"/>
                <p:cNvCxnSpPr>
                  <a:stCxn id="348" idx="3"/>
                  <a:endCxn id="346" idx="7"/>
                </p:cNvCxnSpPr>
                <p:nvPr/>
              </p:nvCxnSpPr>
              <p:spPr bwMode="auto">
                <a:xfrm flipH="1">
                  <a:off x="6042093" y="5750096"/>
                  <a:ext cx="120550" cy="243929"/>
                </a:xfrm>
                <a:prstGeom prst="line">
                  <a:avLst/>
                </a:prstGeom>
                <a:noFill/>
                <a:ln w="28575" cap="flat" cmpd="sng" algn="ctr">
                  <a:solidFill>
                    <a:srgbClr val="000000"/>
                  </a:solidFill>
                  <a:prstDash val="sysDash"/>
                  <a:round/>
                  <a:headEnd type="none" w="med" len="med"/>
                  <a:tailEnd type="none" w="med" len="med"/>
                </a:ln>
                <a:effectLst/>
              </p:spPr>
            </p:cxnSp>
            <p:cxnSp>
              <p:nvCxnSpPr>
                <p:cNvPr id="350" name="Straight Connector 349"/>
                <p:cNvCxnSpPr>
                  <a:stCxn id="348" idx="2"/>
                  <a:endCxn id="347" idx="6"/>
                </p:cNvCxnSpPr>
                <p:nvPr/>
              </p:nvCxnSpPr>
              <p:spPr bwMode="auto">
                <a:xfrm flipH="1">
                  <a:off x="5855033" y="5686988"/>
                  <a:ext cx="281471" cy="3756"/>
                </a:xfrm>
                <a:prstGeom prst="line">
                  <a:avLst/>
                </a:prstGeom>
                <a:noFill/>
                <a:ln w="28575" cap="flat" cmpd="sng" algn="ctr">
                  <a:solidFill>
                    <a:schemeClr val="tx1"/>
                  </a:solidFill>
                  <a:prstDash val="solid"/>
                  <a:round/>
                  <a:headEnd type="none" w="med" len="med"/>
                  <a:tailEnd type="none" w="med" len="med"/>
                </a:ln>
                <a:effectLst/>
              </p:spPr>
            </p:cxnSp>
            <p:cxnSp>
              <p:nvCxnSpPr>
                <p:cNvPr id="351" name="Straight Connector 350"/>
                <p:cNvCxnSpPr>
                  <a:stCxn id="347" idx="5"/>
                  <a:endCxn id="346" idx="1"/>
                </p:cNvCxnSpPr>
                <p:nvPr/>
              </p:nvCxnSpPr>
              <p:spPr bwMode="auto">
                <a:xfrm>
                  <a:off x="5828892" y="5753852"/>
                  <a:ext cx="86986" cy="240172"/>
                </a:xfrm>
                <a:prstGeom prst="line">
                  <a:avLst/>
                </a:prstGeom>
                <a:noFill/>
                <a:ln w="28575" cap="flat" cmpd="sng" algn="ctr">
                  <a:solidFill>
                    <a:schemeClr val="tx1"/>
                  </a:solidFill>
                  <a:prstDash val="sysDash"/>
                  <a:round/>
                  <a:headEnd type="none" w="med" len="med"/>
                  <a:tailEnd type="none" w="med" len="med"/>
                </a:ln>
                <a:effectLst/>
              </p:spPr>
            </p:cxnSp>
            <p:sp>
              <p:nvSpPr>
                <p:cNvPr id="343" name="TextBox 342"/>
                <p:cNvSpPr txBox="1"/>
                <p:nvPr/>
              </p:nvSpPr>
              <p:spPr>
                <a:xfrm>
                  <a:off x="5406392" y="5603977"/>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hi</a:t>
                  </a:r>
                </a:p>
              </p:txBody>
            </p:sp>
            <p:sp>
              <p:nvSpPr>
                <p:cNvPr id="345" name="TextBox 344"/>
                <p:cNvSpPr txBox="1"/>
                <p:nvPr/>
              </p:nvSpPr>
              <p:spPr>
                <a:xfrm>
                  <a:off x="5995829" y="5930674"/>
                  <a:ext cx="470748" cy="369332"/>
                </a:xfrm>
                <a:prstGeom prst="rect">
                  <a:avLst/>
                </a:prstGeom>
                <a:noFill/>
              </p:spPr>
              <p:txBody>
                <a:bodyPr wrap="square" rtlCol="0">
                  <a:spAutoFit/>
                </a:bodyPr>
                <a:lstStyle/>
                <a:p>
                  <a:pPr>
                    <a:buFontTx/>
                    <a:buNone/>
                  </a:pPr>
                  <a:r>
                    <a:rPr lang="en-US" sz="1800" dirty="0">
                      <a:solidFill>
                        <a:srgbClr val="FF0000"/>
                      </a:solidFill>
                      <a:latin typeface="Times"/>
                      <a:cs typeface="Times"/>
                    </a:rPr>
                    <a:t>lo</a:t>
                  </a:r>
                </a:p>
              </p:txBody>
            </p:sp>
          </p:grpSp>
        </p:grpSp>
      </p:grpSp>
      <p:sp>
        <p:nvSpPr>
          <p:cNvPr id="57" name="Rectangle 31"/>
          <p:cNvSpPr>
            <a:spLocks/>
          </p:cNvSpPr>
          <p:nvPr/>
        </p:nvSpPr>
        <p:spPr bwMode="auto">
          <a:xfrm>
            <a:off x="175374" y="109924"/>
            <a:ext cx="6795492" cy="464344"/>
          </a:xfrm>
          <a:prstGeom prst="rect">
            <a:avLst/>
          </a:prstGeom>
          <a:noFill/>
          <a:ln w="12700" cap="flat">
            <a:noFill/>
            <a:miter lim="800000"/>
            <a:headEnd type="none" w="med" len="med"/>
            <a:tailEnd type="none" w="med" len="med"/>
          </a:ln>
        </p:spPr>
        <p:txBody>
          <a:bodyPr lIns="0" tIns="0" rIns="40622" bIns="0"/>
          <a:lstStyle/>
          <a:p>
            <a:pPr marL="40166" defTabSz="457130" fontAlgn="auto">
              <a:spcBef>
                <a:spcPts val="0"/>
              </a:spcBef>
              <a:spcAft>
                <a:spcPts val="0"/>
              </a:spcAft>
              <a:buFontTx/>
              <a:buNone/>
            </a:pPr>
            <a:r>
              <a:rPr lang="en-US" dirty="0">
                <a:solidFill>
                  <a:srgbClr val="FFFF00"/>
                </a:solidFill>
                <a:latin typeface="Calibri"/>
                <a:cs typeface="Calibri"/>
                <a:sym typeface="Arial Bold" charset="0"/>
              </a:rPr>
              <a:t>Counting triangles (clustering coefficient)</a:t>
            </a:r>
          </a:p>
        </p:txBody>
      </p:sp>
    </p:spTree>
    <p:custDataLst>
      <p:tags r:id="rId1"/>
    </p:custDataLst>
    <p:extLst>
      <p:ext uri="{BB962C8B-B14F-4D97-AF65-F5344CB8AC3E}">
        <p14:creationId xmlns:p14="http://schemas.microsoft.com/office/powerpoint/2010/main" val="116086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a:picLocks noChangeArrowheads="1"/>
          </p:cNvPicPr>
          <p:nvPr/>
        </p:nvPicPr>
        <p:blipFill>
          <a:blip r:embed="rId4"/>
          <a:srcRect/>
          <a:stretch>
            <a:fillRect/>
          </a:stretch>
        </p:blipFill>
        <p:spPr bwMode="auto">
          <a:xfrm>
            <a:off x="0" y="0"/>
            <a:ext cx="9144000" cy="1294805"/>
          </a:xfrm>
          <a:prstGeom prst="rect">
            <a:avLst/>
          </a:prstGeom>
          <a:noFill/>
          <a:ln w="9525" cap="flat">
            <a:noFill/>
            <a:miter lim="800000"/>
            <a:headEnd/>
            <a:tailEnd/>
          </a:ln>
        </p:spPr>
      </p:pic>
      <p:grpSp>
        <p:nvGrpSpPr>
          <p:cNvPr id="231" name="Group 230"/>
          <p:cNvGrpSpPr/>
          <p:nvPr/>
        </p:nvGrpSpPr>
        <p:grpSpPr>
          <a:xfrm>
            <a:off x="500611" y="4304643"/>
            <a:ext cx="1725892" cy="1734473"/>
            <a:chOff x="711178" y="4488905"/>
            <a:chExt cx="1364815" cy="1371600"/>
          </a:xfrm>
        </p:grpSpPr>
        <p:grpSp>
          <p:nvGrpSpPr>
            <p:cNvPr id="2" name="Group 1"/>
            <p:cNvGrpSpPr>
              <a:grpSpLocks noChangeAspect="1"/>
            </p:cNvGrpSpPr>
            <p:nvPr/>
          </p:nvGrpSpPr>
          <p:grpSpPr>
            <a:xfrm>
              <a:off x="711178" y="4488905"/>
              <a:ext cx="1364815" cy="1371600"/>
              <a:chOff x="3408652" y="2316330"/>
              <a:chExt cx="1916112" cy="1925637"/>
            </a:xfrm>
          </p:grpSpPr>
          <p:sp>
            <p:nvSpPr>
              <p:cNvPr id="54" name="Oval 8"/>
              <p:cNvSpPr>
                <a:spLocks noChangeAspect="1" noChangeArrowheads="1"/>
              </p:cNvSpPr>
              <p:nvPr/>
            </p:nvSpPr>
            <p:spPr bwMode="auto">
              <a:xfrm>
                <a:off x="3473740" y="303546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5" name="Rectangle 9"/>
              <p:cNvSpPr>
                <a:spLocks noChangeAspect="1" noChangeArrowheads="1"/>
              </p:cNvSpPr>
              <p:nvPr/>
            </p:nvSpPr>
            <p:spPr bwMode="auto">
              <a:xfrm>
                <a:off x="3408652" y="2316330"/>
                <a:ext cx="1916112" cy="1925637"/>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6" name="Oval 10"/>
              <p:cNvSpPr>
                <a:spLocks noChangeAspect="1" noChangeArrowheads="1"/>
              </p:cNvSpPr>
              <p:nvPr/>
            </p:nvSpPr>
            <p:spPr bwMode="auto">
              <a:xfrm>
                <a:off x="3473740"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7" name="Oval 11"/>
              <p:cNvSpPr>
                <a:spLocks noChangeAspect="1" noChangeArrowheads="1"/>
              </p:cNvSpPr>
              <p:nvPr/>
            </p:nvSpPr>
            <p:spPr bwMode="auto">
              <a:xfrm>
                <a:off x="3800765"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8" name="Oval 12"/>
              <p:cNvSpPr>
                <a:spLocks noChangeAspect="1" noChangeArrowheads="1"/>
              </p:cNvSpPr>
              <p:nvPr/>
            </p:nvSpPr>
            <p:spPr bwMode="auto">
              <a:xfrm>
                <a:off x="4127790"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9" name="Oval 13"/>
              <p:cNvSpPr>
                <a:spLocks noChangeAspect="1" noChangeArrowheads="1"/>
              </p:cNvSpPr>
              <p:nvPr/>
            </p:nvSpPr>
            <p:spPr bwMode="auto">
              <a:xfrm>
                <a:off x="4456401" y="4018129"/>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0" name="Oval 14"/>
              <p:cNvSpPr>
                <a:spLocks noChangeAspect="1" noChangeArrowheads="1"/>
              </p:cNvSpPr>
              <p:nvPr/>
            </p:nvSpPr>
            <p:spPr bwMode="auto">
              <a:xfrm>
                <a:off x="4783426"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1" name="Oval 15"/>
              <p:cNvSpPr>
                <a:spLocks noChangeAspect="1" noChangeArrowheads="1"/>
              </p:cNvSpPr>
              <p:nvPr/>
            </p:nvSpPr>
            <p:spPr bwMode="auto">
              <a:xfrm>
                <a:off x="5110451" y="4018129"/>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2" name="Oval 17"/>
              <p:cNvSpPr>
                <a:spLocks noChangeAspect="1" noChangeArrowheads="1"/>
              </p:cNvSpPr>
              <p:nvPr/>
            </p:nvSpPr>
            <p:spPr bwMode="auto">
              <a:xfrm>
                <a:off x="3473740" y="238141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3" name="Oval 18"/>
              <p:cNvSpPr>
                <a:spLocks noChangeAspect="1" noChangeArrowheads="1"/>
              </p:cNvSpPr>
              <p:nvPr/>
            </p:nvSpPr>
            <p:spPr bwMode="auto">
              <a:xfrm>
                <a:off x="3800765" y="238141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4" name="Oval 19"/>
              <p:cNvSpPr>
                <a:spLocks noChangeAspect="1" noChangeArrowheads="1"/>
              </p:cNvSpPr>
              <p:nvPr/>
            </p:nvSpPr>
            <p:spPr bwMode="auto">
              <a:xfrm>
                <a:off x="4127790" y="2381417"/>
                <a:ext cx="136525" cy="13652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5" name="Oval 20"/>
              <p:cNvSpPr>
                <a:spLocks noChangeAspect="1" noChangeArrowheads="1"/>
              </p:cNvSpPr>
              <p:nvPr/>
            </p:nvSpPr>
            <p:spPr bwMode="auto">
              <a:xfrm>
                <a:off x="4456401" y="2381417"/>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6" name="Oval 21"/>
              <p:cNvSpPr>
                <a:spLocks noChangeAspect="1" noChangeArrowheads="1"/>
              </p:cNvSpPr>
              <p:nvPr/>
            </p:nvSpPr>
            <p:spPr bwMode="auto">
              <a:xfrm>
                <a:off x="4783426" y="2381417"/>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7" name="Oval 22"/>
              <p:cNvSpPr>
                <a:spLocks noChangeAspect="1" noChangeArrowheads="1"/>
              </p:cNvSpPr>
              <p:nvPr/>
            </p:nvSpPr>
            <p:spPr bwMode="auto">
              <a:xfrm>
                <a:off x="5110451" y="2381417"/>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8" name="Oval 24"/>
              <p:cNvSpPr>
                <a:spLocks noChangeAspect="1" noChangeArrowheads="1"/>
              </p:cNvSpPr>
              <p:nvPr/>
            </p:nvSpPr>
            <p:spPr bwMode="auto">
              <a:xfrm>
                <a:off x="3473740" y="2708442"/>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9" name="Oval 25"/>
              <p:cNvSpPr>
                <a:spLocks noChangeAspect="1" noChangeArrowheads="1"/>
              </p:cNvSpPr>
              <p:nvPr/>
            </p:nvSpPr>
            <p:spPr bwMode="auto">
              <a:xfrm>
                <a:off x="3800765" y="2708442"/>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0" name="Oval 26"/>
              <p:cNvSpPr>
                <a:spLocks noChangeAspect="1" noChangeArrowheads="1"/>
              </p:cNvSpPr>
              <p:nvPr/>
            </p:nvSpPr>
            <p:spPr bwMode="auto">
              <a:xfrm>
                <a:off x="4127790" y="2708442"/>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1" name="Oval 27"/>
              <p:cNvSpPr>
                <a:spLocks noChangeAspect="1" noChangeArrowheads="1"/>
              </p:cNvSpPr>
              <p:nvPr/>
            </p:nvSpPr>
            <p:spPr bwMode="auto">
              <a:xfrm>
                <a:off x="4456401" y="2708442"/>
                <a:ext cx="136525" cy="13652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2" name="Oval 28"/>
              <p:cNvSpPr>
                <a:spLocks noChangeAspect="1" noChangeArrowheads="1"/>
              </p:cNvSpPr>
              <p:nvPr/>
            </p:nvSpPr>
            <p:spPr bwMode="auto">
              <a:xfrm>
                <a:off x="4783426" y="2708442"/>
                <a:ext cx="136525" cy="136525"/>
              </a:xfrm>
              <a:prstGeom prst="ellipse">
                <a:avLst/>
              </a:prstGeom>
              <a:solidFill>
                <a:srgbClr val="FFFFFF"/>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5" name="Oval 29"/>
              <p:cNvSpPr>
                <a:spLocks noChangeAspect="1" noChangeArrowheads="1"/>
              </p:cNvSpPr>
              <p:nvPr/>
            </p:nvSpPr>
            <p:spPr bwMode="auto">
              <a:xfrm>
                <a:off x="5110451" y="2708442"/>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6" name="Oval 31"/>
              <p:cNvSpPr>
                <a:spLocks noChangeAspect="1" noChangeArrowheads="1"/>
              </p:cNvSpPr>
              <p:nvPr/>
            </p:nvSpPr>
            <p:spPr bwMode="auto">
              <a:xfrm>
                <a:off x="3800765" y="3035467"/>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7" name="Oval 32"/>
              <p:cNvSpPr>
                <a:spLocks noChangeAspect="1" noChangeArrowheads="1"/>
              </p:cNvSpPr>
              <p:nvPr/>
            </p:nvSpPr>
            <p:spPr bwMode="auto">
              <a:xfrm>
                <a:off x="4127790" y="303546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8" name="Oval 33"/>
              <p:cNvSpPr>
                <a:spLocks noChangeAspect="1" noChangeArrowheads="1"/>
              </p:cNvSpPr>
              <p:nvPr/>
            </p:nvSpPr>
            <p:spPr bwMode="auto">
              <a:xfrm>
                <a:off x="4456401" y="3035467"/>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9" name="Oval 34"/>
              <p:cNvSpPr>
                <a:spLocks noChangeAspect="1" noChangeArrowheads="1"/>
              </p:cNvSpPr>
              <p:nvPr/>
            </p:nvSpPr>
            <p:spPr bwMode="auto">
              <a:xfrm>
                <a:off x="4783426" y="3035467"/>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0" name="Oval 35"/>
              <p:cNvSpPr>
                <a:spLocks noChangeAspect="1" noChangeArrowheads="1"/>
              </p:cNvSpPr>
              <p:nvPr/>
            </p:nvSpPr>
            <p:spPr bwMode="auto">
              <a:xfrm>
                <a:off x="5110451" y="3035467"/>
                <a:ext cx="136525" cy="136525"/>
              </a:xfrm>
              <a:prstGeom prst="ellipse">
                <a:avLst/>
              </a:prstGeom>
              <a:solidFill>
                <a:srgbClr val="000000"/>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1" name="Oval 37"/>
              <p:cNvSpPr>
                <a:spLocks noChangeAspect="1" noChangeArrowheads="1"/>
              </p:cNvSpPr>
              <p:nvPr/>
            </p:nvSpPr>
            <p:spPr bwMode="auto">
              <a:xfrm>
                <a:off x="3473740" y="3364079"/>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2" name="Oval 38"/>
              <p:cNvSpPr>
                <a:spLocks noChangeAspect="1" noChangeArrowheads="1"/>
              </p:cNvSpPr>
              <p:nvPr/>
            </p:nvSpPr>
            <p:spPr bwMode="auto">
              <a:xfrm>
                <a:off x="3800765" y="3364079"/>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3" name="Oval 39"/>
              <p:cNvSpPr>
                <a:spLocks noChangeAspect="1" noChangeArrowheads="1"/>
              </p:cNvSpPr>
              <p:nvPr/>
            </p:nvSpPr>
            <p:spPr bwMode="auto">
              <a:xfrm>
                <a:off x="4127790" y="3364079"/>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4" name="Oval 40"/>
              <p:cNvSpPr>
                <a:spLocks noChangeAspect="1" noChangeArrowheads="1"/>
              </p:cNvSpPr>
              <p:nvPr/>
            </p:nvSpPr>
            <p:spPr bwMode="auto">
              <a:xfrm>
                <a:off x="4456401" y="3364079"/>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5" name="Oval 41"/>
              <p:cNvSpPr>
                <a:spLocks noChangeAspect="1" noChangeArrowheads="1"/>
              </p:cNvSpPr>
              <p:nvPr/>
            </p:nvSpPr>
            <p:spPr bwMode="auto">
              <a:xfrm>
                <a:off x="4783426" y="3364079"/>
                <a:ext cx="136525" cy="136525"/>
              </a:xfrm>
              <a:prstGeom prst="ellipse">
                <a:avLst/>
              </a:prstGeom>
              <a:solidFill>
                <a:srgbClr val="000000"/>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9" name="Oval 42"/>
              <p:cNvSpPr>
                <a:spLocks noChangeAspect="1" noChangeArrowheads="1"/>
              </p:cNvSpPr>
              <p:nvPr/>
            </p:nvSpPr>
            <p:spPr bwMode="auto">
              <a:xfrm>
                <a:off x="5110451" y="3364079"/>
                <a:ext cx="136525" cy="136525"/>
              </a:xfrm>
              <a:prstGeom prst="ellipse">
                <a:avLst/>
              </a:prstGeom>
              <a:solidFill>
                <a:schemeClr val="tx1"/>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1" name="Oval 44"/>
              <p:cNvSpPr>
                <a:spLocks noChangeAspect="1" noChangeArrowheads="1"/>
              </p:cNvSpPr>
              <p:nvPr/>
            </p:nvSpPr>
            <p:spPr bwMode="auto">
              <a:xfrm>
                <a:off x="3473740" y="3691105"/>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6" name="Oval 45"/>
              <p:cNvSpPr>
                <a:spLocks noChangeAspect="1" noChangeArrowheads="1"/>
              </p:cNvSpPr>
              <p:nvPr/>
            </p:nvSpPr>
            <p:spPr bwMode="auto">
              <a:xfrm>
                <a:off x="3800765" y="369110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8" name="Oval 46"/>
              <p:cNvSpPr>
                <a:spLocks noChangeAspect="1" noChangeArrowheads="1"/>
              </p:cNvSpPr>
              <p:nvPr/>
            </p:nvSpPr>
            <p:spPr bwMode="auto">
              <a:xfrm>
                <a:off x="4127790" y="369110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1" name="Oval 47"/>
              <p:cNvSpPr>
                <a:spLocks noChangeAspect="1" noChangeArrowheads="1"/>
              </p:cNvSpPr>
              <p:nvPr/>
            </p:nvSpPr>
            <p:spPr bwMode="auto">
              <a:xfrm>
                <a:off x="4456401" y="369110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2" name="Oval 48"/>
              <p:cNvSpPr>
                <a:spLocks noChangeAspect="1" noChangeArrowheads="1"/>
              </p:cNvSpPr>
              <p:nvPr/>
            </p:nvSpPr>
            <p:spPr bwMode="auto">
              <a:xfrm>
                <a:off x="4783426" y="369110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3" name="Oval 49"/>
              <p:cNvSpPr>
                <a:spLocks noChangeAspect="1" noChangeArrowheads="1"/>
              </p:cNvSpPr>
              <p:nvPr/>
            </p:nvSpPr>
            <p:spPr bwMode="auto">
              <a:xfrm>
                <a:off x="5110451" y="369110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grpSp>
        <p:sp>
          <p:nvSpPr>
            <p:cNvPr id="320" name="Text Box 4"/>
            <p:cNvSpPr txBox="1">
              <a:spLocks noChangeArrowheads="1"/>
            </p:cNvSpPr>
            <p:nvPr/>
          </p:nvSpPr>
          <p:spPr bwMode="auto">
            <a:xfrm>
              <a:off x="732461" y="4503434"/>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grpSp>
      <p:grpSp>
        <p:nvGrpSpPr>
          <p:cNvPr id="33" name="Group 32"/>
          <p:cNvGrpSpPr/>
          <p:nvPr/>
        </p:nvGrpSpPr>
        <p:grpSpPr>
          <a:xfrm>
            <a:off x="3193866" y="4303199"/>
            <a:ext cx="3092910" cy="1737360"/>
            <a:chOff x="3150360" y="4303199"/>
            <a:chExt cx="3092910" cy="1737360"/>
          </a:xfrm>
        </p:grpSpPr>
        <p:grpSp>
          <p:nvGrpSpPr>
            <p:cNvPr id="4" name="Group 3"/>
            <p:cNvGrpSpPr/>
            <p:nvPr/>
          </p:nvGrpSpPr>
          <p:grpSpPr>
            <a:xfrm>
              <a:off x="3150360" y="4304643"/>
              <a:ext cx="1737360" cy="1734473"/>
              <a:chOff x="2936229" y="1555674"/>
              <a:chExt cx="1373883" cy="1371600"/>
            </a:xfrm>
          </p:grpSpPr>
          <p:grpSp>
            <p:nvGrpSpPr>
              <p:cNvPr id="23" name="Group 22"/>
              <p:cNvGrpSpPr>
                <a:grpSpLocks noChangeAspect="1"/>
              </p:cNvGrpSpPr>
              <p:nvPr/>
            </p:nvGrpSpPr>
            <p:grpSpPr>
              <a:xfrm>
                <a:off x="2936229" y="1555674"/>
                <a:ext cx="1373883" cy="1371600"/>
                <a:chOff x="3433283" y="3230640"/>
                <a:chExt cx="1908120" cy="1904949"/>
              </a:xfrm>
            </p:grpSpPr>
            <p:sp>
              <p:nvSpPr>
                <p:cNvPr id="202" name="Oval 8"/>
                <p:cNvSpPr>
                  <a:spLocks noChangeAspect="1" noChangeArrowheads="1"/>
                </p:cNvSpPr>
                <p:nvPr/>
              </p:nvSpPr>
              <p:spPr bwMode="auto">
                <a:xfrm>
                  <a:off x="350708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4" name="Oval 10"/>
                <p:cNvSpPr>
                  <a:spLocks noChangeAspect="1" noChangeArrowheads="1"/>
                </p:cNvSpPr>
                <p:nvPr/>
              </p:nvSpPr>
              <p:spPr bwMode="auto">
                <a:xfrm>
                  <a:off x="350708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5" name="Oval 11"/>
                <p:cNvSpPr>
                  <a:spLocks noChangeAspect="1" noChangeArrowheads="1"/>
                </p:cNvSpPr>
                <p:nvPr/>
              </p:nvSpPr>
              <p:spPr bwMode="auto">
                <a:xfrm>
                  <a:off x="3834106"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8" name="Oval 12"/>
                <p:cNvSpPr>
                  <a:spLocks noChangeAspect="1" noChangeArrowheads="1"/>
                </p:cNvSpPr>
                <p:nvPr/>
              </p:nvSpPr>
              <p:spPr bwMode="auto">
                <a:xfrm>
                  <a:off x="416113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9" name="Oval 13"/>
                <p:cNvSpPr>
                  <a:spLocks noChangeAspect="1" noChangeArrowheads="1"/>
                </p:cNvSpPr>
                <p:nvPr/>
              </p:nvSpPr>
              <p:spPr bwMode="auto">
                <a:xfrm>
                  <a:off x="4489742" y="490469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0" name="Oval 14"/>
                <p:cNvSpPr>
                  <a:spLocks noChangeAspect="1" noChangeArrowheads="1"/>
                </p:cNvSpPr>
                <p:nvPr/>
              </p:nvSpPr>
              <p:spPr bwMode="auto">
                <a:xfrm>
                  <a:off x="4816767"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2" name="Oval 15"/>
                <p:cNvSpPr>
                  <a:spLocks noChangeAspect="1" noChangeArrowheads="1"/>
                </p:cNvSpPr>
                <p:nvPr/>
              </p:nvSpPr>
              <p:spPr bwMode="auto">
                <a:xfrm>
                  <a:off x="5143792" y="490469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4" name="Oval 17"/>
                <p:cNvSpPr>
                  <a:spLocks noChangeAspect="1" noChangeArrowheads="1"/>
                </p:cNvSpPr>
                <p:nvPr/>
              </p:nvSpPr>
              <p:spPr bwMode="auto">
                <a:xfrm>
                  <a:off x="3507081" y="326798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1" name="Oval 24"/>
                <p:cNvSpPr>
                  <a:spLocks noChangeAspect="1" noChangeArrowheads="1"/>
                </p:cNvSpPr>
                <p:nvPr/>
              </p:nvSpPr>
              <p:spPr bwMode="auto">
                <a:xfrm>
                  <a:off x="3507081" y="3595008"/>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2" name="Oval 25"/>
                <p:cNvSpPr>
                  <a:spLocks noChangeAspect="1" noChangeArrowheads="1"/>
                </p:cNvSpPr>
                <p:nvPr/>
              </p:nvSpPr>
              <p:spPr bwMode="auto">
                <a:xfrm>
                  <a:off x="3834106" y="3595008"/>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7" name="Oval 31"/>
                <p:cNvSpPr>
                  <a:spLocks noChangeAspect="1" noChangeArrowheads="1"/>
                </p:cNvSpPr>
                <p:nvPr/>
              </p:nvSpPr>
              <p:spPr bwMode="auto">
                <a:xfrm>
                  <a:off x="3834106" y="3922033"/>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8" name="Oval 32"/>
                <p:cNvSpPr>
                  <a:spLocks noChangeAspect="1" noChangeArrowheads="1"/>
                </p:cNvSpPr>
                <p:nvPr/>
              </p:nvSpPr>
              <p:spPr bwMode="auto">
                <a:xfrm>
                  <a:off x="416113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2" name="Oval 37"/>
                <p:cNvSpPr>
                  <a:spLocks noChangeAspect="1" noChangeArrowheads="1"/>
                </p:cNvSpPr>
                <p:nvPr/>
              </p:nvSpPr>
              <p:spPr bwMode="auto">
                <a:xfrm>
                  <a:off x="3507081"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3" name="Oval 38"/>
                <p:cNvSpPr>
                  <a:spLocks noChangeAspect="1" noChangeArrowheads="1"/>
                </p:cNvSpPr>
                <p:nvPr/>
              </p:nvSpPr>
              <p:spPr bwMode="auto">
                <a:xfrm>
                  <a:off x="3834106"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4" name="Oval 39"/>
                <p:cNvSpPr>
                  <a:spLocks noChangeAspect="1" noChangeArrowheads="1"/>
                </p:cNvSpPr>
                <p:nvPr/>
              </p:nvSpPr>
              <p:spPr bwMode="auto">
                <a:xfrm>
                  <a:off x="4161131" y="425064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5" name="Oval 40"/>
                <p:cNvSpPr>
                  <a:spLocks noChangeAspect="1" noChangeArrowheads="1"/>
                </p:cNvSpPr>
                <p:nvPr/>
              </p:nvSpPr>
              <p:spPr bwMode="auto">
                <a:xfrm>
                  <a:off x="4489742" y="425064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8" name="Oval 44"/>
                <p:cNvSpPr>
                  <a:spLocks noChangeAspect="1" noChangeArrowheads="1"/>
                </p:cNvSpPr>
                <p:nvPr/>
              </p:nvSpPr>
              <p:spPr bwMode="auto">
                <a:xfrm>
                  <a:off x="3507081" y="4577671"/>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9" name="Oval 45"/>
                <p:cNvSpPr>
                  <a:spLocks noChangeAspect="1" noChangeArrowheads="1"/>
                </p:cNvSpPr>
                <p:nvPr/>
              </p:nvSpPr>
              <p:spPr bwMode="auto">
                <a:xfrm>
                  <a:off x="3834106" y="457767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0" name="Oval 46"/>
                <p:cNvSpPr>
                  <a:spLocks noChangeAspect="1" noChangeArrowheads="1"/>
                </p:cNvSpPr>
                <p:nvPr/>
              </p:nvSpPr>
              <p:spPr bwMode="auto">
                <a:xfrm>
                  <a:off x="4161131" y="4577671"/>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1" name="Oval 47"/>
                <p:cNvSpPr>
                  <a:spLocks noChangeAspect="1" noChangeArrowheads="1"/>
                </p:cNvSpPr>
                <p:nvPr/>
              </p:nvSpPr>
              <p:spPr bwMode="auto">
                <a:xfrm>
                  <a:off x="4489742" y="4577671"/>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2" name="Oval 48"/>
                <p:cNvSpPr>
                  <a:spLocks noChangeAspect="1" noChangeArrowheads="1"/>
                </p:cNvSpPr>
                <p:nvPr/>
              </p:nvSpPr>
              <p:spPr bwMode="auto">
                <a:xfrm>
                  <a:off x="4816767" y="4577671"/>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cxnSp>
              <p:nvCxnSpPr>
                <p:cNvPr id="5" name="Straight Connector 4"/>
                <p:cNvCxnSpPr/>
                <p:nvPr/>
              </p:nvCxnSpPr>
              <p:spPr bwMode="auto">
                <a:xfrm>
                  <a:off x="3436454" y="5129240"/>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282" name="Straight Connector 281"/>
                <p:cNvCxnSpPr/>
                <p:nvPr/>
              </p:nvCxnSpPr>
              <p:spPr bwMode="auto">
                <a:xfrm rot="16200000">
                  <a:off x="2480808" y="4183115"/>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283" name="Straight Connector 282"/>
                <p:cNvCxnSpPr/>
                <p:nvPr/>
              </p:nvCxnSpPr>
              <p:spPr bwMode="auto">
                <a:xfrm>
                  <a:off x="3613150" y="3241675"/>
                  <a:ext cx="1711325" cy="1711325"/>
                </a:xfrm>
                <a:prstGeom prst="line">
                  <a:avLst/>
                </a:prstGeom>
                <a:noFill/>
                <a:ln w="28575" cap="flat" cmpd="sng" algn="ctr">
                  <a:solidFill>
                    <a:schemeClr val="accent1"/>
                  </a:solidFill>
                  <a:prstDash val="solid"/>
                  <a:round/>
                  <a:headEnd type="none" w="med" len="med"/>
                  <a:tailEnd type="none" w="med" len="med"/>
                </a:ln>
                <a:effectLst/>
              </p:spPr>
            </p:cxnSp>
            <p:cxnSp>
              <p:nvCxnSpPr>
                <p:cNvPr id="285" name="Straight Connector 284"/>
                <p:cNvCxnSpPr/>
                <p:nvPr/>
              </p:nvCxnSpPr>
              <p:spPr bwMode="auto">
                <a:xfrm>
                  <a:off x="3437244" y="3241055"/>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286" name="Straight Connector 285"/>
                <p:cNvCxnSpPr/>
                <p:nvPr/>
              </p:nvCxnSpPr>
              <p:spPr bwMode="auto">
                <a:xfrm rot="16200000">
                  <a:off x="5236234" y="5034017"/>
                  <a:ext cx="182880" cy="0"/>
                </a:xfrm>
                <a:prstGeom prst="line">
                  <a:avLst/>
                </a:prstGeom>
                <a:noFill/>
                <a:ln w="28575" cap="flat" cmpd="sng" algn="ctr">
                  <a:solidFill>
                    <a:schemeClr val="accent1"/>
                  </a:solidFill>
                  <a:prstDash val="solid"/>
                  <a:round/>
                  <a:headEnd type="none" w="med" len="med"/>
                  <a:tailEnd type="none" w="med" len="med"/>
                </a:ln>
                <a:effectLst/>
              </p:spPr>
            </p:cxnSp>
          </p:grpSp>
          <p:sp>
            <p:nvSpPr>
              <p:cNvPr id="322" name="Text Box 4"/>
              <p:cNvSpPr txBox="1">
                <a:spLocks noChangeArrowheads="1"/>
              </p:cNvSpPr>
              <p:nvPr/>
            </p:nvSpPr>
            <p:spPr bwMode="auto">
              <a:xfrm>
                <a:off x="2951105" y="1570203"/>
                <a:ext cx="403717"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L</a:t>
                </a:r>
              </a:p>
            </p:txBody>
          </p:sp>
        </p:grpSp>
        <p:grpSp>
          <p:nvGrpSpPr>
            <p:cNvPr id="6" name="Group 5"/>
            <p:cNvGrpSpPr/>
            <p:nvPr/>
          </p:nvGrpSpPr>
          <p:grpSpPr>
            <a:xfrm>
              <a:off x="4508797" y="4303199"/>
              <a:ext cx="1734473" cy="1737360"/>
              <a:chOff x="4100379" y="1554532"/>
              <a:chExt cx="1371600" cy="1373883"/>
            </a:xfrm>
          </p:grpSpPr>
          <p:grpSp>
            <p:nvGrpSpPr>
              <p:cNvPr id="287" name="Group 286"/>
              <p:cNvGrpSpPr>
                <a:grpSpLocks noChangeAspect="1"/>
              </p:cNvGrpSpPr>
              <p:nvPr/>
            </p:nvGrpSpPr>
            <p:grpSpPr>
              <a:xfrm rot="16200000" flipH="1">
                <a:off x="4099237" y="1555674"/>
                <a:ext cx="1373883" cy="1371600"/>
                <a:chOff x="3433283" y="3230640"/>
                <a:chExt cx="1908120" cy="1904949"/>
              </a:xfrm>
            </p:grpSpPr>
            <p:sp>
              <p:nvSpPr>
                <p:cNvPr id="288" name="Oval 8"/>
                <p:cNvSpPr>
                  <a:spLocks noChangeAspect="1" noChangeArrowheads="1"/>
                </p:cNvSpPr>
                <p:nvPr/>
              </p:nvSpPr>
              <p:spPr bwMode="auto">
                <a:xfrm>
                  <a:off x="350708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89" name="Oval 10"/>
                <p:cNvSpPr>
                  <a:spLocks noChangeAspect="1" noChangeArrowheads="1"/>
                </p:cNvSpPr>
                <p:nvPr/>
              </p:nvSpPr>
              <p:spPr bwMode="auto">
                <a:xfrm>
                  <a:off x="350708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0" name="Oval 11"/>
                <p:cNvSpPr>
                  <a:spLocks noChangeAspect="1" noChangeArrowheads="1"/>
                </p:cNvSpPr>
                <p:nvPr/>
              </p:nvSpPr>
              <p:spPr bwMode="auto">
                <a:xfrm>
                  <a:off x="3834106"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1" name="Oval 12"/>
                <p:cNvSpPr>
                  <a:spLocks noChangeAspect="1" noChangeArrowheads="1"/>
                </p:cNvSpPr>
                <p:nvPr/>
              </p:nvSpPr>
              <p:spPr bwMode="auto">
                <a:xfrm>
                  <a:off x="416113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2" name="Oval 13"/>
                <p:cNvSpPr>
                  <a:spLocks noChangeAspect="1" noChangeArrowheads="1"/>
                </p:cNvSpPr>
                <p:nvPr/>
              </p:nvSpPr>
              <p:spPr bwMode="auto">
                <a:xfrm>
                  <a:off x="4489742" y="490469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3" name="Oval 14"/>
                <p:cNvSpPr>
                  <a:spLocks noChangeAspect="1" noChangeArrowheads="1"/>
                </p:cNvSpPr>
                <p:nvPr/>
              </p:nvSpPr>
              <p:spPr bwMode="auto">
                <a:xfrm>
                  <a:off x="4816767"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4" name="Oval 15"/>
                <p:cNvSpPr>
                  <a:spLocks noChangeAspect="1" noChangeArrowheads="1"/>
                </p:cNvSpPr>
                <p:nvPr/>
              </p:nvSpPr>
              <p:spPr bwMode="auto">
                <a:xfrm>
                  <a:off x="5143792" y="490469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5" name="Oval 17"/>
                <p:cNvSpPr>
                  <a:spLocks noChangeAspect="1" noChangeArrowheads="1"/>
                </p:cNvSpPr>
                <p:nvPr/>
              </p:nvSpPr>
              <p:spPr bwMode="auto">
                <a:xfrm>
                  <a:off x="3507081" y="326798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6" name="Oval 24"/>
                <p:cNvSpPr>
                  <a:spLocks noChangeAspect="1" noChangeArrowheads="1"/>
                </p:cNvSpPr>
                <p:nvPr/>
              </p:nvSpPr>
              <p:spPr bwMode="auto">
                <a:xfrm>
                  <a:off x="3507081" y="3595008"/>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7" name="Oval 25"/>
                <p:cNvSpPr>
                  <a:spLocks noChangeAspect="1" noChangeArrowheads="1"/>
                </p:cNvSpPr>
                <p:nvPr/>
              </p:nvSpPr>
              <p:spPr bwMode="auto">
                <a:xfrm>
                  <a:off x="3834106" y="3595008"/>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8" name="Oval 31"/>
                <p:cNvSpPr>
                  <a:spLocks noChangeAspect="1" noChangeArrowheads="1"/>
                </p:cNvSpPr>
                <p:nvPr/>
              </p:nvSpPr>
              <p:spPr bwMode="auto">
                <a:xfrm>
                  <a:off x="3834106" y="3922033"/>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9" name="Oval 32"/>
                <p:cNvSpPr>
                  <a:spLocks noChangeAspect="1" noChangeArrowheads="1"/>
                </p:cNvSpPr>
                <p:nvPr/>
              </p:nvSpPr>
              <p:spPr bwMode="auto">
                <a:xfrm>
                  <a:off x="416113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0" name="Oval 37"/>
                <p:cNvSpPr>
                  <a:spLocks noChangeAspect="1" noChangeArrowheads="1"/>
                </p:cNvSpPr>
                <p:nvPr/>
              </p:nvSpPr>
              <p:spPr bwMode="auto">
                <a:xfrm>
                  <a:off x="3507081"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1" name="Oval 38"/>
                <p:cNvSpPr>
                  <a:spLocks noChangeAspect="1" noChangeArrowheads="1"/>
                </p:cNvSpPr>
                <p:nvPr/>
              </p:nvSpPr>
              <p:spPr bwMode="auto">
                <a:xfrm>
                  <a:off x="3834106"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2" name="Oval 39"/>
                <p:cNvSpPr>
                  <a:spLocks noChangeAspect="1" noChangeArrowheads="1"/>
                </p:cNvSpPr>
                <p:nvPr/>
              </p:nvSpPr>
              <p:spPr bwMode="auto">
                <a:xfrm>
                  <a:off x="4161131" y="425064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3" name="Oval 40"/>
                <p:cNvSpPr>
                  <a:spLocks noChangeAspect="1" noChangeArrowheads="1"/>
                </p:cNvSpPr>
                <p:nvPr/>
              </p:nvSpPr>
              <p:spPr bwMode="auto">
                <a:xfrm>
                  <a:off x="4489742" y="425064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4" name="Oval 44"/>
                <p:cNvSpPr>
                  <a:spLocks noChangeAspect="1" noChangeArrowheads="1"/>
                </p:cNvSpPr>
                <p:nvPr/>
              </p:nvSpPr>
              <p:spPr bwMode="auto">
                <a:xfrm>
                  <a:off x="3507081" y="4577671"/>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5" name="Oval 45"/>
                <p:cNvSpPr>
                  <a:spLocks noChangeAspect="1" noChangeArrowheads="1"/>
                </p:cNvSpPr>
                <p:nvPr/>
              </p:nvSpPr>
              <p:spPr bwMode="auto">
                <a:xfrm>
                  <a:off x="3834106" y="457767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6" name="Oval 46"/>
                <p:cNvSpPr>
                  <a:spLocks noChangeAspect="1" noChangeArrowheads="1"/>
                </p:cNvSpPr>
                <p:nvPr/>
              </p:nvSpPr>
              <p:spPr bwMode="auto">
                <a:xfrm>
                  <a:off x="4161131" y="4577671"/>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7" name="Oval 47"/>
                <p:cNvSpPr>
                  <a:spLocks noChangeAspect="1" noChangeArrowheads="1"/>
                </p:cNvSpPr>
                <p:nvPr/>
              </p:nvSpPr>
              <p:spPr bwMode="auto">
                <a:xfrm>
                  <a:off x="4489742" y="4577671"/>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8" name="Oval 48"/>
                <p:cNvSpPr>
                  <a:spLocks noChangeAspect="1" noChangeArrowheads="1"/>
                </p:cNvSpPr>
                <p:nvPr/>
              </p:nvSpPr>
              <p:spPr bwMode="auto">
                <a:xfrm>
                  <a:off x="4816767" y="4577671"/>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cxnSp>
              <p:nvCxnSpPr>
                <p:cNvPr id="309" name="Straight Connector 308"/>
                <p:cNvCxnSpPr/>
                <p:nvPr/>
              </p:nvCxnSpPr>
              <p:spPr bwMode="auto">
                <a:xfrm>
                  <a:off x="3436454" y="5129240"/>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310" name="Straight Connector 309"/>
                <p:cNvCxnSpPr/>
                <p:nvPr/>
              </p:nvCxnSpPr>
              <p:spPr bwMode="auto">
                <a:xfrm rot="16200000">
                  <a:off x="2480808" y="4183115"/>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311" name="Straight Connector 310"/>
                <p:cNvCxnSpPr/>
                <p:nvPr/>
              </p:nvCxnSpPr>
              <p:spPr bwMode="auto">
                <a:xfrm>
                  <a:off x="3613150" y="3241675"/>
                  <a:ext cx="1711325" cy="1711325"/>
                </a:xfrm>
                <a:prstGeom prst="line">
                  <a:avLst/>
                </a:prstGeom>
                <a:noFill/>
                <a:ln w="28575" cap="flat" cmpd="sng" algn="ctr">
                  <a:solidFill>
                    <a:schemeClr val="accent1"/>
                  </a:solidFill>
                  <a:prstDash val="solid"/>
                  <a:round/>
                  <a:headEnd type="none" w="med" len="med"/>
                  <a:tailEnd type="none" w="med" len="med"/>
                </a:ln>
                <a:effectLst/>
              </p:spPr>
            </p:cxnSp>
            <p:cxnSp>
              <p:nvCxnSpPr>
                <p:cNvPr id="312" name="Straight Connector 311"/>
                <p:cNvCxnSpPr/>
                <p:nvPr/>
              </p:nvCxnSpPr>
              <p:spPr bwMode="auto">
                <a:xfrm>
                  <a:off x="3437244" y="3241055"/>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313" name="Straight Connector 312"/>
                <p:cNvCxnSpPr/>
                <p:nvPr/>
              </p:nvCxnSpPr>
              <p:spPr bwMode="auto">
                <a:xfrm rot="16200000">
                  <a:off x="5236234" y="5034017"/>
                  <a:ext cx="182880" cy="0"/>
                </a:xfrm>
                <a:prstGeom prst="line">
                  <a:avLst/>
                </a:prstGeom>
                <a:noFill/>
                <a:ln w="28575" cap="flat" cmpd="sng" algn="ctr">
                  <a:solidFill>
                    <a:schemeClr val="accent1"/>
                  </a:solidFill>
                  <a:prstDash val="solid"/>
                  <a:round/>
                  <a:headEnd type="none" w="med" len="med"/>
                  <a:tailEnd type="none" w="med" len="med"/>
                </a:ln>
                <a:effectLst/>
              </p:spPr>
            </p:cxnSp>
          </p:grpSp>
          <p:sp>
            <p:nvSpPr>
              <p:cNvPr id="323" name="Text Box 4"/>
              <p:cNvSpPr txBox="1">
                <a:spLocks noChangeArrowheads="1"/>
              </p:cNvSpPr>
              <p:nvPr/>
            </p:nvSpPr>
            <p:spPr bwMode="auto">
              <a:xfrm>
                <a:off x="4367469" y="1570203"/>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U</a:t>
                </a:r>
              </a:p>
            </p:txBody>
          </p:sp>
        </p:grpSp>
      </p:grpSp>
      <p:grpSp>
        <p:nvGrpSpPr>
          <p:cNvPr id="226" name="Group 225"/>
          <p:cNvGrpSpPr/>
          <p:nvPr/>
        </p:nvGrpSpPr>
        <p:grpSpPr>
          <a:xfrm>
            <a:off x="7076434" y="4257479"/>
            <a:ext cx="1807765" cy="1828800"/>
            <a:chOff x="6548957" y="1555674"/>
            <a:chExt cx="1429559" cy="1446193"/>
          </a:xfrm>
        </p:grpSpPr>
        <p:sp>
          <p:nvSpPr>
            <p:cNvPr id="245" name="Oval 8"/>
            <p:cNvSpPr>
              <a:spLocks noChangeAspect="1" noChangeArrowheads="1"/>
            </p:cNvSpPr>
            <p:nvPr/>
          </p:nvSpPr>
          <p:spPr bwMode="auto">
            <a:xfrm>
              <a:off x="6595318"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6" name="Rectangle 9"/>
            <p:cNvSpPr>
              <a:spLocks noChangeAspect="1" noChangeArrowheads="1"/>
            </p:cNvSpPr>
            <p:nvPr/>
          </p:nvSpPr>
          <p:spPr bwMode="auto">
            <a:xfrm>
              <a:off x="6548957" y="1555674"/>
              <a:ext cx="1364816" cy="1371600"/>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7" name="Oval 10"/>
            <p:cNvSpPr>
              <a:spLocks noChangeAspect="1" noChangeArrowheads="1"/>
            </p:cNvSpPr>
            <p:nvPr/>
          </p:nvSpPr>
          <p:spPr bwMode="auto">
            <a:xfrm>
              <a:off x="6595318"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8" name="Oval 11"/>
            <p:cNvSpPr>
              <a:spLocks noChangeAspect="1" noChangeArrowheads="1"/>
            </p:cNvSpPr>
            <p:nvPr/>
          </p:nvSpPr>
          <p:spPr bwMode="auto">
            <a:xfrm>
              <a:off x="6828253"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9" name="Oval 12"/>
            <p:cNvSpPr>
              <a:spLocks noChangeAspect="1" noChangeArrowheads="1"/>
            </p:cNvSpPr>
            <p:nvPr/>
          </p:nvSpPr>
          <p:spPr bwMode="auto">
            <a:xfrm>
              <a:off x="7061188"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52" name="Oval 15"/>
            <p:cNvSpPr>
              <a:spLocks noChangeAspect="1" noChangeArrowheads="1"/>
            </p:cNvSpPr>
            <p:nvPr/>
          </p:nvSpPr>
          <p:spPr bwMode="auto">
            <a:xfrm>
              <a:off x="7761121" y="2767838"/>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53" name="Oval 17"/>
            <p:cNvSpPr>
              <a:spLocks noChangeAspect="1" noChangeArrowheads="1"/>
            </p:cNvSpPr>
            <p:nvPr/>
          </p:nvSpPr>
          <p:spPr bwMode="auto">
            <a:xfrm>
              <a:off x="6595318"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4" name="Oval 18"/>
            <p:cNvSpPr>
              <a:spLocks noChangeAspect="1" noChangeArrowheads="1"/>
            </p:cNvSpPr>
            <p:nvPr/>
          </p:nvSpPr>
          <p:spPr bwMode="auto">
            <a:xfrm>
              <a:off x="6828253"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5" name="Oval 19"/>
            <p:cNvSpPr>
              <a:spLocks noChangeAspect="1" noChangeArrowheads="1"/>
            </p:cNvSpPr>
            <p:nvPr/>
          </p:nvSpPr>
          <p:spPr bwMode="auto">
            <a:xfrm>
              <a:off x="7061188" y="1602034"/>
              <a:ext cx="97245" cy="9724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6" name="Oval 20"/>
            <p:cNvSpPr>
              <a:spLocks noChangeAspect="1" noChangeArrowheads="1"/>
            </p:cNvSpPr>
            <p:nvPr/>
          </p:nvSpPr>
          <p:spPr bwMode="auto">
            <a:xfrm>
              <a:off x="7295252"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7" name="Oval 21"/>
            <p:cNvSpPr>
              <a:spLocks noChangeAspect="1" noChangeArrowheads="1"/>
            </p:cNvSpPr>
            <p:nvPr/>
          </p:nvSpPr>
          <p:spPr bwMode="auto">
            <a:xfrm>
              <a:off x="7528187"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8" name="Oval 22"/>
            <p:cNvSpPr>
              <a:spLocks noChangeAspect="1" noChangeArrowheads="1"/>
            </p:cNvSpPr>
            <p:nvPr/>
          </p:nvSpPr>
          <p:spPr bwMode="auto">
            <a:xfrm>
              <a:off x="7761121"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9" name="Oval 24"/>
            <p:cNvSpPr>
              <a:spLocks noChangeAspect="1" noChangeArrowheads="1"/>
            </p:cNvSpPr>
            <p:nvPr/>
          </p:nvSpPr>
          <p:spPr bwMode="auto">
            <a:xfrm>
              <a:off x="6595318" y="1834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0" name="Oval 25"/>
            <p:cNvSpPr>
              <a:spLocks noChangeAspect="1" noChangeArrowheads="1"/>
            </p:cNvSpPr>
            <p:nvPr/>
          </p:nvSpPr>
          <p:spPr bwMode="auto">
            <a:xfrm>
              <a:off x="6828253"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1" name="Oval 26"/>
            <p:cNvSpPr>
              <a:spLocks noChangeAspect="1" noChangeArrowheads="1"/>
            </p:cNvSpPr>
            <p:nvPr/>
          </p:nvSpPr>
          <p:spPr bwMode="auto">
            <a:xfrm>
              <a:off x="7061188" y="1834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2" name="Oval 27"/>
            <p:cNvSpPr>
              <a:spLocks noChangeAspect="1" noChangeArrowheads="1"/>
            </p:cNvSpPr>
            <p:nvPr/>
          </p:nvSpPr>
          <p:spPr bwMode="auto">
            <a:xfrm>
              <a:off x="7295252"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3" name="Oval 28"/>
            <p:cNvSpPr>
              <a:spLocks noChangeAspect="1" noChangeArrowheads="1"/>
            </p:cNvSpPr>
            <p:nvPr/>
          </p:nvSpPr>
          <p:spPr bwMode="auto">
            <a:xfrm>
              <a:off x="7528187" y="1834969"/>
              <a:ext cx="97245" cy="97245"/>
            </a:xfrm>
            <a:prstGeom prst="ellipse">
              <a:avLst/>
            </a:prstGeom>
            <a:no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4" name="Oval 29"/>
            <p:cNvSpPr>
              <a:spLocks noChangeAspect="1" noChangeArrowheads="1"/>
            </p:cNvSpPr>
            <p:nvPr/>
          </p:nvSpPr>
          <p:spPr bwMode="auto">
            <a:xfrm>
              <a:off x="7761121"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5" name="Oval 31"/>
            <p:cNvSpPr>
              <a:spLocks noChangeAspect="1" noChangeArrowheads="1"/>
            </p:cNvSpPr>
            <p:nvPr/>
          </p:nvSpPr>
          <p:spPr bwMode="auto">
            <a:xfrm>
              <a:off x="6828253"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6" name="Oval 32"/>
            <p:cNvSpPr>
              <a:spLocks noChangeAspect="1" noChangeArrowheads="1"/>
            </p:cNvSpPr>
            <p:nvPr/>
          </p:nvSpPr>
          <p:spPr bwMode="auto">
            <a:xfrm>
              <a:off x="7061188"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7" name="Oval 33"/>
            <p:cNvSpPr>
              <a:spLocks noChangeAspect="1" noChangeArrowheads="1"/>
            </p:cNvSpPr>
            <p:nvPr/>
          </p:nvSpPr>
          <p:spPr bwMode="auto">
            <a:xfrm>
              <a:off x="7295252" y="2067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8" name="Oval 34"/>
            <p:cNvSpPr>
              <a:spLocks noChangeAspect="1" noChangeArrowheads="1"/>
            </p:cNvSpPr>
            <p:nvPr/>
          </p:nvSpPr>
          <p:spPr bwMode="auto">
            <a:xfrm>
              <a:off x="7528187" y="2067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9" name="Oval 35"/>
            <p:cNvSpPr>
              <a:spLocks noChangeAspect="1" noChangeArrowheads="1"/>
            </p:cNvSpPr>
            <p:nvPr/>
          </p:nvSpPr>
          <p:spPr bwMode="auto">
            <a:xfrm>
              <a:off x="7761121" y="2067904"/>
              <a:ext cx="97245" cy="97245"/>
            </a:xfrm>
            <a:prstGeom prst="ellipse">
              <a:avLst/>
            </a:prstGeom>
            <a:no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0" name="Oval 37"/>
            <p:cNvSpPr>
              <a:spLocks noChangeAspect="1" noChangeArrowheads="1"/>
            </p:cNvSpPr>
            <p:nvPr/>
          </p:nvSpPr>
          <p:spPr bwMode="auto">
            <a:xfrm>
              <a:off x="6595318"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1" name="Oval 38"/>
            <p:cNvSpPr>
              <a:spLocks noChangeAspect="1" noChangeArrowheads="1"/>
            </p:cNvSpPr>
            <p:nvPr/>
          </p:nvSpPr>
          <p:spPr bwMode="auto">
            <a:xfrm>
              <a:off x="6828253"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2" name="Oval 39"/>
            <p:cNvSpPr>
              <a:spLocks noChangeAspect="1" noChangeArrowheads="1"/>
            </p:cNvSpPr>
            <p:nvPr/>
          </p:nvSpPr>
          <p:spPr bwMode="auto">
            <a:xfrm>
              <a:off x="7061188"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3" name="Oval 40"/>
            <p:cNvSpPr>
              <a:spLocks noChangeAspect="1" noChangeArrowheads="1"/>
            </p:cNvSpPr>
            <p:nvPr/>
          </p:nvSpPr>
          <p:spPr bwMode="auto">
            <a:xfrm>
              <a:off x="7295252" y="2301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5" name="Oval 42"/>
            <p:cNvSpPr>
              <a:spLocks noChangeAspect="1" noChangeArrowheads="1"/>
            </p:cNvSpPr>
            <p:nvPr/>
          </p:nvSpPr>
          <p:spPr bwMode="auto">
            <a:xfrm>
              <a:off x="7761121" y="2301969"/>
              <a:ext cx="97245" cy="97245"/>
            </a:xfrm>
            <a:prstGeom prst="ellipse">
              <a:avLst/>
            </a:prstGeom>
            <a:solidFill>
              <a:srgbClr val="FFFFFF"/>
            </a:solidFill>
            <a:ln>
              <a:noFill/>
            </a:ln>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6" name="Oval 44"/>
            <p:cNvSpPr>
              <a:spLocks noChangeAspect="1" noChangeArrowheads="1"/>
            </p:cNvSpPr>
            <p:nvPr/>
          </p:nvSpPr>
          <p:spPr bwMode="auto">
            <a:xfrm>
              <a:off x="6595318"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7" name="Oval 45"/>
            <p:cNvSpPr>
              <a:spLocks noChangeAspect="1" noChangeArrowheads="1"/>
            </p:cNvSpPr>
            <p:nvPr/>
          </p:nvSpPr>
          <p:spPr bwMode="auto">
            <a:xfrm>
              <a:off x="6828253"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8" name="Oval 46"/>
            <p:cNvSpPr>
              <a:spLocks noChangeAspect="1" noChangeArrowheads="1"/>
            </p:cNvSpPr>
            <p:nvPr/>
          </p:nvSpPr>
          <p:spPr bwMode="auto">
            <a:xfrm>
              <a:off x="7061188"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80" name="Oval 48"/>
            <p:cNvSpPr>
              <a:spLocks noChangeAspect="1" noChangeArrowheads="1"/>
            </p:cNvSpPr>
            <p:nvPr/>
          </p:nvSpPr>
          <p:spPr bwMode="auto">
            <a:xfrm>
              <a:off x="7528187" y="2534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81" name="Oval 49"/>
            <p:cNvSpPr>
              <a:spLocks noChangeAspect="1" noChangeArrowheads="1"/>
            </p:cNvSpPr>
            <p:nvPr/>
          </p:nvSpPr>
          <p:spPr bwMode="auto">
            <a:xfrm>
              <a:off x="7761121"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314" name="Text Box 59"/>
            <p:cNvSpPr txBox="1">
              <a:spLocks noChangeArrowheads="1"/>
            </p:cNvSpPr>
            <p:nvPr/>
          </p:nvSpPr>
          <p:spPr bwMode="auto">
            <a:xfrm>
              <a:off x="7679736" y="222005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5" name="Text Box 59"/>
            <p:cNvSpPr txBox="1">
              <a:spLocks noChangeArrowheads="1"/>
            </p:cNvSpPr>
            <p:nvPr/>
          </p:nvSpPr>
          <p:spPr bwMode="auto">
            <a:xfrm>
              <a:off x="7679736" y="244621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sp>
          <p:nvSpPr>
            <p:cNvPr id="316" name="Text Box 59"/>
            <p:cNvSpPr txBox="1">
              <a:spLocks noChangeArrowheads="1"/>
            </p:cNvSpPr>
            <p:nvPr/>
          </p:nvSpPr>
          <p:spPr bwMode="auto">
            <a:xfrm>
              <a:off x="7490744" y="222005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7" name="Text Box 59"/>
            <p:cNvSpPr txBox="1">
              <a:spLocks noChangeArrowheads="1"/>
            </p:cNvSpPr>
            <p:nvPr/>
          </p:nvSpPr>
          <p:spPr bwMode="auto">
            <a:xfrm>
              <a:off x="7252699" y="244621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8" name="Text Box 59"/>
            <p:cNvSpPr txBox="1">
              <a:spLocks noChangeArrowheads="1"/>
            </p:cNvSpPr>
            <p:nvPr/>
          </p:nvSpPr>
          <p:spPr bwMode="auto">
            <a:xfrm>
              <a:off x="7252699" y="266331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9" name="Text Box 59"/>
            <p:cNvSpPr txBox="1">
              <a:spLocks noChangeArrowheads="1"/>
            </p:cNvSpPr>
            <p:nvPr/>
          </p:nvSpPr>
          <p:spPr bwMode="auto">
            <a:xfrm>
              <a:off x="7490744" y="266331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sp>
          <p:nvSpPr>
            <p:cNvPr id="324" name="Text Box 4"/>
            <p:cNvSpPr txBox="1">
              <a:spLocks noChangeArrowheads="1"/>
            </p:cNvSpPr>
            <p:nvPr/>
          </p:nvSpPr>
          <p:spPr bwMode="auto">
            <a:xfrm>
              <a:off x="6619437" y="1570203"/>
              <a:ext cx="423880"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C</a:t>
              </a:r>
            </a:p>
          </p:txBody>
        </p:sp>
      </p:grpSp>
      <p:sp>
        <p:nvSpPr>
          <p:cNvPr id="9" name="TextBox 8"/>
          <p:cNvSpPr txBox="1"/>
          <p:nvPr/>
        </p:nvSpPr>
        <p:spPr>
          <a:xfrm>
            <a:off x="3032492" y="1587564"/>
            <a:ext cx="3542886" cy="1837426"/>
          </a:xfrm>
          <a:prstGeom prst="rect">
            <a:avLst/>
          </a:prstGeom>
          <a:noFill/>
          <a:ln>
            <a:solidFill>
              <a:srgbClr val="FF0000"/>
            </a:solidFill>
          </a:ln>
        </p:spPr>
        <p:txBody>
          <a:bodyPr wrap="square" rtlCol="0">
            <a:spAutoFit/>
          </a:bodyPr>
          <a:lstStyle/>
          <a:p>
            <a:pPr>
              <a:spcBef>
                <a:spcPts val="696"/>
              </a:spcBef>
              <a:buFontTx/>
              <a:buNone/>
            </a:pPr>
            <a:r>
              <a:rPr lang="en-US" sz="2400" dirty="0">
                <a:solidFill>
                  <a:srgbClr val="FF0000"/>
                </a:solidFill>
                <a:latin typeface="Times"/>
                <a:cs typeface="Times"/>
              </a:rPr>
              <a:t>A = L + U      </a:t>
            </a:r>
            <a:r>
              <a:rPr lang="en-US" sz="1600" dirty="0">
                <a:solidFill>
                  <a:srgbClr val="000000"/>
                </a:solidFill>
                <a:latin typeface="Times"/>
                <a:cs typeface="Times"/>
              </a:rPr>
              <a:t>(hi-&gt;lo  +  lo-&gt;hi)</a:t>
            </a:r>
            <a:r>
              <a:rPr lang="en-US" sz="2400" dirty="0">
                <a:solidFill>
                  <a:srgbClr val="FF0000"/>
                </a:solidFill>
                <a:latin typeface="Times"/>
                <a:cs typeface="Times"/>
              </a:rPr>
              <a:t> </a:t>
            </a:r>
          </a:p>
          <a:p>
            <a:pPr>
              <a:spcBef>
                <a:spcPts val="696"/>
              </a:spcBef>
              <a:buFontTx/>
              <a:buNone/>
            </a:pPr>
            <a:r>
              <a:rPr lang="en-US" sz="2400" dirty="0">
                <a:solidFill>
                  <a:srgbClr val="FF0000"/>
                </a:solidFill>
                <a:latin typeface="Times"/>
                <a:cs typeface="Times"/>
              </a:rPr>
              <a:t>L × U = B</a:t>
            </a:r>
            <a:r>
              <a:rPr lang="en-US" sz="1600" dirty="0">
                <a:solidFill>
                  <a:srgbClr val="FF0000"/>
                </a:solidFill>
                <a:latin typeface="Times"/>
                <a:cs typeface="Times"/>
              </a:rPr>
              <a:t>       </a:t>
            </a:r>
            <a:r>
              <a:rPr lang="en-US" sz="1600" dirty="0">
                <a:solidFill>
                  <a:srgbClr val="000000"/>
                </a:solidFill>
                <a:latin typeface="Times"/>
                <a:cs typeface="Times"/>
              </a:rPr>
              <a:t>(wedge, low hinge)</a:t>
            </a:r>
            <a:endParaRPr lang="en-US" sz="2400" dirty="0">
              <a:solidFill>
                <a:srgbClr val="000000"/>
              </a:solidFill>
              <a:latin typeface="Times"/>
              <a:cs typeface="Times"/>
            </a:endParaRPr>
          </a:p>
          <a:p>
            <a:pPr>
              <a:spcBef>
                <a:spcPts val="696"/>
              </a:spcBef>
              <a:buFontTx/>
              <a:buNone/>
            </a:pPr>
            <a:r>
              <a:rPr lang="en-US" sz="2400" dirty="0">
                <a:solidFill>
                  <a:srgbClr val="FF0000"/>
                </a:solidFill>
                <a:latin typeface="Times"/>
                <a:cs typeface="Times"/>
              </a:rPr>
              <a:t>A </a:t>
            </a:r>
            <a:r>
              <a:rPr lang="en-US" sz="2400" b="1" baseline="30000" dirty="0">
                <a:solidFill>
                  <a:srgbClr val="FF0000"/>
                </a:solidFill>
                <a:latin typeface="ＭＳ ゴシック"/>
                <a:ea typeface="ＭＳ ゴシック"/>
                <a:cs typeface="ＭＳ ゴシック"/>
              </a:rPr>
              <a:t>∧</a:t>
            </a:r>
            <a:r>
              <a:rPr lang="en-US" sz="2400" baseline="30000" dirty="0">
                <a:solidFill>
                  <a:srgbClr val="FF0000"/>
                </a:solidFill>
                <a:latin typeface="ＭＳ ゴシック"/>
                <a:ea typeface="ＭＳ ゴシック"/>
                <a:cs typeface="ＭＳ ゴシック"/>
              </a:rPr>
              <a:t> </a:t>
            </a:r>
            <a:r>
              <a:rPr lang="en-US" sz="2400" dirty="0">
                <a:solidFill>
                  <a:srgbClr val="FF0000"/>
                </a:solidFill>
                <a:latin typeface="Times"/>
                <a:cs typeface="Times"/>
              </a:rPr>
              <a:t>B = C       </a:t>
            </a:r>
            <a:r>
              <a:rPr lang="en-US" sz="1600" dirty="0">
                <a:solidFill>
                  <a:srgbClr val="000000"/>
                </a:solidFill>
                <a:latin typeface="Times"/>
                <a:cs typeface="Times"/>
              </a:rPr>
              <a:t>(closed wedge)</a:t>
            </a:r>
            <a:endParaRPr lang="en-US" sz="2400" dirty="0">
              <a:solidFill>
                <a:srgbClr val="000000"/>
              </a:solidFill>
              <a:latin typeface="Times"/>
              <a:cs typeface="Times"/>
            </a:endParaRPr>
          </a:p>
          <a:p>
            <a:pPr>
              <a:spcBef>
                <a:spcPts val="696"/>
              </a:spcBef>
              <a:buFontTx/>
              <a:buNone/>
            </a:pPr>
            <a:r>
              <a:rPr lang="en-US" sz="2400" dirty="0">
                <a:solidFill>
                  <a:srgbClr val="FF0000"/>
                </a:solidFill>
                <a:latin typeface="Times"/>
                <a:cs typeface="Times"/>
              </a:rPr>
              <a:t>sum(C)/2  =     </a:t>
            </a:r>
            <a:r>
              <a:rPr lang="en-US" sz="2400" b="1" dirty="0">
                <a:solidFill>
                  <a:srgbClr val="FF0000"/>
                </a:solidFill>
                <a:latin typeface="Times"/>
                <a:cs typeface="Times"/>
              </a:rPr>
              <a:t>4 </a:t>
            </a:r>
            <a:r>
              <a:rPr lang="en-US" sz="2000" b="1" dirty="0">
                <a:solidFill>
                  <a:srgbClr val="FF0000"/>
                </a:solidFill>
                <a:latin typeface="Times"/>
                <a:cs typeface="Times"/>
              </a:rPr>
              <a:t>triangles</a:t>
            </a:r>
            <a:r>
              <a:rPr lang="en-US" sz="2000" dirty="0">
                <a:solidFill>
                  <a:srgbClr val="FF0000"/>
                </a:solidFill>
                <a:latin typeface="Times"/>
                <a:cs typeface="Times"/>
              </a:rPr>
              <a:t>   </a:t>
            </a:r>
            <a:endParaRPr lang="en-US" sz="2400" dirty="0">
              <a:solidFill>
                <a:srgbClr val="FF0000"/>
              </a:solidFill>
              <a:latin typeface="Times"/>
              <a:cs typeface="Times"/>
            </a:endParaRPr>
          </a:p>
        </p:txBody>
      </p:sp>
      <p:grpSp>
        <p:nvGrpSpPr>
          <p:cNvPr id="36" name="Group 35"/>
          <p:cNvGrpSpPr/>
          <p:nvPr/>
        </p:nvGrpSpPr>
        <p:grpSpPr>
          <a:xfrm>
            <a:off x="481695" y="1277948"/>
            <a:ext cx="1872043" cy="2499358"/>
            <a:chOff x="481695" y="1277948"/>
            <a:chExt cx="1872043" cy="2499358"/>
          </a:xfrm>
        </p:grpSpPr>
        <p:sp>
          <p:nvSpPr>
            <p:cNvPr id="237" name="Rectangle 236"/>
            <p:cNvSpPr/>
            <p:nvPr/>
          </p:nvSpPr>
          <p:spPr bwMode="auto">
            <a:xfrm>
              <a:off x="481695" y="1401436"/>
              <a:ext cx="1872043" cy="237587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321" name="Text Box 4"/>
            <p:cNvSpPr txBox="1">
              <a:spLocks noChangeArrowheads="1"/>
            </p:cNvSpPr>
            <p:nvPr/>
          </p:nvSpPr>
          <p:spPr bwMode="auto">
            <a:xfrm>
              <a:off x="1184379" y="1277948"/>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sp>
          <p:nvSpPr>
            <p:cNvPr id="153" name="Oval 152"/>
            <p:cNvSpPr/>
            <p:nvPr/>
          </p:nvSpPr>
          <p:spPr>
            <a:xfrm>
              <a:off x="1070155" y="2148211"/>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54" name="Oval 153"/>
            <p:cNvSpPr/>
            <p:nvPr/>
          </p:nvSpPr>
          <p:spPr>
            <a:xfrm>
              <a:off x="1104909" y="2909189"/>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55" name="Oval 154"/>
            <p:cNvSpPr/>
            <p:nvPr/>
          </p:nvSpPr>
          <p:spPr>
            <a:xfrm>
              <a:off x="589360" y="1732158"/>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58" name="Oval 157"/>
            <p:cNvSpPr/>
            <p:nvPr/>
          </p:nvSpPr>
          <p:spPr>
            <a:xfrm>
              <a:off x="522254" y="3344610"/>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59" name="Oval 158"/>
            <p:cNvSpPr/>
            <p:nvPr/>
          </p:nvSpPr>
          <p:spPr>
            <a:xfrm>
              <a:off x="1601199" y="3289868"/>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sp>
          <p:nvSpPr>
            <p:cNvPr id="162" name="Oval 161"/>
            <p:cNvSpPr/>
            <p:nvPr/>
          </p:nvSpPr>
          <p:spPr>
            <a:xfrm>
              <a:off x="1884821" y="2031986"/>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cxnSp>
          <p:nvCxnSpPr>
            <p:cNvPr id="13" name="Straight Connector 12"/>
            <p:cNvCxnSpPr>
              <a:stCxn id="162" idx="2"/>
              <a:endCxn id="153" idx="6"/>
            </p:cNvCxnSpPr>
            <p:nvPr/>
          </p:nvCxnSpPr>
          <p:spPr bwMode="auto">
            <a:xfrm flipH="1">
              <a:off x="1390195" y="2192006"/>
              <a:ext cx="494626" cy="116225"/>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p:cNvCxnSpPr>
              <a:stCxn id="162" idx="1"/>
              <a:endCxn id="155" idx="6"/>
            </p:cNvCxnSpPr>
            <p:nvPr/>
          </p:nvCxnSpPr>
          <p:spPr bwMode="auto">
            <a:xfrm flipH="1" flipV="1">
              <a:off x="909400" y="1892178"/>
              <a:ext cx="1022290" cy="186677"/>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p:cNvCxnSpPr>
              <a:stCxn id="155" idx="5"/>
              <a:endCxn id="153" idx="1"/>
            </p:cNvCxnSpPr>
            <p:nvPr/>
          </p:nvCxnSpPr>
          <p:spPr bwMode="auto">
            <a:xfrm>
              <a:off x="862531" y="2005329"/>
              <a:ext cx="254493" cy="189751"/>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a:stCxn id="155" idx="4"/>
              <a:endCxn id="154" idx="1"/>
            </p:cNvCxnSpPr>
            <p:nvPr/>
          </p:nvCxnSpPr>
          <p:spPr bwMode="auto">
            <a:xfrm>
              <a:off x="749380" y="2052198"/>
              <a:ext cx="402398" cy="90386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p:cNvCxnSpPr>
              <a:stCxn id="162" idx="3"/>
              <a:endCxn id="154" idx="7"/>
            </p:cNvCxnSpPr>
            <p:nvPr/>
          </p:nvCxnSpPr>
          <p:spPr bwMode="auto">
            <a:xfrm flipH="1">
              <a:off x="1378080" y="2305157"/>
              <a:ext cx="553610" cy="650901"/>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p:cNvCxnSpPr>
              <a:stCxn id="153" idx="4"/>
              <a:endCxn id="154" idx="0"/>
            </p:cNvCxnSpPr>
            <p:nvPr/>
          </p:nvCxnSpPr>
          <p:spPr bwMode="auto">
            <a:xfrm>
              <a:off x="1230175" y="2468251"/>
              <a:ext cx="34754" cy="440938"/>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p:cNvCxnSpPr>
              <a:stCxn id="154" idx="3"/>
              <a:endCxn id="158" idx="7"/>
            </p:cNvCxnSpPr>
            <p:nvPr/>
          </p:nvCxnSpPr>
          <p:spPr bwMode="auto">
            <a:xfrm flipH="1">
              <a:off x="795425" y="3182360"/>
              <a:ext cx="356353" cy="209119"/>
            </a:xfrm>
            <a:prstGeom prst="line">
              <a:avLst/>
            </a:prstGeom>
            <a:noFill/>
            <a:ln w="28575" cap="flat" cmpd="sng" algn="ctr">
              <a:solidFill>
                <a:schemeClr val="tx1"/>
              </a:solidFill>
              <a:prstDash val="solid"/>
              <a:round/>
              <a:headEnd type="none" w="med" len="med"/>
              <a:tailEnd type="none" w="med" len="med"/>
            </a:ln>
            <a:effectLst/>
          </p:spPr>
        </p:cxnSp>
        <p:cxnSp>
          <p:nvCxnSpPr>
            <p:cNvPr id="224" name="Straight Connector 223"/>
            <p:cNvCxnSpPr>
              <a:stCxn id="154" idx="5"/>
              <a:endCxn id="159" idx="1"/>
            </p:cNvCxnSpPr>
            <p:nvPr/>
          </p:nvCxnSpPr>
          <p:spPr bwMode="auto">
            <a:xfrm>
              <a:off x="1378080" y="3182360"/>
              <a:ext cx="269988" cy="154377"/>
            </a:xfrm>
            <a:prstGeom prst="line">
              <a:avLst/>
            </a:prstGeom>
            <a:noFill/>
            <a:ln w="28575" cap="flat" cmpd="sng" algn="ctr">
              <a:solidFill>
                <a:schemeClr val="tx1"/>
              </a:solidFill>
              <a:prstDash val="solid"/>
              <a:round/>
              <a:headEnd type="none" w="med" len="med"/>
              <a:tailEnd type="none" w="med" len="med"/>
            </a:ln>
            <a:effectLst/>
          </p:spPr>
        </p:cxnSp>
      </p:grpSp>
      <p:grpSp>
        <p:nvGrpSpPr>
          <p:cNvPr id="3" name="Group 2"/>
          <p:cNvGrpSpPr/>
          <p:nvPr/>
        </p:nvGrpSpPr>
        <p:grpSpPr>
          <a:xfrm>
            <a:off x="7044295" y="1277948"/>
            <a:ext cx="1872043" cy="2432784"/>
            <a:chOff x="7044295" y="1277948"/>
            <a:chExt cx="1872043" cy="2432784"/>
          </a:xfrm>
        </p:grpSpPr>
        <p:sp>
          <p:nvSpPr>
            <p:cNvPr id="325" name="Rectangle 324"/>
            <p:cNvSpPr/>
            <p:nvPr/>
          </p:nvSpPr>
          <p:spPr bwMode="auto">
            <a:xfrm>
              <a:off x="7044295" y="1390488"/>
              <a:ext cx="1872043" cy="232024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187" name="Oval 186"/>
            <p:cNvSpPr/>
            <p:nvPr/>
          </p:nvSpPr>
          <p:spPr>
            <a:xfrm>
              <a:off x="7667889" y="2103536"/>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88" name="Oval 187"/>
            <p:cNvSpPr/>
            <p:nvPr/>
          </p:nvSpPr>
          <p:spPr>
            <a:xfrm>
              <a:off x="7702643" y="2864514"/>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89" name="Oval 188"/>
            <p:cNvSpPr/>
            <p:nvPr/>
          </p:nvSpPr>
          <p:spPr>
            <a:xfrm>
              <a:off x="7187094" y="1687483"/>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90" name="Oval 189"/>
            <p:cNvSpPr/>
            <p:nvPr/>
          </p:nvSpPr>
          <p:spPr>
            <a:xfrm>
              <a:off x="7119988" y="3299935"/>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91" name="Oval 190"/>
            <p:cNvSpPr/>
            <p:nvPr/>
          </p:nvSpPr>
          <p:spPr>
            <a:xfrm>
              <a:off x="8198933" y="3245193"/>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cxnSp>
          <p:nvCxnSpPr>
            <p:cNvPr id="193" name="Straight Connector 192"/>
            <p:cNvCxnSpPr>
              <a:stCxn id="192" idx="2"/>
              <a:endCxn id="187" idx="6"/>
            </p:cNvCxnSpPr>
            <p:nvPr/>
          </p:nvCxnSpPr>
          <p:spPr bwMode="auto">
            <a:xfrm flipH="1">
              <a:off x="7987929" y="2147331"/>
              <a:ext cx="494626" cy="116225"/>
            </a:xfrm>
            <a:prstGeom prst="line">
              <a:avLst/>
            </a:prstGeom>
            <a:noFill/>
            <a:ln w="28575" cap="flat" cmpd="sng" algn="ctr">
              <a:solidFill>
                <a:srgbClr val="FF0000"/>
              </a:solidFill>
              <a:prstDash val="solid"/>
              <a:round/>
              <a:headEnd type="none" w="med" len="med"/>
              <a:tailEnd type="none" w="med" len="med"/>
            </a:ln>
            <a:effectLst/>
          </p:spPr>
        </p:cxnSp>
        <p:cxnSp>
          <p:nvCxnSpPr>
            <p:cNvPr id="198" name="Straight Connector 197"/>
            <p:cNvCxnSpPr>
              <a:stCxn id="187" idx="4"/>
              <a:endCxn id="188" idx="0"/>
            </p:cNvCxnSpPr>
            <p:nvPr/>
          </p:nvCxnSpPr>
          <p:spPr bwMode="auto">
            <a:xfrm>
              <a:off x="7827909" y="2423576"/>
              <a:ext cx="34754" cy="440938"/>
            </a:xfrm>
            <a:prstGeom prst="line">
              <a:avLst/>
            </a:prstGeom>
            <a:noFill/>
            <a:ln w="28575" cap="flat" cmpd="sng" algn="ctr">
              <a:solidFill>
                <a:srgbClr val="FF0000"/>
              </a:solidFill>
              <a:prstDash val="solid"/>
              <a:round/>
              <a:headEnd type="none" w="med" len="med"/>
              <a:tailEnd type="none" w="med" len="med"/>
            </a:ln>
            <a:effectLst/>
          </p:spPr>
        </p:cxnSp>
        <p:sp>
          <p:nvSpPr>
            <p:cNvPr id="192" name="Oval 191"/>
            <p:cNvSpPr/>
            <p:nvPr/>
          </p:nvSpPr>
          <p:spPr>
            <a:xfrm>
              <a:off x="8482555" y="1987311"/>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sp>
          <p:nvSpPr>
            <p:cNvPr id="201" name="Text Box 59"/>
            <p:cNvSpPr txBox="1">
              <a:spLocks noChangeArrowheads="1"/>
            </p:cNvSpPr>
            <p:nvPr/>
          </p:nvSpPr>
          <p:spPr bwMode="auto">
            <a:xfrm>
              <a:off x="8259093" y="2558579"/>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203" name="Text Box 59"/>
            <p:cNvSpPr txBox="1">
              <a:spLocks noChangeArrowheads="1"/>
            </p:cNvSpPr>
            <p:nvPr/>
          </p:nvSpPr>
          <p:spPr bwMode="auto">
            <a:xfrm>
              <a:off x="8050221" y="1846032"/>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206" name="Text Box 59"/>
            <p:cNvSpPr txBox="1">
              <a:spLocks noChangeArrowheads="1"/>
            </p:cNvSpPr>
            <p:nvPr/>
          </p:nvSpPr>
          <p:spPr bwMode="auto">
            <a:xfrm>
              <a:off x="7534817" y="2458276"/>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cxnSp>
          <p:nvCxnSpPr>
            <p:cNvPr id="197" name="Straight Connector 196"/>
            <p:cNvCxnSpPr>
              <a:stCxn id="192" idx="3"/>
              <a:endCxn id="188" idx="7"/>
            </p:cNvCxnSpPr>
            <p:nvPr/>
          </p:nvCxnSpPr>
          <p:spPr bwMode="auto">
            <a:xfrm flipH="1">
              <a:off x="7975814" y="2260482"/>
              <a:ext cx="553610" cy="650901"/>
            </a:xfrm>
            <a:prstGeom prst="line">
              <a:avLst/>
            </a:prstGeom>
            <a:noFill/>
            <a:ln w="28575" cap="flat" cmpd="sng" algn="ctr">
              <a:solidFill>
                <a:srgbClr val="FF0000"/>
              </a:solidFill>
              <a:prstDash val="solid"/>
              <a:round/>
              <a:headEnd type="none" w="med" len="med"/>
              <a:tailEnd type="none" w="med" len="med"/>
            </a:ln>
            <a:effectLst/>
          </p:spPr>
        </p:cxnSp>
        <p:sp>
          <p:nvSpPr>
            <p:cNvPr id="211" name="Text Box 4"/>
            <p:cNvSpPr txBox="1">
              <a:spLocks noChangeArrowheads="1"/>
            </p:cNvSpPr>
            <p:nvPr/>
          </p:nvSpPr>
          <p:spPr bwMode="auto">
            <a:xfrm>
              <a:off x="7576923" y="1277948"/>
              <a:ext cx="842915"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B, C</a:t>
              </a:r>
            </a:p>
          </p:txBody>
        </p:sp>
      </p:grpSp>
      <p:sp>
        <p:nvSpPr>
          <p:cNvPr id="177" name="Rectangle 31"/>
          <p:cNvSpPr>
            <a:spLocks/>
          </p:cNvSpPr>
          <p:nvPr/>
        </p:nvSpPr>
        <p:spPr bwMode="auto">
          <a:xfrm>
            <a:off x="175374" y="109924"/>
            <a:ext cx="6795492" cy="464344"/>
          </a:xfrm>
          <a:prstGeom prst="rect">
            <a:avLst/>
          </a:prstGeom>
          <a:noFill/>
          <a:ln w="12700" cap="flat">
            <a:noFill/>
            <a:miter lim="800000"/>
            <a:headEnd type="none" w="med" len="med"/>
            <a:tailEnd type="none" w="med" len="med"/>
          </a:ln>
        </p:spPr>
        <p:txBody>
          <a:bodyPr lIns="0" tIns="0" rIns="40622" bIns="0"/>
          <a:lstStyle/>
          <a:p>
            <a:pPr marL="40166" defTabSz="457130" fontAlgn="auto">
              <a:spcBef>
                <a:spcPts val="0"/>
              </a:spcBef>
              <a:spcAft>
                <a:spcPts val="0"/>
              </a:spcAft>
              <a:buFontTx/>
              <a:buNone/>
            </a:pPr>
            <a:r>
              <a:rPr lang="en-US" dirty="0">
                <a:solidFill>
                  <a:srgbClr val="FFFF00"/>
                </a:solidFill>
                <a:latin typeface="Calibri"/>
                <a:cs typeface="Calibri"/>
                <a:sym typeface="Arial Bold" charset="0"/>
              </a:rPr>
              <a:t>Counting triangles (clustering coefficient)</a:t>
            </a:r>
          </a:p>
        </p:txBody>
      </p:sp>
    </p:spTree>
    <p:custDataLst>
      <p:tags r:id="rId1"/>
    </p:custDataLst>
    <p:extLst>
      <p:ext uri="{BB962C8B-B14F-4D97-AF65-F5344CB8AC3E}">
        <p14:creationId xmlns:p14="http://schemas.microsoft.com/office/powerpoint/2010/main" val="1309047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a:picLocks noChangeArrowheads="1"/>
          </p:cNvPicPr>
          <p:nvPr/>
        </p:nvPicPr>
        <p:blipFill>
          <a:blip r:embed="rId4"/>
          <a:srcRect/>
          <a:stretch>
            <a:fillRect/>
          </a:stretch>
        </p:blipFill>
        <p:spPr bwMode="auto">
          <a:xfrm>
            <a:off x="0" y="0"/>
            <a:ext cx="9144000" cy="1294805"/>
          </a:xfrm>
          <a:prstGeom prst="rect">
            <a:avLst/>
          </a:prstGeom>
          <a:noFill/>
          <a:ln w="9525" cap="flat">
            <a:noFill/>
            <a:miter lim="800000"/>
            <a:headEnd/>
            <a:tailEnd/>
          </a:ln>
        </p:spPr>
      </p:pic>
      <p:grpSp>
        <p:nvGrpSpPr>
          <p:cNvPr id="231" name="Group 230"/>
          <p:cNvGrpSpPr/>
          <p:nvPr/>
        </p:nvGrpSpPr>
        <p:grpSpPr>
          <a:xfrm>
            <a:off x="500611" y="4304643"/>
            <a:ext cx="1725892" cy="1734473"/>
            <a:chOff x="711178" y="4488905"/>
            <a:chExt cx="1364815" cy="1371600"/>
          </a:xfrm>
        </p:grpSpPr>
        <p:grpSp>
          <p:nvGrpSpPr>
            <p:cNvPr id="2" name="Group 1"/>
            <p:cNvGrpSpPr>
              <a:grpSpLocks noChangeAspect="1"/>
            </p:cNvGrpSpPr>
            <p:nvPr/>
          </p:nvGrpSpPr>
          <p:grpSpPr>
            <a:xfrm>
              <a:off x="711178" y="4488905"/>
              <a:ext cx="1364815" cy="1371600"/>
              <a:chOff x="3408652" y="2316330"/>
              <a:chExt cx="1916112" cy="1925637"/>
            </a:xfrm>
          </p:grpSpPr>
          <p:sp>
            <p:nvSpPr>
              <p:cNvPr id="54" name="Oval 8"/>
              <p:cNvSpPr>
                <a:spLocks noChangeAspect="1" noChangeArrowheads="1"/>
              </p:cNvSpPr>
              <p:nvPr/>
            </p:nvSpPr>
            <p:spPr bwMode="auto">
              <a:xfrm>
                <a:off x="3473740" y="303546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5" name="Rectangle 9"/>
              <p:cNvSpPr>
                <a:spLocks noChangeAspect="1" noChangeArrowheads="1"/>
              </p:cNvSpPr>
              <p:nvPr/>
            </p:nvSpPr>
            <p:spPr bwMode="auto">
              <a:xfrm>
                <a:off x="3408652" y="2316330"/>
                <a:ext cx="1916112" cy="1925637"/>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6" name="Oval 10"/>
              <p:cNvSpPr>
                <a:spLocks noChangeAspect="1" noChangeArrowheads="1"/>
              </p:cNvSpPr>
              <p:nvPr/>
            </p:nvSpPr>
            <p:spPr bwMode="auto">
              <a:xfrm>
                <a:off x="3473740"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7" name="Oval 11"/>
              <p:cNvSpPr>
                <a:spLocks noChangeAspect="1" noChangeArrowheads="1"/>
              </p:cNvSpPr>
              <p:nvPr/>
            </p:nvSpPr>
            <p:spPr bwMode="auto">
              <a:xfrm>
                <a:off x="3800765"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8" name="Oval 12"/>
              <p:cNvSpPr>
                <a:spLocks noChangeAspect="1" noChangeArrowheads="1"/>
              </p:cNvSpPr>
              <p:nvPr/>
            </p:nvSpPr>
            <p:spPr bwMode="auto">
              <a:xfrm>
                <a:off x="4127790"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59" name="Oval 13"/>
              <p:cNvSpPr>
                <a:spLocks noChangeAspect="1" noChangeArrowheads="1"/>
              </p:cNvSpPr>
              <p:nvPr/>
            </p:nvSpPr>
            <p:spPr bwMode="auto">
              <a:xfrm>
                <a:off x="4456401" y="4018129"/>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0" name="Oval 14"/>
              <p:cNvSpPr>
                <a:spLocks noChangeAspect="1" noChangeArrowheads="1"/>
              </p:cNvSpPr>
              <p:nvPr/>
            </p:nvSpPr>
            <p:spPr bwMode="auto">
              <a:xfrm>
                <a:off x="4783426" y="4018129"/>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1" name="Oval 15"/>
              <p:cNvSpPr>
                <a:spLocks noChangeAspect="1" noChangeArrowheads="1"/>
              </p:cNvSpPr>
              <p:nvPr/>
            </p:nvSpPr>
            <p:spPr bwMode="auto">
              <a:xfrm>
                <a:off x="5110451" y="4018129"/>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2" name="Oval 17"/>
              <p:cNvSpPr>
                <a:spLocks noChangeAspect="1" noChangeArrowheads="1"/>
              </p:cNvSpPr>
              <p:nvPr/>
            </p:nvSpPr>
            <p:spPr bwMode="auto">
              <a:xfrm>
                <a:off x="3473740" y="238141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3" name="Oval 18"/>
              <p:cNvSpPr>
                <a:spLocks noChangeAspect="1" noChangeArrowheads="1"/>
              </p:cNvSpPr>
              <p:nvPr/>
            </p:nvSpPr>
            <p:spPr bwMode="auto">
              <a:xfrm>
                <a:off x="3800765" y="238141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4" name="Oval 19"/>
              <p:cNvSpPr>
                <a:spLocks noChangeAspect="1" noChangeArrowheads="1"/>
              </p:cNvSpPr>
              <p:nvPr/>
            </p:nvSpPr>
            <p:spPr bwMode="auto">
              <a:xfrm>
                <a:off x="4127790" y="2381417"/>
                <a:ext cx="136525" cy="13652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5" name="Oval 20"/>
              <p:cNvSpPr>
                <a:spLocks noChangeAspect="1" noChangeArrowheads="1"/>
              </p:cNvSpPr>
              <p:nvPr/>
            </p:nvSpPr>
            <p:spPr bwMode="auto">
              <a:xfrm>
                <a:off x="4456401" y="2381417"/>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6" name="Oval 21"/>
              <p:cNvSpPr>
                <a:spLocks noChangeAspect="1" noChangeArrowheads="1"/>
              </p:cNvSpPr>
              <p:nvPr/>
            </p:nvSpPr>
            <p:spPr bwMode="auto">
              <a:xfrm>
                <a:off x="4783426" y="2381417"/>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7" name="Oval 22"/>
              <p:cNvSpPr>
                <a:spLocks noChangeAspect="1" noChangeArrowheads="1"/>
              </p:cNvSpPr>
              <p:nvPr/>
            </p:nvSpPr>
            <p:spPr bwMode="auto">
              <a:xfrm>
                <a:off x="5110451" y="2381417"/>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8" name="Oval 24"/>
              <p:cNvSpPr>
                <a:spLocks noChangeAspect="1" noChangeArrowheads="1"/>
              </p:cNvSpPr>
              <p:nvPr/>
            </p:nvSpPr>
            <p:spPr bwMode="auto">
              <a:xfrm>
                <a:off x="3473740" y="2708442"/>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69" name="Oval 25"/>
              <p:cNvSpPr>
                <a:spLocks noChangeAspect="1" noChangeArrowheads="1"/>
              </p:cNvSpPr>
              <p:nvPr/>
            </p:nvSpPr>
            <p:spPr bwMode="auto">
              <a:xfrm>
                <a:off x="3800765" y="2708442"/>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0" name="Oval 26"/>
              <p:cNvSpPr>
                <a:spLocks noChangeAspect="1" noChangeArrowheads="1"/>
              </p:cNvSpPr>
              <p:nvPr/>
            </p:nvSpPr>
            <p:spPr bwMode="auto">
              <a:xfrm>
                <a:off x="4127790" y="2708442"/>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1" name="Oval 27"/>
              <p:cNvSpPr>
                <a:spLocks noChangeAspect="1" noChangeArrowheads="1"/>
              </p:cNvSpPr>
              <p:nvPr/>
            </p:nvSpPr>
            <p:spPr bwMode="auto">
              <a:xfrm>
                <a:off x="4456401" y="2708442"/>
                <a:ext cx="136525" cy="13652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2" name="Oval 28"/>
              <p:cNvSpPr>
                <a:spLocks noChangeAspect="1" noChangeArrowheads="1"/>
              </p:cNvSpPr>
              <p:nvPr/>
            </p:nvSpPr>
            <p:spPr bwMode="auto">
              <a:xfrm>
                <a:off x="4783426" y="2708442"/>
                <a:ext cx="136525" cy="136525"/>
              </a:xfrm>
              <a:prstGeom prst="ellipse">
                <a:avLst/>
              </a:prstGeom>
              <a:solidFill>
                <a:srgbClr val="FFFFFF"/>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5" name="Oval 29"/>
              <p:cNvSpPr>
                <a:spLocks noChangeAspect="1" noChangeArrowheads="1"/>
              </p:cNvSpPr>
              <p:nvPr/>
            </p:nvSpPr>
            <p:spPr bwMode="auto">
              <a:xfrm>
                <a:off x="5110451" y="2708442"/>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6" name="Oval 31"/>
              <p:cNvSpPr>
                <a:spLocks noChangeAspect="1" noChangeArrowheads="1"/>
              </p:cNvSpPr>
              <p:nvPr/>
            </p:nvSpPr>
            <p:spPr bwMode="auto">
              <a:xfrm>
                <a:off x="3800765" y="3035467"/>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7" name="Oval 32"/>
              <p:cNvSpPr>
                <a:spLocks noChangeAspect="1" noChangeArrowheads="1"/>
              </p:cNvSpPr>
              <p:nvPr/>
            </p:nvSpPr>
            <p:spPr bwMode="auto">
              <a:xfrm>
                <a:off x="4127790" y="3035467"/>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8" name="Oval 33"/>
              <p:cNvSpPr>
                <a:spLocks noChangeAspect="1" noChangeArrowheads="1"/>
              </p:cNvSpPr>
              <p:nvPr/>
            </p:nvSpPr>
            <p:spPr bwMode="auto">
              <a:xfrm>
                <a:off x="4456401" y="3035467"/>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79" name="Oval 34"/>
              <p:cNvSpPr>
                <a:spLocks noChangeAspect="1" noChangeArrowheads="1"/>
              </p:cNvSpPr>
              <p:nvPr/>
            </p:nvSpPr>
            <p:spPr bwMode="auto">
              <a:xfrm>
                <a:off x="4783426" y="3035467"/>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0" name="Oval 35"/>
              <p:cNvSpPr>
                <a:spLocks noChangeAspect="1" noChangeArrowheads="1"/>
              </p:cNvSpPr>
              <p:nvPr/>
            </p:nvSpPr>
            <p:spPr bwMode="auto">
              <a:xfrm>
                <a:off x="5110451" y="3035467"/>
                <a:ext cx="136525" cy="136525"/>
              </a:xfrm>
              <a:prstGeom prst="ellipse">
                <a:avLst/>
              </a:prstGeom>
              <a:solidFill>
                <a:srgbClr val="000000"/>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1" name="Oval 37"/>
              <p:cNvSpPr>
                <a:spLocks noChangeAspect="1" noChangeArrowheads="1"/>
              </p:cNvSpPr>
              <p:nvPr/>
            </p:nvSpPr>
            <p:spPr bwMode="auto">
              <a:xfrm>
                <a:off x="3473740" y="3364079"/>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2" name="Oval 38"/>
              <p:cNvSpPr>
                <a:spLocks noChangeAspect="1" noChangeArrowheads="1"/>
              </p:cNvSpPr>
              <p:nvPr/>
            </p:nvSpPr>
            <p:spPr bwMode="auto">
              <a:xfrm>
                <a:off x="3800765" y="3364079"/>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3" name="Oval 39"/>
              <p:cNvSpPr>
                <a:spLocks noChangeAspect="1" noChangeArrowheads="1"/>
              </p:cNvSpPr>
              <p:nvPr/>
            </p:nvSpPr>
            <p:spPr bwMode="auto">
              <a:xfrm>
                <a:off x="4127790" y="3364079"/>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4" name="Oval 40"/>
              <p:cNvSpPr>
                <a:spLocks noChangeAspect="1" noChangeArrowheads="1"/>
              </p:cNvSpPr>
              <p:nvPr/>
            </p:nvSpPr>
            <p:spPr bwMode="auto">
              <a:xfrm>
                <a:off x="4456401" y="3364079"/>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5" name="Oval 41"/>
              <p:cNvSpPr>
                <a:spLocks noChangeAspect="1" noChangeArrowheads="1"/>
              </p:cNvSpPr>
              <p:nvPr/>
            </p:nvSpPr>
            <p:spPr bwMode="auto">
              <a:xfrm>
                <a:off x="4783426" y="3364079"/>
                <a:ext cx="136525" cy="136525"/>
              </a:xfrm>
              <a:prstGeom prst="ellipse">
                <a:avLst/>
              </a:prstGeom>
              <a:solidFill>
                <a:srgbClr val="000000"/>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89" name="Oval 42"/>
              <p:cNvSpPr>
                <a:spLocks noChangeAspect="1" noChangeArrowheads="1"/>
              </p:cNvSpPr>
              <p:nvPr/>
            </p:nvSpPr>
            <p:spPr bwMode="auto">
              <a:xfrm>
                <a:off x="5110451" y="3364079"/>
                <a:ext cx="136525" cy="136525"/>
              </a:xfrm>
              <a:prstGeom prst="ellipse">
                <a:avLst/>
              </a:prstGeom>
              <a:solidFill>
                <a:schemeClr val="tx1"/>
              </a:solid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1" name="Oval 44"/>
              <p:cNvSpPr>
                <a:spLocks noChangeAspect="1" noChangeArrowheads="1"/>
              </p:cNvSpPr>
              <p:nvPr/>
            </p:nvSpPr>
            <p:spPr bwMode="auto">
              <a:xfrm>
                <a:off x="3473740" y="3691105"/>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6" name="Oval 45"/>
              <p:cNvSpPr>
                <a:spLocks noChangeAspect="1" noChangeArrowheads="1"/>
              </p:cNvSpPr>
              <p:nvPr/>
            </p:nvSpPr>
            <p:spPr bwMode="auto">
              <a:xfrm>
                <a:off x="3800765" y="369110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98" name="Oval 46"/>
              <p:cNvSpPr>
                <a:spLocks noChangeAspect="1" noChangeArrowheads="1"/>
              </p:cNvSpPr>
              <p:nvPr/>
            </p:nvSpPr>
            <p:spPr bwMode="auto">
              <a:xfrm>
                <a:off x="4127790" y="369110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1" name="Oval 47"/>
              <p:cNvSpPr>
                <a:spLocks noChangeAspect="1" noChangeArrowheads="1"/>
              </p:cNvSpPr>
              <p:nvPr/>
            </p:nvSpPr>
            <p:spPr bwMode="auto">
              <a:xfrm>
                <a:off x="4456401" y="369110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2" name="Oval 48"/>
              <p:cNvSpPr>
                <a:spLocks noChangeAspect="1" noChangeArrowheads="1"/>
              </p:cNvSpPr>
              <p:nvPr/>
            </p:nvSpPr>
            <p:spPr bwMode="auto">
              <a:xfrm>
                <a:off x="4783426" y="369110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103" name="Oval 49"/>
              <p:cNvSpPr>
                <a:spLocks noChangeAspect="1" noChangeArrowheads="1"/>
              </p:cNvSpPr>
              <p:nvPr/>
            </p:nvSpPr>
            <p:spPr bwMode="auto">
              <a:xfrm>
                <a:off x="5110451" y="369110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grpSp>
        <p:sp>
          <p:nvSpPr>
            <p:cNvPr id="320" name="Text Box 4"/>
            <p:cNvSpPr txBox="1">
              <a:spLocks noChangeArrowheads="1"/>
            </p:cNvSpPr>
            <p:nvPr/>
          </p:nvSpPr>
          <p:spPr bwMode="auto">
            <a:xfrm>
              <a:off x="732461" y="4503434"/>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grpSp>
      <p:grpSp>
        <p:nvGrpSpPr>
          <p:cNvPr id="33" name="Group 32"/>
          <p:cNvGrpSpPr/>
          <p:nvPr/>
        </p:nvGrpSpPr>
        <p:grpSpPr>
          <a:xfrm>
            <a:off x="3193866" y="4303199"/>
            <a:ext cx="3092910" cy="1737360"/>
            <a:chOff x="3150360" y="4303199"/>
            <a:chExt cx="3092910" cy="1737360"/>
          </a:xfrm>
        </p:grpSpPr>
        <p:grpSp>
          <p:nvGrpSpPr>
            <p:cNvPr id="4" name="Group 3"/>
            <p:cNvGrpSpPr/>
            <p:nvPr/>
          </p:nvGrpSpPr>
          <p:grpSpPr>
            <a:xfrm>
              <a:off x="3150360" y="4304643"/>
              <a:ext cx="1737360" cy="1734473"/>
              <a:chOff x="2936229" y="1555674"/>
              <a:chExt cx="1373883" cy="1371600"/>
            </a:xfrm>
          </p:grpSpPr>
          <p:grpSp>
            <p:nvGrpSpPr>
              <p:cNvPr id="23" name="Group 22"/>
              <p:cNvGrpSpPr>
                <a:grpSpLocks noChangeAspect="1"/>
              </p:cNvGrpSpPr>
              <p:nvPr/>
            </p:nvGrpSpPr>
            <p:grpSpPr>
              <a:xfrm>
                <a:off x="2936229" y="1555674"/>
                <a:ext cx="1373883" cy="1371600"/>
                <a:chOff x="3433283" y="3230640"/>
                <a:chExt cx="1908120" cy="1904949"/>
              </a:xfrm>
            </p:grpSpPr>
            <p:sp>
              <p:nvSpPr>
                <p:cNvPr id="202" name="Oval 8"/>
                <p:cNvSpPr>
                  <a:spLocks noChangeAspect="1" noChangeArrowheads="1"/>
                </p:cNvSpPr>
                <p:nvPr/>
              </p:nvSpPr>
              <p:spPr bwMode="auto">
                <a:xfrm>
                  <a:off x="350708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4" name="Oval 10"/>
                <p:cNvSpPr>
                  <a:spLocks noChangeAspect="1" noChangeArrowheads="1"/>
                </p:cNvSpPr>
                <p:nvPr/>
              </p:nvSpPr>
              <p:spPr bwMode="auto">
                <a:xfrm>
                  <a:off x="350708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5" name="Oval 11"/>
                <p:cNvSpPr>
                  <a:spLocks noChangeAspect="1" noChangeArrowheads="1"/>
                </p:cNvSpPr>
                <p:nvPr/>
              </p:nvSpPr>
              <p:spPr bwMode="auto">
                <a:xfrm>
                  <a:off x="3834106"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8" name="Oval 12"/>
                <p:cNvSpPr>
                  <a:spLocks noChangeAspect="1" noChangeArrowheads="1"/>
                </p:cNvSpPr>
                <p:nvPr/>
              </p:nvSpPr>
              <p:spPr bwMode="auto">
                <a:xfrm>
                  <a:off x="416113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09" name="Oval 13"/>
                <p:cNvSpPr>
                  <a:spLocks noChangeAspect="1" noChangeArrowheads="1"/>
                </p:cNvSpPr>
                <p:nvPr/>
              </p:nvSpPr>
              <p:spPr bwMode="auto">
                <a:xfrm>
                  <a:off x="4489742" y="490469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0" name="Oval 14"/>
                <p:cNvSpPr>
                  <a:spLocks noChangeAspect="1" noChangeArrowheads="1"/>
                </p:cNvSpPr>
                <p:nvPr/>
              </p:nvSpPr>
              <p:spPr bwMode="auto">
                <a:xfrm>
                  <a:off x="4816767"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2" name="Oval 15"/>
                <p:cNvSpPr>
                  <a:spLocks noChangeAspect="1" noChangeArrowheads="1"/>
                </p:cNvSpPr>
                <p:nvPr/>
              </p:nvSpPr>
              <p:spPr bwMode="auto">
                <a:xfrm>
                  <a:off x="5143792" y="490469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14" name="Oval 17"/>
                <p:cNvSpPr>
                  <a:spLocks noChangeAspect="1" noChangeArrowheads="1"/>
                </p:cNvSpPr>
                <p:nvPr/>
              </p:nvSpPr>
              <p:spPr bwMode="auto">
                <a:xfrm>
                  <a:off x="3507081" y="326798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1" name="Oval 24"/>
                <p:cNvSpPr>
                  <a:spLocks noChangeAspect="1" noChangeArrowheads="1"/>
                </p:cNvSpPr>
                <p:nvPr/>
              </p:nvSpPr>
              <p:spPr bwMode="auto">
                <a:xfrm>
                  <a:off x="3507081" y="3595008"/>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2" name="Oval 25"/>
                <p:cNvSpPr>
                  <a:spLocks noChangeAspect="1" noChangeArrowheads="1"/>
                </p:cNvSpPr>
                <p:nvPr/>
              </p:nvSpPr>
              <p:spPr bwMode="auto">
                <a:xfrm>
                  <a:off x="3834106" y="3595008"/>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7" name="Oval 31"/>
                <p:cNvSpPr>
                  <a:spLocks noChangeAspect="1" noChangeArrowheads="1"/>
                </p:cNvSpPr>
                <p:nvPr/>
              </p:nvSpPr>
              <p:spPr bwMode="auto">
                <a:xfrm>
                  <a:off x="3834106" y="3922033"/>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28" name="Oval 32"/>
                <p:cNvSpPr>
                  <a:spLocks noChangeAspect="1" noChangeArrowheads="1"/>
                </p:cNvSpPr>
                <p:nvPr/>
              </p:nvSpPr>
              <p:spPr bwMode="auto">
                <a:xfrm>
                  <a:off x="416113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2" name="Oval 37"/>
                <p:cNvSpPr>
                  <a:spLocks noChangeAspect="1" noChangeArrowheads="1"/>
                </p:cNvSpPr>
                <p:nvPr/>
              </p:nvSpPr>
              <p:spPr bwMode="auto">
                <a:xfrm>
                  <a:off x="3507081"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3" name="Oval 38"/>
                <p:cNvSpPr>
                  <a:spLocks noChangeAspect="1" noChangeArrowheads="1"/>
                </p:cNvSpPr>
                <p:nvPr/>
              </p:nvSpPr>
              <p:spPr bwMode="auto">
                <a:xfrm>
                  <a:off x="3834106"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4" name="Oval 39"/>
                <p:cNvSpPr>
                  <a:spLocks noChangeAspect="1" noChangeArrowheads="1"/>
                </p:cNvSpPr>
                <p:nvPr/>
              </p:nvSpPr>
              <p:spPr bwMode="auto">
                <a:xfrm>
                  <a:off x="4161131" y="425064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5" name="Oval 40"/>
                <p:cNvSpPr>
                  <a:spLocks noChangeAspect="1" noChangeArrowheads="1"/>
                </p:cNvSpPr>
                <p:nvPr/>
              </p:nvSpPr>
              <p:spPr bwMode="auto">
                <a:xfrm>
                  <a:off x="4489742" y="425064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8" name="Oval 44"/>
                <p:cNvSpPr>
                  <a:spLocks noChangeAspect="1" noChangeArrowheads="1"/>
                </p:cNvSpPr>
                <p:nvPr/>
              </p:nvSpPr>
              <p:spPr bwMode="auto">
                <a:xfrm>
                  <a:off x="3507081" y="4577671"/>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39" name="Oval 45"/>
                <p:cNvSpPr>
                  <a:spLocks noChangeAspect="1" noChangeArrowheads="1"/>
                </p:cNvSpPr>
                <p:nvPr/>
              </p:nvSpPr>
              <p:spPr bwMode="auto">
                <a:xfrm>
                  <a:off x="3834106" y="457767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0" name="Oval 46"/>
                <p:cNvSpPr>
                  <a:spLocks noChangeAspect="1" noChangeArrowheads="1"/>
                </p:cNvSpPr>
                <p:nvPr/>
              </p:nvSpPr>
              <p:spPr bwMode="auto">
                <a:xfrm>
                  <a:off x="4161131" y="4577671"/>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1" name="Oval 47"/>
                <p:cNvSpPr>
                  <a:spLocks noChangeAspect="1" noChangeArrowheads="1"/>
                </p:cNvSpPr>
                <p:nvPr/>
              </p:nvSpPr>
              <p:spPr bwMode="auto">
                <a:xfrm>
                  <a:off x="4489742" y="4577671"/>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2" name="Oval 48"/>
                <p:cNvSpPr>
                  <a:spLocks noChangeAspect="1" noChangeArrowheads="1"/>
                </p:cNvSpPr>
                <p:nvPr/>
              </p:nvSpPr>
              <p:spPr bwMode="auto">
                <a:xfrm>
                  <a:off x="4816767" y="4577671"/>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cxnSp>
              <p:nvCxnSpPr>
                <p:cNvPr id="5" name="Straight Connector 4"/>
                <p:cNvCxnSpPr/>
                <p:nvPr/>
              </p:nvCxnSpPr>
              <p:spPr bwMode="auto">
                <a:xfrm>
                  <a:off x="3436454" y="5129240"/>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282" name="Straight Connector 281"/>
                <p:cNvCxnSpPr/>
                <p:nvPr/>
              </p:nvCxnSpPr>
              <p:spPr bwMode="auto">
                <a:xfrm rot="16200000">
                  <a:off x="2480808" y="4183115"/>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283" name="Straight Connector 282"/>
                <p:cNvCxnSpPr/>
                <p:nvPr/>
              </p:nvCxnSpPr>
              <p:spPr bwMode="auto">
                <a:xfrm>
                  <a:off x="3613150" y="3241675"/>
                  <a:ext cx="1711325" cy="1711325"/>
                </a:xfrm>
                <a:prstGeom prst="line">
                  <a:avLst/>
                </a:prstGeom>
                <a:noFill/>
                <a:ln w="28575" cap="flat" cmpd="sng" algn="ctr">
                  <a:solidFill>
                    <a:schemeClr val="accent1"/>
                  </a:solidFill>
                  <a:prstDash val="solid"/>
                  <a:round/>
                  <a:headEnd type="none" w="med" len="med"/>
                  <a:tailEnd type="none" w="med" len="med"/>
                </a:ln>
                <a:effectLst/>
              </p:spPr>
            </p:cxnSp>
            <p:cxnSp>
              <p:nvCxnSpPr>
                <p:cNvPr id="285" name="Straight Connector 284"/>
                <p:cNvCxnSpPr/>
                <p:nvPr/>
              </p:nvCxnSpPr>
              <p:spPr bwMode="auto">
                <a:xfrm>
                  <a:off x="3437244" y="3241055"/>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286" name="Straight Connector 285"/>
                <p:cNvCxnSpPr/>
                <p:nvPr/>
              </p:nvCxnSpPr>
              <p:spPr bwMode="auto">
                <a:xfrm rot="16200000">
                  <a:off x="5236234" y="5034017"/>
                  <a:ext cx="182880" cy="0"/>
                </a:xfrm>
                <a:prstGeom prst="line">
                  <a:avLst/>
                </a:prstGeom>
                <a:noFill/>
                <a:ln w="28575" cap="flat" cmpd="sng" algn="ctr">
                  <a:solidFill>
                    <a:schemeClr val="accent1"/>
                  </a:solidFill>
                  <a:prstDash val="solid"/>
                  <a:round/>
                  <a:headEnd type="none" w="med" len="med"/>
                  <a:tailEnd type="none" w="med" len="med"/>
                </a:ln>
                <a:effectLst/>
              </p:spPr>
            </p:cxnSp>
          </p:grpSp>
          <p:sp>
            <p:nvSpPr>
              <p:cNvPr id="322" name="Text Box 4"/>
              <p:cNvSpPr txBox="1">
                <a:spLocks noChangeArrowheads="1"/>
              </p:cNvSpPr>
              <p:nvPr/>
            </p:nvSpPr>
            <p:spPr bwMode="auto">
              <a:xfrm>
                <a:off x="2951105" y="1570203"/>
                <a:ext cx="403717"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L</a:t>
                </a:r>
              </a:p>
            </p:txBody>
          </p:sp>
        </p:grpSp>
        <p:grpSp>
          <p:nvGrpSpPr>
            <p:cNvPr id="6" name="Group 5"/>
            <p:cNvGrpSpPr/>
            <p:nvPr/>
          </p:nvGrpSpPr>
          <p:grpSpPr>
            <a:xfrm>
              <a:off x="4508797" y="4303199"/>
              <a:ext cx="1734473" cy="1737360"/>
              <a:chOff x="4100379" y="1554532"/>
              <a:chExt cx="1371600" cy="1373883"/>
            </a:xfrm>
          </p:grpSpPr>
          <p:grpSp>
            <p:nvGrpSpPr>
              <p:cNvPr id="287" name="Group 286"/>
              <p:cNvGrpSpPr>
                <a:grpSpLocks noChangeAspect="1"/>
              </p:cNvGrpSpPr>
              <p:nvPr/>
            </p:nvGrpSpPr>
            <p:grpSpPr>
              <a:xfrm rot="16200000" flipH="1">
                <a:off x="4099237" y="1555674"/>
                <a:ext cx="1373883" cy="1371600"/>
                <a:chOff x="3433283" y="3230640"/>
                <a:chExt cx="1908120" cy="1904949"/>
              </a:xfrm>
            </p:grpSpPr>
            <p:sp>
              <p:nvSpPr>
                <p:cNvPr id="288" name="Oval 8"/>
                <p:cNvSpPr>
                  <a:spLocks noChangeAspect="1" noChangeArrowheads="1"/>
                </p:cNvSpPr>
                <p:nvPr/>
              </p:nvSpPr>
              <p:spPr bwMode="auto">
                <a:xfrm>
                  <a:off x="350708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89" name="Oval 10"/>
                <p:cNvSpPr>
                  <a:spLocks noChangeAspect="1" noChangeArrowheads="1"/>
                </p:cNvSpPr>
                <p:nvPr/>
              </p:nvSpPr>
              <p:spPr bwMode="auto">
                <a:xfrm>
                  <a:off x="350708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0" name="Oval 11"/>
                <p:cNvSpPr>
                  <a:spLocks noChangeAspect="1" noChangeArrowheads="1"/>
                </p:cNvSpPr>
                <p:nvPr/>
              </p:nvSpPr>
              <p:spPr bwMode="auto">
                <a:xfrm>
                  <a:off x="3834106"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1" name="Oval 12"/>
                <p:cNvSpPr>
                  <a:spLocks noChangeAspect="1" noChangeArrowheads="1"/>
                </p:cNvSpPr>
                <p:nvPr/>
              </p:nvSpPr>
              <p:spPr bwMode="auto">
                <a:xfrm>
                  <a:off x="4161131"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2" name="Oval 13"/>
                <p:cNvSpPr>
                  <a:spLocks noChangeAspect="1" noChangeArrowheads="1"/>
                </p:cNvSpPr>
                <p:nvPr/>
              </p:nvSpPr>
              <p:spPr bwMode="auto">
                <a:xfrm>
                  <a:off x="4489742" y="4904695"/>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3" name="Oval 14"/>
                <p:cNvSpPr>
                  <a:spLocks noChangeAspect="1" noChangeArrowheads="1"/>
                </p:cNvSpPr>
                <p:nvPr/>
              </p:nvSpPr>
              <p:spPr bwMode="auto">
                <a:xfrm>
                  <a:off x="4816767" y="4904695"/>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4" name="Oval 15"/>
                <p:cNvSpPr>
                  <a:spLocks noChangeAspect="1" noChangeArrowheads="1"/>
                </p:cNvSpPr>
                <p:nvPr/>
              </p:nvSpPr>
              <p:spPr bwMode="auto">
                <a:xfrm>
                  <a:off x="5143792" y="490469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5" name="Oval 17"/>
                <p:cNvSpPr>
                  <a:spLocks noChangeAspect="1" noChangeArrowheads="1"/>
                </p:cNvSpPr>
                <p:nvPr/>
              </p:nvSpPr>
              <p:spPr bwMode="auto">
                <a:xfrm>
                  <a:off x="3507081" y="326798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6" name="Oval 24"/>
                <p:cNvSpPr>
                  <a:spLocks noChangeAspect="1" noChangeArrowheads="1"/>
                </p:cNvSpPr>
                <p:nvPr/>
              </p:nvSpPr>
              <p:spPr bwMode="auto">
                <a:xfrm>
                  <a:off x="3507081" y="3595008"/>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7" name="Oval 25"/>
                <p:cNvSpPr>
                  <a:spLocks noChangeAspect="1" noChangeArrowheads="1"/>
                </p:cNvSpPr>
                <p:nvPr/>
              </p:nvSpPr>
              <p:spPr bwMode="auto">
                <a:xfrm>
                  <a:off x="3834106" y="3595008"/>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8" name="Oval 31"/>
                <p:cNvSpPr>
                  <a:spLocks noChangeAspect="1" noChangeArrowheads="1"/>
                </p:cNvSpPr>
                <p:nvPr/>
              </p:nvSpPr>
              <p:spPr bwMode="auto">
                <a:xfrm>
                  <a:off x="3834106" y="3922033"/>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99" name="Oval 32"/>
                <p:cNvSpPr>
                  <a:spLocks noChangeAspect="1" noChangeArrowheads="1"/>
                </p:cNvSpPr>
                <p:nvPr/>
              </p:nvSpPr>
              <p:spPr bwMode="auto">
                <a:xfrm>
                  <a:off x="4161131" y="3922033"/>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0" name="Oval 37"/>
                <p:cNvSpPr>
                  <a:spLocks noChangeAspect="1" noChangeArrowheads="1"/>
                </p:cNvSpPr>
                <p:nvPr/>
              </p:nvSpPr>
              <p:spPr bwMode="auto">
                <a:xfrm>
                  <a:off x="3507081"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1" name="Oval 38"/>
                <p:cNvSpPr>
                  <a:spLocks noChangeAspect="1" noChangeArrowheads="1"/>
                </p:cNvSpPr>
                <p:nvPr/>
              </p:nvSpPr>
              <p:spPr bwMode="auto">
                <a:xfrm>
                  <a:off x="3834106" y="4250645"/>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2" name="Oval 39"/>
                <p:cNvSpPr>
                  <a:spLocks noChangeAspect="1" noChangeArrowheads="1"/>
                </p:cNvSpPr>
                <p:nvPr/>
              </p:nvSpPr>
              <p:spPr bwMode="auto">
                <a:xfrm>
                  <a:off x="4161131" y="4250645"/>
                  <a:ext cx="136525" cy="136525"/>
                </a:xfrm>
                <a:prstGeom prst="ellipse">
                  <a:avLst/>
                </a:prstGeom>
                <a:solidFill>
                  <a:schemeClr val="tx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3" name="Oval 40"/>
                <p:cNvSpPr>
                  <a:spLocks noChangeAspect="1" noChangeArrowheads="1"/>
                </p:cNvSpPr>
                <p:nvPr/>
              </p:nvSpPr>
              <p:spPr bwMode="auto">
                <a:xfrm>
                  <a:off x="4489742" y="4250645"/>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4" name="Oval 44"/>
                <p:cNvSpPr>
                  <a:spLocks noChangeAspect="1" noChangeArrowheads="1"/>
                </p:cNvSpPr>
                <p:nvPr/>
              </p:nvSpPr>
              <p:spPr bwMode="auto">
                <a:xfrm>
                  <a:off x="3507081" y="4577671"/>
                  <a:ext cx="136525" cy="13652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5" name="Oval 45"/>
                <p:cNvSpPr>
                  <a:spLocks noChangeAspect="1" noChangeArrowheads="1"/>
                </p:cNvSpPr>
                <p:nvPr/>
              </p:nvSpPr>
              <p:spPr bwMode="auto">
                <a:xfrm>
                  <a:off x="3834106" y="4577671"/>
                  <a:ext cx="136525" cy="136525"/>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6" name="Oval 46"/>
                <p:cNvSpPr>
                  <a:spLocks noChangeAspect="1" noChangeArrowheads="1"/>
                </p:cNvSpPr>
                <p:nvPr/>
              </p:nvSpPr>
              <p:spPr bwMode="auto">
                <a:xfrm>
                  <a:off x="4161131" y="4577671"/>
                  <a:ext cx="136525" cy="136525"/>
                </a:xfrm>
                <a:prstGeom prst="ellipse">
                  <a:avLst/>
                </a:prstGeom>
                <a:solidFill>
                  <a:schemeClr val="tx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7" name="Oval 47"/>
                <p:cNvSpPr>
                  <a:spLocks noChangeAspect="1" noChangeArrowheads="1"/>
                </p:cNvSpPr>
                <p:nvPr/>
              </p:nvSpPr>
              <p:spPr bwMode="auto">
                <a:xfrm>
                  <a:off x="4489742" y="4577671"/>
                  <a:ext cx="136525" cy="136525"/>
                </a:xfrm>
                <a:prstGeom prst="ellipse">
                  <a:avLst/>
                </a:prstGeom>
                <a:solidFill>
                  <a:srgbClr val="000000"/>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308" name="Oval 48"/>
                <p:cNvSpPr>
                  <a:spLocks noChangeAspect="1" noChangeArrowheads="1"/>
                </p:cNvSpPr>
                <p:nvPr/>
              </p:nvSpPr>
              <p:spPr bwMode="auto">
                <a:xfrm>
                  <a:off x="4816767" y="4577671"/>
                  <a:ext cx="136525" cy="13652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cxnSp>
              <p:nvCxnSpPr>
                <p:cNvPr id="309" name="Straight Connector 308"/>
                <p:cNvCxnSpPr/>
                <p:nvPr/>
              </p:nvCxnSpPr>
              <p:spPr bwMode="auto">
                <a:xfrm>
                  <a:off x="3436454" y="5129240"/>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310" name="Straight Connector 309"/>
                <p:cNvCxnSpPr/>
                <p:nvPr/>
              </p:nvCxnSpPr>
              <p:spPr bwMode="auto">
                <a:xfrm rot="16200000">
                  <a:off x="2480808" y="4183115"/>
                  <a:ext cx="1904949" cy="0"/>
                </a:xfrm>
                <a:prstGeom prst="line">
                  <a:avLst/>
                </a:prstGeom>
                <a:noFill/>
                <a:ln w="28575" cap="flat" cmpd="sng" algn="ctr">
                  <a:solidFill>
                    <a:schemeClr val="accent1"/>
                  </a:solidFill>
                  <a:prstDash val="solid"/>
                  <a:round/>
                  <a:headEnd type="none" w="med" len="med"/>
                  <a:tailEnd type="none" w="med" len="med"/>
                </a:ln>
                <a:effectLst/>
              </p:spPr>
            </p:cxnSp>
            <p:cxnSp>
              <p:nvCxnSpPr>
                <p:cNvPr id="311" name="Straight Connector 310"/>
                <p:cNvCxnSpPr/>
                <p:nvPr/>
              </p:nvCxnSpPr>
              <p:spPr bwMode="auto">
                <a:xfrm>
                  <a:off x="3613150" y="3241675"/>
                  <a:ext cx="1711325" cy="1711325"/>
                </a:xfrm>
                <a:prstGeom prst="line">
                  <a:avLst/>
                </a:prstGeom>
                <a:noFill/>
                <a:ln w="28575" cap="flat" cmpd="sng" algn="ctr">
                  <a:solidFill>
                    <a:schemeClr val="accent1"/>
                  </a:solidFill>
                  <a:prstDash val="solid"/>
                  <a:round/>
                  <a:headEnd type="none" w="med" len="med"/>
                  <a:tailEnd type="none" w="med" len="med"/>
                </a:ln>
                <a:effectLst/>
              </p:spPr>
            </p:cxnSp>
            <p:cxnSp>
              <p:nvCxnSpPr>
                <p:cNvPr id="312" name="Straight Connector 311"/>
                <p:cNvCxnSpPr/>
                <p:nvPr/>
              </p:nvCxnSpPr>
              <p:spPr bwMode="auto">
                <a:xfrm>
                  <a:off x="3437244" y="3241055"/>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313" name="Straight Connector 312"/>
                <p:cNvCxnSpPr/>
                <p:nvPr/>
              </p:nvCxnSpPr>
              <p:spPr bwMode="auto">
                <a:xfrm rot="16200000">
                  <a:off x="5236234" y="5034017"/>
                  <a:ext cx="182880" cy="0"/>
                </a:xfrm>
                <a:prstGeom prst="line">
                  <a:avLst/>
                </a:prstGeom>
                <a:noFill/>
                <a:ln w="28575" cap="flat" cmpd="sng" algn="ctr">
                  <a:solidFill>
                    <a:schemeClr val="accent1"/>
                  </a:solidFill>
                  <a:prstDash val="solid"/>
                  <a:round/>
                  <a:headEnd type="none" w="med" len="med"/>
                  <a:tailEnd type="none" w="med" len="med"/>
                </a:ln>
                <a:effectLst/>
              </p:spPr>
            </p:cxnSp>
          </p:grpSp>
          <p:sp>
            <p:nvSpPr>
              <p:cNvPr id="323" name="Text Box 4"/>
              <p:cNvSpPr txBox="1">
                <a:spLocks noChangeArrowheads="1"/>
              </p:cNvSpPr>
              <p:nvPr/>
            </p:nvSpPr>
            <p:spPr bwMode="auto">
              <a:xfrm>
                <a:off x="4367469" y="1570203"/>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U</a:t>
                </a:r>
              </a:p>
            </p:txBody>
          </p:sp>
        </p:grpSp>
      </p:grpSp>
      <p:grpSp>
        <p:nvGrpSpPr>
          <p:cNvPr id="226" name="Group 225"/>
          <p:cNvGrpSpPr/>
          <p:nvPr/>
        </p:nvGrpSpPr>
        <p:grpSpPr>
          <a:xfrm>
            <a:off x="7076434" y="4257479"/>
            <a:ext cx="1807765" cy="1828800"/>
            <a:chOff x="6548957" y="1555674"/>
            <a:chExt cx="1429559" cy="1446193"/>
          </a:xfrm>
        </p:grpSpPr>
        <p:sp>
          <p:nvSpPr>
            <p:cNvPr id="245" name="Oval 8"/>
            <p:cNvSpPr>
              <a:spLocks noChangeAspect="1" noChangeArrowheads="1"/>
            </p:cNvSpPr>
            <p:nvPr/>
          </p:nvSpPr>
          <p:spPr bwMode="auto">
            <a:xfrm>
              <a:off x="6595318"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6" name="Rectangle 9"/>
            <p:cNvSpPr>
              <a:spLocks noChangeAspect="1" noChangeArrowheads="1"/>
            </p:cNvSpPr>
            <p:nvPr/>
          </p:nvSpPr>
          <p:spPr bwMode="auto">
            <a:xfrm>
              <a:off x="6548957" y="1555674"/>
              <a:ext cx="1364816" cy="1371600"/>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7" name="Oval 10"/>
            <p:cNvSpPr>
              <a:spLocks noChangeAspect="1" noChangeArrowheads="1"/>
            </p:cNvSpPr>
            <p:nvPr/>
          </p:nvSpPr>
          <p:spPr bwMode="auto">
            <a:xfrm>
              <a:off x="6595318"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8" name="Oval 11"/>
            <p:cNvSpPr>
              <a:spLocks noChangeAspect="1" noChangeArrowheads="1"/>
            </p:cNvSpPr>
            <p:nvPr/>
          </p:nvSpPr>
          <p:spPr bwMode="auto">
            <a:xfrm>
              <a:off x="6828253"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49" name="Oval 12"/>
            <p:cNvSpPr>
              <a:spLocks noChangeAspect="1" noChangeArrowheads="1"/>
            </p:cNvSpPr>
            <p:nvPr/>
          </p:nvSpPr>
          <p:spPr bwMode="auto">
            <a:xfrm>
              <a:off x="7061188" y="2767838"/>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52" name="Oval 15"/>
            <p:cNvSpPr>
              <a:spLocks noChangeAspect="1" noChangeArrowheads="1"/>
            </p:cNvSpPr>
            <p:nvPr/>
          </p:nvSpPr>
          <p:spPr bwMode="auto">
            <a:xfrm>
              <a:off x="7761121" y="2767838"/>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53" name="Oval 17"/>
            <p:cNvSpPr>
              <a:spLocks noChangeAspect="1" noChangeArrowheads="1"/>
            </p:cNvSpPr>
            <p:nvPr/>
          </p:nvSpPr>
          <p:spPr bwMode="auto">
            <a:xfrm>
              <a:off x="6595318"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4" name="Oval 18"/>
            <p:cNvSpPr>
              <a:spLocks noChangeAspect="1" noChangeArrowheads="1"/>
            </p:cNvSpPr>
            <p:nvPr/>
          </p:nvSpPr>
          <p:spPr bwMode="auto">
            <a:xfrm>
              <a:off x="6828253"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5" name="Oval 19"/>
            <p:cNvSpPr>
              <a:spLocks noChangeAspect="1" noChangeArrowheads="1"/>
            </p:cNvSpPr>
            <p:nvPr/>
          </p:nvSpPr>
          <p:spPr bwMode="auto">
            <a:xfrm>
              <a:off x="7061188" y="1602034"/>
              <a:ext cx="97245" cy="97245"/>
            </a:xfrm>
            <a:prstGeom prst="ellipse">
              <a:avLst/>
            </a:prstGeom>
            <a:solidFill>
              <a:schemeClr val="bg1"/>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6" name="Oval 20"/>
            <p:cNvSpPr>
              <a:spLocks noChangeAspect="1" noChangeArrowheads="1"/>
            </p:cNvSpPr>
            <p:nvPr/>
          </p:nvSpPr>
          <p:spPr bwMode="auto">
            <a:xfrm>
              <a:off x="7295252"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7" name="Oval 21"/>
            <p:cNvSpPr>
              <a:spLocks noChangeAspect="1" noChangeArrowheads="1"/>
            </p:cNvSpPr>
            <p:nvPr/>
          </p:nvSpPr>
          <p:spPr bwMode="auto">
            <a:xfrm>
              <a:off x="7528187"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8" name="Oval 22"/>
            <p:cNvSpPr>
              <a:spLocks noChangeAspect="1" noChangeArrowheads="1"/>
            </p:cNvSpPr>
            <p:nvPr/>
          </p:nvSpPr>
          <p:spPr bwMode="auto">
            <a:xfrm>
              <a:off x="7761121" y="160203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59" name="Oval 24"/>
            <p:cNvSpPr>
              <a:spLocks noChangeAspect="1" noChangeArrowheads="1"/>
            </p:cNvSpPr>
            <p:nvPr/>
          </p:nvSpPr>
          <p:spPr bwMode="auto">
            <a:xfrm>
              <a:off x="6595318" y="1834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0" name="Oval 25"/>
            <p:cNvSpPr>
              <a:spLocks noChangeAspect="1" noChangeArrowheads="1"/>
            </p:cNvSpPr>
            <p:nvPr/>
          </p:nvSpPr>
          <p:spPr bwMode="auto">
            <a:xfrm>
              <a:off x="6828253"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1" name="Oval 26"/>
            <p:cNvSpPr>
              <a:spLocks noChangeAspect="1" noChangeArrowheads="1"/>
            </p:cNvSpPr>
            <p:nvPr/>
          </p:nvSpPr>
          <p:spPr bwMode="auto">
            <a:xfrm>
              <a:off x="7061188" y="1834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2" name="Oval 27"/>
            <p:cNvSpPr>
              <a:spLocks noChangeAspect="1" noChangeArrowheads="1"/>
            </p:cNvSpPr>
            <p:nvPr/>
          </p:nvSpPr>
          <p:spPr bwMode="auto">
            <a:xfrm>
              <a:off x="7295252"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3" name="Oval 28"/>
            <p:cNvSpPr>
              <a:spLocks noChangeAspect="1" noChangeArrowheads="1"/>
            </p:cNvSpPr>
            <p:nvPr/>
          </p:nvSpPr>
          <p:spPr bwMode="auto">
            <a:xfrm>
              <a:off x="7528187" y="1834969"/>
              <a:ext cx="97245" cy="97245"/>
            </a:xfrm>
            <a:prstGeom prst="ellipse">
              <a:avLst/>
            </a:prstGeom>
            <a:no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4" name="Oval 29"/>
            <p:cNvSpPr>
              <a:spLocks noChangeAspect="1" noChangeArrowheads="1"/>
            </p:cNvSpPr>
            <p:nvPr/>
          </p:nvSpPr>
          <p:spPr bwMode="auto">
            <a:xfrm>
              <a:off x="7761121" y="1834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5" name="Oval 31"/>
            <p:cNvSpPr>
              <a:spLocks noChangeAspect="1" noChangeArrowheads="1"/>
            </p:cNvSpPr>
            <p:nvPr/>
          </p:nvSpPr>
          <p:spPr bwMode="auto">
            <a:xfrm>
              <a:off x="6828253"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6" name="Oval 32"/>
            <p:cNvSpPr>
              <a:spLocks noChangeAspect="1" noChangeArrowheads="1"/>
            </p:cNvSpPr>
            <p:nvPr/>
          </p:nvSpPr>
          <p:spPr bwMode="auto">
            <a:xfrm>
              <a:off x="7061188" y="2067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7" name="Oval 33"/>
            <p:cNvSpPr>
              <a:spLocks noChangeAspect="1" noChangeArrowheads="1"/>
            </p:cNvSpPr>
            <p:nvPr/>
          </p:nvSpPr>
          <p:spPr bwMode="auto">
            <a:xfrm>
              <a:off x="7295252" y="2067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8" name="Oval 34"/>
            <p:cNvSpPr>
              <a:spLocks noChangeAspect="1" noChangeArrowheads="1"/>
            </p:cNvSpPr>
            <p:nvPr/>
          </p:nvSpPr>
          <p:spPr bwMode="auto">
            <a:xfrm>
              <a:off x="7528187" y="2067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69" name="Oval 35"/>
            <p:cNvSpPr>
              <a:spLocks noChangeAspect="1" noChangeArrowheads="1"/>
            </p:cNvSpPr>
            <p:nvPr/>
          </p:nvSpPr>
          <p:spPr bwMode="auto">
            <a:xfrm>
              <a:off x="7761121" y="2067904"/>
              <a:ext cx="97245" cy="97245"/>
            </a:xfrm>
            <a:prstGeom prst="ellipse">
              <a:avLst/>
            </a:prstGeom>
            <a:noFill/>
            <a:ln>
              <a:noFill/>
            </a:ln>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0" name="Oval 37"/>
            <p:cNvSpPr>
              <a:spLocks noChangeAspect="1" noChangeArrowheads="1"/>
            </p:cNvSpPr>
            <p:nvPr/>
          </p:nvSpPr>
          <p:spPr bwMode="auto">
            <a:xfrm>
              <a:off x="6595318"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1" name="Oval 38"/>
            <p:cNvSpPr>
              <a:spLocks noChangeAspect="1" noChangeArrowheads="1"/>
            </p:cNvSpPr>
            <p:nvPr/>
          </p:nvSpPr>
          <p:spPr bwMode="auto">
            <a:xfrm>
              <a:off x="6828253"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2" name="Oval 39"/>
            <p:cNvSpPr>
              <a:spLocks noChangeAspect="1" noChangeArrowheads="1"/>
            </p:cNvSpPr>
            <p:nvPr/>
          </p:nvSpPr>
          <p:spPr bwMode="auto">
            <a:xfrm>
              <a:off x="7061188" y="2301969"/>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3" name="Oval 40"/>
            <p:cNvSpPr>
              <a:spLocks noChangeAspect="1" noChangeArrowheads="1"/>
            </p:cNvSpPr>
            <p:nvPr/>
          </p:nvSpPr>
          <p:spPr bwMode="auto">
            <a:xfrm>
              <a:off x="7295252" y="2301969"/>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5" name="Oval 42"/>
            <p:cNvSpPr>
              <a:spLocks noChangeAspect="1" noChangeArrowheads="1"/>
            </p:cNvSpPr>
            <p:nvPr/>
          </p:nvSpPr>
          <p:spPr bwMode="auto">
            <a:xfrm>
              <a:off x="7761121" y="2301969"/>
              <a:ext cx="97245" cy="97245"/>
            </a:xfrm>
            <a:prstGeom prst="ellipse">
              <a:avLst/>
            </a:prstGeom>
            <a:solidFill>
              <a:srgbClr val="FFFFFF"/>
            </a:solidFill>
            <a:ln>
              <a:noFill/>
            </a:ln>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76" name="Oval 44"/>
            <p:cNvSpPr>
              <a:spLocks noChangeAspect="1" noChangeArrowheads="1"/>
            </p:cNvSpPr>
            <p:nvPr/>
          </p:nvSpPr>
          <p:spPr bwMode="auto">
            <a:xfrm>
              <a:off x="6595318"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7" name="Oval 45"/>
            <p:cNvSpPr>
              <a:spLocks noChangeAspect="1" noChangeArrowheads="1"/>
            </p:cNvSpPr>
            <p:nvPr/>
          </p:nvSpPr>
          <p:spPr bwMode="auto">
            <a:xfrm>
              <a:off x="6828253"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prstClr val="black"/>
                </a:solidFill>
                <a:latin typeface="Calibri"/>
              </a:endParaRPr>
            </a:p>
          </p:txBody>
        </p:sp>
        <p:sp>
          <p:nvSpPr>
            <p:cNvPr id="278" name="Oval 46"/>
            <p:cNvSpPr>
              <a:spLocks noChangeAspect="1" noChangeArrowheads="1"/>
            </p:cNvSpPr>
            <p:nvPr/>
          </p:nvSpPr>
          <p:spPr bwMode="auto">
            <a:xfrm>
              <a:off x="7061188"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80" name="Oval 48"/>
            <p:cNvSpPr>
              <a:spLocks noChangeAspect="1" noChangeArrowheads="1"/>
            </p:cNvSpPr>
            <p:nvPr/>
          </p:nvSpPr>
          <p:spPr bwMode="auto">
            <a:xfrm>
              <a:off x="7528187" y="2534904"/>
              <a:ext cx="97245" cy="97245"/>
            </a:xfrm>
            <a:prstGeom prst="ellipse">
              <a:avLst/>
            </a:prstGeom>
            <a:no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281" name="Oval 49"/>
            <p:cNvSpPr>
              <a:spLocks noChangeAspect="1" noChangeArrowheads="1"/>
            </p:cNvSpPr>
            <p:nvPr/>
          </p:nvSpPr>
          <p:spPr bwMode="auto">
            <a:xfrm>
              <a:off x="7761121" y="2534904"/>
              <a:ext cx="97245" cy="97245"/>
            </a:xfrm>
            <a:prstGeom prst="ellipse">
              <a:avLst/>
            </a:prstGeom>
            <a:solidFill>
              <a:srgbClr val="FFFFFF"/>
            </a:solidFill>
            <a:ln>
              <a:noFill/>
            </a:ln>
            <a:extLst/>
          </p:spPr>
          <p:txBody>
            <a:bodyPr wrap="none" lIns="91435" tIns="45718" rIns="91435" bIns="45718" anchor="ctr"/>
            <a:lstStyle/>
            <a:p>
              <a:pPr defTabSz="457130" fontAlgn="auto">
                <a:spcBef>
                  <a:spcPts val="0"/>
                </a:spcBef>
                <a:spcAft>
                  <a:spcPts val="0"/>
                </a:spcAft>
                <a:buFontTx/>
                <a:buNone/>
              </a:pPr>
              <a:endParaRPr lang="en-US" sz="1800">
                <a:solidFill>
                  <a:srgbClr val="FF0000"/>
                </a:solidFill>
                <a:latin typeface="Calibri"/>
              </a:endParaRPr>
            </a:p>
          </p:txBody>
        </p:sp>
        <p:sp>
          <p:nvSpPr>
            <p:cNvPr id="314" name="Text Box 59"/>
            <p:cNvSpPr txBox="1">
              <a:spLocks noChangeArrowheads="1"/>
            </p:cNvSpPr>
            <p:nvPr/>
          </p:nvSpPr>
          <p:spPr bwMode="auto">
            <a:xfrm>
              <a:off x="7679736" y="222005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5" name="Text Box 59"/>
            <p:cNvSpPr txBox="1">
              <a:spLocks noChangeArrowheads="1"/>
            </p:cNvSpPr>
            <p:nvPr/>
          </p:nvSpPr>
          <p:spPr bwMode="auto">
            <a:xfrm>
              <a:off x="7679736" y="244621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sp>
          <p:nvSpPr>
            <p:cNvPr id="316" name="Text Box 59"/>
            <p:cNvSpPr txBox="1">
              <a:spLocks noChangeArrowheads="1"/>
            </p:cNvSpPr>
            <p:nvPr/>
          </p:nvSpPr>
          <p:spPr bwMode="auto">
            <a:xfrm>
              <a:off x="7490744" y="222005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7" name="Text Box 59"/>
            <p:cNvSpPr txBox="1">
              <a:spLocks noChangeArrowheads="1"/>
            </p:cNvSpPr>
            <p:nvPr/>
          </p:nvSpPr>
          <p:spPr bwMode="auto">
            <a:xfrm>
              <a:off x="7252699" y="244621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8" name="Text Box 59"/>
            <p:cNvSpPr txBox="1">
              <a:spLocks noChangeArrowheads="1"/>
            </p:cNvSpPr>
            <p:nvPr/>
          </p:nvSpPr>
          <p:spPr bwMode="auto">
            <a:xfrm>
              <a:off x="7252699" y="266331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319" name="Text Box 59"/>
            <p:cNvSpPr txBox="1">
              <a:spLocks noChangeArrowheads="1"/>
            </p:cNvSpPr>
            <p:nvPr/>
          </p:nvSpPr>
          <p:spPr bwMode="auto">
            <a:xfrm>
              <a:off x="7490744" y="266331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sp>
          <p:nvSpPr>
            <p:cNvPr id="324" name="Text Box 4"/>
            <p:cNvSpPr txBox="1">
              <a:spLocks noChangeArrowheads="1"/>
            </p:cNvSpPr>
            <p:nvPr/>
          </p:nvSpPr>
          <p:spPr bwMode="auto">
            <a:xfrm>
              <a:off x="6619437" y="1570203"/>
              <a:ext cx="423880"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C</a:t>
              </a:r>
            </a:p>
          </p:txBody>
        </p:sp>
      </p:grpSp>
      <p:sp>
        <p:nvSpPr>
          <p:cNvPr id="9" name="TextBox 8"/>
          <p:cNvSpPr txBox="1"/>
          <p:nvPr/>
        </p:nvSpPr>
        <p:spPr>
          <a:xfrm>
            <a:off x="3032492" y="1587564"/>
            <a:ext cx="3542886" cy="1837426"/>
          </a:xfrm>
          <a:prstGeom prst="rect">
            <a:avLst/>
          </a:prstGeom>
          <a:noFill/>
          <a:ln>
            <a:solidFill>
              <a:srgbClr val="FF0000"/>
            </a:solidFill>
          </a:ln>
        </p:spPr>
        <p:txBody>
          <a:bodyPr wrap="square" rtlCol="0">
            <a:spAutoFit/>
          </a:bodyPr>
          <a:lstStyle/>
          <a:p>
            <a:pPr>
              <a:spcBef>
                <a:spcPts val="696"/>
              </a:spcBef>
              <a:buFontTx/>
              <a:buNone/>
            </a:pPr>
            <a:r>
              <a:rPr lang="en-US" sz="2400" dirty="0">
                <a:solidFill>
                  <a:srgbClr val="FF0000"/>
                </a:solidFill>
                <a:latin typeface="Times"/>
                <a:cs typeface="Times"/>
              </a:rPr>
              <a:t>A = L + U      </a:t>
            </a:r>
            <a:r>
              <a:rPr lang="en-US" sz="1600" dirty="0">
                <a:solidFill>
                  <a:srgbClr val="000000"/>
                </a:solidFill>
                <a:latin typeface="Times"/>
                <a:cs typeface="Times"/>
              </a:rPr>
              <a:t>(hi-&gt;lo  +  lo-&gt;hi)</a:t>
            </a:r>
            <a:r>
              <a:rPr lang="en-US" sz="2400" dirty="0">
                <a:solidFill>
                  <a:srgbClr val="FF0000"/>
                </a:solidFill>
                <a:latin typeface="Times"/>
                <a:cs typeface="Times"/>
              </a:rPr>
              <a:t> </a:t>
            </a:r>
          </a:p>
          <a:p>
            <a:pPr>
              <a:spcBef>
                <a:spcPts val="696"/>
              </a:spcBef>
              <a:buFontTx/>
              <a:buNone/>
            </a:pPr>
            <a:r>
              <a:rPr lang="en-US" sz="2400" dirty="0">
                <a:solidFill>
                  <a:srgbClr val="FF0000"/>
                </a:solidFill>
                <a:latin typeface="Times"/>
                <a:cs typeface="Times"/>
              </a:rPr>
              <a:t>L × U = B</a:t>
            </a:r>
            <a:r>
              <a:rPr lang="en-US" sz="1600" dirty="0">
                <a:solidFill>
                  <a:srgbClr val="FF0000"/>
                </a:solidFill>
                <a:latin typeface="Times"/>
                <a:cs typeface="Times"/>
              </a:rPr>
              <a:t>       </a:t>
            </a:r>
            <a:r>
              <a:rPr lang="en-US" sz="1600" dirty="0">
                <a:solidFill>
                  <a:srgbClr val="000000"/>
                </a:solidFill>
                <a:latin typeface="Times"/>
                <a:cs typeface="Times"/>
              </a:rPr>
              <a:t>(wedge, low hinge)</a:t>
            </a:r>
            <a:endParaRPr lang="en-US" sz="2400" dirty="0">
              <a:solidFill>
                <a:srgbClr val="000000"/>
              </a:solidFill>
              <a:latin typeface="Times"/>
              <a:cs typeface="Times"/>
            </a:endParaRPr>
          </a:p>
          <a:p>
            <a:pPr>
              <a:spcBef>
                <a:spcPts val="696"/>
              </a:spcBef>
              <a:buFontTx/>
              <a:buNone/>
            </a:pPr>
            <a:r>
              <a:rPr lang="en-US" sz="2400" dirty="0">
                <a:solidFill>
                  <a:srgbClr val="FF0000"/>
                </a:solidFill>
                <a:latin typeface="Times"/>
                <a:cs typeface="Times"/>
              </a:rPr>
              <a:t>A </a:t>
            </a:r>
            <a:r>
              <a:rPr lang="en-US" sz="2400" b="1" baseline="30000" dirty="0">
                <a:solidFill>
                  <a:srgbClr val="FF0000"/>
                </a:solidFill>
                <a:latin typeface="ＭＳ ゴシック"/>
                <a:ea typeface="ＭＳ ゴシック"/>
                <a:cs typeface="ＭＳ ゴシック"/>
              </a:rPr>
              <a:t>∧</a:t>
            </a:r>
            <a:r>
              <a:rPr lang="en-US" sz="2400" baseline="30000" dirty="0">
                <a:solidFill>
                  <a:srgbClr val="FF0000"/>
                </a:solidFill>
                <a:latin typeface="ＭＳ ゴシック"/>
                <a:ea typeface="ＭＳ ゴシック"/>
                <a:cs typeface="ＭＳ ゴシック"/>
              </a:rPr>
              <a:t> </a:t>
            </a:r>
            <a:r>
              <a:rPr lang="en-US" sz="2400" dirty="0">
                <a:solidFill>
                  <a:srgbClr val="FF0000"/>
                </a:solidFill>
                <a:latin typeface="Times"/>
                <a:cs typeface="Times"/>
              </a:rPr>
              <a:t>B = C       </a:t>
            </a:r>
            <a:r>
              <a:rPr lang="en-US" sz="1600" dirty="0">
                <a:solidFill>
                  <a:srgbClr val="000000"/>
                </a:solidFill>
                <a:latin typeface="Times"/>
                <a:cs typeface="Times"/>
              </a:rPr>
              <a:t>(closed wedge)</a:t>
            </a:r>
            <a:endParaRPr lang="en-US" sz="2400" dirty="0">
              <a:solidFill>
                <a:srgbClr val="000000"/>
              </a:solidFill>
              <a:latin typeface="Times"/>
              <a:cs typeface="Times"/>
            </a:endParaRPr>
          </a:p>
          <a:p>
            <a:pPr>
              <a:spcBef>
                <a:spcPts val="696"/>
              </a:spcBef>
              <a:buFontTx/>
              <a:buNone/>
            </a:pPr>
            <a:r>
              <a:rPr lang="en-US" sz="2400" dirty="0">
                <a:solidFill>
                  <a:srgbClr val="FF0000"/>
                </a:solidFill>
                <a:latin typeface="Times"/>
                <a:cs typeface="Times"/>
              </a:rPr>
              <a:t>sum(C)/2  =     </a:t>
            </a:r>
            <a:r>
              <a:rPr lang="en-US" sz="2400" b="1" dirty="0">
                <a:solidFill>
                  <a:srgbClr val="FF0000"/>
                </a:solidFill>
                <a:latin typeface="Times"/>
                <a:cs typeface="Times"/>
              </a:rPr>
              <a:t>4 </a:t>
            </a:r>
            <a:r>
              <a:rPr lang="en-US" sz="2000" b="1" dirty="0">
                <a:solidFill>
                  <a:srgbClr val="FF0000"/>
                </a:solidFill>
                <a:latin typeface="Times"/>
                <a:cs typeface="Times"/>
              </a:rPr>
              <a:t>triangles</a:t>
            </a:r>
            <a:r>
              <a:rPr lang="en-US" sz="2000" dirty="0">
                <a:solidFill>
                  <a:srgbClr val="FF0000"/>
                </a:solidFill>
                <a:latin typeface="Times"/>
                <a:cs typeface="Times"/>
              </a:rPr>
              <a:t>   </a:t>
            </a:r>
            <a:endParaRPr lang="en-US" sz="2400" dirty="0">
              <a:solidFill>
                <a:srgbClr val="FF0000"/>
              </a:solidFill>
              <a:latin typeface="Times"/>
              <a:cs typeface="Times"/>
            </a:endParaRPr>
          </a:p>
        </p:txBody>
      </p:sp>
      <p:grpSp>
        <p:nvGrpSpPr>
          <p:cNvPr id="36" name="Group 35"/>
          <p:cNvGrpSpPr/>
          <p:nvPr/>
        </p:nvGrpSpPr>
        <p:grpSpPr>
          <a:xfrm>
            <a:off x="481695" y="1277948"/>
            <a:ext cx="1872043" cy="2499358"/>
            <a:chOff x="481695" y="1277948"/>
            <a:chExt cx="1872043" cy="2499358"/>
          </a:xfrm>
        </p:grpSpPr>
        <p:sp>
          <p:nvSpPr>
            <p:cNvPr id="237" name="Rectangle 236"/>
            <p:cNvSpPr/>
            <p:nvPr/>
          </p:nvSpPr>
          <p:spPr bwMode="auto">
            <a:xfrm>
              <a:off x="481695" y="1401436"/>
              <a:ext cx="1872043" cy="237587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321" name="Text Box 4"/>
            <p:cNvSpPr txBox="1">
              <a:spLocks noChangeArrowheads="1"/>
            </p:cNvSpPr>
            <p:nvPr/>
          </p:nvSpPr>
          <p:spPr bwMode="auto">
            <a:xfrm>
              <a:off x="1184379" y="1277948"/>
              <a:ext cx="443692"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A</a:t>
              </a:r>
            </a:p>
          </p:txBody>
        </p:sp>
        <p:sp>
          <p:nvSpPr>
            <p:cNvPr id="153" name="Oval 152"/>
            <p:cNvSpPr/>
            <p:nvPr/>
          </p:nvSpPr>
          <p:spPr>
            <a:xfrm>
              <a:off x="1070155" y="2148211"/>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54" name="Oval 153"/>
            <p:cNvSpPr/>
            <p:nvPr/>
          </p:nvSpPr>
          <p:spPr>
            <a:xfrm>
              <a:off x="1104909" y="2909189"/>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55" name="Oval 154"/>
            <p:cNvSpPr/>
            <p:nvPr/>
          </p:nvSpPr>
          <p:spPr>
            <a:xfrm>
              <a:off x="589360" y="1732158"/>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58" name="Oval 157"/>
            <p:cNvSpPr/>
            <p:nvPr/>
          </p:nvSpPr>
          <p:spPr>
            <a:xfrm>
              <a:off x="522254" y="3344610"/>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59" name="Oval 158"/>
            <p:cNvSpPr/>
            <p:nvPr/>
          </p:nvSpPr>
          <p:spPr>
            <a:xfrm>
              <a:off x="1601199" y="3289868"/>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sp>
          <p:nvSpPr>
            <p:cNvPr id="162" name="Oval 161"/>
            <p:cNvSpPr/>
            <p:nvPr/>
          </p:nvSpPr>
          <p:spPr>
            <a:xfrm>
              <a:off x="1884821" y="2031986"/>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cxnSp>
          <p:nvCxnSpPr>
            <p:cNvPr id="13" name="Straight Connector 12"/>
            <p:cNvCxnSpPr>
              <a:stCxn id="162" idx="2"/>
              <a:endCxn id="153" idx="6"/>
            </p:cNvCxnSpPr>
            <p:nvPr/>
          </p:nvCxnSpPr>
          <p:spPr bwMode="auto">
            <a:xfrm flipH="1">
              <a:off x="1390195" y="2192006"/>
              <a:ext cx="494626" cy="116225"/>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p:cNvCxnSpPr>
              <a:stCxn id="162" idx="1"/>
              <a:endCxn id="155" idx="6"/>
            </p:cNvCxnSpPr>
            <p:nvPr/>
          </p:nvCxnSpPr>
          <p:spPr bwMode="auto">
            <a:xfrm flipH="1" flipV="1">
              <a:off x="909400" y="1892178"/>
              <a:ext cx="1022290" cy="186677"/>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p:cNvCxnSpPr>
              <a:stCxn id="155" idx="5"/>
              <a:endCxn id="153" idx="1"/>
            </p:cNvCxnSpPr>
            <p:nvPr/>
          </p:nvCxnSpPr>
          <p:spPr bwMode="auto">
            <a:xfrm>
              <a:off x="862531" y="2005329"/>
              <a:ext cx="254493" cy="189751"/>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a:stCxn id="155" idx="4"/>
              <a:endCxn id="154" idx="1"/>
            </p:cNvCxnSpPr>
            <p:nvPr/>
          </p:nvCxnSpPr>
          <p:spPr bwMode="auto">
            <a:xfrm>
              <a:off x="749380" y="2052198"/>
              <a:ext cx="402398" cy="90386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p:cNvCxnSpPr>
              <a:stCxn id="162" idx="3"/>
              <a:endCxn id="154" idx="7"/>
            </p:cNvCxnSpPr>
            <p:nvPr/>
          </p:nvCxnSpPr>
          <p:spPr bwMode="auto">
            <a:xfrm flipH="1">
              <a:off x="1378080" y="2305157"/>
              <a:ext cx="553610" cy="650901"/>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p:cNvCxnSpPr>
              <a:stCxn id="153" idx="4"/>
              <a:endCxn id="154" idx="0"/>
            </p:cNvCxnSpPr>
            <p:nvPr/>
          </p:nvCxnSpPr>
          <p:spPr bwMode="auto">
            <a:xfrm>
              <a:off x="1230175" y="2468251"/>
              <a:ext cx="34754" cy="440938"/>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p:cNvCxnSpPr>
              <a:stCxn id="154" idx="3"/>
              <a:endCxn id="158" idx="7"/>
            </p:cNvCxnSpPr>
            <p:nvPr/>
          </p:nvCxnSpPr>
          <p:spPr bwMode="auto">
            <a:xfrm flipH="1">
              <a:off x="795425" y="3182360"/>
              <a:ext cx="356353" cy="209119"/>
            </a:xfrm>
            <a:prstGeom prst="line">
              <a:avLst/>
            </a:prstGeom>
            <a:noFill/>
            <a:ln w="28575" cap="flat" cmpd="sng" algn="ctr">
              <a:solidFill>
                <a:schemeClr val="tx1"/>
              </a:solidFill>
              <a:prstDash val="solid"/>
              <a:round/>
              <a:headEnd type="none" w="med" len="med"/>
              <a:tailEnd type="none" w="med" len="med"/>
            </a:ln>
            <a:effectLst/>
          </p:spPr>
        </p:cxnSp>
        <p:cxnSp>
          <p:nvCxnSpPr>
            <p:cNvPr id="224" name="Straight Connector 223"/>
            <p:cNvCxnSpPr>
              <a:stCxn id="154" idx="5"/>
              <a:endCxn id="159" idx="1"/>
            </p:cNvCxnSpPr>
            <p:nvPr/>
          </p:nvCxnSpPr>
          <p:spPr bwMode="auto">
            <a:xfrm>
              <a:off x="1378080" y="3182360"/>
              <a:ext cx="269988" cy="154377"/>
            </a:xfrm>
            <a:prstGeom prst="line">
              <a:avLst/>
            </a:prstGeom>
            <a:noFill/>
            <a:ln w="28575" cap="flat" cmpd="sng" algn="ctr">
              <a:solidFill>
                <a:schemeClr val="tx1"/>
              </a:solidFill>
              <a:prstDash val="solid"/>
              <a:round/>
              <a:headEnd type="none" w="med" len="med"/>
              <a:tailEnd type="none" w="med" len="med"/>
            </a:ln>
            <a:effectLst/>
          </p:spPr>
        </p:cxnSp>
      </p:grpSp>
      <p:grpSp>
        <p:nvGrpSpPr>
          <p:cNvPr id="3" name="Group 2"/>
          <p:cNvGrpSpPr/>
          <p:nvPr/>
        </p:nvGrpSpPr>
        <p:grpSpPr>
          <a:xfrm>
            <a:off x="7044295" y="1277948"/>
            <a:ext cx="1872043" cy="2432784"/>
            <a:chOff x="7044295" y="1277948"/>
            <a:chExt cx="1872043" cy="2432784"/>
          </a:xfrm>
        </p:grpSpPr>
        <p:sp>
          <p:nvSpPr>
            <p:cNvPr id="325" name="Rectangle 324"/>
            <p:cNvSpPr/>
            <p:nvPr/>
          </p:nvSpPr>
          <p:spPr bwMode="auto">
            <a:xfrm>
              <a:off x="7044295" y="1390488"/>
              <a:ext cx="1872043" cy="232024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Tx/>
                <a:buAutoNum type="arabicPeriod"/>
              </a:pPr>
              <a:endParaRPr lang="en-US">
                <a:solidFill>
                  <a:srgbClr val="000000"/>
                </a:solidFill>
                <a:latin typeface="Verdana" pitchFamily="34" charset="0"/>
              </a:endParaRPr>
            </a:p>
          </p:txBody>
        </p:sp>
        <p:sp>
          <p:nvSpPr>
            <p:cNvPr id="187" name="Oval 186"/>
            <p:cNvSpPr/>
            <p:nvPr/>
          </p:nvSpPr>
          <p:spPr>
            <a:xfrm>
              <a:off x="7667889" y="2103536"/>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5</a:t>
              </a:r>
            </a:p>
          </p:txBody>
        </p:sp>
        <p:sp>
          <p:nvSpPr>
            <p:cNvPr id="188" name="Oval 187"/>
            <p:cNvSpPr/>
            <p:nvPr/>
          </p:nvSpPr>
          <p:spPr>
            <a:xfrm>
              <a:off x="7702643" y="2864514"/>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6</a:t>
              </a:r>
            </a:p>
          </p:txBody>
        </p:sp>
        <p:sp>
          <p:nvSpPr>
            <p:cNvPr id="189" name="Oval 188"/>
            <p:cNvSpPr/>
            <p:nvPr/>
          </p:nvSpPr>
          <p:spPr>
            <a:xfrm>
              <a:off x="7187094" y="1687483"/>
              <a:ext cx="320040" cy="320040"/>
            </a:xfrm>
            <a:prstGeom prst="ellipse">
              <a:avLst/>
            </a:pr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3</a:t>
              </a:r>
            </a:p>
          </p:txBody>
        </p:sp>
        <p:sp>
          <p:nvSpPr>
            <p:cNvPr id="190" name="Oval 189"/>
            <p:cNvSpPr/>
            <p:nvPr/>
          </p:nvSpPr>
          <p:spPr>
            <a:xfrm>
              <a:off x="7119988" y="3299935"/>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1</a:t>
              </a:r>
            </a:p>
          </p:txBody>
        </p:sp>
        <p:sp>
          <p:nvSpPr>
            <p:cNvPr id="191" name="Oval 190"/>
            <p:cNvSpPr/>
            <p:nvPr/>
          </p:nvSpPr>
          <p:spPr>
            <a:xfrm>
              <a:off x="8198933" y="3245193"/>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2</a:t>
              </a:r>
            </a:p>
          </p:txBody>
        </p:sp>
        <p:cxnSp>
          <p:nvCxnSpPr>
            <p:cNvPr id="193" name="Straight Connector 192"/>
            <p:cNvCxnSpPr>
              <a:stCxn id="192" idx="2"/>
              <a:endCxn id="187" idx="6"/>
            </p:cNvCxnSpPr>
            <p:nvPr/>
          </p:nvCxnSpPr>
          <p:spPr bwMode="auto">
            <a:xfrm flipH="1">
              <a:off x="7987929" y="2147331"/>
              <a:ext cx="494626" cy="116225"/>
            </a:xfrm>
            <a:prstGeom prst="line">
              <a:avLst/>
            </a:prstGeom>
            <a:noFill/>
            <a:ln w="28575" cap="flat" cmpd="sng" algn="ctr">
              <a:solidFill>
                <a:srgbClr val="FF0000"/>
              </a:solidFill>
              <a:prstDash val="solid"/>
              <a:round/>
              <a:headEnd type="none" w="med" len="med"/>
              <a:tailEnd type="none" w="med" len="med"/>
            </a:ln>
            <a:effectLst/>
          </p:spPr>
        </p:cxnSp>
        <p:cxnSp>
          <p:nvCxnSpPr>
            <p:cNvPr id="198" name="Straight Connector 197"/>
            <p:cNvCxnSpPr>
              <a:stCxn id="187" idx="4"/>
              <a:endCxn id="188" idx="0"/>
            </p:cNvCxnSpPr>
            <p:nvPr/>
          </p:nvCxnSpPr>
          <p:spPr bwMode="auto">
            <a:xfrm>
              <a:off x="7827909" y="2423576"/>
              <a:ext cx="34754" cy="440938"/>
            </a:xfrm>
            <a:prstGeom prst="line">
              <a:avLst/>
            </a:prstGeom>
            <a:noFill/>
            <a:ln w="28575" cap="flat" cmpd="sng" algn="ctr">
              <a:solidFill>
                <a:srgbClr val="FF0000"/>
              </a:solidFill>
              <a:prstDash val="solid"/>
              <a:round/>
              <a:headEnd type="none" w="med" len="med"/>
              <a:tailEnd type="none" w="med" len="med"/>
            </a:ln>
            <a:effectLst/>
          </p:spPr>
        </p:cxnSp>
        <p:sp>
          <p:nvSpPr>
            <p:cNvPr id="192" name="Oval 191"/>
            <p:cNvSpPr/>
            <p:nvPr/>
          </p:nvSpPr>
          <p:spPr>
            <a:xfrm>
              <a:off x="8482555" y="1987311"/>
              <a:ext cx="320040" cy="32004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457130" fontAlgn="auto">
                <a:spcBef>
                  <a:spcPts val="0"/>
                </a:spcBef>
                <a:spcAft>
                  <a:spcPts val="0"/>
                </a:spcAft>
                <a:buFontTx/>
                <a:buNone/>
              </a:pPr>
              <a:r>
                <a:rPr lang="en-US" sz="1800" dirty="0">
                  <a:solidFill>
                    <a:srgbClr val="404040"/>
                  </a:solidFill>
                  <a:latin typeface="Times"/>
                  <a:cs typeface="Times"/>
                </a:rPr>
                <a:t>4</a:t>
              </a:r>
            </a:p>
          </p:txBody>
        </p:sp>
        <p:sp>
          <p:nvSpPr>
            <p:cNvPr id="201" name="Text Box 59"/>
            <p:cNvSpPr txBox="1">
              <a:spLocks noChangeArrowheads="1"/>
            </p:cNvSpPr>
            <p:nvPr/>
          </p:nvSpPr>
          <p:spPr bwMode="auto">
            <a:xfrm>
              <a:off x="8259093" y="2558579"/>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203" name="Text Box 59"/>
            <p:cNvSpPr txBox="1">
              <a:spLocks noChangeArrowheads="1"/>
            </p:cNvSpPr>
            <p:nvPr/>
          </p:nvSpPr>
          <p:spPr bwMode="auto">
            <a:xfrm>
              <a:off x="8050221" y="1846032"/>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1</a:t>
              </a:r>
            </a:p>
          </p:txBody>
        </p:sp>
        <p:sp>
          <p:nvSpPr>
            <p:cNvPr id="206" name="Text Box 59"/>
            <p:cNvSpPr txBox="1">
              <a:spLocks noChangeArrowheads="1"/>
            </p:cNvSpPr>
            <p:nvPr/>
          </p:nvSpPr>
          <p:spPr bwMode="auto">
            <a:xfrm>
              <a:off x="7534817" y="2458276"/>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defTabSz="457130" fontAlgn="auto">
                <a:spcBef>
                  <a:spcPct val="0"/>
                </a:spcBef>
                <a:spcAft>
                  <a:spcPts val="0"/>
                </a:spcAft>
                <a:buFontTx/>
                <a:buNone/>
              </a:pPr>
              <a:r>
                <a:rPr lang="en-US" sz="1600" b="1" dirty="0">
                  <a:solidFill>
                    <a:srgbClr val="FF0000"/>
                  </a:solidFill>
                  <a:latin typeface="Arial" charset="0"/>
                </a:rPr>
                <a:t>2</a:t>
              </a:r>
            </a:p>
          </p:txBody>
        </p:sp>
        <p:cxnSp>
          <p:nvCxnSpPr>
            <p:cNvPr id="197" name="Straight Connector 196"/>
            <p:cNvCxnSpPr>
              <a:stCxn id="192" idx="3"/>
              <a:endCxn id="188" idx="7"/>
            </p:cNvCxnSpPr>
            <p:nvPr/>
          </p:nvCxnSpPr>
          <p:spPr bwMode="auto">
            <a:xfrm flipH="1">
              <a:off x="7975814" y="2260482"/>
              <a:ext cx="553610" cy="650901"/>
            </a:xfrm>
            <a:prstGeom prst="line">
              <a:avLst/>
            </a:prstGeom>
            <a:noFill/>
            <a:ln w="28575" cap="flat" cmpd="sng" algn="ctr">
              <a:solidFill>
                <a:srgbClr val="FF0000"/>
              </a:solidFill>
              <a:prstDash val="solid"/>
              <a:round/>
              <a:headEnd type="none" w="med" len="med"/>
              <a:tailEnd type="none" w="med" len="med"/>
            </a:ln>
            <a:effectLst/>
          </p:spPr>
        </p:cxnSp>
        <p:sp>
          <p:nvSpPr>
            <p:cNvPr id="211" name="Text Box 4"/>
            <p:cNvSpPr txBox="1">
              <a:spLocks noChangeArrowheads="1"/>
            </p:cNvSpPr>
            <p:nvPr/>
          </p:nvSpPr>
          <p:spPr bwMode="auto">
            <a:xfrm>
              <a:off x="7576923" y="1277948"/>
              <a:ext cx="842915" cy="52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0"/>
                </a:spcBef>
                <a:buFontTx/>
                <a:buNone/>
              </a:pPr>
              <a:r>
                <a:rPr lang="en-US" dirty="0">
                  <a:solidFill>
                    <a:srgbClr val="FF0000"/>
                  </a:solidFill>
                  <a:latin typeface="Times" charset="0"/>
                </a:rPr>
                <a:t>B, C</a:t>
              </a:r>
            </a:p>
          </p:txBody>
        </p:sp>
      </p:grpSp>
      <p:sp>
        <p:nvSpPr>
          <p:cNvPr id="177" name="Rectangle 31"/>
          <p:cNvSpPr>
            <a:spLocks/>
          </p:cNvSpPr>
          <p:nvPr/>
        </p:nvSpPr>
        <p:spPr bwMode="auto">
          <a:xfrm>
            <a:off x="175374" y="109924"/>
            <a:ext cx="6795492" cy="464344"/>
          </a:xfrm>
          <a:prstGeom prst="rect">
            <a:avLst/>
          </a:prstGeom>
          <a:noFill/>
          <a:ln w="12700" cap="flat">
            <a:noFill/>
            <a:miter lim="800000"/>
            <a:headEnd type="none" w="med" len="med"/>
            <a:tailEnd type="none" w="med" len="med"/>
          </a:ln>
        </p:spPr>
        <p:txBody>
          <a:bodyPr lIns="0" tIns="0" rIns="40622" bIns="0"/>
          <a:lstStyle/>
          <a:p>
            <a:pPr marL="40166" defTabSz="457130" fontAlgn="auto">
              <a:spcBef>
                <a:spcPts val="0"/>
              </a:spcBef>
              <a:spcAft>
                <a:spcPts val="0"/>
              </a:spcAft>
              <a:buFontTx/>
              <a:buNone/>
            </a:pPr>
            <a:r>
              <a:rPr lang="en-US" dirty="0">
                <a:solidFill>
                  <a:srgbClr val="FFFF00"/>
                </a:solidFill>
                <a:latin typeface="Calibri"/>
                <a:cs typeface="Calibri"/>
                <a:sym typeface="Arial Bold" charset="0"/>
              </a:rPr>
              <a:t>Counting triangles (clustering coefficient)</a:t>
            </a:r>
          </a:p>
        </p:txBody>
      </p:sp>
      <p:sp>
        <p:nvSpPr>
          <p:cNvPr id="178" name="TextBox 177">
            <a:extLst>
              <a:ext uri="{FF2B5EF4-FFF2-40B4-BE49-F238E27FC236}">
                <a16:creationId xmlns:a16="http://schemas.microsoft.com/office/drawing/2014/main" id="{2316B4D5-6F9B-A24F-AE81-50F82631D0E8}"/>
              </a:ext>
            </a:extLst>
          </p:cNvPr>
          <p:cNvSpPr txBox="1"/>
          <p:nvPr/>
        </p:nvSpPr>
        <p:spPr>
          <a:xfrm>
            <a:off x="824920" y="6288456"/>
            <a:ext cx="6859287" cy="461665"/>
          </a:xfrm>
          <a:prstGeom prst="rect">
            <a:avLst/>
          </a:prstGeom>
          <a:noFill/>
          <a:ln>
            <a:solidFill>
              <a:schemeClr val="tx1"/>
            </a:solidFill>
          </a:ln>
        </p:spPr>
        <p:txBody>
          <a:bodyPr wrap="square" rtlCol="0">
            <a:spAutoFit/>
          </a:bodyPr>
          <a:lstStyle/>
          <a:p>
            <a:pPr algn="ctr">
              <a:spcBef>
                <a:spcPts val="696"/>
              </a:spcBef>
              <a:buFontTx/>
              <a:buNone/>
            </a:pPr>
            <a:r>
              <a:rPr lang="en-US" sz="2000" u="sng" dirty="0">
                <a:latin typeface="Times"/>
                <a:cs typeface="Times"/>
              </a:rPr>
              <a:t>Spoiler</a:t>
            </a:r>
            <a:r>
              <a:rPr lang="en-US" sz="2000" dirty="0">
                <a:latin typeface="Times"/>
                <a:cs typeface="Times"/>
              </a:rPr>
              <a:t>: </a:t>
            </a:r>
            <a:r>
              <a:rPr lang="en-US" sz="2400" dirty="0">
                <a:solidFill>
                  <a:srgbClr val="FF0000"/>
                </a:solidFill>
                <a:latin typeface="Times"/>
                <a:cs typeface="Times"/>
              </a:rPr>
              <a:t>(L × L) ^ L </a:t>
            </a:r>
            <a:r>
              <a:rPr lang="en-US" sz="2000" dirty="0">
                <a:latin typeface="Times"/>
                <a:cs typeface="Times"/>
              </a:rPr>
              <a:t>works better in practice </a:t>
            </a:r>
            <a:r>
              <a:rPr lang="en-US" sz="1800" i="1" dirty="0">
                <a:solidFill>
                  <a:srgbClr val="0070C0"/>
                </a:solidFill>
                <a:latin typeface="Times"/>
                <a:cs typeface="Times"/>
              </a:rPr>
              <a:t>[Wolf et al. 2017]</a:t>
            </a:r>
          </a:p>
        </p:txBody>
      </p:sp>
    </p:spTree>
    <p:custDataLst>
      <p:tags r:id="rId1"/>
    </p:custDataLst>
    <p:extLst>
      <p:ext uri="{BB962C8B-B14F-4D97-AF65-F5344CB8AC3E}">
        <p14:creationId xmlns:p14="http://schemas.microsoft.com/office/powerpoint/2010/main" val="1595902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a:srcRect/>
          <a:stretch>
            <a:fillRect/>
          </a:stretch>
        </p:blipFill>
        <p:spPr bwMode="auto">
          <a:xfrm>
            <a:off x="0" y="1"/>
            <a:ext cx="9144000" cy="1294804"/>
          </a:xfrm>
          <a:prstGeom prst="rect">
            <a:avLst/>
          </a:prstGeom>
          <a:noFill/>
          <a:ln w="9525" cap="flat">
            <a:noFill/>
            <a:miter lim="800000"/>
            <a:headEnd/>
            <a:tailEnd/>
          </a:ln>
        </p:spPr>
      </p:pic>
      <p:sp>
        <p:nvSpPr>
          <p:cNvPr id="6" name="Rectangle 10"/>
          <p:cNvSpPr txBox="1">
            <a:spLocks noChangeArrowheads="1"/>
          </p:cNvSpPr>
          <p:nvPr/>
        </p:nvSpPr>
        <p:spPr bwMode="auto">
          <a:xfrm>
            <a:off x="85250" y="-38285"/>
            <a:ext cx="8788400" cy="838200"/>
          </a:xfrm>
          <a:prstGeom prst="rect">
            <a:avLst/>
          </a:prstGeom>
          <a:noFill/>
          <a:ln w="25400">
            <a:noFill/>
            <a:miter lim="800000"/>
            <a:headEnd/>
            <a:tailEnd/>
          </a:ln>
        </p:spPr>
        <p:txBody>
          <a:bodyPr vert="horz" wrap="square" lIns="228600" tIns="228600" rIns="228600" bIns="228600" numCol="1" anchor="t" anchorCtr="0" compatLnSpc="1">
            <a:prstTxWarp prst="textNoShape">
              <a:avLst/>
            </a:prstTxWarp>
            <a:noAutofit/>
          </a:bodyPr>
          <a:lstStyle>
            <a:lvl1pPr algn="ctr" rtl="0" fontAlgn="base">
              <a:spcBef>
                <a:spcPct val="0"/>
              </a:spcBef>
              <a:spcAft>
                <a:spcPct val="0"/>
              </a:spcAft>
              <a:defRPr sz="4000" b="1">
                <a:solidFill>
                  <a:srgbClr val="0000CC"/>
                </a:solidFill>
                <a:latin typeface="Calibri" pitchFamily="34" charset="0"/>
                <a:ea typeface="+mj-ea"/>
                <a:cs typeface="+mj-cs"/>
              </a:defRPr>
            </a:lvl1pPr>
            <a:lvl2pPr algn="l" rtl="0" fontAlgn="base">
              <a:spcBef>
                <a:spcPct val="0"/>
              </a:spcBef>
              <a:spcAft>
                <a:spcPct val="0"/>
              </a:spcAft>
              <a:defRPr sz="2800">
                <a:solidFill>
                  <a:srgbClr val="06405C"/>
                </a:solidFill>
                <a:latin typeface="Arial" charset="0"/>
                <a:ea typeface="ＭＳ Ｐゴシック" pitchFamily="48" charset="-128"/>
              </a:defRPr>
            </a:lvl2pPr>
            <a:lvl3pPr algn="l" rtl="0" fontAlgn="base">
              <a:spcBef>
                <a:spcPct val="0"/>
              </a:spcBef>
              <a:spcAft>
                <a:spcPct val="0"/>
              </a:spcAft>
              <a:defRPr sz="2800">
                <a:solidFill>
                  <a:srgbClr val="06405C"/>
                </a:solidFill>
                <a:latin typeface="Arial" charset="0"/>
                <a:ea typeface="ＭＳ Ｐゴシック" pitchFamily="48" charset="-128"/>
              </a:defRPr>
            </a:lvl3pPr>
            <a:lvl4pPr algn="l" rtl="0" fontAlgn="base">
              <a:spcBef>
                <a:spcPct val="0"/>
              </a:spcBef>
              <a:spcAft>
                <a:spcPct val="0"/>
              </a:spcAft>
              <a:defRPr sz="2800">
                <a:solidFill>
                  <a:srgbClr val="06405C"/>
                </a:solidFill>
                <a:latin typeface="Arial" charset="0"/>
                <a:ea typeface="ＭＳ Ｐゴシック" pitchFamily="48" charset="-128"/>
              </a:defRPr>
            </a:lvl4pPr>
            <a:lvl5pPr algn="l" rtl="0" fontAlgn="base">
              <a:spcBef>
                <a:spcPct val="0"/>
              </a:spcBef>
              <a:spcAft>
                <a:spcPct val="0"/>
              </a:spcAft>
              <a:defRPr sz="2800">
                <a:solidFill>
                  <a:srgbClr val="06405C"/>
                </a:solidFill>
                <a:latin typeface="Arial" charset="0"/>
                <a:ea typeface="ＭＳ Ｐゴシック" pitchFamily="48" charset="-128"/>
              </a:defRPr>
            </a:lvl5pPr>
            <a:lvl6pPr marL="457200" algn="l" rtl="0" fontAlgn="base">
              <a:spcBef>
                <a:spcPct val="0"/>
              </a:spcBef>
              <a:spcAft>
                <a:spcPct val="0"/>
              </a:spcAft>
              <a:defRPr sz="2800">
                <a:solidFill>
                  <a:srgbClr val="06405C"/>
                </a:solidFill>
                <a:latin typeface="Arial" charset="0"/>
                <a:ea typeface="ＭＳ Ｐゴシック" pitchFamily="48" charset="-128"/>
              </a:defRPr>
            </a:lvl6pPr>
            <a:lvl7pPr marL="914400" algn="l" rtl="0" fontAlgn="base">
              <a:spcBef>
                <a:spcPct val="0"/>
              </a:spcBef>
              <a:spcAft>
                <a:spcPct val="0"/>
              </a:spcAft>
              <a:defRPr sz="2800">
                <a:solidFill>
                  <a:srgbClr val="06405C"/>
                </a:solidFill>
                <a:latin typeface="Arial" charset="0"/>
                <a:ea typeface="ＭＳ Ｐゴシック" pitchFamily="48" charset="-128"/>
              </a:defRPr>
            </a:lvl7pPr>
            <a:lvl8pPr marL="1371600" algn="l" rtl="0" fontAlgn="base">
              <a:spcBef>
                <a:spcPct val="0"/>
              </a:spcBef>
              <a:spcAft>
                <a:spcPct val="0"/>
              </a:spcAft>
              <a:defRPr sz="2800">
                <a:solidFill>
                  <a:srgbClr val="06405C"/>
                </a:solidFill>
                <a:latin typeface="Arial" charset="0"/>
                <a:ea typeface="ＭＳ Ｐゴシック" pitchFamily="48" charset="-128"/>
              </a:defRPr>
            </a:lvl8pPr>
            <a:lvl9pPr marL="1828800" algn="l" rtl="0" fontAlgn="base">
              <a:spcBef>
                <a:spcPct val="0"/>
              </a:spcBef>
              <a:spcAft>
                <a:spcPct val="0"/>
              </a:spcAft>
              <a:defRPr sz="2800">
                <a:solidFill>
                  <a:srgbClr val="06405C"/>
                </a:solidFill>
                <a:latin typeface="Arial" charset="0"/>
                <a:ea typeface="ＭＳ Ｐゴシック" pitchFamily="48" charset="-128"/>
              </a:defRPr>
            </a:lvl9pPr>
          </a:lstStyle>
          <a:p>
            <a:pPr algn="l" eaLnBrk="0" hangingPunct="0">
              <a:buFontTx/>
              <a:buNone/>
            </a:pPr>
            <a:r>
              <a:rPr lang="en-US" sz="2800" b="0" u="sng" dirty="0">
                <a:solidFill>
                  <a:srgbClr val="FFFF00"/>
                </a:solidFill>
                <a:ea typeface="ＭＳ Ｐゴシック"/>
              </a:rPr>
              <a:t>History</a:t>
            </a:r>
            <a:r>
              <a:rPr lang="en-US" sz="2800" b="0" dirty="0">
                <a:solidFill>
                  <a:srgbClr val="FFFF00"/>
                </a:solidFill>
                <a:ea typeface="ＭＳ Ｐゴシック"/>
              </a:rPr>
              <a:t>: The Graph BLAS Forum</a:t>
            </a:r>
          </a:p>
        </p:txBody>
      </p:sp>
      <p:pic>
        <p:nvPicPr>
          <p:cNvPr id="2" name="Picture 1" descr="graphBLAS_tit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213" y="1186184"/>
            <a:ext cx="6564788" cy="2060845"/>
          </a:xfrm>
          <a:prstGeom prst="rect">
            <a:avLst/>
          </a:prstGeom>
        </p:spPr>
      </p:pic>
      <p:sp>
        <p:nvSpPr>
          <p:cNvPr id="7" name="TextBox 6"/>
          <p:cNvSpPr txBox="1"/>
          <p:nvPr/>
        </p:nvSpPr>
        <p:spPr>
          <a:xfrm>
            <a:off x="518062" y="3247029"/>
            <a:ext cx="8541028" cy="1477328"/>
          </a:xfrm>
          <a:prstGeom prst="rect">
            <a:avLst/>
          </a:prstGeom>
          <a:solidFill>
            <a:srgbClr val="DDDDDD"/>
          </a:solidFill>
          <a:ln>
            <a:solidFill>
              <a:schemeClr val="tx1"/>
            </a:solidFill>
          </a:ln>
          <a:effectLst>
            <a:softEdge rad="0"/>
          </a:effectLst>
        </p:spPr>
        <p:txBody>
          <a:bodyPr wrap="square" rtlCol="0">
            <a:spAutoFit/>
          </a:bodyPr>
          <a:lstStyle/>
          <a:p>
            <a:pPr defTabSz="457200" fontAlgn="auto">
              <a:spcBef>
                <a:spcPts val="0"/>
              </a:spcBef>
              <a:spcAft>
                <a:spcPts val="0"/>
              </a:spcAft>
              <a:buFontTx/>
              <a:buNone/>
            </a:pPr>
            <a:r>
              <a:rPr lang="en-US" sz="1800" i="1" dirty="0">
                <a:solidFill>
                  <a:schemeClr val="accent6"/>
                </a:solidFill>
                <a:latin typeface="Arial"/>
                <a:ea typeface="ＭＳ Ｐゴシック"/>
              </a:rPr>
              <a:t>Abstract</a:t>
            </a:r>
            <a:r>
              <a:rPr lang="en-US" sz="1800" dirty="0">
                <a:solidFill>
                  <a:schemeClr val="accent6"/>
                </a:solidFill>
                <a:latin typeface="Arial"/>
                <a:ea typeface="ＭＳ Ｐゴシック"/>
              </a:rPr>
              <a:t>-- It is our view that the state of the art in constructing a large collection of graph algorithms in terms of linear algebraic operations is mature enough to support the emergence of a standard set of primitive building blocks. This paper is a position paper defining the problem and announcing our intention to launch an open effort to define this standard.</a:t>
            </a:r>
          </a:p>
        </p:txBody>
      </p:sp>
      <p:pic>
        <p:nvPicPr>
          <p:cNvPr id="8" name="Picture 7">
            <a:extLst>
              <a:ext uri="{FF2B5EF4-FFF2-40B4-BE49-F238E27FC236}">
                <a16:creationId xmlns:a16="http://schemas.microsoft.com/office/drawing/2014/main" id="{DDA6E8FE-4BB9-DD4A-85E5-354EE3BF1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494" y="5059588"/>
            <a:ext cx="5944046" cy="1821562"/>
          </a:xfrm>
          <a:prstGeom prst="rect">
            <a:avLst/>
          </a:prstGeom>
        </p:spPr>
      </p:pic>
      <p:sp>
        <p:nvSpPr>
          <p:cNvPr id="4" name="Rectangle 3"/>
          <p:cNvSpPr/>
          <p:nvPr/>
        </p:nvSpPr>
        <p:spPr>
          <a:xfrm>
            <a:off x="617680" y="554803"/>
            <a:ext cx="8611570" cy="7355860"/>
          </a:xfrm>
          <a:prstGeom prst="rect">
            <a:avLst/>
          </a:prstGeom>
        </p:spPr>
        <p:txBody>
          <a:bodyPr wrap="square">
            <a:spAutoFit/>
          </a:bodyPr>
          <a:lstStyle/>
          <a:p>
            <a:pPr defTabSz="457200" fontAlgn="auto">
              <a:spcBef>
                <a:spcPts val="0"/>
              </a:spcBef>
              <a:spcAft>
                <a:spcPts val="0"/>
              </a:spcAft>
              <a:buNone/>
            </a:pPr>
            <a:r>
              <a:rPr lang="en-US" sz="2400" dirty="0">
                <a:solidFill>
                  <a:srgbClr val="FF5C00"/>
                </a:solidFill>
                <a:latin typeface="Chalkboard"/>
                <a:ea typeface="ＭＳ Ｐゴシック"/>
              </a:rPr>
              <a:t>												 http://</a:t>
            </a:r>
            <a:r>
              <a:rPr lang="en-US" sz="2400" dirty="0" err="1">
                <a:solidFill>
                  <a:srgbClr val="FF5C00"/>
                </a:solidFill>
                <a:latin typeface="Chalkboard"/>
                <a:ea typeface="ＭＳ Ｐゴシック"/>
              </a:rPr>
              <a:t>graphblas.org</a:t>
            </a:r>
            <a:endParaRPr lang="en-US" sz="1800" dirty="0">
              <a:solidFill>
                <a:prstClr val="black"/>
              </a:solidFill>
              <a:latin typeface="Arial"/>
              <a:ea typeface="ＭＳ Ｐゴシック"/>
            </a:endParaRPr>
          </a:p>
          <a:p>
            <a:pPr defTabSz="457200" fontAlgn="auto">
              <a:spcBef>
                <a:spcPts val="0"/>
              </a:spcBef>
              <a:spcAft>
                <a:spcPts val="0"/>
              </a:spcAft>
              <a:buNone/>
            </a:pPr>
            <a:endParaRPr lang="en-US" sz="2400" dirty="0">
              <a:solidFill>
                <a:srgbClr val="FF5C00"/>
              </a:solidFill>
              <a:latin typeface="Chalkboard"/>
              <a:cs typeface="Chalkboard"/>
            </a:endParaRPr>
          </a:p>
          <a:p>
            <a:pPr marL="285750" indent="-285750" defTabSz="457200" fontAlgn="auto">
              <a:spcBef>
                <a:spcPts val="0"/>
              </a:spcBef>
              <a:spcAft>
                <a:spcPts val="0"/>
              </a:spcAft>
              <a:buFont typeface="Arial"/>
              <a:buChar char="•"/>
            </a:pPr>
            <a:endParaRPr lang="en-US" sz="2400" dirty="0">
              <a:solidFill>
                <a:srgbClr val="FF5C00"/>
              </a:solidFill>
              <a:latin typeface="Chalkboard"/>
              <a:cs typeface="Chalkboard"/>
            </a:endParaRPr>
          </a:p>
          <a:p>
            <a:pPr marL="285750" indent="-285750" defTabSz="457200" fontAlgn="auto">
              <a:spcBef>
                <a:spcPts val="0"/>
              </a:spcBef>
              <a:spcAft>
                <a:spcPts val="0"/>
              </a:spcAft>
              <a:buFont typeface="Arial"/>
              <a:buChar char="•"/>
            </a:pPr>
            <a:r>
              <a:rPr lang="en-US" sz="2400" dirty="0">
                <a:solidFill>
                  <a:srgbClr val="FF5C00"/>
                </a:solidFill>
                <a:latin typeface="Chalkboard"/>
                <a:cs typeface="Chalkboard"/>
              </a:rPr>
              <a:t>Manifesto, </a:t>
            </a:r>
            <a:br>
              <a:rPr lang="en-US" sz="2400" dirty="0">
                <a:solidFill>
                  <a:srgbClr val="FF5C00"/>
                </a:solidFill>
                <a:latin typeface="Chalkboard"/>
                <a:cs typeface="Chalkboard"/>
              </a:rPr>
            </a:br>
            <a:r>
              <a:rPr lang="en-US" sz="2400" dirty="0">
                <a:solidFill>
                  <a:srgbClr val="FF5C00"/>
                </a:solidFill>
                <a:latin typeface="Chalkboard"/>
                <a:cs typeface="Chalkboard"/>
              </a:rPr>
              <a:t>HPEC 2013:</a:t>
            </a:r>
            <a:endParaRPr lang="en-US" sz="1800" dirty="0">
              <a:solidFill>
                <a:prstClr val="black"/>
              </a:solidFill>
              <a:latin typeface="Arial"/>
              <a:ea typeface="ＭＳ Ｐゴシック"/>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defTabSz="457200" fontAlgn="auto">
              <a:spcBef>
                <a:spcPts val="0"/>
              </a:spcBef>
              <a:spcAft>
                <a:spcPts val="0"/>
              </a:spcAft>
              <a:buNone/>
            </a:pPr>
            <a:endParaRPr lang="en-US" sz="2400" dirty="0">
              <a:solidFill>
                <a:srgbClr val="FF5C00"/>
              </a:solidFill>
              <a:latin typeface="Chalkboard"/>
              <a:cs typeface="Chalkboard"/>
            </a:endParaRPr>
          </a:p>
          <a:p>
            <a:pPr defTabSz="457200" fontAlgn="auto">
              <a:spcBef>
                <a:spcPts val="0"/>
              </a:spcBef>
              <a:spcAft>
                <a:spcPts val="0"/>
              </a:spcAft>
              <a:buNone/>
            </a:pPr>
            <a:endParaRPr lang="en-US" sz="1200" dirty="0">
              <a:solidFill>
                <a:srgbClr val="FF5C00"/>
              </a:solidFill>
              <a:latin typeface="Chalkboard"/>
              <a:cs typeface="Chalkboard"/>
            </a:endParaRPr>
          </a:p>
          <a:p>
            <a:pPr defTabSz="457200" fontAlgn="auto">
              <a:spcBef>
                <a:spcPts val="0"/>
              </a:spcBef>
              <a:spcAft>
                <a:spcPts val="0"/>
              </a:spcAft>
              <a:buNone/>
            </a:pPr>
            <a:endParaRPr lang="en-US" sz="8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buFont typeface="Arial"/>
              <a:buChar char="•"/>
            </a:pPr>
            <a:r>
              <a:rPr lang="en-US" sz="2400" dirty="0">
                <a:solidFill>
                  <a:srgbClr val="FF5C00"/>
                </a:solidFill>
                <a:latin typeface="Chalkboard"/>
                <a:cs typeface="Chalkboard"/>
              </a:rPr>
              <a:t>Foundations,</a:t>
            </a:r>
            <a:br>
              <a:rPr lang="en-US" sz="2400" dirty="0">
                <a:solidFill>
                  <a:srgbClr val="FF5C00"/>
                </a:solidFill>
                <a:latin typeface="Chalkboard"/>
                <a:cs typeface="Chalkboard"/>
              </a:rPr>
            </a:br>
            <a:r>
              <a:rPr lang="en-US" sz="2400" dirty="0">
                <a:solidFill>
                  <a:srgbClr val="FF5C00"/>
                </a:solidFill>
                <a:latin typeface="Chalkboard"/>
                <a:cs typeface="Chalkboard"/>
              </a:rPr>
              <a:t>HPEC 2016:</a:t>
            </a:r>
          </a:p>
          <a:p>
            <a:pPr marL="285750" indent="-285750" defTabSz="457200" fontAlgn="auto">
              <a:spcBef>
                <a:spcPts val="0"/>
              </a:spcBef>
              <a:spcAft>
                <a:spcPts val="0"/>
              </a:spcAft>
              <a:buFont typeface="Arial"/>
              <a:buChar char="•"/>
            </a:pPr>
            <a:endParaRPr lang="en-US" sz="3200" dirty="0">
              <a:solidFill>
                <a:srgbClr val="FF5C00"/>
              </a:solidFill>
              <a:latin typeface="Chalkboard"/>
              <a:ea typeface="ＭＳ Ｐゴシック"/>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2400" dirty="0">
              <a:solidFill>
                <a:srgbClr val="FF5C00"/>
              </a:solidFill>
              <a:latin typeface="Chalkboard"/>
              <a:cs typeface="Chalkboard"/>
            </a:endParaRPr>
          </a:p>
          <a:p>
            <a:pPr marL="285750" indent="-285750" defTabSz="457200" fontAlgn="auto">
              <a:spcBef>
                <a:spcPts val="0"/>
              </a:spcBef>
              <a:spcAft>
                <a:spcPts val="0"/>
              </a:spcAft>
            </a:pPr>
            <a:endParaRPr lang="en-US" sz="1800" dirty="0">
              <a:solidFill>
                <a:prstClr val="black"/>
              </a:solidFill>
              <a:latin typeface="Arial"/>
              <a:ea typeface="ＭＳ Ｐゴシック"/>
            </a:endParaRPr>
          </a:p>
          <a:p>
            <a:pPr defTabSz="457200" fontAlgn="auto">
              <a:spcBef>
                <a:spcPts val="0"/>
              </a:spcBef>
              <a:spcAft>
                <a:spcPts val="0"/>
              </a:spcAft>
              <a:buFontTx/>
              <a:buNone/>
            </a:pPr>
            <a:endParaRPr lang="en-US" sz="1800" dirty="0">
              <a:solidFill>
                <a:prstClr val="black"/>
              </a:solidFill>
              <a:latin typeface="Arial"/>
              <a:ea typeface="ＭＳ Ｐゴシック"/>
            </a:endParaRPr>
          </a:p>
        </p:txBody>
      </p:sp>
    </p:spTree>
    <p:extLst>
      <p:ext uri="{BB962C8B-B14F-4D97-AF65-F5344CB8AC3E}">
        <p14:creationId xmlns:p14="http://schemas.microsoft.com/office/powerpoint/2010/main" val="1093829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 2018 ....</a:t>
            </a:r>
          </a:p>
        </p:txBody>
      </p:sp>
      <p:sp>
        <p:nvSpPr>
          <p:cNvPr id="4" name="Title 1">
            <a:extLst>
              <a:ext uri="{FF2B5EF4-FFF2-40B4-BE49-F238E27FC236}">
                <a16:creationId xmlns:a16="http://schemas.microsoft.com/office/drawing/2014/main" id="{1D282C94-AACA-B144-93E8-65852D150F2B}"/>
              </a:ext>
            </a:extLst>
          </p:cNvPr>
          <p:cNvSpPr>
            <a:spLocks noGrp="1"/>
          </p:cNvSpPr>
          <p:nvPr>
            <p:ph type="title"/>
          </p:nvPr>
        </p:nvSpPr>
        <p:spPr>
          <a:xfrm>
            <a:off x="0" y="2"/>
            <a:ext cx="8915400" cy="657520"/>
          </a:xfrm>
        </p:spPr>
        <p:txBody>
          <a:bodyPr>
            <a:normAutofit/>
          </a:bodyPr>
          <a:lstStyle/>
          <a:p>
            <a:r>
              <a:rPr lang="en-US" b="0" u="sng" dirty="0">
                <a:latin typeface="Arial" charset="0"/>
              </a:rPr>
              <a:t>The Present</a:t>
            </a:r>
            <a:endParaRPr lang="en-US" sz="2000" b="0" i="1" dirty="0">
              <a:latin typeface="Arial" charset="0"/>
            </a:endParaRPr>
          </a:p>
        </p:txBody>
      </p:sp>
    </p:spTree>
    <p:extLst>
      <p:ext uri="{BB962C8B-B14F-4D97-AF65-F5344CB8AC3E}">
        <p14:creationId xmlns:p14="http://schemas.microsoft.com/office/powerpoint/2010/main" val="296133652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B2F85E-4FA9-614E-B38A-97A1A5286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023" y="181772"/>
            <a:ext cx="2639091" cy="3351482"/>
          </a:xfrm>
          <a:prstGeom prst="rect">
            <a:avLst/>
          </a:prstGeom>
          <a:ln>
            <a:solidFill>
              <a:srgbClr val="FF0000"/>
            </a:solidFill>
          </a:ln>
        </p:spPr>
      </p:pic>
      <p:sp>
        <p:nvSpPr>
          <p:cNvPr id="11" name="Title 1">
            <a:extLst>
              <a:ext uri="{FF2B5EF4-FFF2-40B4-BE49-F238E27FC236}">
                <a16:creationId xmlns:a16="http://schemas.microsoft.com/office/drawing/2014/main" id="{07598061-A295-8F42-BA90-B92806065755}"/>
              </a:ext>
            </a:extLst>
          </p:cNvPr>
          <p:cNvSpPr>
            <a:spLocks noGrp="1"/>
          </p:cNvSpPr>
          <p:nvPr>
            <p:ph type="title"/>
          </p:nvPr>
        </p:nvSpPr>
        <p:spPr>
          <a:xfrm>
            <a:off x="86499" y="16267"/>
            <a:ext cx="8915400" cy="542925"/>
          </a:xfrm>
        </p:spPr>
        <p:txBody>
          <a:bodyPr>
            <a:normAutofit/>
          </a:bodyPr>
          <a:lstStyle/>
          <a:p>
            <a:r>
              <a:rPr lang="en-US" b="0" u="sng" dirty="0">
                <a:latin typeface="Arial" charset="0"/>
              </a:rPr>
              <a:t>The Present</a:t>
            </a:r>
            <a:r>
              <a:rPr lang="en-US" b="0" dirty="0">
                <a:latin typeface="Arial" charset="0"/>
              </a:rPr>
              <a:t>                </a:t>
            </a:r>
            <a:r>
              <a:rPr lang="en-US" sz="2000" b="0" dirty="0">
                <a:solidFill>
                  <a:srgbClr val="FFC000"/>
                </a:solidFill>
                <a:latin typeface="Arial" charset="0"/>
              </a:rPr>
              <a:t>GABB 2018 Talks</a:t>
            </a:r>
          </a:p>
        </p:txBody>
      </p:sp>
      <p:pic>
        <p:nvPicPr>
          <p:cNvPr id="9" name="Picture 8">
            <a:extLst>
              <a:ext uri="{FF2B5EF4-FFF2-40B4-BE49-F238E27FC236}">
                <a16:creationId xmlns:a16="http://schemas.microsoft.com/office/drawing/2014/main" id="{8C32ED45-DE4E-3F4E-A79C-7C5DA8F90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0" y="2136949"/>
            <a:ext cx="3381318" cy="2565428"/>
          </a:xfrm>
          <a:prstGeom prst="rect">
            <a:avLst/>
          </a:prstGeom>
          <a:ln>
            <a:solidFill>
              <a:srgbClr val="FF0000"/>
            </a:solidFill>
          </a:ln>
        </p:spPr>
      </p:pic>
      <p:pic>
        <p:nvPicPr>
          <p:cNvPr id="5" name="Picture 4">
            <a:extLst>
              <a:ext uri="{FF2B5EF4-FFF2-40B4-BE49-F238E27FC236}">
                <a16:creationId xmlns:a16="http://schemas.microsoft.com/office/drawing/2014/main" id="{5DEBD15B-4893-A144-A5A9-655D2DD27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052" y="496199"/>
            <a:ext cx="3325971" cy="3885990"/>
          </a:xfrm>
          <a:prstGeom prst="rect">
            <a:avLst/>
          </a:prstGeom>
          <a:ln w="19050">
            <a:solidFill>
              <a:srgbClr val="FFC000"/>
            </a:solidFill>
          </a:ln>
        </p:spPr>
      </p:pic>
      <p:pic>
        <p:nvPicPr>
          <p:cNvPr id="6" name="Picture 5">
            <a:extLst>
              <a:ext uri="{FF2B5EF4-FFF2-40B4-BE49-F238E27FC236}">
                <a16:creationId xmlns:a16="http://schemas.microsoft.com/office/drawing/2014/main" id="{F16CA52F-FB5C-F54E-BA23-845B2DFC5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533" y="3106988"/>
            <a:ext cx="2891754" cy="2116510"/>
          </a:xfrm>
          <a:prstGeom prst="rect">
            <a:avLst/>
          </a:prstGeom>
          <a:ln>
            <a:solidFill>
              <a:srgbClr val="FF0000"/>
            </a:solidFill>
          </a:ln>
        </p:spPr>
      </p:pic>
      <p:pic>
        <p:nvPicPr>
          <p:cNvPr id="16" name="Picture 15">
            <a:extLst>
              <a:ext uri="{FF2B5EF4-FFF2-40B4-BE49-F238E27FC236}">
                <a16:creationId xmlns:a16="http://schemas.microsoft.com/office/drawing/2014/main" id="{DB51C63B-284B-4B4D-B0E8-97A2BB015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2184" y="4297459"/>
            <a:ext cx="5732992" cy="3908859"/>
          </a:xfrm>
          <a:prstGeom prst="rect">
            <a:avLst/>
          </a:prstGeom>
          <a:ln>
            <a:solidFill>
              <a:srgbClr val="FF0000"/>
            </a:solidFill>
          </a:ln>
        </p:spPr>
      </p:pic>
      <p:pic>
        <p:nvPicPr>
          <p:cNvPr id="18" name="Picture 17">
            <a:extLst>
              <a:ext uri="{FF2B5EF4-FFF2-40B4-BE49-F238E27FC236}">
                <a16:creationId xmlns:a16="http://schemas.microsoft.com/office/drawing/2014/main" id="{B97C101C-0557-6D44-B67D-41AD792B99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3765" y="4964017"/>
            <a:ext cx="3195521" cy="1893983"/>
          </a:xfrm>
          <a:prstGeom prst="rect">
            <a:avLst/>
          </a:prstGeom>
          <a:ln>
            <a:solidFill>
              <a:srgbClr val="FF0000"/>
            </a:solidFill>
          </a:ln>
        </p:spPr>
      </p:pic>
      <p:pic>
        <p:nvPicPr>
          <p:cNvPr id="14" name="Picture 13">
            <a:extLst>
              <a:ext uri="{FF2B5EF4-FFF2-40B4-BE49-F238E27FC236}">
                <a16:creationId xmlns:a16="http://schemas.microsoft.com/office/drawing/2014/main" id="{9A75FDC0-7C2E-9B43-8F5F-21DC19EE35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40" y="1225818"/>
            <a:ext cx="3109692" cy="897716"/>
          </a:xfrm>
          <a:prstGeom prst="rect">
            <a:avLst/>
          </a:prstGeom>
          <a:ln>
            <a:solidFill>
              <a:srgbClr val="FF0000"/>
            </a:solidFill>
          </a:ln>
        </p:spPr>
      </p:pic>
      <p:pic>
        <p:nvPicPr>
          <p:cNvPr id="3" name="Picture 2">
            <a:extLst>
              <a:ext uri="{FF2B5EF4-FFF2-40B4-BE49-F238E27FC236}">
                <a16:creationId xmlns:a16="http://schemas.microsoft.com/office/drawing/2014/main" id="{75577483-CBD5-CF4E-8425-91AB19A1A3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0297" y="2286000"/>
            <a:ext cx="2878989" cy="806016"/>
          </a:xfrm>
          <a:prstGeom prst="rect">
            <a:avLst/>
          </a:prstGeom>
          <a:ln>
            <a:solidFill>
              <a:srgbClr val="FF0000"/>
            </a:solidFill>
          </a:ln>
        </p:spPr>
      </p:pic>
      <p:pic>
        <p:nvPicPr>
          <p:cNvPr id="22" name="Picture 21">
            <a:extLst>
              <a:ext uri="{FF2B5EF4-FFF2-40B4-BE49-F238E27FC236}">
                <a16:creationId xmlns:a16="http://schemas.microsoft.com/office/drawing/2014/main" id="{AB13C041-2613-8047-A7B8-AF0FB6D51C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549" y="4395604"/>
            <a:ext cx="2916572" cy="2462396"/>
          </a:xfrm>
          <a:prstGeom prst="rect">
            <a:avLst/>
          </a:prstGeom>
          <a:ln>
            <a:solidFill>
              <a:srgbClr val="FF0000"/>
            </a:solidFill>
          </a:ln>
        </p:spPr>
      </p:pic>
    </p:spTree>
    <p:extLst>
      <p:ext uri="{BB962C8B-B14F-4D97-AF65-F5344CB8AC3E}">
        <p14:creationId xmlns:p14="http://schemas.microsoft.com/office/powerpoint/2010/main" val="68795278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688" y="1470454"/>
            <a:ext cx="8316130" cy="4508070"/>
          </a:xfrm>
        </p:spPr>
        <p:txBody>
          <a:bodyPr>
            <a:normAutofit/>
          </a:bodyPr>
          <a:lstStyle/>
          <a:p>
            <a:pPr marL="0" indent="0" algn="ctr">
              <a:lnSpc>
                <a:spcPct val="120000"/>
              </a:lnSpc>
              <a:buNone/>
            </a:pPr>
            <a:endParaRPr lang="en-US" sz="4800" dirty="0">
              <a:latin typeface="Arial" charset="0"/>
            </a:endParaRPr>
          </a:p>
          <a:p>
            <a:pPr marL="0" indent="0" algn="ctr">
              <a:lnSpc>
                <a:spcPct val="120000"/>
              </a:lnSpc>
              <a:buNone/>
            </a:pPr>
            <a:r>
              <a:rPr lang="en-US" sz="4800" dirty="0">
                <a:latin typeface="Arial" charset="0"/>
              </a:rPr>
              <a:t>In the years 2019 —</a:t>
            </a:r>
          </a:p>
        </p:txBody>
      </p:sp>
      <p:sp>
        <p:nvSpPr>
          <p:cNvPr id="5" name="Title 1">
            <a:extLst>
              <a:ext uri="{FF2B5EF4-FFF2-40B4-BE49-F238E27FC236}">
                <a16:creationId xmlns:a16="http://schemas.microsoft.com/office/drawing/2014/main" id="{53D2F073-F79F-014C-8BCF-875C78E983B0}"/>
              </a:ext>
            </a:extLst>
          </p:cNvPr>
          <p:cNvSpPr>
            <a:spLocks noGrp="1"/>
          </p:cNvSpPr>
          <p:nvPr>
            <p:ph type="title"/>
          </p:nvPr>
        </p:nvSpPr>
        <p:spPr>
          <a:xfrm>
            <a:off x="0" y="2"/>
            <a:ext cx="8915400" cy="657520"/>
          </a:xfrm>
        </p:spPr>
        <p:txBody>
          <a:bodyPr>
            <a:normAutofit/>
          </a:bodyPr>
          <a:lstStyle/>
          <a:p>
            <a:r>
              <a:rPr lang="en-US" b="0" u="sng" dirty="0">
                <a:latin typeface="Arial" charset="0"/>
              </a:rPr>
              <a:t>The Future</a:t>
            </a:r>
            <a:endParaRPr lang="en-US" sz="2000" b="0" i="1" dirty="0">
              <a:latin typeface="Arial" charset="0"/>
            </a:endParaRPr>
          </a:p>
        </p:txBody>
      </p:sp>
    </p:spTree>
    <p:extLst>
      <p:ext uri="{BB962C8B-B14F-4D97-AF65-F5344CB8AC3E}">
        <p14:creationId xmlns:p14="http://schemas.microsoft.com/office/powerpoint/2010/main" val="321899841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65" y="1071126"/>
            <a:ext cx="8316130" cy="5786874"/>
          </a:xfrm>
        </p:spPr>
        <p:txBody>
          <a:bodyPr>
            <a:normAutofit/>
          </a:bodyPr>
          <a:lstStyle/>
          <a:p>
            <a:pPr>
              <a:lnSpc>
                <a:spcPct val="120000"/>
              </a:lnSpc>
              <a:spcBef>
                <a:spcPts val="800"/>
              </a:spcBef>
            </a:pPr>
            <a:r>
              <a:rPr lang="en-US" sz="1800" dirty="0">
                <a:solidFill>
                  <a:srgbClr val="FF0000"/>
                </a:solidFill>
                <a:latin typeface="Arial" charset="0"/>
              </a:rPr>
              <a:t>More basic capabilities</a:t>
            </a:r>
          </a:p>
          <a:p>
            <a:pPr lvl="1">
              <a:lnSpc>
                <a:spcPct val="120000"/>
              </a:lnSpc>
              <a:spcBef>
                <a:spcPts val="800"/>
              </a:spcBef>
            </a:pPr>
            <a:r>
              <a:rPr lang="en-US" sz="1800" dirty="0">
                <a:latin typeface="Arial" charset="0"/>
              </a:rPr>
              <a:t>Streaming and dynamic-graph algorithms</a:t>
            </a:r>
          </a:p>
          <a:p>
            <a:pPr lvl="1">
              <a:lnSpc>
                <a:spcPct val="120000"/>
              </a:lnSpc>
              <a:spcBef>
                <a:spcPts val="800"/>
              </a:spcBef>
            </a:pPr>
            <a:r>
              <a:rPr lang="en-US" sz="1800" dirty="0">
                <a:latin typeface="Arial" charset="0"/>
              </a:rPr>
              <a:t>“Priority queue” algorithms: strong components, top k vertices, etc.</a:t>
            </a:r>
          </a:p>
          <a:p>
            <a:pPr lvl="1">
              <a:lnSpc>
                <a:spcPct val="120000"/>
              </a:lnSpc>
              <a:spcBef>
                <a:spcPts val="800"/>
              </a:spcBef>
            </a:pPr>
            <a:r>
              <a:rPr lang="en-US" sz="1800" dirty="0">
                <a:latin typeface="Arial" charset="0"/>
              </a:rPr>
              <a:t>Not materializing intermediate results (</a:t>
            </a:r>
            <a:r>
              <a:rPr lang="en-US" sz="1800" dirty="0" err="1">
                <a:latin typeface="Arial" charset="0"/>
              </a:rPr>
              <a:t>eg</a:t>
            </a:r>
            <a:r>
              <a:rPr lang="en-US" sz="1800" dirty="0">
                <a:latin typeface="Arial" charset="0"/>
              </a:rPr>
              <a:t>, incidence matrix methods)</a:t>
            </a:r>
          </a:p>
          <a:p>
            <a:pPr lvl="1">
              <a:lnSpc>
                <a:spcPct val="120000"/>
              </a:lnSpc>
              <a:spcBef>
                <a:spcPts val="800"/>
              </a:spcBef>
            </a:pPr>
            <a:r>
              <a:rPr lang="en-US" sz="1800" dirty="0">
                <a:latin typeface="Arial" charset="0"/>
              </a:rPr>
              <a:t>Laplacian paradigm for graph algorithms</a:t>
            </a:r>
          </a:p>
        </p:txBody>
      </p:sp>
      <p:sp>
        <p:nvSpPr>
          <p:cNvPr id="4" name="Title 1">
            <a:extLst>
              <a:ext uri="{FF2B5EF4-FFF2-40B4-BE49-F238E27FC236}">
                <a16:creationId xmlns:a16="http://schemas.microsoft.com/office/drawing/2014/main" id="{58E4C416-88B1-2E40-BA4E-3504D0729390}"/>
              </a:ext>
            </a:extLst>
          </p:cNvPr>
          <p:cNvSpPr>
            <a:spLocks noGrp="1"/>
          </p:cNvSpPr>
          <p:nvPr>
            <p:ph type="title"/>
          </p:nvPr>
        </p:nvSpPr>
        <p:spPr>
          <a:xfrm>
            <a:off x="0" y="2"/>
            <a:ext cx="8915400" cy="657520"/>
          </a:xfrm>
        </p:spPr>
        <p:txBody>
          <a:bodyPr>
            <a:normAutofit/>
          </a:bodyPr>
          <a:lstStyle/>
          <a:p>
            <a:r>
              <a:rPr lang="en-US" b="0" dirty="0">
                <a:latin typeface="Arial" charset="0"/>
              </a:rPr>
              <a:t>What do we hope for in the future?</a:t>
            </a:r>
            <a:endParaRPr lang="en-US" sz="2000" b="0" i="1" dirty="0">
              <a:latin typeface="Arial" charset="0"/>
            </a:endParaRPr>
          </a:p>
        </p:txBody>
      </p:sp>
    </p:spTree>
    <p:extLst>
      <p:ext uri="{BB962C8B-B14F-4D97-AF65-F5344CB8AC3E}">
        <p14:creationId xmlns:p14="http://schemas.microsoft.com/office/powerpoint/2010/main" val="39763755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6EFB09F1-75D8-FE4A-9AD6-3F5ABDDC6BDF}"/>
              </a:ext>
            </a:extLst>
          </p:cNvPr>
          <p:cNvGrpSpPr/>
          <p:nvPr/>
        </p:nvGrpSpPr>
        <p:grpSpPr>
          <a:xfrm>
            <a:off x="2113688" y="1525628"/>
            <a:ext cx="4021038" cy="1694929"/>
            <a:chOff x="2113688" y="1525628"/>
            <a:chExt cx="4021038" cy="1694929"/>
          </a:xfrm>
        </p:grpSpPr>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461665"/>
          </a:xfrm>
          <a:prstGeom prst="rect">
            <a:avLst/>
          </a:prstGeom>
          <a:noFill/>
        </p:spPr>
        <p:txBody>
          <a:bodyPr wrap="square" rtlCol="0">
            <a:spAutoFit/>
          </a:bodyPr>
          <a:lstStyle/>
          <a:p>
            <a:r>
              <a:rPr lang="en-US" sz="2400" dirty="0">
                <a:latin typeface="+mn-lt"/>
              </a:rPr>
              <a:t> Mark a vertex.</a:t>
            </a:r>
          </a:p>
        </p:txBody>
      </p:sp>
    </p:spTree>
    <p:extLst>
      <p:ext uri="{BB962C8B-B14F-4D97-AF65-F5344CB8AC3E}">
        <p14:creationId xmlns:p14="http://schemas.microsoft.com/office/powerpoint/2010/main" val="262728999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Swoosh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2627" name="Rectangle 3"/>
          <p:cNvSpPr>
            <a:spLocks noGrp="1" noChangeArrowheads="1"/>
          </p:cNvSpPr>
          <p:nvPr>
            <p:ph type="body" idx="1"/>
          </p:nvPr>
        </p:nvSpPr>
        <p:spPr>
          <a:xfrm>
            <a:off x="839620" y="1338986"/>
            <a:ext cx="7155201" cy="2577315"/>
          </a:xfrm>
          <a:ln>
            <a:solidFill>
              <a:srgbClr val="3366FF"/>
            </a:solidFill>
          </a:ln>
        </p:spPr>
        <p:txBody>
          <a:bodyPr/>
          <a:lstStyle/>
          <a:p>
            <a:pPr>
              <a:lnSpc>
                <a:spcPct val="90000"/>
              </a:lnSpc>
              <a:buFontTx/>
              <a:buNone/>
              <a:defRPr/>
            </a:pPr>
            <a:r>
              <a:rPr lang="en-US" sz="1800" dirty="0">
                <a:solidFill>
                  <a:srgbClr val="FF0000"/>
                </a:solidFill>
              </a:rPr>
              <a:t>In sparse Gaussian elimination, for nonsymmetric A, one can find </a:t>
            </a:r>
            <a:r>
              <a:rPr lang="en-US" sz="1800" b="1" dirty="0">
                <a:solidFill>
                  <a:srgbClr val="FF0000"/>
                </a:solidFill>
              </a:rPr>
              <a:t>. . .</a:t>
            </a:r>
          </a:p>
          <a:p>
            <a:pPr lvl="1">
              <a:lnSpc>
                <a:spcPct val="90000"/>
              </a:lnSpc>
              <a:defRPr/>
            </a:pPr>
            <a:r>
              <a:rPr lang="en-US" sz="1800" dirty="0">
                <a:solidFill>
                  <a:schemeClr val="tx1"/>
                </a:solidFill>
              </a:rPr>
              <a:t>column nested dissection or min degree permutation</a:t>
            </a:r>
          </a:p>
          <a:p>
            <a:pPr lvl="1">
              <a:lnSpc>
                <a:spcPct val="90000"/>
              </a:lnSpc>
              <a:defRPr/>
            </a:pPr>
            <a:r>
              <a:rPr lang="en-US" sz="1800" dirty="0">
                <a:solidFill>
                  <a:schemeClr val="tx1"/>
                </a:solidFill>
              </a:rPr>
              <a:t>column elimination tree   </a:t>
            </a:r>
            <a:r>
              <a:rPr lang="en-US" sz="1800" dirty="0">
                <a:solidFill>
                  <a:srgbClr val="FF0000"/>
                </a:solidFill>
              </a:rPr>
              <a:t>T(A</a:t>
            </a:r>
            <a:r>
              <a:rPr lang="en-US" sz="1800" b="1" baseline="30000" dirty="0">
                <a:solidFill>
                  <a:srgbClr val="FF0000"/>
                </a:solidFill>
              </a:rPr>
              <a:t>T</a:t>
            </a:r>
            <a:r>
              <a:rPr lang="en-US" sz="1800" dirty="0">
                <a:solidFill>
                  <a:srgbClr val="FF0000"/>
                </a:solidFill>
              </a:rPr>
              <a:t>A)</a:t>
            </a:r>
            <a:endParaRPr lang="en-US" dirty="0">
              <a:solidFill>
                <a:srgbClr val="FF0000"/>
              </a:solidFill>
            </a:endParaRPr>
          </a:p>
          <a:p>
            <a:pPr lvl="1">
              <a:lnSpc>
                <a:spcPct val="90000"/>
              </a:lnSpc>
              <a:defRPr/>
            </a:pPr>
            <a:r>
              <a:rPr lang="en-US" sz="1800" dirty="0">
                <a:solidFill>
                  <a:schemeClr val="tx1"/>
                </a:solidFill>
              </a:rPr>
              <a:t>row and column counts for  </a:t>
            </a:r>
            <a:r>
              <a:rPr lang="en-US" sz="1800" dirty="0">
                <a:solidFill>
                  <a:srgbClr val="FF0000"/>
                </a:solidFill>
              </a:rPr>
              <a:t>G</a:t>
            </a:r>
            <a:r>
              <a:rPr lang="en-US" sz="2000" b="1" baseline="30000" dirty="0">
                <a:solidFill>
                  <a:srgbClr val="FF0000"/>
                </a:solidFill>
              </a:rPr>
              <a:t>+</a:t>
            </a:r>
            <a:r>
              <a:rPr lang="en-US" sz="1800" dirty="0">
                <a:solidFill>
                  <a:srgbClr val="FF0000"/>
                </a:solidFill>
              </a:rPr>
              <a:t>(A</a:t>
            </a:r>
            <a:r>
              <a:rPr lang="en-US" sz="1800" b="1" baseline="30000" dirty="0">
                <a:solidFill>
                  <a:srgbClr val="FF0000"/>
                </a:solidFill>
              </a:rPr>
              <a:t>T</a:t>
            </a:r>
            <a:r>
              <a:rPr lang="en-US" sz="1800" dirty="0">
                <a:solidFill>
                  <a:srgbClr val="FF0000"/>
                </a:solidFill>
              </a:rPr>
              <a:t>A)</a:t>
            </a:r>
          </a:p>
          <a:p>
            <a:pPr lvl="1">
              <a:lnSpc>
                <a:spcPct val="90000"/>
              </a:lnSpc>
              <a:defRPr/>
            </a:pPr>
            <a:r>
              <a:rPr lang="en-US" sz="1800" dirty="0" err="1">
                <a:solidFill>
                  <a:schemeClr val="tx1"/>
                </a:solidFill>
              </a:rPr>
              <a:t>supernodes</a:t>
            </a:r>
            <a:r>
              <a:rPr lang="en-US" sz="1800" dirty="0">
                <a:solidFill>
                  <a:schemeClr val="tx1"/>
                </a:solidFill>
              </a:rPr>
              <a:t> of   </a:t>
            </a:r>
            <a:r>
              <a:rPr lang="en-US" sz="1800" dirty="0">
                <a:solidFill>
                  <a:srgbClr val="FF0000"/>
                </a:solidFill>
              </a:rPr>
              <a:t>G</a:t>
            </a:r>
            <a:r>
              <a:rPr lang="en-US" sz="1800" b="1" baseline="30000" dirty="0">
                <a:solidFill>
                  <a:srgbClr val="FF0000"/>
                </a:solidFill>
              </a:rPr>
              <a:t>+</a:t>
            </a:r>
            <a:r>
              <a:rPr lang="en-US" sz="1800" dirty="0">
                <a:solidFill>
                  <a:srgbClr val="FF0000"/>
                </a:solidFill>
              </a:rPr>
              <a:t>(A</a:t>
            </a:r>
            <a:r>
              <a:rPr lang="en-US" sz="1800" b="1" baseline="30000" dirty="0">
                <a:solidFill>
                  <a:srgbClr val="FF0000"/>
                </a:solidFill>
              </a:rPr>
              <a:t>T</a:t>
            </a:r>
            <a:r>
              <a:rPr lang="en-US" sz="1800" dirty="0">
                <a:solidFill>
                  <a:srgbClr val="FF0000"/>
                </a:solidFill>
              </a:rPr>
              <a:t>A)</a:t>
            </a:r>
          </a:p>
          <a:p>
            <a:pPr lvl="1">
              <a:lnSpc>
                <a:spcPct val="90000"/>
              </a:lnSpc>
              <a:defRPr/>
            </a:pPr>
            <a:r>
              <a:rPr lang="en-US" sz="1800" dirty="0">
                <a:solidFill>
                  <a:schemeClr val="tx1"/>
                </a:solidFill>
              </a:rPr>
              <a:t>nonzero structure of  </a:t>
            </a:r>
            <a:r>
              <a:rPr lang="en-US" sz="1800" dirty="0">
                <a:solidFill>
                  <a:srgbClr val="FF0000"/>
                </a:solidFill>
              </a:rPr>
              <a:t>G</a:t>
            </a:r>
            <a:r>
              <a:rPr lang="en-US" sz="1800" b="1" baseline="30000" dirty="0">
                <a:solidFill>
                  <a:srgbClr val="FF0000"/>
                </a:solidFill>
              </a:rPr>
              <a:t>+</a:t>
            </a:r>
            <a:r>
              <a:rPr lang="en-US" sz="1800" dirty="0">
                <a:solidFill>
                  <a:srgbClr val="FF0000"/>
                </a:solidFill>
              </a:rPr>
              <a:t>(A</a:t>
            </a:r>
            <a:r>
              <a:rPr lang="en-US" sz="1800" b="1" baseline="30000" dirty="0">
                <a:solidFill>
                  <a:srgbClr val="FF0000"/>
                </a:solidFill>
              </a:rPr>
              <a:t>T</a:t>
            </a:r>
            <a:r>
              <a:rPr lang="en-US" sz="1800" dirty="0">
                <a:solidFill>
                  <a:srgbClr val="FF0000"/>
                </a:solidFill>
              </a:rPr>
              <a:t>A)</a:t>
            </a:r>
          </a:p>
          <a:p>
            <a:pPr>
              <a:lnSpc>
                <a:spcPct val="90000"/>
              </a:lnSpc>
              <a:buFontTx/>
              <a:buNone/>
              <a:defRPr/>
            </a:pPr>
            <a:r>
              <a:rPr lang="en-US" sz="1800" dirty="0">
                <a:solidFill>
                  <a:srgbClr val="FF0000"/>
                </a:solidFill>
              </a:rPr>
              <a:t>. . . efficiently, without ever forming A</a:t>
            </a:r>
            <a:r>
              <a:rPr lang="en-US" sz="1800" b="1" baseline="30000" dirty="0">
                <a:solidFill>
                  <a:srgbClr val="FF0000"/>
                </a:solidFill>
              </a:rPr>
              <a:t>T</a:t>
            </a:r>
            <a:r>
              <a:rPr lang="en-US" sz="1800" dirty="0">
                <a:solidFill>
                  <a:srgbClr val="FF0000"/>
                </a:solidFill>
              </a:rPr>
              <a:t>A explicitly.</a:t>
            </a:r>
            <a:endParaRPr lang="en-US" dirty="0">
              <a:solidFill>
                <a:srgbClr val="FF0000"/>
              </a:solidFill>
              <a:cs typeface="+mn-cs"/>
            </a:endParaRPr>
          </a:p>
          <a:p>
            <a:pPr>
              <a:lnSpc>
                <a:spcPct val="90000"/>
              </a:lnSpc>
              <a:defRPr/>
            </a:pPr>
            <a:endParaRPr lang="en-US" sz="1000" dirty="0"/>
          </a:p>
          <a:p>
            <a:pPr>
              <a:lnSpc>
                <a:spcPct val="110000"/>
              </a:lnSpc>
              <a:defRPr/>
            </a:pPr>
            <a:r>
              <a:rPr lang="en-US" sz="2000" dirty="0"/>
              <a:t>How generally can we do graph algorithms in linear algebra without storing intermediate results?</a:t>
            </a:r>
          </a:p>
          <a:p>
            <a:pPr>
              <a:lnSpc>
                <a:spcPct val="110000"/>
              </a:lnSpc>
              <a:defRPr/>
            </a:pPr>
            <a:r>
              <a:rPr lang="en-US" sz="2000" dirty="0"/>
              <a:t>Can we do fine-grained scheduling of vertex and edge operations to break out of bulk synchronous execution?</a:t>
            </a:r>
          </a:p>
          <a:p>
            <a:pPr>
              <a:lnSpc>
                <a:spcPct val="110000"/>
              </a:lnSpc>
              <a:defRPr/>
            </a:pPr>
            <a:r>
              <a:rPr lang="en-US" sz="2000" dirty="0"/>
              <a:t>Can we reason directly about products of sparse matrices?</a:t>
            </a:r>
          </a:p>
        </p:txBody>
      </p:sp>
      <p:sp>
        <p:nvSpPr>
          <p:cNvPr id="9" name="Rectangle 2"/>
          <p:cNvSpPr>
            <a:spLocks noGrp="1" noChangeArrowheads="1"/>
          </p:cNvSpPr>
          <p:nvPr>
            <p:ph type="title"/>
          </p:nvPr>
        </p:nvSpPr>
        <p:spPr>
          <a:xfrm>
            <a:off x="0" y="-83971"/>
            <a:ext cx="9057414" cy="609600"/>
          </a:xfrm>
        </p:spPr>
        <p:txBody>
          <a:bodyPr/>
          <a:lstStyle/>
          <a:p>
            <a:pPr>
              <a:defRPr/>
            </a:pPr>
            <a:r>
              <a:rPr lang="en-US" b="0" dirty="0"/>
              <a:t>Q</a:t>
            </a:r>
            <a:r>
              <a:rPr lang="en-US" b="0" i="0" dirty="0">
                <a:solidFill>
                  <a:srgbClr val="FFFF00"/>
                </a:solidFill>
                <a:effectLst/>
                <a:cs typeface="+mj-cs"/>
              </a:rPr>
              <a:t>uestion:  </a:t>
            </a:r>
            <a:r>
              <a:rPr lang="en-US" b="0" dirty="0"/>
              <a:t>Not materializing </a:t>
            </a:r>
            <a:r>
              <a:rPr lang="en-US" b="0" i="0" dirty="0">
                <a:solidFill>
                  <a:srgbClr val="FFFF00"/>
                </a:solidFill>
                <a:effectLst/>
                <a:cs typeface="+mj-cs"/>
              </a:rPr>
              <a:t>big matrix products  </a:t>
            </a:r>
          </a:p>
        </p:txBody>
      </p:sp>
    </p:spTree>
    <p:extLst>
      <p:ext uri="{BB962C8B-B14F-4D97-AF65-F5344CB8AC3E}">
        <p14:creationId xmlns:p14="http://schemas.microsoft.com/office/powerpoint/2010/main" val="41864767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673100"/>
          </a:xfrm>
        </p:spPr>
        <p:txBody>
          <a:bodyPr>
            <a:noAutofit/>
          </a:bodyPr>
          <a:lstStyle/>
          <a:p>
            <a:r>
              <a:rPr lang="en-US" b="0" dirty="0">
                <a:latin typeface="Arial" charset="0"/>
              </a:rPr>
              <a:t>Storing A, operating implicitly on A</a:t>
            </a:r>
            <a:r>
              <a:rPr lang="en-US" b="0" baseline="30000" dirty="0">
                <a:latin typeface="Arial" charset="0"/>
              </a:rPr>
              <a:t>T</a:t>
            </a:r>
            <a:r>
              <a:rPr lang="en-US" b="0" dirty="0">
                <a:latin typeface="Arial" charset="0"/>
              </a:rPr>
              <a:t>A</a:t>
            </a:r>
          </a:p>
        </p:txBody>
      </p:sp>
      <p:sp>
        <p:nvSpPr>
          <p:cNvPr id="3" name="Content Placeholder 2"/>
          <p:cNvSpPr>
            <a:spLocks noGrp="1"/>
          </p:cNvSpPr>
          <p:nvPr>
            <p:ph idx="1"/>
          </p:nvPr>
        </p:nvSpPr>
        <p:spPr>
          <a:xfrm>
            <a:off x="188107" y="997387"/>
            <a:ext cx="8498693" cy="1656913"/>
          </a:xfrm>
          <a:noFill/>
          <a:ln>
            <a:noFill/>
          </a:ln>
        </p:spPr>
        <p:txBody>
          <a:bodyPr>
            <a:normAutofit fontScale="92500" lnSpcReduction="10000"/>
          </a:bodyPr>
          <a:lstStyle/>
          <a:p>
            <a:pPr marL="0" indent="0">
              <a:lnSpc>
                <a:spcPct val="120000"/>
              </a:lnSpc>
              <a:buNone/>
            </a:pPr>
            <a:endParaRPr lang="en-US" sz="1000" dirty="0">
              <a:latin typeface="Arial" charset="0"/>
            </a:endParaRPr>
          </a:p>
          <a:p>
            <a:pPr>
              <a:lnSpc>
                <a:spcPct val="120000"/>
              </a:lnSpc>
            </a:pPr>
            <a:r>
              <a:rPr lang="en-US" dirty="0" err="1">
                <a:latin typeface="Arial" charset="0"/>
              </a:rPr>
              <a:t>CombBLAS</a:t>
            </a:r>
            <a:r>
              <a:rPr lang="en-US" dirty="0">
                <a:latin typeface="Arial" charset="0"/>
              </a:rPr>
              <a:t> represents graphs as </a:t>
            </a:r>
            <a:r>
              <a:rPr lang="en-US" u="sng" dirty="0">
                <a:latin typeface="Arial" charset="0"/>
              </a:rPr>
              <a:t>adjacency</a:t>
            </a:r>
            <a:r>
              <a:rPr lang="en-US" dirty="0">
                <a:latin typeface="Arial" charset="0"/>
              </a:rPr>
              <a:t> matrices.</a:t>
            </a:r>
          </a:p>
          <a:p>
            <a:pPr>
              <a:lnSpc>
                <a:spcPct val="120000"/>
              </a:lnSpc>
            </a:pPr>
            <a:r>
              <a:rPr lang="en-US" dirty="0">
                <a:latin typeface="Arial" charset="0"/>
              </a:rPr>
              <a:t>D4M</a:t>
            </a:r>
            <a:r>
              <a:rPr lang="en-US" sz="2000" i="1" dirty="0">
                <a:solidFill>
                  <a:srgbClr val="0070C0"/>
                </a:solidFill>
                <a:latin typeface="Arial" charset="0"/>
              </a:rPr>
              <a:t> </a:t>
            </a:r>
            <a:r>
              <a:rPr lang="en-US" dirty="0">
                <a:latin typeface="Arial" charset="0"/>
              </a:rPr>
              <a:t>represents graphs as </a:t>
            </a:r>
            <a:r>
              <a:rPr lang="en-US" u="sng" dirty="0">
                <a:latin typeface="Arial" charset="0"/>
              </a:rPr>
              <a:t>incidence</a:t>
            </a:r>
            <a:r>
              <a:rPr lang="en-US" dirty="0">
                <a:latin typeface="Arial" charset="0"/>
              </a:rPr>
              <a:t> matrices; </a:t>
            </a:r>
            <a:br>
              <a:rPr lang="en-US" dirty="0">
                <a:latin typeface="Arial" charset="0"/>
              </a:rPr>
            </a:br>
            <a:r>
              <a:rPr lang="en-US" dirty="0">
                <a:latin typeface="Arial" charset="0"/>
              </a:rPr>
              <a:t>matrix </a:t>
            </a:r>
            <a:r>
              <a:rPr lang="en-US" dirty="0">
                <a:solidFill>
                  <a:srgbClr val="FF0000"/>
                </a:solidFill>
                <a:latin typeface="Arial" charset="0"/>
              </a:rPr>
              <a:t>A</a:t>
            </a:r>
            <a:r>
              <a:rPr lang="en-US" dirty="0">
                <a:latin typeface="Arial" charset="0"/>
              </a:rPr>
              <a:t> represents </a:t>
            </a:r>
            <a:r>
              <a:rPr lang="en-US" dirty="0">
                <a:solidFill>
                  <a:srgbClr val="FF0000"/>
                </a:solidFill>
                <a:latin typeface="Arial" charset="0"/>
              </a:rPr>
              <a:t>G(A</a:t>
            </a:r>
            <a:r>
              <a:rPr lang="en-US" baseline="30000" dirty="0">
                <a:solidFill>
                  <a:srgbClr val="FF0000"/>
                </a:solidFill>
                <a:latin typeface="Arial" charset="0"/>
              </a:rPr>
              <a:t>T</a:t>
            </a:r>
            <a:r>
              <a:rPr lang="en-US" dirty="0">
                <a:solidFill>
                  <a:srgbClr val="FF0000"/>
                </a:solidFill>
                <a:latin typeface="Arial" charset="0"/>
              </a:rPr>
              <a:t>A)</a:t>
            </a:r>
            <a:r>
              <a:rPr lang="en-US" dirty="0">
                <a:latin typeface="Arial" charset="0"/>
              </a:rPr>
              <a:t>:</a:t>
            </a: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21872"/>
            <a:ext cx="5016500" cy="3746763"/>
          </a:xfrm>
          <a:prstGeom prst="rect">
            <a:avLst/>
          </a:prstGeom>
        </p:spPr>
      </p:pic>
      <p:sp>
        <p:nvSpPr>
          <p:cNvPr id="4" name="TextBox 3"/>
          <p:cNvSpPr txBox="1"/>
          <p:nvPr/>
        </p:nvSpPr>
        <p:spPr>
          <a:xfrm>
            <a:off x="3937000" y="3320326"/>
            <a:ext cx="2112822" cy="369332"/>
          </a:xfrm>
          <a:prstGeom prst="rect">
            <a:avLst/>
          </a:prstGeom>
          <a:solidFill>
            <a:srgbClr val="00B0F0"/>
          </a:solidFill>
        </p:spPr>
        <p:txBody>
          <a:bodyPr wrap="none" rtlCol="0">
            <a:spAutoFit/>
          </a:bodyPr>
          <a:lstStyle/>
          <a:p>
            <a:pPr>
              <a:buNone/>
            </a:pPr>
            <a:r>
              <a:rPr lang="en-US" sz="1800" dirty="0">
                <a:solidFill>
                  <a:srgbClr val="FF0000"/>
                </a:solidFill>
              </a:rPr>
              <a:t>column = vertex</a:t>
            </a:r>
          </a:p>
        </p:txBody>
      </p:sp>
      <p:sp>
        <p:nvSpPr>
          <p:cNvPr id="6" name="Rectangle 5"/>
          <p:cNvSpPr/>
          <p:nvPr/>
        </p:nvSpPr>
        <p:spPr bwMode="auto">
          <a:xfrm>
            <a:off x="2959100" y="4008110"/>
            <a:ext cx="4559300" cy="67819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45000"/>
              </a:spcBef>
              <a:spcAft>
                <a:spcPct val="0"/>
              </a:spcAft>
              <a:buClrTx/>
              <a:buSzTx/>
              <a:buFontTx/>
              <a:buAutoNum type="arabicPeriod"/>
              <a:tabLst/>
            </a:pPr>
            <a:endParaRPr kumimoji="0" lang="en-US" sz="2800" b="0"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483594" y="4162539"/>
            <a:ext cx="2187971" cy="369332"/>
          </a:xfrm>
          <a:prstGeom prst="rect">
            <a:avLst/>
          </a:prstGeom>
          <a:solidFill>
            <a:srgbClr val="00B0F0"/>
          </a:solidFill>
        </p:spPr>
        <p:txBody>
          <a:bodyPr wrap="none" rtlCol="0">
            <a:spAutoFit/>
          </a:bodyPr>
          <a:lstStyle/>
          <a:p>
            <a:pPr>
              <a:buNone/>
            </a:pPr>
            <a:r>
              <a:rPr lang="en-US" sz="1800" dirty="0">
                <a:solidFill>
                  <a:srgbClr val="FF0000"/>
                </a:solidFill>
              </a:rPr>
              <a:t>row = </a:t>
            </a:r>
            <a:r>
              <a:rPr lang="en-US" sz="1800" dirty="0" err="1">
                <a:solidFill>
                  <a:srgbClr val="FF0000"/>
                </a:solidFill>
              </a:rPr>
              <a:t>hyperedge</a:t>
            </a:r>
            <a:endParaRPr lang="en-US" sz="1800" dirty="0">
              <a:solidFill>
                <a:srgbClr val="FF0000"/>
              </a:solidFill>
            </a:endParaRPr>
          </a:p>
        </p:txBody>
      </p:sp>
      <p:sp>
        <p:nvSpPr>
          <p:cNvPr id="9" name="TextBox 8"/>
          <p:cNvSpPr txBox="1"/>
          <p:nvPr/>
        </p:nvSpPr>
        <p:spPr>
          <a:xfrm>
            <a:off x="1182919" y="3218274"/>
            <a:ext cx="429926" cy="523220"/>
          </a:xfrm>
          <a:prstGeom prst="rect">
            <a:avLst/>
          </a:prstGeom>
          <a:solidFill>
            <a:srgbClr val="00B0F0"/>
          </a:solidFill>
        </p:spPr>
        <p:txBody>
          <a:bodyPr wrap="none" rtlCol="0">
            <a:spAutoFit/>
          </a:bodyPr>
          <a:lstStyle/>
          <a:p>
            <a:pPr>
              <a:buNone/>
            </a:pPr>
            <a:r>
              <a:rPr lang="en-US" dirty="0">
                <a:solidFill>
                  <a:srgbClr val="FF0000"/>
                </a:solidFill>
              </a:rPr>
              <a:t>A</a:t>
            </a:r>
          </a:p>
        </p:txBody>
      </p:sp>
    </p:spTree>
    <p:extLst>
      <p:ext uri="{BB962C8B-B14F-4D97-AF65-F5344CB8AC3E}">
        <p14:creationId xmlns:p14="http://schemas.microsoft.com/office/powerpoint/2010/main" val="40662450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673100"/>
          </a:xfrm>
        </p:spPr>
        <p:txBody>
          <a:bodyPr>
            <a:noAutofit/>
          </a:bodyPr>
          <a:lstStyle/>
          <a:p>
            <a:r>
              <a:rPr lang="en-US" b="0" dirty="0">
                <a:latin typeface="Arial" charset="0"/>
              </a:rPr>
              <a:t>Storing A, operating implicitly on A</a:t>
            </a:r>
            <a:r>
              <a:rPr lang="en-US" b="0" baseline="30000" dirty="0">
                <a:latin typeface="Arial" charset="0"/>
              </a:rPr>
              <a:t>T</a:t>
            </a:r>
            <a:r>
              <a:rPr lang="en-US" b="0" dirty="0">
                <a:latin typeface="Arial" charset="0"/>
              </a:rPr>
              <a:t>A</a:t>
            </a:r>
          </a:p>
        </p:txBody>
      </p:sp>
      <p:sp>
        <p:nvSpPr>
          <p:cNvPr id="3" name="Content Placeholder 2"/>
          <p:cNvSpPr>
            <a:spLocks noGrp="1"/>
          </p:cNvSpPr>
          <p:nvPr>
            <p:ph idx="1"/>
          </p:nvPr>
        </p:nvSpPr>
        <p:spPr>
          <a:xfrm>
            <a:off x="177801" y="1302187"/>
            <a:ext cx="8877300" cy="5445504"/>
          </a:xfrm>
        </p:spPr>
        <p:txBody>
          <a:bodyPr>
            <a:normAutofit/>
          </a:bodyPr>
          <a:lstStyle/>
          <a:p>
            <a:pPr marL="0" indent="0">
              <a:lnSpc>
                <a:spcPct val="120000"/>
              </a:lnSpc>
              <a:buNone/>
            </a:pPr>
            <a:endParaRPr lang="en-US" sz="1000" dirty="0">
              <a:latin typeface="Arial" charset="0"/>
            </a:endParaRPr>
          </a:p>
          <a:p>
            <a:pPr>
              <a:lnSpc>
                <a:spcPct val="120000"/>
              </a:lnSpc>
            </a:pPr>
            <a:r>
              <a:rPr lang="en-US" dirty="0">
                <a:latin typeface="Arial" charset="0"/>
              </a:rPr>
              <a:t>Many other cases:</a:t>
            </a:r>
          </a:p>
          <a:p>
            <a:pPr lvl="1">
              <a:lnSpc>
                <a:spcPct val="120000"/>
              </a:lnSpc>
            </a:pPr>
            <a:r>
              <a:rPr lang="en-US" dirty="0">
                <a:latin typeface="Arial" charset="0"/>
              </a:rPr>
              <a:t>Optimization:  KKT systems, interior point methods.</a:t>
            </a:r>
          </a:p>
          <a:p>
            <a:pPr lvl="1">
              <a:lnSpc>
                <a:spcPct val="120000"/>
              </a:lnSpc>
            </a:pPr>
            <a:r>
              <a:rPr lang="en-US" dirty="0">
                <a:latin typeface="Arial" charset="0"/>
              </a:rPr>
              <a:t>Automatic differentiation: distance-2 coloring.</a:t>
            </a:r>
          </a:p>
          <a:p>
            <a:pPr lvl="1">
              <a:lnSpc>
                <a:spcPct val="120000"/>
              </a:lnSpc>
            </a:pPr>
            <a:r>
              <a:rPr lang="en-US" dirty="0">
                <a:latin typeface="Arial" charset="0"/>
              </a:rPr>
              <a:t>Linear equations:  QR factorization, structure prediction for LU factorization with partial pivoting.</a:t>
            </a:r>
          </a:p>
          <a:p>
            <a:pPr>
              <a:lnSpc>
                <a:spcPct val="120000"/>
              </a:lnSpc>
            </a:pPr>
            <a:endParaRPr lang="en-US" u="sng" dirty="0">
              <a:solidFill>
                <a:srgbClr val="FF0000"/>
              </a:solidFill>
              <a:latin typeface="Arial" charset="0"/>
            </a:endParaRPr>
          </a:p>
          <a:p>
            <a:pPr>
              <a:lnSpc>
                <a:spcPct val="120000"/>
              </a:lnSpc>
            </a:pPr>
            <a:r>
              <a:rPr lang="en-US" u="sng" dirty="0">
                <a:solidFill>
                  <a:srgbClr val="FF0000"/>
                </a:solidFill>
                <a:latin typeface="Arial" charset="0"/>
              </a:rPr>
              <a:t>Question</a:t>
            </a:r>
            <a:r>
              <a:rPr lang="en-US" dirty="0">
                <a:solidFill>
                  <a:srgbClr val="FF0000"/>
                </a:solidFill>
                <a:latin typeface="Arial" charset="0"/>
              </a:rPr>
              <a:t>: </a:t>
            </a:r>
            <a:r>
              <a:rPr lang="en-US" dirty="0">
                <a:latin typeface="Arial" charset="0"/>
              </a:rPr>
              <a:t>What can you do fast on </a:t>
            </a:r>
            <a:r>
              <a:rPr lang="en-US" dirty="0">
                <a:solidFill>
                  <a:srgbClr val="FF0000"/>
                </a:solidFill>
                <a:latin typeface="Arial" charset="0"/>
              </a:rPr>
              <a:t>G(A</a:t>
            </a:r>
            <a:r>
              <a:rPr lang="en-US" baseline="30000" dirty="0">
                <a:solidFill>
                  <a:srgbClr val="FF0000"/>
                </a:solidFill>
                <a:latin typeface="Arial" charset="0"/>
              </a:rPr>
              <a:t>T</a:t>
            </a:r>
            <a:r>
              <a:rPr lang="en-US" dirty="0">
                <a:solidFill>
                  <a:srgbClr val="FF0000"/>
                </a:solidFill>
                <a:latin typeface="Arial" charset="0"/>
              </a:rPr>
              <a:t>A) </a:t>
            </a:r>
            <a:r>
              <a:rPr lang="en-US" dirty="0">
                <a:latin typeface="Arial" charset="0"/>
              </a:rPr>
              <a:t>just from </a:t>
            </a:r>
            <a:r>
              <a:rPr lang="en-US" dirty="0">
                <a:solidFill>
                  <a:srgbClr val="FF0000"/>
                </a:solidFill>
                <a:latin typeface="Arial" charset="0"/>
              </a:rPr>
              <a:t>G(A)</a:t>
            </a:r>
            <a:r>
              <a:rPr lang="en-US" dirty="0">
                <a:latin typeface="Arial" charset="0"/>
              </a:rPr>
              <a:t>?  </a:t>
            </a:r>
          </a:p>
          <a:p>
            <a:pPr>
              <a:lnSpc>
                <a:spcPct val="120000"/>
              </a:lnSpc>
            </a:pPr>
            <a:endParaRPr lang="en-US" dirty="0">
              <a:latin typeface="Arial" charset="0"/>
            </a:endParaRP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spTree>
    <p:extLst>
      <p:ext uri="{BB962C8B-B14F-4D97-AF65-F5344CB8AC3E}">
        <p14:creationId xmlns:p14="http://schemas.microsoft.com/office/powerpoint/2010/main" val="104090778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673100"/>
          </a:xfrm>
        </p:spPr>
        <p:txBody>
          <a:bodyPr>
            <a:noAutofit/>
          </a:bodyPr>
          <a:lstStyle/>
          <a:p>
            <a:r>
              <a:rPr lang="en-US" b="0" dirty="0">
                <a:latin typeface="Arial" charset="0"/>
              </a:rPr>
              <a:t>Statistics for A</a:t>
            </a:r>
            <a:r>
              <a:rPr lang="en-US" b="0" baseline="30000" dirty="0">
                <a:latin typeface="Arial" charset="0"/>
              </a:rPr>
              <a:t>T</a:t>
            </a:r>
            <a:r>
              <a:rPr lang="en-US" b="0" dirty="0">
                <a:latin typeface="Arial" charset="0"/>
              </a:rPr>
              <a:t>A itself are harder!</a:t>
            </a:r>
          </a:p>
        </p:txBody>
      </p:sp>
      <p:sp>
        <p:nvSpPr>
          <p:cNvPr id="3" name="Content Placeholder 2"/>
          <p:cNvSpPr>
            <a:spLocks noGrp="1"/>
          </p:cNvSpPr>
          <p:nvPr>
            <p:ph idx="1"/>
          </p:nvPr>
        </p:nvSpPr>
        <p:spPr>
          <a:xfrm>
            <a:off x="416707" y="924786"/>
            <a:ext cx="8498693" cy="5426891"/>
          </a:xfrm>
        </p:spPr>
        <p:txBody>
          <a:bodyPr>
            <a:normAutofit/>
          </a:bodyPr>
          <a:lstStyle/>
          <a:p>
            <a:pPr marL="0" indent="0">
              <a:lnSpc>
                <a:spcPct val="120000"/>
              </a:lnSpc>
              <a:buNone/>
            </a:pPr>
            <a:endParaRPr lang="en-US" sz="1000" dirty="0">
              <a:latin typeface="Arial" charset="0"/>
            </a:endParaRPr>
          </a:p>
          <a:p>
            <a:pPr>
              <a:lnSpc>
                <a:spcPct val="120000"/>
              </a:lnSpc>
            </a:pPr>
            <a:r>
              <a:rPr lang="en-US" dirty="0" err="1">
                <a:solidFill>
                  <a:srgbClr val="FF0000"/>
                </a:solidFill>
                <a:latin typeface="Arial" charset="0"/>
              </a:rPr>
              <a:t>nnz</a:t>
            </a:r>
            <a:r>
              <a:rPr lang="en-US" dirty="0">
                <a:solidFill>
                  <a:srgbClr val="FF0000"/>
                </a:solidFill>
                <a:latin typeface="Arial" charset="0"/>
              </a:rPr>
              <a:t>(A</a:t>
            </a:r>
            <a:r>
              <a:rPr lang="en-US" baseline="30000" dirty="0">
                <a:solidFill>
                  <a:srgbClr val="FF0000"/>
                </a:solidFill>
                <a:latin typeface="Arial" charset="0"/>
              </a:rPr>
              <a:t>T</a:t>
            </a:r>
            <a:r>
              <a:rPr lang="en-US" dirty="0">
                <a:solidFill>
                  <a:srgbClr val="FF0000"/>
                </a:solidFill>
                <a:latin typeface="Arial" charset="0"/>
              </a:rPr>
              <a:t>A) </a:t>
            </a:r>
            <a:r>
              <a:rPr lang="en-US" dirty="0">
                <a:latin typeface="Arial" charset="0"/>
              </a:rPr>
              <a:t>seems to be as hard as computing</a:t>
            </a:r>
            <a:r>
              <a:rPr lang="en-US" dirty="0">
                <a:solidFill>
                  <a:srgbClr val="FF0000"/>
                </a:solidFill>
                <a:latin typeface="Arial" charset="0"/>
              </a:rPr>
              <a:t> A</a:t>
            </a:r>
            <a:r>
              <a:rPr lang="en-US" baseline="30000" dirty="0">
                <a:solidFill>
                  <a:srgbClr val="FF0000"/>
                </a:solidFill>
                <a:latin typeface="Arial" charset="0"/>
              </a:rPr>
              <a:t>T</a:t>
            </a:r>
            <a:r>
              <a:rPr lang="en-US" dirty="0">
                <a:solidFill>
                  <a:srgbClr val="FF0000"/>
                </a:solidFill>
                <a:latin typeface="Arial" charset="0"/>
              </a:rPr>
              <a:t>A</a:t>
            </a:r>
            <a:r>
              <a:rPr lang="en-US" dirty="0">
                <a:latin typeface="Arial" charset="0"/>
              </a:rPr>
              <a:t>.</a:t>
            </a:r>
          </a:p>
          <a:p>
            <a:pPr marL="1112062" lvl="1" indent="-609600">
              <a:lnSpc>
                <a:spcPct val="120000"/>
              </a:lnSpc>
              <a:buClr>
                <a:srgbClr val="000000"/>
              </a:buClr>
            </a:pPr>
            <a:r>
              <a:rPr lang="en-US" dirty="0">
                <a:latin typeface="Arial" charset="0"/>
              </a:rPr>
              <a:t>but randomized estimate is possible </a:t>
            </a:r>
            <a:r>
              <a:rPr lang="en-US" sz="2000" i="1" dirty="0">
                <a:solidFill>
                  <a:srgbClr val="0070C0"/>
                </a:solidFill>
                <a:latin typeface="Arial" charset="0"/>
              </a:rPr>
              <a:t>[Cohen 1998]</a:t>
            </a:r>
            <a:endParaRPr lang="en-US" sz="2000" dirty="0">
              <a:solidFill>
                <a:srgbClr val="FF0000"/>
              </a:solidFill>
              <a:latin typeface="Arial" charset="0"/>
            </a:endParaRPr>
          </a:p>
          <a:p>
            <a:pPr>
              <a:lnSpc>
                <a:spcPct val="120000"/>
              </a:lnSpc>
            </a:pPr>
            <a:endParaRPr lang="en-US" sz="1200" dirty="0">
              <a:latin typeface="Arial" charset="0"/>
            </a:endParaRPr>
          </a:p>
          <a:p>
            <a:pPr marL="608672" lvl="1" indent="-608672">
              <a:lnSpc>
                <a:spcPct val="120000"/>
              </a:lnSpc>
              <a:buFontTx/>
              <a:buChar char="•"/>
            </a:pPr>
            <a:r>
              <a:rPr lang="en-US" dirty="0">
                <a:latin typeface="Arial" charset="0"/>
              </a:rPr>
              <a:t>Sampling algorithms are possible too, e.g. diamond sampling for </a:t>
            </a:r>
            <a:r>
              <a:rPr lang="en-US" dirty="0">
                <a:solidFill>
                  <a:srgbClr val="FF0000"/>
                </a:solidFill>
                <a:latin typeface="Arial" charset="0"/>
              </a:rPr>
              <a:t>k</a:t>
            </a:r>
            <a:r>
              <a:rPr lang="en-US" dirty="0">
                <a:latin typeface="Arial" charset="0"/>
              </a:rPr>
              <a:t> largest elements of </a:t>
            </a:r>
            <a:r>
              <a:rPr lang="en-US" dirty="0">
                <a:solidFill>
                  <a:srgbClr val="FF0000"/>
                </a:solidFill>
                <a:latin typeface="Arial" charset="0"/>
              </a:rPr>
              <a:t>A</a:t>
            </a:r>
            <a:r>
              <a:rPr lang="en-US" baseline="30000" dirty="0">
                <a:solidFill>
                  <a:srgbClr val="FF0000"/>
                </a:solidFill>
                <a:latin typeface="Arial" charset="0"/>
              </a:rPr>
              <a:t>T</a:t>
            </a:r>
            <a:r>
              <a:rPr lang="en-US" dirty="0">
                <a:solidFill>
                  <a:srgbClr val="FF0000"/>
                </a:solidFill>
                <a:latin typeface="Arial" charset="0"/>
              </a:rPr>
              <a:t>A    </a:t>
            </a:r>
            <a:r>
              <a:rPr lang="en-US" sz="2000" dirty="0">
                <a:latin typeface="Arial" charset="0"/>
              </a:rPr>
              <a:t>(or </a:t>
            </a:r>
            <a:r>
              <a:rPr lang="en-US" sz="2000" dirty="0">
                <a:solidFill>
                  <a:srgbClr val="FF0000"/>
                </a:solidFill>
                <a:latin typeface="Arial" charset="0"/>
              </a:rPr>
              <a:t>B*C</a:t>
            </a:r>
            <a:r>
              <a:rPr lang="en-US" sz="2000" dirty="0">
                <a:latin typeface="Arial" charset="0"/>
              </a:rPr>
              <a:t> in general) </a:t>
            </a:r>
            <a:r>
              <a:rPr lang="en-US" dirty="0">
                <a:latin typeface="Arial" charset="0"/>
              </a:rPr>
              <a:t> </a:t>
            </a:r>
            <a:r>
              <a:rPr lang="en-US" sz="2000" i="1" dirty="0">
                <a:solidFill>
                  <a:srgbClr val="0070C0"/>
                </a:solidFill>
                <a:latin typeface="Arial" charset="0"/>
              </a:rPr>
              <a:t>[Ballard/</a:t>
            </a:r>
            <a:r>
              <a:rPr lang="en-US" sz="2000" i="1" dirty="0" err="1">
                <a:solidFill>
                  <a:srgbClr val="0070C0"/>
                </a:solidFill>
                <a:latin typeface="Arial" charset="0"/>
              </a:rPr>
              <a:t>Kolda</a:t>
            </a:r>
            <a:r>
              <a:rPr lang="en-US" sz="2000" i="1" dirty="0">
                <a:solidFill>
                  <a:srgbClr val="0070C0"/>
                </a:solidFill>
                <a:latin typeface="Arial" charset="0"/>
              </a:rPr>
              <a:t>/Pinar/</a:t>
            </a:r>
            <a:r>
              <a:rPr lang="en-US" sz="2000" i="1" dirty="0" err="1">
                <a:solidFill>
                  <a:srgbClr val="0070C0"/>
                </a:solidFill>
                <a:latin typeface="Arial" charset="0"/>
              </a:rPr>
              <a:t>Seshadri</a:t>
            </a:r>
            <a:r>
              <a:rPr lang="en-US" sz="2000" i="1" dirty="0">
                <a:solidFill>
                  <a:srgbClr val="0070C0"/>
                </a:solidFill>
                <a:latin typeface="Arial" charset="0"/>
              </a:rPr>
              <a:t> 2015]</a:t>
            </a:r>
            <a:endParaRPr lang="en-US" sz="2000" dirty="0">
              <a:solidFill>
                <a:srgbClr val="FF0000"/>
              </a:solidFill>
              <a:latin typeface="Arial" charset="0"/>
            </a:endParaRPr>
          </a:p>
          <a:p>
            <a:pPr>
              <a:lnSpc>
                <a:spcPct val="120000"/>
              </a:lnSpc>
            </a:pPr>
            <a:endParaRPr lang="en-US" dirty="0">
              <a:latin typeface="Arial" charset="0"/>
            </a:endParaRP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4323905"/>
            <a:ext cx="4851400" cy="2304771"/>
          </a:xfrm>
          <a:prstGeom prst="rect">
            <a:avLst/>
          </a:prstGeom>
        </p:spPr>
      </p:pic>
      <p:sp>
        <p:nvSpPr>
          <p:cNvPr id="4" name="TextBox 3"/>
          <p:cNvSpPr txBox="1"/>
          <p:nvPr/>
        </p:nvSpPr>
        <p:spPr>
          <a:xfrm>
            <a:off x="4332357" y="6515578"/>
            <a:ext cx="2093843" cy="276999"/>
          </a:xfrm>
          <a:prstGeom prst="rect">
            <a:avLst/>
          </a:prstGeom>
          <a:noFill/>
          <a:ln>
            <a:solidFill>
              <a:srgbClr val="0070C0"/>
            </a:solidFill>
          </a:ln>
        </p:spPr>
        <p:txBody>
          <a:bodyPr wrap="none" rtlCol="0">
            <a:spAutoFit/>
          </a:bodyPr>
          <a:lstStyle/>
          <a:p>
            <a:pPr>
              <a:buNone/>
            </a:pPr>
            <a:r>
              <a:rPr lang="en-US" sz="1200" dirty="0">
                <a:solidFill>
                  <a:srgbClr val="00B0F0"/>
                </a:solidFill>
              </a:rPr>
              <a:t>Ballard et al. ICDM 2015</a:t>
            </a:r>
          </a:p>
        </p:txBody>
      </p:sp>
    </p:spTree>
    <p:extLst>
      <p:ext uri="{BB962C8B-B14F-4D97-AF65-F5344CB8AC3E}">
        <p14:creationId xmlns:p14="http://schemas.microsoft.com/office/powerpoint/2010/main" val="19148710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65" y="1071126"/>
            <a:ext cx="8316130" cy="5786874"/>
          </a:xfrm>
        </p:spPr>
        <p:txBody>
          <a:bodyPr>
            <a:normAutofit/>
          </a:bodyPr>
          <a:lstStyle/>
          <a:p>
            <a:pPr>
              <a:lnSpc>
                <a:spcPct val="120000"/>
              </a:lnSpc>
              <a:spcBef>
                <a:spcPts val="800"/>
              </a:spcBef>
            </a:pPr>
            <a:r>
              <a:rPr lang="en-US" sz="1800" dirty="0">
                <a:solidFill>
                  <a:srgbClr val="FF0000"/>
                </a:solidFill>
                <a:latin typeface="Arial" charset="0"/>
              </a:rPr>
              <a:t>More basic capabilities</a:t>
            </a:r>
          </a:p>
          <a:p>
            <a:pPr lvl="1">
              <a:lnSpc>
                <a:spcPct val="120000"/>
              </a:lnSpc>
              <a:spcBef>
                <a:spcPts val="800"/>
              </a:spcBef>
            </a:pPr>
            <a:r>
              <a:rPr lang="en-US" sz="1800" dirty="0">
                <a:latin typeface="Arial" charset="0"/>
              </a:rPr>
              <a:t>Streaming and dynamic algorithms</a:t>
            </a:r>
          </a:p>
          <a:p>
            <a:pPr lvl="1">
              <a:lnSpc>
                <a:spcPct val="120000"/>
              </a:lnSpc>
              <a:spcBef>
                <a:spcPts val="800"/>
              </a:spcBef>
            </a:pPr>
            <a:r>
              <a:rPr lang="en-US" sz="1800" dirty="0">
                <a:latin typeface="Arial" charset="0"/>
              </a:rPr>
              <a:t>“Priority queue” algorithms: strong components, top k vertices, etc.</a:t>
            </a:r>
          </a:p>
          <a:p>
            <a:pPr lvl="1">
              <a:lnSpc>
                <a:spcPct val="120000"/>
              </a:lnSpc>
              <a:spcBef>
                <a:spcPts val="800"/>
              </a:spcBef>
            </a:pPr>
            <a:r>
              <a:rPr lang="en-US" sz="1800" dirty="0">
                <a:latin typeface="Arial" charset="0"/>
              </a:rPr>
              <a:t>Not materializing intermediate results (</a:t>
            </a:r>
            <a:r>
              <a:rPr lang="en-US" sz="1800" dirty="0" err="1">
                <a:latin typeface="Arial" charset="0"/>
              </a:rPr>
              <a:t>eg</a:t>
            </a:r>
            <a:r>
              <a:rPr lang="en-US" sz="1800" dirty="0">
                <a:latin typeface="Arial" charset="0"/>
              </a:rPr>
              <a:t>, incidence matrix methods)</a:t>
            </a:r>
          </a:p>
          <a:p>
            <a:pPr lvl="1">
              <a:lnSpc>
                <a:spcPct val="120000"/>
              </a:lnSpc>
              <a:spcBef>
                <a:spcPts val="800"/>
              </a:spcBef>
            </a:pPr>
            <a:r>
              <a:rPr lang="en-US" sz="1800" dirty="0">
                <a:latin typeface="Arial" charset="0"/>
              </a:rPr>
              <a:t>Laplacian paradigm for graph algorithms</a:t>
            </a:r>
          </a:p>
        </p:txBody>
      </p:sp>
      <p:sp>
        <p:nvSpPr>
          <p:cNvPr id="4" name="Title 1">
            <a:extLst>
              <a:ext uri="{FF2B5EF4-FFF2-40B4-BE49-F238E27FC236}">
                <a16:creationId xmlns:a16="http://schemas.microsoft.com/office/drawing/2014/main" id="{58E4C416-88B1-2E40-BA4E-3504D0729390}"/>
              </a:ext>
            </a:extLst>
          </p:cNvPr>
          <p:cNvSpPr>
            <a:spLocks noGrp="1"/>
          </p:cNvSpPr>
          <p:nvPr>
            <p:ph type="title"/>
          </p:nvPr>
        </p:nvSpPr>
        <p:spPr>
          <a:xfrm>
            <a:off x="0" y="2"/>
            <a:ext cx="8915400" cy="657520"/>
          </a:xfrm>
        </p:spPr>
        <p:txBody>
          <a:bodyPr>
            <a:normAutofit/>
          </a:bodyPr>
          <a:lstStyle/>
          <a:p>
            <a:r>
              <a:rPr lang="en-US" b="0" dirty="0">
                <a:latin typeface="Arial" charset="0"/>
              </a:rPr>
              <a:t>What do we hope for in the future?</a:t>
            </a:r>
            <a:endParaRPr lang="en-US" sz="2000" b="0" i="1" dirty="0">
              <a:latin typeface="Arial" charset="0"/>
            </a:endParaRPr>
          </a:p>
        </p:txBody>
      </p:sp>
    </p:spTree>
    <p:extLst>
      <p:ext uri="{BB962C8B-B14F-4D97-AF65-F5344CB8AC3E}">
        <p14:creationId xmlns:p14="http://schemas.microsoft.com/office/powerpoint/2010/main" val="400821228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
            <a:ext cx="8915400" cy="635000"/>
          </a:xfrm>
        </p:spPr>
        <p:txBody>
          <a:bodyPr>
            <a:noAutofit/>
          </a:bodyPr>
          <a:lstStyle/>
          <a:p>
            <a:r>
              <a:rPr lang="en-US" b="0">
                <a:latin typeface="Arial" charset="0"/>
              </a:rPr>
              <a:t>Laplacian matrix of a graph</a:t>
            </a:r>
            <a:endParaRPr lang="en-US" b="0" dirty="0">
              <a:latin typeface="Arial" charset="0"/>
            </a:endParaRPr>
          </a:p>
        </p:txBody>
      </p:sp>
      <p:sp>
        <p:nvSpPr>
          <p:cNvPr id="3" name="Content Placeholder 2"/>
          <p:cNvSpPr>
            <a:spLocks noGrp="1"/>
          </p:cNvSpPr>
          <p:nvPr>
            <p:ph idx="1"/>
          </p:nvPr>
        </p:nvSpPr>
        <p:spPr>
          <a:xfrm>
            <a:off x="489031" y="3281745"/>
            <a:ext cx="8719830" cy="3229791"/>
          </a:xfrm>
        </p:spPr>
        <p:txBody>
          <a:bodyPr>
            <a:normAutofit/>
          </a:bodyPr>
          <a:lstStyle/>
          <a:p>
            <a:pPr marL="0" indent="0">
              <a:lnSpc>
                <a:spcPct val="120000"/>
              </a:lnSpc>
              <a:buNone/>
            </a:pPr>
            <a:endParaRPr lang="en-US" sz="1000" dirty="0">
              <a:latin typeface="Arial" charset="0"/>
            </a:endParaRPr>
          </a:p>
          <a:p>
            <a:pPr>
              <a:lnSpc>
                <a:spcPct val="120000"/>
              </a:lnSpc>
            </a:pPr>
            <a:r>
              <a:rPr lang="en-US" sz="2000" dirty="0">
                <a:solidFill>
                  <a:srgbClr val="FF0000"/>
                </a:solidFill>
                <a:latin typeface="Arial" charset="0"/>
              </a:rPr>
              <a:t>Graph Laplacian: Symmetric, positive semidefinite, weighted.</a:t>
            </a:r>
            <a:endParaRPr lang="en-US" sz="1800" i="1" dirty="0">
              <a:solidFill>
                <a:srgbClr val="0070C0"/>
              </a:solidFill>
              <a:latin typeface="Arial" charset="0"/>
            </a:endParaRPr>
          </a:p>
          <a:p>
            <a:pPr>
              <a:lnSpc>
                <a:spcPct val="120000"/>
              </a:lnSpc>
            </a:pPr>
            <a:r>
              <a:rPr lang="is-IS" sz="2000" dirty="0">
                <a:solidFill>
                  <a:srgbClr val="FF0000"/>
                </a:solidFill>
                <a:latin typeface="Arial" charset="0"/>
              </a:rPr>
              <a:t>Laplacian paradigm</a:t>
            </a:r>
            <a:r>
              <a:rPr lang="is-IS" sz="2000" dirty="0">
                <a:latin typeface="Arial" charset="0"/>
              </a:rPr>
              <a:t>:  Use </a:t>
            </a:r>
            <a:r>
              <a:rPr lang="is-IS" sz="2000" dirty="0">
                <a:solidFill>
                  <a:srgbClr val="FF0000"/>
                </a:solidFill>
                <a:latin typeface="Arial" charset="0"/>
              </a:rPr>
              <a:t>Ax = b </a:t>
            </a:r>
            <a:r>
              <a:rPr lang="is-IS" sz="2000" dirty="0">
                <a:latin typeface="Arial" charset="0"/>
              </a:rPr>
              <a:t>as a subroutine in graph algorithms</a:t>
            </a:r>
            <a:br>
              <a:rPr lang="is-IS" sz="2000" dirty="0">
                <a:latin typeface="Arial" charset="0"/>
              </a:rPr>
            </a:br>
            <a:r>
              <a:rPr lang="is-IS" sz="1800" i="1" dirty="0">
                <a:solidFill>
                  <a:srgbClr val="0070C0"/>
                </a:solidFill>
                <a:latin typeface="Arial" charset="0"/>
              </a:rPr>
              <a:t>     [Kelner, Teng, many others]</a:t>
            </a:r>
            <a:endParaRPr lang="en-US" sz="1800" i="1" dirty="0">
              <a:solidFill>
                <a:srgbClr val="0070C0"/>
              </a:solidFill>
              <a:latin typeface="Arial" charset="0"/>
            </a:endParaRPr>
          </a:p>
          <a:p>
            <a:pPr>
              <a:lnSpc>
                <a:spcPct val="120000"/>
              </a:lnSpc>
            </a:pPr>
            <a:r>
              <a:rPr lang="en-US" sz="2000" dirty="0">
                <a:solidFill>
                  <a:srgbClr val="FF0000"/>
                </a:solidFill>
                <a:latin typeface="Arial" charset="0"/>
              </a:rPr>
              <a:t>Laplacian eigenvectors </a:t>
            </a:r>
            <a:r>
              <a:rPr lang="en-US" sz="2000" dirty="0">
                <a:latin typeface="Arial" charset="0"/>
              </a:rPr>
              <a:t>for partitioning, embedding, and clustering</a:t>
            </a:r>
            <a:br>
              <a:rPr lang="en-US" sz="2000" dirty="0">
                <a:latin typeface="Arial" charset="0"/>
              </a:rPr>
            </a:br>
            <a:r>
              <a:rPr lang="en-US" sz="1800" dirty="0">
                <a:latin typeface="Arial" charset="0"/>
              </a:rPr>
              <a:t>     </a:t>
            </a:r>
            <a:r>
              <a:rPr lang="en-US" sz="1800" i="1" dirty="0">
                <a:solidFill>
                  <a:srgbClr val="0070C0"/>
                </a:solidFill>
                <a:latin typeface="Arial" charset="0"/>
              </a:rPr>
              <a:t>[Fiedler, </a:t>
            </a:r>
            <a:r>
              <a:rPr lang="en-US" sz="1800" i="1" dirty="0" err="1">
                <a:solidFill>
                  <a:srgbClr val="0070C0"/>
                </a:solidFill>
                <a:latin typeface="Arial" charset="0"/>
              </a:rPr>
              <a:t>Pothen</a:t>
            </a:r>
            <a:r>
              <a:rPr lang="en-US" sz="1800" i="1" dirty="0">
                <a:solidFill>
                  <a:srgbClr val="0070C0"/>
                </a:solidFill>
                <a:latin typeface="Arial" charset="0"/>
              </a:rPr>
              <a:t>/Simon, Spielman/Teng, many others]</a:t>
            </a:r>
            <a:endParaRPr lang="is-IS" sz="1800" i="1" dirty="0">
              <a:solidFill>
                <a:srgbClr val="0070C0"/>
              </a:solidFill>
              <a:latin typeface="Arial" charset="0"/>
            </a:endParaRPr>
          </a:p>
          <a:p>
            <a:pPr>
              <a:lnSpc>
                <a:spcPct val="120000"/>
              </a:lnSpc>
            </a:pPr>
            <a:r>
              <a:rPr lang="en-US" sz="2000" dirty="0">
                <a:latin typeface="Arial" charset="0"/>
              </a:rPr>
              <a:t>Interesting new ideas coming from theoretical computer science.</a:t>
            </a:r>
          </a:p>
          <a:p>
            <a:pPr>
              <a:lnSpc>
                <a:spcPct val="120000"/>
              </a:lnSpc>
            </a:pPr>
            <a:endParaRPr lang="en-US" dirty="0"/>
          </a:p>
          <a:p>
            <a:pPr>
              <a:lnSpc>
                <a:spcPct val="120000"/>
              </a:lnSpc>
            </a:pPr>
            <a:endParaRPr lang="en-US" dirty="0"/>
          </a:p>
          <a:p>
            <a:pPr marL="0" indent="0">
              <a:lnSpc>
                <a:spcPct val="120000"/>
              </a:lnSpc>
              <a:buNone/>
            </a:pPr>
            <a:endParaRPr lang="en-US" b="1" dirty="0">
              <a:latin typeface="Arial" charset="0"/>
            </a:endParaRPr>
          </a:p>
          <a:p>
            <a:pPr>
              <a:lnSpc>
                <a:spcPct val="120000"/>
              </a:lnSpc>
            </a:pP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12" y="1282700"/>
            <a:ext cx="2122542" cy="2057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578" y="1282700"/>
            <a:ext cx="2174241" cy="2057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31" y="1282700"/>
            <a:ext cx="2218554" cy="2057400"/>
          </a:xfrm>
          <a:prstGeom prst="rect">
            <a:avLst/>
          </a:prstGeom>
        </p:spPr>
      </p:pic>
    </p:spTree>
    <p:extLst>
      <p:ext uri="{BB962C8B-B14F-4D97-AF65-F5344CB8AC3E}">
        <p14:creationId xmlns:p14="http://schemas.microsoft.com/office/powerpoint/2010/main" val="46599823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65" y="1071126"/>
            <a:ext cx="8316130" cy="5786874"/>
          </a:xfrm>
        </p:spPr>
        <p:txBody>
          <a:bodyPr>
            <a:normAutofit/>
          </a:bodyPr>
          <a:lstStyle/>
          <a:p>
            <a:pPr>
              <a:lnSpc>
                <a:spcPct val="120000"/>
              </a:lnSpc>
              <a:spcBef>
                <a:spcPts val="800"/>
              </a:spcBef>
            </a:pPr>
            <a:r>
              <a:rPr lang="en-US" sz="1800" dirty="0">
                <a:solidFill>
                  <a:srgbClr val="FF0000"/>
                </a:solidFill>
                <a:latin typeface="Arial" charset="0"/>
              </a:rPr>
              <a:t>More basic capabilities</a:t>
            </a:r>
          </a:p>
          <a:p>
            <a:pPr lvl="1">
              <a:lnSpc>
                <a:spcPct val="120000"/>
              </a:lnSpc>
              <a:spcBef>
                <a:spcPts val="800"/>
              </a:spcBef>
            </a:pPr>
            <a:r>
              <a:rPr lang="en-US" sz="1800" dirty="0">
                <a:latin typeface="Arial" charset="0"/>
              </a:rPr>
              <a:t>Streaming and dynamic algorithms</a:t>
            </a:r>
          </a:p>
          <a:p>
            <a:pPr lvl="1">
              <a:lnSpc>
                <a:spcPct val="120000"/>
              </a:lnSpc>
              <a:spcBef>
                <a:spcPts val="800"/>
              </a:spcBef>
            </a:pPr>
            <a:r>
              <a:rPr lang="en-US" sz="1800" dirty="0">
                <a:latin typeface="Arial" charset="0"/>
              </a:rPr>
              <a:t>“Priority queue” algorithms: strong components, top k vertices, etc.</a:t>
            </a:r>
          </a:p>
          <a:p>
            <a:pPr lvl="1">
              <a:lnSpc>
                <a:spcPct val="120000"/>
              </a:lnSpc>
              <a:spcBef>
                <a:spcPts val="800"/>
              </a:spcBef>
            </a:pPr>
            <a:r>
              <a:rPr lang="en-US" sz="1800" dirty="0">
                <a:latin typeface="Arial" charset="0"/>
              </a:rPr>
              <a:t>Not materializing intermediate results (</a:t>
            </a:r>
            <a:r>
              <a:rPr lang="en-US" sz="1800" dirty="0" err="1">
                <a:latin typeface="Arial" charset="0"/>
              </a:rPr>
              <a:t>eg</a:t>
            </a:r>
            <a:r>
              <a:rPr lang="en-US" sz="1800" dirty="0">
                <a:latin typeface="Arial" charset="0"/>
              </a:rPr>
              <a:t>, incidence matrix methods)</a:t>
            </a:r>
          </a:p>
          <a:p>
            <a:pPr lvl="1">
              <a:lnSpc>
                <a:spcPct val="120000"/>
              </a:lnSpc>
              <a:spcBef>
                <a:spcPts val="800"/>
              </a:spcBef>
            </a:pPr>
            <a:r>
              <a:rPr lang="en-US" sz="1800" dirty="0">
                <a:latin typeface="Arial" charset="0"/>
              </a:rPr>
              <a:t>Laplacian paradigm for graph algorithms</a:t>
            </a:r>
          </a:p>
        </p:txBody>
      </p:sp>
      <p:sp>
        <p:nvSpPr>
          <p:cNvPr id="4" name="Title 1">
            <a:extLst>
              <a:ext uri="{FF2B5EF4-FFF2-40B4-BE49-F238E27FC236}">
                <a16:creationId xmlns:a16="http://schemas.microsoft.com/office/drawing/2014/main" id="{58E4C416-88B1-2E40-BA4E-3504D0729390}"/>
              </a:ext>
            </a:extLst>
          </p:cNvPr>
          <p:cNvSpPr>
            <a:spLocks noGrp="1"/>
          </p:cNvSpPr>
          <p:nvPr>
            <p:ph type="title"/>
          </p:nvPr>
        </p:nvSpPr>
        <p:spPr>
          <a:xfrm>
            <a:off x="0" y="2"/>
            <a:ext cx="8915400" cy="657520"/>
          </a:xfrm>
        </p:spPr>
        <p:txBody>
          <a:bodyPr>
            <a:normAutofit/>
          </a:bodyPr>
          <a:lstStyle/>
          <a:p>
            <a:r>
              <a:rPr lang="en-US" b="0" dirty="0">
                <a:latin typeface="Arial" charset="0"/>
              </a:rPr>
              <a:t>What do we hope for in the future?</a:t>
            </a:r>
            <a:endParaRPr lang="en-US" sz="2000" b="0" i="1" dirty="0">
              <a:latin typeface="Arial" charset="0"/>
            </a:endParaRPr>
          </a:p>
        </p:txBody>
      </p:sp>
    </p:spTree>
    <p:extLst>
      <p:ext uri="{BB962C8B-B14F-4D97-AF65-F5344CB8AC3E}">
        <p14:creationId xmlns:p14="http://schemas.microsoft.com/office/powerpoint/2010/main" val="78234959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65" y="1071126"/>
            <a:ext cx="8316130" cy="5786874"/>
          </a:xfrm>
        </p:spPr>
        <p:txBody>
          <a:bodyPr>
            <a:normAutofit/>
          </a:bodyPr>
          <a:lstStyle/>
          <a:p>
            <a:pPr>
              <a:lnSpc>
                <a:spcPct val="120000"/>
              </a:lnSpc>
              <a:spcBef>
                <a:spcPts val="800"/>
              </a:spcBef>
            </a:pPr>
            <a:r>
              <a:rPr lang="en-US" sz="1800" dirty="0">
                <a:solidFill>
                  <a:srgbClr val="FF0000"/>
                </a:solidFill>
                <a:latin typeface="Arial" charset="0"/>
              </a:rPr>
              <a:t>More basic capabilities</a:t>
            </a:r>
          </a:p>
          <a:p>
            <a:pPr lvl="1">
              <a:lnSpc>
                <a:spcPct val="120000"/>
              </a:lnSpc>
              <a:spcBef>
                <a:spcPts val="800"/>
              </a:spcBef>
            </a:pPr>
            <a:r>
              <a:rPr lang="en-US" sz="1800" dirty="0">
                <a:latin typeface="Arial" charset="0"/>
              </a:rPr>
              <a:t>Streaming and dynamic algorithms</a:t>
            </a:r>
          </a:p>
          <a:p>
            <a:pPr lvl="1">
              <a:lnSpc>
                <a:spcPct val="120000"/>
              </a:lnSpc>
              <a:spcBef>
                <a:spcPts val="800"/>
              </a:spcBef>
            </a:pPr>
            <a:r>
              <a:rPr lang="en-US" sz="1800" dirty="0">
                <a:latin typeface="Arial" charset="0"/>
              </a:rPr>
              <a:t>“Priority queue” algorithms: strong components, top k vertices, etc.</a:t>
            </a:r>
          </a:p>
          <a:p>
            <a:pPr lvl="1">
              <a:lnSpc>
                <a:spcPct val="120000"/>
              </a:lnSpc>
              <a:spcBef>
                <a:spcPts val="800"/>
              </a:spcBef>
            </a:pPr>
            <a:r>
              <a:rPr lang="en-US" sz="1800" dirty="0">
                <a:latin typeface="Arial" charset="0"/>
              </a:rPr>
              <a:t>Not materializing intermediate results (</a:t>
            </a:r>
            <a:r>
              <a:rPr lang="en-US" sz="1800" dirty="0" err="1">
                <a:latin typeface="Arial" charset="0"/>
              </a:rPr>
              <a:t>eg</a:t>
            </a:r>
            <a:r>
              <a:rPr lang="en-US" sz="1800" dirty="0">
                <a:latin typeface="Arial" charset="0"/>
              </a:rPr>
              <a:t>, incidence matrix methods)</a:t>
            </a:r>
          </a:p>
          <a:p>
            <a:pPr lvl="1">
              <a:lnSpc>
                <a:spcPct val="120000"/>
              </a:lnSpc>
              <a:spcBef>
                <a:spcPts val="800"/>
              </a:spcBef>
            </a:pPr>
            <a:r>
              <a:rPr lang="en-US" sz="1800" dirty="0">
                <a:latin typeface="Arial" charset="0"/>
              </a:rPr>
              <a:t>Laplacian paradigm for graph algorithms</a:t>
            </a:r>
          </a:p>
          <a:p>
            <a:pPr>
              <a:lnSpc>
                <a:spcPct val="120000"/>
              </a:lnSpc>
              <a:spcBef>
                <a:spcPts val="800"/>
              </a:spcBef>
            </a:pPr>
            <a:r>
              <a:rPr lang="en-US" sz="1800" dirty="0">
                <a:solidFill>
                  <a:srgbClr val="FF0000"/>
                </a:solidFill>
                <a:latin typeface="Arial" charset="0"/>
              </a:rPr>
              <a:t>More directions</a:t>
            </a:r>
          </a:p>
          <a:p>
            <a:pPr lvl="1">
              <a:lnSpc>
                <a:spcPct val="120000"/>
              </a:lnSpc>
              <a:spcBef>
                <a:spcPts val="800"/>
              </a:spcBef>
            </a:pPr>
            <a:r>
              <a:rPr lang="en-US" sz="1800" dirty="0">
                <a:latin typeface="Arial" charset="0"/>
              </a:rPr>
              <a:t>Integration with numerical matrix libraries</a:t>
            </a:r>
          </a:p>
          <a:p>
            <a:pPr lvl="1">
              <a:lnSpc>
                <a:spcPct val="120000"/>
              </a:lnSpc>
              <a:spcBef>
                <a:spcPts val="800"/>
              </a:spcBef>
            </a:pPr>
            <a:r>
              <a:rPr lang="en-US" sz="1800" dirty="0">
                <a:latin typeface="Arial" charset="0"/>
              </a:rPr>
              <a:t>Statistical perspective: random objects, stochastic graphs, etc.</a:t>
            </a:r>
          </a:p>
          <a:p>
            <a:pPr lvl="1">
              <a:lnSpc>
                <a:spcPct val="120000"/>
              </a:lnSpc>
              <a:spcBef>
                <a:spcPts val="800"/>
              </a:spcBef>
            </a:pPr>
            <a:r>
              <a:rPr lang="en-US" sz="1800" dirty="0">
                <a:latin typeface="Arial" charset="0"/>
              </a:rPr>
              <a:t>Deep neural networks (more)</a:t>
            </a:r>
          </a:p>
          <a:p>
            <a:pPr lvl="1">
              <a:lnSpc>
                <a:spcPct val="120000"/>
              </a:lnSpc>
              <a:spcBef>
                <a:spcPts val="800"/>
              </a:spcBef>
            </a:pPr>
            <a:r>
              <a:rPr lang="en-US" sz="1800" dirty="0">
                <a:latin typeface="Arial" charset="0"/>
              </a:rPr>
              <a:t>Signal processing on graphs</a:t>
            </a:r>
          </a:p>
        </p:txBody>
      </p:sp>
      <p:sp>
        <p:nvSpPr>
          <p:cNvPr id="4" name="Title 1">
            <a:extLst>
              <a:ext uri="{FF2B5EF4-FFF2-40B4-BE49-F238E27FC236}">
                <a16:creationId xmlns:a16="http://schemas.microsoft.com/office/drawing/2014/main" id="{58E4C416-88B1-2E40-BA4E-3504D0729390}"/>
              </a:ext>
            </a:extLst>
          </p:cNvPr>
          <p:cNvSpPr>
            <a:spLocks noGrp="1"/>
          </p:cNvSpPr>
          <p:nvPr>
            <p:ph type="title"/>
          </p:nvPr>
        </p:nvSpPr>
        <p:spPr>
          <a:xfrm>
            <a:off x="0" y="2"/>
            <a:ext cx="8915400" cy="657520"/>
          </a:xfrm>
        </p:spPr>
        <p:txBody>
          <a:bodyPr>
            <a:normAutofit/>
          </a:bodyPr>
          <a:lstStyle/>
          <a:p>
            <a:r>
              <a:rPr lang="en-US" b="0" dirty="0">
                <a:latin typeface="Arial" charset="0"/>
              </a:rPr>
              <a:t>What do we hope for in the future?</a:t>
            </a:r>
            <a:endParaRPr lang="en-US" sz="2000" b="0" i="1" dirty="0">
              <a:latin typeface="Arial" charset="0"/>
            </a:endParaRPr>
          </a:p>
        </p:txBody>
      </p:sp>
    </p:spTree>
    <p:extLst>
      <p:ext uri="{BB962C8B-B14F-4D97-AF65-F5344CB8AC3E}">
        <p14:creationId xmlns:p14="http://schemas.microsoft.com/office/powerpoint/2010/main" val="324012019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65" y="1071126"/>
            <a:ext cx="8316130" cy="5786874"/>
          </a:xfrm>
        </p:spPr>
        <p:txBody>
          <a:bodyPr>
            <a:normAutofit/>
          </a:bodyPr>
          <a:lstStyle/>
          <a:p>
            <a:pPr>
              <a:lnSpc>
                <a:spcPct val="120000"/>
              </a:lnSpc>
              <a:spcBef>
                <a:spcPts val="800"/>
              </a:spcBef>
            </a:pPr>
            <a:r>
              <a:rPr lang="en-US" sz="1800" dirty="0">
                <a:solidFill>
                  <a:srgbClr val="FF0000"/>
                </a:solidFill>
                <a:latin typeface="Arial" charset="0"/>
              </a:rPr>
              <a:t>More basic capabilities</a:t>
            </a:r>
          </a:p>
          <a:p>
            <a:pPr lvl="1">
              <a:lnSpc>
                <a:spcPct val="120000"/>
              </a:lnSpc>
              <a:spcBef>
                <a:spcPts val="800"/>
              </a:spcBef>
            </a:pPr>
            <a:r>
              <a:rPr lang="en-US" sz="1800" dirty="0">
                <a:latin typeface="Arial" charset="0"/>
              </a:rPr>
              <a:t>Streaming and dynamic algorithms</a:t>
            </a:r>
          </a:p>
          <a:p>
            <a:pPr lvl="1">
              <a:lnSpc>
                <a:spcPct val="120000"/>
              </a:lnSpc>
              <a:spcBef>
                <a:spcPts val="800"/>
              </a:spcBef>
            </a:pPr>
            <a:r>
              <a:rPr lang="en-US" sz="1800" dirty="0">
                <a:latin typeface="Arial" charset="0"/>
              </a:rPr>
              <a:t>“Priority queue” algorithms: strong components, top k vertices, etc.</a:t>
            </a:r>
          </a:p>
          <a:p>
            <a:pPr lvl="1">
              <a:lnSpc>
                <a:spcPct val="120000"/>
              </a:lnSpc>
              <a:spcBef>
                <a:spcPts val="800"/>
              </a:spcBef>
            </a:pPr>
            <a:r>
              <a:rPr lang="en-US" sz="1800" dirty="0">
                <a:latin typeface="Arial" charset="0"/>
              </a:rPr>
              <a:t>Not materializing intermediate results (</a:t>
            </a:r>
            <a:r>
              <a:rPr lang="en-US" sz="1800" dirty="0" err="1">
                <a:latin typeface="Arial" charset="0"/>
              </a:rPr>
              <a:t>eg</a:t>
            </a:r>
            <a:r>
              <a:rPr lang="en-US" sz="1800" dirty="0">
                <a:latin typeface="Arial" charset="0"/>
              </a:rPr>
              <a:t>, incidence matrix methods)</a:t>
            </a:r>
          </a:p>
          <a:p>
            <a:pPr lvl="1">
              <a:lnSpc>
                <a:spcPct val="120000"/>
              </a:lnSpc>
              <a:spcBef>
                <a:spcPts val="800"/>
              </a:spcBef>
            </a:pPr>
            <a:r>
              <a:rPr lang="en-US" sz="1800" dirty="0">
                <a:latin typeface="Arial" charset="0"/>
              </a:rPr>
              <a:t>Laplacian paradigm for graph algorithms</a:t>
            </a:r>
          </a:p>
          <a:p>
            <a:pPr>
              <a:lnSpc>
                <a:spcPct val="120000"/>
              </a:lnSpc>
              <a:spcBef>
                <a:spcPts val="800"/>
              </a:spcBef>
            </a:pPr>
            <a:r>
              <a:rPr lang="en-US" sz="1800" dirty="0">
                <a:solidFill>
                  <a:srgbClr val="FF0000"/>
                </a:solidFill>
                <a:latin typeface="Arial" charset="0"/>
              </a:rPr>
              <a:t>More directions</a:t>
            </a:r>
          </a:p>
          <a:p>
            <a:pPr lvl="1">
              <a:lnSpc>
                <a:spcPct val="120000"/>
              </a:lnSpc>
              <a:spcBef>
                <a:spcPts val="800"/>
              </a:spcBef>
            </a:pPr>
            <a:r>
              <a:rPr lang="en-US" sz="1800" dirty="0">
                <a:latin typeface="Arial" charset="0"/>
              </a:rPr>
              <a:t>Integration with numerical matrix libraries</a:t>
            </a:r>
          </a:p>
          <a:p>
            <a:pPr lvl="1">
              <a:lnSpc>
                <a:spcPct val="120000"/>
              </a:lnSpc>
              <a:spcBef>
                <a:spcPts val="800"/>
              </a:spcBef>
            </a:pPr>
            <a:r>
              <a:rPr lang="en-US" sz="1800" dirty="0">
                <a:latin typeface="Arial" charset="0"/>
              </a:rPr>
              <a:t>Statistical perspective: random objects, stochastic graphs, etc.</a:t>
            </a:r>
          </a:p>
          <a:p>
            <a:pPr lvl="1">
              <a:lnSpc>
                <a:spcPct val="120000"/>
              </a:lnSpc>
              <a:spcBef>
                <a:spcPts val="800"/>
              </a:spcBef>
            </a:pPr>
            <a:r>
              <a:rPr lang="en-US" sz="1800" dirty="0">
                <a:latin typeface="Arial" charset="0"/>
              </a:rPr>
              <a:t>Deep neural networks (more)</a:t>
            </a:r>
          </a:p>
          <a:p>
            <a:pPr lvl="1">
              <a:lnSpc>
                <a:spcPct val="120000"/>
              </a:lnSpc>
              <a:spcBef>
                <a:spcPts val="800"/>
              </a:spcBef>
            </a:pPr>
            <a:r>
              <a:rPr lang="en-US" sz="1800" dirty="0">
                <a:latin typeface="Arial" charset="0"/>
              </a:rPr>
              <a:t>Signal processing on graphs</a:t>
            </a:r>
          </a:p>
          <a:p>
            <a:pPr>
              <a:lnSpc>
                <a:spcPct val="120000"/>
              </a:lnSpc>
              <a:spcBef>
                <a:spcPts val="800"/>
              </a:spcBef>
            </a:pPr>
            <a:r>
              <a:rPr lang="en-US" sz="1800" dirty="0">
                <a:solidFill>
                  <a:srgbClr val="FF0000"/>
                </a:solidFill>
                <a:latin typeface="Arial" charset="0"/>
              </a:rPr>
              <a:t>More uptake</a:t>
            </a:r>
          </a:p>
          <a:p>
            <a:pPr lvl="1">
              <a:lnSpc>
                <a:spcPct val="120000"/>
              </a:lnSpc>
              <a:spcBef>
                <a:spcPts val="800"/>
              </a:spcBef>
            </a:pPr>
            <a:r>
              <a:rPr lang="en-US" sz="1800" dirty="0">
                <a:latin typeface="Arial" charset="0"/>
              </a:rPr>
              <a:t>By hardware vendors</a:t>
            </a:r>
          </a:p>
          <a:p>
            <a:pPr lvl="1">
              <a:lnSpc>
                <a:spcPct val="120000"/>
              </a:lnSpc>
              <a:spcBef>
                <a:spcPts val="800"/>
              </a:spcBef>
            </a:pPr>
            <a:r>
              <a:rPr lang="en-US" sz="1800" dirty="0">
                <a:latin typeface="Arial" charset="0"/>
              </a:rPr>
              <a:t>By software vendors</a:t>
            </a:r>
          </a:p>
        </p:txBody>
      </p:sp>
      <p:sp>
        <p:nvSpPr>
          <p:cNvPr id="4" name="Title 1">
            <a:extLst>
              <a:ext uri="{FF2B5EF4-FFF2-40B4-BE49-F238E27FC236}">
                <a16:creationId xmlns:a16="http://schemas.microsoft.com/office/drawing/2014/main" id="{58E4C416-88B1-2E40-BA4E-3504D0729390}"/>
              </a:ext>
            </a:extLst>
          </p:cNvPr>
          <p:cNvSpPr>
            <a:spLocks noGrp="1"/>
          </p:cNvSpPr>
          <p:nvPr>
            <p:ph type="title"/>
          </p:nvPr>
        </p:nvSpPr>
        <p:spPr>
          <a:xfrm>
            <a:off x="0" y="2"/>
            <a:ext cx="8915400" cy="657520"/>
          </a:xfrm>
        </p:spPr>
        <p:txBody>
          <a:bodyPr>
            <a:normAutofit/>
          </a:bodyPr>
          <a:lstStyle/>
          <a:p>
            <a:r>
              <a:rPr lang="en-US" b="0" dirty="0">
                <a:latin typeface="Arial" charset="0"/>
              </a:rPr>
              <a:t>What do we hope for in the future?</a:t>
            </a:r>
            <a:endParaRPr lang="en-US" sz="2000" b="0" i="1" dirty="0">
              <a:latin typeface="Arial" charset="0"/>
            </a:endParaRPr>
          </a:p>
        </p:txBody>
      </p:sp>
    </p:spTree>
    <p:extLst>
      <p:ext uri="{BB962C8B-B14F-4D97-AF65-F5344CB8AC3E}">
        <p14:creationId xmlns:p14="http://schemas.microsoft.com/office/powerpoint/2010/main" val="417474120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 y="114300"/>
            <a:ext cx="8120063" cy="515938"/>
          </a:xfrm>
        </p:spPr>
        <p:txBody>
          <a:bodyPr/>
          <a:lstStyle/>
          <a:p>
            <a:pPr eaLnBrk="1" hangingPunct="1"/>
            <a:r>
              <a:rPr lang="en-US" altLang="en-US" sz="3200" b="0" u="sng" dirty="0">
                <a:latin typeface="Calibri" charset="0"/>
                <a:ea typeface="Calibri" charset="0"/>
                <a:cs typeface="Calibri" charset="0"/>
              </a:rPr>
              <a:t>Summary</a:t>
            </a:r>
            <a:r>
              <a:rPr lang="en-US" altLang="en-US" sz="3200" b="0" dirty="0">
                <a:latin typeface="Calibri" charset="0"/>
                <a:ea typeface="Calibri" charset="0"/>
                <a:cs typeface="Calibri" charset="0"/>
              </a:rPr>
              <a:t>: Past 60 Years</a:t>
            </a:r>
          </a:p>
        </p:txBody>
      </p:sp>
      <p:sp>
        <p:nvSpPr>
          <p:cNvPr id="35" name="TextBox 34"/>
          <p:cNvSpPr txBox="1"/>
          <p:nvPr/>
        </p:nvSpPr>
        <p:spPr>
          <a:xfrm>
            <a:off x="4639241" y="1126476"/>
            <a:ext cx="4504759" cy="4782848"/>
          </a:xfrm>
          <a:prstGeom prst="rect">
            <a:avLst/>
          </a:prstGeom>
          <a:noFill/>
        </p:spPr>
        <p:txBody>
          <a:bodyPr wrap="none">
            <a:spAutoFit/>
          </a:bodyPr>
          <a:lstStyle/>
          <a:p>
            <a:pPr>
              <a:buFontTx/>
              <a:buNone/>
              <a:defRPr/>
            </a:pPr>
            <a:r>
              <a:rPr lang="en-US" sz="2400" dirty="0">
                <a:solidFill>
                  <a:srgbClr val="000000"/>
                </a:solidFill>
                <a:latin typeface="Arial"/>
                <a:ea typeface=""/>
              </a:rPr>
              <a:t>      </a:t>
            </a:r>
            <a:r>
              <a:rPr lang="en-US" sz="2400" dirty="0">
                <a:solidFill>
                  <a:srgbClr val="FF0000"/>
                </a:solidFill>
                <a:latin typeface="Arial"/>
                <a:ea typeface=""/>
              </a:rPr>
              <a:t>As the “middleware” </a:t>
            </a:r>
            <a:br>
              <a:rPr lang="en-US" sz="2400" dirty="0">
                <a:solidFill>
                  <a:srgbClr val="FF0000"/>
                </a:solidFill>
                <a:latin typeface="Arial"/>
                <a:ea typeface=""/>
              </a:rPr>
            </a:br>
            <a:r>
              <a:rPr lang="en-US" sz="2400" dirty="0">
                <a:solidFill>
                  <a:srgbClr val="FF0000"/>
                </a:solidFill>
                <a:latin typeface="Arial"/>
                <a:ea typeface=""/>
              </a:rPr>
              <a:t>    of scientific computing, </a:t>
            </a:r>
            <a:br>
              <a:rPr lang="en-US" sz="2400" dirty="0">
                <a:solidFill>
                  <a:srgbClr val="FF0000"/>
                </a:solidFill>
                <a:latin typeface="Arial"/>
                <a:ea typeface=""/>
              </a:rPr>
            </a:br>
            <a:r>
              <a:rPr lang="en-US" sz="2400" dirty="0">
                <a:solidFill>
                  <a:srgbClr val="FF0000"/>
                </a:solidFill>
                <a:latin typeface="Arial"/>
                <a:ea typeface=""/>
              </a:rPr>
              <a:t>  linear algebra has given us:</a:t>
            </a:r>
          </a:p>
          <a:p>
            <a:pPr>
              <a:buFontTx/>
              <a:buNone/>
              <a:defRPr/>
            </a:pPr>
            <a:endParaRPr lang="en-US" sz="1600" dirty="0">
              <a:solidFill>
                <a:srgbClr val="FF0000"/>
              </a:solidFill>
              <a:latin typeface="Arial"/>
              <a:ea typeface=""/>
            </a:endParaRPr>
          </a:p>
          <a:p>
            <a:pPr>
              <a:defRPr/>
            </a:pPr>
            <a:r>
              <a:rPr lang="en-US" sz="2400" dirty="0">
                <a:solidFill>
                  <a:srgbClr val="000000"/>
                </a:solidFill>
                <a:latin typeface="Arial"/>
                <a:ea typeface=""/>
              </a:rPr>
              <a:t>  Mathematical tools</a:t>
            </a:r>
          </a:p>
          <a:p>
            <a:pPr>
              <a:defRPr/>
            </a:pPr>
            <a:r>
              <a:rPr lang="en-US" sz="2400" dirty="0">
                <a:solidFill>
                  <a:srgbClr val="000000"/>
                </a:solidFill>
                <a:latin typeface="Arial"/>
                <a:ea typeface=""/>
              </a:rPr>
              <a:t>  High-level primitives</a:t>
            </a:r>
          </a:p>
          <a:p>
            <a:pPr>
              <a:defRPr/>
            </a:pPr>
            <a:r>
              <a:rPr lang="en-US" sz="2400" dirty="0">
                <a:solidFill>
                  <a:srgbClr val="000000"/>
                </a:solidFill>
                <a:latin typeface="Arial"/>
                <a:ea typeface=""/>
              </a:rPr>
              <a:t>  High-quality software libraries</a:t>
            </a:r>
          </a:p>
          <a:p>
            <a:pPr>
              <a:defRPr/>
            </a:pPr>
            <a:r>
              <a:rPr lang="en-US" sz="2400" dirty="0">
                <a:solidFill>
                  <a:srgbClr val="000000"/>
                </a:solidFill>
                <a:latin typeface="Arial"/>
                <a:ea typeface=""/>
              </a:rPr>
              <a:t>  High-performance kernels</a:t>
            </a:r>
            <a:br>
              <a:rPr lang="en-US" sz="2400" dirty="0">
                <a:solidFill>
                  <a:srgbClr val="000000"/>
                </a:solidFill>
                <a:latin typeface="Arial"/>
                <a:ea typeface=""/>
              </a:rPr>
            </a:br>
            <a:r>
              <a:rPr lang="en-US" sz="2400" dirty="0">
                <a:solidFill>
                  <a:srgbClr val="000000"/>
                </a:solidFill>
                <a:latin typeface="Arial"/>
                <a:ea typeface=""/>
              </a:rPr>
              <a:t>    for computer architectures</a:t>
            </a:r>
          </a:p>
          <a:p>
            <a:pPr>
              <a:defRPr/>
            </a:pPr>
            <a:r>
              <a:rPr lang="en-US" sz="2400" dirty="0">
                <a:solidFill>
                  <a:srgbClr val="000000"/>
                </a:solidFill>
                <a:latin typeface="Arial"/>
                <a:ea typeface=""/>
              </a:rPr>
              <a:t>  Interactive environments</a:t>
            </a:r>
          </a:p>
        </p:txBody>
      </p:sp>
      <p:grpSp>
        <p:nvGrpSpPr>
          <p:cNvPr id="8196" name="Group 32"/>
          <p:cNvGrpSpPr>
            <a:grpSpLocks/>
          </p:cNvGrpSpPr>
          <p:nvPr/>
        </p:nvGrpSpPr>
        <p:grpSpPr bwMode="auto">
          <a:xfrm>
            <a:off x="1179513" y="1471613"/>
            <a:ext cx="3074987" cy="4564062"/>
            <a:chOff x="463826" y="1497496"/>
            <a:chExt cx="3074505" cy="4565374"/>
          </a:xfrm>
        </p:grpSpPr>
        <p:sp>
          <p:nvSpPr>
            <p:cNvPr id="14" name="TextBox 13"/>
            <p:cNvSpPr txBox="1"/>
            <p:nvPr/>
          </p:nvSpPr>
          <p:spPr>
            <a:xfrm>
              <a:off x="1108889" y="5267304"/>
              <a:ext cx="1581211" cy="461798"/>
            </a:xfrm>
            <a:prstGeom prst="rect">
              <a:avLst/>
            </a:prstGeom>
            <a:noFill/>
          </p:spPr>
          <p:txBody>
            <a:bodyPr wrap="none">
              <a:spAutoFit/>
            </a:bodyPr>
            <a:lstStyle/>
            <a:p>
              <a:pPr algn="ctr">
                <a:buFontTx/>
                <a:buNone/>
                <a:defRPr/>
              </a:pPr>
              <a:r>
                <a:rPr lang="en-US" sz="2400" b="1" dirty="0">
                  <a:solidFill>
                    <a:srgbClr val="000000"/>
                  </a:solidFill>
                  <a:latin typeface="Calibri" charset="0"/>
                  <a:ea typeface="Calibri" charset="0"/>
                  <a:cs typeface="Calibri" charset="0"/>
                </a:rPr>
                <a:t>Computers</a:t>
              </a:r>
            </a:p>
          </p:txBody>
        </p:sp>
        <p:grpSp>
          <p:nvGrpSpPr>
            <p:cNvPr id="8198" name="Group 16"/>
            <p:cNvGrpSpPr>
              <a:grpSpLocks/>
            </p:cNvGrpSpPr>
            <p:nvPr/>
          </p:nvGrpSpPr>
          <p:grpSpPr bwMode="auto">
            <a:xfrm>
              <a:off x="463826" y="1497496"/>
              <a:ext cx="3074505" cy="4565374"/>
              <a:chOff x="463826" y="1497496"/>
              <a:chExt cx="3074505" cy="4565374"/>
            </a:xfrm>
          </p:grpSpPr>
          <p:sp>
            <p:nvSpPr>
              <p:cNvPr id="8199" name="Oval 3"/>
              <p:cNvSpPr>
                <a:spLocks noChangeArrowheads="1"/>
              </p:cNvSpPr>
              <p:nvPr/>
            </p:nvSpPr>
            <p:spPr bwMode="auto">
              <a:xfrm>
                <a:off x="463826" y="1497496"/>
                <a:ext cx="3074505" cy="131196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charset="0"/>
                  </a:defRPr>
                </a:lvl1pPr>
                <a:lvl2pPr marL="742950" indent="-285750" eaLnBrk="0" hangingPunct="0">
                  <a:defRPr sz="2800">
                    <a:solidFill>
                      <a:schemeClr val="tx1"/>
                    </a:solidFill>
                    <a:latin typeface="Verdana" charset="0"/>
                  </a:defRPr>
                </a:lvl2pPr>
                <a:lvl3pPr marL="1143000" indent="-228600" eaLnBrk="0" hangingPunct="0">
                  <a:defRPr sz="2800">
                    <a:solidFill>
                      <a:schemeClr val="tx1"/>
                    </a:solidFill>
                    <a:latin typeface="Verdana" charset="0"/>
                  </a:defRPr>
                </a:lvl3pPr>
                <a:lvl4pPr marL="1600200" indent="-228600" eaLnBrk="0" hangingPunct="0">
                  <a:defRPr sz="2800">
                    <a:solidFill>
                      <a:schemeClr val="tx1"/>
                    </a:solidFill>
                    <a:latin typeface="Verdana" charset="0"/>
                  </a:defRPr>
                </a:lvl4pPr>
                <a:lvl5pPr marL="2057400" indent="-228600" eaLnBrk="0" hangingPunct="0">
                  <a:defRPr sz="2800">
                    <a:solidFill>
                      <a:schemeClr val="tx1"/>
                    </a:solidFill>
                    <a:latin typeface="Verdana" charset="0"/>
                  </a:defRPr>
                </a:lvl5pPr>
                <a:lvl6pPr marL="2514600" indent="-228600" eaLnBrk="0" fontAlgn="base" hangingPunct="0">
                  <a:spcBef>
                    <a:spcPct val="45000"/>
                  </a:spcBef>
                  <a:spcAft>
                    <a:spcPct val="0"/>
                  </a:spcAft>
                  <a:buChar char="•"/>
                  <a:defRPr sz="2800">
                    <a:solidFill>
                      <a:schemeClr val="tx1"/>
                    </a:solidFill>
                    <a:latin typeface="Verdana" charset="0"/>
                  </a:defRPr>
                </a:lvl6pPr>
                <a:lvl7pPr marL="2971800" indent="-228600" eaLnBrk="0" fontAlgn="base" hangingPunct="0">
                  <a:spcBef>
                    <a:spcPct val="45000"/>
                  </a:spcBef>
                  <a:spcAft>
                    <a:spcPct val="0"/>
                  </a:spcAft>
                  <a:buChar char="•"/>
                  <a:defRPr sz="2800">
                    <a:solidFill>
                      <a:schemeClr val="tx1"/>
                    </a:solidFill>
                    <a:latin typeface="Verdana" charset="0"/>
                  </a:defRPr>
                </a:lvl7pPr>
                <a:lvl8pPr marL="3429000" indent="-228600" eaLnBrk="0" fontAlgn="base" hangingPunct="0">
                  <a:spcBef>
                    <a:spcPct val="45000"/>
                  </a:spcBef>
                  <a:spcAft>
                    <a:spcPct val="0"/>
                  </a:spcAft>
                  <a:buChar char="•"/>
                  <a:defRPr sz="2800">
                    <a:solidFill>
                      <a:schemeClr val="tx1"/>
                    </a:solidFill>
                    <a:latin typeface="Verdana" charset="0"/>
                  </a:defRPr>
                </a:lvl8pPr>
                <a:lvl9pPr marL="3886200" indent="-228600" eaLnBrk="0" fontAlgn="base" hangingPunct="0">
                  <a:spcBef>
                    <a:spcPct val="45000"/>
                  </a:spcBef>
                  <a:spcAft>
                    <a:spcPct val="0"/>
                  </a:spcAft>
                  <a:buChar char="•"/>
                  <a:defRPr sz="2800">
                    <a:solidFill>
                      <a:schemeClr val="tx1"/>
                    </a:solidFill>
                    <a:latin typeface="Verdana" charset="0"/>
                  </a:defRPr>
                </a:lvl9pPr>
              </a:lstStyle>
              <a:p>
                <a:pPr eaLnBrk="1" hangingPunct="1">
                  <a:buFontTx/>
                  <a:buAutoNum type="arabicPeriod"/>
                </a:pPr>
                <a:endParaRPr lang="en-US" altLang="en-US">
                  <a:solidFill>
                    <a:srgbClr val="000000"/>
                  </a:solidFill>
                  <a:ea typeface=""/>
                </a:endParaRPr>
              </a:p>
            </p:txBody>
          </p:sp>
          <p:sp>
            <p:nvSpPr>
              <p:cNvPr id="8200" name="Oval 4"/>
              <p:cNvSpPr>
                <a:spLocks noChangeArrowheads="1"/>
              </p:cNvSpPr>
              <p:nvPr/>
            </p:nvSpPr>
            <p:spPr bwMode="auto">
              <a:xfrm>
                <a:off x="682487" y="4896678"/>
                <a:ext cx="2637183" cy="1166192"/>
              </a:xfrm>
              <a:prstGeom prst="ellipse">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charset="0"/>
                  </a:defRPr>
                </a:lvl1pPr>
                <a:lvl2pPr marL="742950" indent="-285750" eaLnBrk="0" hangingPunct="0">
                  <a:defRPr sz="2800">
                    <a:solidFill>
                      <a:schemeClr val="tx1"/>
                    </a:solidFill>
                    <a:latin typeface="Verdana" charset="0"/>
                  </a:defRPr>
                </a:lvl2pPr>
                <a:lvl3pPr marL="1143000" indent="-228600" eaLnBrk="0" hangingPunct="0">
                  <a:defRPr sz="2800">
                    <a:solidFill>
                      <a:schemeClr val="tx1"/>
                    </a:solidFill>
                    <a:latin typeface="Verdana" charset="0"/>
                  </a:defRPr>
                </a:lvl3pPr>
                <a:lvl4pPr marL="1600200" indent="-228600" eaLnBrk="0" hangingPunct="0">
                  <a:defRPr sz="2800">
                    <a:solidFill>
                      <a:schemeClr val="tx1"/>
                    </a:solidFill>
                    <a:latin typeface="Verdana" charset="0"/>
                  </a:defRPr>
                </a:lvl4pPr>
                <a:lvl5pPr marL="2057400" indent="-228600" eaLnBrk="0" hangingPunct="0">
                  <a:defRPr sz="2800">
                    <a:solidFill>
                      <a:schemeClr val="tx1"/>
                    </a:solidFill>
                    <a:latin typeface="Verdana" charset="0"/>
                  </a:defRPr>
                </a:lvl5pPr>
                <a:lvl6pPr marL="2514600" indent="-228600" eaLnBrk="0" fontAlgn="base" hangingPunct="0">
                  <a:spcBef>
                    <a:spcPct val="45000"/>
                  </a:spcBef>
                  <a:spcAft>
                    <a:spcPct val="0"/>
                  </a:spcAft>
                  <a:buChar char="•"/>
                  <a:defRPr sz="2800">
                    <a:solidFill>
                      <a:schemeClr val="tx1"/>
                    </a:solidFill>
                    <a:latin typeface="Verdana" charset="0"/>
                  </a:defRPr>
                </a:lvl6pPr>
                <a:lvl7pPr marL="2971800" indent="-228600" eaLnBrk="0" fontAlgn="base" hangingPunct="0">
                  <a:spcBef>
                    <a:spcPct val="45000"/>
                  </a:spcBef>
                  <a:spcAft>
                    <a:spcPct val="0"/>
                  </a:spcAft>
                  <a:buChar char="•"/>
                  <a:defRPr sz="2800">
                    <a:solidFill>
                      <a:schemeClr val="tx1"/>
                    </a:solidFill>
                    <a:latin typeface="Verdana" charset="0"/>
                  </a:defRPr>
                </a:lvl7pPr>
                <a:lvl8pPr marL="3429000" indent="-228600" eaLnBrk="0" fontAlgn="base" hangingPunct="0">
                  <a:spcBef>
                    <a:spcPct val="45000"/>
                  </a:spcBef>
                  <a:spcAft>
                    <a:spcPct val="0"/>
                  </a:spcAft>
                  <a:buChar char="•"/>
                  <a:defRPr sz="2800">
                    <a:solidFill>
                      <a:schemeClr val="tx1"/>
                    </a:solidFill>
                    <a:latin typeface="Verdana" charset="0"/>
                  </a:defRPr>
                </a:lvl8pPr>
                <a:lvl9pPr marL="3886200" indent="-228600" eaLnBrk="0" fontAlgn="base" hangingPunct="0">
                  <a:spcBef>
                    <a:spcPct val="45000"/>
                  </a:spcBef>
                  <a:spcAft>
                    <a:spcPct val="0"/>
                  </a:spcAft>
                  <a:buChar char="•"/>
                  <a:defRPr sz="2800">
                    <a:solidFill>
                      <a:schemeClr val="tx1"/>
                    </a:solidFill>
                    <a:latin typeface="Verdana" charset="0"/>
                  </a:defRPr>
                </a:lvl9pPr>
              </a:lstStyle>
              <a:p>
                <a:pPr eaLnBrk="1" hangingPunct="1">
                  <a:buFontTx/>
                  <a:buAutoNum type="arabicPeriod"/>
                </a:pPr>
                <a:endParaRPr lang="en-US" altLang="en-US">
                  <a:solidFill>
                    <a:srgbClr val="000000"/>
                  </a:solidFill>
                  <a:ea typeface=""/>
                </a:endParaRPr>
              </a:p>
            </p:txBody>
          </p:sp>
          <p:sp>
            <p:nvSpPr>
              <p:cNvPr id="18" name="TextBox 17"/>
              <p:cNvSpPr txBox="1"/>
              <p:nvPr/>
            </p:nvSpPr>
            <p:spPr>
              <a:xfrm>
                <a:off x="769520" y="1695990"/>
                <a:ext cx="2490100" cy="831236"/>
              </a:xfrm>
              <a:prstGeom prst="rect">
                <a:avLst/>
              </a:prstGeom>
              <a:noFill/>
            </p:spPr>
            <p:txBody>
              <a:bodyPr wrap="none">
                <a:spAutoFit/>
              </a:bodyPr>
              <a:lstStyle/>
              <a:p>
                <a:pPr algn="ctr">
                  <a:buFontTx/>
                  <a:buNone/>
                  <a:defRPr/>
                </a:pPr>
                <a:r>
                  <a:rPr lang="en-US" sz="2400" b="1" dirty="0">
                    <a:solidFill>
                      <a:srgbClr val="000000"/>
                    </a:solidFill>
                    <a:latin typeface="Calibri" charset="0"/>
                    <a:ea typeface="Calibri" charset="0"/>
                    <a:cs typeface="Calibri" charset="0"/>
                  </a:rPr>
                  <a:t>Continuous</a:t>
                </a:r>
                <a:br>
                  <a:rPr lang="en-US" sz="2400" b="1" dirty="0">
                    <a:solidFill>
                      <a:srgbClr val="000000"/>
                    </a:solidFill>
                    <a:latin typeface="Calibri" charset="0"/>
                    <a:ea typeface="Calibri" charset="0"/>
                    <a:cs typeface="Calibri" charset="0"/>
                  </a:rPr>
                </a:br>
                <a:r>
                  <a:rPr lang="en-US" sz="2400" b="1" dirty="0">
                    <a:solidFill>
                      <a:srgbClr val="000000"/>
                    </a:solidFill>
                    <a:latin typeface="Calibri" charset="0"/>
                    <a:ea typeface="Calibri" charset="0"/>
                    <a:cs typeface="Calibri" charset="0"/>
                  </a:rPr>
                  <a:t>Physical Modeling</a:t>
                </a:r>
              </a:p>
            </p:txBody>
          </p:sp>
          <p:sp>
            <p:nvSpPr>
              <p:cNvPr id="19" name="TextBox 18"/>
              <p:cNvSpPr txBox="1"/>
              <p:nvPr/>
            </p:nvSpPr>
            <p:spPr>
              <a:xfrm>
                <a:off x="991153" y="3544371"/>
                <a:ext cx="2019851" cy="461798"/>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charset="0"/>
                    <a:ea typeface="Calibri" charset="0"/>
                    <a:cs typeface="Calibri" charset="0"/>
                  </a:rPr>
                  <a:t>Linear Algebra</a:t>
                </a:r>
              </a:p>
            </p:txBody>
          </p:sp>
          <p:cxnSp>
            <p:nvCxnSpPr>
              <p:cNvPr id="8203" name="Straight Arrow Connector 11"/>
              <p:cNvCxnSpPr>
                <a:cxnSpLocks noChangeShapeType="1"/>
              </p:cNvCxnSpPr>
              <p:nvPr/>
            </p:nvCxnSpPr>
            <p:spPr bwMode="auto">
              <a:xfrm rot="5400000">
                <a:off x="1738520" y="3194810"/>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4" name="Straight Arrow Connector 15"/>
              <p:cNvCxnSpPr>
                <a:cxnSpLocks noChangeShapeType="1"/>
              </p:cNvCxnSpPr>
              <p:nvPr/>
            </p:nvCxnSpPr>
            <p:spPr bwMode="auto">
              <a:xfrm rot="5400000">
                <a:off x="1738520" y="4447141"/>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02897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34BBC759-A6B0-204E-929A-6B92DB03F5E0}"/>
              </a:ext>
            </a:extLst>
          </p:cNvPr>
          <p:cNvGrpSpPr/>
          <p:nvPr/>
        </p:nvGrpSpPr>
        <p:grpSpPr>
          <a:xfrm>
            <a:off x="2113688" y="1525628"/>
            <a:ext cx="4021038" cy="1694929"/>
            <a:chOff x="2113688" y="1525628"/>
            <a:chExt cx="4021038" cy="1694929"/>
          </a:xfrm>
        </p:grpSpPr>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997196"/>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p:txBody>
      </p:sp>
    </p:spTree>
    <p:extLst>
      <p:ext uri="{BB962C8B-B14F-4D97-AF65-F5344CB8AC3E}">
        <p14:creationId xmlns:p14="http://schemas.microsoft.com/office/powerpoint/2010/main" val="171455006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2"/>
          <p:cNvGrpSpPr>
            <a:grpSpLocks/>
          </p:cNvGrpSpPr>
          <p:nvPr/>
        </p:nvGrpSpPr>
        <p:grpSpPr bwMode="auto">
          <a:xfrm>
            <a:off x="1179541" y="1471613"/>
            <a:ext cx="3074987" cy="4564062"/>
            <a:chOff x="463826" y="1497496"/>
            <a:chExt cx="3074505" cy="4565374"/>
          </a:xfrm>
        </p:grpSpPr>
        <p:sp>
          <p:nvSpPr>
            <p:cNvPr id="8" name="TextBox 7"/>
            <p:cNvSpPr txBox="1"/>
            <p:nvPr/>
          </p:nvSpPr>
          <p:spPr>
            <a:xfrm>
              <a:off x="1105846" y="5267304"/>
              <a:ext cx="1587295" cy="461798"/>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grpSp>
          <p:nvGrpSpPr>
            <p:cNvPr id="24590" name="Group 16"/>
            <p:cNvGrpSpPr>
              <a:grpSpLocks/>
            </p:cNvGrpSpPr>
            <p:nvPr/>
          </p:nvGrpSpPr>
          <p:grpSpPr bwMode="auto">
            <a:xfrm>
              <a:off x="463826" y="1497496"/>
              <a:ext cx="3074505" cy="4565374"/>
              <a:chOff x="463826" y="1497496"/>
              <a:chExt cx="3074505" cy="4565374"/>
            </a:xfrm>
          </p:grpSpPr>
          <p:sp>
            <p:nvSpPr>
              <p:cNvPr id="24591" name="Oval 3"/>
              <p:cNvSpPr>
                <a:spLocks noChangeArrowheads="1"/>
              </p:cNvSpPr>
              <p:nvPr/>
            </p:nvSpPr>
            <p:spPr bwMode="auto">
              <a:xfrm>
                <a:off x="463826" y="1497496"/>
                <a:ext cx="3074505" cy="1311966"/>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24592" name="Oval 4"/>
              <p:cNvSpPr>
                <a:spLocks noChangeArrowheads="1"/>
              </p:cNvSpPr>
              <p:nvPr/>
            </p:nvSpPr>
            <p:spPr bwMode="auto">
              <a:xfrm>
                <a:off x="682487" y="4896678"/>
                <a:ext cx="2637183" cy="1166192"/>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a:xfrm>
                <a:off x="769523" y="1695990"/>
                <a:ext cx="2490100" cy="831236"/>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sp>
            <p:nvSpPr>
              <p:cNvPr id="10" name="TextBox 9"/>
              <p:cNvSpPr txBox="1"/>
              <p:nvPr/>
            </p:nvSpPr>
            <p:spPr>
              <a:xfrm>
                <a:off x="991152" y="3544371"/>
                <a:ext cx="2019852" cy="461798"/>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738520" y="3194810"/>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738520" y="4447141"/>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grpSp>
        <p:nvGrpSpPr>
          <p:cNvPr id="24580" name="Group 33"/>
          <p:cNvGrpSpPr>
            <a:grpSpLocks/>
          </p:cNvGrpSpPr>
          <p:nvPr/>
        </p:nvGrpSpPr>
        <p:grpSpPr bwMode="auto">
          <a:xfrm>
            <a:off x="5068916" y="1477964"/>
            <a:ext cx="3074987" cy="4565650"/>
            <a:chOff x="4671391" y="1490870"/>
            <a:chExt cx="3074505" cy="4565374"/>
          </a:xfrm>
        </p:grpSpPr>
        <p:grpSp>
          <p:nvGrpSpPr>
            <p:cNvPr id="24581" name="Group 17"/>
            <p:cNvGrpSpPr>
              <a:grpSpLocks/>
            </p:cNvGrpSpPr>
            <p:nvPr/>
          </p:nvGrpSpPr>
          <p:grpSpPr bwMode="auto">
            <a:xfrm>
              <a:off x="4671391" y="1490870"/>
              <a:ext cx="3074505" cy="4565374"/>
              <a:chOff x="463826" y="1497496"/>
              <a:chExt cx="3074505" cy="4565374"/>
            </a:xfrm>
          </p:grpSpPr>
          <p:sp>
            <p:nvSpPr>
              <p:cNvPr id="24583" name="Oval 18"/>
              <p:cNvSpPr>
                <a:spLocks noChangeArrowheads="1"/>
              </p:cNvSpPr>
              <p:nvPr/>
            </p:nvSpPr>
            <p:spPr bwMode="auto">
              <a:xfrm>
                <a:off x="463826" y="1497496"/>
                <a:ext cx="3074505" cy="1311966"/>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4584" name="Oval 19"/>
              <p:cNvSpPr>
                <a:spLocks noChangeArrowheads="1"/>
              </p:cNvSpPr>
              <p:nvPr/>
            </p:nvSpPr>
            <p:spPr bwMode="auto">
              <a:xfrm>
                <a:off x="682487" y="4896678"/>
                <a:ext cx="2637183" cy="1166192"/>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a:xfrm>
                <a:off x="770899" y="1735607"/>
                <a:ext cx="2487342" cy="83094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sp>
            <p:nvSpPr>
              <p:cNvPr id="22" name="TextBox 21"/>
              <p:cNvSpPr txBox="1"/>
              <p:nvPr/>
            </p:nvSpPr>
            <p:spPr>
              <a:xfrm>
                <a:off x="1037087" y="3545247"/>
                <a:ext cx="1927983" cy="461637"/>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1738520" y="3194810"/>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1738520" y="4447141"/>
                <a:ext cx="525117"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32" name="TextBox 31"/>
            <p:cNvSpPr txBox="1"/>
            <p:nvPr/>
          </p:nvSpPr>
          <p:spPr>
            <a:xfrm>
              <a:off x="5445948" y="5233969"/>
              <a:ext cx="1587295" cy="46163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gr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Today</a:t>
            </a:r>
          </a:p>
        </p:txBody>
      </p:sp>
    </p:spTree>
    <p:extLst>
      <p:ext uri="{BB962C8B-B14F-4D97-AF65-F5344CB8AC3E}">
        <p14:creationId xmlns:p14="http://schemas.microsoft.com/office/powerpoint/2010/main" val="116850546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9541" y="1471613"/>
            <a:ext cx="6964362" cy="4572001"/>
            <a:chOff x="1179541" y="1471613"/>
            <a:chExt cx="6964362" cy="4572001"/>
          </a:xfrm>
        </p:grpSpPr>
        <p:sp>
          <p:nvSpPr>
            <p:cNvPr id="8" name="TextBox 7"/>
            <p:cNvSpPr txBox="1"/>
            <p:nvPr/>
          </p:nvSpPr>
          <p:spPr bwMode="auto">
            <a:xfrm>
              <a:off x="1821662" y="5240338"/>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1" name="Oval 3"/>
            <p:cNvSpPr>
              <a:spLocks noChangeArrowheads="1"/>
            </p:cNvSpPr>
            <p:nvPr/>
          </p:nvSpPr>
          <p:spPr bwMode="auto">
            <a:xfrm>
              <a:off x="1179541" y="1471613"/>
              <a:ext cx="3074987"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24592" name="Oval 4"/>
            <p:cNvSpPr>
              <a:spLocks noChangeArrowheads="1"/>
            </p:cNvSpPr>
            <p:nvPr/>
          </p:nvSpPr>
          <p:spPr bwMode="auto">
            <a:xfrm>
              <a:off x="1398236" y="4869818"/>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485286" y="167005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sp>
          <p:nvSpPr>
            <p:cNvPr id="10" name="TextBox 9"/>
            <p:cNvSpPr txBox="1"/>
            <p:nvPr/>
          </p:nvSpPr>
          <p:spPr bwMode="auto">
            <a:xfrm>
              <a:off x="2222499" y="3517900"/>
              <a:ext cx="4927601" cy="461665"/>
            </a:xfrm>
            <a:prstGeom prst="rect">
              <a:avLst/>
            </a:prstGeom>
            <a:noFill/>
            <a:ln>
              <a:solidFill>
                <a:schemeClr val="tx1"/>
              </a:solidFill>
            </a:ln>
          </p:spPr>
          <p:txBody>
            <a:bodyPr wrap="square">
              <a:spAutoFit/>
            </a:bodyPr>
            <a:lstStyle/>
            <a:p>
              <a:pPr algn="ctr">
                <a:buFontTx/>
                <a:buNone/>
                <a:defRPr/>
              </a:pPr>
              <a:r>
                <a:rPr lang="en-US" sz="2400" b="1" dirty="0">
                  <a:solidFill>
                    <a:srgbClr val="000000"/>
                  </a:solidFill>
                  <a:latin typeface="Calibri"/>
                  <a:cs typeface="Calibri"/>
                </a:rPr>
                <a:t>Linear Algebra    </a:t>
              </a:r>
              <a:r>
                <a:rPr lang="en-US" sz="2400" dirty="0">
                  <a:solidFill>
                    <a:srgbClr val="000000"/>
                  </a:solidFill>
                  <a:latin typeface="Calibri"/>
                  <a:cs typeface="Calibri"/>
                </a:rPr>
                <a:t>&amp;</a:t>
              </a:r>
              <a:r>
                <a:rPr lang="en-US" sz="2400" b="1" dirty="0">
                  <a:solidFill>
                    <a:srgbClr val="000000"/>
                  </a:solidFill>
                  <a:latin typeface="Calibri"/>
                  <a:cs typeface="Calibri"/>
                </a:rPr>
                <a:t>    Graph Theory</a:t>
              </a:r>
            </a:p>
          </p:txBody>
        </p:sp>
        <p:cxnSp>
          <p:nvCxnSpPr>
            <p:cNvPr id="24595" name="Straight Arrow Connector 11"/>
            <p:cNvCxnSpPr>
              <a:cxnSpLocks noChangeShapeType="1"/>
            </p:cNvCxnSpPr>
            <p:nvPr/>
          </p:nvCxnSpPr>
          <p:spPr bwMode="auto">
            <a:xfrm rot="5400000">
              <a:off x="2454551" y="3168439"/>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2454551" y="442041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3" name="Oval 18"/>
            <p:cNvSpPr>
              <a:spLocks noChangeArrowheads="1"/>
            </p:cNvSpPr>
            <p:nvPr/>
          </p:nvSpPr>
          <p:spPr bwMode="auto">
            <a:xfrm>
              <a:off x="5068916" y="1477964"/>
              <a:ext cx="3074987"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4584" name="Oval 19"/>
            <p:cNvSpPr>
              <a:spLocks noChangeArrowheads="1"/>
            </p:cNvSpPr>
            <p:nvPr/>
          </p:nvSpPr>
          <p:spPr bwMode="auto">
            <a:xfrm>
              <a:off x="5287611" y="487735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5376037" y="1716089"/>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cxnSp>
          <p:nvCxnSpPr>
            <p:cNvPr id="24587" name="Straight Arrow Connector 22"/>
            <p:cNvCxnSpPr>
              <a:cxnSpLocks noChangeShapeType="1"/>
            </p:cNvCxnSpPr>
            <p:nvPr/>
          </p:nvCxnSpPr>
          <p:spPr bwMode="auto">
            <a:xfrm rot="5400000">
              <a:off x="6343835" y="317538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6343835" y="442778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5843594" y="522128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gr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Today</a:t>
            </a:r>
          </a:p>
        </p:txBody>
      </p:sp>
    </p:spTree>
    <p:extLst>
      <p:ext uri="{BB962C8B-B14F-4D97-AF65-F5344CB8AC3E}">
        <p14:creationId xmlns:p14="http://schemas.microsoft.com/office/powerpoint/2010/main" val="172658168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2020169"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sp>
        <p:nvSpPr>
          <p:cNvPr id="22" name="TextBox 21"/>
          <p:cNvSpPr txBox="1"/>
          <p:nvPr/>
        </p:nvSpPr>
        <p:spPr bwMode="auto">
          <a:xfrm>
            <a:off x="3520793" y="3516809"/>
            <a:ext cx="192828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9" name="TextBox 28"/>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
        <p:nvSpPr>
          <p:cNvPr id="30" name="TextBox 29"/>
          <p:cNvSpPr txBox="1"/>
          <p:nvPr/>
        </p:nvSpPr>
        <p:spPr bwMode="auto">
          <a:xfrm>
            <a:off x="6461461" y="3516809"/>
            <a:ext cx="2071401" cy="461665"/>
          </a:xfrm>
          <a:prstGeom prst="rect">
            <a:avLst/>
          </a:prstGeom>
          <a:noFill/>
          <a:ln>
            <a:solidFill>
              <a:schemeClr val="tx1"/>
            </a:solidFill>
          </a:ln>
        </p:spPr>
        <p:txBody>
          <a:bodyPr wrap="none">
            <a:spAutoFit/>
          </a:bodyPr>
          <a:lstStyle/>
          <a:p>
            <a:pPr algn="ctr">
              <a:buFontTx/>
              <a:buNone/>
              <a:defRPr/>
            </a:pPr>
            <a:r>
              <a:rPr lang="en-US" sz="2400" b="1" dirty="0">
                <a:solidFill>
                  <a:schemeClr val="bg1"/>
                </a:solidFill>
                <a:latin typeface="Calibri"/>
                <a:cs typeface="Calibri"/>
              </a:rPr>
              <a:t>Mae Learning?</a:t>
            </a: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Tree>
    <p:extLst>
      <p:ext uri="{BB962C8B-B14F-4D97-AF65-F5344CB8AC3E}">
        <p14:creationId xmlns:p14="http://schemas.microsoft.com/office/powerpoint/2010/main" val="145581260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2020169"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sp>
        <p:nvSpPr>
          <p:cNvPr id="22" name="TextBox 21"/>
          <p:cNvSpPr txBox="1"/>
          <p:nvPr/>
        </p:nvSpPr>
        <p:spPr bwMode="auto">
          <a:xfrm>
            <a:off x="3520793" y="3516809"/>
            <a:ext cx="192828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30" name="TextBox 29"/>
          <p:cNvSpPr txBox="1"/>
          <p:nvPr/>
        </p:nvSpPr>
        <p:spPr bwMode="auto">
          <a:xfrm>
            <a:off x="6730417" y="3516809"/>
            <a:ext cx="1533497"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Statistics ?</a:t>
            </a: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34" name="TextBox 33"/>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Tree>
    <p:extLst>
      <p:ext uri="{BB962C8B-B14F-4D97-AF65-F5344CB8AC3E}">
        <p14:creationId xmlns:p14="http://schemas.microsoft.com/office/powerpoint/2010/main" val="14339857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2020169"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sp>
        <p:nvSpPr>
          <p:cNvPr id="22" name="TextBox 21"/>
          <p:cNvSpPr txBox="1"/>
          <p:nvPr/>
        </p:nvSpPr>
        <p:spPr bwMode="auto">
          <a:xfrm>
            <a:off x="3520793" y="3516809"/>
            <a:ext cx="192828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30" name="TextBox 29"/>
          <p:cNvSpPr txBox="1"/>
          <p:nvPr/>
        </p:nvSpPr>
        <p:spPr bwMode="auto">
          <a:xfrm>
            <a:off x="6380515" y="3516809"/>
            <a:ext cx="223330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Deep Learning ?</a:t>
            </a: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34" name="TextBox 33"/>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Tree>
    <p:extLst>
      <p:ext uri="{BB962C8B-B14F-4D97-AF65-F5344CB8AC3E}">
        <p14:creationId xmlns:p14="http://schemas.microsoft.com/office/powerpoint/2010/main" val="185003737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2020169"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sp>
        <p:nvSpPr>
          <p:cNvPr id="22" name="TextBox 21"/>
          <p:cNvSpPr txBox="1"/>
          <p:nvPr/>
        </p:nvSpPr>
        <p:spPr bwMode="auto">
          <a:xfrm>
            <a:off x="3520793" y="3516809"/>
            <a:ext cx="192828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30" name="TextBox 29"/>
          <p:cNvSpPr txBox="1"/>
          <p:nvPr/>
        </p:nvSpPr>
        <p:spPr bwMode="auto">
          <a:xfrm>
            <a:off x="6311840" y="3516809"/>
            <a:ext cx="2370650" cy="461665"/>
          </a:xfrm>
          <a:prstGeom prst="rect">
            <a:avLst/>
          </a:prstGeom>
          <a:noFill/>
          <a:ln>
            <a:solidFill>
              <a:schemeClr val="tx1"/>
            </a:solidFill>
          </a:ln>
        </p:spPr>
        <p:txBody>
          <a:bodyPr wrap="none">
            <a:spAutoFit/>
          </a:bodyPr>
          <a:lstStyle/>
          <a:p>
            <a:pPr algn="ctr">
              <a:buFontTx/>
              <a:buNone/>
              <a:defRPr/>
            </a:pPr>
            <a:r>
              <a:rPr lang="en-US" sz="2400" b="1" dirty="0" err="1">
                <a:solidFill>
                  <a:srgbClr val="000000"/>
                </a:solidFill>
                <a:latin typeface="Calibri"/>
                <a:cs typeface="Calibri"/>
              </a:rPr>
              <a:t>Neuromorphics</a:t>
            </a:r>
            <a:r>
              <a:rPr lang="en-US" sz="2400" b="1" dirty="0">
                <a:solidFill>
                  <a:srgbClr val="000000"/>
                </a:solidFill>
                <a:latin typeface="Calibri"/>
                <a:cs typeface="Calibri"/>
              </a:rPr>
              <a:t> ?</a:t>
            </a: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34" name="TextBox 33"/>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Tree>
    <p:extLst>
      <p:ext uri="{BB962C8B-B14F-4D97-AF65-F5344CB8AC3E}">
        <p14:creationId xmlns:p14="http://schemas.microsoft.com/office/powerpoint/2010/main" val="135721064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2020169"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Linear Algebra</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sp>
        <p:nvSpPr>
          <p:cNvPr id="22" name="TextBox 21"/>
          <p:cNvSpPr txBox="1"/>
          <p:nvPr/>
        </p:nvSpPr>
        <p:spPr bwMode="auto">
          <a:xfrm>
            <a:off x="3520793" y="3516809"/>
            <a:ext cx="1928285" cy="461665"/>
          </a:xfrm>
          <a:prstGeom prst="rect">
            <a:avLst/>
          </a:prstGeom>
          <a:noFill/>
          <a:ln>
            <a:solidFill>
              <a:schemeClr val="tx1"/>
            </a:solidFill>
          </a:ln>
        </p:spPr>
        <p:txBody>
          <a:bodyPr wrap="none">
            <a:spAutoFit/>
          </a:bodyPr>
          <a:lstStyle/>
          <a:p>
            <a:pPr algn="ctr">
              <a:buFontTx/>
              <a:buNone/>
              <a:defRPr/>
            </a:pPr>
            <a:r>
              <a:rPr lang="en-US" sz="2400" b="1" dirty="0">
                <a:solidFill>
                  <a:srgbClr val="000000"/>
                </a:solidFill>
                <a:latin typeface="Calibri"/>
                <a:cs typeface="Calibri"/>
              </a:rPr>
              <a:t>Graph Theory</a:t>
            </a:r>
          </a:p>
        </p:txBody>
      </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30" name="TextBox 29"/>
          <p:cNvSpPr txBox="1"/>
          <p:nvPr/>
        </p:nvSpPr>
        <p:spPr bwMode="auto">
          <a:xfrm>
            <a:off x="6309081" y="3516809"/>
            <a:ext cx="2376164" cy="461665"/>
          </a:xfrm>
          <a:prstGeom prst="rect">
            <a:avLst/>
          </a:prstGeom>
          <a:noFill/>
          <a:ln>
            <a:solidFill>
              <a:schemeClr val="tx1"/>
            </a:solidFill>
          </a:ln>
        </p:spPr>
        <p:txBody>
          <a:bodyPr wrap="none">
            <a:spAutoFit/>
          </a:bodyPr>
          <a:lstStyle/>
          <a:p>
            <a:pPr algn="ctr">
              <a:buFontTx/>
              <a:buNone/>
              <a:defRPr/>
            </a:pPr>
            <a:r>
              <a:rPr lang="en-US" sz="2400" b="1" dirty="0" err="1">
                <a:solidFill>
                  <a:schemeClr val="bg1"/>
                </a:solidFill>
                <a:latin typeface="Calibri"/>
                <a:cs typeface="Calibri"/>
              </a:rPr>
              <a:t>xxaine</a:t>
            </a:r>
            <a:r>
              <a:rPr lang="en-US" sz="2400" b="1" dirty="0">
                <a:solidFill>
                  <a:srgbClr val="000000"/>
                </a:solidFill>
                <a:latin typeface="Calibri"/>
                <a:cs typeface="Calibri"/>
              </a:rPr>
              <a:t>???</a:t>
            </a:r>
            <a:r>
              <a:rPr lang="en-US" sz="2400" b="1" dirty="0" err="1">
                <a:solidFill>
                  <a:schemeClr val="bg1"/>
                </a:solidFill>
                <a:latin typeface="Calibri"/>
                <a:cs typeface="Calibri"/>
              </a:rPr>
              <a:t>earngx</a:t>
            </a:r>
            <a:endParaRPr lang="en-US" sz="2400" b="1" dirty="0">
              <a:solidFill>
                <a:schemeClr val="bg1"/>
              </a:solidFill>
              <a:latin typeface="Calibri"/>
              <a:cs typeface="Calibri"/>
            </a:endParaRP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34" name="TextBox 33"/>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Tree>
    <p:extLst>
      <p:ext uri="{BB962C8B-B14F-4D97-AF65-F5344CB8AC3E}">
        <p14:creationId xmlns:p14="http://schemas.microsoft.com/office/powerpoint/2010/main" val="174764615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686231" y="52376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4592" name="Oval 4"/>
          <p:cNvSpPr>
            <a:spLocks noChangeArrowheads="1"/>
          </p:cNvSpPr>
          <p:nvPr/>
        </p:nvSpPr>
        <p:spPr bwMode="auto">
          <a:xfrm>
            <a:off x="159736" y="4867139"/>
            <a:ext cx="2637596" cy="1165857"/>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grpSp>
        <p:nvGrpSpPr>
          <p:cNvPr id="2" name="Group 1"/>
          <p:cNvGrpSpPr/>
          <p:nvPr/>
        </p:nvGrpSpPr>
        <p:grpSpPr>
          <a:xfrm>
            <a:off x="94790" y="1468934"/>
            <a:ext cx="2767488" cy="1311589"/>
            <a:chOff x="56667" y="1468934"/>
            <a:chExt cx="2767488" cy="1311589"/>
          </a:xfrm>
        </p:grpSpPr>
        <p:sp>
          <p:nvSpPr>
            <p:cNvPr id="24591" name="Oval 3"/>
            <p:cNvSpPr>
              <a:spLocks noChangeArrowheads="1"/>
            </p:cNvSpPr>
            <p:nvPr/>
          </p:nvSpPr>
          <p:spPr bwMode="auto">
            <a:xfrm>
              <a:off x="56667" y="1468934"/>
              <a:ext cx="2767488" cy="1311589"/>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endParaRPr>
            </a:p>
          </p:txBody>
        </p:sp>
        <p:sp>
          <p:nvSpPr>
            <p:cNvPr id="7" name="TextBox 6"/>
            <p:cNvSpPr txBox="1"/>
            <p:nvPr/>
          </p:nvSpPr>
          <p:spPr bwMode="auto">
            <a:xfrm>
              <a:off x="195166" y="1709230"/>
              <a:ext cx="2490490"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Continuous</a:t>
              </a:r>
              <a:br>
                <a:rPr lang="en-US" sz="2400" b="1" dirty="0">
                  <a:solidFill>
                    <a:srgbClr val="000000"/>
                  </a:solidFill>
                  <a:latin typeface="Calibri"/>
                  <a:cs typeface="Calibri"/>
                </a:rPr>
              </a:br>
              <a:r>
                <a:rPr lang="en-US" sz="2400" b="1" dirty="0">
                  <a:solidFill>
                    <a:srgbClr val="000000"/>
                  </a:solidFill>
                  <a:latin typeface="Calibri"/>
                  <a:cs typeface="Calibri"/>
                </a:rPr>
                <a:t>Physical Modeling</a:t>
              </a:r>
            </a:p>
          </p:txBody>
        </p:sp>
      </p:grpSp>
      <p:sp>
        <p:nvSpPr>
          <p:cNvPr id="10" name="TextBox 9"/>
          <p:cNvSpPr txBox="1"/>
          <p:nvPr/>
        </p:nvSpPr>
        <p:spPr bwMode="auto">
          <a:xfrm>
            <a:off x="468450" y="3515221"/>
            <a:ext cx="7962785" cy="461665"/>
          </a:xfrm>
          <a:prstGeom prst="rect">
            <a:avLst/>
          </a:prstGeom>
          <a:noFill/>
          <a:ln>
            <a:solidFill>
              <a:schemeClr val="tx1"/>
            </a:solidFill>
          </a:ln>
        </p:spPr>
        <p:txBody>
          <a:bodyPr wrap="square">
            <a:spAutoFit/>
          </a:bodyPr>
          <a:lstStyle/>
          <a:p>
            <a:pPr algn="ctr">
              <a:buFontTx/>
              <a:buNone/>
              <a:defRPr/>
            </a:pPr>
            <a:r>
              <a:rPr lang="en-US" sz="2400" b="1" dirty="0">
                <a:solidFill>
                  <a:srgbClr val="000000"/>
                </a:solidFill>
                <a:latin typeface="Calibri"/>
                <a:cs typeface="Calibri"/>
              </a:rPr>
              <a:t>Linear Algebra        </a:t>
            </a:r>
            <a:r>
              <a:rPr lang="en-US" sz="2400" dirty="0">
                <a:solidFill>
                  <a:srgbClr val="000000"/>
                </a:solidFill>
                <a:latin typeface="Calibri"/>
                <a:cs typeface="Calibri"/>
              </a:rPr>
              <a:t>&amp;</a:t>
            </a:r>
            <a:r>
              <a:rPr lang="en-US" sz="2400" b="1" dirty="0">
                <a:solidFill>
                  <a:srgbClr val="000000"/>
                </a:solidFill>
                <a:latin typeface="Calibri"/>
                <a:cs typeface="Calibri"/>
              </a:rPr>
              <a:t>        Graph Theory         </a:t>
            </a:r>
            <a:r>
              <a:rPr lang="en-US" sz="2400" dirty="0">
                <a:solidFill>
                  <a:srgbClr val="000000"/>
                </a:solidFill>
                <a:latin typeface="Calibri"/>
                <a:cs typeface="Calibri"/>
              </a:rPr>
              <a:t>&amp;</a:t>
            </a:r>
            <a:r>
              <a:rPr lang="en-US" sz="2400" b="1" dirty="0">
                <a:solidFill>
                  <a:srgbClr val="000000"/>
                </a:solidFill>
                <a:latin typeface="Calibri"/>
                <a:cs typeface="Calibri"/>
              </a:rPr>
              <a:t>        ???            </a:t>
            </a:r>
          </a:p>
        </p:txBody>
      </p:sp>
      <p:cxnSp>
        <p:nvCxnSpPr>
          <p:cNvPr id="24595" name="Straight Arrow Connector 11"/>
          <p:cNvCxnSpPr>
            <a:cxnSpLocks noChangeShapeType="1"/>
          </p:cNvCxnSpPr>
          <p:nvPr/>
        </p:nvCxnSpPr>
        <p:spPr bwMode="auto">
          <a:xfrm rot="5400000">
            <a:off x="1216051" y="3165760"/>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96" name="Straight Arrow Connector 15"/>
          <p:cNvCxnSpPr>
            <a:cxnSpLocks noChangeShapeType="1"/>
          </p:cNvCxnSpPr>
          <p:nvPr/>
        </p:nvCxnSpPr>
        <p:spPr bwMode="auto">
          <a:xfrm rot="5400000">
            <a:off x="1216051" y="4417731"/>
            <a:ext cx="524966"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4584" name="Oval 19"/>
          <p:cNvSpPr>
            <a:spLocks noChangeArrowheads="1"/>
          </p:cNvSpPr>
          <p:nvPr/>
        </p:nvSpPr>
        <p:spPr bwMode="auto">
          <a:xfrm>
            <a:off x="3166137"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grpSp>
        <p:nvGrpSpPr>
          <p:cNvPr id="3" name="Group 2"/>
          <p:cNvGrpSpPr/>
          <p:nvPr/>
        </p:nvGrpSpPr>
        <p:grpSpPr>
          <a:xfrm>
            <a:off x="3101191" y="1468934"/>
            <a:ext cx="2767488" cy="1312045"/>
            <a:chOff x="3057018" y="1468934"/>
            <a:chExt cx="2767488" cy="1312045"/>
          </a:xfrm>
        </p:grpSpPr>
        <p:sp>
          <p:nvSpPr>
            <p:cNvPr id="24583" name="Oval 18"/>
            <p:cNvSpPr>
              <a:spLocks noChangeArrowheads="1"/>
            </p:cNvSpPr>
            <p:nvPr/>
          </p:nvSpPr>
          <p:spPr bwMode="auto">
            <a:xfrm>
              <a:off x="3057018"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1" name="TextBox 20"/>
            <p:cNvSpPr txBox="1"/>
            <p:nvPr/>
          </p:nvSpPr>
          <p:spPr bwMode="auto">
            <a:xfrm>
              <a:off x="3196896" y="1709458"/>
              <a:ext cx="2487732"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Discrete</a:t>
              </a:r>
              <a:br>
                <a:rPr lang="en-US" sz="2400" b="1" dirty="0">
                  <a:solidFill>
                    <a:srgbClr val="000000"/>
                  </a:solidFill>
                  <a:latin typeface="Calibri"/>
                  <a:cs typeface="Calibri"/>
                </a:rPr>
              </a:br>
              <a:r>
                <a:rPr lang="en-US" sz="2400" b="1" dirty="0">
                  <a:solidFill>
                    <a:srgbClr val="000000"/>
                  </a:solidFill>
                  <a:latin typeface="Calibri"/>
                  <a:cs typeface="Calibri"/>
                </a:rPr>
                <a:t>Structure Analysis</a:t>
              </a:r>
            </a:p>
          </p:txBody>
        </p:sp>
      </p:grpSp>
      <p:cxnSp>
        <p:nvCxnSpPr>
          <p:cNvPr id="24587" name="Straight Arrow Connector 22"/>
          <p:cNvCxnSpPr>
            <a:cxnSpLocks noChangeShapeType="1"/>
          </p:cNvCxnSpPr>
          <p:nvPr/>
        </p:nvCxnSpPr>
        <p:spPr bwMode="auto">
          <a:xfrm rot="5400000">
            <a:off x="4222361"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588" name="Straight Arrow Connector 23"/>
          <p:cNvCxnSpPr>
            <a:cxnSpLocks noChangeShapeType="1"/>
          </p:cNvCxnSpPr>
          <p:nvPr/>
        </p:nvCxnSpPr>
        <p:spPr bwMode="auto">
          <a:xfrm rot="5400000">
            <a:off x="4222361"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2" name="TextBox 31"/>
          <p:cNvSpPr txBox="1"/>
          <p:nvPr/>
        </p:nvSpPr>
        <p:spPr bwMode="auto">
          <a:xfrm>
            <a:off x="3831239"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23" name="Rectangle 2"/>
          <p:cNvSpPr>
            <a:spLocks noGrp="1" noChangeArrowheads="1"/>
          </p:cNvSpPr>
          <p:nvPr>
            <p:ph type="title"/>
          </p:nvPr>
        </p:nvSpPr>
        <p:spPr>
          <a:xfrm>
            <a:off x="114300" y="114300"/>
            <a:ext cx="8120063" cy="515938"/>
          </a:xfrm>
        </p:spPr>
        <p:txBody>
          <a:bodyPr/>
          <a:lstStyle/>
          <a:p>
            <a:pPr eaLnBrk="1" hangingPunct="1"/>
            <a:r>
              <a:rPr lang="en-US" altLang="en-US" sz="3200" b="0" dirty="0">
                <a:latin typeface="Calibri" charset="0"/>
                <a:ea typeface="Calibri" charset="0"/>
                <a:cs typeface="Calibri" charset="0"/>
              </a:rPr>
              <a:t>Tomorrow</a:t>
            </a:r>
          </a:p>
        </p:txBody>
      </p:sp>
      <p:sp>
        <p:nvSpPr>
          <p:cNvPr id="27" name="Oval 18"/>
          <p:cNvSpPr>
            <a:spLocks noChangeArrowheads="1"/>
          </p:cNvSpPr>
          <p:nvPr/>
        </p:nvSpPr>
        <p:spPr bwMode="auto">
          <a:xfrm>
            <a:off x="6113414" y="1468934"/>
            <a:ext cx="2767488" cy="1312045"/>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sp>
        <p:nvSpPr>
          <p:cNvPr id="28" name="Oval 19"/>
          <p:cNvSpPr>
            <a:spLocks noChangeArrowheads="1"/>
          </p:cNvSpPr>
          <p:nvPr/>
        </p:nvSpPr>
        <p:spPr bwMode="auto">
          <a:xfrm>
            <a:off x="6178360" y="4868321"/>
            <a:ext cx="2637596" cy="1166263"/>
          </a:xfrm>
          <a:prstGeom prst="ellipse">
            <a:avLst/>
          </a:prstGeom>
          <a:noFill/>
          <a:ln w="9525">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a:lstStyle/>
          <a:p>
            <a:pPr>
              <a:buFontTx/>
              <a:buAutoNum type="arabicPeriod"/>
            </a:pPr>
            <a:endParaRPr lang="en-US">
              <a:solidFill>
                <a:srgbClr val="000000"/>
              </a:solidFill>
              <a:latin typeface="Calibri"/>
              <a:cs typeface="Calibri"/>
            </a:endParaRPr>
          </a:p>
        </p:txBody>
      </p:sp>
      <p:cxnSp>
        <p:nvCxnSpPr>
          <p:cNvPr id="31" name="Straight Arrow Connector 22"/>
          <p:cNvCxnSpPr>
            <a:cxnSpLocks noChangeShapeType="1"/>
          </p:cNvCxnSpPr>
          <p:nvPr/>
        </p:nvCxnSpPr>
        <p:spPr bwMode="auto">
          <a:xfrm rot="5400000">
            <a:off x="7234584" y="3166350"/>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Straight Arrow Connector 23"/>
          <p:cNvCxnSpPr>
            <a:cxnSpLocks noChangeShapeType="1"/>
          </p:cNvCxnSpPr>
          <p:nvPr/>
        </p:nvCxnSpPr>
        <p:spPr bwMode="auto">
          <a:xfrm rot="5400000">
            <a:off x="7234583" y="4418757"/>
            <a:ext cx="525149" cy="289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6" name="TextBox 25"/>
          <p:cNvSpPr txBox="1"/>
          <p:nvPr/>
        </p:nvSpPr>
        <p:spPr bwMode="auto">
          <a:xfrm>
            <a:off x="6843691" y="5212259"/>
            <a:ext cx="1587544" cy="461665"/>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Computers</a:t>
            </a:r>
          </a:p>
        </p:txBody>
      </p:sp>
      <p:sp>
        <p:nvSpPr>
          <p:cNvPr id="34" name="TextBox 33"/>
          <p:cNvSpPr txBox="1"/>
          <p:nvPr/>
        </p:nvSpPr>
        <p:spPr bwMode="auto">
          <a:xfrm>
            <a:off x="6280857" y="1706312"/>
            <a:ext cx="2343847" cy="830997"/>
          </a:xfrm>
          <a:prstGeom prst="rect">
            <a:avLst/>
          </a:prstGeom>
          <a:noFill/>
        </p:spPr>
        <p:txBody>
          <a:bodyPr wrap="none">
            <a:spAutoFit/>
          </a:bodyPr>
          <a:lstStyle/>
          <a:p>
            <a:pPr algn="ctr">
              <a:buFontTx/>
              <a:buNone/>
              <a:defRPr/>
            </a:pPr>
            <a:r>
              <a:rPr lang="en-US" sz="2400" b="1" dirty="0">
                <a:solidFill>
                  <a:srgbClr val="000000"/>
                </a:solidFill>
                <a:latin typeface="Calibri"/>
                <a:cs typeface="Calibri"/>
              </a:rPr>
              <a:t>Extracting Sense</a:t>
            </a:r>
            <a:br>
              <a:rPr lang="en-US" sz="2400" b="1" dirty="0">
                <a:solidFill>
                  <a:srgbClr val="000000"/>
                </a:solidFill>
                <a:latin typeface="Calibri"/>
                <a:cs typeface="Calibri"/>
              </a:rPr>
            </a:br>
            <a:r>
              <a:rPr lang="en-US" sz="2400" b="1" dirty="0">
                <a:solidFill>
                  <a:srgbClr val="000000"/>
                </a:solidFill>
                <a:latin typeface="Calibri"/>
                <a:cs typeface="Calibri"/>
              </a:rPr>
              <a:t>from Data</a:t>
            </a:r>
          </a:p>
        </p:txBody>
      </p:sp>
    </p:spTree>
    <p:extLst>
      <p:ext uri="{BB962C8B-B14F-4D97-AF65-F5344CB8AC3E}">
        <p14:creationId xmlns:p14="http://schemas.microsoft.com/office/powerpoint/2010/main" val="24269225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0" dirty="0">
                <a:latin typeface="Arial" charset="0"/>
              </a:rPr>
              <a:t>  Thanks …</a:t>
            </a:r>
          </a:p>
        </p:txBody>
      </p:sp>
      <p:sp>
        <p:nvSpPr>
          <p:cNvPr id="40963" name="Rectangle 3"/>
          <p:cNvSpPr>
            <a:spLocks noGrp="1" noChangeArrowheads="1"/>
          </p:cNvSpPr>
          <p:nvPr>
            <p:ph type="body" idx="1"/>
          </p:nvPr>
        </p:nvSpPr>
        <p:spPr>
          <a:xfrm>
            <a:off x="-250473" y="1122862"/>
            <a:ext cx="9214733" cy="5236366"/>
          </a:xfrm>
        </p:spPr>
        <p:txBody>
          <a:bodyPr/>
          <a:lstStyle/>
          <a:p>
            <a:pPr algn="ctr" eaLnBrk="1" hangingPunct="1">
              <a:lnSpc>
                <a:spcPct val="110000"/>
              </a:lnSpc>
              <a:buFontTx/>
              <a:buNone/>
            </a:pPr>
            <a:r>
              <a:rPr lang="en-US" dirty="0">
                <a:latin typeface="Times New Roman"/>
                <a:cs typeface="Times New Roman"/>
              </a:rPr>
              <a:t>	</a:t>
            </a:r>
            <a:r>
              <a:rPr lang="en-US" sz="2800" dirty="0" err="1">
                <a:latin typeface="Times New Roman"/>
                <a:cs typeface="Times New Roman"/>
              </a:rPr>
              <a:t>Ariful</a:t>
            </a:r>
            <a:r>
              <a:rPr lang="en-US" sz="2800" dirty="0">
                <a:latin typeface="Times New Roman"/>
                <a:cs typeface="Times New Roman"/>
              </a:rPr>
              <a:t> Azad, David Bader, Jon Berry, Eric </a:t>
            </a:r>
            <a:r>
              <a:rPr lang="en-US" sz="2800" dirty="0" err="1">
                <a:latin typeface="Times New Roman"/>
                <a:cs typeface="Times New Roman"/>
              </a:rPr>
              <a:t>Boman</a:t>
            </a:r>
            <a:r>
              <a:rPr lang="en-US" sz="2800" dirty="0">
                <a:latin typeface="Times New Roman"/>
                <a:cs typeface="Times New Roman"/>
              </a:rPr>
              <a:t>, Aydin </a:t>
            </a:r>
            <a:r>
              <a:rPr lang="en-US" sz="2800" dirty="0" err="1">
                <a:latin typeface="Times New Roman"/>
                <a:cs typeface="Times New Roman"/>
              </a:rPr>
              <a:t>Buluc</a:t>
            </a:r>
            <a:r>
              <a:rPr lang="en-US" sz="2800" dirty="0">
                <a:latin typeface="Times New Roman"/>
                <a:cs typeface="Times New Roman"/>
              </a:rPr>
              <a:t>, Ben Chang, John Conroy, Tim Davis, Kevin </a:t>
            </a:r>
            <a:r>
              <a:rPr lang="en-US" sz="2800" dirty="0" err="1">
                <a:latin typeface="Times New Roman"/>
                <a:cs typeface="Times New Roman"/>
              </a:rPr>
              <a:t>Deweese</a:t>
            </a:r>
            <a:r>
              <a:rPr lang="en-US" sz="2800" dirty="0">
                <a:latin typeface="Times New Roman"/>
                <a:cs typeface="Times New Roman"/>
              </a:rPr>
              <a:t>, Erika </a:t>
            </a:r>
            <a:r>
              <a:rPr lang="en-US" sz="2800" dirty="0" err="1">
                <a:latin typeface="Times New Roman"/>
                <a:cs typeface="Times New Roman"/>
              </a:rPr>
              <a:t>Duriakova</a:t>
            </a:r>
            <a:r>
              <a:rPr lang="en-US" sz="2800" dirty="0">
                <a:latin typeface="Times New Roman"/>
                <a:cs typeface="Times New Roman"/>
              </a:rPr>
              <a:t>, </a:t>
            </a:r>
            <a:r>
              <a:rPr lang="en-US" sz="2800" dirty="0" err="1">
                <a:latin typeface="Times New Roman"/>
                <a:cs typeface="Times New Roman"/>
              </a:rPr>
              <a:t>Assefaw</a:t>
            </a:r>
            <a:r>
              <a:rPr lang="en-US" sz="2800" dirty="0">
                <a:latin typeface="Times New Roman"/>
                <a:cs typeface="Times New Roman"/>
              </a:rPr>
              <a:t> Gebremedhin, Shoaib </a:t>
            </a:r>
            <a:r>
              <a:rPr lang="en-US" sz="2800" dirty="0" err="1">
                <a:latin typeface="Times New Roman"/>
                <a:cs typeface="Times New Roman"/>
              </a:rPr>
              <a:t>Kamil</a:t>
            </a:r>
            <a:r>
              <a:rPr lang="en-US" sz="2800" dirty="0">
                <a:latin typeface="Times New Roman"/>
                <a:cs typeface="Times New Roman"/>
              </a:rPr>
              <a:t>, Jeremy Kepner, Tammy </a:t>
            </a:r>
            <a:r>
              <a:rPr lang="en-US" sz="2800" dirty="0" err="1">
                <a:latin typeface="Times New Roman"/>
                <a:cs typeface="Times New Roman"/>
              </a:rPr>
              <a:t>Kolda</a:t>
            </a:r>
            <a:r>
              <a:rPr lang="en-US" sz="2800" dirty="0">
                <a:latin typeface="Times New Roman"/>
                <a:cs typeface="Times New Roman"/>
              </a:rPr>
              <a:t>, Tristan </a:t>
            </a:r>
            <a:r>
              <a:rPr lang="en-US" sz="2800" dirty="0" err="1">
                <a:latin typeface="Times New Roman"/>
                <a:cs typeface="Times New Roman"/>
              </a:rPr>
              <a:t>Konolige</a:t>
            </a:r>
            <a:r>
              <a:rPr lang="en-US" sz="2800" dirty="0">
                <a:latin typeface="Times New Roman"/>
                <a:cs typeface="Times New Roman"/>
              </a:rPr>
              <a:t>, </a:t>
            </a:r>
            <a:r>
              <a:rPr lang="en-US" sz="2800" dirty="0" err="1">
                <a:latin typeface="Times New Roman"/>
                <a:cs typeface="Times New Roman"/>
              </a:rPr>
              <a:t>Manoj</a:t>
            </a:r>
            <a:r>
              <a:rPr lang="en-US" sz="2800" dirty="0">
                <a:latin typeface="Times New Roman"/>
                <a:cs typeface="Times New Roman"/>
              </a:rPr>
              <a:t> Kumar, Adam </a:t>
            </a:r>
            <a:r>
              <a:rPr lang="en-US" sz="2800" dirty="0" err="1">
                <a:latin typeface="Times New Roman"/>
                <a:cs typeface="Times New Roman"/>
              </a:rPr>
              <a:t>Lugowski</a:t>
            </a:r>
            <a:r>
              <a:rPr lang="en-US" sz="2800" dirty="0">
                <a:latin typeface="Times New Roman"/>
                <a:cs typeface="Times New Roman"/>
              </a:rPr>
              <a:t>, Tim Mattson, Scott McMillan, Henning </a:t>
            </a:r>
            <a:r>
              <a:rPr lang="en-US" sz="2800" dirty="0" err="1">
                <a:latin typeface="Times New Roman"/>
                <a:cs typeface="Times New Roman"/>
              </a:rPr>
              <a:t>Meyerhenke</a:t>
            </a:r>
            <a:r>
              <a:rPr lang="en-US" sz="2800" dirty="0">
                <a:latin typeface="Times New Roman"/>
                <a:cs typeface="Times New Roman"/>
              </a:rPr>
              <a:t>, Jose Moreira, Esmond Ng, Lenny </a:t>
            </a:r>
            <a:r>
              <a:rPr lang="en-US" sz="2800" dirty="0" err="1">
                <a:latin typeface="Times New Roman"/>
                <a:cs typeface="Times New Roman"/>
              </a:rPr>
              <a:t>Oliker</a:t>
            </a:r>
            <a:r>
              <a:rPr lang="en-US" sz="2800" dirty="0">
                <a:latin typeface="Times New Roman"/>
                <a:cs typeface="Times New Roman"/>
              </a:rPr>
              <a:t>, </a:t>
            </a:r>
            <a:r>
              <a:rPr lang="en-US" sz="2800" dirty="0" err="1">
                <a:latin typeface="Times New Roman"/>
                <a:cs typeface="Times New Roman"/>
              </a:rPr>
              <a:t>Weimin</a:t>
            </a:r>
            <a:r>
              <a:rPr lang="en-US" sz="2800" dirty="0">
                <a:latin typeface="Times New Roman"/>
                <a:cs typeface="Times New Roman"/>
              </a:rPr>
              <a:t> Ouyang, Ali Pinar, Alex </a:t>
            </a:r>
            <a:r>
              <a:rPr lang="en-US" sz="2800" dirty="0" err="1">
                <a:latin typeface="Times New Roman"/>
                <a:cs typeface="Times New Roman"/>
              </a:rPr>
              <a:t>Pothen</a:t>
            </a:r>
            <a:r>
              <a:rPr lang="en-US" sz="2800" dirty="0">
                <a:latin typeface="Times New Roman"/>
                <a:cs typeface="Times New Roman"/>
              </a:rPr>
              <a:t>, Carey Priebe, Steve Reinhardt, </a:t>
            </a:r>
            <a:r>
              <a:rPr lang="en-US" sz="2800" dirty="0" err="1">
                <a:latin typeface="Times New Roman"/>
                <a:cs typeface="Times New Roman"/>
              </a:rPr>
              <a:t>Lijie</a:t>
            </a:r>
            <a:r>
              <a:rPr lang="en-US" sz="2800" dirty="0">
                <a:latin typeface="Times New Roman"/>
                <a:cs typeface="Times New Roman"/>
              </a:rPr>
              <a:t> Ren, Eric Robinson, Viral Shah, Veronika </a:t>
            </a:r>
            <a:r>
              <a:rPr lang="en-US" sz="2800" dirty="0" err="1">
                <a:latin typeface="Times New Roman"/>
                <a:cs typeface="Times New Roman"/>
              </a:rPr>
              <a:t>Strnadova-Neeley</a:t>
            </a:r>
            <a:r>
              <a:rPr lang="en-US" sz="2800" dirty="0">
                <a:latin typeface="Times New Roman"/>
                <a:cs typeface="Times New Roman"/>
              </a:rPr>
              <a:t>, Blair Sullivan, Shang-Hua Teng, Yun Teng, Sam Williams</a:t>
            </a:r>
            <a:endParaRPr lang="en-US" dirty="0">
              <a:latin typeface="Times New Roman"/>
              <a:cs typeface="Times New Roman"/>
            </a:endParaRPr>
          </a:p>
        </p:txBody>
      </p:sp>
      <p:sp>
        <p:nvSpPr>
          <p:cNvPr id="2" name="Rectangle 1"/>
          <p:cNvSpPr/>
          <p:nvPr/>
        </p:nvSpPr>
        <p:spPr>
          <a:xfrm>
            <a:off x="1462088" y="6359228"/>
            <a:ext cx="7226300" cy="400110"/>
          </a:xfrm>
          <a:prstGeom prst="rect">
            <a:avLst/>
          </a:prstGeom>
        </p:spPr>
        <p:txBody>
          <a:bodyPr wrap="square">
            <a:spAutoFit/>
          </a:bodyPr>
          <a:lstStyle/>
          <a:p>
            <a:pPr>
              <a:buNone/>
            </a:pPr>
            <a:r>
              <a:rPr lang="is-IS" sz="2000" dirty="0">
                <a:solidFill>
                  <a:srgbClr val="0070C0"/>
                </a:solidFill>
                <a:latin typeface="+mn-lt"/>
              </a:rPr>
              <a:t>… and </a:t>
            </a:r>
            <a:r>
              <a:rPr lang="en-US" sz="2000" dirty="0">
                <a:solidFill>
                  <a:srgbClr val="0070C0"/>
                </a:solidFill>
                <a:latin typeface="+mn-lt"/>
              </a:rPr>
              <a:t>Intel, Microsoft, NSF, DOE Office of Science</a:t>
            </a:r>
          </a:p>
        </p:txBody>
      </p:sp>
    </p:spTree>
    <p:extLst>
      <p:ext uri="{BB962C8B-B14F-4D97-AF65-F5344CB8AC3E}">
        <p14:creationId xmlns:p14="http://schemas.microsoft.com/office/powerpoint/2010/main" val="7868714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A477B884-D121-FD4F-AADB-DD15D1062384}"/>
              </a:ext>
            </a:extLst>
          </p:cNvPr>
          <p:cNvGrpSpPr/>
          <p:nvPr/>
        </p:nvGrpSpPr>
        <p:grpSpPr>
          <a:xfrm>
            <a:off x="2113688" y="1525628"/>
            <a:ext cx="4021038" cy="1694929"/>
            <a:chOff x="2113688" y="1525628"/>
            <a:chExt cx="4021038" cy="1694929"/>
          </a:xfrm>
        </p:grpSpPr>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29122301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a:spLocks noGrp="1"/>
          </p:cNvSpPr>
          <p:nvPr>
            <p:ph type="title"/>
          </p:nvPr>
        </p:nvSpPr>
        <p:spPr>
          <a:xfrm>
            <a:off x="0" y="2"/>
            <a:ext cx="8915400" cy="657520"/>
          </a:xfrm>
        </p:spPr>
        <p:txBody>
          <a:bodyPr>
            <a:normAutofit/>
          </a:bodyPr>
          <a:lstStyle/>
          <a:p>
            <a:r>
              <a:rPr lang="en-US" b="0" u="sng" dirty="0">
                <a:latin typeface="Arial" charset="0"/>
              </a:rPr>
              <a:t>Prehistory:</a:t>
            </a:r>
            <a:r>
              <a:rPr lang="en-US" b="0" dirty="0">
                <a:latin typeface="Arial" charset="0"/>
              </a:rPr>
              <a:t> A 1-person game on graphs</a:t>
            </a:r>
            <a:endParaRPr lang="en-US" sz="2000" b="0" i="1" dirty="0">
              <a:latin typeface="Arial" charset="0"/>
            </a:endParaRPr>
          </a:p>
        </p:txBody>
      </p:sp>
      <p:grpSp>
        <p:nvGrpSpPr>
          <p:cNvPr id="2" name="Group 1">
            <a:extLst>
              <a:ext uri="{FF2B5EF4-FFF2-40B4-BE49-F238E27FC236}">
                <a16:creationId xmlns:a16="http://schemas.microsoft.com/office/drawing/2014/main" id="{80361234-CEA2-E04A-9924-126ED599F75F}"/>
              </a:ext>
            </a:extLst>
          </p:cNvPr>
          <p:cNvGrpSpPr/>
          <p:nvPr/>
        </p:nvGrpSpPr>
        <p:grpSpPr>
          <a:xfrm>
            <a:off x="2113688" y="1525628"/>
            <a:ext cx="4021038" cy="1694929"/>
            <a:chOff x="2113688" y="1525628"/>
            <a:chExt cx="4021038" cy="1694929"/>
          </a:xfrm>
        </p:grpSpPr>
        <p:cxnSp>
          <p:nvCxnSpPr>
            <p:cNvPr id="108" name="Straight Connector 107">
              <a:extLst>
                <a:ext uri="{FF2B5EF4-FFF2-40B4-BE49-F238E27FC236}">
                  <a16:creationId xmlns:a16="http://schemas.microsoft.com/office/drawing/2014/main" id="{94A605BF-0788-6E45-8CC6-D7E6B362F6DD}"/>
                </a:ext>
              </a:extLst>
            </p:cNvPr>
            <p:cNvCxnSpPr>
              <a:cxnSpLocks/>
              <a:stCxn id="100" idx="2"/>
              <a:endCxn id="118" idx="6"/>
            </p:cNvCxnSpPr>
            <p:nvPr/>
          </p:nvCxnSpPr>
          <p:spPr bwMode="auto">
            <a:xfrm flipH="1" flipV="1">
              <a:off x="4286267" y="2946931"/>
              <a:ext cx="1505772" cy="102283"/>
            </a:xfrm>
            <a:prstGeom prst="line">
              <a:avLst/>
            </a:prstGeom>
            <a:noFill/>
            <a:ln w="50800" cap="flat" cmpd="sng" algn="ctr">
              <a:solidFill>
                <a:srgbClr val="FF0000"/>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F36E8972-31A6-7F44-A97A-8DA7FFCD39A7}"/>
                </a:ext>
              </a:extLst>
            </p:cNvPr>
            <p:cNvCxnSpPr>
              <a:cxnSpLocks/>
              <a:stCxn id="99" idx="3"/>
              <a:endCxn id="102" idx="7"/>
            </p:cNvCxnSpPr>
            <p:nvPr/>
          </p:nvCxnSpPr>
          <p:spPr bwMode="auto">
            <a:xfrm flipH="1">
              <a:off x="2406190" y="1818130"/>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99" name="Oval 32">
              <a:extLst>
                <a:ext uri="{FF2B5EF4-FFF2-40B4-BE49-F238E27FC236}">
                  <a16:creationId xmlns:a16="http://schemas.microsoft.com/office/drawing/2014/main" id="{95EB5472-A2E8-8942-8CBA-1699B5040ACA}"/>
                </a:ext>
              </a:extLst>
            </p:cNvPr>
            <p:cNvSpPr>
              <a:spLocks noChangeAspect="1" noChangeArrowheads="1"/>
            </p:cNvSpPr>
            <p:nvPr/>
          </p:nvSpPr>
          <p:spPr bwMode="auto">
            <a:xfrm>
              <a:off x="3023150" y="1525628"/>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0" name="Oval 32">
              <a:extLst>
                <a:ext uri="{FF2B5EF4-FFF2-40B4-BE49-F238E27FC236}">
                  <a16:creationId xmlns:a16="http://schemas.microsoft.com/office/drawing/2014/main" id="{ACF68BA4-675E-FC44-BD7A-FFD3D841A985}"/>
                </a:ext>
              </a:extLst>
            </p:cNvPr>
            <p:cNvSpPr>
              <a:spLocks noChangeAspect="1" noChangeArrowheads="1"/>
            </p:cNvSpPr>
            <p:nvPr/>
          </p:nvSpPr>
          <p:spPr bwMode="auto">
            <a:xfrm>
              <a:off x="5792039" y="2877870"/>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02" name="Oval 32">
              <a:extLst>
                <a:ext uri="{FF2B5EF4-FFF2-40B4-BE49-F238E27FC236}">
                  <a16:creationId xmlns:a16="http://schemas.microsoft.com/office/drawing/2014/main" id="{3168AD3E-F7AF-2B41-AF0F-3D318788A970}"/>
                </a:ext>
              </a:extLst>
            </p:cNvPr>
            <p:cNvSpPr>
              <a:spLocks noChangeAspect="1" noChangeArrowheads="1"/>
            </p:cNvSpPr>
            <p:nvPr/>
          </p:nvSpPr>
          <p:spPr bwMode="auto">
            <a:xfrm>
              <a:off x="2113688" y="2673372"/>
              <a:ext cx="342687" cy="342687"/>
            </a:xfrm>
            <a:prstGeom prst="ellipse">
              <a:avLst/>
            </a:prstGeom>
            <a:solidFill>
              <a:schemeClr val="bg1"/>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03" name="Straight Connector 102">
              <a:extLst>
                <a:ext uri="{FF2B5EF4-FFF2-40B4-BE49-F238E27FC236}">
                  <a16:creationId xmlns:a16="http://schemas.microsoft.com/office/drawing/2014/main" id="{BB7B9315-21A0-3E48-8B48-20337A25DFD7}"/>
                </a:ext>
              </a:extLst>
            </p:cNvPr>
            <p:cNvCxnSpPr>
              <a:cxnSpLocks/>
              <a:stCxn id="118" idx="2"/>
              <a:endCxn id="102" idx="6"/>
            </p:cNvCxnSpPr>
            <p:nvPr/>
          </p:nvCxnSpPr>
          <p:spPr bwMode="auto">
            <a:xfrm flipH="1" flipV="1">
              <a:off x="2456375" y="2844716"/>
              <a:ext cx="1487205" cy="102215"/>
            </a:xfrm>
            <a:prstGeom prst="line">
              <a:avLst/>
            </a:prstGeom>
            <a:noFill/>
            <a:ln w="508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B208DDF-63CB-A247-9FFF-15119D44B6B6}"/>
                </a:ext>
              </a:extLst>
            </p:cNvPr>
            <p:cNvCxnSpPr>
              <a:cxnSpLocks/>
              <a:endCxn id="118" idx="1"/>
            </p:cNvCxnSpPr>
            <p:nvPr/>
          </p:nvCxnSpPr>
          <p:spPr bwMode="auto">
            <a:xfrm>
              <a:off x="3276435" y="1848567"/>
              <a:ext cx="717330" cy="977205"/>
            </a:xfrm>
            <a:prstGeom prst="line">
              <a:avLst/>
            </a:prstGeom>
            <a:noFill/>
            <a:ln w="508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746E32-0D3C-FC4A-88D9-3EABF37145A0}"/>
                </a:ext>
              </a:extLst>
            </p:cNvPr>
            <p:cNvCxnSpPr>
              <a:cxnSpLocks/>
              <a:stCxn id="117" idx="3"/>
              <a:endCxn id="118" idx="7"/>
            </p:cNvCxnSpPr>
            <p:nvPr/>
          </p:nvCxnSpPr>
          <p:spPr bwMode="auto">
            <a:xfrm flipH="1">
              <a:off x="4236082" y="1920345"/>
              <a:ext cx="667145" cy="905427"/>
            </a:xfrm>
            <a:prstGeom prst="line">
              <a:avLst/>
            </a:prstGeom>
            <a:noFill/>
            <a:ln w="50800" cap="flat" cmpd="sng" algn="ctr">
              <a:solidFill>
                <a:schemeClr val="tx1"/>
              </a:solidFill>
              <a:prstDash val="solid"/>
              <a:round/>
              <a:headEnd type="none" w="med" len="med"/>
              <a:tailEnd type="none" w="med" len="med"/>
            </a:ln>
            <a:effectLst/>
          </p:spPr>
        </p:cxnSp>
        <p:sp>
          <p:nvSpPr>
            <p:cNvPr id="117" name="Oval 32">
              <a:extLst>
                <a:ext uri="{FF2B5EF4-FFF2-40B4-BE49-F238E27FC236}">
                  <a16:creationId xmlns:a16="http://schemas.microsoft.com/office/drawing/2014/main" id="{E1329F83-64BD-D84E-8D13-57553F97EEF5}"/>
                </a:ext>
              </a:extLst>
            </p:cNvPr>
            <p:cNvSpPr>
              <a:spLocks noChangeAspect="1" noChangeArrowheads="1"/>
            </p:cNvSpPr>
            <p:nvPr/>
          </p:nvSpPr>
          <p:spPr bwMode="auto">
            <a:xfrm>
              <a:off x="4853042" y="1627843"/>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sp>
          <p:nvSpPr>
            <p:cNvPr id="118" name="Oval 32">
              <a:extLst>
                <a:ext uri="{FF2B5EF4-FFF2-40B4-BE49-F238E27FC236}">
                  <a16:creationId xmlns:a16="http://schemas.microsoft.com/office/drawing/2014/main" id="{7F496C84-EB26-534A-B78F-559D4743FE68}"/>
                </a:ext>
              </a:extLst>
            </p:cNvPr>
            <p:cNvSpPr>
              <a:spLocks noChangeAspect="1" noChangeArrowheads="1"/>
            </p:cNvSpPr>
            <p:nvPr/>
          </p:nvSpPr>
          <p:spPr bwMode="auto">
            <a:xfrm>
              <a:off x="3943580" y="2775587"/>
              <a:ext cx="342687" cy="342687"/>
            </a:xfrm>
            <a:prstGeom prst="ellipse">
              <a:avLst/>
            </a:prstGeom>
            <a:solidFill>
              <a:srgbClr val="FF0000"/>
            </a:solidFill>
            <a:ln w="31750">
              <a:solidFill>
                <a:schemeClr val="tx1"/>
              </a:solidFill>
            </a:ln>
            <a:extLst>
              <a:ext uri="{91240B29-F687-4f45-9708-019B960494DF}">
                <a14:hiddenLine xmlns="" xmlns:a14="http://schemas.microsoft.com/office/drawing/2010/main" w="12700">
                  <a:solidFill>
                    <a:srgbClr val="000000"/>
                  </a:solidFill>
                  <a:round/>
                  <a:headEnd/>
                  <a:tailEnd/>
                </a14:hiddenLine>
              </a:ext>
            </a:extLst>
          </p:spPr>
          <p:txBody>
            <a:bodyPr wrap="none" lIns="91422" tIns="45712" rIns="91422" bIns="45712" anchor="ctr"/>
            <a:lstStyle/>
            <a:p>
              <a:endParaRPr lang="en-US">
                <a:solidFill>
                  <a:srgbClr val="000000"/>
                </a:solidFill>
              </a:endParaRPr>
            </a:p>
          </p:txBody>
        </p:sp>
        <p:cxnSp>
          <p:nvCxnSpPr>
            <p:cNvPr id="120" name="Straight Connector 119">
              <a:extLst>
                <a:ext uri="{FF2B5EF4-FFF2-40B4-BE49-F238E27FC236}">
                  <a16:creationId xmlns:a16="http://schemas.microsoft.com/office/drawing/2014/main" id="{74F672E4-2F4E-A349-92E9-7FC3FB38C015}"/>
                </a:ext>
              </a:extLst>
            </p:cNvPr>
            <p:cNvCxnSpPr>
              <a:cxnSpLocks/>
            </p:cNvCxnSpPr>
            <p:nvPr/>
          </p:nvCxnSpPr>
          <p:spPr bwMode="auto">
            <a:xfrm>
              <a:off x="5147062" y="1925268"/>
              <a:ext cx="717330" cy="977205"/>
            </a:xfrm>
            <a:prstGeom prst="line">
              <a:avLst/>
            </a:prstGeom>
            <a:noFill/>
            <a:ln w="50800" cap="flat" cmpd="sng" algn="ctr">
              <a:solidFill>
                <a:schemeClr val="tx1"/>
              </a:solidFill>
              <a:prstDash val="solid"/>
              <a:round/>
              <a:headEnd type="none" w="med" len="med"/>
              <a:tailEnd type="none" w="med" len="med"/>
            </a:ln>
            <a:effectLst/>
          </p:spPr>
        </p:cxnSp>
      </p:grpSp>
      <p:sp>
        <p:nvSpPr>
          <p:cNvPr id="21" name="TextBox 20">
            <a:extLst>
              <a:ext uri="{FF2B5EF4-FFF2-40B4-BE49-F238E27FC236}">
                <a16:creationId xmlns:a16="http://schemas.microsoft.com/office/drawing/2014/main" id="{182DE652-E8D5-384C-8099-635D82E6D201}"/>
              </a:ext>
            </a:extLst>
          </p:cNvPr>
          <p:cNvSpPr txBox="1"/>
          <p:nvPr/>
        </p:nvSpPr>
        <p:spPr>
          <a:xfrm>
            <a:off x="2810480" y="3926587"/>
            <a:ext cx="5390493" cy="1532727"/>
          </a:xfrm>
          <a:prstGeom prst="rect">
            <a:avLst/>
          </a:prstGeom>
          <a:noFill/>
        </p:spPr>
        <p:txBody>
          <a:bodyPr wrap="square" rtlCol="0">
            <a:spAutoFit/>
          </a:bodyPr>
          <a:lstStyle/>
          <a:p>
            <a:r>
              <a:rPr lang="en-US" sz="2400" dirty="0">
                <a:latin typeface="+mn-lt"/>
              </a:rPr>
              <a:t> Mark a vertex.</a:t>
            </a:r>
          </a:p>
          <a:p>
            <a:r>
              <a:rPr lang="en-US" sz="2400" dirty="0">
                <a:latin typeface="+mn-lt"/>
              </a:rPr>
              <a:t> Connect its unmarked neighbors.</a:t>
            </a:r>
          </a:p>
          <a:p>
            <a:r>
              <a:rPr lang="en-US" sz="2400" dirty="0">
                <a:latin typeface="+mn-lt"/>
              </a:rPr>
              <a:t> Repeat.</a:t>
            </a:r>
          </a:p>
        </p:txBody>
      </p:sp>
    </p:spTree>
    <p:extLst>
      <p:ext uri="{BB962C8B-B14F-4D97-AF65-F5344CB8AC3E}">
        <p14:creationId xmlns:p14="http://schemas.microsoft.com/office/powerpoint/2010/main" val="42108191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20.3"/>
</p:tagLst>
</file>

<file path=ppt/tags/tag2.xml><?xml version="1.0" encoding="utf-8"?>
<p:tagLst xmlns:a="http://schemas.openxmlformats.org/drawingml/2006/main" xmlns:r="http://schemas.openxmlformats.org/officeDocument/2006/relationships" xmlns:p="http://schemas.openxmlformats.org/presentationml/2006/main">
  <p:tag name="TIMING" val="|20.3"/>
</p:tagLst>
</file>

<file path=ppt/tags/tag3.xml><?xml version="1.0" encoding="utf-8"?>
<p:tagLst xmlns:a="http://schemas.openxmlformats.org/drawingml/2006/main" xmlns:r="http://schemas.openxmlformats.org/officeDocument/2006/relationships" xmlns:p="http://schemas.openxmlformats.org/presentationml/2006/main">
  <p:tag name="TIMING" val="|20.3"/>
</p:tagLst>
</file>

<file path=ppt/tags/tag4.xml><?xml version="1.0" encoding="utf-8"?>
<p:tagLst xmlns:a="http://schemas.openxmlformats.org/drawingml/2006/main" xmlns:r="http://schemas.openxmlformats.org/officeDocument/2006/relationships" xmlns:p="http://schemas.openxmlformats.org/presentationml/2006/main">
  <p:tag name="TIMING" val="|2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DA9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DA9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rgbClr val="FFDA9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a:ln>
              <a:noFill/>
            </a:ln>
            <a:solidFill>
              <a:schemeClr val="tx1"/>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rgbClr val="FFDA9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a:ln>
              <a:noFill/>
            </a:ln>
            <a:solidFill>
              <a:schemeClr val="tx1"/>
            </a:solidFill>
            <a:effectLst/>
            <a:latin typeface="Verdana"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60560</TotalTime>
  <Words>3274</Words>
  <Application>Microsoft Macintosh PowerPoint</Application>
  <PresentationFormat>On-screen Show (4:3)</PresentationFormat>
  <Paragraphs>704</Paragraphs>
  <Slides>78</Slides>
  <Notes>9</Notes>
  <HiddenSlides>0</HiddenSlides>
  <MMClips>0</MMClips>
  <ScaleCrop>false</ScaleCrop>
  <HeadingPairs>
    <vt:vector size="8" baseType="variant">
      <vt:variant>
        <vt:lpstr>Fonts Used</vt:lpstr>
      </vt:variant>
      <vt:variant>
        <vt:i4>17</vt:i4>
      </vt:variant>
      <vt:variant>
        <vt:lpstr>Theme</vt:lpstr>
      </vt:variant>
      <vt:variant>
        <vt:i4>16</vt:i4>
      </vt:variant>
      <vt:variant>
        <vt:lpstr>Embedded OLE Servers</vt:lpstr>
      </vt:variant>
      <vt:variant>
        <vt:i4>1</vt:i4>
      </vt:variant>
      <vt:variant>
        <vt:lpstr>Slide Titles</vt:lpstr>
      </vt:variant>
      <vt:variant>
        <vt:i4>78</vt:i4>
      </vt:variant>
    </vt:vector>
  </HeadingPairs>
  <TitlesOfParts>
    <vt:vector size="112" baseType="lpstr">
      <vt:lpstr>ＭＳ ゴシック</vt:lpstr>
      <vt:lpstr>ＭＳ Ｐゴシック</vt:lpstr>
      <vt:lpstr>ヒラギノ角ゴ ProN W3</vt:lpstr>
      <vt:lpstr>ヒラギノ角ゴ ProN W6</vt:lpstr>
      <vt:lpstr>Arial</vt:lpstr>
      <vt:lpstr>Arial Bold</vt:lpstr>
      <vt:lpstr>Calibri</vt:lpstr>
      <vt:lpstr>Chalkboard</vt:lpstr>
      <vt:lpstr>Courier New</vt:lpstr>
      <vt:lpstr>Garamond</vt:lpstr>
      <vt:lpstr>Palatino</vt:lpstr>
      <vt:lpstr>Symbol</vt:lpstr>
      <vt:lpstr>Tahoma</vt:lpstr>
      <vt:lpstr>Times</vt:lpstr>
      <vt:lpstr>Times New Roman</vt:lpstr>
      <vt:lpstr>Verdana</vt:lpstr>
      <vt:lpstr>Wingdings</vt:lpstr>
      <vt:lpstr>Default Design</vt:lpstr>
      <vt:lpstr>1_Default Design</vt:lpstr>
      <vt:lpstr>2_Default Design</vt:lpstr>
      <vt:lpstr>4_Default Design</vt:lpstr>
      <vt:lpstr>6_Default Design</vt:lpstr>
      <vt:lpstr>8_Default Design</vt:lpstr>
      <vt:lpstr>9_Default Design</vt:lpstr>
      <vt:lpstr>10_Default Design</vt:lpstr>
      <vt:lpstr>11_Default Design</vt:lpstr>
      <vt:lpstr>12_Default Design</vt:lpstr>
      <vt:lpstr>15_Default Design</vt:lpstr>
      <vt:lpstr>4_Office Theme</vt:lpstr>
      <vt:lpstr>14_Default Design</vt:lpstr>
      <vt:lpstr>23_Default Design</vt:lpstr>
      <vt:lpstr>33_Default Design</vt:lpstr>
      <vt:lpstr>3_Default Design</vt:lpstr>
      <vt:lpstr>PowerPoint.Show.8</vt:lpstr>
      <vt:lpstr>PowerPoint Presentation</vt:lpstr>
      <vt:lpstr>George Pólya on how to give a mathematical talk</vt:lpstr>
      <vt:lpstr>George Pólya on how to give a mathematical talk</vt:lpstr>
      <vt:lpstr>Prehistory</vt:lpstr>
      <vt:lpstr>Prehistory: A 1-person game on graphs     [S. Parter 1961]</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Prehistory: A 1-person game on graphs</vt:lpstr>
      <vt:lpstr>Vertex elimination game (or chordal completion) [Parter, Rose]</vt:lpstr>
      <vt:lpstr>Combinatorics in the service of linear algebra</vt:lpstr>
      <vt:lpstr>Cholesky factorization:  A  =  LLT     [Parter, Rose]</vt:lpstr>
      <vt:lpstr>Complexity measures for chordal completion</vt:lpstr>
      <vt:lpstr>Aside:  Matrix structure prediction</vt:lpstr>
      <vt:lpstr>Aside:  Matrix structure prediction</vt:lpstr>
      <vt:lpstr>Aside:  Matrix structure prediction</vt:lpstr>
      <vt:lpstr>Orderings for sparse Gaussian elimination</vt:lpstr>
      <vt:lpstr>Nested dissection and graph partitioning [George 1973, many extensions]  </vt:lpstr>
      <vt:lpstr>Prehistory: Graph algorithms for sparse matrices</vt:lpstr>
      <vt:lpstr>History</vt:lpstr>
      <vt:lpstr>History: Mesh partitioning for scientific computing,                  circa 1992</vt:lpstr>
      <vt:lpstr>History: Mesh partitioning for scientific computing,                  circa 1992</vt:lpstr>
      <vt:lpstr>History: Mesh partitioning for scientific computing,                  circa 1992</vt:lpstr>
      <vt:lpstr>Geometric partitioning in Matlab [G, Miller, Teng]</vt:lpstr>
      <vt:lpstr>History</vt:lpstr>
      <vt:lpstr>History</vt:lpstr>
      <vt:lpstr>First draft of HPCS graph analysis benchmark        [circa 2004]</vt:lpstr>
      <vt:lpstr>Greedy clustering by breadth-first search</vt:lpstr>
      <vt:lpstr>Multiple-source breadth-first search</vt:lpstr>
      <vt:lpstr>Multiple-source breadth-first search</vt:lpstr>
      <vt:lpstr>Multiple-source breadth-first search</vt:lpstr>
      <vt:lpstr>History</vt:lpstr>
      <vt:lpstr>Matrix-based graph processor design at MIT-LL [Song, Kepner, et al. 2010]</vt:lpstr>
      <vt:lpstr>PowerPoint Presentation</vt:lpstr>
      <vt:lpstr>PowerPoint Presentation</vt:lpstr>
      <vt:lpstr>Examples of semirings in graph algorithms</vt:lpstr>
      <vt:lpstr>Graph algorithms in the language of linear algebra</vt:lpstr>
      <vt:lpstr>History: D4M and Graphulo   [Kepner et al., MIT &amp; UW 2011 - 2015]</vt:lpstr>
      <vt:lpstr>History: Jon Berry challenge problems   [2013]</vt:lpstr>
      <vt:lpstr>PowerPoint Presentation</vt:lpstr>
      <vt:lpstr>PowerPoint Presentation</vt:lpstr>
      <vt:lpstr>PowerPoint Presentation</vt:lpstr>
      <vt:lpstr>PowerPoint Presentation</vt:lpstr>
      <vt:lpstr>PowerPoint Presentation</vt:lpstr>
      <vt:lpstr>The Present</vt:lpstr>
      <vt:lpstr>The Present                GABB 2018 Talks</vt:lpstr>
      <vt:lpstr>The Future</vt:lpstr>
      <vt:lpstr>What do we hope for in the future?</vt:lpstr>
      <vt:lpstr>Question:  Not materializing big matrix products  </vt:lpstr>
      <vt:lpstr>Storing A, operating implicitly on ATA</vt:lpstr>
      <vt:lpstr>Storing A, operating implicitly on ATA</vt:lpstr>
      <vt:lpstr>Statistics for ATA itself are harder!</vt:lpstr>
      <vt:lpstr>What do we hope for in the future?</vt:lpstr>
      <vt:lpstr>Laplacian matrix of a graph</vt:lpstr>
      <vt:lpstr>What do we hope for in the future?</vt:lpstr>
      <vt:lpstr>What do we hope for in the future?</vt:lpstr>
      <vt:lpstr>What do we hope for in the future?</vt:lpstr>
      <vt:lpstr>Summary: Past 60 Years</vt:lpstr>
      <vt:lpstr>Today</vt:lpstr>
      <vt:lpstr>Today</vt:lpstr>
      <vt:lpstr>Tomorrow</vt:lpstr>
      <vt:lpstr>Tomorrow</vt:lpstr>
      <vt:lpstr>Tomorrow</vt:lpstr>
      <vt:lpstr>Tomorrow</vt:lpstr>
      <vt:lpstr>Tomorrow</vt:lpstr>
      <vt:lpstr>Tomorrow</vt:lpstr>
      <vt:lpstr>  Thanks …</vt:lpstr>
    </vt:vector>
  </TitlesOfParts>
  <Company>ISC</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Microsoft Office User</cp:lastModifiedBy>
  <cp:revision>2183</cp:revision>
  <cp:lastPrinted>2018-05-21T05:36:59Z</cp:lastPrinted>
  <dcterms:created xsi:type="dcterms:W3CDTF">2005-03-11T17:35:07Z</dcterms:created>
  <dcterms:modified xsi:type="dcterms:W3CDTF">2018-05-22T16:54:35Z</dcterms:modified>
</cp:coreProperties>
</file>