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8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9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1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2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3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4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15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16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17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18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19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20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1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theme/theme22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23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24.xml" ContentType="application/vnd.openxmlformats-officedocument.theme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25.xml" ContentType="application/vnd.openxmlformats-officedocument.theme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theme/theme26.xml" ContentType="application/vnd.openxmlformats-officedocument.theme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805" r:id="rId3"/>
    <p:sldMasterId id="2147483865" r:id="rId4"/>
    <p:sldMasterId id="2147483961" r:id="rId5"/>
    <p:sldMasterId id="2147483973" r:id="rId6"/>
    <p:sldMasterId id="2147484288" r:id="rId7"/>
    <p:sldMasterId id="2147484342" r:id="rId8"/>
    <p:sldMasterId id="2147484361" r:id="rId9"/>
    <p:sldMasterId id="2147484404" r:id="rId10"/>
    <p:sldMasterId id="2147484418" r:id="rId11"/>
    <p:sldMasterId id="2147484436" r:id="rId12"/>
    <p:sldMasterId id="2147484497" r:id="rId13"/>
    <p:sldMasterId id="2147484539" r:id="rId14"/>
    <p:sldMasterId id="2147484791" r:id="rId15"/>
    <p:sldMasterId id="2147484839" r:id="rId16"/>
    <p:sldMasterId id="2147484851" r:id="rId17"/>
    <p:sldMasterId id="2147484899" r:id="rId18"/>
    <p:sldMasterId id="2147484911" r:id="rId19"/>
    <p:sldMasterId id="2147484923" r:id="rId20"/>
    <p:sldMasterId id="2147484989" r:id="rId21"/>
    <p:sldMasterId id="2147485026" r:id="rId22"/>
    <p:sldMasterId id="2147485075" r:id="rId23"/>
    <p:sldMasterId id="2147485229" r:id="rId24"/>
    <p:sldMasterId id="2147485265" r:id="rId25"/>
    <p:sldMasterId id="2147485295" r:id="rId26"/>
    <p:sldMasterId id="2147485335" r:id="rId27"/>
  </p:sldMasterIdLst>
  <p:notesMasterIdLst>
    <p:notesMasterId r:id="rId69"/>
  </p:notesMasterIdLst>
  <p:handoutMasterIdLst>
    <p:handoutMasterId r:id="rId70"/>
  </p:handoutMasterIdLst>
  <p:sldIdLst>
    <p:sldId id="1476" r:id="rId28"/>
    <p:sldId id="1304" r:id="rId29"/>
    <p:sldId id="1305" r:id="rId30"/>
    <p:sldId id="1422" r:id="rId31"/>
    <p:sldId id="1368" r:id="rId32"/>
    <p:sldId id="1369" r:id="rId33"/>
    <p:sldId id="1370" r:id="rId34"/>
    <p:sldId id="1181" r:id="rId35"/>
    <p:sldId id="1477" r:id="rId36"/>
    <p:sldId id="1478" r:id="rId37"/>
    <p:sldId id="1479" r:id="rId38"/>
    <p:sldId id="1480" r:id="rId39"/>
    <p:sldId id="1180" r:id="rId40"/>
    <p:sldId id="1440" r:id="rId41"/>
    <p:sldId id="1441" r:id="rId42"/>
    <p:sldId id="830" r:id="rId43"/>
    <p:sldId id="831" r:id="rId44"/>
    <p:sldId id="1429" r:id="rId45"/>
    <p:sldId id="1048" r:id="rId46"/>
    <p:sldId id="1049" r:id="rId47"/>
    <p:sldId id="1259" r:id="rId48"/>
    <p:sldId id="1261" r:id="rId49"/>
    <p:sldId id="1262" r:id="rId50"/>
    <p:sldId id="1264" r:id="rId51"/>
    <p:sldId id="1313" r:id="rId52"/>
    <p:sldId id="1314" r:id="rId53"/>
    <p:sldId id="1093" r:id="rId54"/>
    <p:sldId id="867" r:id="rId55"/>
    <p:sldId id="1094" r:id="rId56"/>
    <p:sldId id="1095" r:id="rId57"/>
    <p:sldId id="1428" r:id="rId58"/>
    <p:sldId id="1271" r:id="rId59"/>
    <p:sldId id="1323" r:id="rId60"/>
    <p:sldId id="1325" r:id="rId61"/>
    <p:sldId id="1327" r:id="rId62"/>
    <p:sldId id="1328" r:id="rId63"/>
    <p:sldId id="1348" r:id="rId64"/>
    <p:sldId id="1386" r:id="rId65"/>
    <p:sldId id="1523" r:id="rId66"/>
    <p:sldId id="1539" r:id="rId67"/>
    <p:sldId id="1526" r:id="rId6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45000"/>
      </a:spcBef>
      <a:spcAft>
        <a:spcPct val="0"/>
      </a:spcAft>
      <a:buChar char="•"/>
      <a:defRPr sz="2800" kern="1200">
        <a:solidFill>
          <a:schemeClr val="tx1"/>
        </a:solidFill>
        <a:latin typeface="Verdana" charset="0"/>
        <a:ea typeface="ＭＳ Ｐゴシック" charset="0"/>
        <a:cs typeface="+mn-cs"/>
      </a:defRPr>
    </a:lvl1pPr>
    <a:lvl2pPr marL="456494" algn="l" rtl="0" fontAlgn="base">
      <a:spcBef>
        <a:spcPct val="45000"/>
      </a:spcBef>
      <a:spcAft>
        <a:spcPct val="0"/>
      </a:spcAft>
      <a:buChar char="•"/>
      <a:defRPr sz="2800"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912998" algn="l" rtl="0" fontAlgn="base">
      <a:spcBef>
        <a:spcPct val="45000"/>
      </a:spcBef>
      <a:spcAft>
        <a:spcPct val="0"/>
      </a:spcAft>
      <a:buChar char="•"/>
      <a:defRPr sz="2800"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1369508" algn="l" rtl="0" fontAlgn="base">
      <a:spcBef>
        <a:spcPct val="45000"/>
      </a:spcBef>
      <a:spcAft>
        <a:spcPct val="0"/>
      </a:spcAft>
      <a:buChar char="•"/>
      <a:defRPr sz="2800"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1826006" algn="l" rtl="0" fontAlgn="base">
      <a:spcBef>
        <a:spcPct val="45000"/>
      </a:spcBef>
      <a:spcAft>
        <a:spcPct val="0"/>
      </a:spcAft>
      <a:buChar char="•"/>
      <a:defRPr sz="2800"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2282504" algn="l" defTabSz="456494" rtl="0" eaLnBrk="1" latinLnBrk="0" hangingPunct="1">
      <a:defRPr sz="2800" kern="1200">
        <a:solidFill>
          <a:schemeClr val="tx1"/>
        </a:solidFill>
        <a:latin typeface="Verdana" charset="0"/>
        <a:ea typeface="ＭＳ Ｐゴシック" charset="0"/>
        <a:cs typeface="+mn-cs"/>
      </a:defRPr>
    </a:lvl6pPr>
    <a:lvl7pPr marL="2739010" algn="l" defTabSz="456494" rtl="0" eaLnBrk="1" latinLnBrk="0" hangingPunct="1">
      <a:defRPr sz="2800" kern="1200">
        <a:solidFill>
          <a:schemeClr val="tx1"/>
        </a:solidFill>
        <a:latin typeface="Verdana" charset="0"/>
        <a:ea typeface="ＭＳ Ｐゴシック" charset="0"/>
        <a:cs typeface="+mn-cs"/>
      </a:defRPr>
    </a:lvl7pPr>
    <a:lvl8pPr marL="3195508" algn="l" defTabSz="456494" rtl="0" eaLnBrk="1" latinLnBrk="0" hangingPunct="1">
      <a:defRPr sz="2800" kern="1200">
        <a:solidFill>
          <a:schemeClr val="tx1"/>
        </a:solidFill>
        <a:latin typeface="Verdana" charset="0"/>
        <a:ea typeface="ＭＳ Ｐゴシック" charset="0"/>
        <a:cs typeface="+mn-cs"/>
      </a:defRPr>
    </a:lvl8pPr>
    <a:lvl9pPr marL="3652010" algn="l" defTabSz="456494" rtl="0" eaLnBrk="1" latinLnBrk="0" hangingPunct="1">
      <a:defRPr sz="2800" kern="1200">
        <a:solidFill>
          <a:schemeClr val="tx1"/>
        </a:solidFill>
        <a:latin typeface="Verdan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>
          <p15:clr>
            <a:srgbClr val="A4A3A4"/>
          </p15:clr>
        </p15:guide>
        <p15:guide id="2" pos="1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0000"/>
    <a:srgbClr val="701C86"/>
    <a:srgbClr val="8988C3"/>
    <a:srgbClr val="EBFFEB"/>
    <a:srgbClr val="CCFFCC"/>
    <a:srgbClr val="DDDDDD"/>
    <a:srgbClr val="009999"/>
    <a:srgbClr val="FF9900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2584" autoAdjust="0"/>
    <p:restoredTop sz="93652" autoAdjust="0"/>
  </p:normalViewPr>
  <p:slideViewPr>
    <p:cSldViewPr snapToGrid="0">
      <p:cViewPr varScale="1">
        <p:scale>
          <a:sx n="103" d="100"/>
          <a:sy n="103" d="100"/>
        </p:scale>
        <p:origin x="2136" y="168"/>
      </p:cViewPr>
      <p:guideLst>
        <p:guide orient="horz" pos="432"/>
        <p:guide pos="192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5" d="100"/>
        <a:sy n="105" d="100"/>
      </p:scale>
      <p:origin x="0" y="3328"/>
    </p:cViewPr>
  </p:sorterViewPr>
  <p:notesViewPr>
    <p:cSldViewPr snapToGrid="0">
      <p:cViewPr varScale="1">
        <p:scale>
          <a:sx n="52" d="100"/>
          <a:sy n="52" d="100"/>
        </p:scale>
        <p:origin x="-1824" y="-84"/>
      </p:cViewPr>
      <p:guideLst>
        <p:guide orient="horz" pos="3024"/>
        <p:guide pos="2304"/>
      </p:guideLst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63" Type="http://schemas.openxmlformats.org/officeDocument/2006/relationships/slide" Target="slides/slide36.xml"/><Relationship Id="rId68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2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53" Type="http://schemas.openxmlformats.org/officeDocument/2006/relationships/slide" Target="slides/slide26.xml"/><Relationship Id="rId58" Type="http://schemas.openxmlformats.org/officeDocument/2006/relationships/slide" Target="slides/slide31.xml"/><Relationship Id="rId66" Type="http://schemas.openxmlformats.org/officeDocument/2006/relationships/slide" Target="slides/slide39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4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56" Type="http://schemas.openxmlformats.org/officeDocument/2006/relationships/slide" Target="slides/slide29.xml"/><Relationship Id="rId64" Type="http://schemas.openxmlformats.org/officeDocument/2006/relationships/slide" Target="slides/slide37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4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59" Type="http://schemas.openxmlformats.org/officeDocument/2006/relationships/slide" Target="slides/slide32.xml"/><Relationship Id="rId67" Type="http://schemas.openxmlformats.org/officeDocument/2006/relationships/slide" Target="slides/slide40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4.xml"/><Relationship Id="rId54" Type="http://schemas.openxmlformats.org/officeDocument/2006/relationships/slide" Target="slides/slide27.xml"/><Relationship Id="rId62" Type="http://schemas.openxmlformats.org/officeDocument/2006/relationships/slide" Target="slides/slide35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57" Type="http://schemas.openxmlformats.org/officeDocument/2006/relationships/slide" Target="slides/slide3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slide" Target="slides/slide25.xml"/><Relationship Id="rId60" Type="http://schemas.openxmlformats.org/officeDocument/2006/relationships/slide" Target="slides/slide33.xml"/><Relationship Id="rId65" Type="http://schemas.openxmlformats.org/officeDocument/2006/relationships/slide" Target="slides/slide38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2.xml"/><Relationship Id="rId34" Type="http://schemas.openxmlformats.org/officeDocument/2006/relationships/slide" Target="slides/slide7.xml"/><Relationship Id="rId50" Type="http://schemas.openxmlformats.org/officeDocument/2006/relationships/slide" Target="slides/slide23.xml"/><Relationship Id="rId55" Type="http://schemas.openxmlformats.org/officeDocument/2006/relationships/slide" Target="slides/slide28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.xml"/><Relationship Id="rId1" Type="http://schemas.openxmlformats.org/officeDocument/2006/relationships/slide" Target="slides/slide4.xml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image" Target="../media/image35.emf"/><Relationship Id="rId18" Type="http://schemas.openxmlformats.org/officeDocument/2006/relationships/image" Target="../media/image4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12" Type="http://schemas.openxmlformats.org/officeDocument/2006/relationships/image" Target="../media/image34.emf"/><Relationship Id="rId17" Type="http://schemas.openxmlformats.org/officeDocument/2006/relationships/image" Target="../media/image39.emf"/><Relationship Id="rId2" Type="http://schemas.openxmlformats.org/officeDocument/2006/relationships/image" Target="../media/image24.emf"/><Relationship Id="rId16" Type="http://schemas.openxmlformats.org/officeDocument/2006/relationships/image" Target="../media/image38.emf"/><Relationship Id="rId20" Type="http://schemas.openxmlformats.org/officeDocument/2006/relationships/image" Target="../media/image42.emf"/><Relationship Id="rId1" Type="http://schemas.openxmlformats.org/officeDocument/2006/relationships/image" Target="../media/image23.emf"/><Relationship Id="rId6" Type="http://schemas.openxmlformats.org/officeDocument/2006/relationships/image" Target="../media/image28.emf"/><Relationship Id="rId11" Type="http://schemas.openxmlformats.org/officeDocument/2006/relationships/image" Target="../media/image33.emf"/><Relationship Id="rId5" Type="http://schemas.openxmlformats.org/officeDocument/2006/relationships/image" Target="../media/image27.emf"/><Relationship Id="rId15" Type="http://schemas.openxmlformats.org/officeDocument/2006/relationships/image" Target="../media/image37.emf"/><Relationship Id="rId10" Type="http://schemas.openxmlformats.org/officeDocument/2006/relationships/image" Target="../media/image32.emf"/><Relationship Id="rId19" Type="http://schemas.openxmlformats.org/officeDocument/2006/relationships/image" Target="../media/image41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Relationship Id="rId14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5" tIns="49233" rIns="98465" bIns="49233" numCol="1" anchor="t" anchorCtr="0" compatLnSpc="1">
            <a:prstTxWarp prst="textNoShape">
              <a:avLst/>
            </a:prstTxWarp>
          </a:bodyPr>
          <a:lstStyle>
            <a:lvl1pPr defTabSz="984250">
              <a:spcBef>
                <a:spcPct val="0"/>
              </a:spcBef>
              <a:buFontTx/>
              <a:buNone/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5" tIns="49233" rIns="98465" bIns="49233" numCol="1" anchor="t" anchorCtr="0" compatLnSpc="1">
            <a:prstTxWarp prst="textNoShape">
              <a:avLst/>
            </a:prstTxWarp>
          </a:bodyPr>
          <a:lstStyle>
            <a:lvl1pPr algn="r" defTabSz="984250">
              <a:spcBef>
                <a:spcPct val="0"/>
              </a:spcBef>
              <a:buFontTx/>
              <a:buNone/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5" tIns="49233" rIns="98465" bIns="49233" numCol="1" anchor="b" anchorCtr="0" compatLnSpc="1">
            <a:prstTxWarp prst="textNoShape">
              <a:avLst/>
            </a:prstTxWarp>
          </a:bodyPr>
          <a:lstStyle>
            <a:lvl1pPr defTabSz="984250">
              <a:spcBef>
                <a:spcPct val="0"/>
              </a:spcBef>
              <a:buFontTx/>
              <a:buNone/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5" tIns="49233" rIns="98465" bIns="49233" numCol="1" anchor="b" anchorCtr="0" compatLnSpc="1">
            <a:prstTxWarp prst="textNoShape">
              <a:avLst/>
            </a:prstTxWarp>
          </a:bodyPr>
          <a:lstStyle>
            <a:lvl1pPr algn="r" defTabSz="984250">
              <a:spcBef>
                <a:spcPct val="0"/>
              </a:spcBef>
              <a:buFontTx/>
              <a:buNone/>
              <a:defRPr sz="1300">
                <a:latin typeface="Arial" charset="0"/>
              </a:defRPr>
            </a:lvl1pPr>
          </a:lstStyle>
          <a:p>
            <a:fld id="{B138ED7A-2443-1643-A4EF-D7DD13185F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95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5" tIns="49233" rIns="98465" bIns="49233" numCol="1" anchor="t" anchorCtr="0" compatLnSpc="1">
            <a:prstTxWarp prst="textNoShape">
              <a:avLst/>
            </a:prstTxWarp>
          </a:bodyPr>
          <a:lstStyle>
            <a:lvl1pPr defTabSz="984250">
              <a:spcBef>
                <a:spcPct val="0"/>
              </a:spcBef>
              <a:buFontTx/>
              <a:buNone/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5" tIns="49233" rIns="98465" bIns="49233" numCol="1" anchor="t" anchorCtr="0" compatLnSpc="1">
            <a:prstTxWarp prst="textNoShape">
              <a:avLst/>
            </a:prstTxWarp>
          </a:bodyPr>
          <a:lstStyle>
            <a:lvl1pPr algn="r" defTabSz="984250">
              <a:spcBef>
                <a:spcPct val="0"/>
              </a:spcBef>
              <a:buFontTx/>
              <a:buNone/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5" tIns="49233" rIns="98465" bIns="492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5" tIns="49233" rIns="98465" bIns="49233" numCol="1" anchor="b" anchorCtr="0" compatLnSpc="1">
            <a:prstTxWarp prst="textNoShape">
              <a:avLst/>
            </a:prstTxWarp>
          </a:bodyPr>
          <a:lstStyle>
            <a:lvl1pPr defTabSz="984250">
              <a:spcBef>
                <a:spcPct val="0"/>
              </a:spcBef>
              <a:buFontTx/>
              <a:buNone/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5" tIns="49233" rIns="98465" bIns="49233" numCol="1" anchor="b" anchorCtr="0" compatLnSpc="1">
            <a:prstTxWarp prst="textNoShape">
              <a:avLst/>
            </a:prstTxWarp>
          </a:bodyPr>
          <a:lstStyle>
            <a:lvl1pPr algn="r" defTabSz="984250">
              <a:spcBef>
                <a:spcPct val="0"/>
              </a:spcBef>
              <a:buFontTx/>
              <a:buNone/>
              <a:defRPr sz="1300">
                <a:latin typeface="Arial" charset="0"/>
              </a:defRPr>
            </a:lvl1pPr>
          </a:lstStyle>
          <a:p>
            <a:fld id="{CFB23265-DBCB-5943-A98F-7E47C10BB1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02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649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99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6950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60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2504" algn="l" defTabSz="9129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010" algn="l" defTabSz="9129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508" algn="l" defTabSz="9129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010" algn="l" defTabSz="9129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89D25747-AA01-A349-A549-0F27A44AE5AF}" type="slidenum">
              <a:rPr lang="en-US" sz="1300">
                <a:latin typeface="Arial" charset="0"/>
              </a:rPr>
              <a:pPr eaLnBrk="1" hangingPunct="1"/>
              <a:t>1</a:t>
            </a:fld>
            <a:endParaRPr lang="en-US" sz="130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</a:t>
            </a:r>
            <a:r>
              <a:rPr lang="en-US" baseline="0" dirty="0"/>
              <a:t>e with </a:t>
            </a:r>
            <a:r>
              <a:rPr lang="en-US" dirty="0"/>
              <a:t>sparse matrix triples</a:t>
            </a:r>
            <a:r>
              <a:rPr lang="en-US" baseline="0" dirty="0"/>
              <a:t> products: Vertex relabeling, batch graph updates, etc. </a:t>
            </a:r>
          </a:p>
          <a:p>
            <a:endParaRPr lang="en-US" baseline="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Naming might be in flux (e.g., </a:t>
            </a:r>
            <a:r>
              <a:rPr lang="en-US" dirty="0" err="1"/>
              <a:t>SpDistMat</a:t>
            </a:r>
            <a:r>
              <a:rPr lang="en-US" dirty="0"/>
              <a:t> is currently </a:t>
            </a:r>
            <a:r>
              <a:rPr lang="en-US" dirty="0" err="1"/>
              <a:t>SpParMat</a:t>
            </a:r>
            <a:r>
              <a:rPr lang="en-US" dirty="0"/>
              <a:t> and there are two distributed vectors)</a:t>
            </a:r>
            <a:r>
              <a:rPr lang="en-US" baseline="0" dirty="0"/>
              <a:t> </a:t>
            </a:r>
            <a:r>
              <a:rPr lang="en-US" dirty="0"/>
              <a:t>but will stabilize. </a:t>
            </a:r>
          </a:p>
          <a:p>
            <a:r>
              <a:rPr lang="en-US" dirty="0"/>
              <a:t>Highly </a:t>
            </a:r>
            <a:r>
              <a:rPr lang="en-US" dirty="0" err="1"/>
              <a:t>templated</a:t>
            </a:r>
            <a:r>
              <a:rPr lang="en-US" dirty="0"/>
              <a:t> C++ </a:t>
            </a:r>
          </a:p>
          <a:p>
            <a:r>
              <a:rPr lang="en-US" dirty="0"/>
              <a:t>Operations on arbitrary</a:t>
            </a:r>
            <a:r>
              <a:rPr lang="en-US" baseline="0" dirty="0"/>
              <a:t> semirings. </a:t>
            </a:r>
          </a:p>
          <a:p>
            <a:r>
              <a:rPr lang="en-US" dirty="0"/>
              <a:t>Extendible architecture (e.g.,</a:t>
            </a:r>
            <a:r>
              <a:rPr lang="en-US" baseline="0" dirty="0"/>
              <a:t> </a:t>
            </a:r>
            <a:r>
              <a:rPr lang="en-US" baseline="0" dirty="0" err="1"/>
              <a:t>CommGrid</a:t>
            </a:r>
            <a:r>
              <a:rPr lang="en-US" baseline="0" dirty="0"/>
              <a:t> handles communication, currently: perfect square, future: arbitrary rectangular grids)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7736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563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53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8805">
              <a:spcBef>
                <a:spcPts val="622"/>
              </a:spcBef>
            </a:pPr>
            <a:r>
              <a:rPr lang="en-US" sz="1700" dirty="0">
                <a:solidFill>
                  <a:srgbClr val="000000"/>
                </a:solidFill>
                <a:cs typeface="Arial" charset="0"/>
                <a:sym typeface="Arial" charset="0"/>
              </a:rPr>
              <a:t>CSC (and CSR) are vertex based data structures, they are just isomorphic to adjacency list representation. There is a dense array of vertices and one chain of incoming edges per array element. However, 2D distribution is based on edges, so using CSC with 2D distributed data is forcing a vertex based representation on edge distributed data. </a:t>
            </a:r>
          </a:p>
          <a:p>
            <a:pPr marL="68805">
              <a:spcBef>
                <a:spcPts val="622"/>
              </a:spcBef>
            </a:pPr>
            <a:r>
              <a:rPr lang="en-US" sz="1700" dirty="0">
                <a:solidFill>
                  <a:srgbClr val="000000"/>
                </a:solidFill>
                <a:cs typeface="Arial" charset="0"/>
                <a:sym typeface="Arial" charset="0"/>
              </a:rPr>
              <a:t>Result: unnecessary replication of vertex heads.</a:t>
            </a:r>
          </a:p>
        </p:txBody>
      </p:sp>
    </p:spTree>
    <p:extLst>
      <p:ext uri="{BB962C8B-B14F-4D97-AF65-F5344CB8AC3E}">
        <p14:creationId xmlns:p14="http://schemas.microsoft.com/office/powerpoint/2010/main" val="1827921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988">
              <a:spcBef>
                <a:spcPts val="437"/>
              </a:spcBef>
            </a:pPr>
            <a:r>
              <a:rPr lang="en-US" dirty="0">
                <a:solidFill>
                  <a:srgbClr val="000000"/>
                </a:solidFill>
                <a:cs typeface="Arial" charset="0"/>
                <a:sym typeface="Arial" charset="0"/>
              </a:rPr>
              <a:t>Explicitly say what axes are – x is number of processors, y is seconds.</a:t>
            </a:r>
          </a:p>
          <a:p>
            <a:pPr marL="46988">
              <a:spcBef>
                <a:spcPts val="437"/>
              </a:spcBef>
            </a:pPr>
            <a:r>
              <a:rPr lang="en-US" baseline="0" dirty="0">
                <a:solidFill>
                  <a:srgbClr val="000000"/>
                </a:solidFill>
                <a:cs typeface="Arial" charset="0"/>
                <a:sym typeface="Arial" charset="0"/>
              </a:rPr>
              <a:t>\beta and \alpha are latency and bandwidth, both expressed in terms of time for a floating point operation and its associated costs. </a:t>
            </a:r>
          </a:p>
        </p:txBody>
      </p:sp>
    </p:spTree>
    <p:extLst>
      <p:ext uri="{BB962C8B-B14F-4D97-AF65-F5344CB8AC3E}">
        <p14:creationId xmlns:p14="http://schemas.microsoft.com/office/powerpoint/2010/main" val="1788573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222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i="1" dirty="0"/>
              <a:t>(the fourth one is an API limitation to be fixed)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9234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2782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2782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B99FEC52-D20C-FF4F-B5DD-2FA8FFC10860}" type="slidenum">
              <a:rPr lang="en-US" sz="1300">
                <a:solidFill>
                  <a:prstClr val="black"/>
                </a:solidFill>
                <a:latin typeface="Arial" charset="0"/>
              </a:rPr>
              <a:pPr eaLnBrk="1" hangingPunct="1"/>
              <a:t>5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Details on the types of computations here -&gt; Pagerank (web), betweenness centrality (biological)</a:t>
            </a:r>
          </a:p>
          <a:p>
            <a:r>
              <a:rPr lang="en-US"/>
              <a:t>Both are huge, sparse graphs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2782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8646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948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276" algn="l"/>
                <a:tab pos="571843" algn="l"/>
              </a:tabLst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Author</a:t>
            </a:r>
          </a:p>
          <a:p>
            <a:r>
              <a:rPr lang="en-US">
                <a:solidFill>
                  <a:srgbClr val="000000"/>
                </a:solidFill>
              </a:rPr>
              <a:t>Program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54AB770-A45E-4881-B684-B36680350C26}" type="datetime1">
              <a:rPr lang="en-US" smtClean="0">
                <a:solidFill>
                  <a:srgbClr val="000000"/>
                </a:solidFill>
              </a:rPr>
              <a:pPr/>
              <a:t>5/23/18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4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And that “proper level” happens to be the sparse matrix operations level</a:t>
            </a:r>
          </a:p>
          <a:p>
            <a:endParaRPr lang="en-US" baseline="0" dirty="0"/>
          </a:p>
          <a:p>
            <a:r>
              <a:rPr lang="en-US" baseline="0" dirty="0"/>
              <a:t>It is all about primitives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7736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of these</a:t>
            </a:r>
            <a:r>
              <a:rPr lang="en-US" baseline="0" dirty="0"/>
              <a:t> primitives (except for element-wise operations) are very understudied due to their lack of applications in numerical linear algebra.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761B6-37D3-F943-B96E-350C128D3C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6548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842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8425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315A8E76-C110-264A-8989-7B9C69BD91C1}" type="slidenum">
              <a:rPr lang="en-US" sz="1300">
                <a:latin typeface="Arial" charset="0"/>
              </a:rPr>
              <a:pPr eaLnBrk="1" hangingPunct="1"/>
              <a:t>17</a:t>
            </a:fld>
            <a:endParaRPr lang="en-US" sz="130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What we do here is parallelism on the edge level, 2D partitioning is actually edge partitioning.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with sparse matrix triples</a:t>
            </a:r>
            <a:r>
              <a:rPr lang="en-US" baseline="0" dirty="0"/>
              <a:t> products</a:t>
            </a:r>
          </a:p>
          <a:p>
            <a:endParaRPr lang="en-US" baseline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</a:t>
            </a:r>
            <a:r>
              <a:rPr lang="en-US" baseline="0" dirty="0"/>
              <a:t>e with </a:t>
            </a:r>
            <a:r>
              <a:rPr lang="en-US" dirty="0"/>
              <a:t>sparse matrix triples</a:t>
            </a:r>
            <a:r>
              <a:rPr lang="en-US" baseline="0" dirty="0"/>
              <a:t> products: Vertex relabeling, batch graph updates, etc. </a:t>
            </a:r>
          </a:p>
          <a:p>
            <a:endParaRPr lang="en-US" baseline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</a:t>
            </a:r>
            <a:r>
              <a:rPr lang="en-US" baseline="0" dirty="0"/>
              <a:t>e with </a:t>
            </a:r>
            <a:r>
              <a:rPr lang="en-US" dirty="0"/>
              <a:t>sparse matrix triples</a:t>
            </a:r>
            <a:r>
              <a:rPr lang="en-US" baseline="0" dirty="0"/>
              <a:t> products: Vertex relabeling, batch graph updates, etc. </a:t>
            </a:r>
          </a:p>
          <a:p>
            <a:endParaRPr lang="en-US" baseline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</a:t>
            </a:r>
            <a:r>
              <a:rPr lang="en-US" baseline="0" dirty="0"/>
              <a:t>e with </a:t>
            </a:r>
            <a:r>
              <a:rPr lang="en-US" dirty="0"/>
              <a:t>sparse matrix triples</a:t>
            </a:r>
            <a:r>
              <a:rPr lang="en-US" baseline="0" dirty="0"/>
              <a:t> products: Vertex relabeling, batch graph updates, etc. </a:t>
            </a:r>
          </a:p>
          <a:p>
            <a:endParaRPr lang="en-US" baseline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73234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4055452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165414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686980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6562992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395008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83511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0102881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01612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011784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8423740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2" indent="0" algn="ctr">
              <a:buNone/>
              <a:defRPr/>
            </a:lvl3pPr>
            <a:lvl4pPr marL="1371320" indent="0" algn="ctr">
              <a:buNone/>
              <a:defRPr/>
            </a:lvl4pPr>
            <a:lvl5pPr marL="1828426" indent="0" algn="ctr">
              <a:buNone/>
              <a:defRPr/>
            </a:lvl5pPr>
            <a:lvl6pPr marL="2285532" indent="0" algn="ctr">
              <a:buNone/>
              <a:defRPr/>
            </a:lvl6pPr>
            <a:lvl7pPr marL="2742640" indent="0" algn="ctr">
              <a:buNone/>
              <a:defRPr/>
            </a:lvl7pPr>
            <a:lvl8pPr marL="3199744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619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979670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36976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2" indent="0">
              <a:buNone/>
              <a:defRPr sz="1600"/>
            </a:lvl3pPr>
            <a:lvl4pPr marL="1371320" indent="0">
              <a:buNone/>
              <a:defRPr sz="1400"/>
            </a:lvl4pPr>
            <a:lvl5pPr marL="1828426" indent="0">
              <a:buNone/>
              <a:defRPr sz="1400"/>
            </a:lvl5pPr>
            <a:lvl6pPr marL="2285532" indent="0">
              <a:buNone/>
              <a:defRPr sz="1400"/>
            </a:lvl6pPr>
            <a:lvl7pPr marL="2742640" indent="0">
              <a:buNone/>
              <a:defRPr sz="1400"/>
            </a:lvl7pPr>
            <a:lvl8pPr marL="3199744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9837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7" y="1323979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9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63231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58219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55805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046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137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607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498044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8382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8825008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7" y="1323979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4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13297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7" y="1323979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9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77502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7" y="1323976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3" y="3776664"/>
            <a:ext cx="8428037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48599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7" y="1323979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4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3994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7" y="1323979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3979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6098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7" y="1323976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17" y="3776664"/>
            <a:ext cx="4137025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4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883743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79413" y="1323979"/>
            <a:ext cx="8428037" cy="47545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935235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9174004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0269489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93005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3288439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914277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205305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6830535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58032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71170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9291263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9851308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5688008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4189782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513523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531683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3" y="3776663"/>
            <a:ext cx="8428037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319993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9968404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9581039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13" y="3776663"/>
            <a:ext cx="4137025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8515035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79413" y="1323975"/>
            <a:ext cx="8428037" cy="47545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3609025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56130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329442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66389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844586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103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7334397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50425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6419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74802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11223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57213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6734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418538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79413" y="1323975"/>
            <a:ext cx="8428037" cy="47545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6028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7480300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361913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5007311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816358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2361341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8220925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3901666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77484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871357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705551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298350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5944163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907349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4953621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7376104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3" y="3776663"/>
            <a:ext cx="8428037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537101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4850890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8555172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13" y="3776663"/>
            <a:ext cx="4137025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4791233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6317559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3347625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609612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0601044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838137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482192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5812190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350254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072007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2385128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9699653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5900565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036218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117921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6308834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463209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6609127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6025486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1250864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768474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545061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543417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201778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242544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923723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745444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8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4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102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548739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525688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8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6" indent="0">
              <a:buNone/>
              <a:defRPr sz="2000"/>
            </a:lvl5pPr>
            <a:lvl6pPr marL="2285544" indent="0">
              <a:buNone/>
              <a:defRPr sz="2000"/>
            </a:lvl6pPr>
            <a:lvl7pPr marL="2742654" indent="0">
              <a:buNone/>
              <a:defRPr sz="2000"/>
            </a:lvl7pPr>
            <a:lvl8pPr marL="3199762" indent="0">
              <a:buNone/>
              <a:defRPr sz="2000"/>
            </a:lvl8pPr>
            <a:lvl9pPr marL="36568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8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4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583183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560715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73396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5064363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929492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8513830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2250060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5505511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0504371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32238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8269516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6385542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4726224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7310394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9988755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5676353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0821702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399588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7073807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4711874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389176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7738671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507663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7973998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0543465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3790936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6954094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7074870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503882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076658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890913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03955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6565248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7046077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277358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8949410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470901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7636222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3763345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8250558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093924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057895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9966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921318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87332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94426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282696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036437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62352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250311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712359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6667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448997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7866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186688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804381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803946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7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6" indent="0">
              <a:buNone/>
              <a:defRPr sz="1600" b="1"/>
            </a:lvl5pPr>
            <a:lvl6pPr marL="2285193" indent="0">
              <a:buNone/>
              <a:defRPr sz="1600" b="1"/>
            </a:lvl6pPr>
            <a:lvl7pPr marL="2742233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1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7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6" indent="0">
              <a:buNone/>
              <a:defRPr sz="1600" b="1"/>
            </a:lvl5pPr>
            <a:lvl6pPr marL="2285193" indent="0">
              <a:buNone/>
              <a:defRPr sz="1600" b="1"/>
            </a:lvl6pPr>
            <a:lvl7pPr marL="2742233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1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460033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189194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143986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7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6" indent="0">
              <a:buNone/>
              <a:defRPr sz="900"/>
            </a:lvl5pPr>
            <a:lvl6pPr marL="2285193" indent="0">
              <a:buNone/>
              <a:defRPr sz="900"/>
            </a:lvl6pPr>
            <a:lvl7pPr marL="2742233" indent="0">
              <a:buNone/>
              <a:defRPr sz="900"/>
            </a:lvl7pPr>
            <a:lvl8pPr marL="3199271" indent="0">
              <a:buNone/>
              <a:defRPr sz="900"/>
            </a:lvl8pPr>
            <a:lvl9pPr marL="365631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02034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7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6" indent="0">
              <a:buNone/>
              <a:defRPr sz="2000"/>
            </a:lvl5pPr>
            <a:lvl6pPr marL="2285193" indent="0">
              <a:buNone/>
              <a:defRPr sz="2000"/>
            </a:lvl6pPr>
            <a:lvl7pPr marL="2742233" indent="0">
              <a:buNone/>
              <a:defRPr sz="2000"/>
            </a:lvl7pPr>
            <a:lvl8pPr marL="3199271" indent="0">
              <a:buNone/>
              <a:defRPr sz="2000"/>
            </a:lvl8pPr>
            <a:lvl9pPr marL="365631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7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6" indent="0">
              <a:buNone/>
              <a:defRPr sz="900"/>
            </a:lvl5pPr>
            <a:lvl6pPr marL="2285193" indent="0">
              <a:buNone/>
              <a:defRPr sz="900"/>
            </a:lvl6pPr>
            <a:lvl7pPr marL="2742233" indent="0">
              <a:buNone/>
              <a:defRPr sz="900"/>
            </a:lvl7pPr>
            <a:lvl8pPr marL="3199271" indent="0">
              <a:buNone/>
              <a:defRPr sz="900"/>
            </a:lvl8pPr>
            <a:lvl9pPr marL="365631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86357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38266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965260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8862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703735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182095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397751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399169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20517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328078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418132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991061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03142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017980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9954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9392123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483924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440609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951740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03433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277710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846909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567701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939058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470814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6484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7694857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490234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620712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522419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42581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498128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71736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76860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81415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933210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5130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6405139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260296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593817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192013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242848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193425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6622869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5812046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897376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77148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96042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59033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51065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5292235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55007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591134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0470306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6271722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3" y="3776663"/>
            <a:ext cx="8428037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5881718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525451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976285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13" y="3776663"/>
            <a:ext cx="4137025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3933748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79413" y="1323980"/>
            <a:ext cx="8428037" cy="47545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6670722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7857807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4245731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6223307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4172090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9583655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2428025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1762271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963504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482002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3390109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738011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4326390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3417888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1107920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3896455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3526905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4683964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9452862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3685495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1681952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880324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293099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70465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6635996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371755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3982989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902064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250091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3443202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885595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4879881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9884098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959939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3465536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913472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6151580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1573500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7767432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19101" y="1074737"/>
            <a:ext cx="8305800" cy="5023294"/>
          </a:xfrm>
          <a:prstGeom prst="rect">
            <a:avLst/>
          </a:prstGeom>
        </p:spPr>
        <p:txBody>
          <a:bodyPr/>
          <a:lstStyle>
            <a:lvl1pPr>
              <a:buSzPct val="100000"/>
              <a:defRPr lang="en-US" sz="2800" kern="1200" dirty="0" smtClean="0"/>
            </a:lvl1pPr>
            <a:lvl2pPr>
              <a:buSzPct val="90000"/>
              <a:defRPr lang="en-US" sz="2400" kern="1200" dirty="0" smtClean="0">
                <a:ea typeface="+mn-ea"/>
                <a:cs typeface="+mn-cs"/>
              </a:defRPr>
            </a:lvl2pPr>
            <a:lvl3pPr>
              <a:buSzPct val="90000"/>
              <a:defRPr lang="en-US" kern="1200" dirty="0" smtClean="0">
                <a:solidFill>
                  <a:schemeClr val="tx1"/>
                </a:solidFill>
                <a:ea typeface="+mn-ea"/>
                <a:cs typeface="+mn-cs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lang="en-US" sz="1800" kern="1200" dirty="0" smtClean="0">
                <a:solidFill>
                  <a:schemeClr val="tx1"/>
                </a:solidFill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800"/>
            </a:lvl5pPr>
          </a:lstStyle>
          <a:p>
            <a:pPr marL="342900" lvl="0" indent="-342900" defTabSz="457200" latinLnBrk="0">
              <a:spcBef>
                <a:spcPct val="20000"/>
              </a:spcBef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marL="742950" lvl="1" indent="-285750" defTabSz="457200" latinLnBrk="0">
              <a:spcBef>
                <a:spcPct val="20000"/>
              </a:spcBef>
              <a:buFont typeface="Arial"/>
              <a:buChar char="–"/>
            </a:pPr>
            <a:r>
              <a:rPr lang="en-US" dirty="0"/>
              <a:t>Second level</a:t>
            </a:r>
          </a:p>
          <a:p>
            <a:pPr marL="1143000" lvl="2" defTabSz="457200" latinLnBrk="0">
              <a:spcBef>
                <a:spcPct val="20000"/>
              </a:spcBef>
            </a:pPr>
            <a:r>
              <a:rPr lang="en-US" dirty="0"/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/>
              <a:t>Fourth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241520"/>
            <a:ext cx="7816378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52000"/>
            <a:ext cx="2971800" cy="146261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Section (optional)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-2686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58314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0388722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148572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418945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8774741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675845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79415" y="1324006"/>
            <a:ext cx="8428037" cy="47545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78866891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4116990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061086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1595118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1748335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960092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1076975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3238442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8248414"/>
      </p:ext>
    </p:extLst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7145292"/>
      </p:ext>
    </p:extLst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15479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5064800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092977"/>
      </p:ext>
    </p:extLst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5157720"/>
      </p:ext>
    </p:extLst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pl-PL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051050D-8F2E-C54C-904E-4664ADD222C1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5/23/18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339576A-A7C7-564B-80DB-6410E9C422A3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1535333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28" y="87486"/>
            <a:ext cx="8229600" cy="1143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00"/>
                </a:solidFill>
              </a:defRPr>
            </a:lvl1pPr>
          </a:lstStyle>
          <a:p>
            <a:pPr marL="40152" defTabSz="642424">
              <a:defRPr/>
            </a:pPr>
            <a:r>
              <a:rPr lang="en-US" sz="3100" kern="0" dirty="0">
                <a:solidFill>
                  <a:srgbClr val="FFFF00"/>
                </a:solidFill>
                <a:latin typeface="+mj-lt"/>
                <a:ea typeface="ＭＳ Ｐゴシック" charset="0"/>
                <a:sym typeface="Arial Bold" charset="0"/>
              </a:rPr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051050D-8F2E-C54C-904E-4664ADD222C1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5/23/18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339576A-A7C7-564B-80DB-6410E9C422A3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07824661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051050D-8F2E-C54C-904E-4664ADD222C1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5/23/18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339576A-A7C7-564B-80DB-6410E9C422A3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3437295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64" y="100854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FFF00"/>
                </a:solidFill>
              </a:defRPr>
            </a:lvl1pPr>
          </a:lstStyle>
          <a:p>
            <a:r>
              <a:rPr lang="pl-PL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051050D-8F2E-C54C-904E-4664ADD222C1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5/23/18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339576A-A7C7-564B-80DB-6410E9C422A3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9429019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pl-PL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051050D-8F2E-C54C-904E-4664ADD222C1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5/23/18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339576A-A7C7-564B-80DB-6410E9C422A3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97860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pl-PL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051050D-8F2E-C54C-904E-4664ADD222C1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5/23/18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339576A-A7C7-564B-80DB-6410E9C422A3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7234146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051050D-8F2E-C54C-904E-4664ADD222C1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5/23/18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339576A-A7C7-564B-80DB-6410E9C422A3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0037541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pl-PL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051050D-8F2E-C54C-904E-4664ADD222C1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5/23/18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339576A-A7C7-564B-80DB-6410E9C422A3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39122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0671903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pl-PL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051050D-8F2E-C54C-904E-4664ADD222C1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5/23/18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339576A-A7C7-564B-80DB-6410E9C422A3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2208303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pl-PL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051050D-8F2E-C54C-904E-4664ADD222C1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5/23/18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339576A-A7C7-564B-80DB-6410E9C422A3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6449465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051050D-8F2E-C54C-904E-4664ADD222C1}" type="datetimeFigureOut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5/23/18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339576A-A7C7-564B-80DB-6410E9C422A3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673813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C57A-DEEF-774C-B685-DFA1EA8580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F6CA-A472-F64D-89D6-A643A03C02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3626844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C57A-DEEF-774C-B685-DFA1EA8580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F6CA-A472-F64D-89D6-A643A03C02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259686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C57A-DEEF-774C-B685-DFA1EA8580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F6CA-A472-F64D-89D6-A643A03C02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4179920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C57A-DEEF-774C-B685-DFA1EA8580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F6CA-A472-F64D-89D6-A643A03C02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481249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C57A-DEEF-774C-B685-DFA1EA8580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F6CA-A472-F64D-89D6-A643A03C02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1400941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C57A-DEEF-774C-B685-DFA1EA8580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F6CA-A472-F64D-89D6-A643A03C02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195890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C57A-DEEF-774C-B685-DFA1EA8580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F6CA-A472-F64D-89D6-A643A03C02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3865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4986122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C57A-DEEF-774C-B685-DFA1EA8580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F6CA-A472-F64D-89D6-A643A03C02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5545036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C57A-DEEF-774C-B685-DFA1EA8580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F6CA-A472-F64D-89D6-A643A03C02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2510796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C57A-DEEF-774C-B685-DFA1EA8580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F6CA-A472-F64D-89D6-A643A03C02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191477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C57A-DEEF-774C-B685-DFA1EA8580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F6CA-A472-F64D-89D6-A643A03C02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847402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1981358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4044332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2401419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9573858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2475015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352835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417849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140223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523635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8186438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089986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1222515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5730044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1676940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8143237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1882192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6154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77658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3479008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342792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288927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51912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654257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610810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824463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27038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65287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725174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5" y="3776665"/>
            <a:ext cx="8428037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1039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6624779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113165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600612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39" y="1323976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6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39" y="3776665"/>
            <a:ext cx="4137025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5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621464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916756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518554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55204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53748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165249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932994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85689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529584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42936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32207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41979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0"/>
            <a:ext cx="2144712" cy="6078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281738" cy="6078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07236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90703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790863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79413" y="3776663"/>
            <a:ext cx="8428037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321055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253645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323975"/>
            <a:ext cx="4137025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838" y="1323975"/>
            <a:ext cx="4138612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80100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0"/>
            <a:ext cx="8459788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3" y="1323975"/>
            <a:ext cx="4137025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838" y="1323975"/>
            <a:ext cx="4138612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9413" y="3776663"/>
            <a:ext cx="4137025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838" y="3776663"/>
            <a:ext cx="4138612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130836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29091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330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44647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1778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0981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58925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97683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71484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8168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0631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09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1820555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99062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7809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50757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27359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4834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66034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59686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11442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4408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453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94" indent="0">
              <a:buNone/>
              <a:defRPr sz="2800"/>
            </a:lvl2pPr>
            <a:lvl3pPr marL="912998" indent="0">
              <a:buNone/>
              <a:defRPr sz="2400"/>
            </a:lvl3pPr>
            <a:lvl4pPr marL="1369508" indent="0">
              <a:buNone/>
              <a:defRPr sz="2000"/>
            </a:lvl4pPr>
            <a:lvl5pPr marL="1826006" indent="0">
              <a:buNone/>
              <a:defRPr sz="2000"/>
            </a:lvl5pPr>
            <a:lvl6pPr marL="2282504" indent="0">
              <a:buNone/>
              <a:defRPr sz="2000"/>
            </a:lvl6pPr>
            <a:lvl7pPr marL="2739010" indent="0">
              <a:buNone/>
              <a:defRPr sz="2000"/>
            </a:lvl7pPr>
            <a:lvl8pPr marL="3195508" indent="0">
              <a:buNone/>
              <a:defRPr sz="2000"/>
            </a:lvl8pPr>
            <a:lvl9pPr marL="365201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164772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19257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69754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94" indent="0" algn="ctr">
              <a:buNone/>
              <a:defRPr/>
            </a:lvl2pPr>
            <a:lvl3pPr marL="912998" indent="0" algn="ctr">
              <a:buNone/>
              <a:defRPr/>
            </a:lvl3pPr>
            <a:lvl4pPr marL="1369508" indent="0" algn="ctr">
              <a:buNone/>
              <a:defRPr/>
            </a:lvl4pPr>
            <a:lvl5pPr marL="1826006" indent="0" algn="ctr">
              <a:buNone/>
              <a:defRPr/>
            </a:lvl5pPr>
            <a:lvl6pPr marL="2282504" indent="0" algn="ctr">
              <a:buNone/>
              <a:defRPr/>
            </a:lvl6pPr>
            <a:lvl7pPr marL="2739010" indent="0" algn="ctr">
              <a:buNone/>
              <a:defRPr/>
            </a:lvl7pPr>
            <a:lvl8pPr marL="3195508" indent="0" algn="ctr">
              <a:buNone/>
              <a:defRPr/>
            </a:lvl8pPr>
            <a:lvl9pPr marL="365201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391436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91626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94" indent="0">
              <a:buNone/>
              <a:defRPr sz="1800"/>
            </a:lvl2pPr>
            <a:lvl3pPr marL="912998" indent="0">
              <a:buNone/>
              <a:defRPr sz="1600"/>
            </a:lvl3pPr>
            <a:lvl4pPr marL="1369508" indent="0">
              <a:buNone/>
              <a:defRPr sz="1400"/>
            </a:lvl4pPr>
            <a:lvl5pPr marL="1826006" indent="0">
              <a:buNone/>
              <a:defRPr sz="1400"/>
            </a:lvl5pPr>
            <a:lvl6pPr marL="2282504" indent="0">
              <a:buNone/>
              <a:defRPr sz="1400"/>
            </a:lvl6pPr>
            <a:lvl7pPr marL="2739010" indent="0">
              <a:buNone/>
              <a:defRPr sz="1400"/>
            </a:lvl7pPr>
            <a:lvl8pPr marL="3195508" indent="0">
              <a:buNone/>
              <a:defRPr sz="1400"/>
            </a:lvl8pPr>
            <a:lvl9pPr marL="365201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30505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39" y="1324001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324001"/>
            <a:ext cx="4138612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362360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94" indent="0">
              <a:buNone/>
              <a:defRPr sz="2000" b="1"/>
            </a:lvl2pPr>
            <a:lvl3pPr marL="912998" indent="0">
              <a:buNone/>
              <a:defRPr sz="1800" b="1"/>
            </a:lvl3pPr>
            <a:lvl4pPr marL="1369508" indent="0">
              <a:buNone/>
              <a:defRPr sz="1600" b="1"/>
            </a:lvl4pPr>
            <a:lvl5pPr marL="1826006" indent="0">
              <a:buNone/>
              <a:defRPr sz="1600" b="1"/>
            </a:lvl5pPr>
            <a:lvl6pPr marL="2282504" indent="0">
              <a:buNone/>
              <a:defRPr sz="1600" b="1"/>
            </a:lvl6pPr>
            <a:lvl7pPr marL="2739010" indent="0">
              <a:buNone/>
              <a:defRPr sz="1600" b="1"/>
            </a:lvl7pPr>
            <a:lvl8pPr marL="3195508" indent="0">
              <a:buNone/>
              <a:defRPr sz="1600" b="1"/>
            </a:lvl8pPr>
            <a:lvl9pPr marL="36520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9112212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46993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25753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94" indent="0">
              <a:buNone/>
              <a:defRPr sz="1200"/>
            </a:lvl2pPr>
            <a:lvl3pPr marL="912998" indent="0">
              <a:buNone/>
              <a:defRPr sz="1000"/>
            </a:lvl3pPr>
            <a:lvl4pPr marL="1369508" indent="0">
              <a:buNone/>
              <a:defRPr sz="900"/>
            </a:lvl4pPr>
            <a:lvl5pPr marL="1826006" indent="0">
              <a:buNone/>
              <a:defRPr sz="900"/>
            </a:lvl5pPr>
            <a:lvl6pPr marL="2282504" indent="0">
              <a:buNone/>
              <a:defRPr sz="900"/>
            </a:lvl6pPr>
            <a:lvl7pPr marL="2739010" indent="0">
              <a:buNone/>
              <a:defRPr sz="900"/>
            </a:lvl7pPr>
            <a:lvl8pPr marL="3195508" indent="0">
              <a:buNone/>
              <a:defRPr sz="900"/>
            </a:lvl8pPr>
            <a:lvl9pPr marL="36520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87301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70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17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59.xml"/><Relationship Id="rId16" Type="http://schemas.openxmlformats.org/officeDocument/2006/relationships/slideLayout" Target="../slideLayouts/slideLayout173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6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7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8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slideLayout" Target="../slideLayouts/slideLayout215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17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204.xml"/><Relationship Id="rId16" Type="http://schemas.openxmlformats.org/officeDocument/2006/relationships/slideLayout" Target="../slideLayouts/slideLayout218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1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slideLayout" Target="../slideLayouts/slideLayout21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32.xml"/><Relationship Id="rId18" Type="http://schemas.openxmlformats.org/officeDocument/2006/relationships/theme" Target="../theme/theme15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17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21.xml"/><Relationship Id="rId16" Type="http://schemas.openxmlformats.org/officeDocument/2006/relationships/slideLayout" Target="../slideLayouts/slideLayout235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29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slideLayout" Target="../slideLayouts/slideLayout23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13" Type="http://schemas.openxmlformats.org/officeDocument/2006/relationships/slideLayout" Target="../slideLayouts/slideLayout304.xml"/><Relationship Id="rId18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294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298.xml"/><Relationship Id="rId12" Type="http://schemas.openxmlformats.org/officeDocument/2006/relationships/slideLayout" Target="../slideLayouts/slideLayout303.xml"/><Relationship Id="rId17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293.xml"/><Relationship Id="rId16" Type="http://schemas.openxmlformats.org/officeDocument/2006/relationships/slideLayout" Target="../slideLayouts/slideLayout307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296.xml"/><Relationship Id="rId1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01.xml"/><Relationship Id="rId19" Type="http://schemas.openxmlformats.org/officeDocument/2006/relationships/theme" Target="../theme/theme2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Relationship Id="rId14" Type="http://schemas.openxmlformats.org/officeDocument/2006/relationships/slideLayout" Target="../slideLayouts/slideLayout30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13" Type="http://schemas.openxmlformats.org/officeDocument/2006/relationships/slideLayout" Target="../slideLayouts/slideLayout322.xml"/><Relationship Id="rId18" Type="http://schemas.openxmlformats.org/officeDocument/2006/relationships/theme" Target="../theme/theme22.xml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slideLayout" Target="../slideLayouts/slideLayout321.xml"/><Relationship Id="rId17" Type="http://schemas.openxmlformats.org/officeDocument/2006/relationships/slideLayout" Target="../slideLayouts/slideLayout326.xml"/><Relationship Id="rId2" Type="http://schemas.openxmlformats.org/officeDocument/2006/relationships/slideLayout" Target="../slideLayouts/slideLayout311.xml"/><Relationship Id="rId16" Type="http://schemas.openxmlformats.org/officeDocument/2006/relationships/slideLayout" Target="../slideLayouts/slideLayout325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19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Relationship Id="rId14" Type="http://schemas.openxmlformats.org/officeDocument/2006/relationships/slideLayout" Target="../slideLayouts/slideLayout32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4.xml"/><Relationship Id="rId13" Type="http://schemas.openxmlformats.org/officeDocument/2006/relationships/slideLayout" Target="../slideLayouts/slideLayout339.xml"/><Relationship Id="rId18" Type="http://schemas.openxmlformats.org/officeDocument/2006/relationships/slideLayout" Target="../slideLayouts/slideLayout344.xml"/><Relationship Id="rId3" Type="http://schemas.openxmlformats.org/officeDocument/2006/relationships/slideLayout" Target="../slideLayouts/slideLayout329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333.xml"/><Relationship Id="rId12" Type="http://schemas.openxmlformats.org/officeDocument/2006/relationships/slideLayout" Target="../slideLayouts/slideLayout338.xml"/><Relationship Id="rId17" Type="http://schemas.openxmlformats.org/officeDocument/2006/relationships/slideLayout" Target="../slideLayouts/slideLayout343.xml"/><Relationship Id="rId2" Type="http://schemas.openxmlformats.org/officeDocument/2006/relationships/slideLayout" Target="../slideLayouts/slideLayout328.xml"/><Relationship Id="rId16" Type="http://schemas.openxmlformats.org/officeDocument/2006/relationships/slideLayout" Target="../slideLayouts/slideLayout342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32.xml"/><Relationship Id="rId11" Type="http://schemas.openxmlformats.org/officeDocument/2006/relationships/slideLayout" Target="../slideLayouts/slideLayout337.xml"/><Relationship Id="rId5" Type="http://schemas.openxmlformats.org/officeDocument/2006/relationships/slideLayout" Target="../slideLayouts/slideLayout331.xml"/><Relationship Id="rId15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36.xml"/><Relationship Id="rId19" Type="http://schemas.openxmlformats.org/officeDocument/2006/relationships/theme" Target="../theme/theme23.xml"/><Relationship Id="rId4" Type="http://schemas.openxmlformats.org/officeDocument/2006/relationships/slideLayout" Target="../slideLayouts/slideLayout330.xml"/><Relationship Id="rId9" Type="http://schemas.openxmlformats.org/officeDocument/2006/relationships/slideLayout" Target="../slideLayouts/slideLayout335.xml"/><Relationship Id="rId14" Type="http://schemas.openxmlformats.org/officeDocument/2006/relationships/slideLayout" Target="../slideLayouts/slideLayout340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2.xml"/><Relationship Id="rId13" Type="http://schemas.openxmlformats.org/officeDocument/2006/relationships/slideLayout" Target="../slideLayouts/slideLayout357.xml"/><Relationship Id="rId18" Type="http://schemas.openxmlformats.org/officeDocument/2006/relationships/theme" Target="../theme/theme24.xml"/><Relationship Id="rId3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56.xml"/><Relationship Id="rId17" Type="http://schemas.openxmlformats.org/officeDocument/2006/relationships/slideLayout" Target="../slideLayouts/slideLayout361.xml"/><Relationship Id="rId2" Type="http://schemas.openxmlformats.org/officeDocument/2006/relationships/slideLayout" Target="../slideLayouts/slideLayout346.xml"/><Relationship Id="rId16" Type="http://schemas.openxmlformats.org/officeDocument/2006/relationships/slideLayout" Target="../slideLayouts/slideLayout360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350.xml"/><Relationship Id="rId11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49.xml"/><Relationship Id="rId15" Type="http://schemas.openxmlformats.org/officeDocument/2006/relationships/slideLayout" Target="../slideLayouts/slideLayout359.xml"/><Relationship Id="rId10" Type="http://schemas.openxmlformats.org/officeDocument/2006/relationships/slideLayout" Target="../slideLayouts/slideLayout35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48.xml"/><Relationship Id="rId9" Type="http://schemas.openxmlformats.org/officeDocument/2006/relationships/slideLayout" Target="../slideLayouts/slideLayout353.xml"/><Relationship Id="rId14" Type="http://schemas.openxmlformats.org/officeDocument/2006/relationships/slideLayout" Target="../slideLayouts/slideLayout358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4.xml"/><Relationship Id="rId7" Type="http://schemas.openxmlformats.org/officeDocument/2006/relationships/slideLayout" Target="../slideLayouts/slideLayout368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363.xml"/><Relationship Id="rId1" Type="http://schemas.openxmlformats.org/officeDocument/2006/relationships/slideLayout" Target="../slideLayouts/slideLayout362.xml"/><Relationship Id="rId6" Type="http://schemas.openxmlformats.org/officeDocument/2006/relationships/slideLayout" Target="../slideLayouts/slideLayout367.xml"/><Relationship Id="rId11" Type="http://schemas.openxmlformats.org/officeDocument/2006/relationships/slideLayout" Target="../slideLayouts/slideLayout372.xml"/><Relationship Id="rId5" Type="http://schemas.openxmlformats.org/officeDocument/2006/relationships/slideLayout" Target="../slideLayouts/slideLayout366.xml"/><Relationship Id="rId10" Type="http://schemas.openxmlformats.org/officeDocument/2006/relationships/slideLayout" Target="../slideLayouts/slideLayout371.xml"/><Relationship Id="rId4" Type="http://schemas.openxmlformats.org/officeDocument/2006/relationships/slideLayout" Target="../slideLayouts/slideLayout365.xml"/><Relationship Id="rId9" Type="http://schemas.openxmlformats.org/officeDocument/2006/relationships/slideLayout" Target="../slideLayouts/slideLayout370.xml"/><Relationship Id="rId14" Type="http://schemas.openxmlformats.org/officeDocument/2006/relationships/image" Target="../media/image5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0.xml"/><Relationship Id="rId3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79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73.xml"/><Relationship Id="rId6" Type="http://schemas.openxmlformats.org/officeDocument/2006/relationships/slideLayout" Target="../slideLayouts/slideLayout378.xml"/><Relationship Id="rId11" Type="http://schemas.openxmlformats.org/officeDocument/2006/relationships/slideLayout" Target="../slideLayouts/slideLayout383.xml"/><Relationship Id="rId5" Type="http://schemas.openxmlformats.org/officeDocument/2006/relationships/slideLayout" Target="../slideLayouts/slideLayout377.xml"/><Relationship Id="rId10" Type="http://schemas.openxmlformats.org/officeDocument/2006/relationships/slideLayout" Target="../slideLayouts/slideLayout382.xml"/><Relationship Id="rId4" Type="http://schemas.openxmlformats.org/officeDocument/2006/relationships/slideLayout" Target="../slideLayouts/slideLayout376.xml"/><Relationship Id="rId9" Type="http://schemas.openxmlformats.org/officeDocument/2006/relationships/slideLayout" Target="../slideLayouts/slideLayout381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1.xml"/><Relationship Id="rId13" Type="http://schemas.openxmlformats.org/officeDocument/2006/relationships/slideLayout" Target="../slideLayouts/slideLayout396.xml"/><Relationship Id="rId18" Type="http://schemas.openxmlformats.org/officeDocument/2006/relationships/theme" Target="../theme/theme27.xml"/><Relationship Id="rId3" Type="http://schemas.openxmlformats.org/officeDocument/2006/relationships/slideLayout" Target="../slideLayouts/slideLayout386.xml"/><Relationship Id="rId7" Type="http://schemas.openxmlformats.org/officeDocument/2006/relationships/slideLayout" Target="../slideLayouts/slideLayout390.xml"/><Relationship Id="rId12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400.xml"/><Relationship Id="rId2" Type="http://schemas.openxmlformats.org/officeDocument/2006/relationships/slideLayout" Target="../slideLayouts/slideLayout385.xml"/><Relationship Id="rId16" Type="http://schemas.openxmlformats.org/officeDocument/2006/relationships/slideLayout" Target="../slideLayouts/slideLayout399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384.xml"/><Relationship Id="rId6" Type="http://schemas.openxmlformats.org/officeDocument/2006/relationships/slideLayout" Target="../slideLayouts/slideLayout389.xml"/><Relationship Id="rId11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88.xml"/><Relationship Id="rId15" Type="http://schemas.openxmlformats.org/officeDocument/2006/relationships/slideLayout" Target="../slideLayouts/slideLayout398.xml"/><Relationship Id="rId10" Type="http://schemas.openxmlformats.org/officeDocument/2006/relationships/slideLayout" Target="../slideLayouts/slideLayout393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87.xml"/><Relationship Id="rId9" Type="http://schemas.openxmlformats.org/officeDocument/2006/relationships/slideLayout" Target="../slideLayouts/slideLayout392.xml"/><Relationship Id="rId14" Type="http://schemas.openxmlformats.org/officeDocument/2006/relationships/slideLayout" Target="../slideLayouts/slideLayout39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1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29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36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SwooshHeade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</p:spPr>
      </p:pic>
      <p:sp>
        <p:nvSpPr>
          <p:cNvPr id="104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0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fld id="{8AC94FAB-9543-C143-B9FE-C105495C106C}" type="slidenum">
              <a:rPr lang="en-US" sz="1000" smtClean="0">
                <a:solidFill>
                  <a:srgbClr val="000000"/>
                </a:solidFill>
                <a:latin typeface="Arial" charset="0"/>
              </a:rPr>
              <a:pPr eaLnBrk="0" hangingPunct="0"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323975"/>
            <a:ext cx="8428037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57" name="Picture 33" descr="UCSBslide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25"/>
            <a:ext cx="1371600" cy="549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  <p:sldLayoutId id="2147484416" r:id="rId12"/>
    <p:sldLayoutId id="2147484417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9pPr>
    </p:titleStyle>
    <p:bodyStyle>
      <a:lvl1pPr marL="609600" indent="-6096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1112838" indent="-5334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601788" indent="-4572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91611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+mn-ea"/>
        </a:defRPr>
      </a:lvl4pPr>
      <a:lvl5pPr marL="23796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</a:defRPr>
      </a:lvl5pPr>
      <a:lvl6pPr marL="28368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</a:defRPr>
      </a:lvl6pPr>
      <a:lvl7pPr marL="32940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</a:defRPr>
      </a:lvl7pPr>
      <a:lvl8pPr marL="37512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</a:defRPr>
      </a:lvl8pPr>
      <a:lvl9pPr marL="42084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1E1C222-B9EE-C348-AE3C-45F08287A797}" type="slidenum">
              <a:rPr lang="en-US" sz="10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1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323975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102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25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32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  <p:sldLayoutId id="2147484430" r:id="rId12"/>
    <p:sldLayoutId id="2147484431" r:id="rId13"/>
    <p:sldLayoutId id="2147484432" r:id="rId14"/>
    <p:sldLayoutId id="2147484433" r:id="rId15"/>
    <p:sldLayoutId id="2147484434" r:id="rId16"/>
    <p:sldLayoutId id="2147484435" r:id="rId17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9600" indent="-6096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2838" indent="-5334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601788" indent="-4572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611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966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68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940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512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84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30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46" r:id="rId10"/>
    <p:sldLayoutId id="2147484447" r:id="rId11"/>
    <p:sldLayoutId id="2147484448" r:id="rId12"/>
    <p:sldLayoutId id="2147484449" r:id="rId13"/>
    <p:sldLayoutId id="2147484450" r:id="rId14"/>
    <p:sldLayoutId id="2147484451" r:id="rId15"/>
    <p:sldLayoutId id="2147484452" r:id="rId16"/>
    <p:sldLayoutId id="2147484453" r:id="rId17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2" tIns="45712" rIns="91422" bIns="457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2" tIns="45712" rIns="91422" bIns="457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0B0B3DAC-7C12-49B0-A1FD-4A209D47E09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5/23/18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47AAD0F3-B593-466B-BE71-D4F8D1834A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201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8" r:id="rId1"/>
    <p:sldLayoutId id="2147484499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</p:sldLayoutIdLst>
  <p:txStyles>
    <p:titleStyle>
      <a:lvl1pPr algn="ctr" defTabSz="9142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91421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3" algn="l" defTabSz="91421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2" indent="-228554" algn="l" defTabSz="9142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2" indent="-228554" algn="l" defTabSz="91421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0" indent="-228554" algn="l" defTabSz="91421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00" indent="-228554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4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8" indent="-228554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6" indent="-228554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93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41" r:id="rId2"/>
    <p:sldLayoutId id="2147484542" r:id="rId3"/>
    <p:sldLayoutId id="2147484543" r:id="rId4"/>
    <p:sldLayoutId id="2147484544" r:id="rId5"/>
    <p:sldLayoutId id="2147484545" r:id="rId6"/>
    <p:sldLayoutId id="2147484546" r:id="rId7"/>
    <p:sldLayoutId id="2147484547" r:id="rId8"/>
    <p:sldLayoutId id="2147484548" r:id="rId9"/>
    <p:sldLayoutId id="2147484549" r:id="rId10"/>
    <p:sldLayoutId id="2147484550" r:id="rId11"/>
    <p:sldLayoutId id="2147484551" r:id="rId12"/>
    <p:sldLayoutId id="2147484552" r:id="rId13"/>
    <p:sldLayoutId id="2147484553" r:id="rId14"/>
    <p:sldLayoutId id="2147484554" r:id="rId15"/>
    <p:sldLayoutId id="2147484555" r:id="rId16"/>
    <p:sldLayoutId id="2147484556" r:id="rId17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6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2" r:id="rId1"/>
    <p:sldLayoutId id="2147484793" r:id="rId2"/>
    <p:sldLayoutId id="2147484794" r:id="rId3"/>
    <p:sldLayoutId id="2147484795" r:id="rId4"/>
    <p:sldLayoutId id="2147484796" r:id="rId5"/>
    <p:sldLayoutId id="2147484797" r:id="rId6"/>
    <p:sldLayoutId id="2147484798" r:id="rId7"/>
    <p:sldLayoutId id="2147484799" r:id="rId8"/>
    <p:sldLayoutId id="2147484800" r:id="rId9"/>
    <p:sldLayoutId id="2147484801" r:id="rId10"/>
    <p:sldLayoutId id="2147484802" r:id="rId11"/>
    <p:sldLayoutId id="2147484803" r:id="rId12"/>
    <p:sldLayoutId id="2147484804" r:id="rId13"/>
    <p:sldLayoutId id="2147484805" r:id="rId14"/>
    <p:sldLayoutId id="2147484806" r:id="rId15"/>
    <p:sldLayoutId id="2147484807" r:id="rId16"/>
    <p:sldLayoutId id="2147484808" r:id="rId17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59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0" r:id="rId1"/>
    <p:sldLayoutId id="2147484841" r:id="rId2"/>
    <p:sldLayoutId id="2147484842" r:id="rId3"/>
    <p:sldLayoutId id="2147484843" r:id="rId4"/>
    <p:sldLayoutId id="2147484844" r:id="rId5"/>
    <p:sldLayoutId id="2147484845" r:id="rId6"/>
    <p:sldLayoutId id="2147484846" r:id="rId7"/>
    <p:sldLayoutId id="2147484847" r:id="rId8"/>
    <p:sldLayoutId id="2147484848" r:id="rId9"/>
    <p:sldLayoutId id="2147484849" r:id="rId10"/>
    <p:sldLayoutId id="2147484850" r:id="rId11"/>
  </p:sldLayoutIdLst>
  <p:hf sldNum="0" hdr="0" ftr="0" dt="0"/>
  <p:txStyles>
    <p:titleStyle>
      <a:lvl1pPr algn="ctr" defTabSz="457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7" tIns="45706" rIns="91407" bIns="4570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07" tIns="45706" rIns="91407" bIns="4570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07" tIns="45706" rIns="91407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07" tIns="45706" rIns="91407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07" tIns="45706" rIns="91407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EF1A51F0-5232-574A-9280-DB80C7B020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991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853" r:id="rId2"/>
    <p:sldLayoutId id="2147484854" r:id="rId3"/>
    <p:sldLayoutId id="2147484855" r:id="rId4"/>
    <p:sldLayoutId id="2147484856" r:id="rId5"/>
    <p:sldLayoutId id="2147484857" r:id="rId6"/>
    <p:sldLayoutId id="2147484858" r:id="rId7"/>
    <p:sldLayoutId id="2147484859" r:id="rId8"/>
    <p:sldLayoutId id="2147484860" r:id="rId9"/>
    <p:sldLayoutId id="2147484861" r:id="rId10"/>
    <p:sldLayoutId id="2147484862" r:id="rId11"/>
  </p:sldLayoutIdLst>
  <p:hf sldNum="0" hdr="0" ftr="0" dt="0"/>
  <p:txStyles>
    <p:titleStyle>
      <a:lvl1pPr algn="ctr" defTabSz="45703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80" indent="-342780" algn="l" defTabSz="45703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1" algn="l" defTabSz="45703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6" indent="-228518" algn="l" defTabSz="45703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6" indent="-228518" algn="l" defTabSz="45703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5" indent="-228518" algn="l" defTabSz="45703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5" indent="-228518" algn="l" defTabSz="45703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2" indent="-228518" algn="l" defTabSz="45703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2" indent="-228518" algn="l" defTabSz="45703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9" indent="-228518" algn="l" defTabSz="45703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7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6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3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3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1" algn="l" defTabSz="4570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856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0" r:id="rId1"/>
    <p:sldLayoutId id="2147484901" r:id="rId2"/>
    <p:sldLayoutId id="2147484902" r:id="rId3"/>
    <p:sldLayoutId id="2147484903" r:id="rId4"/>
    <p:sldLayoutId id="2147484904" r:id="rId5"/>
    <p:sldLayoutId id="2147484905" r:id="rId6"/>
    <p:sldLayoutId id="2147484906" r:id="rId7"/>
    <p:sldLayoutId id="2147484907" r:id="rId8"/>
    <p:sldLayoutId id="2147484908" r:id="rId9"/>
    <p:sldLayoutId id="2147484909" r:id="rId10"/>
    <p:sldLayoutId id="2147484910" r:id="rId11"/>
  </p:sldLayoutIdLst>
  <p:hf sldNum="0" hdr="0" ftr="0" dt="0"/>
  <p:txStyles>
    <p:titleStyle>
      <a:lvl1pPr algn="ctr" defTabSz="457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850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2" r:id="rId1"/>
    <p:sldLayoutId id="2147484913" r:id="rId2"/>
    <p:sldLayoutId id="2147484914" r:id="rId3"/>
    <p:sldLayoutId id="2147484915" r:id="rId4"/>
    <p:sldLayoutId id="2147484916" r:id="rId5"/>
    <p:sldLayoutId id="2147484917" r:id="rId6"/>
    <p:sldLayoutId id="2147484918" r:id="rId7"/>
    <p:sldLayoutId id="2147484919" r:id="rId8"/>
    <p:sldLayoutId id="2147484920" r:id="rId9"/>
    <p:sldLayoutId id="2147484921" r:id="rId10"/>
    <p:sldLayoutId id="2147484922" r:id="rId11"/>
  </p:sldLayoutIdLst>
  <p:hf sldNum="0" hdr="0" ftr="0" dt="0"/>
  <p:txStyles>
    <p:titleStyle>
      <a:lvl1pPr algn="ctr" defTabSz="457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6" descr="SwooshHeader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333254D-0DD3-004D-8457-8B4AEDBDF7FA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198" name="Picture 33" descr="UCSBslidelogo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36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55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4" r:id="rId1"/>
    <p:sldLayoutId id="2147484925" r:id="rId2"/>
    <p:sldLayoutId id="2147484926" r:id="rId3"/>
    <p:sldLayoutId id="2147484927" r:id="rId4"/>
    <p:sldLayoutId id="2147484928" r:id="rId5"/>
    <p:sldLayoutId id="2147484929" r:id="rId6"/>
    <p:sldLayoutId id="2147484930" r:id="rId7"/>
    <p:sldLayoutId id="2147484931" r:id="rId8"/>
    <p:sldLayoutId id="2147484932" r:id="rId9"/>
    <p:sldLayoutId id="2147484933" r:id="rId10"/>
    <p:sldLayoutId id="2147484934" r:id="rId11"/>
  </p:sldLayoutIdLst>
  <p:hf sldNum="0" hdr="0" ftr="0" dt="0"/>
  <p:txStyles>
    <p:titleStyle>
      <a:lvl1pPr algn="ctr" defTabSz="457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6" descr="SwooshHeader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A638D5F-D480-9E40-A078-7C316F5E5D35}" type="slidenum">
              <a:rPr lang="en-US" sz="10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323975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174" name="Picture 33" descr="UCSBslidelogo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25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27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0" r:id="rId1"/>
    <p:sldLayoutId id="2147484991" r:id="rId2"/>
    <p:sldLayoutId id="2147484992" r:id="rId3"/>
    <p:sldLayoutId id="2147484993" r:id="rId4"/>
    <p:sldLayoutId id="2147484994" r:id="rId5"/>
    <p:sldLayoutId id="2147484995" r:id="rId6"/>
    <p:sldLayoutId id="2147484996" r:id="rId7"/>
    <p:sldLayoutId id="2147484997" r:id="rId8"/>
    <p:sldLayoutId id="2147484998" r:id="rId9"/>
    <p:sldLayoutId id="2147484999" r:id="rId10"/>
    <p:sldLayoutId id="2147485000" r:id="rId11"/>
    <p:sldLayoutId id="2147485001" r:id="rId12"/>
    <p:sldLayoutId id="2147485002" r:id="rId13"/>
    <p:sldLayoutId id="2147485003" r:id="rId14"/>
    <p:sldLayoutId id="2147485004" r:id="rId15"/>
    <p:sldLayoutId id="2147485005" r:id="rId16"/>
    <p:sldLayoutId id="2147485006" r:id="rId17"/>
    <p:sldLayoutId id="2147485007" r:id="rId18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9600" indent="-6096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2838" indent="-5334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601788" indent="-4572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611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966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68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940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512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84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42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8" r:id="rId2"/>
    <p:sldLayoutId id="2147485029" r:id="rId3"/>
    <p:sldLayoutId id="2147485030" r:id="rId4"/>
    <p:sldLayoutId id="2147485031" r:id="rId5"/>
    <p:sldLayoutId id="2147485032" r:id="rId6"/>
    <p:sldLayoutId id="2147485033" r:id="rId7"/>
    <p:sldLayoutId id="2147485034" r:id="rId8"/>
    <p:sldLayoutId id="2147485035" r:id="rId9"/>
    <p:sldLayoutId id="2147485036" r:id="rId10"/>
    <p:sldLayoutId id="2147485037" r:id="rId11"/>
    <p:sldLayoutId id="2147485038" r:id="rId12"/>
    <p:sldLayoutId id="2147485039" r:id="rId13"/>
    <p:sldLayoutId id="2147485040" r:id="rId14"/>
    <p:sldLayoutId id="2147485041" r:id="rId15"/>
    <p:sldLayoutId id="2147485042" r:id="rId16"/>
    <p:sldLayoutId id="2147485043" r:id="rId17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16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6" r:id="rId1"/>
    <p:sldLayoutId id="2147485077" r:id="rId2"/>
    <p:sldLayoutId id="2147485078" r:id="rId3"/>
    <p:sldLayoutId id="2147485079" r:id="rId4"/>
    <p:sldLayoutId id="2147485080" r:id="rId5"/>
    <p:sldLayoutId id="2147485081" r:id="rId6"/>
    <p:sldLayoutId id="2147485082" r:id="rId7"/>
    <p:sldLayoutId id="2147485083" r:id="rId8"/>
    <p:sldLayoutId id="2147485084" r:id="rId9"/>
    <p:sldLayoutId id="2147485085" r:id="rId10"/>
    <p:sldLayoutId id="2147485086" r:id="rId11"/>
    <p:sldLayoutId id="2147485087" r:id="rId12"/>
    <p:sldLayoutId id="2147485088" r:id="rId13"/>
    <p:sldLayoutId id="2147485089" r:id="rId14"/>
    <p:sldLayoutId id="2147485090" r:id="rId15"/>
    <p:sldLayoutId id="2147485091" r:id="rId16"/>
    <p:sldLayoutId id="2147485092" r:id="rId17"/>
    <p:sldLayoutId id="2147485353" r:id="rId18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1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0" r:id="rId1"/>
    <p:sldLayoutId id="2147485231" r:id="rId2"/>
    <p:sldLayoutId id="2147485232" r:id="rId3"/>
    <p:sldLayoutId id="2147485233" r:id="rId4"/>
    <p:sldLayoutId id="2147485234" r:id="rId5"/>
    <p:sldLayoutId id="2147485235" r:id="rId6"/>
    <p:sldLayoutId id="2147485236" r:id="rId7"/>
    <p:sldLayoutId id="2147485237" r:id="rId8"/>
    <p:sldLayoutId id="2147485238" r:id="rId9"/>
    <p:sldLayoutId id="2147485239" r:id="rId10"/>
    <p:sldLayoutId id="2147485240" r:id="rId11"/>
    <p:sldLayoutId id="2147485241" r:id="rId12"/>
    <p:sldLayoutId id="2147485242" r:id="rId13"/>
    <p:sldLayoutId id="2147485243" r:id="rId14"/>
    <p:sldLayoutId id="2147485244" r:id="rId15"/>
    <p:sldLayoutId id="2147485245" r:id="rId16"/>
    <p:sldLayoutId id="2147485246" r:id="rId17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0" y="0"/>
            <a:ext cx="9144000" cy="1295400"/>
            <a:chOff x="0" y="0"/>
            <a:chExt cx="8192" cy="1160"/>
          </a:xfrm>
        </p:grpSpPr>
        <p:sp>
          <p:nvSpPr>
            <p:cNvPr id="8" name="Rectangle 2"/>
            <p:cNvSpPr>
              <a:spLocks/>
            </p:cNvSpPr>
            <p:nvPr/>
          </p:nvSpPr>
          <p:spPr bwMode="auto">
            <a:xfrm>
              <a:off x="0" y="0"/>
              <a:ext cx="8192" cy="1160"/>
            </a:xfrm>
            <a:prstGeom prst="rect">
              <a:avLst/>
            </a:prstGeom>
            <a:solidFill>
              <a:srgbClr val="000099"/>
            </a:solidFill>
            <a:ln w="12700">
              <a:noFill/>
              <a:miter lim="800000"/>
              <a:headEnd/>
              <a:tailEnd/>
            </a:ln>
            <a:ex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91" cy="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6307138"/>
            <a:ext cx="13747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71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6" r:id="rId1"/>
    <p:sldLayoutId id="2147485267" r:id="rId2"/>
    <p:sldLayoutId id="2147485268" r:id="rId3"/>
    <p:sldLayoutId id="2147485269" r:id="rId4"/>
    <p:sldLayoutId id="2147485270" r:id="rId5"/>
    <p:sldLayoutId id="2147485271" r:id="rId6"/>
    <p:sldLayoutId id="2147485272" r:id="rId7"/>
    <p:sldLayoutId id="2147485273" r:id="rId8"/>
    <p:sldLayoutId id="2147485274" r:id="rId9"/>
    <p:sldLayoutId id="2147485275" r:id="rId10"/>
    <p:sldLayoutId id="214748527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4393C57A-DEEF-774C-B685-DFA1EA8580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5/23/18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3E53F6CA-A472-F64D-89D6-A643A03C02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759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6" r:id="rId1"/>
    <p:sldLayoutId id="2147485297" r:id="rId2"/>
    <p:sldLayoutId id="2147485298" r:id="rId3"/>
    <p:sldLayoutId id="2147485299" r:id="rId4"/>
    <p:sldLayoutId id="2147485300" r:id="rId5"/>
    <p:sldLayoutId id="2147485301" r:id="rId6"/>
    <p:sldLayoutId id="2147485302" r:id="rId7"/>
    <p:sldLayoutId id="2147485303" r:id="rId8"/>
    <p:sldLayoutId id="2147485304" r:id="rId9"/>
    <p:sldLayoutId id="2147485305" r:id="rId10"/>
    <p:sldLayoutId id="214748530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06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6" r:id="rId1"/>
    <p:sldLayoutId id="2147485337" r:id="rId2"/>
    <p:sldLayoutId id="2147485338" r:id="rId3"/>
    <p:sldLayoutId id="2147485339" r:id="rId4"/>
    <p:sldLayoutId id="2147485340" r:id="rId5"/>
    <p:sldLayoutId id="2147485341" r:id="rId6"/>
    <p:sldLayoutId id="2147485342" r:id="rId7"/>
    <p:sldLayoutId id="2147485343" r:id="rId8"/>
    <p:sldLayoutId id="2147485344" r:id="rId9"/>
    <p:sldLayoutId id="2147485345" r:id="rId10"/>
    <p:sldLayoutId id="2147485346" r:id="rId11"/>
    <p:sldLayoutId id="2147485347" r:id="rId12"/>
    <p:sldLayoutId id="2147485348" r:id="rId13"/>
    <p:sldLayoutId id="2147485349" r:id="rId14"/>
    <p:sldLayoutId id="2147485350" r:id="rId15"/>
    <p:sldLayoutId id="2147485351" r:id="rId16"/>
    <p:sldLayoutId id="2147485352" r:id="rId17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71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9E0D12C9-371F-A349-A198-E4125DD2651C}" type="slidenum">
              <a:rPr lang="en-US" sz="10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323975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25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5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9600" indent="-6096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2838" indent="-5334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601788" indent="-4572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611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966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68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940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512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84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817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sldNum="0" hdr="0" ftr="0" dt="0"/>
  <p:txStyles>
    <p:titleStyle>
      <a:lvl1pPr algn="ctr" defTabSz="457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0262A19-39B5-F645-97D6-53D730F457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772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hf sldNum="0" hdr="0" ftr="0" dt="0"/>
  <p:txStyles>
    <p:titleStyle>
      <a:lvl1pPr algn="ctr" defTabSz="457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2"/>
            <a:ext cx="533400" cy="24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A8F4F1-8214-7249-A9A5-9505213BB9A8}" type="slidenum">
              <a:rPr lang="en-US" sz="1000">
                <a:solidFill>
                  <a:srgbClr val="000000"/>
                </a:solidFill>
                <a:latin typeface="Arial" charset="0"/>
                <a:cs typeface="Arial" pitchFamily="34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5" y="1324001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51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6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  <p:sldLayoutId id="2147484300" r:id="rId12"/>
    <p:sldLayoutId id="2147484301" r:id="rId13"/>
    <p:sldLayoutId id="2147484302" r:id="rId14"/>
    <p:sldLayoutId id="2147484303" r:id="rId15"/>
    <p:sldLayoutId id="2147484304" r:id="rId16"/>
    <p:sldLayoutId id="2147484305" r:id="rId17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6494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299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69508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60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8672" indent="-608672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1134" indent="-53258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599338" indent="-456494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3185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6019" indent="-380425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25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89034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45525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2029" indent="-380425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06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04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08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10" algn="l" defTabSz="912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wooshHeader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</p:pic>
      <p:sp>
        <p:nvSpPr>
          <p:cNvPr id="307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1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1" tIns="45711" rIns="91421" bIns="45711">
            <a:spAutoFit/>
          </a:bodyPr>
          <a:lstStyle/>
          <a:p>
            <a:pPr defTabSz="914353" eaLnBrk="0" hangingPunct="0">
              <a:spcBef>
                <a:spcPct val="50000"/>
              </a:spcBef>
              <a:buFontTx/>
              <a:buNone/>
              <a:defRPr/>
            </a:pPr>
            <a:fld id="{E6FD87DA-640C-4313-ACCC-E33AC66B8BD6}" type="slidenum">
              <a:rPr lang="en-US" sz="1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pPr defTabSz="914353" eaLnBrk="0" hangingPunct="0"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07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323979"/>
            <a:ext cx="8428037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33" descr="UCSBslidelogo"/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7772400" y="6308729"/>
            <a:ext cx="137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72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  <p:sldLayoutId id="2147484358" r:id="rId16"/>
    <p:sldLayoutId id="2147484359" r:id="rId17"/>
    <p:sldLayoutId id="2147484360" r:id="rId1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5pPr>
      <a:lvl6pPr marL="45710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4212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7132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8426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9476" indent="-609476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1112610" indent="-533291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</a:defRPr>
      </a:lvl2pPr>
      <a:lvl3pPr marL="1601460" indent="-457106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3pPr>
      <a:lvl4pPr marL="1915721" indent="-380923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</a:defRPr>
      </a:lvl4pPr>
      <a:lvl5pPr marL="2379175" indent="-380923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5pPr>
      <a:lvl6pPr marL="2836283" indent="-380923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93389" indent="-380923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50495" indent="-380923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7601" indent="-380923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wooshHeader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459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0" y="65214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B603DB2-9062-694B-928E-8006A60B978B}" type="slidenum">
              <a:rPr lang="en-US" sz="10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1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323975"/>
            <a:ext cx="84280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102" name="Picture 33" descr="UCSBslidelogo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08725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65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  <p:sldLayoutId id="2147484373" r:id="rId12"/>
    <p:sldLayoutId id="2147484374" r:id="rId13"/>
    <p:sldLayoutId id="2147484375" r:id="rId14"/>
    <p:sldLayoutId id="2147484376" r:id="rId15"/>
    <p:sldLayoutId id="2147484377" r:id="rId16"/>
    <p:sldLayoutId id="2147484378" r:id="rId17"/>
    <p:sldLayoutId id="2147484379" r:id="rId18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609600" indent="-6096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112838" indent="-5334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601788" indent="-4572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91611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379663" indent="-3810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8368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32940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7512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4208463" indent="-3810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04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04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04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9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8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29.emf"/><Relationship Id="rId26" Type="http://schemas.openxmlformats.org/officeDocument/2006/relationships/image" Target="../media/image33.emf"/><Relationship Id="rId39" Type="http://schemas.openxmlformats.org/officeDocument/2006/relationships/oleObject" Target="../embeddings/oleObject19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37.emf"/><Relationship Id="rId42" Type="http://schemas.openxmlformats.org/officeDocument/2006/relationships/image" Target="../media/image41.emf"/><Relationship Id="rId7" Type="http://schemas.openxmlformats.org/officeDocument/2006/relationships/oleObject" Target="../embeddings/oleObject3.bin"/><Relationship Id="rId2" Type="http://schemas.openxmlformats.org/officeDocument/2006/relationships/tags" Target="../tags/tag6.xml"/><Relationship Id="rId16" Type="http://schemas.openxmlformats.org/officeDocument/2006/relationships/image" Target="../media/image28.e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32.emf"/><Relationship Id="rId32" Type="http://schemas.openxmlformats.org/officeDocument/2006/relationships/image" Target="../media/image36.emf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40.emf"/><Relationship Id="rId45" Type="http://schemas.openxmlformats.org/officeDocument/2006/relationships/image" Target="../media/image1.jpeg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34.emf"/><Relationship Id="rId36" Type="http://schemas.openxmlformats.org/officeDocument/2006/relationships/image" Target="../media/image38.emf"/><Relationship Id="rId10" Type="http://schemas.openxmlformats.org/officeDocument/2006/relationships/image" Target="../media/image25.e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4" Type="http://schemas.openxmlformats.org/officeDocument/2006/relationships/image" Target="../media/image42.emf"/><Relationship Id="rId4" Type="http://schemas.openxmlformats.org/officeDocument/2006/relationships/notesSlide" Target="../notesSlides/notesSlide12.xm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7.emf"/><Relationship Id="rId22" Type="http://schemas.openxmlformats.org/officeDocument/2006/relationships/image" Target="../media/image31.e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35.emf"/><Relationship Id="rId35" Type="http://schemas.openxmlformats.org/officeDocument/2006/relationships/oleObject" Target="../embeddings/oleObject17.bin"/><Relationship Id="rId43" Type="http://schemas.openxmlformats.org/officeDocument/2006/relationships/oleObject" Target="../embeddings/oleObject21.bin"/><Relationship Id="rId8" Type="http://schemas.openxmlformats.org/officeDocument/2006/relationships/image" Target="../media/image24.emf"/><Relationship Id="rId3" Type="http://schemas.openxmlformats.org/officeDocument/2006/relationships/slideLayout" Target="../slideLayouts/slideLayout248.xml"/><Relationship Id="rId12" Type="http://schemas.openxmlformats.org/officeDocument/2006/relationships/image" Target="../media/image26.e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39.emf"/><Relationship Id="rId20" Type="http://schemas.openxmlformats.org/officeDocument/2006/relationships/image" Target="../media/image30.emf"/><Relationship Id="rId41" Type="http://schemas.openxmlformats.org/officeDocument/2006/relationships/oleObject" Target="../embeddings/oleObject2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9.xml"/><Relationship Id="rId7" Type="http://schemas.openxmlformats.org/officeDocument/2006/relationships/image" Target="../media/image43.emf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9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49.xml"/><Relationship Id="rId1" Type="http://schemas.openxmlformats.org/officeDocument/2006/relationships/tags" Target="../tags/tag8.xml"/><Relationship Id="rId5" Type="http://schemas.openxmlformats.org/officeDocument/2006/relationships/image" Target="../media/image48.emf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24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1.emf"/><Relationship Id="rId4" Type="http://schemas.openxmlformats.org/officeDocument/2006/relationships/image" Target="../media/image1.jpeg"/><Relationship Id="rId9" Type="http://schemas.openxmlformats.org/officeDocument/2006/relationships/image" Target="../media/image5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3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9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60.xml"/><Relationship Id="rId1" Type="http://schemas.openxmlformats.org/officeDocument/2006/relationships/tags" Target="../tags/tag9.xml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71.xml"/><Relationship Id="rId1" Type="http://schemas.openxmlformats.org/officeDocument/2006/relationships/tags" Target="../tags/tag10.xml"/><Relationship Id="rId5" Type="http://schemas.openxmlformats.org/officeDocument/2006/relationships/image" Target="../media/image1.jpeg"/><Relationship Id="rId4" Type="http://schemas.openxmlformats.org/officeDocument/2006/relationships/image" Target="../media/image5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82.xml"/><Relationship Id="rId1" Type="http://schemas.openxmlformats.org/officeDocument/2006/relationships/tags" Target="../tags/tag11.xml"/><Relationship Id="rId5" Type="http://schemas.openxmlformats.org/officeDocument/2006/relationships/image" Target="../media/image54.emf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7.xml"/><Relationship Id="rId5" Type="http://schemas.openxmlformats.org/officeDocument/2006/relationships/hyperlink" Target="http://graphblas.org/" TargetMode="Externa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6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iff"/><Relationship Id="rId1" Type="http://schemas.openxmlformats.org/officeDocument/2006/relationships/slideLayout" Target="../slideLayouts/slideLayout3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2.jpeg"/><Relationship Id="rId5" Type="http://schemas.openxmlformats.org/officeDocument/2006/relationships/image" Target="../media/image5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"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26" y="1924051"/>
            <a:ext cx="71786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CC99"/>
                </a:solidFill>
              </a:rPr>
              <a:t> </a:t>
            </a:r>
          </a:p>
        </p:txBody>
      </p:sp>
      <p:graphicFrame>
        <p:nvGraphicFramePr>
          <p:cNvPr id="1026" name="Base" hidden="1"/>
          <p:cNvGraphicFramePr>
            <a:graphicFrameLocks/>
          </p:cNvGraphicFramePr>
          <p:nvPr/>
        </p:nvGraphicFramePr>
        <p:xfrm>
          <a:off x="1524001" y="1397001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5" imgW="0" imgH="0" progId="PowerPoint.Show.8">
                  <p:embed/>
                </p:oleObj>
              </mc:Choice>
              <mc:Fallback>
                <p:oleObj r:id="rId5" imgW="0" imgH="0" progId="PowerPoint.Show.8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1397001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FFDA9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37753" y="2074210"/>
            <a:ext cx="869458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4000" dirty="0">
                <a:solidFill>
                  <a:srgbClr val="FFFF00"/>
                </a:solidFill>
                <a:latin typeface="Calibri"/>
                <a:cs typeface="Calibri"/>
              </a:rPr>
              <a:t>Sparse Matrices for </a:t>
            </a:r>
            <a:br>
              <a:rPr lang="en-US" sz="4000" dirty="0">
                <a:solidFill>
                  <a:srgbClr val="FFFF00"/>
                </a:solidFill>
                <a:latin typeface="Calibri"/>
                <a:cs typeface="Calibri"/>
              </a:rPr>
            </a:br>
            <a:r>
              <a:rPr lang="en-US" sz="4000" dirty="0">
                <a:solidFill>
                  <a:srgbClr val="FFFF00"/>
                </a:solidFill>
                <a:latin typeface="Calibri"/>
                <a:cs typeface="Calibri"/>
              </a:rPr>
              <a:t>High Performance Graph Analytics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12450" y="3286384"/>
            <a:ext cx="8137561" cy="357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John R. Gilbert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FFFF00"/>
                </a:solidFill>
                <a:latin typeface="Calibri"/>
                <a:cs typeface="Calibri"/>
              </a:rPr>
              <a:t>University of California, Santa Barbara</a:t>
            </a:r>
          </a:p>
          <a:p>
            <a:pPr>
              <a:spcBef>
                <a:spcPct val="0"/>
              </a:spcBef>
              <a:buNone/>
            </a:pPr>
            <a:endParaRPr lang="en-US" sz="2000" dirty="0">
              <a:solidFill>
                <a:srgbClr val="FFFF00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  <a:buNone/>
            </a:pPr>
            <a:endParaRPr lang="en-US" sz="2000" dirty="0">
              <a:solidFill>
                <a:srgbClr val="FFFF00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  <a:buNone/>
            </a:pPr>
            <a:endParaRPr lang="en-US" sz="2000" dirty="0">
              <a:solidFill>
                <a:srgbClr val="FFFF00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  <a:buNone/>
            </a:pPr>
            <a:r>
              <a:rPr lang="en-US" sz="2000" dirty="0">
                <a:solidFill>
                  <a:srgbClr val="FFFF00"/>
                </a:solidFill>
                <a:latin typeface="Calibri"/>
                <a:cs typeface="Calibri"/>
              </a:rPr>
              <a:t>Purdue University</a:t>
            </a:r>
          </a:p>
          <a:p>
            <a:pPr>
              <a:spcBef>
                <a:spcPct val="0"/>
              </a:spcBef>
              <a:buNone/>
            </a:pPr>
            <a:r>
              <a:rPr lang="en-US" sz="2000" dirty="0">
                <a:solidFill>
                  <a:srgbClr val="FFFF00"/>
                </a:solidFill>
                <a:latin typeface="Calibri"/>
                <a:cs typeface="Calibri"/>
              </a:rPr>
              <a:t>January 27, 2016</a:t>
            </a:r>
          </a:p>
        </p:txBody>
      </p:sp>
      <p:pic>
        <p:nvPicPr>
          <p:cNvPr id="1031" name="Picture 7" descr="UCSBslide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170653"/>
            <a:ext cx="1825064" cy="73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596873" y="6318252"/>
            <a:ext cx="5638298" cy="3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Times" charset="0"/>
              </a:rPr>
              <a:t>Support at UCSB:  Intel, Microsoft, DOE Office of Science, NSF</a:t>
            </a:r>
          </a:p>
        </p:txBody>
      </p:sp>
    </p:spTree>
    <p:extLst>
      <p:ext uri="{BB962C8B-B14F-4D97-AF65-F5344CB8AC3E}">
        <p14:creationId xmlns:p14="http://schemas.microsoft.com/office/powerpoint/2010/main" val="25925339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91" y="0"/>
            <a:ext cx="2041208" cy="12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3038"/>
            <a:ext cx="5380038" cy="515937"/>
          </a:xfrm>
        </p:spPr>
        <p:txBody>
          <a:bodyPr/>
          <a:lstStyle/>
          <a:p>
            <a:pPr eaLnBrk="1" hangingPunct="1"/>
            <a:r>
              <a:rPr lang="en-US" b="0" dirty="0">
                <a:latin typeface="Arial" charset="0"/>
              </a:rPr>
              <a:t>Graph 500 List </a:t>
            </a:r>
            <a:r>
              <a:rPr lang="en-US" sz="2400" b="0" dirty="0">
                <a:latin typeface="Arial" charset="0"/>
              </a:rPr>
              <a:t>(November 2015)</a:t>
            </a:r>
          </a:p>
        </p:txBody>
      </p:sp>
      <p:sp>
        <p:nvSpPr>
          <p:cNvPr id="28" name="Rectangle 7"/>
          <p:cNvSpPr>
            <a:spLocks/>
          </p:cNvSpPr>
          <p:nvPr/>
        </p:nvSpPr>
        <p:spPr bwMode="auto">
          <a:xfrm>
            <a:off x="117550" y="1259139"/>
            <a:ext cx="3060700" cy="202406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28566" bIns="0"/>
          <a:lstStyle/>
          <a:p>
            <a:pPr marL="27898" algn="ctr">
              <a:spcBef>
                <a:spcPts val="984"/>
              </a:spcBef>
              <a:buFontTx/>
              <a:buNone/>
              <a:defRPr/>
            </a:pPr>
            <a:r>
              <a:rPr lang="en-US" sz="2400" b="1" u="sng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Graph500  Benchmark:</a:t>
            </a:r>
            <a:endParaRPr lang="en-US" sz="2400" u="sng" dirty="0">
              <a:solidFill>
                <a:srgbClr val="000000"/>
              </a:solidFill>
              <a:latin typeface="Arial"/>
              <a:cs typeface="Arial Bold" charset="0"/>
              <a:sym typeface="Arial Bold" charset="0"/>
            </a:endParaRPr>
          </a:p>
          <a:p>
            <a:pPr marL="27898" algn="ctr">
              <a:spcBef>
                <a:spcPts val="984"/>
              </a:spcBef>
              <a:buFontTx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Breadth-first search</a:t>
            </a:r>
            <a:b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</a:b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in a large </a:t>
            </a:r>
            <a:b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</a:b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power-law graph</a:t>
            </a:r>
            <a:endParaRPr lang="en-US" sz="2400" dirty="0">
              <a:solidFill>
                <a:srgbClr val="FF0000"/>
              </a:solidFill>
              <a:latin typeface="Arial"/>
              <a:cs typeface="Arial" charset="0"/>
            </a:endParaRPr>
          </a:p>
        </p:txBody>
      </p:sp>
      <p:grpSp>
        <p:nvGrpSpPr>
          <p:cNvPr id="28678" name="Group 13"/>
          <p:cNvGrpSpPr>
            <a:grpSpLocks/>
          </p:cNvGrpSpPr>
          <p:nvPr/>
        </p:nvGrpSpPr>
        <p:grpSpPr bwMode="auto">
          <a:xfrm>
            <a:off x="104850" y="3581275"/>
            <a:ext cx="3130550" cy="2324100"/>
            <a:chOff x="3552" y="672"/>
            <a:chExt cx="1972" cy="1464"/>
          </a:xfrm>
        </p:grpSpPr>
        <p:grpSp>
          <p:nvGrpSpPr>
            <p:cNvPr id="28679" name="Group 14"/>
            <p:cNvGrpSpPr>
              <a:grpSpLocks/>
            </p:cNvGrpSpPr>
            <p:nvPr/>
          </p:nvGrpSpPr>
          <p:grpSpPr bwMode="auto">
            <a:xfrm>
              <a:off x="3609" y="879"/>
              <a:ext cx="152" cy="513"/>
              <a:chOff x="2776" y="1167"/>
              <a:chExt cx="152" cy="513"/>
            </a:xfrm>
          </p:grpSpPr>
          <p:sp>
            <p:nvSpPr>
              <p:cNvPr id="28727" name="Line 1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28" name="Freeform 1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680" name="Group 17"/>
            <p:cNvGrpSpPr>
              <a:grpSpLocks/>
            </p:cNvGrpSpPr>
            <p:nvPr/>
          </p:nvGrpSpPr>
          <p:grpSpPr bwMode="auto">
            <a:xfrm flipH="1" flipV="1">
              <a:off x="3785" y="879"/>
              <a:ext cx="152" cy="513"/>
              <a:chOff x="2776" y="1167"/>
              <a:chExt cx="152" cy="513"/>
            </a:xfrm>
          </p:grpSpPr>
          <p:sp>
            <p:nvSpPr>
              <p:cNvPr id="28725" name="Line 18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26" name="Freeform 19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681" name="Group 20"/>
            <p:cNvGrpSpPr>
              <a:grpSpLocks/>
            </p:cNvGrpSpPr>
            <p:nvPr/>
          </p:nvGrpSpPr>
          <p:grpSpPr bwMode="auto">
            <a:xfrm>
              <a:off x="3761" y="740"/>
              <a:ext cx="777" cy="133"/>
              <a:chOff x="2928" y="1028"/>
              <a:chExt cx="777" cy="133"/>
            </a:xfrm>
          </p:grpSpPr>
          <p:sp>
            <p:nvSpPr>
              <p:cNvPr id="28723" name="Line 21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24" name="Freeform 22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682" name="Oval 23"/>
            <p:cNvSpPr>
              <a:spLocks noChangeAspect="1" noChangeArrowheads="1"/>
            </p:cNvSpPr>
            <p:nvPr/>
          </p:nvSpPr>
          <p:spPr bwMode="auto">
            <a:xfrm>
              <a:off x="3713" y="816"/>
              <a:ext cx="120" cy="12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buFontTx/>
                <a:buNone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8683" name="Group 24"/>
            <p:cNvGrpSpPr>
              <a:grpSpLocks/>
            </p:cNvGrpSpPr>
            <p:nvPr/>
          </p:nvGrpSpPr>
          <p:grpSpPr bwMode="auto">
            <a:xfrm>
              <a:off x="3767" y="1403"/>
              <a:ext cx="777" cy="523"/>
              <a:chOff x="2934" y="1691"/>
              <a:chExt cx="777" cy="523"/>
            </a:xfrm>
          </p:grpSpPr>
          <p:sp>
            <p:nvSpPr>
              <p:cNvPr id="28721" name="Line 25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22" name="Freeform 26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684" name="Text Box 27"/>
            <p:cNvSpPr txBox="1">
              <a:spLocks noChangeArrowheads="1"/>
            </p:cNvSpPr>
            <p:nvPr/>
          </p:nvSpPr>
          <p:spPr bwMode="auto">
            <a:xfrm>
              <a:off x="3589" y="67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8685" name="Text Box 28"/>
            <p:cNvSpPr txBox="1">
              <a:spLocks noChangeArrowheads="1"/>
            </p:cNvSpPr>
            <p:nvPr/>
          </p:nvSpPr>
          <p:spPr bwMode="auto">
            <a:xfrm>
              <a:off x="4545" y="67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8686" name="Text Box 29"/>
            <p:cNvSpPr txBox="1">
              <a:spLocks noChangeArrowheads="1"/>
            </p:cNvSpPr>
            <p:nvPr/>
          </p:nvSpPr>
          <p:spPr bwMode="auto">
            <a:xfrm>
              <a:off x="3601" y="192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8687" name="Text Box 30"/>
            <p:cNvSpPr txBox="1">
              <a:spLocks noChangeArrowheads="1"/>
            </p:cNvSpPr>
            <p:nvPr/>
          </p:nvSpPr>
          <p:spPr bwMode="auto">
            <a:xfrm>
              <a:off x="3552" y="129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28688" name="Text Box 31"/>
            <p:cNvSpPr txBox="1">
              <a:spLocks noChangeArrowheads="1"/>
            </p:cNvSpPr>
            <p:nvPr/>
          </p:nvSpPr>
          <p:spPr bwMode="auto">
            <a:xfrm>
              <a:off x="4557" y="134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28689" name="Oval 32"/>
            <p:cNvSpPr>
              <a:spLocks noChangeAspect="1" noChangeArrowheads="1"/>
            </p:cNvSpPr>
            <p:nvPr/>
          </p:nvSpPr>
          <p:spPr bwMode="auto">
            <a:xfrm>
              <a:off x="4481" y="1872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90" name="Oval 33"/>
            <p:cNvSpPr>
              <a:spLocks noChangeAspect="1" noChangeArrowheads="1"/>
            </p:cNvSpPr>
            <p:nvPr/>
          </p:nvSpPr>
          <p:spPr bwMode="auto">
            <a:xfrm>
              <a:off x="4481" y="816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91" name="Oval 34"/>
            <p:cNvSpPr>
              <a:spLocks noChangeAspect="1" noChangeArrowheads="1"/>
            </p:cNvSpPr>
            <p:nvPr/>
          </p:nvSpPr>
          <p:spPr bwMode="auto">
            <a:xfrm>
              <a:off x="4481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92" name="Oval 35"/>
            <p:cNvSpPr>
              <a:spLocks noChangeAspect="1" noChangeArrowheads="1"/>
            </p:cNvSpPr>
            <p:nvPr/>
          </p:nvSpPr>
          <p:spPr bwMode="auto">
            <a:xfrm>
              <a:off x="5249" y="1344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8693" name="Group 36"/>
            <p:cNvGrpSpPr>
              <a:grpSpLocks/>
            </p:cNvGrpSpPr>
            <p:nvPr/>
          </p:nvGrpSpPr>
          <p:grpSpPr bwMode="auto">
            <a:xfrm>
              <a:off x="4553" y="1276"/>
              <a:ext cx="777" cy="133"/>
              <a:chOff x="2928" y="1028"/>
              <a:chExt cx="777" cy="133"/>
            </a:xfrm>
          </p:grpSpPr>
          <p:sp>
            <p:nvSpPr>
              <p:cNvPr id="28719" name="Line 37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20" name="Freeform 38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694" name="Group 39"/>
            <p:cNvGrpSpPr>
              <a:grpSpLocks/>
            </p:cNvGrpSpPr>
            <p:nvPr/>
          </p:nvGrpSpPr>
          <p:grpSpPr bwMode="auto">
            <a:xfrm>
              <a:off x="3769" y="1808"/>
              <a:ext cx="777" cy="133"/>
              <a:chOff x="2928" y="1028"/>
              <a:chExt cx="777" cy="133"/>
            </a:xfrm>
          </p:grpSpPr>
          <p:sp>
            <p:nvSpPr>
              <p:cNvPr id="28717" name="Line 40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18" name="Freeform 41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695" name="Group 42"/>
            <p:cNvGrpSpPr>
              <a:grpSpLocks/>
            </p:cNvGrpSpPr>
            <p:nvPr/>
          </p:nvGrpSpPr>
          <p:grpSpPr bwMode="auto">
            <a:xfrm flipH="1" flipV="1">
              <a:off x="3757" y="1940"/>
              <a:ext cx="777" cy="133"/>
              <a:chOff x="2928" y="1028"/>
              <a:chExt cx="777" cy="133"/>
            </a:xfrm>
          </p:grpSpPr>
          <p:sp>
            <p:nvSpPr>
              <p:cNvPr id="28715" name="Line 43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16" name="Freeform 44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696" name="Group 45"/>
            <p:cNvGrpSpPr>
              <a:grpSpLocks/>
            </p:cNvGrpSpPr>
            <p:nvPr/>
          </p:nvGrpSpPr>
          <p:grpSpPr bwMode="auto">
            <a:xfrm flipH="1" flipV="1">
              <a:off x="3773" y="1404"/>
              <a:ext cx="777" cy="133"/>
              <a:chOff x="2928" y="1028"/>
              <a:chExt cx="777" cy="133"/>
            </a:xfrm>
          </p:grpSpPr>
          <p:sp>
            <p:nvSpPr>
              <p:cNvPr id="28713" name="Line 4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14" name="Freeform 47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697" name="Group 48"/>
            <p:cNvGrpSpPr>
              <a:grpSpLocks/>
            </p:cNvGrpSpPr>
            <p:nvPr/>
          </p:nvGrpSpPr>
          <p:grpSpPr bwMode="auto">
            <a:xfrm flipV="1">
              <a:off x="3605" y="1423"/>
              <a:ext cx="152" cy="513"/>
              <a:chOff x="2776" y="1167"/>
              <a:chExt cx="152" cy="513"/>
            </a:xfrm>
          </p:grpSpPr>
          <p:sp>
            <p:nvSpPr>
              <p:cNvPr id="28711" name="Line 49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12" name="Freeform 50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698" name="Group 51"/>
            <p:cNvGrpSpPr>
              <a:grpSpLocks/>
            </p:cNvGrpSpPr>
            <p:nvPr/>
          </p:nvGrpSpPr>
          <p:grpSpPr bwMode="auto">
            <a:xfrm flipH="1" flipV="1">
              <a:off x="4545" y="879"/>
              <a:ext cx="152" cy="513"/>
              <a:chOff x="2776" y="1167"/>
              <a:chExt cx="152" cy="513"/>
            </a:xfrm>
          </p:grpSpPr>
          <p:sp>
            <p:nvSpPr>
              <p:cNvPr id="28709" name="Line 5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10" name="Freeform 5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699" name="Group 54"/>
            <p:cNvGrpSpPr>
              <a:grpSpLocks/>
            </p:cNvGrpSpPr>
            <p:nvPr/>
          </p:nvGrpSpPr>
          <p:grpSpPr bwMode="auto">
            <a:xfrm>
              <a:off x="4538" y="1397"/>
              <a:ext cx="764" cy="543"/>
              <a:chOff x="3696" y="1680"/>
              <a:chExt cx="764" cy="543"/>
            </a:xfrm>
          </p:grpSpPr>
          <p:sp>
            <p:nvSpPr>
              <p:cNvPr id="28707" name="Line 55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08" name="Freeform 56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700" name="Group 57"/>
            <p:cNvGrpSpPr>
              <a:grpSpLocks/>
            </p:cNvGrpSpPr>
            <p:nvPr/>
          </p:nvGrpSpPr>
          <p:grpSpPr bwMode="auto">
            <a:xfrm>
              <a:off x="4559" y="882"/>
              <a:ext cx="764" cy="543"/>
              <a:chOff x="3726" y="1170"/>
              <a:chExt cx="764" cy="543"/>
            </a:xfrm>
          </p:grpSpPr>
          <p:sp>
            <p:nvSpPr>
              <p:cNvPr id="28705" name="Line 58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06" name="Freeform 59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701" name="Text Box 60"/>
            <p:cNvSpPr txBox="1">
              <a:spLocks noChangeArrowheads="1"/>
            </p:cNvSpPr>
            <p:nvPr/>
          </p:nvSpPr>
          <p:spPr bwMode="auto">
            <a:xfrm>
              <a:off x="4537" y="192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28702" name="Text Box 61"/>
            <p:cNvSpPr txBox="1">
              <a:spLocks noChangeArrowheads="1"/>
            </p:cNvSpPr>
            <p:nvPr/>
          </p:nvSpPr>
          <p:spPr bwMode="auto">
            <a:xfrm>
              <a:off x="5337" y="130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28703" name="Oval 62"/>
            <p:cNvSpPr>
              <a:spLocks noChangeAspect="1" noChangeArrowheads="1"/>
            </p:cNvSpPr>
            <p:nvPr/>
          </p:nvSpPr>
          <p:spPr bwMode="auto">
            <a:xfrm>
              <a:off x="3713" y="1344"/>
              <a:ext cx="120" cy="1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04" name="Oval 63"/>
            <p:cNvSpPr>
              <a:spLocks noChangeAspect="1" noChangeArrowheads="1"/>
            </p:cNvSpPr>
            <p:nvPr/>
          </p:nvSpPr>
          <p:spPr bwMode="auto">
            <a:xfrm>
              <a:off x="3713" y="1872"/>
              <a:ext cx="120" cy="12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" name="Picture 1" descr="Graph500nov2015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37" y="1150855"/>
            <a:ext cx="5264763" cy="570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9787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" y="173064"/>
            <a:ext cx="8913813" cy="515937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0" dirty="0">
                <a:latin typeface="Arial" charset="0"/>
              </a:rPr>
              <a:t>Floating-Point vs. Graphs, November 2015</a:t>
            </a:r>
          </a:p>
        </p:txBody>
      </p:sp>
      <p:grpSp>
        <p:nvGrpSpPr>
          <p:cNvPr id="30723" name="Group 24"/>
          <p:cNvGrpSpPr>
            <a:grpSpLocks/>
          </p:cNvGrpSpPr>
          <p:nvPr/>
        </p:nvGrpSpPr>
        <p:grpSpPr bwMode="auto">
          <a:xfrm>
            <a:off x="715989" y="2247900"/>
            <a:ext cx="4137025" cy="1196975"/>
            <a:chOff x="4800600" y="1425575"/>
            <a:chExt cx="4138613" cy="1198563"/>
          </a:xfrm>
        </p:grpSpPr>
        <p:sp>
          <p:nvSpPr>
            <p:cNvPr id="30778" name="Text Box 14"/>
            <p:cNvSpPr txBox="1">
              <a:spLocks noChangeAspect="1" noChangeArrowheads="1"/>
            </p:cNvSpPr>
            <p:nvPr/>
          </p:nvSpPr>
          <p:spPr bwMode="auto">
            <a:xfrm>
              <a:off x="6629400" y="1714500"/>
              <a:ext cx="447906" cy="64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3600" b="1">
                  <a:solidFill>
                    <a:srgbClr val="021FAE"/>
                  </a:solidFill>
                  <a:latin typeface="Times" charset="0"/>
                </a:rPr>
                <a:t>=</a:t>
              </a:r>
            </a:p>
          </p:txBody>
        </p:sp>
        <p:sp>
          <p:nvSpPr>
            <p:cNvPr id="30779" name="Text Box 15"/>
            <p:cNvSpPr txBox="1">
              <a:spLocks noChangeAspect="1" noChangeArrowheads="1"/>
            </p:cNvSpPr>
            <p:nvPr/>
          </p:nvSpPr>
          <p:spPr bwMode="auto">
            <a:xfrm>
              <a:off x="7772400" y="1714500"/>
              <a:ext cx="390000" cy="585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3200">
                  <a:solidFill>
                    <a:srgbClr val="021FAE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30780" name="Text Box 16"/>
            <p:cNvSpPr txBox="1">
              <a:spLocks noChangeAspect="1" noChangeArrowheads="1"/>
            </p:cNvSpPr>
            <p:nvPr/>
          </p:nvSpPr>
          <p:spPr bwMode="auto">
            <a:xfrm>
              <a:off x="4800600" y="1485900"/>
              <a:ext cx="659408" cy="110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6600">
                  <a:solidFill>
                    <a:srgbClr val="021FAE"/>
                  </a:solidFill>
                  <a:latin typeface="Times" charset="0"/>
                </a:rPr>
                <a:t>P</a:t>
              </a:r>
            </a:p>
          </p:txBody>
        </p:sp>
        <p:grpSp>
          <p:nvGrpSpPr>
            <p:cNvPr id="30781" name="Group 25"/>
            <p:cNvGrpSpPr>
              <a:grpSpLocks/>
            </p:cNvGrpSpPr>
            <p:nvPr/>
          </p:nvGrpSpPr>
          <p:grpSpPr bwMode="auto">
            <a:xfrm>
              <a:off x="5486400" y="1485900"/>
              <a:ext cx="1123950" cy="1123950"/>
              <a:chOff x="3177" y="930"/>
              <a:chExt cx="708" cy="708"/>
            </a:xfrm>
          </p:grpSpPr>
          <p:sp>
            <p:nvSpPr>
              <p:cNvPr id="30794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177" y="930"/>
                <a:ext cx="708" cy="708"/>
              </a:xfrm>
              <a:prstGeom prst="rect">
                <a:avLst/>
              </a:prstGeom>
              <a:noFill/>
              <a:ln w="28575">
                <a:solidFill>
                  <a:srgbClr val="021FA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95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284" y="965"/>
                <a:ext cx="410" cy="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5400">
                    <a:solidFill>
                      <a:srgbClr val="021FAE"/>
                    </a:solidFill>
                    <a:latin typeface="Times" charset="0"/>
                  </a:rPr>
                  <a:t>A</a:t>
                </a:r>
              </a:p>
            </p:txBody>
          </p:sp>
        </p:grpSp>
        <p:grpSp>
          <p:nvGrpSpPr>
            <p:cNvPr id="30782" name="Group 26"/>
            <p:cNvGrpSpPr>
              <a:grpSpLocks/>
            </p:cNvGrpSpPr>
            <p:nvPr/>
          </p:nvGrpSpPr>
          <p:grpSpPr bwMode="auto">
            <a:xfrm>
              <a:off x="7086600" y="1485900"/>
              <a:ext cx="1125538" cy="1123950"/>
              <a:chOff x="4248" y="945"/>
              <a:chExt cx="709" cy="708"/>
            </a:xfrm>
          </p:grpSpPr>
          <p:grpSp>
            <p:nvGrpSpPr>
              <p:cNvPr id="30789" name="Group 6"/>
              <p:cNvGrpSpPr>
                <a:grpSpLocks noChangeAspect="1"/>
              </p:cNvGrpSpPr>
              <p:nvPr/>
            </p:nvGrpSpPr>
            <p:grpSpPr bwMode="auto">
              <a:xfrm>
                <a:off x="4248" y="945"/>
                <a:ext cx="709" cy="708"/>
                <a:chOff x="2064" y="720"/>
                <a:chExt cx="1008" cy="1008"/>
              </a:xfrm>
            </p:grpSpPr>
            <p:sp>
              <p:nvSpPr>
                <p:cNvPr id="30791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92" name="Line 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93" name="Line 9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0790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4255" y="1117"/>
                <a:ext cx="410" cy="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4800">
                    <a:solidFill>
                      <a:srgbClr val="021FAE"/>
                    </a:solidFill>
                    <a:latin typeface="Times" charset="0"/>
                  </a:rPr>
                  <a:t>L</a:t>
                </a:r>
              </a:p>
            </p:txBody>
          </p:sp>
        </p:grpSp>
        <p:grpSp>
          <p:nvGrpSpPr>
            <p:cNvPr id="30783" name="Group 27"/>
            <p:cNvGrpSpPr>
              <a:grpSpLocks/>
            </p:cNvGrpSpPr>
            <p:nvPr/>
          </p:nvGrpSpPr>
          <p:grpSpPr bwMode="auto">
            <a:xfrm>
              <a:off x="7815263" y="1425575"/>
              <a:ext cx="1123950" cy="1198563"/>
              <a:chOff x="4923" y="898"/>
              <a:chExt cx="708" cy="755"/>
            </a:xfrm>
          </p:grpSpPr>
          <p:grpSp>
            <p:nvGrpSpPr>
              <p:cNvPr id="30784" name="Group 10"/>
              <p:cNvGrpSpPr>
                <a:grpSpLocks noChangeAspect="1"/>
              </p:cNvGrpSpPr>
              <p:nvPr/>
            </p:nvGrpSpPr>
            <p:grpSpPr bwMode="auto">
              <a:xfrm flipH="1" flipV="1">
                <a:off x="4923" y="945"/>
                <a:ext cx="708" cy="708"/>
                <a:chOff x="2064" y="720"/>
                <a:chExt cx="1008" cy="1008"/>
              </a:xfrm>
            </p:grpSpPr>
            <p:sp>
              <p:nvSpPr>
                <p:cNvPr id="30786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87" name="Line 1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88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0785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5219" y="898"/>
                <a:ext cx="410" cy="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4800">
                    <a:solidFill>
                      <a:srgbClr val="021FAE"/>
                    </a:solidFill>
                    <a:latin typeface="Times" charset="0"/>
                  </a:rPr>
                  <a:t>U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845219" y="2162175"/>
            <a:ext cx="3132467" cy="2326104"/>
            <a:chOff x="5845218" y="2162175"/>
            <a:chExt cx="3132467" cy="2326104"/>
          </a:xfrm>
        </p:grpSpPr>
        <p:grpSp>
          <p:nvGrpSpPr>
            <p:cNvPr id="30728" name="Group 14"/>
            <p:cNvGrpSpPr>
              <a:grpSpLocks/>
            </p:cNvGrpSpPr>
            <p:nvPr/>
          </p:nvGrpSpPr>
          <p:grpSpPr bwMode="auto">
            <a:xfrm>
              <a:off x="5935705" y="2490788"/>
              <a:ext cx="241300" cy="814388"/>
              <a:chOff x="2776" y="1167"/>
              <a:chExt cx="152" cy="513"/>
            </a:xfrm>
          </p:grpSpPr>
          <p:sp>
            <p:nvSpPr>
              <p:cNvPr id="30776" name="Line 1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7" name="Freeform 1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29" name="Group 17"/>
            <p:cNvGrpSpPr>
              <a:grpSpLocks/>
            </p:cNvGrpSpPr>
            <p:nvPr/>
          </p:nvGrpSpPr>
          <p:grpSpPr bwMode="auto">
            <a:xfrm flipH="1" flipV="1">
              <a:off x="6215105" y="2490788"/>
              <a:ext cx="241300" cy="814388"/>
              <a:chOff x="2776" y="1167"/>
              <a:chExt cx="152" cy="513"/>
            </a:xfrm>
          </p:grpSpPr>
          <p:sp>
            <p:nvSpPr>
              <p:cNvPr id="30774" name="Line 18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5" name="Freeform 19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30" name="Group 20"/>
            <p:cNvGrpSpPr>
              <a:grpSpLocks/>
            </p:cNvGrpSpPr>
            <p:nvPr/>
          </p:nvGrpSpPr>
          <p:grpSpPr bwMode="auto">
            <a:xfrm>
              <a:off x="6177005" y="2270125"/>
              <a:ext cx="1233487" cy="211138"/>
              <a:chOff x="2928" y="1028"/>
              <a:chExt cx="777" cy="133"/>
            </a:xfrm>
          </p:grpSpPr>
          <p:sp>
            <p:nvSpPr>
              <p:cNvPr id="30772" name="Line 21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3" name="Freeform 22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731" name="Oval 23"/>
            <p:cNvSpPr>
              <a:spLocks noChangeAspect="1" noChangeArrowheads="1"/>
            </p:cNvSpPr>
            <p:nvPr/>
          </p:nvSpPr>
          <p:spPr bwMode="auto">
            <a:xfrm>
              <a:off x="6100805" y="2390775"/>
              <a:ext cx="190500" cy="190500"/>
            </a:xfrm>
            <a:prstGeom prst="ellipse">
              <a:avLst/>
            </a:prstGeom>
            <a:solidFill>
              <a:srgbClr val="00FF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buFontTx/>
                <a:buNone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0732" name="Group 24"/>
            <p:cNvGrpSpPr>
              <a:grpSpLocks/>
            </p:cNvGrpSpPr>
            <p:nvPr/>
          </p:nvGrpSpPr>
          <p:grpSpPr bwMode="auto">
            <a:xfrm>
              <a:off x="6186530" y="3322638"/>
              <a:ext cx="1233487" cy="830263"/>
              <a:chOff x="2934" y="1691"/>
              <a:chExt cx="777" cy="523"/>
            </a:xfrm>
          </p:grpSpPr>
          <p:sp>
            <p:nvSpPr>
              <p:cNvPr id="30770" name="Line 25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1" name="Freeform 26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733" name="Text Box 27"/>
            <p:cNvSpPr txBox="1">
              <a:spLocks noChangeArrowheads="1"/>
            </p:cNvSpPr>
            <p:nvPr/>
          </p:nvSpPr>
          <p:spPr bwMode="auto">
            <a:xfrm>
              <a:off x="5903955" y="216852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0734" name="Text Box 28"/>
            <p:cNvSpPr txBox="1">
              <a:spLocks noChangeArrowheads="1"/>
            </p:cNvSpPr>
            <p:nvPr/>
          </p:nvSpPr>
          <p:spPr bwMode="auto">
            <a:xfrm>
              <a:off x="7421605" y="216217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0735" name="Text Box 29"/>
            <p:cNvSpPr txBox="1">
              <a:spLocks noChangeArrowheads="1"/>
            </p:cNvSpPr>
            <p:nvPr/>
          </p:nvSpPr>
          <p:spPr bwMode="auto">
            <a:xfrm>
              <a:off x="5923005" y="414972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0736" name="Text Box 30"/>
            <p:cNvSpPr txBox="1">
              <a:spLocks noChangeArrowheads="1"/>
            </p:cNvSpPr>
            <p:nvPr/>
          </p:nvSpPr>
          <p:spPr bwMode="auto">
            <a:xfrm>
              <a:off x="5845218" y="315277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0737" name="Text Box 31"/>
            <p:cNvSpPr txBox="1">
              <a:spLocks noChangeArrowheads="1"/>
            </p:cNvSpPr>
            <p:nvPr/>
          </p:nvSpPr>
          <p:spPr bwMode="auto">
            <a:xfrm>
              <a:off x="7440655" y="323532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0738" name="Oval 32"/>
            <p:cNvSpPr>
              <a:spLocks noChangeAspect="1" noChangeArrowheads="1"/>
            </p:cNvSpPr>
            <p:nvPr/>
          </p:nvSpPr>
          <p:spPr bwMode="auto">
            <a:xfrm>
              <a:off x="7320005" y="4067175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39" name="Oval 33"/>
            <p:cNvSpPr>
              <a:spLocks noChangeAspect="1" noChangeArrowheads="1"/>
            </p:cNvSpPr>
            <p:nvPr/>
          </p:nvSpPr>
          <p:spPr bwMode="auto">
            <a:xfrm>
              <a:off x="7320005" y="2390775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40" name="Oval 34"/>
            <p:cNvSpPr>
              <a:spLocks noChangeAspect="1" noChangeArrowheads="1"/>
            </p:cNvSpPr>
            <p:nvPr/>
          </p:nvSpPr>
          <p:spPr bwMode="auto">
            <a:xfrm>
              <a:off x="7320005" y="3228975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41" name="Oval 35"/>
            <p:cNvSpPr>
              <a:spLocks noChangeAspect="1" noChangeArrowheads="1"/>
            </p:cNvSpPr>
            <p:nvPr/>
          </p:nvSpPr>
          <p:spPr bwMode="auto">
            <a:xfrm>
              <a:off x="8539205" y="3228975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0742" name="Group 36"/>
            <p:cNvGrpSpPr>
              <a:grpSpLocks/>
            </p:cNvGrpSpPr>
            <p:nvPr/>
          </p:nvGrpSpPr>
          <p:grpSpPr bwMode="auto">
            <a:xfrm>
              <a:off x="7434305" y="3121025"/>
              <a:ext cx="1233487" cy="211138"/>
              <a:chOff x="2928" y="1028"/>
              <a:chExt cx="777" cy="133"/>
            </a:xfrm>
          </p:grpSpPr>
          <p:sp>
            <p:nvSpPr>
              <p:cNvPr id="30768" name="Line 37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9" name="Freeform 38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43" name="Group 39"/>
            <p:cNvGrpSpPr>
              <a:grpSpLocks/>
            </p:cNvGrpSpPr>
            <p:nvPr/>
          </p:nvGrpSpPr>
          <p:grpSpPr bwMode="auto">
            <a:xfrm>
              <a:off x="6189705" y="3965575"/>
              <a:ext cx="1233487" cy="211138"/>
              <a:chOff x="2928" y="1028"/>
              <a:chExt cx="777" cy="133"/>
            </a:xfrm>
          </p:grpSpPr>
          <p:sp>
            <p:nvSpPr>
              <p:cNvPr id="30766" name="Line 40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7" name="Freeform 41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44" name="Group 42"/>
            <p:cNvGrpSpPr>
              <a:grpSpLocks/>
            </p:cNvGrpSpPr>
            <p:nvPr/>
          </p:nvGrpSpPr>
          <p:grpSpPr bwMode="auto">
            <a:xfrm flipH="1" flipV="1">
              <a:off x="6170655" y="4175125"/>
              <a:ext cx="1233487" cy="211138"/>
              <a:chOff x="2928" y="1028"/>
              <a:chExt cx="777" cy="133"/>
            </a:xfrm>
          </p:grpSpPr>
          <p:sp>
            <p:nvSpPr>
              <p:cNvPr id="30764" name="Line 43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5" name="Freeform 44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45" name="Group 45"/>
            <p:cNvGrpSpPr>
              <a:grpSpLocks/>
            </p:cNvGrpSpPr>
            <p:nvPr/>
          </p:nvGrpSpPr>
          <p:grpSpPr bwMode="auto">
            <a:xfrm flipH="1" flipV="1">
              <a:off x="6196055" y="3324225"/>
              <a:ext cx="1233487" cy="211138"/>
              <a:chOff x="2928" y="1028"/>
              <a:chExt cx="777" cy="133"/>
            </a:xfrm>
          </p:grpSpPr>
          <p:sp>
            <p:nvSpPr>
              <p:cNvPr id="30762" name="Line 4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3" name="Freeform 47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46" name="Group 48"/>
            <p:cNvGrpSpPr>
              <a:grpSpLocks/>
            </p:cNvGrpSpPr>
            <p:nvPr/>
          </p:nvGrpSpPr>
          <p:grpSpPr bwMode="auto">
            <a:xfrm flipV="1">
              <a:off x="5929355" y="3354388"/>
              <a:ext cx="241300" cy="814388"/>
              <a:chOff x="2776" y="1167"/>
              <a:chExt cx="152" cy="513"/>
            </a:xfrm>
          </p:grpSpPr>
          <p:sp>
            <p:nvSpPr>
              <p:cNvPr id="30760" name="Line 49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1" name="Freeform 50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47" name="Group 51"/>
            <p:cNvGrpSpPr>
              <a:grpSpLocks/>
            </p:cNvGrpSpPr>
            <p:nvPr/>
          </p:nvGrpSpPr>
          <p:grpSpPr bwMode="auto">
            <a:xfrm flipH="1" flipV="1">
              <a:off x="7421605" y="2490788"/>
              <a:ext cx="241300" cy="814388"/>
              <a:chOff x="2776" y="1167"/>
              <a:chExt cx="152" cy="513"/>
            </a:xfrm>
          </p:grpSpPr>
          <p:sp>
            <p:nvSpPr>
              <p:cNvPr id="30758" name="Line 5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9" name="Freeform 5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48" name="Group 54"/>
            <p:cNvGrpSpPr>
              <a:grpSpLocks/>
            </p:cNvGrpSpPr>
            <p:nvPr/>
          </p:nvGrpSpPr>
          <p:grpSpPr bwMode="auto">
            <a:xfrm>
              <a:off x="7410493" y="3313113"/>
              <a:ext cx="1212850" cy="862013"/>
              <a:chOff x="3696" y="1680"/>
              <a:chExt cx="764" cy="543"/>
            </a:xfrm>
          </p:grpSpPr>
          <p:sp>
            <p:nvSpPr>
              <p:cNvPr id="30756" name="Line 55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7" name="Freeform 56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49" name="Group 57"/>
            <p:cNvGrpSpPr>
              <a:grpSpLocks/>
            </p:cNvGrpSpPr>
            <p:nvPr/>
          </p:nvGrpSpPr>
          <p:grpSpPr bwMode="auto">
            <a:xfrm>
              <a:off x="7443830" y="2495550"/>
              <a:ext cx="1212850" cy="862013"/>
              <a:chOff x="3726" y="1170"/>
              <a:chExt cx="764" cy="543"/>
            </a:xfrm>
          </p:grpSpPr>
          <p:sp>
            <p:nvSpPr>
              <p:cNvPr id="30754" name="Line 58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5" name="Freeform 59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750" name="Text Box 60"/>
            <p:cNvSpPr txBox="1">
              <a:spLocks noChangeArrowheads="1"/>
            </p:cNvSpPr>
            <p:nvPr/>
          </p:nvSpPr>
          <p:spPr bwMode="auto">
            <a:xfrm>
              <a:off x="7408905" y="414337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0751" name="Text Box 61"/>
            <p:cNvSpPr txBox="1">
              <a:spLocks noChangeArrowheads="1"/>
            </p:cNvSpPr>
            <p:nvPr/>
          </p:nvSpPr>
          <p:spPr bwMode="auto">
            <a:xfrm>
              <a:off x="8678905" y="315912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0752" name="Oval 62"/>
            <p:cNvSpPr>
              <a:spLocks noChangeAspect="1" noChangeArrowheads="1"/>
            </p:cNvSpPr>
            <p:nvPr/>
          </p:nvSpPr>
          <p:spPr bwMode="auto">
            <a:xfrm>
              <a:off x="6100805" y="3228975"/>
              <a:ext cx="190500" cy="190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3" name="Oval 63"/>
            <p:cNvSpPr>
              <a:spLocks noChangeAspect="1" noChangeArrowheads="1"/>
            </p:cNvSpPr>
            <p:nvPr/>
          </p:nvSpPr>
          <p:spPr bwMode="auto">
            <a:xfrm>
              <a:off x="6100805" y="4067175"/>
              <a:ext cx="190500" cy="190500"/>
            </a:xfrm>
            <a:prstGeom prst="ellipse">
              <a:avLst/>
            </a:pr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725" name="Rectangle 7"/>
          <p:cNvSpPr>
            <a:spLocks/>
          </p:cNvSpPr>
          <p:nvPr/>
        </p:nvSpPr>
        <p:spPr bwMode="auto">
          <a:xfrm>
            <a:off x="927101" y="5062538"/>
            <a:ext cx="6931025" cy="56356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28515" bIns="0"/>
          <a:lstStyle/>
          <a:p>
            <a:pPr marL="26944" algn="ctr">
              <a:spcBef>
                <a:spcPts val="988"/>
              </a:spcBef>
              <a:buFontTx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34 </a:t>
            </a:r>
            <a:r>
              <a:rPr lang="en-US" sz="3200" b="1" dirty="0" err="1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Peta</a:t>
            </a:r>
            <a:r>
              <a:rPr lang="en-US" sz="3200" b="1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 / 38 </a:t>
            </a:r>
            <a:r>
              <a:rPr lang="en-US" sz="3200" b="1" dirty="0" err="1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Tera</a:t>
            </a:r>
            <a:r>
              <a:rPr lang="en-US" sz="3200" b="1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 is about  900.</a:t>
            </a:r>
            <a:endParaRPr lang="en-US" sz="3200" b="1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0726" name="Rectangle 7"/>
          <p:cNvSpPr>
            <a:spLocks/>
          </p:cNvSpPr>
          <p:nvPr/>
        </p:nvSpPr>
        <p:spPr bwMode="auto">
          <a:xfrm>
            <a:off x="1239864" y="1477963"/>
            <a:ext cx="25495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15" bIns="0"/>
          <a:lstStyle/>
          <a:p>
            <a:pPr marL="26944" algn="ctr">
              <a:spcBef>
                <a:spcPts val="988"/>
              </a:spcBef>
              <a:buFontTx/>
              <a:buNone/>
            </a:pPr>
            <a:r>
              <a:rPr lang="en-US" u="sng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34 </a:t>
            </a:r>
            <a:r>
              <a:rPr lang="en-US" u="sng" dirty="0" err="1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Petaflops</a:t>
            </a:r>
            <a:endParaRPr lang="en-US" u="sng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0727" name="Rectangle 7"/>
          <p:cNvSpPr>
            <a:spLocks/>
          </p:cNvSpPr>
          <p:nvPr/>
        </p:nvSpPr>
        <p:spPr bwMode="auto">
          <a:xfrm>
            <a:off x="5883278" y="1350963"/>
            <a:ext cx="25511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15" bIns="0"/>
          <a:lstStyle/>
          <a:p>
            <a:pPr marL="26944" algn="ctr">
              <a:spcBef>
                <a:spcPts val="988"/>
              </a:spcBef>
              <a:buFontTx/>
              <a:buNone/>
            </a:pPr>
            <a:r>
              <a:rPr lang="en-US" u="sng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38 </a:t>
            </a:r>
            <a:r>
              <a:rPr lang="en-US" u="sng" dirty="0" err="1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Terateps</a:t>
            </a:r>
            <a:endParaRPr lang="en-US" u="sng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47057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"/>
          <p:cNvSpPr>
            <a:spLocks/>
          </p:cNvSpPr>
          <p:nvPr/>
        </p:nvSpPr>
        <p:spPr bwMode="auto">
          <a:xfrm>
            <a:off x="843336" y="4784744"/>
            <a:ext cx="7322145" cy="1247319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28515" bIns="0"/>
          <a:lstStyle/>
          <a:p>
            <a:pPr marL="26944" algn="ctr">
              <a:spcBef>
                <a:spcPts val="988"/>
              </a:spcBef>
              <a:buFontTx/>
              <a:buNone/>
            </a:pPr>
            <a:r>
              <a:rPr lang="en-US" i="1" u="sng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Nov 2015</a:t>
            </a:r>
            <a:r>
              <a:rPr lang="en-US" i="1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:    </a:t>
            </a:r>
            <a:r>
              <a:rPr lang="en-US" sz="3200" b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34 </a:t>
            </a:r>
            <a:r>
              <a:rPr lang="en-US" sz="3200" b="1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Peta</a:t>
            </a:r>
            <a:r>
              <a:rPr lang="en-US" sz="3200" b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 / 38 </a:t>
            </a:r>
            <a:r>
              <a:rPr lang="en-US" sz="3200" b="1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Tera</a:t>
            </a:r>
            <a:r>
              <a:rPr lang="en-US" sz="3200" b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      </a:t>
            </a:r>
            <a:r>
              <a:rPr lang="en-US" sz="3200" b="1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~</a:t>
            </a:r>
            <a:r>
              <a:rPr lang="en-US" sz="3200" b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900</a:t>
            </a:r>
          </a:p>
          <a:p>
            <a:pPr marL="26944" algn="ctr">
              <a:spcBef>
                <a:spcPts val="988"/>
              </a:spcBef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 </a:t>
            </a:r>
            <a:r>
              <a:rPr lang="en-US" i="1" u="sng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Nov 2010</a:t>
            </a:r>
            <a:r>
              <a:rPr lang="en-US" i="1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:  </a:t>
            </a:r>
            <a:r>
              <a:rPr lang="en-US" sz="3200" b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2.5 </a:t>
            </a:r>
            <a:r>
              <a:rPr lang="en-US" sz="3200" b="1" dirty="0" err="1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Peta</a:t>
            </a:r>
            <a:r>
              <a:rPr lang="en-US" sz="3200" b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 / 6.6 Giga  </a:t>
            </a:r>
            <a:r>
              <a:rPr lang="en-US" sz="3200" b="1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~</a:t>
            </a:r>
            <a:r>
              <a:rPr lang="en-US" sz="3200" b="1" dirty="0">
                <a:solidFill>
                  <a:srgbClr val="000000"/>
                </a:solidFill>
                <a:latin typeface="Times New Roman" charset="0"/>
                <a:cs typeface="Times New Roman" charset="0"/>
                <a:sym typeface="Arial Bold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380,000</a:t>
            </a:r>
            <a:endParaRPr lang="en-US" sz="3200" b="1" dirty="0">
              <a:solidFill>
                <a:srgbClr val="000000"/>
              </a:solidFill>
              <a:latin typeface="Times New Roman" charset="0"/>
              <a:cs typeface="Times New Roman" charset="0"/>
              <a:sym typeface="Arial Bold" charset="0"/>
            </a:endParaRPr>
          </a:p>
          <a:p>
            <a:pPr marL="26944" algn="ctr">
              <a:spcBef>
                <a:spcPts val="988"/>
              </a:spcBef>
              <a:buFontTx/>
              <a:buNone/>
            </a:pPr>
            <a:endParaRPr lang="en-US" sz="32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" y="173064"/>
            <a:ext cx="8913813" cy="515937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0" dirty="0">
                <a:latin typeface="Arial" charset="0"/>
              </a:rPr>
              <a:t>Floating-Point vs. Graphs, November 2015</a:t>
            </a:r>
          </a:p>
        </p:txBody>
      </p:sp>
      <p:grpSp>
        <p:nvGrpSpPr>
          <p:cNvPr id="30723" name="Group 24"/>
          <p:cNvGrpSpPr>
            <a:grpSpLocks/>
          </p:cNvGrpSpPr>
          <p:nvPr/>
        </p:nvGrpSpPr>
        <p:grpSpPr bwMode="auto">
          <a:xfrm>
            <a:off x="715989" y="2247900"/>
            <a:ext cx="4137025" cy="1196975"/>
            <a:chOff x="4800600" y="1425575"/>
            <a:chExt cx="4138613" cy="1198563"/>
          </a:xfrm>
        </p:grpSpPr>
        <p:sp>
          <p:nvSpPr>
            <p:cNvPr id="30778" name="Text Box 14"/>
            <p:cNvSpPr txBox="1">
              <a:spLocks noChangeAspect="1" noChangeArrowheads="1"/>
            </p:cNvSpPr>
            <p:nvPr/>
          </p:nvSpPr>
          <p:spPr bwMode="auto">
            <a:xfrm>
              <a:off x="6629400" y="1714500"/>
              <a:ext cx="447906" cy="64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3600" b="1">
                  <a:solidFill>
                    <a:srgbClr val="021FAE"/>
                  </a:solidFill>
                  <a:latin typeface="Times" charset="0"/>
                </a:rPr>
                <a:t>=</a:t>
              </a:r>
            </a:p>
          </p:txBody>
        </p:sp>
        <p:sp>
          <p:nvSpPr>
            <p:cNvPr id="30779" name="Text Box 15"/>
            <p:cNvSpPr txBox="1">
              <a:spLocks noChangeAspect="1" noChangeArrowheads="1"/>
            </p:cNvSpPr>
            <p:nvPr/>
          </p:nvSpPr>
          <p:spPr bwMode="auto">
            <a:xfrm>
              <a:off x="7772400" y="1714500"/>
              <a:ext cx="390000" cy="585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3200">
                  <a:solidFill>
                    <a:srgbClr val="021FAE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30780" name="Text Box 16"/>
            <p:cNvSpPr txBox="1">
              <a:spLocks noChangeAspect="1" noChangeArrowheads="1"/>
            </p:cNvSpPr>
            <p:nvPr/>
          </p:nvSpPr>
          <p:spPr bwMode="auto">
            <a:xfrm>
              <a:off x="4800600" y="1485900"/>
              <a:ext cx="659408" cy="110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6600">
                  <a:solidFill>
                    <a:srgbClr val="021FAE"/>
                  </a:solidFill>
                  <a:latin typeface="Times" charset="0"/>
                </a:rPr>
                <a:t>P</a:t>
              </a:r>
            </a:p>
          </p:txBody>
        </p:sp>
        <p:grpSp>
          <p:nvGrpSpPr>
            <p:cNvPr id="30781" name="Group 25"/>
            <p:cNvGrpSpPr>
              <a:grpSpLocks/>
            </p:cNvGrpSpPr>
            <p:nvPr/>
          </p:nvGrpSpPr>
          <p:grpSpPr bwMode="auto">
            <a:xfrm>
              <a:off x="5486400" y="1485900"/>
              <a:ext cx="1123950" cy="1123950"/>
              <a:chOff x="3177" y="930"/>
              <a:chExt cx="708" cy="708"/>
            </a:xfrm>
          </p:grpSpPr>
          <p:sp>
            <p:nvSpPr>
              <p:cNvPr id="30794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177" y="930"/>
                <a:ext cx="708" cy="708"/>
              </a:xfrm>
              <a:prstGeom prst="rect">
                <a:avLst/>
              </a:prstGeom>
              <a:noFill/>
              <a:ln w="28575">
                <a:solidFill>
                  <a:srgbClr val="021FA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95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284" y="965"/>
                <a:ext cx="410" cy="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5400">
                    <a:solidFill>
                      <a:srgbClr val="021FAE"/>
                    </a:solidFill>
                    <a:latin typeface="Times" charset="0"/>
                  </a:rPr>
                  <a:t>A</a:t>
                </a:r>
              </a:p>
            </p:txBody>
          </p:sp>
        </p:grpSp>
        <p:grpSp>
          <p:nvGrpSpPr>
            <p:cNvPr id="30782" name="Group 26"/>
            <p:cNvGrpSpPr>
              <a:grpSpLocks/>
            </p:cNvGrpSpPr>
            <p:nvPr/>
          </p:nvGrpSpPr>
          <p:grpSpPr bwMode="auto">
            <a:xfrm>
              <a:off x="7086600" y="1485900"/>
              <a:ext cx="1125538" cy="1123950"/>
              <a:chOff x="4248" y="945"/>
              <a:chExt cx="709" cy="708"/>
            </a:xfrm>
          </p:grpSpPr>
          <p:grpSp>
            <p:nvGrpSpPr>
              <p:cNvPr id="30789" name="Group 6"/>
              <p:cNvGrpSpPr>
                <a:grpSpLocks noChangeAspect="1"/>
              </p:cNvGrpSpPr>
              <p:nvPr/>
            </p:nvGrpSpPr>
            <p:grpSpPr bwMode="auto">
              <a:xfrm>
                <a:off x="4248" y="945"/>
                <a:ext cx="709" cy="708"/>
                <a:chOff x="2064" y="720"/>
                <a:chExt cx="1008" cy="1008"/>
              </a:xfrm>
            </p:grpSpPr>
            <p:sp>
              <p:nvSpPr>
                <p:cNvPr id="30791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92" name="Line 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93" name="Line 9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0790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4255" y="1117"/>
                <a:ext cx="410" cy="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4800">
                    <a:solidFill>
                      <a:srgbClr val="021FAE"/>
                    </a:solidFill>
                    <a:latin typeface="Times" charset="0"/>
                  </a:rPr>
                  <a:t>L</a:t>
                </a:r>
              </a:p>
            </p:txBody>
          </p:sp>
        </p:grpSp>
        <p:grpSp>
          <p:nvGrpSpPr>
            <p:cNvPr id="30783" name="Group 27"/>
            <p:cNvGrpSpPr>
              <a:grpSpLocks/>
            </p:cNvGrpSpPr>
            <p:nvPr/>
          </p:nvGrpSpPr>
          <p:grpSpPr bwMode="auto">
            <a:xfrm>
              <a:off x="7815263" y="1425575"/>
              <a:ext cx="1123950" cy="1198563"/>
              <a:chOff x="4923" y="898"/>
              <a:chExt cx="708" cy="755"/>
            </a:xfrm>
          </p:grpSpPr>
          <p:grpSp>
            <p:nvGrpSpPr>
              <p:cNvPr id="30784" name="Group 10"/>
              <p:cNvGrpSpPr>
                <a:grpSpLocks noChangeAspect="1"/>
              </p:cNvGrpSpPr>
              <p:nvPr/>
            </p:nvGrpSpPr>
            <p:grpSpPr bwMode="auto">
              <a:xfrm flipH="1" flipV="1">
                <a:off x="4923" y="945"/>
                <a:ext cx="708" cy="708"/>
                <a:chOff x="2064" y="720"/>
                <a:chExt cx="1008" cy="1008"/>
              </a:xfrm>
            </p:grpSpPr>
            <p:sp>
              <p:nvSpPr>
                <p:cNvPr id="30786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87" name="Line 1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88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0785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5219" y="898"/>
                <a:ext cx="410" cy="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4800">
                    <a:solidFill>
                      <a:srgbClr val="021FAE"/>
                    </a:solidFill>
                    <a:latin typeface="Times" charset="0"/>
                  </a:rPr>
                  <a:t>U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845219" y="2162175"/>
            <a:ext cx="3132467" cy="2326104"/>
            <a:chOff x="5845218" y="2162175"/>
            <a:chExt cx="3132467" cy="2326104"/>
          </a:xfrm>
        </p:grpSpPr>
        <p:grpSp>
          <p:nvGrpSpPr>
            <p:cNvPr id="30728" name="Group 14"/>
            <p:cNvGrpSpPr>
              <a:grpSpLocks/>
            </p:cNvGrpSpPr>
            <p:nvPr/>
          </p:nvGrpSpPr>
          <p:grpSpPr bwMode="auto">
            <a:xfrm>
              <a:off x="5935705" y="2490788"/>
              <a:ext cx="241300" cy="814388"/>
              <a:chOff x="2776" y="1167"/>
              <a:chExt cx="152" cy="513"/>
            </a:xfrm>
          </p:grpSpPr>
          <p:sp>
            <p:nvSpPr>
              <p:cNvPr id="30776" name="Line 15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7" name="Freeform 16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29" name="Group 17"/>
            <p:cNvGrpSpPr>
              <a:grpSpLocks/>
            </p:cNvGrpSpPr>
            <p:nvPr/>
          </p:nvGrpSpPr>
          <p:grpSpPr bwMode="auto">
            <a:xfrm flipH="1" flipV="1">
              <a:off x="6215105" y="2490788"/>
              <a:ext cx="241300" cy="814388"/>
              <a:chOff x="2776" y="1167"/>
              <a:chExt cx="152" cy="513"/>
            </a:xfrm>
          </p:grpSpPr>
          <p:sp>
            <p:nvSpPr>
              <p:cNvPr id="30774" name="Line 18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5" name="Freeform 19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30" name="Group 20"/>
            <p:cNvGrpSpPr>
              <a:grpSpLocks/>
            </p:cNvGrpSpPr>
            <p:nvPr/>
          </p:nvGrpSpPr>
          <p:grpSpPr bwMode="auto">
            <a:xfrm>
              <a:off x="6177005" y="2270125"/>
              <a:ext cx="1233487" cy="211138"/>
              <a:chOff x="2928" y="1028"/>
              <a:chExt cx="777" cy="133"/>
            </a:xfrm>
          </p:grpSpPr>
          <p:sp>
            <p:nvSpPr>
              <p:cNvPr id="30772" name="Line 21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3" name="Freeform 22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731" name="Oval 23"/>
            <p:cNvSpPr>
              <a:spLocks noChangeAspect="1" noChangeArrowheads="1"/>
            </p:cNvSpPr>
            <p:nvPr/>
          </p:nvSpPr>
          <p:spPr bwMode="auto">
            <a:xfrm>
              <a:off x="6100805" y="2390775"/>
              <a:ext cx="190500" cy="190500"/>
            </a:xfrm>
            <a:prstGeom prst="ellipse">
              <a:avLst/>
            </a:prstGeom>
            <a:solidFill>
              <a:srgbClr val="00FF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buFontTx/>
                <a:buNone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0732" name="Group 24"/>
            <p:cNvGrpSpPr>
              <a:grpSpLocks/>
            </p:cNvGrpSpPr>
            <p:nvPr/>
          </p:nvGrpSpPr>
          <p:grpSpPr bwMode="auto">
            <a:xfrm>
              <a:off x="6186530" y="3322638"/>
              <a:ext cx="1233487" cy="830263"/>
              <a:chOff x="2934" y="1691"/>
              <a:chExt cx="777" cy="523"/>
            </a:xfrm>
          </p:grpSpPr>
          <p:sp>
            <p:nvSpPr>
              <p:cNvPr id="30770" name="Line 25"/>
              <p:cNvSpPr>
                <a:spLocks noChangeAspect="1" noChangeShapeType="1"/>
              </p:cNvSpPr>
              <p:nvPr/>
            </p:nvSpPr>
            <p:spPr bwMode="auto">
              <a:xfrm rot="3635357">
                <a:off x="3104" y="1995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1" name="Freeform 26"/>
              <p:cNvSpPr>
                <a:spLocks/>
              </p:cNvSpPr>
              <p:nvPr/>
            </p:nvSpPr>
            <p:spPr bwMode="auto">
              <a:xfrm>
                <a:off x="2934" y="1691"/>
                <a:ext cx="777" cy="523"/>
              </a:xfrm>
              <a:custGeom>
                <a:avLst/>
                <a:gdLst>
                  <a:gd name="T0" fmla="*/ 0 w 777"/>
                  <a:gd name="T1" fmla="*/ 514 h 523"/>
                  <a:gd name="T2" fmla="*/ 6 w 777"/>
                  <a:gd name="T3" fmla="*/ 523 h 523"/>
                  <a:gd name="T4" fmla="*/ 176 w 777"/>
                  <a:gd name="T5" fmla="*/ 343 h 523"/>
                  <a:gd name="T6" fmla="*/ 615 w 777"/>
                  <a:gd name="T7" fmla="*/ 247 h 523"/>
                  <a:gd name="T8" fmla="*/ 777 w 777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7"/>
                  <a:gd name="T16" fmla="*/ 0 h 523"/>
                  <a:gd name="T17" fmla="*/ 777 w 777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7" h="523">
                    <a:moveTo>
                      <a:pt x="0" y="514"/>
                    </a:moveTo>
                    <a:lnTo>
                      <a:pt x="6" y="523"/>
                    </a:lnTo>
                    <a:cubicBezTo>
                      <a:pt x="35" y="495"/>
                      <a:pt x="74" y="389"/>
                      <a:pt x="176" y="343"/>
                    </a:cubicBezTo>
                    <a:cubicBezTo>
                      <a:pt x="278" y="297"/>
                      <a:pt x="515" y="304"/>
                      <a:pt x="615" y="247"/>
                    </a:cubicBezTo>
                    <a:cubicBezTo>
                      <a:pt x="715" y="190"/>
                      <a:pt x="746" y="95"/>
                      <a:pt x="777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733" name="Text Box 27"/>
            <p:cNvSpPr txBox="1">
              <a:spLocks noChangeArrowheads="1"/>
            </p:cNvSpPr>
            <p:nvPr/>
          </p:nvSpPr>
          <p:spPr bwMode="auto">
            <a:xfrm>
              <a:off x="5903955" y="216852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0734" name="Text Box 28"/>
            <p:cNvSpPr txBox="1">
              <a:spLocks noChangeArrowheads="1"/>
            </p:cNvSpPr>
            <p:nvPr/>
          </p:nvSpPr>
          <p:spPr bwMode="auto">
            <a:xfrm>
              <a:off x="7421605" y="216217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0735" name="Text Box 29"/>
            <p:cNvSpPr txBox="1">
              <a:spLocks noChangeArrowheads="1"/>
            </p:cNvSpPr>
            <p:nvPr/>
          </p:nvSpPr>
          <p:spPr bwMode="auto">
            <a:xfrm>
              <a:off x="5923005" y="414972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0736" name="Text Box 30"/>
            <p:cNvSpPr txBox="1">
              <a:spLocks noChangeArrowheads="1"/>
            </p:cNvSpPr>
            <p:nvPr/>
          </p:nvSpPr>
          <p:spPr bwMode="auto">
            <a:xfrm>
              <a:off x="5845218" y="315277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0737" name="Text Box 31"/>
            <p:cNvSpPr txBox="1">
              <a:spLocks noChangeArrowheads="1"/>
            </p:cNvSpPr>
            <p:nvPr/>
          </p:nvSpPr>
          <p:spPr bwMode="auto">
            <a:xfrm>
              <a:off x="7440655" y="323532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0738" name="Oval 32"/>
            <p:cNvSpPr>
              <a:spLocks noChangeAspect="1" noChangeArrowheads="1"/>
            </p:cNvSpPr>
            <p:nvPr/>
          </p:nvSpPr>
          <p:spPr bwMode="auto">
            <a:xfrm>
              <a:off x="7320005" y="4067175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39" name="Oval 33"/>
            <p:cNvSpPr>
              <a:spLocks noChangeAspect="1" noChangeArrowheads="1"/>
            </p:cNvSpPr>
            <p:nvPr/>
          </p:nvSpPr>
          <p:spPr bwMode="auto">
            <a:xfrm>
              <a:off x="7320005" y="2390775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40" name="Oval 34"/>
            <p:cNvSpPr>
              <a:spLocks noChangeAspect="1" noChangeArrowheads="1"/>
            </p:cNvSpPr>
            <p:nvPr/>
          </p:nvSpPr>
          <p:spPr bwMode="auto">
            <a:xfrm>
              <a:off x="7320005" y="3228975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41" name="Oval 35"/>
            <p:cNvSpPr>
              <a:spLocks noChangeAspect="1" noChangeArrowheads="1"/>
            </p:cNvSpPr>
            <p:nvPr/>
          </p:nvSpPr>
          <p:spPr bwMode="auto">
            <a:xfrm>
              <a:off x="8539205" y="3228975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0742" name="Group 36"/>
            <p:cNvGrpSpPr>
              <a:grpSpLocks/>
            </p:cNvGrpSpPr>
            <p:nvPr/>
          </p:nvGrpSpPr>
          <p:grpSpPr bwMode="auto">
            <a:xfrm>
              <a:off x="7434305" y="3121025"/>
              <a:ext cx="1233487" cy="211138"/>
              <a:chOff x="2928" y="1028"/>
              <a:chExt cx="777" cy="133"/>
            </a:xfrm>
          </p:grpSpPr>
          <p:sp>
            <p:nvSpPr>
              <p:cNvPr id="30768" name="Line 37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9" name="Freeform 38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43" name="Group 39"/>
            <p:cNvGrpSpPr>
              <a:grpSpLocks/>
            </p:cNvGrpSpPr>
            <p:nvPr/>
          </p:nvGrpSpPr>
          <p:grpSpPr bwMode="auto">
            <a:xfrm>
              <a:off x="6189705" y="3965575"/>
              <a:ext cx="1233487" cy="211138"/>
              <a:chOff x="2928" y="1028"/>
              <a:chExt cx="777" cy="133"/>
            </a:xfrm>
          </p:grpSpPr>
          <p:sp>
            <p:nvSpPr>
              <p:cNvPr id="30766" name="Line 40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7" name="Freeform 41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44" name="Group 42"/>
            <p:cNvGrpSpPr>
              <a:grpSpLocks/>
            </p:cNvGrpSpPr>
            <p:nvPr/>
          </p:nvGrpSpPr>
          <p:grpSpPr bwMode="auto">
            <a:xfrm flipH="1" flipV="1">
              <a:off x="6170655" y="4175125"/>
              <a:ext cx="1233487" cy="211138"/>
              <a:chOff x="2928" y="1028"/>
              <a:chExt cx="777" cy="133"/>
            </a:xfrm>
          </p:grpSpPr>
          <p:sp>
            <p:nvSpPr>
              <p:cNvPr id="30764" name="Line 43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5" name="Freeform 44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45" name="Group 45"/>
            <p:cNvGrpSpPr>
              <a:grpSpLocks/>
            </p:cNvGrpSpPr>
            <p:nvPr/>
          </p:nvGrpSpPr>
          <p:grpSpPr bwMode="auto">
            <a:xfrm flipH="1" flipV="1">
              <a:off x="6196055" y="3324225"/>
              <a:ext cx="1233487" cy="211138"/>
              <a:chOff x="2928" y="1028"/>
              <a:chExt cx="777" cy="133"/>
            </a:xfrm>
          </p:grpSpPr>
          <p:sp>
            <p:nvSpPr>
              <p:cNvPr id="30762" name="Line 4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3451" y="1013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3" name="Freeform 47"/>
              <p:cNvSpPr>
                <a:spLocks/>
              </p:cNvSpPr>
              <p:nvPr/>
            </p:nvSpPr>
            <p:spPr bwMode="auto">
              <a:xfrm>
                <a:off x="2928" y="1028"/>
                <a:ext cx="777" cy="133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46" name="Group 48"/>
            <p:cNvGrpSpPr>
              <a:grpSpLocks/>
            </p:cNvGrpSpPr>
            <p:nvPr/>
          </p:nvGrpSpPr>
          <p:grpSpPr bwMode="auto">
            <a:xfrm flipV="1">
              <a:off x="5929355" y="3354388"/>
              <a:ext cx="241300" cy="814388"/>
              <a:chOff x="2776" y="1167"/>
              <a:chExt cx="152" cy="513"/>
            </a:xfrm>
          </p:grpSpPr>
          <p:sp>
            <p:nvSpPr>
              <p:cNvPr id="30760" name="Line 49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1" name="Freeform 50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47" name="Group 51"/>
            <p:cNvGrpSpPr>
              <a:grpSpLocks/>
            </p:cNvGrpSpPr>
            <p:nvPr/>
          </p:nvGrpSpPr>
          <p:grpSpPr bwMode="auto">
            <a:xfrm flipH="1" flipV="1">
              <a:off x="7421605" y="2490788"/>
              <a:ext cx="241300" cy="814388"/>
              <a:chOff x="2776" y="1167"/>
              <a:chExt cx="152" cy="513"/>
            </a:xfrm>
          </p:grpSpPr>
          <p:sp>
            <p:nvSpPr>
              <p:cNvPr id="30758" name="Line 52"/>
              <p:cNvSpPr>
                <a:spLocks noChangeAspect="1" noChangeShapeType="1"/>
              </p:cNvSpPr>
              <p:nvPr/>
            </p:nvSpPr>
            <p:spPr bwMode="auto">
              <a:xfrm rot="1855532" flipH="1" flipV="1">
                <a:off x="2828" y="1264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9" name="Freeform 53"/>
              <p:cNvSpPr>
                <a:spLocks/>
              </p:cNvSpPr>
              <p:nvPr/>
            </p:nvSpPr>
            <p:spPr bwMode="auto">
              <a:xfrm>
                <a:off x="2776" y="1167"/>
                <a:ext cx="152" cy="513"/>
              </a:xfrm>
              <a:custGeom>
                <a:avLst/>
                <a:gdLst>
                  <a:gd name="T0" fmla="*/ 152 w 152"/>
                  <a:gd name="T1" fmla="*/ 513 h 513"/>
                  <a:gd name="T2" fmla="*/ 38 w 152"/>
                  <a:gd name="T3" fmla="*/ 371 h 513"/>
                  <a:gd name="T4" fmla="*/ 19 w 152"/>
                  <a:gd name="T5" fmla="*/ 212 h 513"/>
                  <a:gd name="T6" fmla="*/ 152 w 152"/>
                  <a:gd name="T7" fmla="*/ 0 h 5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513"/>
                  <a:gd name="T14" fmla="*/ 152 w 152"/>
                  <a:gd name="T15" fmla="*/ 513 h 5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513">
                    <a:moveTo>
                      <a:pt x="152" y="513"/>
                    </a:moveTo>
                    <a:cubicBezTo>
                      <a:pt x="106" y="467"/>
                      <a:pt x="60" y="421"/>
                      <a:pt x="38" y="371"/>
                    </a:cubicBezTo>
                    <a:cubicBezTo>
                      <a:pt x="16" y="321"/>
                      <a:pt x="0" y="274"/>
                      <a:pt x="19" y="212"/>
                    </a:cubicBezTo>
                    <a:cubicBezTo>
                      <a:pt x="38" y="150"/>
                      <a:pt x="95" y="75"/>
                      <a:pt x="152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48" name="Group 54"/>
            <p:cNvGrpSpPr>
              <a:grpSpLocks/>
            </p:cNvGrpSpPr>
            <p:nvPr/>
          </p:nvGrpSpPr>
          <p:grpSpPr bwMode="auto">
            <a:xfrm>
              <a:off x="7410493" y="3313113"/>
              <a:ext cx="1212850" cy="862013"/>
              <a:chOff x="3696" y="1680"/>
              <a:chExt cx="764" cy="543"/>
            </a:xfrm>
          </p:grpSpPr>
          <p:sp>
            <p:nvSpPr>
              <p:cNvPr id="30756" name="Line 55"/>
              <p:cNvSpPr>
                <a:spLocks noChangeAspect="1" noChangeShapeType="1"/>
              </p:cNvSpPr>
              <p:nvPr/>
            </p:nvSpPr>
            <p:spPr bwMode="auto">
              <a:xfrm rot="4334049">
                <a:off x="3989" y="2107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7" name="Freeform 56"/>
              <p:cNvSpPr>
                <a:spLocks/>
              </p:cNvSpPr>
              <p:nvPr/>
            </p:nvSpPr>
            <p:spPr bwMode="auto">
              <a:xfrm>
                <a:off x="3696" y="168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49" name="Group 57"/>
            <p:cNvGrpSpPr>
              <a:grpSpLocks/>
            </p:cNvGrpSpPr>
            <p:nvPr/>
          </p:nvGrpSpPr>
          <p:grpSpPr bwMode="auto">
            <a:xfrm>
              <a:off x="7443830" y="2495550"/>
              <a:ext cx="1212850" cy="862013"/>
              <a:chOff x="3726" y="1170"/>
              <a:chExt cx="764" cy="543"/>
            </a:xfrm>
          </p:grpSpPr>
          <p:sp>
            <p:nvSpPr>
              <p:cNvPr id="30754" name="Line 58"/>
              <p:cNvSpPr>
                <a:spLocks noChangeAspect="1" noChangeShapeType="1"/>
              </p:cNvSpPr>
              <p:nvPr/>
            </p:nvSpPr>
            <p:spPr bwMode="auto">
              <a:xfrm rot="19202490" flipH="1">
                <a:off x="4304" y="1379"/>
                <a:ext cx="1" cy="8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5" name="Freeform 59"/>
              <p:cNvSpPr>
                <a:spLocks/>
              </p:cNvSpPr>
              <p:nvPr/>
            </p:nvSpPr>
            <p:spPr bwMode="auto">
              <a:xfrm rot="10800000" flipH="1">
                <a:off x="3726" y="1170"/>
                <a:ext cx="764" cy="543"/>
              </a:xfrm>
              <a:custGeom>
                <a:avLst/>
                <a:gdLst>
                  <a:gd name="T0" fmla="*/ 753 w 764"/>
                  <a:gd name="T1" fmla="*/ 0 h 543"/>
                  <a:gd name="T2" fmla="*/ 764 w 764"/>
                  <a:gd name="T3" fmla="*/ 14 h 543"/>
                  <a:gd name="T4" fmla="*/ 485 w 764"/>
                  <a:gd name="T5" fmla="*/ 380 h 543"/>
                  <a:gd name="T6" fmla="*/ 0 w 764"/>
                  <a:gd name="T7" fmla="*/ 543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4"/>
                  <a:gd name="T13" fmla="*/ 0 h 543"/>
                  <a:gd name="T14" fmla="*/ 764 w 764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4" h="543">
                    <a:moveTo>
                      <a:pt x="753" y="0"/>
                    </a:moveTo>
                    <a:lnTo>
                      <a:pt x="764" y="14"/>
                    </a:lnTo>
                    <a:cubicBezTo>
                      <a:pt x="719" y="77"/>
                      <a:pt x="612" y="292"/>
                      <a:pt x="485" y="380"/>
                    </a:cubicBezTo>
                    <a:cubicBezTo>
                      <a:pt x="358" y="468"/>
                      <a:pt x="179" y="505"/>
                      <a:pt x="0" y="54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750" name="Text Box 60"/>
            <p:cNvSpPr txBox="1">
              <a:spLocks noChangeArrowheads="1"/>
            </p:cNvSpPr>
            <p:nvPr/>
          </p:nvSpPr>
          <p:spPr bwMode="auto">
            <a:xfrm>
              <a:off x="7408905" y="414337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0751" name="Text Box 61"/>
            <p:cNvSpPr txBox="1">
              <a:spLocks noChangeArrowheads="1"/>
            </p:cNvSpPr>
            <p:nvPr/>
          </p:nvSpPr>
          <p:spPr bwMode="auto">
            <a:xfrm>
              <a:off x="8678905" y="3159125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0752" name="Oval 62"/>
            <p:cNvSpPr>
              <a:spLocks noChangeAspect="1" noChangeArrowheads="1"/>
            </p:cNvSpPr>
            <p:nvPr/>
          </p:nvSpPr>
          <p:spPr bwMode="auto">
            <a:xfrm>
              <a:off x="6100805" y="3228975"/>
              <a:ext cx="190500" cy="190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3" name="Oval 63"/>
            <p:cNvSpPr>
              <a:spLocks noChangeAspect="1" noChangeArrowheads="1"/>
            </p:cNvSpPr>
            <p:nvPr/>
          </p:nvSpPr>
          <p:spPr bwMode="auto">
            <a:xfrm>
              <a:off x="6100805" y="4067175"/>
              <a:ext cx="190500" cy="190500"/>
            </a:xfrm>
            <a:prstGeom prst="ellipse">
              <a:avLst/>
            </a:pr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726" name="Rectangle 7"/>
          <p:cNvSpPr>
            <a:spLocks/>
          </p:cNvSpPr>
          <p:nvPr/>
        </p:nvSpPr>
        <p:spPr bwMode="auto">
          <a:xfrm>
            <a:off x="1239864" y="1477963"/>
            <a:ext cx="25495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15" bIns="0"/>
          <a:lstStyle/>
          <a:p>
            <a:pPr marL="26944" algn="ctr">
              <a:spcBef>
                <a:spcPts val="988"/>
              </a:spcBef>
              <a:buFontTx/>
              <a:buNone/>
            </a:pPr>
            <a:r>
              <a:rPr lang="en-US" u="sng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34 </a:t>
            </a:r>
            <a:r>
              <a:rPr lang="en-US" u="sng" dirty="0" err="1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Petaflops</a:t>
            </a:r>
            <a:endParaRPr lang="en-US" u="sng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0727" name="Rectangle 7"/>
          <p:cNvSpPr>
            <a:spLocks/>
          </p:cNvSpPr>
          <p:nvPr/>
        </p:nvSpPr>
        <p:spPr bwMode="auto">
          <a:xfrm>
            <a:off x="5883278" y="1350963"/>
            <a:ext cx="25511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15" bIns="0"/>
          <a:lstStyle/>
          <a:p>
            <a:pPr marL="26944" algn="ctr">
              <a:spcBef>
                <a:spcPts val="988"/>
              </a:spcBef>
              <a:buFontTx/>
              <a:buNone/>
            </a:pPr>
            <a:r>
              <a:rPr lang="en-US" u="sng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38 </a:t>
            </a:r>
            <a:r>
              <a:rPr lang="en-US" u="sng" dirty="0" err="1">
                <a:solidFill>
                  <a:srgbClr val="FF0000"/>
                </a:solidFill>
                <a:latin typeface="Times New Roman" charset="0"/>
                <a:cs typeface="Times New Roman" charset="0"/>
                <a:sym typeface="Arial Bold" charset="0"/>
              </a:rPr>
              <a:t>Terateps</a:t>
            </a:r>
            <a:endParaRPr lang="en-US" u="sng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74830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0813" y="627063"/>
            <a:ext cx="3030537" cy="5421312"/>
          </a:xfrm>
        </p:spPr>
        <p:txBody>
          <a:bodyPr/>
          <a:lstStyle/>
          <a:p>
            <a:pPr marL="457200" indent="-457200" eaLnBrk="1" hangingPunct="1"/>
            <a:endParaRPr lang="en-US" dirty="0">
              <a:latin typeface="Arial" charset="0"/>
            </a:endParaRPr>
          </a:p>
          <a:p>
            <a:pPr marL="457200" indent="-457200" eaLnBrk="1" hangingPunct="1"/>
            <a:endParaRPr lang="en-US" dirty="0">
              <a:latin typeface="Arial" charset="0"/>
            </a:endParaRPr>
          </a:p>
          <a:p>
            <a:pPr marL="457200" indent="-457200" eaLnBrk="1" hangingPunct="1"/>
            <a:r>
              <a:rPr lang="en-US" dirty="0">
                <a:latin typeface="Calibri"/>
                <a:cs typeface="Calibri"/>
              </a:rPr>
              <a:t>By analogy to numerical 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scientific computing. . .</a:t>
            </a:r>
          </a:p>
          <a:p>
            <a:pPr marL="457200" indent="-457200" eaLnBrk="1" hangingPunct="1"/>
            <a:endParaRPr lang="en-US" dirty="0">
              <a:latin typeface="Calibri"/>
              <a:cs typeface="Calibri"/>
            </a:endParaRPr>
          </a:p>
          <a:p>
            <a:pPr marL="457200" indent="-457200" eaLnBrk="1" hangingPunct="1"/>
            <a:endParaRPr lang="en-US" dirty="0">
              <a:latin typeface="Calibri"/>
              <a:cs typeface="Calibri"/>
            </a:endParaRPr>
          </a:p>
          <a:p>
            <a:pPr marL="457200" indent="-457200" eaLnBrk="1" hangingPunct="1">
              <a:buFontTx/>
              <a:buNone/>
            </a:pPr>
            <a:endParaRPr lang="en-US" dirty="0">
              <a:latin typeface="Calibri"/>
              <a:cs typeface="Calibri"/>
            </a:endParaRPr>
          </a:p>
          <a:p>
            <a:pPr marL="457200" indent="-457200" eaLnBrk="1" hangingPunct="1"/>
            <a:r>
              <a:rPr lang="en-US" dirty="0">
                <a:latin typeface="Calibri"/>
                <a:cs typeface="Calibri"/>
              </a:rPr>
              <a:t>What should the combinatorial BLAS look like?</a:t>
            </a:r>
            <a:endParaRPr lang="en-US" b="1" dirty="0">
              <a:latin typeface="Calibri"/>
              <a:cs typeface="Calibri"/>
            </a:endParaRPr>
          </a:p>
          <a:p>
            <a:pPr marL="2171700" lvl="4" indent="-342900" eaLnBrk="1" hangingPunct="1"/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3813" cy="515938"/>
          </a:xfrm>
          <a:noFill/>
        </p:spPr>
        <p:txBody>
          <a:bodyPr/>
          <a:lstStyle/>
          <a:p>
            <a:pPr eaLnBrk="1" hangingPunct="1"/>
            <a:r>
              <a:rPr lang="en-US" b="0" dirty="0">
                <a:latin typeface="Calibri"/>
                <a:cs typeface="Calibri"/>
              </a:rPr>
              <a:t>The middleware challenge for graph analysis</a:t>
            </a:r>
          </a:p>
        </p:txBody>
      </p:sp>
      <p:grpSp>
        <p:nvGrpSpPr>
          <p:cNvPr id="34820" name="Group 13"/>
          <p:cNvGrpSpPr>
            <a:grpSpLocks/>
          </p:cNvGrpSpPr>
          <p:nvPr/>
        </p:nvGrpSpPr>
        <p:grpSpPr bwMode="auto">
          <a:xfrm>
            <a:off x="3251200" y="1671638"/>
            <a:ext cx="5892799" cy="3995737"/>
            <a:chOff x="1859" y="734"/>
            <a:chExt cx="3712" cy="2517"/>
          </a:xfrm>
        </p:grpSpPr>
        <p:pic>
          <p:nvPicPr>
            <p:cNvPr id="34821" name="Picture 5" descr="RS6000bla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" y="1132"/>
              <a:ext cx="2606" cy="2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2" name="Text Box 6"/>
            <p:cNvSpPr txBox="1">
              <a:spLocks noChangeArrowheads="1"/>
            </p:cNvSpPr>
            <p:nvPr/>
          </p:nvSpPr>
          <p:spPr bwMode="auto">
            <a:xfrm>
              <a:off x="4637" y="1460"/>
              <a:ext cx="9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rgbClr val="FF0000"/>
                  </a:solidFill>
                  <a:latin typeface="Arial" charset="0"/>
                </a:rPr>
                <a:t>C  =  A*B</a:t>
              </a:r>
            </a:p>
          </p:txBody>
        </p:sp>
        <p:sp>
          <p:nvSpPr>
            <p:cNvPr id="34823" name="Text Box 7"/>
            <p:cNvSpPr txBox="1">
              <a:spLocks noChangeArrowheads="1"/>
            </p:cNvSpPr>
            <p:nvPr/>
          </p:nvSpPr>
          <p:spPr bwMode="auto">
            <a:xfrm>
              <a:off x="4652" y="2278"/>
              <a:ext cx="8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rgbClr val="FF0000"/>
                  </a:solidFill>
                  <a:latin typeface="Arial" charset="0"/>
                </a:rPr>
                <a:t>y  =  A*x</a:t>
              </a:r>
            </a:p>
          </p:txBody>
        </p:sp>
        <p:sp>
          <p:nvSpPr>
            <p:cNvPr id="34824" name="Text Box 8"/>
            <p:cNvSpPr txBox="1">
              <a:spLocks noChangeArrowheads="1"/>
            </p:cNvSpPr>
            <p:nvPr/>
          </p:nvSpPr>
          <p:spPr bwMode="auto">
            <a:xfrm>
              <a:off x="4637" y="2580"/>
              <a:ext cx="7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sz="18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μ</a:t>
              </a:r>
              <a:r>
                <a:rPr lang="en-US" sz="18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800" b="1">
                  <a:solidFill>
                    <a:srgbClr val="FF0000"/>
                  </a:solidFill>
                  <a:latin typeface="Arial" charset="0"/>
                </a:rPr>
                <a:t> =  x</a:t>
              </a:r>
              <a:r>
                <a:rPr lang="en-US" sz="1800" b="1" baseline="30000">
                  <a:solidFill>
                    <a:srgbClr val="FF0000"/>
                  </a:solidFill>
                  <a:latin typeface="Arial" charset="0"/>
                </a:rPr>
                <a:t>T</a:t>
              </a:r>
              <a:r>
                <a:rPr lang="en-US" sz="1800" b="1">
                  <a:solidFill>
                    <a:srgbClr val="FF0000"/>
                  </a:solidFill>
                  <a:latin typeface="Arial" charset="0"/>
                </a:rPr>
                <a:t> y</a:t>
              </a:r>
            </a:p>
          </p:txBody>
        </p:sp>
        <p:pic>
          <p:nvPicPr>
            <p:cNvPr id="34825" name="Picture 10" descr="DottedL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" y="1420"/>
              <a:ext cx="2339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6" name="Text Box 12"/>
            <p:cNvSpPr txBox="1">
              <a:spLocks noChangeArrowheads="1"/>
            </p:cNvSpPr>
            <p:nvPr/>
          </p:nvSpPr>
          <p:spPr bwMode="auto">
            <a:xfrm>
              <a:off x="1859" y="734"/>
              <a:ext cx="3201" cy="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 dirty="0">
                  <a:solidFill>
                    <a:srgbClr val="FF0000"/>
                  </a:solidFill>
                  <a:latin typeface="Calibri"/>
                  <a:cs typeface="Calibri"/>
                </a:rPr>
                <a:t>Basic Linear Algebra Subroutines (BLAS):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b="1" dirty="0">
                  <a:solidFill>
                    <a:srgbClr val="FF0000"/>
                  </a:solidFill>
                  <a:latin typeface="Calibri"/>
                  <a:cs typeface="Calibri"/>
                </a:rPr>
                <a:t>Ops/Sec  vs.  Matrix Size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461399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24"/>
          <p:cNvGrpSpPr/>
          <p:nvPr/>
        </p:nvGrpSpPr>
        <p:grpSpPr>
          <a:xfrm>
            <a:off x="0" y="-107156"/>
            <a:ext cx="9144000" cy="1401961"/>
            <a:chOff x="0" y="-152400"/>
            <a:chExt cx="13004800" cy="1993900"/>
          </a:xfrm>
        </p:grpSpPr>
        <p:pic>
          <p:nvPicPr>
            <p:cNvPr id="126" name="Pictur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27" name="Rectangle 5"/>
            <p:cNvSpPr txBox="1">
              <a:spLocks noChangeArrowheads="1"/>
            </p:cNvSpPr>
            <p:nvPr/>
          </p:nvSpPr>
          <p:spPr bwMode="auto">
            <a:xfrm>
              <a:off x="330211" y="-152400"/>
              <a:ext cx="12031663" cy="1409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kern="0" dirty="0">
                  <a:solidFill>
                    <a:srgbClr val="FFFF00"/>
                  </a:solidFill>
                  <a:latin typeface="Calibri"/>
                  <a:ea typeface="+mn-ea"/>
                  <a:cs typeface="Calibri"/>
                  <a:sym typeface="Arial Bold" charset="0"/>
                </a:rPr>
                <a:t>The case for sparse matrices</a:t>
              </a:r>
            </a:p>
          </p:txBody>
        </p:sp>
      </p:grpSp>
      <p:sp>
        <p:nvSpPr>
          <p:cNvPr id="135" name="Rectangle 6"/>
          <p:cNvSpPr>
            <a:spLocks noGrp="1" noChangeArrowheads="1"/>
          </p:cNvSpPr>
          <p:nvPr>
            <p:ph idx="1"/>
          </p:nvPr>
        </p:nvSpPr>
        <p:spPr>
          <a:xfrm>
            <a:off x="247478" y="1500039"/>
            <a:ext cx="8429625" cy="1304925"/>
          </a:xfrm>
        </p:spPr>
        <p:txBody>
          <a:bodyPr rIns="116764">
            <a:normAutofit/>
          </a:bodyPr>
          <a:lstStyle/>
          <a:p>
            <a:pPr algn="ctr">
              <a:buFontTx/>
              <a:buNone/>
            </a:pP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Coarse-grained parallelism can be exploited </a:t>
            </a:r>
            <a:b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by abstractions at the right level.</a:t>
            </a:r>
          </a:p>
        </p:txBody>
      </p:sp>
      <p:graphicFrame>
        <p:nvGraphicFramePr>
          <p:cNvPr id="136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268249"/>
              </p:ext>
            </p:extLst>
          </p:nvPr>
        </p:nvGraphicFramePr>
        <p:xfrm>
          <a:off x="638004" y="2988909"/>
          <a:ext cx="7678737" cy="3221038"/>
        </p:xfrm>
        <a:graphic>
          <a:graphicData uri="http://schemas.openxmlformats.org/drawingml/2006/table">
            <a:tbl>
              <a:tblPr firstRow="1" lastCol="1">
                <a:tableStyleId>{10A1B5D5-9B99-4C35-A422-299274C87663}</a:tableStyleId>
              </a:tblPr>
              <a:tblGrid>
                <a:gridCol w="382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7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sym typeface="Arial Bold" charset="0"/>
                        </a:rPr>
                        <a:t>Vertex/edge graph computations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charset="0"/>
                        <a:cs typeface="Arial Bold" charset="0"/>
                        <a:sym typeface="Arial Bold" charset="0"/>
                      </a:endParaRPr>
                    </a:p>
                  </a:txBody>
                  <a:tcPr marL="35720" marR="35720" marT="35715" marB="3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sym typeface="Arial Bold" charset="0"/>
                        </a:rPr>
                        <a:t>Graphs in the language of linear algebra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charset="0"/>
                        <a:cs typeface="Arial Bold" charset="0"/>
                        <a:sym typeface="Arial Bold" charset="0"/>
                      </a:endParaRPr>
                    </a:p>
                  </a:txBody>
                  <a:tcPr marL="35720" marR="35720" marT="35715" marB="3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Unpredictable, data-driven communication patterns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20" marR="35720" marT="35715" marB="3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Fixed communication patterns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20" marR="35720" marT="35715" marB="3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Irregular data accesses, </a:t>
                      </a:r>
                      <a:b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sym typeface="Arial" charset="0"/>
                        </a:rPr>
                      </a:b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with poor locality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20" marR="35720" marT="35715" marB="3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Matrix block operations exploit memory hierarchy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20" marR="35720" marT="35715" marB="3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Fine grained data accesses, dominated by latency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20" marR="35720" marT="35715" marB="3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Coarse grained parallelism, limited by bandwidth not latency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20" marR="35720" marT="35715" marB="3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69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idx="1"/>
          </p:nvPr>
        </p:nvSpPr>
        <p:spPr>
          <a:xfrm>
            <a:off x="826940" y="1245702"/>
            <a:ext cx="3403328" cy="864283"/>
          </a:xfrm>
          <a:ln/>
        </p:spPr>
        <p:txBody>
          <a:bodyPr rIns="21059">
            <a:no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Clr>
                <a:srgbClr val="1A4499"/>
              </a:buClr>
              <a:buNone/>
            </a:pPr>
            <a:r>
              <a:rPr lang="en-US" sz="2400" dirty="0"/>
              <a:t>Sparse matrix-sparse matrix  multiplication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7953" y="2103444"/>
            <a:ext cx="2839640" cy="1350169"/>
            <a:chOff x="767953" y="2357439"/>
            <a:chExt cx="2839640" cy="1350169"/>
          </a:xfrm>
        </p:grpSpPr>
        <p:sp>
          <p:nvSpPr>
            <p:cNvPr id="18" name="Oval 4"/>
            <p:cNvSpPr>
              <a:spLocks noChangeAspect="1" noChangeArrowheads="1"/>
            </p:cNvSpPr>
            <p:nvPr/>
          </p:nvSpPr>
          <p:spPr bwMode="auto">
            <a:xfrm>
              <a:off x="837420" y="2435449"/>
              <a:ext cx="124462" cy="11371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lIns="91425" tIns="45712" rIns="91425" bIns="45712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  <p:sp>
          <p:nvSpPr>
            <p:cNvPr id="20" name="Oval 6"/>
            <p:cNvSpPr>
              <a:spLocks noChangeAspect="1" noChangeArrowheads="1"/>
            </p:cNvSpPr>
            <p:nvPr/>
          </p:nvSpPr>
          <p:spPr bwMode="auto">
            <a:xfrm>
              <a:off x="1435124" y="2435449"/>
              <a:ext cx="124462" cy="11371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lIns="91425" tIns="45712" rIns="91425" bIns="45712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4" name="Oval 10"/>
            <p:cNvSpPr>
              <a:spLocks noChangeAspect="1" noChangeArrowheads="1"/>
            </p:cNvSpPr>
            <p:nvPr/>
          </p:nvSpPr>
          <p:spPr bwMode="auto">
            <a:xfrm>
              <a:off x="1135547" y="2701212"/>
              <a:ext cx="124462" cy="11371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lIns="91425" tIns="45712" rIns="91425" bIns="45712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8" name="Oval 14"/>
            <p:cNvSpPr>
              <a:spLocks noChangeAspect="1" noChangeArrowheads="1"/>
            </p:cNvSpPr>
            <p:nvPr/>
          </p:nvSpPr>
          <p:spPr bwMode="auto">
            <a:xfrm>
              <a:off x="837420" y="2966974"/>
              <a:ext cx="124462" cy="11371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lIns="91425" tIns="45712" rIns="91425" bIns="45712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  <p:sp>
          <p:nvSpPr>
            <p:cNvPr id="29" name="Oval 15"/>
            <p:cNvSpPr>
              <a:spLocks noChangeAspect="1" noChangeArrowheads="1"/>
            </p:cNvSpPr>
            <p:nvPr/>
          </p:nvSpPr>
          <p:spPr bwMode="auto">
            <a:xfrm>
              <a:off x="1135547" y="2966974"/>
              <a:ext cx="124462" cy="11371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lIns="91425" tIns="45712" rIns="91425" bIns="45712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4" name="Oval 21"/>
            <p:cNvSpPr>
              <a:spLocks noChangeAspect="1" noChangeArrowheads="1"/>
            </p:cNvSpPr>
            <p:nvPr/>
          </p:nvSpPr>
          <p:spPr bwMode="auto">
            <a:xfrm>
              <a:off x="1435124" y="3232738"/>
              <a:ext cx="124462" cy="11371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lIns="91425" tIns="45712" rIns="91425" bIns="45712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5" name="Oval 22"/>
            <p:cNvSpPr>
              <a:spLocks noChangeAspect="1" noChangeArrowheads="1"/>
            </p:cNvSpPr>
            <p:nvPr/>
          </p:nvSpPr>
          <p:spPr bwMode="auto">
            <a:xfrm>
              <a:off x="1733254" y="3232738"/>
              <a:ext cx="124462" cy="11371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lIns="91425" tIns="45712" rIns="91425" bIns="45712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1" name="Rectangle 29"/>
            <p:cNvSpPr>
              <a:spLocks noChangeArrowheads="1"/>
            </p:cNvSpPr>
            <p:nvPr/>
          </p:nvSpPr>
          <p:spPr bwMode="auto">
            <a:xfrm>
              <a:off x="767953" y="2357439"/>
              <a:ext cx="1444729" cy="1109194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91425" tIns="45712" rIns="91425" bIns="45712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8" name="Oval 7"/>
            <p:cNvSpPr>
              <a:spLocks noChangeAspect="1" noChangeArrowheads="1"/>
            </p:cNvSpPr>
            <p:nvPr/>
          </p:nvSpPr>
          <p:spPr bwMode="auto">
            <a:xfrm>
              <a:off x="1995699" y="2431706"/>
              <a:ext cx="124462" cy="11371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lIns="91425" tIns="45712" rIns="91425" bIns="45712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9" name="Oval 12"/>
            <p:cNvSpPr>
              <a:spLocks noChangeAspect="1" noChangeArrowheads="1"/>
            </p:cNvSpPr>
            <p:nvPr/>
          </p:nvSpPr>
          <p:spPr bwMode="auto">
            <a:xfrm>
              <a:off x="1995699" y="2697468"/>
              <a:ext cx="124462" cy="11371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lIns="91425" tIns="45712" rIns="91425" bIns="45712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0" name="Oval 17"/>
            <p:cNvSpPr>
              <a:spLocks noChangeAspect="1" noChangeArrowheads="1"/>
            </p:cNvSpPr>
            <p:nvPr/>
          </p:nvSpPr>
          <p:spPr bwMode="auto">
            <a:xfrm>
              <a:off x="1995699" y="2963231"/>
              <a:ext cx="124462" cy="11371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lIns="91425" tIns="45712" rIns="91425" bIns="45712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5" name="Oval 5"/>
            <p:cNvSpPr>
              <a:spLocks noChangeAspect="1" noChangeArrowheads="1"/>
            </p:cNvSpPr>
            <p:nvPr/>
          </p:nvSpPr>
          <p:spPr bwMode="auto">
            <a:xfrm>
              <a:off x="3078460" y="2435449"/>
              <a:ext cx="124462" cy="11371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lIns="91425" tIns="45712" rIns="91425" bIns="45712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6" name="Oval 6"/>
            <p:cNvSpPr>
              <a:spLocks noChangeAspect="1" noChangeArrowheads="1"/>
            </p:cNvSpPr>
            <p:nvPr/>
          </p:nvSpPr>
          <p:spPr bwMode="auto">
            <a:xfrm>
              <a:off x="3378037" y="2435449"/>
              <a:ext cx="124462" cy="11371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lIns="91425" tIns="45712" rIns="91425" bIns="45712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82" name="Oval 14"/>
            <p:cNvSpPr>
              <a:spLocks noChangeAspect="1" noChangeArrowheads="1"/>
            </p:cNvSpPr>
            <p:nvPr/>
          </p:nvSpPr>
          <p:spPr bwMode="auto">
            <a:xfrm>
              <a:off x="2780330" y="2966974"/>
              <a:ext cx="124462" cy="11371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lIns="91425" tIns="45712" rIns="91425" bIns="45712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  <p:sp>
          <p:nvSpPr>
            <p:cNvPr id="84" name="Oval 16"/>
            <p:cNvSpPr>
              <a:spLocks noChangeAspect="1" noChangeArrowheads="1"/>
            </p:cNvSpPr>
            <p:nvPr/>
          </p:nvSpPr>
          <p:spPr bwMode="auto">
            <a:xfrm>
              <a:off x="3378037" y="2966974"/>
              <a:ext cx="124462" cy="11371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lIns="91425" tIns="45712" rIns="91425" bIns="45712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86" name="Oval 19"/>
            <p:cNvSpPr>
              <a:spLocks noChangeAspect="1" noChangeArrowheads="1"/>
            </p:cNvSpPr>
            <p:nvPr/>
          </p:nvSpPr>
          <p:spPr bwMode="auto">
            <a:xfrm>
              <a:off x="2780330" y="3232738"/>
              <a:ext cx="124462" cy="11371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lIns="91425" tIns="45712" rIns="91425" bIns="45712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  <p:sp>
          <p:nvSpPr>
            <p:cNvPr id="89" name="Rectangle 29"/>
            <p:cNvSpPr>
              <a:spLocks noChangeArrowheads="1"/>
            </p:cNvSpPr>
            <p:nvPr/>
          </p:nvSpPr>
          <p:spPr bwMode="auto">
            <a:xfrm>
              <a:off x="2710865" y="2357440"/>
              <a:ext cx="896728" cy="1350168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91425" tIns="45712" rIns="91425" bIns="45712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90" name="Oval 19"/>
            <p:cNvSpPr>
              <a:spLocks noChangeAspect="1" noChangeArrowheads="1"/>
            </p:cNvSpPr>
            <p:nvPr/>
          </p:nvSpPr>
          <p:spPr bwMode="auto">
            <a:xfrm>
              <a:off x="3077222" y="3227570"/>
              <a:ext cx="124462" cy="11371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lIns="91425" tIns="45712" rIns="91425" bIns="45712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95" name="Text Box 96"/>
            <p:cNvSpPr txBox="1">
              <a:spLocks noChangeArrowheads="1"/>
            </p:cNvSpPr>
            <p:nvPr/>
          </p:nvSpPr>
          <p:spPr bwMode="auto">
            <a:xfrm>
              <a:off x="2321721" y="2638724"/>
              <a:ext cx="337923" cy="46164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1425" tIns="45712" rIns="91425" bIns="45712">
              <a:spAutoFit/>
            </a:bodyPr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b="1" dirty="0">
                  <a:solidFill>
                    <a:srgbClr val="FF0000"/>
                  </a:solidFill>
                  <a:latin typeface="Calibri"/>
                  <a:ea typeface="+mn-ea"/>
                </a:rPr>
                <a:t>*</a:t>
              </a:r>
            </a:p>
          </p:txBody>
        </p:sp>
        <p:sp>
          <p:nvSpPr>
            <p:cNvPr id="98" name="Oval 19"/>
            <p:cNvSpPr>
              <a:spLocks noChangeAspect="1" noChangeArrowheads="1"/>
            </p:cNvSpPr>
            <p:nvPr/>
          </p:nvSpPr>
          <p:spPr bwMode="auto">
            <a:xfrm>
              <a:off x="3082484" y="3468245"/>
              <a:ext cx="124462" cy="11371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lIns="91425" tIns="45712" rIns="91425" bIns="45712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03" name="Rectangle 6"/>
          <p:cNvSpPr txBox="1">
            <a:spLocks noChangeArrowheads="1"/>
          </p:cNvSpPr>
          <p:nvPr/>
        </p:nvSpPr>
        <p:spPr bwMode="auto">
          <a:xfrm>
            <a:off x="4851266" y="1252009"/>
            <a:ext cx="3747798" cy="1064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695" tIns="35695" rIns="21059" bIns="35695" numCol="1" anchor="t" anchorCtr="0" compatLnSpc="1">
            <a:prstTxWarp prst="textNoShape">
              <a:avLst/>
            </a:prstTxWarp>
          </a:bodyPr>
          <a:lstStyle/>
          <a:p>
            <a:pPr marL="421679" defTabSz="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4499"/>
              </a:buClr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</a:rPr>
              <a:t>Sparse matrix-sparse vector multiplication</a:t>
            </a:r>
          </a:p>
          <a:p>
            <a:pPr marL="421679" indent="-180718" defTabSz="642585" fontAlgn="auto">
              <a:spcBef>
                <a:spcPts val="422"/>
              </a:spcBef>
              <a:spcAft>
                <a:spcPts val="0"/>
              </a:spcAft>
              <a:buClr>
                <a:srgbClr val="1A4499"/>
              </a:buClr>
              <a:buSzPct val="100000"/>
              <a:buFontTx/>
              <a:buNone/>
            </a:pPr>
            <a:endParaRPr lang="en-US" sz="2500" kern="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421679" indent="-180718" defTabSz="642585" fontAlgn="auto">
              <a:spcBef>
                <a:spcPts val="422"/>
              </a:spcBef>
              <a:spcAft>
                <a:spcPts val="0"/>
              </a:spcAft>
              <a:buClr>
                <a:srgbClr val="1A4499"/>
              </a:buClr>
              <a:buSzPct val="100000"/>
              <a:buFontTx/>
              <a:buNone/>
            </a:pPr>
            <a:endParaRPr lang="en-US" sz="2500" kern="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421679" indent="-180718" defTabSz="642585" fontAlgn="auto">
              <a:spcBef>
                <a:spcPts val="422"/>
              </a:spcBef>
              <a:spcAft>
                <a:spcPts val="0"/>
              </a:spcAft>
              <a:buClr>
                <a:srgbClr val="1A4499"/>
              </a:buClr>
              <a:buSzPct val="100000"/>
              <a:buFontTx/>
              <a:buNone/>
            </a:pPr>
            <a:endParaRPr lang="en-US" sz="2500" kern="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421679" indent="-180718" defTabSz="642585" fontAlgn="auto">
              <a:spcBef>
                <a:spcPts val="422"/>
              </a:spcBef>
              <a:spcAft>
                <a:spcPts val="0"/>
              </a:spcAft>
              <a:buClr>
                <a:srgbClr val="1A4499"/>
              </a:buClr>
              <a:buSzPct val="100000"/>
              <a:buFontTx/>
              <a:buNone/>
            </a:pPr>
            <a:endParaRPr lang="en-US" sz="2500" kern="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0" lvl="1" defTabSz="642585" fontAlgn="auto">
              <a:spcBef>
                <a:spcPts val="422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r>
              <a:rPr lang="en-US" sz="2500" kern="0" dirty="0">
                <a:solidFill>
                  <a:prstClr val="black"/>
                </a:solidFill>
                <a:latin typeface="Calibri"/>
                <a:ea typeface="+mn-ea"/>
              </a:rPr>
              <a:t>         </a:t>
            </a:r>
            <a:endParaRPr lang="en-US" sz="2500" kern="0" dirty="0">
              <a:solidFill>
                <a:srgbClr val="FF0000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22095" y="2103444"/>
            <a:ext cx="2250289" cy="1350169"/>
            <a:chOff x="5322095" y="2069578"/>
            <a:chExt cx="2250289" cy="1350169"/>
          </a:xfrm>
        </p:grpSpPr>
        <p:sp>
          <p:nvSpPr>
            <p:cNvPr id="105" name="Oval 4"/>
            <p:cNvSpPr>
              <a:spLocks noChangeAspect="1" noChangeArrowheads="1"/>
            </p:cNvSpPr>
            <p:nvPr/>
          </p:nvSpPr>
          <p:spPr bwMode="auto">
            <a:xfrm>
              <a:off x="5391562" y="2147594"/>
              <a:ext cx="124462" cy="113709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lIns="64267" tIns="32133" rIns="64267" bIns="32133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  <p:sp>
          <p:nvSpPr>
            <p:cNvPr id="106" name="Oval 6"/>
            <p:cNvSpPr>
              <a:spLocks noChangeAspect="1" noChangeArrowheads="1"/>
            </p:cNvSpPr>
            <p:nvPr/>
          </p:nvSpPr>
          <p:spPr bwMode="auto">
            <a:xfrm>
              <a:off x="5989266" y="2147594"/>
              <a:ext cx="124462" cy="113709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lIns="64267" tIns="32133" rIns="64267" bIns="32133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7" name="Oval 10"/>
            <p:cNvSpPr>
              <a:spLocks noChangeAspect="1" noChangeArrowheads="1"/>
            </p:cNvSpPr>
            <p:nvPr/>
          </p:nvSpPr>
          <p:spPr bwMode="auto">
            <a:xfrm>
              <a:off x="5689690" y="2413358"/>
              <a:ext cx="124462" cy="113709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lIns="64267" tIns="32133" rIns="64267" bIns="32133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8" name="Oval 14"/>
            <p:cNvSpPr>
              <a:spLocks noChangeAspect="1" noChangeArrowheads="1"/>
            </p:cNvSpPr>
            <p:nvPr/>
          </p:nvSpPr>
          <p:spPr bwMode="auto">
            <a:xfrm>
              <a:off x="5391562" y="2679121"/>
              <a:ext cx="124462" cy="113709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lIns="64267" tIns="32133" rIns="64267" bIns="32133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  <p:sp>
          <p:nvSpPr>
            <p:cNvPr id="109" name="Oval 15"/>
            <p:cNvSpPr>
              <a:spLocks noChangeAspect="1" noChangeArrowheads="1"/>
            </p:cNvSpPr>
            <p:nvPr/>
          </p:nvSpPr>
          <p:spPr bwMode="auto">
            <a:xfrm>
              <a:off x="5689690" y="2679121"/>
              <a:ext cx="124462" cy="113709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lIns="64267" tIns="32133" rIns="64267" bIns="32133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10" name="Oval 21"/>
            <p:cNvSpPr>
              <a:spLocks noChangeAspect="1" noChangeArrowheads="1"/>
            </p:cNvSpPr>
            <p:nvPr/>
          </p:nvSpPr>
          <p:spPr bwMode="auto">
            <a:xfrm>
              <a:off x="5989266" y="2944884"/>
              <a:ext cx="124462" cy="113709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lIns="64267" tIns="32133" rIns="64267" bIns="32133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11" name="Oval 22"/>
            <p:cNvSpPr>
              <a:spLocks noChangeAspect="1" noChangeArrowheads="1"/>
            </p:cNvSpPr>
            <p:nvPr/>
          </p:nvSpPr>
          <p:spPr bwMode="auto">
            <a:xfrm>
              <a:off x="6287396" y="2944884"/>
              <a:ext cx="124462" cy="113709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lIns="64267" tIns="32133" rIns="64267" bIns="32133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12" name="Rectangle 29"/>
            <p:cNvSpPr>
              <a:spLocks noChangeArrowheads="1"/>
            </p:cNvSpPr>
            <p:nvPr/>
          </p:nvSpPr>
          <p:spPr bwMode="auto">
            <a:xfrm>
              <a:off x="5322095" y="2069578"/>
              <a:ext cx="1444729" cy="1109194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64267" tIns="32133" rIns="64267" bIns="32133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13" name="Oval 7"/>
            <p:cNvSpPr>
              <a:spLocks noChangeAspect="1" noChangeArrowheads="1"/>
            </p:cNvSpPr>
            <p:nvPr/>
          </p:nvSpPr>
          <p:spPr bwMode="auto">
            <a:xfrm>
              <a:off x="6549841" y="2143851"/>
              <a:ext cx="124462" cy="113709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lIns="64267" tIns="32133" rIns="64267" bIns="32133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14" name="Oval 12"/>
            <p:cNvSpPr>
              <a:spLocks noChangeAspect="1" noChangeArrowheads="1"/>
            </p:cNvSpPr>
            <p:nvPr/>
          </p:nvSpPr>
          <p:spPr bwMode="auto">
            <a:xfrm>
              <a:off x="6549841" y="2409614"/>
              <a:ext cx="124462" cy="113709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lIns="64267" tIns="32133" rIns="64267" bIns="32133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15" name="Oval 17"/>
            <p:cNvSpPr>
              <a:spLocks noChangeAspect="1" noChangeArrowheads="1"/>
            </p:cNvSpPr>
            <p:nvPr/>
          </p:nvSpPr>
          <p:spPr bwMode="auto">
            <a:xfrm>
              <a:off x="6549841" y="2675377"/>
              <a:ext cx="124462" cy="113709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lIns="64267" tIns="32133" rIns="64267" bIns="32133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18" name="Oval 14"/>
            <p:cNvSpPr>
              <a:spLocks noChangeAspect="1" noChangeArrowheads="1"/>
            </p:cNvSpPr>
            <p:nvPr/>
          </p:nvSpPr>
          <p:spPr bwMode="auto">
            <a:xfrm>
              <a:off x="7356461" y="2679121"/>
              <a:ext cx="124462" cy="113709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wrap="none" lIns="64267" tIns="32133" rIns="64267" bIns="32133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  <p:sp>
          <p:nvSpPr>
            <p:cNvPr id="120" name="Oval 19"/>
            <p:cNvSpPr>
              <a:spLocks noChangeAspect="1" noChangeArrowheads="1"/>
            </p:cNvSpPr>
            <p:nvPr/>
          </p:nvSpPr>
          <p:spPr bwMode="auto">
            <a:xfrm>
              <a:off x="7356461" y="2944884"/>
              <a:ext cx="124462" cy="113709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lIns="64267" tIns="32133" rIns="64267" bIns="32133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  <p:sp>
          <p:nvSpPr>
            <p:cNvPr id="121" name="Rectangle 29"/>
            <p:cNvSpPr>
              <a:spLocks noChangeArrowheads="1"/>
            </p:cNvSpPr>
            <p:nvPr/>
          </p:nvSpPr>
          <p:spPr bwMode="auto">
            <a:xfrm>
              <a:off x="7265015" y="2069578"/>
              <a:ext cx="307369" cy="1350169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lIns="64267" tIns="32133" rIns="64267" bIns="32133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23" name="Text Box 96"/>
            <p:cNvSpPr txBox="1">
              <a:spLocks noChangeArrowheads="1"/>
            </p:cNvSpPr>
            <p:nvPr/>
          </p:nvSpPr>
          <p:spPr bwMode="auto">
            <a:xfrm>
              <a:off x="6875861" y="2350864"/>
              <a:ext cx="283076" cy="4342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64267" tIns="32133" rIns="64267" bIns="32133">
              <a:spAutoFit/>
            </a:bodyPr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b="1" dirty="0">
                  <a:solidFill>
                    <a:srgbClr val="FF0000"/>
                  </a:solidFill>
                  <a:latin typeface="Calibri"/>
                  <a:ea typeface="+mn-ea"/>
                </a:rPr>
                <a:t>*</a:t>
              </a:r>
            </a:p>
          </p:txBody>
        </p:sp>
        <p:sp>
          <p:nvSpPr>
            <p:cNvPr id="125" name="Oval 14"/>
            <p:cNvSpPr>
              <a:spLocks noChangeAspect="1" noChangeArrowheads="1"/>
            </p:cNvSpPr>
            <p:nvPr/>
          </p:nvSpPr>
          <p:spPr bwMode="auto">
            <a:xfrm>
              <a:off x="7356461" y="2182098"/>
              <a:ext cx="124462" cy="113709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lIns="64267" tIns="32133" rIns="64267" bIns="32133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  <p:sp>
          <p:nvSpPr>
            <p:cNvPr id="126" name="Oval 19"/>
            <p:cNvSpPr>
              <a:spLocks noChangeAspect="1" noChangeArrowheads="1"/>
            </p:cNvSpPr>
            <p:nvPr/>
          </p:nvSpPr>
          <p:spPr bwMode="auto">
            <a:xfrm>
              <a:off x="7356461" y="2447861"/>
              <a:ext cx="124462" cy="113709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wrap="none" lIns="64267" tIns="32133" rIns="64267" bIns="32133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  <p:sp>
          <p:nvSpPr>
            <p:cNvPr id="127" name="Oval 19"/>
            <p:cNvSpPr>
              <a:spLocks noChangeAspect="1" noChangeArrowheads="1"/>
            </p:cNvSpPr>
            <p:nvPr/>
          </p:nvSpPr>
          <p:spPr bwMode="auto">
            <a:xfrm>
              <a:off x="7356461" y="3193530"/>
              <a:ext cx="124462" cy="113709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lIns="64267" tIns="32133" rIns="64267" bIns="32133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23975" y="4175027"/>
            <a:ext cx="3373540" cy="1157288"/>
            <a:chOff x="5323975" y="4378223"/>
            <a:chExt cx="3373540" cy="1157288"/>
          </a:xfrm>
        </p:grpSpPr>
        <p:grpSp>
          <p:nvGrpSpPr>
            <p:cNvPr id="157" name="Group 156"/>
            <p:cNvGrpSpPr/>
            <p:nvPr/>
          </p:nvGrpSpPr>
          <p:grpSpPr>
            <a:xfrm>
              <a:off x="7252787" y="4378223"/>
              <a:ext cx="1444728" cy="1157288"/>
              <a:chOff x="10388600" y="6324601"/>
              <a:chExt cx="2054725" cy="1502400"/>
            </a:xfrm>
          </p:grpSpPr>
          <p:sp>
            <p:nvSpPr>
              <p:cNvPr id="130" name="Oval 4"/>
              <p:cNvSpPr>
                <a:spLocks noChangeAspect="1" noChangeArrowheads="1"/>
              </p:cNvSpPr>
              <p:nvPr/>
            </p:nvSpPr>
            <p:spPr bwMode="auto">
              <a:xfrm>
                <a:off x="10487397" y="6430265"/>
                <a:ext cx="177012" cy="154019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srgbClr val="FF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31" name="Oval 6"/>
              <p:cNvSpPr>
                <a:spLocks noChangeAspect="1" noChangeArrowheads="1"/>
              </p:cNvSpPr>
              <p:nvPr/>
            </p:nvSpPr>
            <p:spPr bwMode="auto">
              <a:xfrm>
                <a:off x="11337466" y="6430265"/>
                <a:ext cx="177012" cy="154019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32" name="Oval 10"/>
              <p:cNvSpPr>
                <a:spLocks noChangeAspect="1" noChangeArrowheads="1"/>
              </p:cNvSpPr>
              <p:nvPr/>
            </p:nvSpPr>
            <p:spPr bwMode="auto">
              <a:xfrm>
                <a:off x="10911402" y="6790241"/>
                <a:ext cx="177012" cy="154019"/>
              </a:xfrm>
              <a:prstGeom prst="ellipse">
                <a:avLst/>
              </a:prstGeom>
              <a:solidFill>
                <a:schemeClr val="tx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33" name="Oval 14"/>
              <p:cNvSpPr>
                <a:spLocks noChangeAspect="1" noChangeArrowheads="1"/>
              </p:cNvSpPr>
              <p:nvPr/>
            </p:nvSpPr>
            <p:spPr bwMode="auto">
              <a:xfrm>
                <a:off x="10487397" y="7150216"/>
                <a:ext cx="177012" cy="154019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srgbClr val="FF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34" name="Oval 15"/>
              <p:cNvSpPr>
                <a:spLocks noChangeAspect="1" noChangeArrowheads="1"/>
              </p:cNvSpPr>
              <p:nvPr/>
            </p:nvSpPr>
            <p:spPr bwMode="auto">
              <a:xfrm>
                <a:off x="10911402" y="7150216"/>
                <a:ext cx="177012" cy="154019"/>
              </a:xfrm>
              <a:prstGeom prst="ellipse">
                <a:avLst/>
              </a:prstGeom>
              <a:solidFill>
                <a:schemeClr val="tx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35" name="Oval 21"/>
              <p:cNvSpPr>
                <a:spLocks noChangeAspect="1" noChangeArrowheads="1"/>
              </p:cNvSpPr>
              <p:nvPr/>
            </p:nvSpPr>
            <p:spPr bwMode="auto">
              <a:xfrm>
                <a:off x="11337466" y="7510191"/>
                <a:ext cx="177012" cy="154019"/>
              </a:xfrm>
              <a:prstGeom prst="ellipse">
                <a:avLst/>
              </a:prstGeom>
              <a:solidFill>
                <a:schemeClr val="tx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36" name="Oval 22"/>
              <p:cNvSpPr>
                <a:spLocks noChangeAspect="1" noChangeArrowheads="1"/>
              </p:cNvSpPr>
              <p:nvPr/>
            </p:nvSpPr>
            <p:spPr bwMode="auto">
              <a:xfrm>
                <a:off x="11761472" y="7510191"/>
                <a:ext cx="177012" cy="154019"/>
              </a:xfrm>
              <a:prstGeom prst="ellipse">
                <a:avLst/>
              </a:prstGeom>
              <a:solidFill>
                <a:schemeClr val="tx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37" name="Rectangle 29"/>
              <p:cNvSpPr>
                <a:spLocks noChangeArrowheads="1"/>
              </p:cNvSpPr>
              <p:nvPr/>
            </p:nvSpPr>
            <p:spPr bwMode="auto">
              <a:xfrm>
                <a:off x="10388600" y="6324601"/>
                <a:ext cx="2054725" cy="1502400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38" name="Oval 7"/>
              <p:cNvSpPr>
                <a:spLocks noChangeAspect="1" noChangeArrowheads="1"/>
              </p:cNvSpPr>
              <p:nvPr/>
            </p:nvSpPr>
            <p:spPr bwMode="auto">
              <a:xfrm>
                <a:off x="12134728" y="6425194"/>
                <a:ext cx="177012" cy="154019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39" name="Oval 12"/>
              <p:cNvSpPr>
                <a:spLocks noChangeAspect="1" noChangeArrowheads="1"/>
              </p:cNvSpPr>
              <p:nvPr/>
            </p:nvSpPr>
            <p:spPr bwMode="auto">
              <a:xfrm>
                <a:off x="12134728" y="6785170"/>
                <a:ext cx="177012" cy="154019"/>
              </a:xfrm>
              <a:prstGeom prst="ellipse">
                <a:avLst/>
              </a:prstGeom>
              <a:solidFill>
                <a:schemeClr val="tx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40" name="Oval 17"/>
              <p:cNvSpPr>
                <a:spLocks noChangeAspect="1" noChangeArrowheads="1"/>
              </p:cNvSpPr>
              <p:nvPr/>
            </p:nvSpPr>
            <p:spPr bwMode="auto">
              <a:xfrm>
                <a:off x="12134728" y="7145145"/>
                <a:ext cx="177012" cy="154019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5323975" y="4613007"/>
              <a:ext cx="964405" cy="645659"/>
              <a:chOff x="7493001" y="6324600"/>
              <a:chExt cx="1371599" cy="838200"/>
            </a:xfrm>
          </p:grpSpPr>
          <p:sp>
            <p:nvSpPr>
              <p:cNvPr id="149" name="Rectangle 29"/>
              <p:cNvSpPr>
                <a:spLocks noChangeArrowheads="1"/>
              </p:cNvSpPr>
              <p:nvPr/>
            </p:nvSpPr>
            <p:spPr bwMode="auto">
              <a:xfrm>
                <a:off x="7493001" y="6324600"/>
                <a:ext cx="1371599" cy="838200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50" name="Oval 4"/>
              <p:cNvSpPr>
                <a:spLocks noChangeAspect="1" noChangeArrowheads="1"/>
              </p:cNvSpPr>
              <p:nvPr/>
            </p:nvSpPr>
            <p:spPr bwMode="auto">
              <a:xfrm>
                <a:off x="7645400" y="6477000"/>
                <a:ext cx="177012" cy="154019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srgbClr val="FF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51" name="Oval 4"/>
              <p:cNvSpPr>
                <a:spLocks noChangeAspect="1" noChangeArrowheads="1"/>
              </p:cNvSpPr>
              <p:nvPr/>
            </p:nvSpPr>
            <p:spPr bwMode="auto">
              <a:xfrm>
                <a:off x="8077988" y="6475381"/>
                <a:ext cx="177012" cy="154019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srgbClr val="FF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52" name="Oval 4"/>
              <p:cNvSpPr>
                <a:spLocks noChangeAspect="1" noChangeArrowheads="1"/>
              </p:cNvSpPr>
              <p:nvPr/>
            </p:nvSpPr>
            <p:spPr bwMode="auto">
              <a:xfrm>
                <a:off x="8535188" y="6477000"/>
                <a:ext cx="177012" cy="154019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srgbClr val="FF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53" name="Oval 4"/>
              <p:cNvSpPr>
                <a:spLocks noChangeAspect="1" noChangeArrowheads="1"/>
              </p:cNvSpPr>
              <p:nvPr/>
            </p:nvSpPr>
            <p:spPr bwMode="auto">
              <a:xfrm>
                <a:off x="7645400" y="6818281"/>
                <a:ext cx="177012" cy="154019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srgbClr val="FF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55" name="Oval 4"/>
              <p:cNvSpPr>
                <a:spLocks noChangeAspect="1" noChangeArrowheads="1"/>
              </p:cNvSpPr>
              <p:nvPr/>
            </p:nvSpPr>
            <p:spPr bwMode="auto">
              <a:xfrm>
                <a:off x="8535188" y="6818281"/>
                <a:ext cx="177012" cy="154019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srgbClr val="FF0000"/>
                  </a:solidFill>
                  <a:latin typeface="Calibri"/>
                  <a:ea typeface="+mn-ea"/>
                </a:endParaRPr>
              </a:p>
            </p:txBody>
          </p:sp>
        </p:grpSp>
        <p:cxnSp>
          <p:nvCxnSpPr>
            <p:cNvPr id="161" name="Straight Arrow Connector 160"/>
            <p:cNvCxnSpPr/>
            <p:nvPr/>
          </p:nvCxnSpPr>
          <p:spPr bwMode="auto">
            <a:xfrm rot="10800000">
              <a:off x="6502693" y="4906489"/>
              <a:ext cx="535781" cy="1223"/>
            </a:xfrm>
            <a:prstGeom prst="straightConnector1">
              <a:avLst/>
            </a:prstGeom>
            <a:solidFill>
              <a:srgbClr val="BBE0E3"/>
            </a:solidFill>
            <a:ln w="476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grpSp>
        <p:nvGrpSpPr>
          <p:cNvPr id="2" name="Group 1"/>
          <p:cNvGrpSpPr/>
          <p:nvPr/>
        </p:nvGrpSpPr>
        <p:grpSpPr>
          <a:xfrm>
            <a:off x="767953" y="4175027"/>
            <a:ext cx="3375422" cy="1157288"/>
            <a:chOff x="767953" y="4446984"/>
            <a:chExt cx="3375422" cy="1157288"/>
          </a:xfrm>
        </p:grpSpPr>
        <p:sp>
          <p:nvSpPr>
            <p:cNvPr id="174" name="Oval 4"/>
            <p:cNvSpPr>
              <a:spLocks noChangeAspect="1" noChangeArrowheads="1"/>
            </p:cNvSpPr>
            <p:nvPr/>
          </p:nvSpPr>
          <p:spPr bwMode="auto">
            <a:xfrm>
              <a:off x="837420" y="4528376"/>
              <a:ext cx="124462" cy="11864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  <p:sp>
          <p:nvSpPr>
            <p:cNvPr id="175" name="Oval 6"/>
            <p:cNvSpPr>
              <a:spLocks noChangeAspect="1" noChangeArrowheads="1"/>
            </p:cNvSpPr>
            <p:nvPr/>
          </p:nvSpPr>
          <p:spPr bwMode="auto">
            <a:xfrm>
              <a:off x="1435124" y="4528376"/>
              <a:ext cx="124462" cy="11864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76" name="Oval 10"/>
            <p:cNvSpPr>
              <a:spLocks noChangeAspect="1" noChangeArrowheads="1"/>
            </p:cNvSpPr>
            <p:nvPr/>
          </p:nvSpPr>
          <p:spPr bwMode="auto">
            <a:xfrm>
              <a:off x="1135548" y="4805663"/>
              <a:ext cx="124462" cy="11864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77" name="Oval 14"/>
            <p:cNvSpPr>
              <a:spLocks noChangeAspect="1" noChangeArrowheads="1"/>
            </p:cNvSpPr>
            <p:nvPr/>
          </p:nvSpPr>
          <p:spPr bwMode="auto">
            <a:xfrm>
              <a:off x="837420" y="5082949"/>
              <a:ext cx="124462" cy="11864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  <p:sp>
          <p:nvSpPr>
            <p:cNvPr id="178" name="Oval 15"/>
            <p:cNvSpPr>
              <a:spLocks noChangeAspect="1" noChangeArrowheads="1"/>
            </p:cNvSpPr>
            <p:nvPr/>
          </p:nvSpPr>
          <p:spPr bwMode="auto">
            <a:xfrm>
              <a:off x="1135548" y="5082949"/>
              <a:ext cx="124462" cy="11864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79" name="Oval 21"/>
            <p:cNvSpPr>
              <a:spLocks noChangeAspect="1" noChangeArrowheads="1"/>
            </p:cNvSpPr>
            <p:nvPr/>
          </p:nvSpPr>
          <p:spPr bwMode="auto">
            <a:xfrm>
              <a:off x="1435124" y="5360236"/>
              <a:ext cx="124462" cy="11864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80" name="Oval 22"/>
            <p:cNvSpPr>
              <a:spLocks noChangeAspect="1" noChangeArrowheads="1"/>
            </p:cNvSpPr>
            <p:nvPr/>
          </p:nvSpPr>
          <p:spPr bwMode="auto">
            <a:xfrm>
              <a:off x="1733254" y="5360236"/>
              <a:ext cx="124462" cy="11864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81" name="Rectangle 29"/>
            <p:cNvSpPr>
              <a:spLocks noChangeArrowheads="1"/>
            </p:cNvSpPr>
            <p:nvPr/>
          </p:nvSpPr>
          <p:spPr bwMode="auto">
            <a:xfrm>
              <a:off x="767953" y="4446984"/>
              <a:ext cx="1444729" cy="1157288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82" name="Oval 7"/>
            <p:cNvSpPr>
              <a:spLocks noChangeAspect="1" noChangeArrowheads="1"/>
            </p:cNvSpPr>
            <p:nvPr/>
          </p:nvSpPr>
          <p:spPr bwMode="auto">
            <a:xfrm>
              <a:off x="1995699" y="4524470"/>
              <a:ext cx="124462" cy="11864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83" name="Oval 12"/>
            <p:cNvSpPr>
              <a:spLocks noChangeAspect="1" noChangeArrowheads="1"/>
            </p:cNvSpPr>
            <p:nvPr/>
          </p:nvSpPr>
          <p:spPr bwMode="auto">
            <a:xfrm>
              <a:off x="1995699" y="4801757"/>
              <a:ext cx="124462" cy="11864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84" name="Oval 17"/>
            <p:cNvSpPr>
              <a:spLocks noChangeAspect="1" noChangeArrowheads="1"/>
            </p:cNvSpPr>
            <p:nvPr/>
          </p:nvSpPr>
          <p:spPr bwMode="auto">
            <a:xfrm>
              <a:off x="1995699" y="5079043"/>
              <a:ext cx="124462" cy="11864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86" name="Oval 4"/>
            <p:cNvSpPr>
              <a:spLocks noChangeAspect="1" noChangeArrowheads="1"/>
            </p:cNvSpPr>
            <p:nvPr/>
          </p:nvSpPr>
          <p:spPr bwMode="auto">
            <a:xfrm>
              <a:off x="3054507" y="4528376"/>
              <a:ext cx="124462" cy="11864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  <p:sp>
          <p:nvSpPr>
            <p:cNvPr id="187" name="Oval 6"/>
            <p:cNvSpPr>
              <a:spLocks noChangeAspect="1" noChangeArrowheads="1"/>
            </p:cNvSpPr>
            <p:nvPr/>
          </p:nvSpPr>
          <p:spPr bwMode="auto">
            <a:xfrm>
              <a:off x="3657261" y="4528376"/>
              <a:ext cx="124462" cy="11864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88" name="Oval 10"/>
            <p:cNvSpPr>
              <a:spLocks noChangeAspect="1" noChangeArrowheads="1"/>
            </p:cNvSpPr>
            <p:nvPr/>
          </p:nvSpPr>
          <p:spPr bwMode="auto">
            <a:xfrm>
              <a:off x="3362581" y="4805663"/>
              <a:ext cx="124462" cy="11864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90" name="Oval 15"/>
            <p:cNvSpPr>
              <a:spLocks noChangeAspect="1" noChangeArrowheads="1"/>
            </p:cNvSpPr>
            <p:nvPr/>
          </p:nvSpPr>
          <p:spPr bwMode="auto">
            <a:xfrm>
              <a:off x="3066242" y="5082949"/>
              <a:ext cx="124462" cy="11864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91" name="Oval 21"/>
            <p:cNvSpPr>
              <a:spLocks noChangeAspect="1" noChangeArrowheads="1"/>
            </p:cNvSpPr>
            <p:nvPr/>
          </p:nvSpPr>
          <p:spPr bwMode="auto">
            <a:xfrm>
              <a:off x="3365818" y="5360236"/>
              <a:ext cx="124462" cy="11864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92" name="Oval 22"/>
            <p:cNvSpPr>
              <a:spLocks noChangeAspect="1" noChangeArrowheads="1"/>
            </p:cNvSpPr>
            <p:nvPr/>
          </p:nvSpPr>
          <p:spPr bwMode="auto">
            <a:xfrm>
              <a:off x="3663947" y="5360236"/>
              <a:ext cx="124462" cy="11864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93" name="Rectangle 29"/>
            <p:cNvSpPr>
              <a:spLocks noChangeArrowheads="1"/>
            </p:cNvSpPr>
            <p:nvPr/>
          </p:nvSpPr>
          <p:spPr bwMode="auto">
            <a:xfrm>
              <a:off x="2698646" y="4446984"/>
              <a:ext cx="1444729" cy="1157288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94" name="Oval 7"/>
            <p:cNvSpPr>
              <a:spLocks noChangeAspect="1" noChangeArrowheads="1"/>
            </p:cNvSpPr>
            <p:nvPr/>
          </p:nvSpPr>
          <p:spPr bwMode="auto">
            <a:xfrm>
              <a:off x="3912998" y="4799162"/>
              <a:ext cx="124462" cy="11864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95" name="Oval 12"/>
            <p:cNvSpPr>
              <a:spLocks noChangeAspect="1" noChangeArrowheads="1"/>
            </p:cNvSpPr>
            <p:nvPr/>
          </p:nvSpPr>
          <p:spPr bwMode="auto">
            <a:xfrm>
              <a:off x="3661172" y="5091396"/>
              <a:ext cx="124462" cy="11864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96" name="Oval 17"/>
            <p:cNvSpPr>
              <a:spLocks noChangeAspect="1" noChangeArrowheads="1"/>
            </p:cNvSpPr>
            <p:nvPr/>
          </p:nvSpPr>
          <p:spPr bwMode="auto">
            <a:xfrm>
              <a:off x="3362581" y="5079043"/>
              <a:ext cx="124462" cy="11864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97" name="Text Box 96"/>
            <p:cNvSpPr txBox="1">
              <a:spLocks noChangeArrowheads="1"/>
            </p:cNvSpPr>
            <p:nvPr/>
          </p:nvSpPr>
          <p:spPr bwMode="auto">
            <a:xfrm>
              <a:off x="2269243" y="4740466"/>
              <a:ext cx="406456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000" b="1" dirty="0">
                  <a:solidFill>
                    <a:srgbClr val="FF0000"/>
                  </a:solidFill>
                  <a:latin typeface="Calibri"/>
                  <a:ea typeface="+mn-ea"/>
                </a:rPr>
                <a:t>.</a:t>
              </a:r>
              <a:r>
                <a:rPr lang="en-US" sz="2400" b="1" dirty="0">
                  <a:solidFill>
                    <a:srgbClr val="FF0000"/>
                  </a:solidFill>
                  <a:latin typeface="Calibri"/>
                  <a:ea typeface="+mn-ea"/>
                </a:rPr>
                <a:t>*</a:t>
              </a:r>
            </a:p>
          </p:txBody>
        </p:sp>
        <p:sp>
          <p:nvSpPr>
            <p:cNvPr id="198" name="Oval 22"/>
            <p:cNvSpPr>
              <a:spLocks noChangeAspect="1" noChangeArrowheads="1"/>
            </p:cNvSpPr>
            <p:nvPr/>
          </p:nvSpPr>
          <p:spPr bwMode="auto">
            <a:xfrm>
              <a:off x="2790527" y="5355530"/>
              <a:ext cx="124462" cy="11864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0" y="-107156"/>
            <a:ext cx="9144000" cy="1401961"/>
            <a:chOff x="0" y="-152400"/>
            <a:chExt cx="13004800" cy="1993900"/>
          </a:xfrm>
        </p:grpSpPr>
        <p:pic>
          <p:nvPicPr>
            <p:cNvPr id="100" name="Pictur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02" name="Rectangle 5"/>
            <p:cNvSpPr txBox="1">
              <a:spLocks noChangeArrowheads="1"/>
            </p:cNvSpPr>
            <p:nvPr/>
          </p:nvSpPr>
          <p:spPr bwMode="auto">
            <a:xfrm>
              <a:off x="330211" y="-152400"/>
              <a:ext cx="12031663" cy="1409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kern="0" dirty="0">
                  <a:solidFill>
                    <a:srgbClr val="FFFF00"/>
                  </a:solidFill>
                  <a:latin typeface="Calibri"/>
                  <a:ea typeface="+mn-ea"/>
                  <a:sym typeface="Arial Bold" charset="0"/>
                </a:rPr>
                <a:t>Sparse array primitives for graphs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792277" y="3694387"/>
            <a:ext cx="3298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</a:rPr>
              <a:t>Element-wise operations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4842539" y="3694387"/>
            <a:ext cx="313863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4106" lvl="1" defTabSz="457200" fontAlgn="auto">
              <a:spcBef>
                <a:spcPts val="422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</a:pPr>
            <a:r>
              <a:rPr lang="en-US" sz="2400" kern="0" dirty="0">
                <a:solidFill>
                  <a:prstClr val="black"/>
                </a:solidFill>
                <a:latin typeface="Calibri"/>
                <a:ea typeface="+mn-ea"/>
              </a:rPr>
              <a:t>Sparse matrix indexing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25353" y="5756562"/>
            <a:ext cx="8627108" cy="711214"/>
          </a:xfrm>
          <a:prstGeom prst="rect">
            <a:avLst/>
          </a:prstGeom>
          <a:noFill/>
        </p:spPr>
        <p:txBody>
          <a:bodyPr wrap="square" lIns="64258" tIns="32128" rIns="64258" bIns="32128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+mn-ea"/>
                <a:cs typeface="Calibri"/>
                <a:sym typeface="Arial Bold" charset="0"/>
              </a:rPr>
              <a:t>Matrices over various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+mn-ea"/>
                <a:cs typeface="Calibri"/>
                <a:sym typeface="Arial Bold" charset="0"/>
              </a:rPr>
              <a:t>semirings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+mn-ea"/>
                <a:cs typeface="Calibri"/>
                <a:sym typeface="Arial Bold" charset="0"/>
              </a:rPr>
              <a:t>:  (+, 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Symbol" charset="2"/>
                <a:cs typeface="Calibri"/>
                <a:sym typeface="Symbol" charset="2"/>
              </a:rPr>
              <a:t>×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+mn-ea"/>
                <a:cs typeface="Calibri"/>
                <a:sym typeface="Arial Bold" charset="0"/>
              </a:rPr>
              <a:t>),  (and, or),  (min, +), …</a:t>
            </a:r>
            <a:endParaRPr lang="en-US" sz="2400" b="1" dirty="0">
              <a:solidFill>
                <a:srgbClr val="FF0000"/>
              </a:solidFill>
              <a:latin typeface="Calibri"/>
              <a:ea typeface="ヒラギノ角ゴ ProN W6" charset="0"/>
              <a:cs typeface="Calibri"/>
              <a:sym typeface="Arial Bold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73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" y="157190"/>
            <a:ext cx="8080375" cy="593725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/>
                <a:cs typeface="Calibri"/>
              </a:rPr>
              <a:t>Multiple-source breadth-first search</a:t>
            </a:r>
          </a:p>
        </p:txBody>
      </p:sp>
      <p:sp>
        <p:nvSpPr>
          <p:cNvPr id="37891" name="Rectangle 3"/>
          <p:cNvSpPr>
            <a:spLocks noChangeAspect="1" noChangeArrowheads="1"/>
          </p:cNvSpPr>
          <p:nvPr/>
        </p:nvSpPr>
        <p:spPr bwMode="auto">
          <a:xfrm>
            <a:off x="2908300" y="2003426"/>
            <a:ext cx="749300" cy="22336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063884" y="4281500"/>
            <a:ext cx="423880" cy="52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" charset="0"/>
              </a:rPr>
              <a:t>B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2973414" y="2068513"/>
            <a:ext cx="136525" cy="2101850"/>
            <a:chOff x="2017" y="814"/>
            <a:chExt cx="86" cy="1324"/>
          </a:xfrm>
        </p:grpSpPr>
        <p:sp>
          <p:nvSpPr>
            <p:cNvPr id="38005" name="Oval 6"/>
            <p:cNvSpPr>
              <a:spLocks noChangeAspect="1" noChangeArrowheads="1"/>
            </p:cNvSpPr>
            <p:nvPr/>
          </p:nvSpPr>
          <p:spPr bwMode="auto">
            <a:xfrm>
              <a:off x="2017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06" name="Oval 7"/>
            <p:cNvSpPr>
              <a:spLocks noChangeAspect="1" noChangeArrowheads="1"/>
            </p:cNvSpPr>
            <p:nvPr/>
          </p:nvSpPr>
          <p:spPr bwMode="auto">
            <a:xfrm>
              <a:off x="2017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07" name="Oval 8"/>
            <p:cNvSpPr>
              <a:spLocks noChangeAspect="1" noChangeArrowheads="1"/>
            </p:cNvSpPr>
            <p:nvPr/>
          </p:nvSpPr>
          <p:spPr bwMode="auto">
            <a:xfrm>
              <a:off x="2017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08" name="Oval 9"/>
            <p:cNvSpPr>
              <a:spLocks noChangeAspect="1" noChangeArrowheads="1"/>
            </p:cNvSpPr>
            <p:nvPr/>
          </p:nvSpPr>
          <p:spPr bwMode="auto">
            <a:xfrm>
              <a:off x="2017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09" name="Oval 10"/>
            <p:cNvSpPr>
              <a:spLocks noChangeAspect="1" noChangeArrowheads="1"/>
            </p:cNvSpPr>
            <p:nvPr/>
          </p:nvSpPr>
          <p:spPr bwMode="auto">
            <a:xfrm>
              <a:off x="2017" y="1433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10" name="Oval 11"/>
            <p:cNvSpPr>
              <a:spLocks noChangeAspect="1" noChangeArrowheads="1"/>
            </p:cNvSpPr>
            <p:nvPr/>
          </p:nvSpPr>
          <p:spPr bwMode="auto">
            <a:xfrm>
              <a:off x="2017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11" name="Oval 12"/>
            <p:cNvSpPr>
              <a:spLocks noChangeAspect="1" noChangeArrowheads="1"/>
            </p:cNvSpPr>
            <p:nvPr/>
          </p:nvSpPr>
          <p:spPr bwMode="auto">
            <a:xfrm>
              <a:off x="2017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55" name="Group 14"/>
          <p:cNvGrpSpPr>
            <a:grpSpLocks/>
          </p:cNvGrpSpPr>
          <p:nvPr/>
        </p:nvGrpSpPr>
        <p:grpSpPr bwMode="auto">
          <a:xfrm>
            <a:off x="5869030" y="2198688"/>
            <a:ext cx="241300" cy="814388"/>
            <a:chOff x="2776" y="1167"/>
            <a:chExt cx="152" cy="513"/>
          </a:xfrm>
        </p:grpSpPr>
        <p:sp>
          <p:nvSpPr>
            <p:cNvPr id="38003" name="Line 15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4" name="Freeform 16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56" name="Group 17"/>
          <p:cNvGrpSpPr>
            <a:grpSpLocks/>
          </p:cNvGrpSpPr>
          <p:nvPr/>
        </p:nvGrpSpPr>
        <p:grpSpPr bwMode="auto">
          <a:xfrm flipH="1" flipV="1">
            <a:off x="6148430" y="2198688"/>
            <a:ext cx="241300" cy="814388"/>
            <a:chOff x="2776" y="1167"/>
            <a:chExt cx="152" cy="513"/>
          </a:xfrm>
        </p:grpSpPr>
        <p:sp>
          <p:nvSpPr>
            <p:cNvPr id="38001" name="Line 18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2" name="Freeform 19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57" name="Group 20"/>
          <p:cNvGrpSpPr>
            <a:grpSpLocks/>
          </p:cNvGrpSpPr>
          <p:nvPr/>
        </p:nvGrpSpPr>
        <p:grpSpPr bwMode="auto">
          <a:xfrm>
            <a:off x="6110332" y="1978025"/>
            <a:ext cx="1233487" cy="211138"/>
            <a:chOff x="2928" y="1028"/>
            <a:chExt cx="777" cy="133"/>
          </a:xfrm>
        </p:grpSpPr>
        <p:sp>
          <p:nvSpPr>
            <p:cNvPr id="37999" name="Line 21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0" name="Freeform 22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58" name="Oval 23"/>
          <p:cNvSpPr>
            <a:spLocks noChangeAspect="1" noChangeArrowheads="1"/>
          </p:cNvSpPr>
          <p:nvPr/>
        </p:nvSpPr>
        <p:spPr bwMode="auto">
          <a:xfrm>
            <a:off x="6034130" y="2098675"/>
            <a:ext cx="190500" cy="190500"/>
          </a:xfrm>
          <a:prstGeom prst="ellipse">
            <a:avLst/>
          </a:prstGeom>
          <a:solidFill>
            <a:srgbClr val="00FF00"/>
          </a:solidFill>
          <a:ln w="12700">
            <a:noFill/>
            <a:round/>
            <a:headEnd/>
            <a:tailEnd/>
          </a:ln>
        </p:spPr>
        <p:txBody>
          <a:bodyPr wrap="none" lIns="91422" tIns="45712" rIns="91422" bIns="45712" anchor="ctr"/>
          <a:lstStyle/>
          <a:p>
            <a:pPr algn="ctr">
              <a:buFontTx/>
              <a:buNone/>
            </a:pPr>
            <a:endParaRPr lang="en-US"/>
          </a:p>
        </p:txBody>
      </p:sp>
      <p:grpSp>
        <p:nvGrpSpPr>
          <p:cNvPr id="37959" name="Group 24"/>
          <p:cNvGrpSpPr>
            <a:grpSpLocks/>
          </p:cNvGrpSpPr>
          <p:nvPr/>
        </p:nvGrpSpPr>
        <p:grpSpPr bwMode="auto">
          <a:xfrm>
            <a:off x="6119857" y="3030540"/>
            <a:ext cx="1233487" cy="830263"/>
            <a:chOff x="2934" y="1691"/>
            <a:chExt cx="777" cy="523"/>
          </a:xfrm>
        </p:grpSpPr>
        <p:sp>
          <p:nvSpPr>
            <p:cNvPr id="37997" name="Line 25"/>
            <p:cNvSpPr>
              <a:spLocks noChangeAspect="1" noChangeShapeType="1"/>
            </p:cNvSpPr>
            <p:nvPr/>
          </p:nvSpPr>
          <p:spPr bwMode="auto">
            <a:xfrm rot="3635357">
              <a:off x="3104" y="1995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8" name="Freeform 26"/>
            <p:cNvSpPr>
              <a:spLocks/>
            </p:cNvSpPr>
            <p:nvPr/>
          </p:nvSpPr>
          <p:spPr bwMode="auto">
            <a:xfrm>
              <a:off x="2934" y="1691"/>
              <a:ext cx="777" cy="523"/>
            </a:xfrm>
            <a:custGeom>
              <a:avLst/>
              <a:gdLst>
                <a:gd name="T0" fmla="*/ 0 w 777"/>
                <a:gd name="T1" fmla="*/ 514 h 523"/>
                <a:gd name="T2" fmla="*/ 6 w 777"/>
                <a:gd name="T3" fmla="*/ 523 h 523"/>
                <a:gd name="T4" fmla="*/ 176 w 777"/>
                <a:gd name="T5" fmla="*/ 343 h 523"/>
                <a:gd name="T6" fmla="*/ 615 w 777"/>
                <a:gd name="T7" fmla="*/ 247 h 523"/>
                <a:gd name="T8" fmla="*/ 777 w 777"/>
                <a:gd name="T9" fmla="*/ 0 h 5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7"/>
                <a:gd name="T16" fmla="*/ 0 h 523"/>
                <a:gd name="T17" fmla="*/ 777 w 777"/>
                <a:gd name="T18" fmla="*/ 523 h 5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7" h="523">
                  <a:moveTo>
                    <a:pt x="0" y="514"/>
                  </a:moveTo>
                  <a:lnTo>
                    <a:pt x="6" y="523"/>
                  </a:lnTo>
                  <a:cubicBezTo>
                    <a:pt x="35" y="495"/>
                    <a:pt x="74" y="389"/>
                    <a:pt x="176" y="343"/>
                  </a:cubicBezTo>
                  <a:cubicBezTo>
                    <a:pt x="278" y="297"/>
                    <a:pt x="515" y="304"/>
                    <a:pt x="615" y="247"/>
                  </a:cubicBezTo>
                  <a:cubicBezTo>
                    <a:pt x="715" y="190"/>
                    <a:pt x="746" y="95"/>
                    <a:pt x="777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60" name="Text Box 27"/>
          <p:cNvSpPr txBox="1">
            <a:spLocks noChangeArrowheads="1"/>
          </p:cNvSpPr>
          <p:nvPr/>
        </p:nvSpPr>
        <p:spPr bwMode="auto">
          <a:xfrm>
            <a:off x="5837280" y="1876425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37961" name="Text Box 28"/>
          <p:cNvSpPr txBox="1">
            <a:spLocks noChangeArrowheads="1"/>
          </p:cNvSpPr>
          <p:nvPr/>
        </p:nvSpPr>
        <p:spPr bwMode="auto">
          <a:xfrm>
            <a:off x="7354930" y="1870075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7962" name="Text Box 29"/>
          <p:cNvSpPr txBox="1">
            <a:spLocks noChangeArrowheads="1"/>
          </p:cNvSpPr>
          <p:nvPr/>
        </p:nvSpPr>
        <p:spPr bwMode="auto">
          <a:xfrm>
            <a:off x="5856330" y="3857625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37963" name="Text Box 30"/>
          <p:cNvSpPr txBox="1">
            <a:spLocks noChangeArrowheads="1"/>
          </p:cNvSpPr>
          <p:nvPr/>
        </p:nvSpPr>
        <p:spPr bwMode="auto">
          <a:xfrm>
            <a:off x="5778543" y="2860675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37964" name="Text Box 31"/>
          <p:cNvSpPr txBox="1">
            <a:spLocks noChangeArrowheads="1"/>
          </p:cNvSpPr>
          <p:nvPr/>
        </p:nvSpPr>
        <p:spPr bwMode="auto">
          <a:xfrm>
            <a:off x="7373980" y="2943225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37965" name="Oval 32"/>
          <p:cNvSpPr>
            <a:spLocks noChangeAspect="1" noChangeArrowheads="1"/>
          </p:cNvSpPr>
          <p:nvPr/>
        </p:nvSpPr>
        <p:spPr bwMode="auto">
          <a:xfrm>
            <a:off x="7253330" y="3775075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2" rIns="91422" bIns="45712" anchor="ctr"/>
          <a:lstStyle/>
          <a:p>
            <a:endParaRPr lang="en-US"/>
          </a:p>
        </p:txBody>
      </p:sp>
      <p:sp>
        <p:nvSpPr>
          <p:cNvPr id="37966" name="Oval 33"/>
          <p:cNvSpPr>
            <a:spLocks noChangeAspect="1" noChangeArrowheads="1"/>
          </p:cNvSpPr>
          <p:nvPr/>
        </p:nvSpPr>
        <p:spPr bwMode="auto">
          <a:xfrm>
            <a:off x="7253330" y="2098675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2" rIns="91422" bIns="45712" anchor="ctr"/>
          <a:lstStyle/>
          <a:p>
            <a:endParaRPr lang="en-US"/>
          </a:p>
        </p:txBody>
      </p:sp>
      <p:sp>
        <p:nvSpPr>
          <p:cNvPr id="37967" name="Oval 34"/>
          <p:cNvSpPr>
            <a:spLocks noChangeAspect="1" noChangeArrowheads="1"/>
          </p:cNvSpPr>
          <p:nvPr/>
        </p:nvSpPr>
        <p:spPr bwMode="auto">
          <a:xfrm>
            <a:off x="7253330" y="2936875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2" rIns="91422" bIns="45712" anchor="ctr"/>
          <a:lstStyle/>
          <a:p>
            <a:endParaRPr lang="en-US"/>
          </a:p>
        </p:txBody>
      </p:sp>
      <p:sp>
        <p:nvSpPr>
          <p:cNvPr id="37968" name="Oval 35"/>
          <p:cNvSpPr>
            <a:spLocks noChangeAspect="1" noChangeArrowheads="1"/>
          </p:cNvSpPr>
          <p:nvPr/>
        </p:nvSpPr>
        <p:spPr bwMode="auto">
          <a:xfrm>
            <a:off x="8472530" y="2936875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2" rIns="91422" bIns="45712" anchor="ctr"/>
          <a:lstStyle/>
          <a:p>
            <a:endParaRPr lang="en-US"/>
          </a:p>
        </p:txBody>
      </p:sp>
      <p:grpSp>
        <p:nvGrpSpPr>
          <p:cNvPr id="37969" name="Group 36"/>
          <p:cNvGrpSpPr>
            <a:grpSpLocks/>
          </p:cNvGrpSpPr>
          <p:nvPr/>
        </p:nvGrpSpPr>
        <p:grpSpPr bwMode="auto">
          <a:xfrm>
            <a:off x="7367632" y="2828925"/>
            <a:ext cx="1233487" cy="211138"/>
            <a:chOff x="2928" y="1028"/>
            <a:chExt cx="777" cy="133"/>
          </a:xfrm>
        </p:grpSpPr>
        <p:sp>
          <p:nvSpPr>
            <p:cNvPr id="37995" name="Line 37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Freeform 38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70" name="Group 39"/>
          <p:cNvGrpSpPr>
            <a:grpSpLocks/>
          </p:cNvGrpSpPr>
          <p:nvPr/>
        </p:nvGrpSpPr>
        <p:grpSpPr bwMode="auto">
          <a:xfrm>
            <a:off x="6123032" y="3673475"/>
            <a:ext cx="1233487" cy="211138"/>
            <a:chOff x="2928" y="1028"/>
            <a:chExt cx="777" cy="133"/>
          </a:xfrm>
        </p:grpSpPr>
        <p:sp>
          <p:nvSpPr>
            <p:cNvPr id="37993" name="Line 40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4" name="Freeform 41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71" name="Group 42"/>
          <p:cNvGrpSpPr>
            <a:grpSpLocks/>
          </p:cNvGrpSpPr>
          <p:nvPr/>
        </p:nvGrpSpPr>
        <p:grpSpPr bwMode="auto">
          <a:xfrm flipH="1" flipV="1">
            <a:off x="6103982" y="3883025"/>
            <a:ext cx="1233487" cy="211138"/>
            <a:chOff x="2928" y="1028"/>
            <a:chExt cx="777" cy="133"/>
          </a:xfrm>
        </p:grpSpPr>
        <p:sp>
          <p:nvSpPr>
            <p:cNvPr id="37991" name="Line 43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2" name="Freeform 44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72" name="Group 45"/>
          <p:cNvGrpSpPr>
            <a:grpSpLocks/>
          </p:cNvGrpSpPr>
          <p:nvPr/>
        </p:nvGrpSpPr>
        <p:grpSpPr bwMode="auto">
          <a:xfrm flipH="1" flipV="1">
            <a:off x="6129382" y="3032125"/>
            <a:ext cx="1233487" cy="211138"/>
            <a:chOff x="2928" y="1028"/>
            <a:chExt cx="777" cy="133"/>
          </a:xfrm>
        </p:grpSpPr>
        <p:sp>
          <p:nvSpPr>
            <p:cNvPr id="37989" name="Line 46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Freeform 47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73" name="Group 48"/>
          <p:cNvGrpSpPr>
            <a:grpSpLocks/>
          </p:cNvGrpSpPr>
          <p:nvPr/>
        </p:nvGrpSpPr>
        <p:grpSpPr bwMode="auto">
          <a:xfrm flipV="1">
            <a:off x="5862680" y="3062288"/>
            <a:ext cx="241300" cy="814388"/>
            <a:chOff x="2776" y="1167"/>
            <a:chExt cx="152" cy="513"/>
          </a:xfrm>
        </p:grpSpPr>
        <p:sp>
          <p:nvSpPr>
            <p:cNvPr id="37987" name="Line 49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8" name="Freeform 50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74" name="Group 51"/>
          <p:cNvGrpSpPr>
            <a:grpSpLocks/>
          </p:cNvGrpSpPr>
          <p:nvPr/>
        </p:nvGrpSpPr>
        <p:grpSpPr bwMode="auto">
          <a:xfrm flipH="1" flipV="1">
            <a:off x="7354930" y="2198688"/>
            <a:ext cx="241300" cy="814388"/>
            <a:chOff x="2776" y="1167"/>
            <a:chExt cx="152" cy="513"/>
          </a:xfrm>
        </p:grpSpPr>
        <p:sp>
          <p:nvSpPr>
            <p:cNvPr id="37985" name="Line 52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6" name="Freeform 53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75" name="Group 54"/>
          <p:cNvGrpSpPr>
            <a:grpSpLocks/>
          </p:cNvGrpSpPr>
          <p:nvPr/>
        </p:nvGrpSpPr>
        <p:grpSpPr bwMode="auto">
          <a:xfrm>
            <a:off x="7343818" y="3021015"/>
            <a:ext cx="1212850" cy="862013"/>
            <a:chOff x="3696" y="1680"/>
            <a:chExt cx="764" cy="543"/>
          </a:xfrm>
        </p:grpSpPr>
        <p:sp>
          <p:nvSpPr>
            <p:cNvPr id="37983" name="Line 55"/>
            <p:cNvSpPr>
              <a:spLocks noChangeAspect="1" noChangeShapeType="1"/>
            </p:cNvSpPr>
            <p:nvPr/>
          </p:nvSpPr>
          <p:spPr bwMode="auto">
            <a:xfrm rot="4334049">
              <a:off x="3989" y="2107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4" name="Freeform 56"/>
            <p:cNvSpPr>
              <a:spLocks/>
            </p:cNvSpPr>
            <p:nvPr/>
          </p:nvSpPr>
          <p:spPr bwMode="auto">
            <a:xfrm>
              <a:off x="3696" y="1680"/>
              <a:ext cx="764" cy="543"/>
            </a:xfrm>
            <a:custGeom>
              <a:avLst/>
              <a:gdLst>
                <a:gd name="T0" fmla="*/ 753 w 764"/>
                <a:gd name="T1" fmla="*/ 0 h 543"/>
                <a:gd name="T2" fmla="*/ 764 w 764"/>
                <a:gd name="T3" fmla="*/ 14 h 543"/>
                <a:gd name="T4" fmla="*/ 485 w 764"/>
                <a:gd name="T5" fmla="*/ 380 h 543"/>
                <a:gd name="T6" fmla="*/ 0 w 764"/>
                <a:gd name="T7" fmla="*/ 543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4"/>
                <a:gd name="T13" fmla="*/ 0 h 543"/>
                <a:gd name="T14" fmla="*/ 764 w 764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4" h="543">
                  <a:moveTo>
                    <a:pt x="753" y="0"/>
                  </a:moveTo>
                  <a:lnTo>
                    <a:pt x="764" y="14"/>
                  </a:lnTo>
                  <a:cubicBezTo>
                    <a:pt x="719" y="77"/>
                    <a:pt x="612" y="292"/>
                    <a:pt x="485" y="380"/>
                  </a:cubicBezTo>
                  <a:cubicBezTo>
                    <a:pt x="358" y="468"/>
                    <a:pt x="179" y="505"/>
                    <a:pt x="0" y="54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976" name="Group 57"/>
          <p:cNvGrpSpPr>
            <a:grpSpLocks/>
          </p:cNvGrpSpPr>
          <p:nvPr/>
        </p:nvGrpSpPr>
        <p:grpSpPr bwMode="auto">
          <a:xfrm>
            <a:off x="7377155" y="2203451"/>
            <a:ext cx="1212850" cy="862013"/>
            <a:chOff x="3726" y="1170"/>
            <a:chExt cx="764" cy="543"/>
          </a:xfrm>
        </p:grpSpPr>
        <p:sp>
          <p:nvSpPr>
            <p:cNvPr id="37981" name="Line 58"/>
            <p:cNvSpPr>
              <a:spLocks noChangeAspect="1" noChangeShapeType="1"/>
            </p:cNvSpPr>
            <p:nvPr/>
          </p:nvSpPr>
          <p:spPr bwMode="auto">
            <a:xfrm rot="19202490" flipH="1">
              <a:off x="4304" y="1379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2" name="Freeform 59"/>
            <p:cNvSpPr>
              <a:spLocks/>
            </p:cNvSpPr>
            <p:nvPr/>
          </p:nvSpPr>
          <p:spPr bwMode="auto">
            <a:xfrm rot="10800000" flipH="1">
              <a:off x="3726" y="1170"/>
              <a:ext cx="764" cy="543"/>
            </a:xfrm>
            <a:custGeom>
              <a:avLst/>
              <a:gdLst>
                <a:gd name="T0" fmla="*/ 753 w 764"/>
                <a:gd name="T1" fmla="*/ 0 h 543"/>
                <a:gd name="T2" fmla="*/ 764 w 764"/>
                <a:gd name="T3" fmla="*/ 14 h 543"/>
                <a:gd name="T4" fmla="*/ 485 w 764"/>
                <a:gd name="T5" fmla="*/ 380 h 543"/>
                <a:gd name="T6" fmla="*/ 0 w 764"/>
                <a:gd name="T7" fmla="*/ 543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4"/>
                <a:gd name="T13" fmla="*/ 0 h 543"/>
                <a:gd name="T14" fmla="*/ 764 w 764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4" h="543">
                  <a:moveTo>
                    <a:pt x="753" y="0"/>
                  </a:moveTo>
                  <a:lnTo>
                    <a:pt x="764" y="14"/>
                  </a:lnTo>
                  <a:cubicBezTo>
                    <a:pt x="719" y="77"/>
                    <a:pt x="612" y="292"/>
                    <a:pt x="485" y="380"/>
                  </a:cubicBezTo>
                  <a:cubicBezTo>
                    <a:pt x="358" y="468"/>
                    <a:pt x="179" y="505"/>
                    <a:pt x="0" y="54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77" name="Text Box 60"/>
          <p:cNvSpPr txBox="1">
            <a:spLocks noChangeArrowheads="1"/>
          </p:cNvSpPr>
          <p:nvPr/>
        </p:nvSpPr>
        <p:spPr bwMode="auto">
          <a:xfrm>
            <a:off x="7342230" y="3851275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7978" name="Text Box 61"/>
          <p:cNvSpPr txBox="1">
            <a:spLocks noChangeArrowheads="1"/>
          </p:cNvSpPr>
          <p:nvPr/>
        </p:nvSpPr>
        <p:spPr bwMode="auto">
          <a:xfrm>
            <a:off x="8612230" y="2867025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37979" name="Oval 62"/>
          <p:cNvSpPr>
            <a:spLocks noChangeAspect="1" noChangeArrowheads="1"/>
          </p:cNvSpPr>
          <p:nvPr/>
        </p:nvSpPr>
        <p:spPr bwMode="auto">
          <a:xfrm>
            <a:off x="6034130" y="2936875"/>
            <a:ext cx="190500" cy="1905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2" rIns="91422" bIns="45712" anchor="ctr"/>
          <a:lstStyle/>
          <a:p>
            <a:endParaRPr lang="en-US"/>
          </a:p>
        </p:txBody>
      </p:sp>
      <p:sp>
        <p:nvSpPr>
          <p:cNvPr id="37980" name="Oval 63"/>
          <p:cNvSpPr>
            <a:spLocks noChangeAspect="1" noChangeArrowheads="1"/>
          </p:cNvSpPr>
          <p:nvPr/>
        </p:nvSpPr>
        <p:spPr bwMode="auto">
          <a:xfrm>
            <a:off x="6034130" y="3775075"/>
            <a:ext cx="190500" cy="190500"/>
          </a:xfrm>
          <a:prstGeom prst="ellipse">
            <a:avLst/>
          </a:prstGeom>
          <a:solidFill>
            <a:srgbClr val="0000FF"/>
          </a:solidFill>
          <a:ln w="12700">
            <a:noFill/>
            <a:round/>
            <a:headEnd/>
            <a:tailEnd/>
          </a:ln>
        </p:spPr>
        <p:txBody>
          <a:bodyPr wrap="none" lIns="91422" tIns="45712" rIns="91422" bIns="45712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57200" y="2003426"/>
            <a:ext cx="2230438" cy="2233613"/>
            <a:chOff x="457200" y="2003425"/>
            <a:chExt cx="2230438" cy="2233613"/>
          </a:xfrm>
        </p:grpSpPr>
        <p:sp>
          <p:nvSpPr>
            <p:cNvPr id="37911" name="Oval 65"/>
            <p:cNvSpPr>
              <a:spLocks noChangeAspect="1" noChangeArrowheads="1"/>
            </p:cNvSpPr>
            <p:nvPr/>
          </p:nvSpPr>
          <p:spPr bwMode="auto">
            <a:xfrm>
              <a:off x="522288" y="272256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2" name="Rectangle 66"/>
            <p:cNvSpPr>
              <a:spLocks noChangeAspect="1" noChangeArrowheads="1"/>
            </p:cNvSpPr>
            <p:nvPr/>
          </p:nvSpPr>
          <p:spPr bwMode="auto">
            <a:xfrm>
              <a:off x="457200" y="2003425"/>
              <a:ext cx="2230438" cy="223361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3" name="Oval 67"/>
            <p:cNvSpPr>
              <a:spLocks noChangeAspect="1" noChangeArrowheads="1"/>
            </p:cNvSpPr>
            <p:nvPr/>
          </p:nvSpPr>
          <p:spPr bwMode="auto">
            <a:xfrm>
              <a:off x="522288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4" name="Oval 68"/>
            <p:cNvSpPr>
              <a:spLocks noChangeAspect="1" noChangeArrowheads="1"/>
            </p:cNvSpPr>
            <p:nvPr/>
          </p:nvSpPr>
          <p:spPr bwMode="auto">
            <a:xfrm>
              <a:off x="849313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5" name="Oval 69"/>
            <p:cNvSpPr>
              <a:spLocks noChangeAspect="1" noChangeArrowheads="1"/>
            </p:cNvSpPr>
            <p:nvPr/>
          </p:nvSpPr>
          <p:spPr bwMode="auto">
            <a:xfrm>
              <a:off x="1176338" y="370522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6" name="Oval 70"/>
            <p:cNvSpPr>
              <a:spLocks noChangeAspect="1" noChangeArrowheads="1"/>
            </p:cNvSpPr>
            <p:nvPr/>
          </p:nvSpPr>
          <p:spPr bwMode="auto">
            <a:xfrm>
              <a:off x="1504950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7" name="Oval 71"/>
            <p:cNvSpPr>
              <a:spLocks noChangeAspect="1" noChangeArrowheads="1"/>
            </p:cNvSpPr>
            <p:nvPr/>
          </p:nvSpPr>
          <p:spPr bwMode="auto">
            <a:xfrm>
              <a:off x="1831975" y="370522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8" name="Oval 72"/>
            <p:cNvSpPr>
              <a:spLocks noChangeAspect="1" noChangeArrowheads="1"/>
            </p:cNvSpPr>
            <p:nvPr/>
          </p:nvSpPr>
          <p:spPr bwMode="auto">
            <a:xfrm>
              <a:off x="2159000" y="3705225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9" name="Oval 73"/>
            <p:cNvSpPr>
              <a:spLocks noChangeAspect="1" noChangeArrowheads="1"/>
            </p:cNvSpPr>
            <p:nvPr/>
          </p:nvSpPr>
          <p:spPr bwMode="auto">
            <a:xfrm>
              <a:off x="2487613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0" name="Oval 74"/>
            <p:cNvSpPr>
              <a:spLocks noChangeAspect="1" noChangeArrowheads="1"/>
            </p:cNvSpPr>
            <p:nvPr/>
          </p:nvSpPr>
          <p:spPr bwMode="auto">
            <a:xfrm>
              <a:off x="522288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1" name="Oval 75"/>
            <p:cNvSpPr>
              <a:spLocks noChangeAspect="1" noChangeArrowheads="1"/>
            </p:cNvSpPr>
            <p:nvPr/>
          </p:nvSpPr>
          <p:spPr bwMode="auto">
            <a:xfrm>
              <a:off x="1176338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2" name="Oval 76"/>
            <p:cNvSpPr>
              <a:spLocks noChangeAspect="1" noChangeArrowheads="1"/>
            </p:cNvSpPr>
            <p:nvPr/>
          </p:nvSpPr>
          <p:spPr bwMode="auto">
            <a:xfrm>
              <a:off x="1504950" y="206851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3" name="Oval 77"/>
            <p:cNvSpPr>
              <a:spLocks noChangeAspect="1" noChangeArrowheads="1"/>
            </p:cNvSpPr>
            <p:nvPr/>
          </p:nvSpPr>
          <p:spPr bwMode="auto">
            <a:xfrm>
              <a:off x="1831975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4" name="Oval 78"/>
            <p:cNvSpPr>
              <a:spLocks noChangeAspect="1" noChangeArrowheads="1"/>
            </p:cNvSpPr>
            <p:nvPr/>
          </p:nvSpPr>
          <p:spPr bwMode="auto">
            <a:xfrm>
              <a:off x="2159000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5" name="Oval 79"/>
            <p:cNvSpPr>
              <a:spLocks noChangeAspect="1" noChangeArrowheads="1"/>
            </p:cNvSpPr>
            <p:nvPr/>
          </p:nvSpPr>
          <p:spPr bwMode="auto">
            <a:xfrm>
              <a:off x="2487613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6" name="Oval 80"/>
            <p:cNvSpPr>
              <a:spLocks noChangeAspect="1" noChangeArrowheads="1"/>
            </p:cNvSpPr>
            <p:nvPr/>
          </p:nvSpPr>
          <p:spPr bwMode="auto">
            <a:xfrm>
              <a:off x="522288" y="239553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7" name="Oval 81"/>
            <p:cNvSpPr>
              <a:spLocks noChangeAspect="1" noChangeArrowheads="1"/>
            </p:cNvSpPr>
            <p:nvPr/>
          </p:nvSpPr>
          <p:spPr bwMode="auto">
            <a:xfrm>
              <a:off x="849313" y="2395538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8" name="Oval 82"/>
            <p:cNvSpPr>
              <a:spLocks noChangeAspect="1" noChangeArrowheads="1"/>
            </p:cNvSpPr>
            <p:nvPr/>
          </p:nvSpPr>
          <p:spPr bwMode="auto">
            <a:xfrm>
              <a:off x="1176338" y="23955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9" name="Oval 83"/>
            <p:cNvSpPr>
              <a:spLocks noChangeAspect="1" noChangeArrowheads="1"/>
            </p:cNvSpPr>
            <p:nvPr/>
          </p:nvSpPr>
          <p:spPr bwMode="auto">
            <a:xfrm>
              <a:off x="1504950" y="23955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0" name="Oval 84"/>
            <p:cNvSpPr>
              <a:spLocks noChangeAspect="1" noChangeArrowheads="1"/>
            </p:cNvSpPr>
            <p:nvPr/>
          </p:nvSpPr>
          <p:spPr bwMode="auto">
            <a:xfrm>
              <a:off x="2159000" y="23955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1" name="Oval 85"/>
            <p:cNvSpPr>
              <a:spLocks noChangeAspect="1" noChangeArrowheads="1"/>
            </p:cNvSpPr>
            <p:nvPr/>
          </p:nvSpPr>
          <p:spPr bwMode="auto">
            <a:xfrm>
              <a:off x="849313" y="272256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2" name="Oval 86"/>
            <p:cNvSpPr>
              <a:spLocks noChangeAspect="1" noChangeArrowheads="1"/>
            </p:cNvSpPr>
            <p:nvPr/>
          </p:nvSpPr>
          <p:spPr bwMode="auto">
            <a:xfrm>
              <a:off x="1176338" y="2722563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3" name="Oval 87"/>
            <p:cNvSpPr>
              <a:spLocks noChangeAspect="1" noChangeArrowheads="1"/>
            </p:cNvSpPr>
            <p:nvPr/>
          </p:nvSpPr>
          <p:spPr bwMode="auto">
            <a:xfrm>
              <a:off x="1504950" y="272256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4" name="Oval 88"/>
            <p:cNvSpPr>
              <a:spLocks noChangeAspect="1" noChangeArrowheads="1"/>
            </p:cNvSpPr>
            <p:nvPr/>
          </p:nvSpPr>
          <p:spPr bwMode="auto">
            <a:xfrm>
              <a:off x="1831975" y="272256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5" name="Oval 89"/>
            <p:cNvSpPr>
              <a:spLocks noChangeAspect="1" noChangeArrowheads="1"/>
            </p:cNvSpPr>
            <p:nvPr/>
          </p:nvSpPr>
          <p:spPr bwMode="auto">
            <a:xfrm>
              <a:off x="2159000" y="272256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6" name="Oval 90"/>
            <p:cNvSpPr>
              <a:spLocks noChangeAspect="1" noChangeArrowheads="1"/>
            </p:cNvSpPr>
            <p:nvPr/>
          </p:nvSpPr>
          <p:spPr bwMode="auto">
            <a:xfrm>
              <a:off x="2487613" y="272256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7" name="Oval 91"/>
            <p:cNvSpPr>
              <a:spLocks noChangeAspect="1" noChangeArrowheads="1"/>
            </p:cNvSpPr>
            <p:nvPr/>
          </p:nvSpPr>
          <p:spPr bwMode="auto">
            <a:xfrm>
              <a:off x="522288" y="305117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8" name="Oval 92"/>
            <p:cNvSpPr>
              <a:spLocks noChangeAspect="1" noChangeArrowheads="1"/>
            </p:cNvSpPr>
            <p:nvPr/>
          </p:nvSpPr>
          <p:spPr bwMode="auto">
            <a:xfrm>
              <a:off x="849313" y="305117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9" name="Oval 93"/>
            <p:cNvSpPr>
              <a:spLocks noChangeAspect="1" noChangeArrowheads="1"/>
            </p:cNvSpPr>
            <p:nvPr/>
          </p:nvSpPr>
          <p:spPr bwMode="auto">
            <a:xfrm>
              <a:off x="1504950" y="3051175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0" name="Oval 94"/>
            <p:cNvSpPr>
              <a:spLocks noChangeAspect="1" noChangeArrowheads="1"/>
            </p:cNvSpPr>
            <p:nvPr/>
          </p:nvSpPr>
          <p:spPr bwMode="auto">
            <a:xfrm>
              <a:off x="1831975" y="305117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1" name="Oval 95"/>
            <p:cNvSpPr>
              <a:spLocks noChangeAspect="1" noChangeArrowheads="1"/>
            </p:cNvSpPr>
            <p:nvPr/>
          </p:nvSpPr>
          <p:spPr bwMode="auto">
            <a:xfrm>
              <a:off x="2159000" y="305117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2" name="Oval 96"/>
            <p:cNvSpPr>
              <a:spLocks noChangeAspect="1" noChangeArrowheads="1"/>
            </p:cNvSpPr>
            <p:nvPr/>
          </p:nvSpPr>
          <p:spPr bwMode="auto">
            <a:xfrm>
              <a:off x="2487613" y="305117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3" name="Oval 97"/>
            <p:cNvSpPr>
              <a:spLocks noChangeAspect="1" noChangeArrowheads="1"/>
            </p:cNvSpPr>
            <p:nvPr/>
          </p:nvSpPr>
          <p:spPr bwMode="auto">
            <a:xfrm>
              <a:off x="522288" y="33782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4" name="Oval 98"/>
            <p:cNvSpPr>
              <a:spLocks noChangeAspect="1" noChangeArrowheads="1"/>
            </p:cNvSpPr>
            <p:nvPr/>
          </p:nvSpPr>
          <p:spPr bwMode="auto">
            <a:xfrm>
              <a:off x="849313" y="337820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5" name="Oval 99"/>
            <p:cNvSpPr>
              <a:spLocks noChangeAspect="1" noChangeArrowheads="1"/>
            </p:cNvSpPr>
            <p:nvPr/>
          </p:nvSpPr>
          <p:spPr bwMode="auto">
            <a:xfrm>
              <a:off x="1176338" y="33782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6" name="Oval 100"/>
            <p:cNvSpPr>
              <a:spLocks noChangeAspect="1" noChangeArrowheads="1"/>
            </p:cNvSpPr>
            <p:nvPr/>
          </p:nvSpPr>
          <p:spPr bwMode="auto">
            <a:xfrm>
              <a:off x="1504950" y="33782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7" name="Oval 101"/>
            <p:cNvSpPr>
              <a:spLocks noChangeAspect="1" noChangeArrowheads="1"/>
            </p:cNvSpPr>
            <p:nvPr/>
          </p:nvSpPr>
          <p:spPr bwMode="auto">
            <a:xfrm>
              <a:off x="1831975" y="3378200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8" name="Oval 102"/>
            <p:cNvSpPr>
              <a:spLocks noChangeAspect="1" noChangeArrowheads="1"/>
            </p:cNvSpPr>
            <p:nvPr/>
          </p:nvSpPr>
          <p:spPr bwMode="auto">
            <a:xfrm>
              <a:off x="2487613" y="337820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9" name="Oval 103"/>
            <p:cNvSpPr>
              <a:spLocks noChangeAspect="1" noChangeArrowheads="1"/>
            </p:cNvSpPr>
            <p:nvPr/>
          </p:nvSpPr>
          <p:spPr bwMode="auto">
            <a:xfrm>
              <a:off x="522288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0" name="Oval 104"/>
            <p:cNvSpPr>
              <a:spLocks noChangeAspect="1" noChangeArrowheads="1"/>
            </p:cNvSpPr>
            <p:nvPr/>
          </p:nvSpPr>
          <p:spPr bwMode="auto">
            <a:xfrm>
              <a:off x="849313" y="403383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1" name="Oval 105"/>
            <p:cNvSpPr>
              <a:spLocks noChangeAspect="1" noChangeArrowheads="1"/>
            </p:cNvSpPr>
            <p:nvPr/>
          </p:nvSpPr>
          <p:spPr bwMode="auto">
            <a:xfrm>
              <a:off x="1176338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2" name="Oval 106"/>
            <p:cNvSpPr>
              <a:spLocks noChangeAspect="1" noChangeArrowheads="1"/>
            </p:cNvSpPr>
            <p:nvPr/>
          </p:nvSpPr>
          <p:spPr bwMode="auto">
            <a:xfrm>
              <a:off x="1504950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3" name="Oval 107"/>
            <p:cNvSpPr>
              <a:spLocks noChangeAspect="1" noChangeArrowheads="1"/>
            </p:cNvSpPr>
            <p:nvPr/>
          </p:nvSpPr>
          <p:spPr bwMode="auto">
            <a:xfrm>
              <a:off x="2159000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4" name="Oval 108"/>
            <p:cNvSpPr>
              <a:spLocks noChangeAspect="1" noChangeArrowheads="1"/>
            </p:cNvSpPr>
            <p:nvPr/>
          </p:nvSpPr>
          <p:spPr bwMode="auto">
            <a:xfrm>
              <a:off x="2487613" y="4033838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6" name="Text Box 109"/>
          <p:cNvSpPr txBox="1">
            <a:spLocks noChangeArrowheads="1"/>
          </p:cNvSpPr>
          <p:nvPr/>
        </p:nvSpPr>
        <p:spPr bwMode="auto">
          <a:xfrm>
            <a:off x="1200534" y="4221164"/>
            <a:ext cx="610805" cy="52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" charset="0"/>
              </a:rPr>
              <a:t>A</a:t>
            </a:r>
            <a:r>
              <a:rPr lang="en-US" baseline="30000" dirty="0">
                <a:solidFill>
                  <a:srgbClr val="FF0000"/>
                </a:solidFill>
                <a:latin typeface="Times" charset="0"/>
              </a:rPr>
              <a:t>T</a:t>
            </a:r>
          </a:p>
        </p:txBody>
      </p:sp>
      <p:sp>
        <p:nvSpPr>
          <p:cNvPr id="37897" name="Oval 110"/>
          <p:cNvSpPr>
            <a:spLocks noChangeAspect="1" noChangeArrowheads="1"/>
          </p:cNvSpPr>
          <p:nvPr/>
        </p:nvSpPr>
        <p:spPr bwMode="auto">
          <a:xfrm>
            <a:off x="4664101" y="263527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898" name="Oval 111"/>
          <p:cNvSpPr>
            <a:spLocks noChangeAspect="1" noChangeArrowheads="1"/>
          </p:cNvSpPr>
          <p:nvPr/>
        </p:nvSpPr>
        <p:spPr bwMode="auto">
          <a:xfrm>
            <a:off x="4664101" y="361794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899" name="Oval 112"/>
          <p:cNvSpPr>
            <a:spLocks noChangeAspect="1" noChangeArrowheads="1"/>
          </p:cNvSpPr>
          <p:nvPr/>
        </p:nvSpPr>
        <p:spPr bwMode="auto">
          <a:xfrm>
            <a:off x="4664101" y="198122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00" name="Oval 113"/>
          <p:cNvSpPr>
            <a:spLocks noChangeAspect="1" noChangeArrowheads="1"/>
          </p:cNvSpPr>
          <p:nvPr/>
        </p:nvSpPr>
        <p:spPr bwMode="auto">
          <a:xfrm>
            <a:off x="4664101" y="23082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01" name="Oval 114"/>
          <p:cNvSpPr>
            <a:spLocks noChangeAspect="1" noChangeArrowheads="1"/>
          </p:cNvSpPr>
          <p:nvPr/>
        </p:nvSpPr>
        <p:spPr bwMode="auto">
          <a:xfrm>
            <a:off x="4664101" y="329091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02" name="Oval 115"/>
          <p:cNvSpPr>
            <a:spLocks noChangeAspect="1" noChangeArrowheads="1"/>
          </p:cNvSpPr>
          <p:nvPr/>
        </p:nvSpPr>
        <p:spPr bwMode="auto">
          <a:xfrm>
            <a:off x="4664101" y="39465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03" name="Oval 116"/>
          <p:cNvSpPr>
            <a:spLocks noChangeAspect="1" noChangeArrowheads="1"/>
          </p:cNvSpPr>
          <p:nvPr/>
        </p:nvSpPr>
        <p:spPr bwMode="auto">
          <a:xfrm>
            <a:off x="3581426" y="294007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04" name="Oval 117"/>
          <p:cNvSpPr>
            <a:spLocks noChangeAspect="1" noChangeArrowheads="1"/>
          </p:cNvSpPr>
          <p:nvPr/>
        </p:nvSpPr>
        <p:spPr bwMode="auto">
          <a:xfrm>
            <a:off x="3581426" y="392274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05" name="Oval 118"/>
          <p:cNvSpPr>
            <a:spLocks noChangeAspect="1" noChangeArrowheads="1"/>
          </p:cNvSpPr>
          <p:nvPr/>
        </p:nvSpPr>
        <p:spPr bwMode="auto">
          <a:xfrm>
            <a:off x="3581426" y="228602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06" name="Oval 119"/>
          <p:cNvSpPr>
            <a:spLocks noChangeAspect="1" noChangeArrowheads="1"/>
          </p:cNvSpPr>
          <p:nvPr/>
        </p:nvSpPr>
        <p:spPr bwMode="auto">
          <a:xfrm>
            <a:off x="3581426" y="26130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07" name="Oval 120"/>
          <p:cNvSpPr>
            <a:spLocks noChangeAspect="1" noChangeArrowheads="1"/>
          </p:cNvSpPr>
          <p:nvPr/>
        </p:nvSpPr>
        <p:spPr bwMode="auto">
          <a:xfrm>
            <a:off x="3581426" y="359571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08" name="Oval 121"/>
          <p:cNvSpPr>
            <a:spLocks noChangeAspect="1" noChangeArrowheads="1"/>
          </p:cNvSpPr>
          <p:nvPr/>
        </p:nvSpPr>
        <p:spPr bwMode="auto">
          <a:xfrm>
            <a:off x="3581426" y="42513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09" name="Oval 122"/>
          <p:cNvSpPr>
            <a:spLocks noChangeAspect="1" noChangeArrowheads="1"/>
          </p:cNvSpPr>
          <p:nvPr/>
        </p:nvSpPr>
        <p:spPr bwMode="auto">
          <a:xfrm>
            <a:off x="3216301" y="2057426"/>
            <a:ext cx="136525" cy="1365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7910" name="Oval 123"/>
          <p:cNvSpPr>
            <a:spLocks noChangeAspect="1" noChangeArrowheads="1"/>
          </p:cNvSpPr>
          <p:nvPr/>
        </p:nvSpPr>
        <p:spPr bwMode="auto">
          <a:xfrm>
            <a:off x="3444901" y="2759101"/>
            <a:ext cx="136525" cy="1365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58" name="Rectangle 147"/>
          <p:cNvSpPr>
            <a:spLocks noGrp="1" noChangeArrowheads="1"/>
          </p:cNvSpPr>
          <p:nvPr>
            <p:ph type="title"/>
          </p:nvPr>
        </p:nvSpPr>
        <p:spPr>
          <a:xfrm>
            <a:off x="26" y="157190"/>
            <a:ext cx="8080375" cy="593725"/>
          </a:xfrm>
          <a:noFill/>
        </p:spPr>
        <p:txBody>
          <a:bodyPr>
            <a:normAutofit/>
          </a:bodyPr>
          <a:lstStyle/>
          <a:p>
            <a:r>
              <a:rPr lang="en-US" b="0" dirty="0">
                <a:latin typeface="Calibri"/>
                <a:cs typeface="Calibri"/>
              </a:rPr>
              <a:t>Multiple-source breadth-first search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426600" y="4767169"/>
            <a:ext cx="8473386" cy="18161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Sparse array representation =&gt; space efficient</a:t>
            </a:r>
          </a:p>
          <a:p>
            <a:r>
              <a:rPr lang="en-US" dirty="0">
                <a:latin typeface="Calibri"/>
                <a:cs typeface="Calibri"/>
              </a:rPr>
              <a:t>Sparse matrix-matrix multiplication =&gt; work efficient</a:t>
            </a:r>
          </a:p>
          <a:p>
            <a:r>
              <a:rPr lang="en-US" dirty="0">
                <a:latin typeface="Calibri"/>
                <a:cs typeface="Calibri"/>
              </a:rPr>
              <a:t>Three possible levels of parallelism:  searches, vertices, edges</a:t>
            </a:r>
          </a:p>
        </p:txBody>
      </p:sp>
      <p:sp>
        <p:nvSpPr>
          <p:cNvPr id="38915" name="Oval 3"/>
          <p:cNvSpPr>
            <a:spLocks noChangeAspect="1" noChangeArrowheads="1"/>
          </p:cNvSpPr>
          <p:nvPr/>
        </p:nvSpPr>
        <p:spPr bwMode="auto">
          <a:xfrm>
            <a:off x="3965601" y="279879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16" name="Rectangle 4"/>
          <p:cNvSpPr>
            <a:spLocks noChangeAspect="1" noChangeArrowheads="1"/>
          </p:cNvSpPr>
          <p:nvPr/>
        </p:nvSpPr>
        <p:spPr bwMode="auto">
          <a:xfrm>
            <a:off x="3900489" y="2003426"/>
            <a:ext cx="258762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17" name="Oval 5"/>
          <p:cNvSpPr>
            <a:spLocks noChangeAspect="1" noChangeArrowheads="1"/>
          </p:cNvSpPr>
          <p:nvPr/>
        </p:nvSpPr>
        <p:spPr bwMode="auto">
          <a:xfrm>
            <a:off x="3965601" y="37814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18" name="Oval 6"/>
          <p:cNvSpPr>
            <a:spLocks noChangeAspect="1" noChangeArrowheads="1"/>
          </p:cNvSpPr>
          <p:nvPr/>
        </p:nvSpPr>
        <p:spPr bwMode="auto">
          <a:xfrm>
            <a:off x="3965601" y="214474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19" name="Oval 7"/>
          <p:cNvSpPr>
            <a:spLocks noChangeAspect="1" noChangeArrowheads="1"/>
          </p:cNvSpPr>
          <p:nvPr/>
        </p:nvSpPr>
        <p:spPr bwMode="auto">
          <a:xfrm>
            <a:off x="3965601" y="247176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20" name="Oval 8"/>
          <p:cNvSpPr>
            <a:spLocks noChangeAspect="1" noChangeArrowheads="1"/>
          </p:cNvSpPr>
          <p:nvPr/>
        </p:nvSpPr>
        <p:spPr bwMode="auto">
          <a:xfrm>
            <a:off x="3965601" y="312740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21" name="Oval 9"/>
          <p:cNvSpPr>
            <a:spLocks noChangeAspect="1" noChangeArrowheads="1"/>
          </p:cNvSpPr>
          <p:nvPr/>
        </p:nvSpPr>
        <p:spPr bwMode="auto">
          <a:xfrm>
            <a:off x="3965601" y="345442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22" name="Oval 10"/>
          <p:cNvSpPr>
            <a:spLocks noChangeAspect="1" noChangeArrowheads="1"/>
          </p:cNvSpPr>
          <p:nvPr/>
        </p:nvSpPr>
        <p:spPr bwMode="auto">
          <a:xfrm>
            <a:off x="3965601" y="411006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23" name="Rectangle 11"/>
          <p:cNvSpPr>
            <a:spLocks noChangeAspect="1" noChangeArrowheads="1"/>
          </p:cNvSpPr>
          <p:nvPr/>
        </p:nvSpPr>
        <p:spPr bwMode="auto">
          <a:xfrm>
            <a:off x="2908300" y="2003426"/>
            <a:ext cx="749300" cy="22336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063884" y="4281500"/>
            <a:ext cx="423880" cy="52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" charset="0"/>
              </a:rPr>
              <a:t>B</a:t>
            </a:r>
          </a:p>
        </p:txBody>
      </p:sp>
      <p:grpSp>
        <p:nvGrpSpPr>
          <p:cNvPr id="38925" name="Group 13"/>
          <p:cNvGrpSpPr>
            <a:grpSpLocks/>
          </p:cNvGrpSpPr>
          <p:nvPr/>
        </p:nvGrpSpPr>
        <p:grpSpPr bwMode="auto">
          <a:xfrm>
            <a:off x="2973414" y="2068513"/>
            <a:ext cx="136525" cy="2101850"/>
            <a:chOff x="2017" y="814"/>
            <a:chExt cx="86" cy="1324"/>
          </a:xfrm>
        </p:grpSpPr>
        <p:sp>
          <p:nvSpPr>
            <p:cNvPr id="39053" name="Oval 14"/>
            <p:cNvSpPr>
              <a:spLocks noChangeAspect="1" noChangeArrowheads="1"/>
            </p:cNvSpPr>
            <p:nvPr/>
          </p:nvSpPr>
          <p:spPr bwMode="auto">
            <a:xfrm>
              <a:off x="2017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4" name="Oval 15"/>
            <p:cNvSpPr>
              <a:spLocks noChangeAspect="1" noChangeArrowheads="1"/>
            </p:cNvSpPr>
            <p:nvPr/>
          </p:nvSpPr>
          <p:spPr bwMode="auto">
            <a:xfrm>
              <a:off x="2017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5" name="Oval 16"/>
            <p:cNvSpPr>
              <a:spLocks noChangeAspect="1" noChangeArrowheads="1"/>
            </p:cNvSpPr>
            <p:nvPr/>
          </p:nvSpPr>
          <p:spPr bwMode="auto">
            <a:xfrm>
              <a:off x="2017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6" name="Oval 17"/>
            <p:cNvSpPr>
              <a:spLocks noChangeAspect="1" noChangeArrowheads="1"/>
            </p:cNvSpPr>
            <p:nvPr/>
          </p:nvSpPr>
          <p:spPr bwMode="auto">
            <a:xfrm>
              <a:off x="2017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7" name="Oval 18"/>
            <p:cNvSpPr>
              <a:spLocks noChangeAspect="1" noChangeArrowheads="1"/>
            </p:cNvSpPr>
            <p:nvPr/>
          </p:nvSpPr>
          <p:spPr bwMode="auto">
            <a:xfrm>
              <a:off x="2017" y="1433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8" name="Oval 19"/>
            <p:cNvSpPr>
              <a:spLocks noChangeAspect="1" noChangeArrowheads="1"/>
            </p:cNvSpPr>
            <p:nvPr/>
          </p:nvSpPr>
          <p:spPr bwMode="auto">
            <a:xfrm>
              <a:off x="2017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59" name="Oval 20"/>
            <p:cNvSpPr>
              <a:spLocks noChangeAspect="1" noChangeArrowheads="1"/>
            </p:cNvSpPr>
            <p:nvPr/>
          </p:nvSpPr>
          <p:spPr bwMode="auto">
            <a:xfrm>
              <a:off x="2017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27" name="Text Box 66"/>
          <p:cNvSpPr txBox="1">
            <a:spLocks noChangeArrowheads="1"/>
          </p:cNvSpPr>
          <p:nvPr/>
        </p:nvSpPr>
        <p:spPr bwMode="auto">
          <a:xfrm>
            <a:off x="1200534" y="4221164"/>
            <a:ext cx="610805" cy="52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" charset="0"/>
              </a:rPr>
              <a:t>A</a:t>
            </a:r>
            <a:r>
              <a:rPr lang="en-US" baseline="30000" dirty="0">
                <a:solidFill>
                  <a:srgbClr val="FF0000"/>
                </a:solidFill>
                <a:latin typeface="Times" charset="0"/>
              </a:rPr>
              <a:t>T</a:t>
            </a:r>
          </a:p>
        </p:txBody>
      </p:sp>
      <p:sp>
        <p:nvSpPr>
          <p:cNvPr id="38928" name="Oval 67"/>
          <p:cNvSpPr>
            <a:spLocks noChangeAspect="1" noChangeArrowheads="1"/>
          </p:cNvSpPr>
          <p:nvPr/>
        </p:nvSpPr>
        <p:spPr bwMode="auto">
          <a:xfrm>
            <a:off x="4511701" y="369414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29" name="Oval 68"/>
          <p:cNvSpPr>
            <a:spLocks noChangeAspect="1" noChangeArrowheads="1"/>
          </p:cNvSpPr>
          <p:nvPr/>
        </p:nvSpPr>
        <p:spPr bwMode="auto">
          <a:xfrm>
            <a:off x="4511701" y="205742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0" name="Oval 69"/>
          <p:cNvSpPr>
            <a:spLocks noChangeAspect="1" noChangeArrowheads="1"/>
          </p:cNvSpPr>
          <p:nvPr/>
        </p:nvSpPr>
        <p:spPr bwMode="auto">
          <a:xfrm>
            <a:off x="4511701" y="23844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1" name="Oval 70"/>
          <p:cNvSpPr>
            <a:spLocks noChangeAspect="1" noChangeArrowheads="1"/>
          </p:cNvSpPr>
          <p:nvPr/>
        </p:nvSpPr>
        <p:spPr bwMode="auto">
          <a:xfrm>
            <a:off x="4511701" y="336711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2" name="Oval 71"/>
          <p:cNvSpPr>
            <a:spLocks noChangeAspect="1" noChangeArrowheads="1"/>
          </p:cNvSpPr>
          <p:nvPr/>
        </p:nvSpPr>
        <p:spPr bwMode="auto">
          <a:xfrm>
            <a:off x="4511701" y="40227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3" name="Oval 72"/>
          <p:cNvSpPr>
            <a:spLocks noChangeAspect="1" noChangeArrowheads="1"/>
          </p:cNvSpPr>
          <p:nvPr/>
        </p:nvSpPr>
        <p:spPr bwMode="auto">
          <a:xfrm>
            <a:off x="3581426" y="294007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4" name="Oval 73"/>
          <p:cNvSpPr>
            <a:spLocks noChangeAspect="1" noChangeArrowheads="1"/>
          </p:cNvSpPr>
          <p:nvPr/>
        </p:nvSpPr>
        <p:spPr bwMode="auto">
          <a:xfrm>
            <a:off x="3581426" y="392274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5" name="Oval 74"/>
          <p:cNvSpPr>
            <a:spLocks noChangeAspect="1" noChangeArrowheads="1"/>
          </p:cNvSpPr>
          <p:nvPr/>
        </p:nvSpPr>
        <p:spPr bwMode="auto">
          <a:xfrm>
            <a:off x="3581426" y="228602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6" name="Oval 75"/>
          <p:cNvSpPr>
            <a:spLocks noChangeAspect="1" noChangeArrowheads="1"/>
          </p:cNvSpPr>
          <p:nvPr/>
        </p:nvSpPr>
        <p:spPr bwMode="auto">
          <a:xfrm>
            <a:off x="3581426" y="26130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7" name="Oval 76"/>
          <p:cNvSpPr>
            <a:spLocks noChangeAspect="1" noChangeArrowheads="1"/>
          </p:cNvSpPr>
          <p:nvPr/>
        </p:nvSpPr>
        <p:spPr bwMode="auto">
          <a:xfrm>
            <a:off x="3581426" y="359571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8" name="Oval 77"/>
          <p:cNvSpPr>
            <a:spLocks noChangeAspect="1" noChangeArrowheads="1"/>
          </p:cNvSpPr>
          <p:nvPr/>
        </p:nvSpPr>
        <p:spPr bwMode="auto">
          <a:xfrm>
            <a:off x="3581426" y="42513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39" name="Oval 78"/>
          <p:cNvSpPr>
            <a:spLocks noChangeAspect="1" noChangeArrowheads="1"/>
          </p:cNvSpPr>
          <p:nvPr/>
        </p:nvSpPr>
        <p:spPr bwMode="auto">
          <a:xfrm>
            <a:off x="3216301" y="2057426"/>
            <a:ext cx="136525" cy="1365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0" name="Oval 79"/>
          <p:cNvSpPr>
            <a:spLocks noChangeAspect="1" noChangeArrowheads="1"/>
          </p:cNvSpPr>
          <p:nvPr/>
        </p:nvSpPr>
        <p:spPr bwMode="auto">
          <a:xfrm>
            <a:off x="3444901" y="2743226"/>
            <a:ext cx="136525" cy="1365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1" name="Rectangle 80"/>
          <p:cNvSpPr>
            <a:spLocks noChangeAspect="1" noChangeArrowheads="1"/>
          </p:cNvSpPr>
          <p:nvPr/>
        </p:nvSpPr>
        <p:spPr bwMode="auto">
          <a:xfrm>
            <a:off x="4433888" y="2003426"/>
            <a:ext cx="823912" cy="22336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2" name="Oval 81"/>
          <p:cNvSpPr>
            <a:spLocks noChangeAspect="1" noChangeArrowheads="1"/>
          </p:cNvSpPr>
          <p:nvPr/>
        </p:nvSpPr>
        <p:spPr bwMode="auto">
          <a:xfrm>
            <a:off x="4499001" y="3705251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3" name="Oval 82"/>
          <p:cNvSpPr>
            <a:spLocks noChangeAspect="1" noChangeArrowheads="1"/>
          </p:cNvSpPr>
          <p:nvPr/>
        </p:nvSpPr>
        <p:spPr bwMode="auto">
          <a:xfrm>
            <a:off x="4499001" y="2068540"/>
            <a:ext cx="136525" cy="1365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4" name="Oval 83"/>
          <p:cNvSpPr>
            <a:spLocks noChangeAspect="1" noChangeArrowheads="1"/>
          </p:cNvSpPr>
          <p:nvPr/>
        </p:nvSpPr>
        <p:spPr bwMode="auto">
          <a:xfrm>
            <a:off x="4499001" y="2395565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5" name="Oval 84"/>
          <p:cNvSpPr>
            <a:spLocks noChangeAspect="1" noChangeArrowheads="1"/>
          </p:cNvSpPr>
          <p:nvPr/>
        </p:nvSpPr>
        <p:spPr bwMode="auto">
          <a:xfrm>
            <a:off x="4499001" y="3051201"/>
            <a:ext cx="136525" cy="136525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6" name="Oval 85"/>
          <p:cNvSpPr>
            <a:spLocks noChangeAspect="1" noChangeArrowheads="1"/>
          </p:cNvSpPr>
          <p:nvPr/>
        </p:nvSpPr>
        <p:spPr bwMode="auto">
          <a:xfrm>
            <a:off x="4499001" y="3378226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7" name="Oval 86"/>
          <p:cNvSpPr>
            <a:spLocks noChangeAspect="1" noChangeArrowheads="1"/>
          </p:cNvSpPr>
          <p:nvPr/>
        </p:nvSpPr>
        <p:spPr bwMode="auto">
          <a:xfrm>
            <a:off x="4499001" y="4033847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48" name="Text Box 87"/>
          <p:cNvSpPr txBox="1">
            <a:spLocks noChangeArrowheads="1"/>
          </p:cNvSpPr>
          <p:nvPr/>
        </p:nvSpPr>
        <p:spPr bwMode="auto">
          <a:xfrm>
            <a:off x="4393154" y="4250012"/>
            <a:ext cx="885052" cy="52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" charset="0"/>
              </a:rPr>
              <a:t>A</a:t>
            </a:r>
            <a:r>
              <a:rPr lang="en-US" baseline="30000" dirty="0">
                <a:solidFill>
                  <a:srgbClr val="FF0000"/>
                </a:solidFill>
                <a:latin typeface="Times" charset="0"/>
              </a:rPr>
              <a:t>T </a:t>
            </a:r>
            <a:r>
              <a:rPr lang="en-US" dirty="0">
                <a:solidFill>
                  <a:srgbClr val="FF0000"/>
                </a:solidFill>
                <a:latin typeface="Times" charset="0"/>
              </a:rPr>
              <a:t>B</a:t>
            </a:r>
          </a:p>
        </p:txBody>
      </p:sp>
      <p:sp>
        <p:nvSpPr>
          <p:cNvPr id="38949" name="Text Box 88"/>
          <p:cNvSpPr txBox="1">
            <a:spLocks noChangeArrowheads="1"/>
          </p:cNvSpPr>
          <p:nvPr/>
        </p:nvSpPr>
        <p:spPr bwMode="auto">
          <a:xfrm>
            <a:off x="3810000" y="2757488"/>
            <a:ext cx="485846" cy="46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9" tIns="45650" rIns="91299" bIns="456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Arial" charset="0"/>
                <a:sym typeface="Wingdings" charset="0"/>
              </a:rPr>
              <a:t></a:t>
            </a:r>
          </a:p>
        </p:txBody>
      </p:sp>
      <p:sp>
        <p:nvSpPr>
          <p:cNvPr id="38950" name="Oval 89"/>
          <p:cNvSpPr>
            <a:spLocks noChangeAspect="1" noChangeArrowheads="1"/>
          </p:cNvSpPr>
          <p:nvPr/>
        </p:nvSpPr>
        <p:spPr bwMode="auto">
          <a:xfrm>
            <a:off x="4816501" y="2073301"/>
            <a:ext cx="136525" cy="136525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51" name="Oval 90"/>
          <p:cNvSpPr>
            <a:spLocks noChangeAspect="1" noChangeArrowheads="1"/>
          </p:cNvSpPr>
          <p:nvPr/>
        </p:nvSpPr>
        <p:spPr bwMode="auto">
          <a:xfrm>
            <a:off x="4508526" y="2747990"/>
            <a:ext cx="136525" cy="136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52" name="Oval 91"/>
          <p:cNvSpPr>
            <a:spLocks noChangeAspect="1" noChangeArrowheads="1"/>
          </p:cNvSpPr>
          <p:nvPr/>
        </p:nvSpPr>
        <p:spPr bwMode="auto">
          <a:xfrm>
            <a:off x="4495826" y="2759101"/>
            <a:ext cx="136525" cy="1365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53" name="Oval 92"/>
          <p:cNvSpPr>
            <a:spLocks noChangeAspect="1" noChangeArrowheads="1"/>
          </p:cNvSpPr>
          <p:nvPr/>
        </p:nvSpPr>
        <p:spPr bwMode="auto">
          <a:xfrm>
            <a:off x="5045101" y="2759101"/>
            <a:ext cx="136525" cy="136525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54" name="Oval 93"/>
          <p:cNvSpPr>
            <a:spLocks noChangeAspect="1" noChangeArrowheads="1"/>
          </p:cNvSpPr>
          <p:nvPr/>
        </p:nvSpPr>
        <p:spPr bwMode="auto">
          <a:xfrm>
            <a:off x="5045101" y="3673501"/>
            <a:ext cx="136525" cy="1365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55" name="Oval 94"/>
          <p:cNvSpPr>
            <a:spLocks noChangeAspect="1" noChangeArrowheads="1"/>
          </p:cNvSpPr>
          <p:nvPr/>
        </p:nvSpPr>
        <p:spPr bwMode="auto">
          <a:xfrm>
            <a:off x="4816501" y="2378101"/>
            <a:ext cx="136525" cy="1365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sp>
        <p:nvSpPr>
          <p:cNvPr id="38956" name="Oval 95"/>
          <p:cNvSpPr>
            <a:spLocks noChangeAspect="1" noChangeArrowheads="1"/>
          </p:cNvSpPr>
          <p:nvPr/>
        </p:nvSpPr>
        <p:spPr bwMode="auto">
          <a:xfrm>
            <a:off x="4816501" y="3048026"/>
            <a:ext cx="136525" cy="1365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99" tIns="45650" rIns="91299" bIns="45650" anchor="ctr"/>
          <a:lstStyle/>
          <a:p>
            <a:endParaRPr lang="en-US"/>
          </a:p>
        </p:txBody>
      </p:sp>
      <p:grpSp>
        <p:nvGrpSpPr>
          <p:cNvPr id="38959" name="Group 97"/>
          <p:cNvGrpSpPr>
            <a:grpSpLocks/>
          </p:cNvGrpSpPr>
          <p:nvPr/>
        </p:nvGrpSpPr>
        <p:grpSpPr bwMode="auto">
          <a:xfrm>
            <a:off x="5875381" y="2182939"/>
            <a:ext cx="241300" cy="814388"/>
            <a:chOff x="2776" y="1167"/>
            <a:chExt cx="152" cy="513"/>
          </a:xfrm>
        </p:grpSpPr>
        <p:sp>
          <p:nvSpPr>
            <p:cNvPr id="39007" name="Line 98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8" name="Freeform 99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60" name="Group 100"/>
          <p:cNvGrpSpPr>
            <a:grpSpLocks/>
          </p:cNvGrpSpPr>
          <p:nvPr/>
        </p:nvGrpSpPr>
        <p:grpSpPr bwMode="auto">
          <a:xfrm flipH="1" flipV="1">
            <a:off x="6154781" y="2182939"/>
            <a:ext cx="241300" cy="814388"/>
            <a:chOff x="2776" y="1167"/>
            <a:chExt cx="152" cy="513"/>
          </a:xfrm>
        </p:grpSpPr>
        <p:sp>
          <p:nvSpPr>
            <p:cNvPr id="39005" name="Line 101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6" name="Freeform 102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61" name="Group 103"/>
          <p:cNvGrpSpPr>
            <a:grpSpLocks/>
          </p:cNvGrpSpPr>
          <p:nvPr/>
        </p:nvGrpSpPr>
        <p:grpSpPr bwMode="auto">
          <a:xfrm>
            <a:off x="6116683" y="1962276"/>
            <a:ext cx="1233487" cy="211138"/>
            <a:chOff x="2928" y="1028"/>
            <a:chExt cx="777" cy="133"/>
          </a:xfrm>
        </p:grpSpPr>
        <p:sp>
          <p:nvSpPr>
            <p:cNvPr id="39003" name="Line 104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4" name="Freeform 105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62" name="Oval 106"/>
          <p:cNvSpPr>
            <a:spLocks noChangeAspect="1" noChangeArrowheads="1"/>
          </p:cNvSpPr>
          <p:nvPr/>
        </p:nvSpPr>
        <p:spPr bwMode="auto">
          <a:xfrm>
            <a:off x="6040481" y="2082926"/>
            <a:ext cx="190500" cy="190500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</p:spPr>
        <p:txBody>
          <a:bodyPr wrap="none" lIns="91422" tIns="45712" rIns="91422" bIns="45712" anchor="ctr"/>
          <a:lstStyle/>
          <a:p>
            <a:pPr algn="ctr">
              <a:buFontTx/>
              <a:buNone/>
            </a:pPr>
            <a:endParaRPr lang="en-US"/>
          </a:p>
        </p:txBody>
      </p:sp>
      <p:grpSp>
        <p:nvGrpSpPr>
          <p:cNvPr id="38963" name="Group 107"/>
          <p:cNvGrpSpPr>
            <a:grpSpLocks/>
          </p:cNvGrpSpPr>
          <p:nvPr/>
        </p:nvGrpSpPr>
        <p:grpSpPr bwMode="auto">
          <a:xfrm>
            <a:off x="6126208" y="3014791"/>
            <a:ext cx="1233487" cy="830263"/>
            <a:chOff x="2934" y="1691"/>
            <a:chExt cx="777" cy="523"/>
          </a:xfrm>
        </p:grpSpPr>
        <p:sp>
          <p:nvSpPr>
            <p:cNvPr id="39001" name="Line 108"/>
            <p:cNvSpPr>
              <a:spLocks noChangeAspect="1" noChangeShapeType="1"/>
            </p:cNvSpPr>
            <p:nvPr/>
          </p:nvSpPr>
          <p:spPr bwMode="auto">
            <a:xfrm rot="3635357">
              <a:off x="3104" y="1995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2" name="Freeform 109"/>
            <p:cNvSpPr>
              <a:spLocks/>
            </p:cNvSpPr>
            <p:nvPr/>
          </p:nvSpPr>
          <p:spPr bwMode="auto">
            <a:xfrm>
              <a:off x="2934" y="1691"/>
              <a:ext cx="777" cy="523"/>
            </a:xfrm>
            <a:custGeom>
              <a:avLst/>
              <a:gdLst>
                <a:gd name="T0" fmla="*/ 0 w 777"/>
                <a:gd name="T1" fmla="*/ 514 h 523"/>
                <a:gd name="T2" fmla="*/ 6 w 777"/>
                <a:gd name="T3" fmla="*/ 523 h 523"/>
                <a:gd name="T4" fmla="*/ 176 w 777"/>
                <a:gd name="T5" fmla="*/ 343 h 523"/>
                <a:gd name="T6" fmla="*/ 615 w 777"/>
                <a:gd name="T7" fmla="*/ 247 h 523"/>
                <a:gd name="T8" fmla="*/ 777 w 777"/>
                <a:gd name="T9" fmla="*/ 0 h 5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7"/>
                <a:gd name="T16" fmla="*/ 0 h 523"/>
                <a:gd name="T17" fmla="*/ 777 w 777"/>
                <a:gd name="T18" fmla="*/ 523 h 5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7" h="523">
                  <a:moveTo>
                    <a:pt x="0" y="514"/>
                  </a:moveTo>
                  <a:lnTo>
                    <a:pt x="6" y="523"/>
                  </a:lnTo>
                  <a:cubicBezTo>
                    <a:pt x="35" y="495"/>
                    <a:pt x="74" y="389"/>
                    <a:pt x="176" y="343"/>
                  </a:cubicBezTo>
                  <a:cubicBezTo>
                    <a:pt x="278" y="297"/>
                    <a:pt x="515" y="304"/>
                    <a:pt x="615" y="247"/>
                  </a:cubicBezTo>
                  <a:cubicBezTo>
                    <a:pt x="715" y="190"/>
                    <a:pt x="746" y="95"/>
                    <a:pt x="777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64" name="Text Box 110"/>
          <p:cNvSpPr txBox="1">
            <a:spLocks noChangeArrowheads="1"/>
          </p:cNvSpPr>
          <p:nvPr/>
        </p:nvSpPr>
        <p:spPr bwMode="auto">
          <a:xfrm>
            <a:off x="5843631" y="1860676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38965" name="Text Box 111"/>
          <p:cNvSpPr txBox="1">
            <a:spLocks noChangeArrowheads="1"/>
          </p:cNvSpPr>
          <p:nvPr/>
        </p:nvSpPr>
        <p:spPr bwMode="auto">
          <a:xfrm>
            <a:off x="7361281" y="1854326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8966" name="Text Box 112"/>
          <p:cNvSpPr txBox="1">
            <a:spLocks noChangeArrowheads="1"/>
          </p:cNvSpPr>
          <p:nvPr/>
        </p:nvSpPr>
        <p:spPr bwMode="auto">
          <a:xfrm>
            <a:off x="5862681" y="3841876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38967" name="Text Box 113"/>
          <p:cNvSpPr txBox="1">
            <a:spLocks noChangeArrowheads="1"/>
          </p:cNvSpPr>
          <p:nvPr/>
        </p:nvSpPr>
        <p:spPr bwMode="auto">
          <a:xfrm>
            <a:off x="5784894" y="2844926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38968" name="Text Box 114"/>
          <p:cNvSpPr txBox="1">
            <a:spLocks noChangeArrowheads="1"/>
          </p:cNvSpPr>
          <p:nvPr/>
        </p:nvSpPr>
        <p:spPr bwMode="auto">
          <a:xfrm>
            <a:off x="7380331" y="2927476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38970" name="Oval 116"/>
          <p:cNvSpPr>
            <a:spLocks noChangeAspect="1" noChangeArrowheads="1"/>
          </p:cNvSpPr>
          <p:nvPr/>
        </p:nvSpPr>
        <p:spPr bwMode="auto">
          <a:xfrm>
            <a:off x="7259681" y="2921126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2" rIns="91422" bIns="45712" anchor="ctr"/>
          <a:lstStyle/>
          <a:p>
            <a:endParaRPr lang="en-US"/>
          </a:p>
        </p:txBody>
      </p:sp>
      <p:sp>
        <p:nvSpPr>
          <p:cNvPr id="38971" name="Oval 117"/>
          <p:cNvSpPr>
            <a:spLocks noChangeAspect="1" noChangeArrowheads="1"/>
          </p:cNvSpPr>
          <p:nvPr/>
        </p:nvSpPr>
        <p:spPr bwMode="auto">
          <a:xfrm>
            <a:off x="8478881" y="2921126"/>
            <a:ext cx="190500" cy="1905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2" rIns="91422" bIns="45712" anchor="ctr"/>
          <a:lstStyle/>
          <a:p>
            <a:endParaRPr lang="en-US"/>
          </a:p>
        </p:txBody>
      </p:sp>
      <p:grpSp>
        <p:nvGrpSpPr>
          <p:cNvPr id="38972" name="Group 118"/>
          <p:cNvGrpSpPr>
            <a:grpSpLocks/>
          </p:cNvGrpSpPr>
          <p:nvPr/>
        </p:nvGrpSpPr>
        <p:grpSpPr bwMode="auto">
          <a:xfrm>
            <a:off x="7373983" y="2813176"/>
            <a:ext cx="1233487" cy="211138"/>
            <a:chOff x="2928" y="1028"/>
            <a:chExt cx="777" cy="133"/>
          </a:xfrm>
        </p:grpSpPr>
        <p:sp>
          <p:nvSpPr>
            <p:cNvPr id="38999" name="Line 119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00" name="Freeform 120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73" name="Group 121"/>
          <p:cNvGrpSpPr>
            <a:grpSpLocks/>
          </p:cNvGrpSpPr>
          <p:nvPr/>
        </p:nvGrpSpPr>
        <p:grpSpPr bwMode="auto">
          <a:xfrm>
            <a:off x="6129383" y="3657726"/>
            <a:ext cx="1233487" cy="211138"/>
            <a:chOff x="2928" y="1028"/>
            <a:chExt cx="777" cy="133"/>
          </a:xfrm>
        </p:grpSpPr>
        <p:sp>
          <p:nvSpPr>
            <p:cNvPr id="38997" name="Line 122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8" name="Freeform 123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74" name="Group 124"/>
          <p:cNvGrpSpPr>
            <a:grpSpLocks/>
          </p:cNvGrpSpPr>
          <p:nvPr/>
        </p:nvGrpSpPr>
        <p:grpSpPr bwMode="auto">
          <a:xfrm flipH="1" flipV="1">
            <a:off x="6110333" y="3867276"/>
            <a:ext cx="1233487" cy="211138"/>
            <a:chOff x="2928" y="1028"/>
            <a:chExt cx="777" cy="133"/>
          </a:xfrm>
        </p:grpSpPr>
        <p:sp>
          <p:nvSpPr>
            <p:cNvPr id="38995" name="Line 125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6" name="Freeform 126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75" name="Group 127"/>
          <p:cNvGrpSpPr>
            <a:grpSpLocks/>
          </p:cNvGrpSpPr>
          <p:nvPr/>
        </p:nvGrpSpPr>
        <p:grpSpPr bwMode="auto">
          <a:xfrm flipH="1" flipV="1">
            <a:off x="6135733" y="3016376"/>
            <a:ext cx="1233487" cy="211138"/>
            <a:chOff x="2928" y="1028"/>
            <a:chExt cx="777" cy="133"/>
          </a:xfrm>
        </p:grpSpPr>
        <p:sp>
          <p:nvSpPr>
            <p:cNvPr id="38993" name="Line 128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4" name="Freeform 129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>
                <a:gd name="T0" fmla="*/ 0 w 777"/>
                <a:gd name="T1" fmla="*/ 124 h 133"/>
                <a:gd name="T2" fmla="*/ 375 w 777"/>
                <a:gd name="T3" fmla="*/ 1 h 133"/>
                <a:gd name="T4" fmla="*/ 777 w 777"/>
                <a:gd name="T5" fmla="*/ 133 h 133"/>
                <a:gd name="T6" fmla="*/ 0 60000 65536"/>
                <a:gd name="T7" fmla="*/ 0 60000 65536"/>
                <a:gd name="T8" fmla="*/ 0 60000 65536"/>
                <a:gd name="T9" fmla="*/ 0 w 777"/>
                <a:gd name="T10" fmla="*/ 0 h 133"/>
                <a:gd name="T11" fmla="*/ 777 w 777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76" name="Group 130"/>
          <p:cNvGrpSpPr>
            <a:grpSpLocks/>
          </p:cNvGrpSpPr>
          <p:nvPr/>
        </p:nvGrpSpPr>
        <p:grpSpPr bwMode="auto">
          <a:xfrm flipV="1">
            <a:off x="5869031" y="3046539"/>
            <a:ext cx="241300" cy="814388"/>
            <a:chOff x="2776" y="1167"/>
            <a:chExt cx="152" cy="513"/>
          </a:xfrm>
        </p:grpSpPr>
        <p:sp>
          <p:nvSpPr>
            <p:cNvPr id="38991" name="Line 131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2" name="Freeform 132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77" name="Group 133"/>
          <p:cNvGrpSpPr>
            <a:grpSpLocks/>
          </p:cNvGrpSpPr>
          <p:nvPr/>
        </p:nvGrpSpPr>
        <p:grpSpPr bwMode="auto">
          <a:xfrm flipH="1" flipV="1">
            <a:off x="7361281" y="2182939"/>
            <a:ext cx="241300" cy="814388"/>
            <a:chOff x="2776" y="1167"/>
            <a:chExt cx="152" cy="513"/>
          </a:xfrm>
        </p:grpSpPr>
        <p:sp>
          <p:nvSpPr>
            <p:cNvPr id="38989" name="Line 134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0" name="Freeform 135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>
                <a:gd name="T0" fmla="*/ 152 w 152"/>
                <a:gd name="T1" fmla="*/ 513 h 513"/>
                <a:gd name="T2" fmla="*/ 38 w 152"/>
                <a:gd name="T3" fmla="*/ 371 h 513"/>
                <a:gd name="T4" fmla="*/ 19 w 152"/>
                <a:gd name="T5" fmla="*/ 212 h 513"/>
                <a:gd name="T6" fmla="*/ 152 w 152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13"/>
                <a:gd name="T14" fmla="*/ 152 w 152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78" name="Group 136"/>
          <p:cNvGrpSpPr>
            <a:grpSpLocks/>
          </p:cNvGrpSpPr>
          <p:nvPr/>
        </p:nvGrpSpPr>
        <p:grpSpPr bwMode="auto">
          <a:xfrm>
            <a:off x="7350169" y="3005266"/>
            <a:ext cx="1212850" cy="862013"/>
            <a:chOff x="3696" y="1680"/>
            <a:chExt cx="764" cy="543"/>
          </a:xfrm>
        </p:grpSpPr>
        <p:sp>
          <p:nvSpPr>
            <p:cNvPr id="38987" name="Line 137"/>
            <p:cNvSpPr>
              <a:spLocks noChangeAspect="1" noChangeShapeType="1"/>
            </p:cNvSpPr>
            <p:nvPr/>
          </p:nvSpPr>
          <p:spPr bwMode="auto">
            <a:xfrm rot="4334049">
              <a:off x="3989" y="2107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8" name="Freeform 138"/>
            <p:cNvSpPr>
              <a:spLocks/>
            </p:cNvSpPr>
            <p:nvPr/>
          </p:nvSpPr>
          <p:spPr bwMode="auto">
            <a:xfrm>
              <a:off x="3696" y="1680"/>
              <a:ext cx="764" cy="543"/>
            </a:xfrm>
            <a:custGeom>
              <a:avLst/>
              <a:gdLst>
                <a:gd name="T0" fmla="*/ 753 w 764"/>
                <a:gd name="T1" fmla="*/ 0 h 543"/>
                <a:gd name="T2" fmla="*/ 764 w 764"/>
                <a:gd name="T3" fmla="*/ 14 h 543"/>
                <a:gd name="T4" fmla="*/ 485 w 764"/>
                <a:gd name="T5" fmla="*/ 380 h 543"/>
                <a:gd name="T6" fmla="*/ 0 w 764"/>
                <a:gd name="T7" fmla="*/ 543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4"/>
                <a:gd name="T13" fmla="*/ 0 h 543"/>
                <a:gd name="T14" fmla="*/ 764 w 764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4" h="543">
                  <a:moveTo>
                    <a:pt x="753" y="0"/>
                  </a:moveTo>
                  <a:lnTo>
                    <a:pt x="764" y="14"/>
                  </a:lnTo>
                  <a:cubicBezTo>
                    <a:pt x="719" y="77"/>
                    <a:pt x="612" y="292"/>
                    <a:pt x="485" y="380"/>
                  </a:cubicBezTo>
                  <a:cubicBezTo>
                    <a:pt x="358" y="468"/>
                    <a:pt x="179" y="505"/>
                    <a:pt x="0" y="54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79" name="Group 139"/>
          <p:cNvGrpSpPr>
            <a:grpSpLocks/>
          </p:cNvGrpSpPr>
          <p:nvPr/>
        </p:nvGrpSpPr>
        <p:grpSpPr bwMode="auto">
          <a:xfrm>
            <a:off x="7383506" y="2187701"/>
            <a:ext cx="1212850" cy="862013"/>
            <a:chOff x="3726" y="1170"/>
            <a:chExt cx="764" cy="543"/>
          </a:xfrm>
        </p:grpSpPr>
        <p:sp>
          <p:nvSpPr>
            <p:cNvPr id="38985" name="Line 140"/>
            <p:cNvSpPr>
              <a:spLocks noChangeAspect="1" noChangeShapeType="1"/>
            </p:cNvSpPr>
            <p:nvPr/>
          </p:nvSpPr>
          <p:spPr bwMode="auto">
            <a:xfrm rot="19202490" flipH="1">
              <a:off x="4304" y="1379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6" name="Freeform 141"/>
            <p:cNvSpPr>
              <a:spLocks/>
            </p:cNvSpPr>
            <p:nvPr/>
          </p:nvSpPr>
          <p:spPr bwMode="auto">
            <a:xfrm rot="10800000" flipH="1">
              <a:off x="3726" y="1170"/>
              <a:ext cx="764" cy="543"/>
            </a:xfrm>
            <a:custGeom>
              <a:avLst/>
              <a:gdLst>
                <a:gd name="T0" fmla="*/ 753 w 764"/>
                <a:gd name="T1" fmla="*/ 0 h 543"/>
                <a:gd name="T2" fmla="*/ 764 w 764"/>
                <a:gd name="T3" fmla="*/ 14 h 543"/>
                <a:gd name="T4" fmla="*/ 485 w 764"/>
                <a:gd name="T5" fmla="*/ 380 h 543"/>
                <a:gd name="T6" fmla="*/ 0 w 764"/>
                <a:gd name="T7" fmla="*/ 543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4"/>
                <a:gd name="T13" fmla="*/ 0 h 543"/>
                <a:gd name="T14" fmla="*/ 764 w 764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4" h="543">
                  <a:moveTo>
                    <a:pt x="753" y="0"/>
                  </a:moveTo>
                  <a:lnTo>
                    <a:pt x="764" y="14"/>
                  </a:lnTo>
                  <a:cubicBezTo>
                    <a:pt x="719" y="77"/>
                    <a:pt x="612" y="292"/>
                    <a:pt x="485" y="380"/>
                  </a:cubicBezTo>
                  <a:cubicBezTo>
                    <a:pt x="358" y="468"/>
                    <a:pt x="179" y="505"/>
                    <a:pt x="0" y="54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80" name="Text Box 142"/>
          <p:cNvSpPr txBox="1">
            <a:spLocks noChangeArrowheads="1"/>
          </p:cNvSpPr>
          <p:nvPr/>
        </p:nvSpPr>
        <p:spPr bwMode="auto">
          <a:xfrm>
            <a:off x="7348581" y="3835526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8981" name="Text Box 143"/>
          <p:cNvSpPr txBox="1">
            <a:spLocks noChangeArrowheads="1"/>
          </p:cNvSpPr>
          <p:nvPr/>
        </p:nvSpPr>
        <p:spPr bwMode="auto">
          <a:xfrm>
            <a:off x="8618581" y="2851276"/>
            <a:ext cx="298743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2" rIns="91422" bIns="45712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38982" name="Oval 144"/>
          <p:cNvSpPr>
            <a:spLocks noChangeAspect="1" noChangeArrowheads="1"/>
          </p:cNvSpPr>
          <p:nvPr/>
        </p:nvSpPr>
        <p:spPr bwMode="auto">
          <a:xfrm>
            <a:off x="6040481" y="2921126"/>
            <a:ext cx="190500" cy="190500"/>
          </a:xfrm>
          <a:prstGeom prst="ellipse">
            <a:avLst/>
          </a:prstGeom>
          <a:solidFill>
            <a:srgbClr val="66FF33"/>
          </a:solidFill>
          <a:ln>
            <a:noFill/>
          </a:ln>
          <a:extLst/>
        </p:spPr>
        <p:txBody>
          <a:bodyPr wrap="none" lIns="91422" tIns="45712" rIns="91422" bIns="45712" anchor="ctr"/>
          <a:lstStyle/>
          <a:p>
            <a:endParaRPr lang="en-US"/>
          </a:p>
        </p:txBody>
      </p:sp>
      <p:sp>
        <p:nvSpPr>
          <p:cNvPr id="38983" name="Oval 145"/>
          <p:cNvSpPr>
            <a:spLocks noChangeAspect="1" noChangeArrowheads="1"/>
          </p:cNvSpPr>
          <p:nvPr/>
        </p:nvSpPr>
        <p:spPr bwMode="auto">
          <a:xfrm>
            <a:off x="6040481" y="3759326"/>
            <a:ext cx="190500" cy="190500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</p:spPr>
        <p:txBody>
          <a:bodyPr wrap="none" lIns="91422" tIns="45712" rIns="91422" bIns="45712" anchor="ctr"/>
          <a:lstStyle/>
          <a:p>
            <a:endParaRPr lang="en-US"/>
          </a:p>
        </p:txBody>
      </p:sp>
      <p:sp>
        <p:nvSpPr>
          <p:cNvPr id="38984" name="Oval 146"/>
          <p:cNvSpPr>
            <a:spLocks noChangeAspect="1" noChangeArrowheads="1"/>
          </p:cNvSpPr>
          <p:nvPr/>
        </p:nvSpPr>
        <p:spPr bwMode="auto">
          <a:xfrm>
            <a:off x="7259681" y="2082926"/>
            <a:ext cx="190500" cy="1905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2" rIns="91422" bIns="45712" anchor="ctr"/>
          <a:lstStyle/>
          <a:p>
            <a:endParaRPr lang="en-US"/>
          </a:p>
        </p:txBody>
      </p:sp>
      <p:grpSp>
        <p:nvGrpSpPr>
          <p:cNvPr id="148" name="Group 147"/>
          <p:cNvGrpSpPr/>
          <p:nvPr/>
        </p:nvGrpSpPr>
        <p:grpSpPr>
          <a:xfrm>
            <a:off x="457200" y="2003426"/>
            <a:ext cx="2230438" cy="2233613"/>
            <a:chOff x="457200" y="2003425"/>
            <a:chExt cx="2230438" cy="2233613"/>
          </a:xfrm>
        </p:grpSpPr>
        <p:sp>
          <p:nvSpPr>
            <p:cNvPr id="149" name="Oval 65"/>
            <p:cNvSpPr>
              <a:spLocks noChangeAspect="1" noChangeArrowheads="1"/>
            </p:cNvSpPr>
            <p:nvPr/>
          </p:nvSpPr>
          <p:spPr bwMode="auto">
            <a:xfrm>
              <a:off x="522288" y="272256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66"/>
            <p:cNvSpPr>
              <a:spLocks noChangeAspect="1" noChangeArrowheads="1"/>
            </p:cNvSpPr>
            <p:nvPr/>
          </p:nvSpPr>
          <p:spPr bwMode="auto">
            <a:xfrm>
              <a:off x="457200" y="2003425"/>
              <a:ext cx="2230438" cy="223361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Oval 67"/>
            <p:cNvSpPr>
              <a:spLocks noChangeAspect="1" noChangeArrowheads="1"/>
            </p:cNvSpPr>
            <p:nvPr/>
          </p:nvSpPr>
          <p:spPr bwMode="auto">
            <a:xfrm>
              <a:off x="522288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Oval 68"/>
            <p:cNvSpPr>
              <a:spLocks noChangeAspect="1" noChangeArrowheads="1"/>
            </p:cNvSpPr>
            <p:nvPr/>
          </p:nvSpPr>
          <p:spPr bwMode="auto">
            <a:xfrm>
              <a:off x="849313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Oval 69"/>
            <p:cNvSpPr>
              <a:spLocks noChangeAspect="1" noChangeArrowheads="1"/>
            </p:cNvSpPr>
            <p:nvPr/>
          </p:nvSpPr>
          <p:spPr bwMode="auto">
            <a:xfrm>
              <a:off x="1176338" y="370522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Oval 70"/>
            <p:cNvSpPr>
              <a:spLocks noChangeAspect="1" noChangeArrowheads="1"/>
            </p:cNvSpPr>
            <p:nvPr/>
          </p:nvSpPr>
          <p:spPr bwMode="auto">
            <a:xfrm>
              <a:off x="1504950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Oval 71"/>
            <p:cNvSpPr>
              <a:spLocks noChangeAspect="1" noChangeArrowheads="1"/>
            </p:cNvSpPr>
            <p:nvPr/>
          </p:nvSpPr>
          <p:spPr bwMode="auto">
            <a:xfrm>
              <a:off x="1831975" y="370522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Oval 72"/>
            <p:cNvSpPr>
              <a:spLocks noChangeAspect="1" noChangeArrowheads="1"/>
            </p:cNvSpPr>
            <p:nvPr/>
          </p:nvSpPr>
          <p:spPr bwMode="auto">
            <a:xfrm>
              <a:off x="2159000" y="3705225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Oval 73"/>
            <p:cNvSpPr>
              <a:spLocks noChangeAspect="1" noChangeArrowheads="1"/>
            </p:cNvSpPr>
            <p:nvPr/>
          </p:nvSpPr>
          <p:spPr bwMode="auto">
            <a:xfrm>
              <a:off x="2487613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Oval 74"/>
            <p:cNvSpPr>
              <a:spLocks noChangeAspect="1" noChangeArrowheads="1"/>
            </p:cNvSpPr>
            <p:nvPr/>
          </p:nvSpPr>
          <p:spPr bwMode="auto">
            <a:xfrm>
              <a:off x="522288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Oval 75"/>
            <p:cNvSpPr>
              <a:spLocks noChangeAspect="1" noChangeArrowheads="1"/>
            </p:cNvSpPr>
            <p:nvPr/>
          </p:nvSpPr>
          <p:spPr bwMode="auto">
            <a:xfrm>
              <a:off x="1176338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Oval 76"/>
            <p:cNvSpPr>
              <a:spLocks noChangeAspect="1" noChangeArrowheads="1"/>
            </p:cNvSpPr>
            <p:nvPr/>
          </p:nvSpPr>
          <p:spPr bwMode="auto">
            <a:xfrm>
              <a:off x="1504950" y="206851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Oval 77"/>
            <p:cNvSpPr>
              <a:spLocks noChangeAspect="1" noChangeArrowheads="1"/>
            </p:cNvSpPr>
            <p:nvPr/>
          </p:nvSpPr>
          <p:spPr bwMode="auto">
            <a:xfrm>
              <a:off x="1831975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Oval 78"/>
            <p:cNvSpPr>
              <a:spLocks noChangeAspect="1" noChangeArrowheads="1"/>
            </p:cNvSpPr>
            <p:nvPr/>
          </p:nvSpPr>
          <p:spPr bwMode="auto">
            <a:xfrm>
              <a:off x="2159000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Oval 79"/>
            <p:cNvSpPr>
              <a:spLocks noChangeAspect="1" noChangeArrowheads="1"/>
            </p:cNvSpPr>
            <p:nvPr/>
          </p:nvSpPr>
          <p:spPr bwMode="auto">
            <a:xfrm>
              <a:off x="2487613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Oval 80"/>
            <p:cNvSpPr>
              <a:spLocks noChangeAspect="1" noChangeArrowheads="1"/>
            </p:cNvSpPr>
            <p:nvPr/>
          </p:nvSpPr>
          <p:spPr bwMode="auto">
            <a:xfrm>
              <a:off x="522288" y="239553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Oval 81"/>
            <p:cNvSpPr>
              <a:spLocks noChangeAspect="1" noChangeArrowheads="1"/>
            </p:cNvSpPr>
            <p:nvPr/>
          </p:nvSpPr>
          <p:spPr bwMode="auto">
            <a:xfrm>
              <a:off x="849313" y="2395538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Oval 82"/>
            <p:cNvSpPr>
              <a:spLocks noChangeAspect="1" noChangeArrowheads="1"/>
            </p:cNvSpPr>
            <p:nvPr/>
          </p:nvSpPr>
          <p:spPr bwMode="auto">
            <a:xfrm>
              <a:off x="1176338" y="23955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Oval 83"/>
            <p:cNvSpPr>
              <a:spLocks noChangeAspect="1" noChangeArrowheads="1"/>
            </p:cNvSpPr>
            <p:nvPr/>
          </p:nvSpPr>
          <p:spPr bwMode="auto">
            <a:xfrm>
              <a:off x="1504950" y="23955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Oval 84"/>
            <p:cNvSpPr>
              <a:spLocks noChangeAspect="1" noChangeArrowheads="1"/>
            </p:cNvSpPr>
            <p:nvPr/>
          </p:nvSpPr>
          <p:spPr bwMode="auto">
            <a:xfrm>
              <a:off x="2159000" y="23955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Oval 85"/>
            <p:cNvSpPr>
              <a:spLocks noChangeAspect="1" noChangeArrowheads="1"/>
            </p:cNvSpPr>
            <p:nvPr/>
          </p:nvSpPr>
          <p:spPr bwMode="auto">
            <a:xfrm>
              <a:off x="849313" y="272256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Oval 86"/>
            <p:cNvSpPr>
              <a:spLocks noChangeAspect="1" noChangeArrowheads="1"/>
            </p:cNvSpPr>
            <p:nvPr/>
          </p:nvSpPr>
          <p:spPr bwMode="auto">
            <a:xfrm>
              <a:off x="1176338" y="2722563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Oval 87"/>
            <p:cNvSpPr>
              <a:spLocks noChangeAspect="1" noChangeArrowheads="1"/>
            </p:cNvSpPr>
            <p:nvPr/>
          </p:nvSpPr>
          <p:spPr bwMode="auto">
            <a:xfrm>
              <a:off x="1504950" y="272256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Oval 88"/>
            <p:cNvSpPr>
              <a:spLocks noChangeAspect="1" noChangeArrowheads="1"/>
            </p:cNvSpPr>
            <p:nvPr/>
          </p:nvSpPr>
          <p:spPr bwMode="auto">
            <a:xfrm>
              <a:off x="1831975" y="272256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Oval 89"/>
            <p:cNvSpPr>
              <a:spLocks noChangeAspect="1" noChangeArrowheads="1"/>
            </p:cNvSpPr>
            <p:nvPr/>
          </p:nvSpPr>
          <p:spPr bwMode="auto">
            <a:xfrm>
              <a:off x="2159000" y="272256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Oval 90"/>
            <p:cNvSpPr>
              <a:spLocks noChangeAspect="1" noChangeArrowheads="1"/>
            </p:cNvSpPr>
            <p:nvPr/>
          </p:nvSpPr>
          <p:spPr bwMode="auto">
            <a:xfrm>
              <a:off x="2487613" y="272256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Oval 91"/>
            <p:cNvSpPr>
              <a:spLocks noChangeAspect="1" noChangeArrowheads="1"/>
            </p:cNvSpPr>
            <p:nvPr/>
          </p:nvSpPr>
          <p:spPr bwMode="auto">
            <a:xfrm>
              <a:off x="522288" y="305117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Oval 92"/>
            <p:cNvSpPr>
              <a:spLocks noChangeAspect="1" noChangeArrowheads="1"/>
            </p:cNvSpPr>
            <p:nvPr/>
          </p:nvSpPr>
          <p:spPr bwMode="auto">
            <a:xfrm>
              <a:off x="849313" y="305117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Oval 93"/>
            <p:cNvSpPr>
              <a:spLocks noChangeAspect="1" noChangeArrowheads="1"/>
            </p:cNvSpPr>
            <p:nvPr/>
          </p:nvSpPr>
          <p:spPr bwMode="auto">
            <a:xfrm>
              <a:off x="1504950" y="3051175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Oval 94"/>
            <p:cNvSpPr>
              <a:spLocks noChangeAspect="1" noChangeArrowheads="1"/>
            </p:cNvSpPr>
            <p:nvPr/>
          </p:nvSpPr>
          <p:spPr bwMode="auto">
            <a:xfrm>
              <a:off x="1831975" y="305117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Oval 95"/>
            <p:cNvSpPr>
              <a:spLocks noChangeAspect="1" noChangeArrowheads="1"/>
            </p:cNvSpPr>
            <p:nvPr/>
          </p:nvSpPr>
          <p:spPr bwMode="auto">
            <a:xfrm>
              <a:off x="2159000" y="305117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Oval 96"/>
            <p:cNvSpPr>
              <a:spLocks noChangeAspect="1" noChangeArrowheads="1"/>
            </p:cNvSpPr>
            <p:nvPr/>
          </p:nvSpPr>
          <p:spPr bwMode="auto">
            <a:xfrm>
              <a:off x="2487613" y="305117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Oval 97"/>
            <p:cNvSpPr>
              <a:spLocks noChangeAspect="1" noChangeArrowheads="1"/>
            </p:cNvSpPr>
            <p:nvPr/>
          </p:nvSpPr>
          <p:spPr bwMode="auto">
            <a:xfrm>
              <a:off x="522288" y="33782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Oval 98"/>
            <p:cNvSpPr>
              <a:spLocks noChangeAspect="1" noChangeArrowheads="1"/>
            </p:cNvSpPr>
            <p:nvPr/>
          </p:nvSpPr>
          <p:spPr bwMode="auto">
            <a:xfrm>
              <a:off x="849313" y="337820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Oval 99"/>
            <p:cNvSpPr>
              <a:spLocks noChangeAspect="1" noChangeArrowheads="1"/>
            </p:cNvSpPr>
            <p:nvPr/>
          </p:nvSpPr>
          <p:spPr bwMode="auto">
            <a:xfrm>
              <a:off x="1176338" y="33782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Oval 100"/>
            <p:cNvSpPr>
              <a:spLocks noChangeAspect="1" noChangeArrowheads="1"/>
            </p:cNvSpPr>
            <p:nvPr/>
          </p:nvSpPr>
          <p:spPr bwMode="auto">
            <a:xfrm>
              <a:off x="1504950" y="33782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Oval 101"/>
            <p:cNvSpPr>
              <a:spLocks noChangeAspect="1" noChangeArrowheads="1"/>
            </p:cNvSpPr>
            <p:nvPr/>
          </p:nvSpPr>
          <p:spPr bwMode="auto">
            <a:xfrm>
              <a:off x="1831975" y="3378200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Oval 102"/>
            <p:cNvSpPr>
              <a:spLocks noChangeAspect="1" noChangeArrowheads="1"/>
            </p:cNvSpPr>
            <p:nvPr/>
          </p:nvSpPr>
          <p:spPr bwMode="auto">
            <a:xfrm>
              <a:off x="2487613" y="337820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Oval 103"/>
            <p:cNvSpPr>
              <a:spLocks noChangeAspect="1" noChangeArrowheads="1"/>
            </p:cNvSpPr>
            <p:nvPr/>
          </p:nvSpPr>
          <p:spPr bwMode="auto">
            <a:xfrm>
              <a:off x="522288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Oval 104"/>
            <p:cNvSpPr>
              <a:spLocks noChangeAspect="1" noChangeArrowheads="1"/>
            </p:cNvSpPr>
            <p:nvPr/>
          </p:nvSpPr>
          <p:spPr bwMode="auto">
            <a:xfrm>
              <a:off x="849313" y="403383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Oval 105"/>
            <p:cNvSpPr>
              <a:spLocks noChangeAspect="1" noChangeArrowheads="1"/>
            </p:cNvSpPr>
            <p:nvPr/>
          </p:nvSpPr>
          <p:spPr bwMode="auto">
            <a:xfrm>
              <a:off x="1176338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Oval 106"/>
            <p:cNvSpPr>
              <a:spLocks noChangeAspect="1" noChangeArrowheads="1"/>
            </p:cNvSpPr>
            <p:nvPr/>
          </p:nvSpPr>
          <p:spPr bwMode="auto">
            <a:xfrm>
              <a:off x="1504950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Oval 107"/>
            <p:cNvSpPr>
              <a:spLocks noChangeAspect="1" noChangeArrowheads="1"/>
            </p:cNvSpPr>
            <p:nvPr/>
          </p:nvSpPr>
          <p:spPr bwMode="auto">
            <a:xfrm>
              <a:off x="2159000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Oval 108"/>
            <p:cNvSpPr>
              <a:spLocks noChangeAspect="1" noChangeArrowheads="1"/>
            </p:cNvSpPr>
            <p:nvPr/>
          </p:nvSpPr>
          <p:spPr bwMode="auto">
            <a:xfrm>
              <a:off x="2487613" y="4033838"/>
              <a:ext cx="136525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69" name="Oval 115"/>
          <p:cNvSpPr>
            <a:spLocks noChangeAspect="1" noChangeArrowheads="1"/>
          </p:cNvSpPr>
          <p:nvPr/>
        </p:nvSpPr>
        <p:spPr bwMode="auto">
          <a:xfrm>
            <a:off x="7259681" y="3759326"/>
            <a:ext cx="190500" cy="1905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2" tIns="45712" rIns="91422" bIns="45712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915400" cy="542925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/>
                <a:cs typeface="Calibri"/>
              </a:rPr>
              <a:t>Examples of </a:t>
            </a:r>
            <a:r>
              <a:rPr lang="en-US" b="0" dirty="0" err="1">
                <a:latin typeface="Calibri"/>
                <a:cs typeface="Calibri"/>
              </a:rPr>
              <a:t>semirings</a:t>
            </a:r>
            <a:r>
              <a:rPr lang="en-US" b="0" dirty="0">
                <a:latin typeface="Calibri"/>
                <a:cs typeface="Calibri"/>
              </a:rPr>
              <a:t> in graph algorithms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879326"/>
              </p:ext>
            </p:extLst>
          </p:nvPr>
        </p:nvGraphicFramePr>
        <p:xfrm>
          <a:off x="604071" y="1505430"/>
          <a:ext cx="7847988" cy="46495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4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3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7699">
                <a:tc>
                  <a:txBody>
                    <a:bodyPr/>
                    <a:lstStyle/>
                    <a:p>
                      <a:pPr marL="0" marR="0" indent="0" algn="l" defTabSz="91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FF5C00"/>
                          </a:solidFill>
                          <a:latin typeface="Calibri"/>
                          <a:cs typeface="Calibri"/>
                        </a:rPr>
                        <a:t>( “values”:    edge/vertex attributes,</a:t>
                      </a:r>
                      <a:r>
                        <a:rPr lang="en-US" sz="2000" b="0" baseline="0" dirty="0">
                          <a:solidFill>
                            <a:srgbClr val="FF5C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br>
                        <a:rPr lang="en-US" sz="2000" b="0" baseline="0" dirty="0">
                          <a:solidFill>
                            <a:srgbClr val="FF5C00"/>
                          </a:solidFill>
                          <a:latin typeface="Calibri"/>
                          <a:cs typeface="Calibri"/>
                        </a:rPr>
                      </a:br>
                      <a:r>
                        <a:rPr lang="en-US" sz="2000" b="0" baseline="0" dirty="0">
                          <a:solidFill>
                            <a:srgbClr val="FF5C00"/>
                          </a:solidFill>
                          <a:latin typeface="Calibri"/>
                          <a:cs typeface="Calibri"/>
                        </a:rPr>
                        <a:t>  “add”:         vertex data aggregation, </a:t>
                      </a:r>
                      <a:br>
                        <a:rPr lang="en-US" sz="2000" b="0" baseline="0" dirty="0">
                          <a:solidFill>
                            <a:srgbClr val="FF5C00"/>
                          </a:solidFill>
                          <a:latin typeface="Calibri"/>
                          <a:cs typeface="Calibri"/>
                        </a:rPr>
                      </a:br>
                      <a:r>
                        <a:rPr lang="en-US" sz="2000" b="0" baseline="0" dirty="0">
                          <a:solidFill>
                            <a:srgbClr val="FF5C00"/>
                          </a:solidFill>
                          <a:latin typeface="Calibri"/>
                          <a:cs typeface="Calibri"/>
                        </a:rPr>
                        <a:t> “multiply”:  </a:t>
                      </a:r>
                      <a:r>
                        <a:rPr lang="en-US" sz="2000" b="0" dirty="0">
                          <a:solidFill>
                            <a:srgbClr val="FF5C00"/>
                          </a:solidFill>
                          <a:latin typeface="Calibri"/>
                          <a:cs typeface="Calibri"/>
                        </a:rPr>
                        <a:t>edge</a:t>
                      </a:r>
                      <a:r>
                        <a:rPr lang="en-US" sz="2000" b="0" baseline="0" dirty="0">
                          <a:solidFill>
                            <a:srgbClr val="FF5C00"/>
                          </a:solidFill>
                          <a:latin typeface="Calibri"/>
                          <a:cs typeface="Calibri"/>
                        </a:rPr>
                        <a:t> data processing )</a:t>
                      </a:r>
                      <a:endParaRPr lang="en-US" sz="2000" b="0" dirty="0">
                        <a:solidFill>
                          <a:srgbClr val="FF5C00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 defTabSz="91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General schema for user-specified computation at </a:t>
                      </a:r>
                      <a:r>
                        <a:rPr lang="en-US" sz="2000" b="0" baseline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vertices and edges</a:t>
                      </a:r>
                      <a:endParaRPr lang="en-US" sz="2000" b="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 defTabSz="91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69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Real field: 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(R, +, *)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Numerical linear algebra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699">
                <a:tc>
                  <a:txBody>
                    <a:bodyPr/>
                    <a:lstStyle/>
                    <a:p>
                      <a:pPr marL="0" marR="0" indent="0" algn="l" defTabSz="91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Boolean algebra:  ({0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1}, |,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&amp;)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  <a:p>
                      <a:endParaRPr lang="en-US" sz="2000" dirty="0">
                        <a:latin typeface="Calibri"/>
                        <a:ea typeface="Tahoma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Graph traversal</a:t>
                      </a:r>
                    </a:p>
                    <a:p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699">
                <a:tc>
                  <a:txBody>
                    <a:bodyPr/>
                    <a:lstStyle/>
                    <a:p>
                      <a:pPr marL="0" marR="0" indent="0" algn="l" defTabSz="91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Tropical </a:t>
                      </a:r>
                      <a:r>
                        <a:rPr lang="en-US" sz="2000" dirty="0" err="1">
                          <a:latin typeface="Calibri"/>
                          <a:cs typeface="Calibri"/>
                        </a:rPr>
                        <a:t>semiring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:  (R U {</a:t>
                      </a:r>
                      <a:r>
                        <a:rPr lang="en-US" sz="2000" dirty="0">
                          <a:latin typeface="Calibri"/>
                          <a:ea typeface="Tahoma"/>
                          <a:cs typeface="Calibri"/>
                        </a:rPr>
                        <a:t>∞}, min, +)</a:t>
                      </a:r>
                    </a:p>
                    <a:p>
                      <a:pPr marL="0" marR="0" indent="0" algn="l" defTabSz="91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Calibri"/>
                        <a:ea typeface="Tahoma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Shortest paths</a:t>
                      </a:r>
                    </a:p>
                    <a:p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699">
                <a:tc>
                  <a:txBody>
                    <a:bodyPr/>
                    <a:lstStyle/>
                    <a:p>
                      <a:pPr marL="0" marR="0" indent="0" algn="l" defTabSz="91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(S</a:t>
                      </a:r>
                      <a:r>
                        <a:rPr lang="en-US" sz="2000" dirty="0">
                          <a:latin typeface="Calibri"/>
                          <a:ea typeface="Tahoma"/>
                          <a:cs typeface="Calibri"/>
                        </a:rPr>
                        <a:t>, select, select)</a:t>
                      </a:r>
                    </a:p>
                    <a:p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Select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aseline="0" dirty="0" err="1">
                          <a:latin typeface="Calibri"/>
                          <a:cs typeface="Calibri"/>
                        </a:rPr>
                        <a:t>subgraph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, or contract nodes to form quotient graph</a:t>
                      </a:r>
                      <a:endParaRPr lang="en-US" sz="2000" dirty="0">
                        <a:latin typeface="Calibri"/>
                        <a:cs typeface="Calibri"/>
                      </a:endParaRPr>
                    </a:p>
                    <a:p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85214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9480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73" name="Rectangle 31"/>
          <p:cNvSpPr>
            <a:spLocks/>
          </p:cNvSpPr>
          <p:nvPr/>
        </p:nvSpPr>
        <p:spPr bwMode="auto">
          <a:xfrm>
            <a:off x="175374" y="92991"/>
            <a:ext cx="6795492" cy="4643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22" bIns="0"/>
          <a:lstStyle/>
          <a:p>
            <a:pPr marL="40166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Calibri"/>
                <a:ea typeface="+mn-ea"/>
                <a:cs typeface="Calibri"/>
                <a:sym typeface="Arial Bold" charset="0"/>
              </a:rPr>
              <a:t>Graph contraction via sparse triple product </a:t>
            </a:r>
          </a:p>
        </p:txBody>
      </p:sp>
      <p:grpSp>
        <p:nvGrpSpPr>
          <p:cNvPr id="133" name="Group 132"/>
          <p:cNvGrpSpPr/>
          <p:nvPr/>
        </p:nvGrpSpPr>
        <p:grpSpPr>
          <a:xfrm>
            <a:off x="175374" y="1388692"/>
            <a:ext cx="4660087" cy="2189817"/>
            <a:chOff x="709006" y="4301219"/>
            <a:chExt cx="4660086" cy="2189817"/>
          </a:xfrm>
        </p:grpSpPr>
        <p:sp>
          <p:nvSpPr>
            <p:cNvPr id="86" name="Oval 85"/>
            <p:cNvSpPr/>
            <p:nvPr/>
          </p:nvSpPr>
          <p:spPr>
            <a:xfrm>
              <a:off x="1413118" y="6037949"/>
              <a:ext cx="320040" cy="3200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3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>
                  <a:solidFill>
                    <a:srgbClr val="404040"/>
                  </a:solidFill>
                  <a:latin typeface="Calibri"/>
                </a:rPr>
                <a:t>5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4469413" y="5178518"/>
              <a:ext cx="320040" cy="3200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3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>
                  <a:solidFill>
                    <a:srgbClr val="404040"/>
                  </a:solidFill>
                  <a:latin typeface="Calibri"/>
                </a:rPr>
                <a:t>6</a:t>
              </a:r>
            </a:p>
          </p:txBody>
        </p:sp>
        <p:sp>
          <p:nvSpPr>
            <p:cNvPr id="88" name="Oval 87"/>
            <p:cNvSpPr/>
            <p:nvPr/>
          </p:nvSpPr>
          <p:spPr>
            <a:xfrm>
              <a:off x="2662046" y="6037949"/>
              <a:ext cx="320040" cy="3200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3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>
                  <a:solidFill>
                    <a:srgbClr val="404040"/>
                  </a:solidFill>
                  <a:latin typeface="Calibri"/>
                </a:rPr>
                <a:t>3</a:t>
              </a:r>
            </a:p>
          </p:txBody>
        </p:sp>
        <p:cxnSp>
          <p:nvCxnSpPr>
            <p:cNvPr id="90" name="Straight Arrow Connector 89"/>
            <p:cNvCxnSpPr>
              <a:stCxn id="86" idx="6"/>
              <a:endCxn id="88" idx="2"/>
            </p:cNvCxnSpPr>
            <p:nvPr/>
          </p:nvCxnSpPr>
          <p:spPr>
            <a:xfrm>
              <a:off x="1733158" y="6197969"/>
              <a:ext cx="9288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94" idx="4"/>
              <a:endCxn id="88" idx="0"/>
            </p:cNvCxnSpPr>
            <p:nvPr/>
          </p:nvCxnSpPr>
          <p:spPr>
            <a:xfrm flipH="1">
              <a:off x="2822066" y="5178518"/>
              <a:ext cx="322139" cy="859431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1686289" y="4858478"/>
              <a:ext cx="320040" cy="3200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3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>
                  <a:solidFill>
                    <a:srgbClr val="404040"/>
                  </a:solidFill>
                  <a:latin typeface="Calibri"/>
                </a:rPr>
                <a:t>1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2984185" y="4858478"/>
              <a:ext cx="320040" cy="3200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3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>
                  <a:solidFill>
                    <a:srgbClr val="404040"/>
                  </a:solidFill>
                  <a:latin typeface="Calibri"/>
                </a:rPr>
                <a:t>2</a:t>
              </a:r>
            </a:p>
          </p:txBody>
        </p:sp>
        <p:cxnSp>
          <p:nvCxnSpPr>
            <p:cNvPr id="95" name="Straight Arrow Connector 94"/>
            <p:cNvCxnSpPr>
              <a:stCxn id="93" idx="6"/>
              <a:endCxn id="94" idx="2"/>
            </p:cNvCxnSpPr>
            <p:nvPr/>
          </p:nvCxnSpPr>
          <p:spPr>
            <a:xfrm>
              <a:off x="2006329" y="5018498"/>
              <a:ext cx="9778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93" idx="4"/>
              <a:endCxn id="86" idx="0"/>
            </p:cNvCxnSpPr>
            <p:nvPr/>
          </p:nvCxnSpPr>
          <p:spPr>
            <a:xfrm flipH="1">
              <a:off x="1573138" y="5178518"/>
              <a:ext cx="273171" cy="859431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3913716" y="5877929"/>
              <a:ext cx="320040" cy="3200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3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>
                  <a:solidFill>
                    <a:srgbClr val="404040"/>
                  </a:solidFill>
                  <a:latin typeface="Calibri"/>
                </a:rPr>
                <a:t>4</a:t>
              </a:r>
            </a:p>
          </p:txBody>
        </p:sp>
        <p:cxnSp>
          <p:nvCxnSpPr>
            <p:cNvPr id="100" name="Straight Arrow Connector 99"/>
            <p:cNvCxnSpPr>
              <a:stCxn id="88" idx="6"/>
              <a:endCxn id="99" idx="2"/>
            </p:cNvCxnSpPr>
            <p:nvPr/>
          </p:nvCxnSpPr>
          <p:spPr>
            <a:xfrm flipV="1">
              <a:off x="2982086" y="6037949"/>
              <a:ext cx="931630" cy="16002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99" idx="7"/>
              <a:endCxn id="87" idx="3"/>
            </p:cNvCxnSpPr>
            <p:nvPr/>
          </p:nvCxnSpPr>
          <p:spPr>
            <a:xfrm flipV="1">
              <a:off x="4186887" y="5451689"/>
              <a:ext cx="329395" cy="473109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Freeform 133"/>
            <p:cNvSpPr>
              <a:spLocks/>
            </p:cNvSpPr>
            <p:nvPr/>
          </p:nvSpPr>
          <p:spPr bwMode="auto">
            <a:xfrm>
              <a:off x="1397601" y="4670551"/>
              <a:ext cx="2159000" cy="695893"/>
            </a:xfrm>
            <a:custGeom>
              <a:avLst/>
              <a:gdLst>
                <a:gd name="T0" fmla="*/ 2147483647 w 1360"/>
                <a:gd name="T1" fmla="*/ 2147483647 h 1032"/>
                <a:gd name="T2" fmla="*/ 2147483647 w 1360"/>
                <a:gd name="T3" fmla="*/ 2147483647 h 1032"/>
                <a:gd name="T4" fmla="*/ 2147483647 w 1360"/>
                <a:gd name="T5" fmla="*/ 2147483647 h 1032"/>
                <a:gd name="T6" fmla="*/ 2147483647 w 1360"/>
                <a:gd name="T7" fmla="*/ 2147483647 h 1032"/>
                <a:gd name="T8" fmla="*/ 2147483647 w 1360"/>
                <a:gd name="T9" fmla="*/ 2147483647 h 1032"/>
                <a:gd name="T10" fmla="*/ 2147483647 w 1360"/>
                <a:gd name="T11" fmla="*/ 2147483647 h 1032"/>
                <a:gd name="T12" fmla="*/ 2147483647 w 1360"/>
                <a:gd name="T13" fmla="*/ 2147483647 h 1032"/>
                <a:gd name="T14" fmla="*/ 2147483647 w 1360"/>
                <a:gd name="T15" fmla="*/ 2147483647 h 1032"/>
                <a:gd name="T16" fmla="*/ 2147483647 w 1360"/>
                <a:gd name="T17" fmla="*/ 2147483647 h 1032"/>
                <a:gd name="T18" fmla="*/ 2147483647 w 1360"/>
                <a:gd name="T19" fmla="*/ 2147483647 h 1032"/>
                <a:gd name="T20" fmla="*/ 2147483647 w 1360"/>
                <a:gd name="T21" fmla="*/ 2147483647 h 1032"/>
                <a:gd name="T22" fmla="*/ 2147483647 w 1360"/>
                <a:gd name="T23" fmla="*/ 2147483647 h 10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0"/>
                <a:gd name="T37" fmla="*/ 0 h 1032"/>
                <a:gd name="T38" fmla="*/ 1360 w 1360"/>
                <a:gd name="T39" fmla="*/ 1032 h 10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0" h="1032">
                  <a:moveTo>
                    <a:pt x="406" y="1016"/>
                  </a:moveTo>
                  <a:cubicBezTo>
                    <a:pt x="318" y="1000"/>
                    <a:pt x="177" y="1016"/>
                    <a:pt x="112" y="920"/>
                  </a:cubicBezTo>
                  <a:cubicBezTo>
                    <a:pt x="47" y="824"/>
                    <a:pt x="0" y="576"/>
                    <a:pt x="16" y="440"/>
                  </a:cubicBezTo>
                  <a:cubicBezTo>
                    <a:pt x="32" y="304"/>
                    <a:pt x="112" y="176"/>
                    <a:pt x="208" y="104"/>
                  </a:cubicBezTo>
                  <a:cubicBezTo>
                    <a:pt x="304" y="32"/>
                    <a:pt x="448" y="16"/>
                    <a:pt x="592" y="8"/>
                  </a:cubicBezTo>
                  <a:cubicBezTo>
                    <a:pt x="736" y="0"/>
                    <a:pt x="952" y="32"/>
                    <a:pt x="1072" y="56"/>
                  </a:cubicBezTo>
                  <a:cubicBezTo>
                    <a:pt x="1192" y="80"/>
                    <a:pt x="1264" y="80"/>
                    <a:pt x="1312" y="152"/>
                  </a:cubicBezTo>
                  <a:cubicBezTo>
                    <a:pt x="1360" y="224"/>
                    <a:pt x="1360" y="360"/>
                    <a:pt x="1360" y="488"/>
                  </a:cubicBezTo>
                  <a:cubicBezTo>
                    <a:pt x="1360" y="616"/>
                    <a:pt x="1360" y="832"/>
                    <a:pt x="1312" y="920"/>
                  </a:cubicBezTo>
                  <a:cubicBezTo>
                    <a:pt x="1264" y="1008"/>
                    <a:pt x="1184" y="1000"/>
                    <a:pt x="1072" y="1016"/>
                  </a:cubicBezTo>
                  <a:cubicBezTo>
                    <a:pt x="960" y="1032"/>
                    <a:pt x="751" y="1016"/>
                    <a:pt x="640" y="1016"/>
                  </a:cubicBezTo>
                  <a:cubicBezTo>
                    <a:pt x="529" y="1016"/>
                    <a:pt x="494" y="1032"/>
                    <a:pt x="406" y="1016"/>
                  </a:cubicBezTo>
                  <a:close/>
                </a:path>
              </a:pathLst>
            </a:custGeom>
            <a:noFill/>
            <a:ln w="28575">
              <a:solidFill>
                <a:srgbClr val="00D2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27" name="Freeform 133"/>
            <p:cNvSpPr>
              <a:spLocks/>
            </p:cNvSpPr>
            <p:nvPr/>
          </p:nvSpPr>
          <p:spPr bwMode="auto">
            <a:xfrm rot="2410392">
              <a:off x="3886648" y="4957699"/>
              <a:ext cx="942373" cy="1393771"/>
            </a:xfrm>
            <a:custGeom>
              <a:avLst/>
              <a:gdLst>
                <a:gd name="T0" fmla="*/ 2147483647 w 1360"/>
                <a:gd name="T1" fmla="*/ 2147483647 h 1032"/>
                <a:gd name="T2" fmla="*/ 2147483647 w 1360"/>
                <a:gd name="T3" fmla="*/ 2147483647 h 1032"/>
                <a:gd name="T4" fmla="*/ 2147483647 w 1360"/>
                <a:gd name="T5" fmla="*/ 2147483647 h 1032"/>
                <a:gd name="T6" fmla="*/ 2147483647 w 1360"/>
                <a:gd name="T7" fmla="*/ 2147483647 h 1032"/>
                <a:gd name="T8" fmla="*/ 2147483647 w 1360"/>
                <a:gd name="T9" fmla="*/ 2147483647 h 1032"/>
                <a:gd name="T10" fmla="*/ 2147483647 w 1360"/>
                <a:gd name="T11" fmla="*/ 2147483647 h 1032"/>
                <a:gd name="T12" fmla="*/ 2147483647 w 1360"/>
                <a:gd name="T13" fmla="*/ 2147483647 h 1032"/>
                <a:gd name="T14" fmla="*/ 2147483647 w 1360"/>
                <a:gd name="T15" fmla="*/ 2147483647 h 1032"/>
                <a:gd name="T16" fmla="*/ 2147483647 w 1360"/>
                <a:gd name="T17" fmla="*/ 2147483647 h 1032"/>
                <a:gd name="T18" fmla="*/ 2147483647 w 1360"/>
                <a:gd name="T19" fmla="*/ 2147483647 h 1032"/>
                <a:gd name="T20" fmla="*/ 2147483647 w 1360"/>
                <a:gd name="T21" fmla="*/ 2147483647 h 1032"/>
                <a:gd name="T22" fmla="*/ 2147483647 w 1360"/>
                <a:gd name="T23" fmla="*/ 2147483647 h 10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0"/>
                <a:gd name="T37" fmla="*/ 0 h 1032"/>
                <a:gd name="T38" fmla="*/ 1360 w 1360"/>
                <a:gd name="T39" fmla="*/ 1032 h 10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0" h="1032">
                  <a:moveTo>
                    <a:pt x="406" y="1016"/>
                  </a:moveTo>
                  <a:cubicBezTo>
                    <a:pt x="318" y="1000"/>
                    <a:pt x="177" y="1016"/>
                    <a:pt x="112" y="920"/>
                  </a:cubicBezTo>
                  <a:cubicBezTo>
                    <a:pt x="47" y="824"/>
                    <a:pt x="0" y="576"/>
                    <a:pt x="16" y="440"/>
                  </a:cubicBezTo>
                  <a:cubicBezTo>
                    <a:pt x="32" y="304"/>
                    <a:pt x="112" y="176"/>
                    <a:pt x="208" y="104"/>
                  </a:cubicBezTo>
                  <a:cubicBezTo>
                    <a:pt x="304" y="32"/>
                    <a:pt x="448" y="16"/>
                    <a:pt x="592" y="8"/>
                  </a:cubicBezTo>
                  <a:cubicBezTo>
                    <a:pt x="736" y="0"/>
                    <a:pt x="952" y="32"/>
                    <a:pt x="1072" y="56"/>
                  </a:cubicBezTo>
                  <a:cubicBezTo>
                    <a:pt x="1192" y="80"/>
                    <a:pt x="1264" y="80"/>
                    <a:pt x="1312" y="152"/>
                  </a:cubicBezTo>
                  <a:cubicBezTo>
                    <a:pt x="1360" y="224"/>
                    <a:pt x="1360" y="360"/>
                    <a:pt x="1360" y="488"/>
                  </a:cubicBezTo>
                  <a:cubicBezTo>
                    <a:pt x="1360" y="616"/>
                    <a:pt x="1360" y="832"/>
                    <a:pt x="1312" y="920"/>
                  </a:cubicBezTo>
                  <a:cubicBezTo>
                    <a:pt x="1264" y="1008"/>
                    <a:pt x="1184" y="1000"/>
                    <a:pt x="1072" y="1016"/>
                  </a:cubicBezTo>
                  <a:cubicBezTo>
                    <a:pt x="960" y="1032"/>
                    <a:pt x="751" y="1016"/>
                    <a:pt x="640" y="1016"/>
                  </a:cubicBezTo>
                  <a:cubicBezTo>
                    <a:pt x="529" y="1016"/>
                    <a:pt x="494" y="1032"/>
                    <a:pt x="406" y="1016"/>
                  </a:cubicBez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648806" y="4301219"/>
              <a:ext cx="4415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b="1" dirty="0">
                  <a:solidFill>
                    <a:srgbClr val="008000"/>
                  </a:solidFill>
                  <a:latin typeface="Calibri"/>
                  <a:ea typeface="+mn-ea"/>
                </a:rPr>
                <a:t>A1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927557" y="5693263"/>
              <a:ext cx="4415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b="1" dirty="0">
                  <a:solidFill>
                    <a:srgbClr val="0000FF"/>
                  </a:solidFill>
                  <a:latin typeface="Calibri"/>
                  <a:ea typeface="+mn-ea"/>
                </a:rPr>
                <a:t>A3</a:t>
              </a:r>
            </a:p>
          </p:txBody>
        </p:sp>
        <p:sp>
          <p:nvSpPr>
            <p:cNvPr id="131" name="Freeform 133"/>
            <p:cNvSpPr>
              <a:spLocks/>
            </p:cNvSpPr>
            <p:nvPr/>
          </p:nvSpPr>
          <p:spPr bwMode="auto">
            <a:xfrm>
              <a:off x="1181100" y="5795143"/>
              <a:ext cx="1970410" cy="695893"/>
            </a:xfrm>
            <a:custGeom>
              <a:avLst/>
              <a:gdLst>
                <a:gd name="T0" fmla="*/ 2147483647 w 1360"/>
                <a:gd name="T1" fmla="*/ 2147483647 h 1032"/>
                <a:gd name="T2" fmla="*/ 2147483647 w 1360"/>
                <a:gd name="T3" fmla="*/ 2147483647 h 1032"/>
                <a:gd name="T4" fmla="*/ 2147483647 w 1360"/>
                <a:gd name="T5" fmla="*/ 2147483647 h 1032"/>
                <a:gd name="T6" fmla="*/ 2147483647 w 1360"/>
                <a:gd name="T7" fmla="*/ 2147483647 h 1032"/>
                <a:gd name="T8" fmla="*/ 2147483647 w 1360"/>
                <a:gd name="T9" fmla="*/ 2147483647 h 1032"/>
                <a:gd name="T10" fmla="*/ 2147483647 w 1360"/>
                <a:gd name="T11" fmla="*/ 2147483647 h 1032"/>
                <a:gd name="T12" fmla="*/ 2147483647 w 1360"/>
                <a:gd name="T13" fmla="*/ 2147483647 h 1032"/>
                <a:gd name="T14" fmla="*/ 2147483647 w 1360"/>
                <a:gd name="T15" fmla="*/ 2147483647 h 1032"/>
                <a:gd name="T16" fmla="*/ 2147483647 w 1360"/>
                <a:gd name="T17" fmla="*/ 2147483647 h 1032"/>
                <a:gd name="T18" fmla="*/ 2147483647 w 1360"/>
                <a:gd name="T19" fmla="*/ 2147483647 h 1032"/>
                <a:gd name="T20" fmla="*/ 2147483647 w 1360"/>
                <a:gd name="T21" fmla="*/ 2147483647 h 1032"/>
                <a:gd name="T22" fmla="*/ 2147483647 w 1360"/>
                <a:gd name="T23" fmla="*/ 2147483647 h 10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60"/>
                <a:gd name="T37" fmla="*/ 0 h 1032"/>
                <a:gd name="T38" fmla="*/ 1360 w 1360"/>
                <a:gd name="T39" fmla="*/ 1032 h 10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60" h="1032">
                  <a:moveTo>
                    <a:pt x="406" y="1016"/>
                  </a:moveTo>
                  <a:cubicBezTo>
                    <a:pt x="318" y="1000"/>
                    <a:pt x="177" y="1016"/>
                    <a:pt x="112" y="920"/>
                  </a:cubicBezTo>
                  <a:cubicBezTo>
                    <a:pt x="47" y="824"/>
                    <a:pt x="0" y="576"/>
                    <a:pt x="16" y="440"/>
                  </a:cubicBezTo>
                  <a:cubicBezTo>
                    <a:pt x="32" y="304"/>
                    <a:pt x="112" y="176"/>
                    <a:pt x="208" y="104"/>
                  </a:cubicBezTo>
                  <a:cubicBezTo>
                    <a:pt x="304" y="32"/>
                    <a:pt x="448" y="16"/>
                    <a:pt x="592" y="8"/>
                  </a:cubicBezTo>
                  <a:cubicBezTo>
                    <a:pt x="736" y="0"/>
                    <a:pt x="952" y="32"/>
                    <a:pt x="1072" y="56"/>
                  </a:cubicBezTo>
                  <a:cubicBezTo>
                    <a:pt x="1192" y="80"/>
                    <a:pt x="1264" y="80"/>
                    <a:pt x="1312" y="152"/>
                  </a:cubicBezTo>
                  <a:cubicBezTo>
                    <a:pt x="1360" y="224"/>
                    <a:pt x="1360" y="360"/>
                    <a:pt x="1360" y="488"/>
                  </a:cubicBezTo>
                  <a:cubicBezTo>
                    <a:pt x="1360" y="616"/>
                    <a:pt x="1360" y="832"/>
                    <a:pt x="1312" y="920"/>
                  </a:cubicBezTo>
                  <a:cubicBezTo>
                    <a:pt x="1264" y="1008"/>
                    <a:pt x="1184" y="1000"/>
                    <a:pt x="1072" y="1016"/>
                  </a:cubicBezTo>
                  <a:cubicBezTo>
                    <a:pt x="960" y="1032"/>
                    <a:pt x="751" y="1016"/>
                    <a:pt x="640" y="1016"/>
                  </a:cubicBezTo>
                  <a:cubicBezTo>
                    <a:pt x="529" y="1016"/>
                    <a:pt x="494" y="1032"/>
                    <a:pt x="406" y="1016"/>
                  </a:cubicBez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709006" y="5922108"/>
              <a:ext cx="4415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b="1" dirty="0">
                  <a:solidFill>
                    <a:srgbClr val="FF0000"/>
                  </a:solidFill>
                  <a:latin typeface="Calibri"/>
                  <a:ea typeface="+mn-ea"/>
                </a:rPr>
                <a:t>A2</a:t>
              </a:r>
            </a:p>
          </p:txBody>
        </p:sp>
      </p:grpSp>
      <p:sp>
        <p:nvSpPr>
          <p:cNvPr id="134" name="Right Arrow 133"/>
          <p:cNvSpPr/>
          <p:nvPr/>
        </p:nvSpPr>
        <p:spPr bwMode="auto">
          <a:xfrm>
            <a:off x="4962593" y="2425759"/>
            <a:ext cx="1676399" cy="343454"/>
          </a:xfrm>
          <a:prstGeom prst="rightArrow">
            <a:avLst/>
          </a:prstGeom>
          <a:solidFill>
            <a:schemeClr val="accent3">
              <a:lumMod val="40000"/>
              <a:lumOff val="60000"/>
              <a:alpha val="76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1" tIns="45711" rIns="91421" bIns="45711" numCol="1" spcCol="0" rtlCol="0" anchor="t" anchorCtr="0" compatLnSpc="1">
            <a:prstTxWarp prst="textNoShape">
              <a:avLst/>
            </a:prstTxWarp>
          </a:bodyPr>
          <a:lstStyle/>
          <a:p>
            <a:pPr defTabSz="914212">
              <a:spcBef>
                <a:spcPct val="0"/>
              </a:spcBef>
              <a:buFontTx/>
              <a:buNone/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02" name="Oval 201"/>
          <p:cNvSpPr>
            <a:spLocks noChangeAspect="1"/>
          </p:cNvSpPr>
          <p:nvPr/>
        </p:nvSpPr>
        <p:spPr>
          <a:xfrm>
            <a:off x="6968162" y="1933251"/>
            <a:ext cx="502920" cy="502920"/>
          </a:xfrm>
          <a:prstGeom prst="ellipse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1" rIns="0" bIns="45711" rtlCol="0" anchor="ctr" anchorCtr="1">
            <a:noAutofit/>
          </a:bodyPr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404040"/>
                </a:solidFill>
                <a:latin typeface="Calibri"/>
              </a:rPr>
              <a:t>A1</a:t>
            </a:r>
          </a:p>
        </p:txBody>
      </p:sp>
      <p:sp>
        <p:nvSpPr>
          <p:cNvPr id="203" name="Oval 202"/>
          <p:cNvSpPr>
            <a:spLocks noChangeAspect="1"/>
          </p:cNvSpPr>
          <p:nvPr/>
        </p:nvSpPr>
        <p:spPr>
          <a:xfrm>
            <a:off x="6978582" y="3021282"/>
            <a:ext cx="502920" cy="502920"/>
          </a:xfrm>
          <a:prstGeom prst="ellipse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1" rIns="0" bIns="45711" rtlCol="0" anchor="ctr" anchorCtr="1">
            <a:noAutofit/>
          </a:bodyPr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404040"/>
                </a:solidFill>
                <a:latin typeface="Calibri"/>
              </a:rPr>
              <a:t>A2</a:t>
            </a:r>
          </a:p>
        </p:txBody>
      </p:sp>
      <p:sp>
        <p:nvSpPr>
          <p:cNvPr id="204" name="Oval 203"/>
          <p:cNvSpPr>
            <a:spLocks noChangeAspect="1"/>
          </p:cNvSpPr>
          <p:nvPr/>
        </p:nvSpPr>
        <p:spPr>
          <a:xfrm>
            <a:off x="8197782" y="3008582"/>
            <a:ext cx="502920" cy="502920"/>
          </a:xfrm>
          <a:prstGeom prst="ellipse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1" rIns="0" bIns="45711" rtlCol="0" anchor="ctr" anchorCtr="1">
            <a:noAutofit/>
          </a:bodyPr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404040"/>
                </a:solidFill>
                <a:latin typeface="Calibri"/>
              </a:rPr>
              <a:t>A3</a:t>
            </a:r>
          </a:p>
        </p:txBody>
      </p:sp>
      <p:cxnSp>
        <p:nvCxnSpPr>
          <p:cNvPr id="205" name="Straight Arrow Connector 204"/>
          <p:cNvCxnSpPr>
            <a:stCxn id="203" idx="6"/>
            <a:endCxn id="204" idx="2"/>
          </p:cNvCxnSpPr>
          <p:nvPr/>
        </p:nvCxnSpPr>
        <p:spPr>
          <a:xfrm flipV="1">
            <a:off x="7481502" y="3260042"/>
            <a:ext cx="716280" cy="1270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>
            <a:stCxn id="202" idx="4"/>
            <a:endCxn id="203" idx="0"/>
          </p:cNvCxnSpPr>
          <p:nvPr/>
        </p:nvCxnSpPr>
        <p:spPr>
          <a:xfrm>
            <a:off x="7219622" y="2436172"/>
            <a:ext cx="10420" cy="585111"/>
          </a:xfrm>
          <a:prstGeom prst="straightConnector1">
            <a:avLst/>
          </a:prstGeom>
          <a:ln w="76200" cmpd="tri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47257" y="2014893"/>
            <a:ext cx="1676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b="1" dirty="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Contract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87195" y="4232274"/>
            <a:ext cx="8190390" cy="2293147"/>
            <a:chOff x="287195" y="4232274"/>
            <a:chExt cx="8190390" cy="2293147"/>
          </a:xfrm>
        </p:grpSpPr>
        <p:grpSp>
          <p:nvGrpSpPr>
            <p:cNvPr id="26" name="Group 25"/>
            <p:cNvGrpSpPr/>
            <p:nvPr/>
          </p:nvGrpSpPr>
          <p:grpSpPr>
            <a:xfrm>
              <a:off x="608512" y="4275933"/>
              <a:ext cx="7869073" cy="2249488"/>
              <a:chOff x="608512" y="4275933"/>
              <a:chExt cx="7869073" cy="2249488"/>
            </a:xfrm>
          </p:grpSpPr>
          <p:sp>
            <p:nvSpPr>
              <p:cNvPr id="218" name="Oval 8"/>
              <p:cNvSpPr>
                <a:spLocks noChangeAspect="1" noChangeArrowheads="1"/>
              </p:cNvSpPr>
              <p:nvPr/>
            </p:nvSpPr>
            <p:spPr bwMode="auto">
              <a:xfrm>
                <a:off x="3305072" y="5317333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19" name="Rectangle 9"/>
              <p:cNvSpPr>
                <a:spLocks noChangeAspect="1" noChangeArrowheads="1"/>
              </p:cNvSpPr>
              <p:nvPr/>
            </p:nvSpPr>
            <p:spPr bwMode="auto">
              <a:xfrm>
                <a:off x="3239984" y="4598196"/>
                <a:ext cx="1916112" cy="1925637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0" name="Oval 10"/>
              <p:cNvSpPr>
                <a:spLocks noChangeAspect="1" noChangeArrowheads="1"/>
              </p:cNvSpPr>
              <p:nvPr/>
            </p:nvSpPr>
            <p:spPr bwMode="auto">
              <a:xfrm>
                <a:off x="3305072" y="629999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1" name="Oval 11"/>
              <p:cNvSpPr>
                <a:spLocks noChangeAspect="1" noChangeArrowheads="1"/>
              </p:cNvSpPr>
              <p:nvPr/>
            </p:nvSpPr>
            <p:spPr bwMode="auto">
              <a:xfrm>
                <a:off x="3632097" y="629999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2" name="Oval 12"/>
              <p:cNvSpPr>
                <a:spLocks noChangeAspect="1" noChangeArrowheads="1"/>
              </p:cNvSpPr>
              <p:nvPr/>
            </p:nvSpPr>
            <p:spPr bwMode="auto">
              <a:xfrm>
                <a:off x="3959122" y="629999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3" name="Oval 13"/>
              <p:cNvSpPr>
                <a:spLocks noChangeAspect="1" noChangeArrowheads="1"/>
              </p:cNvSpPr>
              <p:nvPr/>
            </p:nvSpPr>
            <p:spPr bwMode="auto">
              <a:xfrm>
                <a:off x="4287733" y="6299995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4" name="Oval 14"/>
              <p:cNvSpPr>
                <a:spLocks noChangeAspect="1" noChangeArrowheads="1"/>
              </p:cNvSpPr>
              <p:nvPr/>
            </p:nvSpPr>
            <p:spPr bwMode="auto">
              <a:xfrm>
                <a:off x="4614758" y="629999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5" name="Oval 15"/>
              <p:cNvSpPr>
                <a:spLocks noChangeAspect="1" noChangeArrowheads="1"/>
              </p:cNvSpPr>
              <p:nvPr/>
            </p:nvSpPr>
            <p:spPr bwMode="auto">
              <a:xfrm>
                <a:off x="4941783" y="629999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6" name="Oval 17"/>
              <p:cNvSpPr>
                <a:spLocks noChangeAspect="1" noChangeArrowheads="1"/>
              </p:cNvSpPr>
              <p:nvPr/>
            </p:nvSpPr>
            <p:spPr bwMode="auto">
              <a:xfrm>
                <a:off x="3305072" y="4663283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7" name="Oval 18"/>
              <p:cNvSpPr>
                <a:spLocks noChangeAspect="1" noChangeArrowheads="1"/>
              </p:cNvSpPr>
              <p:nvPr/>
            </p:nvSpPr>
            <p:spPr bwMode="auto">
              <a:xfrm>
                <a:off x="3632097" y="4663283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8" name="Oval 19"/>
              <p:cNvSpPr>
                <a:spLocks noChangeAspect="1" noChangeArrowheads="1"/>
              </p:cNvSpPr>
              <p:nvPr/>
            </p:nvSpPr>
            <p:spPr bwMode="auto">
              <a:xfrm>
                <a:off x="3959122" y="4663283"/>
                <a:ext cx="136525" cy="1365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29" name="Oval 20"/>
              <p:cNvSpPr>
                <a:spLocks noChangeAspect="1" noChangeArrowheads="1"/>
              </p:cNvSpPr>
              <p:nvPr/>
            </p:nvSpPr>
            <p:spPr bwMode="auto">
              <a:xfrm>
                <a:off x="4287733" y="4663283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30" name="Oval 21"/>
              <p:cNvSpPr>
                <a:spLocks noChangeAspect="1" noChangeArrowheads="1"/>
              </p:cNvSpPr>
              <p:nvPr/>
            </p:nvSpPr>
            <p:spPr bwMode="auto">
              <a:xfrm>
                <a:off x="4614758" y="4663283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31" name="Oval 22"/>
              <p:cNvSpPr>
                <a:spLocks noChangeAspect="1" noChangeArrowheads="1"/>
              </p:cNvSpPr>
              <p:nvPr/>
            </p:nvSpPr>
            <p:spPr bwMode="auto">
              <a:xfrm>
                <a:off x="4941783" y="4663283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32" name="Oval 24"/>
              <p:cNvSpPr>
                <a:spLocks noChangeAspect="1" noChangeArrowheads="1"/>
              </p:cNvSpPr>
              <p:nvPr/>
            </p:nvSpPr>
            <p:spPr bwMode="auto">
              <a:xfrm>
                <a:off x="3305072" y="4990308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33" name="Oval 25"/>
              <p:cNvSpPr>
                <a:spLocks noChangeAspect="1" noChangeArrowheads="1"/>
              </p:cNvSpPr>
              <p:nvPr/>
            </p:nvSpPr>
            <p:spPr bwMode="auto">
              <a:xfrm>
                <a:off x="3632097" y="4990308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34" name="Oval 26"/>
              <p:cNvSpPr>
                <a:spLocks noChangeAspect="1" noChangeArrowheads="1"/>
              </p:cNvSpPr>
              <p:nvPr/>
            </p:nvSpPr>
            <p:spPr bwMode="auto">
              <a:xfrm>
                <a:off x="3959122" y="4990308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35" name="Oval 27"/>
              <p:cNvSpPr>
                <a:spLocks noChangeAspect="1" noChangeArrowheads="1"/>
              </p:cNvSpPr>
              <p:nvPr/>
            </p:nvSpPr>
            <p:spPr bwMode="auto">
              <a:xfrm>
                <a:off x="4287733" y="4990308"/>
                <a:ext cx="136525" cy="1365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36" name="Oval 28"/>
              <p:cNvSpPr>
                <a:spLocks noChangeAspect="1" noChangeArrowheads="1"/>
              </p:cNvSpPr>
              <p:nvPr/>
            </p:nvSpPr>
            <p:spPr bwMode="auto">
              <a:xfrm>
                <a:off x="4614758" y="4990308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37" name="Oval 29"/>
              <p:cNvSpPr>
                <a:spLocks noChangeAspect="1" noChangeArrowheads="1"/>
              </p:cNvSpPr>
              <p:nvPr/>
            </p:nvSpPr>
            <p:spPr bwMode="auto">
              <a:xfrm>
                <a:off x="4941783" y="4990308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38" name="Oval 31"/>
              <p:cNvSpPr>
                <a:spLocks noChangeAspect="1" noChangeArrowheads="1"/>
              </p:cNvSpPr>
              <p:nvPr/>
            </p:nvSpPr>
            <p:spPr bwMode="auto">
              <a:xfrm>
                <a:off x="3632097" y="5317333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39" name="Oval 32"/>
              <p:cNvSpPr>
                <a:spLocks noChangeAspect="1" noChangeArrowheads="1"/>
              </p:cNvSpPr>
              <p:nvPr/>
            </p:nvSpPr>
            <p:spPr bwMode="auto">
              <a:xfrm>
                <a:off x="3959122" y="5317333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40" name="Oval 33"/>
              <p:cNvSpPr>
                <a:spLocks noChangeAspect="1" noChangeArrowheads="1"/>
              </p:cNvSpPr>
              <p:nvPr/>
            </p:nvSpPr>
            <p:spPr bwMode="auto">
              <a:xfrm>
                <a:off x="4287733" y="5317333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41" name="Oval 34"/>
              <p:cNvSpPr>
                <a:spLocks noChangeAspect="1" noChangeArrowheads="1"/>
              </p:cNvSpPr>
              <p:nvPr/>
            </p:nvSpPr>
            <p:spPr bwMode="auto">
              <a:xfrm>
                <a:off x="4614758" y="5317333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42" name="Oval 35"/>
              <p:cNvSpPr>
                <a:spLocks noChangeAspect="1" noChangeArrowheads="1"/>
              </p:cNvSpPr>
              <p:nvPr/>
            </p:nvSpPr>
            <p:spPr bwMode="auto">
              <a:xfrm>
                <a:off x="4941783" y="5317333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43" name="Oval 37"/>
              <p:cNvSpPr>
                <a:spLocks noChangeAspect="1" noChangeArrowheads="1"/>
              </p:cNvSpPr>
              <p:nvPr/>
            </p:nvSpPr>
            <p:spPr bwMode="auto">
              <a:xfrm>
                <a:off x="3305072" y="564594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44" name="Oval 38"/>
              <p:cNvSpPr>
                <a:spLocks noChangeAspect="1" noChangeArrowheads="1"/>
              </p:cNvSpPr>
              <p:nvPr/>
            </p:nvSpPr>
            <p:spPr bwMode="auto">
              <a:xfrm>
                <a:off x="3632097" y="564594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45" name="Oval 39"/>
              <p:cNvSpPr>
                <a:spLocks noChangeAspect="1" noChangeArrowheads="1"/>
              </p:cNvSpPr>
              <p:nvPr/>
            </p:nvSpPr>
            <p:spPr bwMode="auto">
              <a:xfrm>
                <a:off x="3959122" y="5645945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46" name="Oval 40"/>
              <p:cNvSpPr>
                <a:spLocks noChangeAspect="1" noChangeArrowheads="1"/>
              </p:cNvSpPr>
              <p:nvPr/>
            </p:nvSpPr>
            <p:spPr bwMode="auto">
              <a:xfrm>
                <a:off x="4287733" y="564594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47" name="Oval 41"/>
              <p:cNvSpPr>
                <a:spLocks noChangeAspect="1" noChangeArrowheads="1"/>
              </p:cNvSpPr>
              <p:nvPr/>
            </p:nvSpPr>
            <p:spPr bwMode="auto">
              <a:xfrm>
                <a:off x="4614758" y="564594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48" name="Oval 42"/>
              <p:cNvSpPr>
                <a:spLocks noChangeAspect="1" noChangeArrowheads="1"/>
              </p:cNvSpPr>
              <p:nvPr/>
            </p:nvSpPr>
            <p:spPr bwMode="auto">
              <a:xfrm>
                <a:off x="4941783" y="5645945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49" name="Oval 44"/>
              <p:cNvSpPr>
                <a:spLocks noChangeAspect="1" noChangeArrowheads="1"/>
              </p:cNvSpPr>
              <p:nvPr/>
            </p:nvSpPr>
            <p:spPr bwMode="auto">
              <a:xfrm>
                <a:off x="3305072" y="5972971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50" name="Oval 45"/>
              <p:cNvSpPr>
                <a:spLocks noChangeAspect="1" noChangeArrowheads="1"/>
              </p:cNvSpPr>
              <p:nvPr/>
            </p:nvSpPr>
            <p:spPr bwMode="auto">
              <a:xfrm>
                <a:off x="3632097" y="5972971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51" name="Oval 46"/>
              <p:cNvSpPr>
                <a:spLocks noChangeAspect="1" noChangeArrowheads="1"/>
              </p:cNvSpPr>
              <p:nvPr/>
            </p:nvSpPr>
            <p:spPr bwMode="auto">
              <a:xfrm>
                <a:off x="3959122" y="5972971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52" name="Oval 47"/>
              <p:cNvSpPr>
                <a:spLocks noChangeAspect="1" noChangeArrowheads="1"/>
              </p:cNvSpPr>
              <p:nvPr/>
            </p:nvSpPr>
            <p:spPr bwMode="auto">
              <a:xfrm>
                <a:off x="4287733" y="5972971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53" name="Oval 48"/>
              <p:cNvSpPr>
                <a:spLocks noChangeAspect="1" noChangeArrowheads="1"/>
              </p:cNvSpPr>
              <p:nvPr/>
            </p:nvSpPr>
            <p:spPr bwMode="auto">
              <a:xfrm>
                <a:off x="4614758" y="5972971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54" name="Oval 49"/>
              <p:cNvSpPr>
                <a:spLocks noChangeAspect="1" noChangeArrowheads="1"/>
              </p:cNvSpPr>
              <p:nvPr/>
            </p:nvSpPr>
            <p:spPr bwMode="auto">
              <a:xfrm>
                <a:off x="4941783" y="5972971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255" name="Group 58"/>
              <p:cNvGrpSpPr>
                <a:grpSpLocks/>
              </p:cNvGrpSpPr>
              <p:nvPr/>
            </p:nvGrpSpPr>
            <p:grpSpPr bwMode="auto">
              <a:xfrm>
                <a:off x="3212996" y="4275933"/>
                <a:ext cx="1944687" cy="338138"/>
                <a:chOff x="1033" y="568"/>
                <a:chExt cx="1225" cy="213"/>
              </a:xfrm>
            </p:grpSpPr>
            <p:sp>
              <p:nvSpPr>
                <p:cNvPr id="25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033" y="568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>
                      <a:solidFill>
                        <a:srgbClr val="FF0000"/>
                      </a:solidFill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257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1863" y="568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>
                      <a:solidFill>
                        <a:srgbClr val="FF0000"/>
                      </a:solidFill>
                      <a:latin typeface="Arial" charset="0"/>
                    </a:rPr>
                    <a:t>5</a:t>
                  </a:r>
                </a:p>
              </p:txBody>
            </p:sp>
            <p:sp>
              <p:nvSpPr>
                <p:cNvPr id="258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240" y="568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>
                      <a:solidFill>
                        <a:srgbClr val="FF0000"/>
                      </a:solidFill>
                      <a:latin typeface="Arial" charset="0"/>
                    </a:rPr>
                    <a:t>2</a:t>
                  </a:r>
                </a:p>
              </p:txBody>
            </p:sp>
            <p:sp>
              <p:nvSpPr>
                <p:cNvPr id="259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448" y="568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 dirty="0">
                      <a:solidFill>
                        <a:srgbClr val="FF0000"/>
                      </a:solidFill>
                      <a:latin typeface="Arial" charset="0"/>
                    </a:rPr>
                    <a:t>3</a:t>
                  </a:r>
                </a:p>
              </p:txBody>
            </p:sp>
            <p:sp>
              <p:nvSpPr>
                <p:cNvPr id="260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1655" y="568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 dirty="0">
                      <a:solidFill>
                        <a:srgbClr val="FF0000"/>
                      </a:solidFill>
                      <a:latin typeface="Arial" charset="0"/>
                    </a:rPr>
                    <a:t>4</a:t>
                  </a:r>
                </a:p>
              </p:txBody>
            </p:sp>
            <p:sp>
              <p:nvSpPr>
                <p:cNvPr id="261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070" y="568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 dirty="0">
                      <a:solidFill>
                        <a:srgbClr val="FF0000"/>
                      </a:solidFill>
                      <a:latin typeface="Arial" charset="0"/>
                    </a:rPr>
                    <a:t>6</a:t>
                  </a:r>
                </a:p>
              </p:txBody>
            </p:sp>
          </p:grpSp>
          <p:grpSp>
            <p:nvGrpSpPr>
              <p:cNvPr id="262" name="Group 66"/>
              <p:cNvGrpSpPr>
                <a:grpSpLocks/>
              </p:cNvGrpSpPr>
              <p:nvPr/>
            </p:nvGrpSpPr>
            <p:grpSpPr bwMode="auto">
              <a:xfrm>
                <a:off x="2943120" y="4552158"/>
                <a:ext cx="298450" cy="1973263"/>
                <a:chOff x="863" y="718"/>
                <a:chExt cx="188" cy="1243"/>
              </a:xfrm>
            </p:grpSpPr>
            <p:sp>
              <p:nvSpPr>
                <p:cNvPr id="263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863" y="718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algn="r"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>
                      <a:solidFill>
                        <a:srgbClr val="FF0000"/>
                      </a:solidFill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264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63" y="1542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algn="r"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 dirty="0">
                      <a:solidFill>
                        <a:srgbClr val="FF0000"/>
                      </a:solidFill>
                      <a:latin typeface="Arial" charset="0"/>
                    </a:rPr>
                    <a:t>5</a:t>
                  </a:r>
                </a:p>
              </p:txBody>
            </p:sp>
            <p:sp>
              <p:nvSpPr>
                <p:cNvPr id="265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863" y="924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algn="r"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>
                      <a:solidFill>
                        <a:srgbClr val="FF0000"/>
                      </a:solidFill>
                      <a:latin typeface="Arial" charset="0"/>
                    </a:rPr>
                    <a:t>2</a:t>
                  </a:r>
                </a:p>
              </p:txBody>
            </p:sp>
            <p:sp>
              <p:nvSpPr>
                <p:cNvPr id="266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863" y="1130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algn="r"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 dirty="0">
                      <a:solidFill>
                        <a:srgbClr val="FF0000"/>
                      </a:solidFill>
                      <a:latin typeface="Arial" charset="0"/>
                    </a:rPr>
                    <a:t>3</a:t>
                  </a:r>
                </a:p>
              </p:txBody>
            </p:sp>
            <p:sp>
              <p:nvSpPr>
                <p:cNvPr id="267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863" y="1336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algn="r"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 dirty="0">
                      <a:solidFill>
                        <a:srgbClr val="FF0000"/>
                      </a:solidFill>
                      <a:latin typeface="Arial" charset="0"/>
                    </a:rPr>
                    <a:t>4</a:t>
                  </a:r>
                </a:p>
              </p:txBody>
            </p:sp>
            <p:sp>
              <p:nvSpPr>
                <p:cNvPr id="268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863" y="1748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45000"/>
                    </a:spcBef>
                    <a:spcAft>
                      <a:spcPct val="0"/>
                    </a:spcAft>
                    <a:buChar char="•"/>
                    <a:defRPr sz="2800">
                      <a:solidFill>
                        <a:schemeClr val="tx1"/>
                      </a:solidFill>
                      <a:latin typeface="Verdana" charset="0"/>
                      <a:ea typeface="ＭＳ Ｐゴシック" charset="0"/>
                    </a:defRPr>
                  </a:lvl9pPr>
                </a:lstStyle>
                <a:p>
                  <a:pPr algn="r" defTabSz="457130" fontAlgn="auto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1600" b="1" dirty="0">
                      <a:solidFill>
                        <a:srgbClr val="FF0000"/>
                      </a:solidFill>
                      <a:latin typeface="Arial" charset="0"/>
                    </a:rPr>
                    <a:t>6</a:t>
                  </a:r>
                </a:p>
              </p:txBody>
            </p:sp>
          </p:grpSp>
          <p:grpSp>
            <p:nvGrpSpPr>
              <p:cNvPr id="269" name="Group 268"/>
              <p:cNvGrpSpPr/>
              <p:nvPr/>
            </p:nvGrpSpPr>
            <p:grpSpPr>
              <a:xfrm>
                <a:off x="608512" y="4500882"/>
                <a:ext cx="1781558" cy="1037606"/>
                <a:chOff x="326642" y="2011680"/>
                <a:chExt cx="1781558" cy="1037606"/>
              </a:xfrm>
            </p:grpSpPr>
            <p:sp>
              <p:nvSpPr>
                <p:cNvPr id="270" name="Rectangle 9"/>
                <p:cNvSpPr>
                  <a:spLocks noChangeAspect="1" noChangeArrowheads="1"/>
                </p:cNvSpPr>
                <p:nvPr/>
              </p:nvSpPr>
              <p:spPr bwMode="auto">
                <a:xfrm>
                  <a:off x="326642" y="2081210"/>
                  <a:ext cx="1781558" cy="962819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271" name="TextBox 270"/>
                <p:cNvSpPr txBox="1"/>
                <p:nvPr/>
              </p:nvSpPr>
              <p:spPr>
                <a:xfrm>
                  <a:off x="370840" y="2011680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ysClr val="windowText" lastClr="000000"/>
                      </a:solidFill>
                      <a:latin typeface="Calibri"/>
                      <a:ea typeface="+mn-ea"/>
                    </a:rPr>
                    <a:t>1</a:t>
                  </a:r>
                </a:p>
              </p:txBody>
            </p:sp>
            <p:sp>
              <p:nvSpPr>
                <p:cNvPr id="272" name="TextBox 271"/>
                <p:cNvSpPr txBox="1"/>
                <p:nvPr/>
              </p:nvSpPr>
              <p:spPr>
                <a:xfrm>
                  <a:off x="645160" y="2011680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ysClr val="windowText" lastClr="000000"/>
                      </a:solidFill>
                      <a:latin typeface="Calibri"/>
                      <a:ea typeface="+mn-ea"/>
                    </a:rPr>
                    <a:t>1</a:t>
                  </a:r>
                </a:p>
              </p:txBody>
            </p:sp>
            <p:sp>
              <p:nvSpPr>
                <p:cNvPr id="273" name="TextBox 272"/>
                <p:cNvSpPr txBox="1"/>
                <p:nvPr/>
              </p:nvSpPr>
              <p:spPr>
                <a:xfrm>
                  <a:off x="919480" y="2011680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prstClr val="white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74" name="TextBox 273"/>
                <p:cNvSpPr txBox="1"/>
                <p:nvPr/>
              </p:nvSpPr>
              <p:spPr>
                <a:xfrm>
                  <a:off x="1468120" y="2011680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prstClr val="white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75" name="TextBox 274"/>
                <p:cNvSpPr txBox="1"/>
                <p:nvPr/>
              </p:nvSpPr>
              <p:spPr>
                <a:xfrm>
                  <a:off x="1193800" y="2011680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prstClr val="white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76" name="TextBox 275"/>
                <p:cNvSpPr txBox="1"/>
                <p:nvPr/>
              </p:nvSpPr>
              <p:spPr>
                <a:xfrm>
                  <a:off x="1742440" y="2011680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prstClr val="white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77" name="TextBox 276"/>
                <p:cNvSpPr txBox="1"/>
                <p:nvPr/>
              </p:nvSpPr>
              <p:spPr>
                <a:xfrm>
                  <a:off x="370840" y="22955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rgbClr val="FFFFFF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78" name="TextBox 277"/>
                <p:cNvSpPr txBox="1"/>
                <p:nvPr/>
              </p:nvSpPr>
              <p:spPr>
                <a:xfrm>
                  <a:off x="645160" y="22955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rgbClr val="FFFFFF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79" name="TextBox 278"/>
                <p:cNvSpPr txBox="1"/>
                <p:nvPr/>
              </p:nvSpPr>
              <p:spPr>
                <a:xfrm>
                  <a:off x="919480" y="22955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ysClr val="windowText" lastClr="000000"/>
                      </a:solidFill>
                      <a:latin typeface="Calibri"/>
                      <a:ea typeface="+mn-ea"/>
                    </a:rPr>
                    <a:t>1</a:t>
                  </a:r>
                </a:p>
              </p:txBody>
            </p:sp>
            <p:sp>
              <p:nvSpPr>
                <p:cNvPr id="280" name="TextBox 279"/>
                <p:cNvSpPr txBox="1"/>
                <p:nvPr/>
              </p:nvSpPr>
              <p:spPr>
                <a:xfrm>
                  <a:off x="1468120" y="22955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ysClr val="windowText" lastClr="000000"/>
                      </a:solidFill>
                      <a:latin typeface="Calibri"/>
                      <a:ea typeface="+mn-ea"/>
                    </a:rPr>
                    <a:t>1</a:t>
                  </a:r>
                </a:p>
              </p:txBody>
            </p:sp>
            <p:sp>
              <p:nvSpPr>
                <p:cNvPr id="281" name="TextBox 280"/>
                <p:cNvSpPr txBox="1"/>
                <p:nvPr/>
              </p:nvSpPr>
              <p:spPr>
                <a:xfrm>
                  <a:off x="1193800" y="22955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rgbClr val="FFFFFF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82" name="TextBox 281"/>
                <p:cNvSpPr txBox="1"/>
                <p:nvPr/>
              </p:nvSpPr>
              <p:spPr>
                <a:xfrm>
                  <a:off x="1742440" y="22955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rgbClr val="FFFFFF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83" name="TextBox 282"/>
                <p:cNvSpPr txBox="1"/>
                <p:nvPr/>
              </p:nvSpPr>
              <p:spPr>
                <a:xfrm>
                  <a:off x="370840" y="25876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rgbClr val="FFFFFF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84" name="TextBox 283"/>
                <p:cNvSpPr txBox="1"/>
                <p:nvPr/>
              </p:nvSpPr>
              <p:spPr>
                <a:xfrm>
                  <a:off x="645160" y="25876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rgbClr val="FFFFFF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85" name="TextBox 284"/>
                <p:cNvSpPr txBox="1"/>
                <p:nvPr/>
              </p:nvSpPr>
              <p:spPr>
                <a:xfrm>
                  <a:off x="919480" y="25876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rgbClr val="FFFFFF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86" name="TextBox 285"/>
                <p:cNvSpPr txBox="1"/>
                <p:nvPr/>
              </p:nvSpPr>
              <p:spPr>
                <a:xfrm>
                  <a:off x="1468120" y="25876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rgbClr val="FFFFFF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287" name="TextBox 286"/>
                <p:cNvSpPr txBox="1"/>
                <p:nvPr/>
              </p:nvSpPr>
              <p:spPr>
                <a:xfrm>
                  <a:off x="1193800" y="25876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ysClr val="windowText" lastClr="000000"/>
                      </a:solidFill>
                      <a:latin typeface="Calibri"/>
                      <a:ea typeface="+mn-ea"/>
                    </a:rPr>
                    <a:t>1</a:t>
                  </a:r>
                </a:p>
              </p:txBody>
            </p:sp>
            <p:sp>
              <p:nvSpPr>
                <p:cNvPr id="288" name="TextBox 287"/>
                <p:cNvSpPr txBox="1"/>
                <p:nvPr/>
              </p:nvSpPr>
              <p:spPr>
                <a:xfrm>
                  <a:off x="1742440" y="2587621"/>
                  <a:ext cx="2171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53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400" kern="0" dirty="0">
                      <a:solidFill>
                        <a:sysClr val="windowText" lastClr="000000"/>
                      </a:solidFill>
                      <a:latin typeface="Calibri"/>
                      <a:ea typeface="+mn-ea"/>
                    </a:rPr>
                    <a:t>1</a:t>
                  </a:r>
                </a:p>
              </p:txBody>
            </p:sp>
          </p:grpSp>
          <p:sp>
            <p:nvSpPr>
              <p:cNvPr id="289" name="Rectangle 9"/>
              <p:cNvSpPr>
                <a:spLocks noChangeAspect="1" noChangeArrowheads="1"/>
              </p:cNvSpPr>
              <p:nvPr/>
            </p:nvSpPr>
            <p:spPr bwMode="auto">
              <a:xfrm rot="16200000">
                <a:off x="5350703" y="5044133"/>
                <a:ext cx="1854694" cy="962819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5834952" y="4538983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291" name="TextBox 290"/>
              <p:cNvSpPr txBox="1"/>
              <p:nvPr/>
            </p:nvSpPr>
            <p:spPr>
              <a:xfrm>
                <a:off x="6109272" y="4538983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>
                <a:off x="6383592" y="4538983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293" name="TextBox 292"/>
              <p:cNvSpPr txBox="1"/>
              <p:nvPr/>
            </p:nvSpPr>
            <p:spPr>
              <a:xfrm>
                <a:off x="5834952" y="4822824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294" name="TextBox 293"/>
              <p:cNvSpPr txBox="1"/>
              <p:nvPr/>
            </p:nvSpPr>
            <p:spPr>
              <a:xfrm>
                <a:off x="6109272" y="4822824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295" name="TextBox 294"/>
              <p:cNvSpPr txBox="1"/>
              <p:nvPr/>
            </p:nvSpPr>
            <p:spPr>
              <a:xfrm>
                <a:off x="6383592" y="4822824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296" name="TextBox 295"/>
              <p:cNvSpPr txBox="1"/>
              <p:nvPr/>
            </p:nvSpPr>
            <p:spPr>
              <a:xfrm>
                <a:off x="5834952" y="5114925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297" name="TextBox 296"/>
              <p:cNvSpPr txBox="1"/>
              <p:nvPr/>
            </p:nvSpPr>
            <p:spPr>
              <a:xfrm>
                <a:off x="6109272" y="5114925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298" name="TextBox 297"/>
              <p:cNvSpPr txBox="1"/>
              <p:nvPr/>
            </p:nvSpPr>
            <p:spPr>
              <a:xfrm>
                <a:off x="6383592" y="5114925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299" name="TextBox 298"/>
              <p:cNvSpPr txBox="1"/>
              <p:nvPr/>
            </p:nvSpPr>
            <p:spPr>
              <a:xfrm>
                <a:off x="6109272" y="5415284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300" name="TextBox 299"/>
              <p:cNvSpPr txBox="1"/>
              <p:nvPr/>
            </p:nvSpPr>
            <p:spPr>
              <a:xfrm>
                <a:off x="6383592" y="5415284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6109272" y="5699125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302" name="TextBox 301"/>
              <p:cNvSpPr txBox="1"/>
              <p:nvPr/>
            </p:nvSpPr>
            <p:spPr>
              <a:xfrm>
                <a:off x="6383592" y="5699125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303" name="TextBox 302"/>
              <p:cNvSpPr txBox="1"/>
              <p:nvPr/>
            </p:nvSpPr>
            <p:spPr>
              <a:xfrm>
                <a:off x="5834952" y="5991225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304" name="TextBox 303"/>
              <p:cNvSpPr txBox="1"/>
              <p:nvPr/>
            </p:nvSpPr>
            <p:spPr>
              <a:xfrm>
                <a:off x="6109272" y="5991225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305" name="TextBox 304"/>
              <p:cNvSpPr txBox="1"/>
              <p:nvPr/>
            </p:nvSpPr>
            <p:spPr>
              <a:xfrm>
                <a:off x="6383592" y="5991225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306" name="Text Box 25"/>
              <p:cNvSpPr txBox="1">
                <a:spLocks noChangeArrowheads="1"/>
              </p:cNvSpPr>
              <p:nvPr/>
            </p:nvSpPr>
            <p:spPr bwMode="auto">
              <a:xfrm>
                <a:off x="2522286" y="4740158"/>
                <a:ext cx="401039" cy="55758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91421" tIns="45710" rIns="91421" bIns="45710">
                <a:spAutoFit/>
              </a:bodyPr>
              <a:lstStyle/>
              <a:p>
                <a:pPr defTabSz="457130" eaLnBrk="0" fontAlgn="auto" hangingPunct="0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3000" b="1" dirty="0">
                    <a:solidFill>
                      <a:prstClr val="black"/>
                    </a:solidFill>
                    <a:latin typeface="Calibri"/>
                    <a:ea typeface="+mn-ea"/>
                  </a:rPr>
                  <a:t>x</a:t>
                </a:r>
              </a:p>
            </p:txBody>
          </p:sp>
          <p:sp>
            <p:nvSpPr>
              <p:cNvPr id="307" name="Text Box 25"/>
              <p:cNvSpPr txBox="1">
                <a:spLocks noChangeArrowheads="1"/>
              </p:cNvSpPr>
              <p:nvPr/>
            </p:nvSpPr>
            <p:spPr bwMode="auto">
              <a:xfrm>
                <a:off x="5249895" y="4759746"/>
                <a:ext cx="401039" cy="55758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91421" tIns="45710" rIns="91421" bIns="45710">
                <a:spAutoFit/>
              </a:bodyPr>
              <a:lstStyle/>
              <a:p>
                <a:pPr defTabSz="457130" eaLnBrk="0" fontAlgn="auto" hangingPunct="0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3000" b="1" dirty="0">
                    <a:solidFill>
                      <a:prstClr val="black"/>
                    </a:solidFill>
                    <a:latin typeface="Calibri"/>
                    <a:ea typeface="+mn-ea"/>
                  </a:rPr>
                  <a:t>x</a:t>
                </a:r>
              </a:p>
            </p:txBody>
          </p:sp>
          <p:sp>
            <p:nvSpPr>
              <p:cNvPr id="308" name="Oval 8"/>
              <p:cNvSpPr>
                <a:spLocks noChangeAspect="1" noChangeArrowheads="1"/>
              </p:cNvSpPr>
              <p:nvPr/>
            </p:nvSpPr>
            <p:spPr bwMode="auto">
              <a:xfrm>
                <a:off x="7610372" y="5266533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09" name="Oval 17"/>
              <p:cNvSpPr>
                <a:spLocks noChangeAspect="1" noChangeArrowheads="1"/>
              </p:cNvSpPr>
              <p:nvPr/>
            </p:nvSpPr>
            <p:spPr bwMode="auto">
              <a:xfrm>
                <a:off x="7610372" y="4612483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10" name="Oval 18"/>
              <p:cNvSpPr>
                <a:spLocks noChangeAspect="1" noChangeArrowheads="1"/>
              </p:cNvSpPr>
              <p:nvPr/>
            </p:nvSpPr>
            <p:spPr bwMode="auto">
              <a:xfrm>
                <a:off x="7937397" y="4612483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11" name="Oval 19"/>
              <p:cNvSpPr>
                <a:spLocks noChangeAspect="1" noChangeArrowheads="1"/>
              </p:cNvSpPr>
              <p:nvPr/>
            </p:nvSpPr>
            <p:spPr bwMode="auto">
              <a:xfrm>
                <a:off x="8264422" y="4612483"/>
                <a:ext cx="136525" cy="1365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12" name="Oval 24"/>
              <p:cNvSpPr>
                <a:spLocks noChangeAspect="1" noChangeArrowheads="1"/>
              </p:cNvSpPr>
              <p:nvPr/>
            </p:nvSpPr>
            <p:spPr bwMode="auto">
              <a:xfrm>
                <a:off x="7610372" y="4939508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13" name="Oval 25"/>
              <p:cNvSpPr>
                <a:spLocks noChangeAspect="1" noChangeArrowheads="1"/>
              </p:cNvSpPr>
              <p:nvPr/>
            </p:nvSpPr>
            <p:spPr bwMode="auto">
              <a:xfrm>
                <a:off x="7937397" y="4939508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14" name="Oval 26"/>
              <p:cNvSpPr>
                <a:spLocks noChangeAspect="1" noChangeArrowheads="1"/>
              </p:cNvSpPr>
              <p:nvPr/>
            </p:nvSpPr>
            <p:spPr bwMode="auto">
              <a:xfrm>
                <a:off x="8264422" y="4939508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15" name="Oval 31"/>
              <p:cNvSpPr>
                <a:spLocks noChangeAspect="1" noChangeArrowheads="1"/>
              </p:cNvSpPr>
              <p:nvPr/>
            </p:nvSpPr>
            <p:spPr bwMode="auto">
              <a:xfrm>
                <a:off x="7937397" y="5266533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16" name="Oval 32"/>
              <p:cNvSpPr>
                <a:spLocks noChangeAspect="1" noChangeArrowheads="1"/>
              </p:cNvSpPr>
              <p:nvPr/>
            </p:nvSpPr>
            <p:spPr bwMode="auto">
              <a:xfrm>
                <a:off x="8264422" y="5266533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17" name="Rectangle 9"/>
              <p:cNvSpPr>
                <a:spLocks noChangeAspect="1" noChangeArrowheads="1"/>
              </p:cNvSpPr>
              <p:nvPr/>
            </p:nvSpPr>
            <p:spPr bwMode="auto">
              <a:xfrm rot="16200000">
                <a:off x="7505639" y="4561284"/>
                <a:ext cx="981073" cy="962819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18" name="Text Box 25"/>
              <p:cNvSpPr txBox="1">
                <a:spLocks noChangeArrowheads="1"/>
              </p:cNvSpPr>
              <p:nvPr/>
            </p:nvSpPr>
            <p:spPr bwMode="auto">
              <a:xfrm>
                <a:off x="6935643" y="4740158"/>
                <a:ext cx="409298" cy="55397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91421" tIns="45710" rIns="91421" bIns="45710">
                <a:spAutoFit/>
              </a:bodyPr>
              <a:lstStyle/>
              <a:p>
                <a:pPr defTabSz="457130" eaLnBrk="0" fontAlgn="auto" hangingPunct="0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3000" b="1" dirty="0">
                    <a:solidFill>
                      <a:prstClr val="black"/>
                    </a:solidFill>
                    <a:latin typeface="Calibri"/>
                    <a:ea typeface="+mn-ea"/>
                  </a:rPr>
                  <a:t>=</a:t>
                </a:r>
              </a:p>
            </p:txBody>
          </p:sp>
        </p:grpSp>
        <p:grpSp>
          <p:nvGrpSpPr>
            <p:cNvPr id="319" name="Group 58"/>
            <p:cNvGrpSpPr>
              <a:grpSpLocks/>
            </p:cNvGrpSpPr>
            <p:nvPr/>
          </p:nvGrpSpPr>
          <p:grpSpPr bwMode="auto">
            <a:xfrm>
              <a:off x="532065" y="4232274"/>
              <a:ext cx="1944687" cy="338138"/>
              <a:chOff x="1033" y="568"/>
              <a:chExt cx="1225" cy="213"/>
            </a:xfrm>
          </p:grpSpPr>
          <p:sp>
            <p:nvSpPr>
              <p:cNvPr id="320" name="Text Box 59"/>
              <p:cNvSpPr txBox="1">
                <a:spLocks noChangeArrowheads="1"/>
              </p:cNvSpPr>
              <p:nvPr/>
            </p:nvSpPr>
            <p:spPr bwMode="auto">
              <a:xfrm>
                <a:off x="1033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321" name="Text Box 60"/>
              <p:cNvSpPr txBox="1">
                <a:spLocks noChangeArrowheads="1"/>
              </p:cNvSpPr>
              <p:nvPr/>
            </p:nvSpPr>
            <p:spPr bwMode="auto">
              <a:xfrm>
                <a:off x="1863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322" name="Text Box 61"/>
              <p:cNvSpPr txBox="1">
                <a:spLocks noChangeArrowheads="1"/>
              </p:cNvSpPr>
              <p:nvPr/>
            </p:nvSpPr>
            <p:spPr bwMode="auto">
              <a:xfrm>
                <a:off x="1240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323" name="Text Box 62"/>
              <p:cNvSpPr txBox="1">
                <a:spLocks noChangeArrowheads="1"/>
              </p:cNvSpPr>
              <p:nvPr/>
            </p:nvSpPr>
            <p:spPr bwMode="auto">
              <a:xfrm>
                <a:off x="1448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324" name="Text Box 63"/>
              <p:cNvSpPr txBox="1">
                <a:spLocks noChangeArrowheads="1"/>
              </p:cNvSpPr>
              <p:nvPr/>
            </p:nvSpPr>
            <p:spPr bwMode="auto">
              <a:xfrm>
                <a:off x="1655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325" name="Text Box 64"/>
              <p:cNvSpPr txBox="1">
                <a:spLocks noChangeArrowheads="1"/>
              </p:cNvSpPr>
              <p:nvPr/>
            </p:nvSpPr>
            <p:spPr bwMode="auto">
              <a:xfrm>
                <a:off x="2070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6</a:t>
                </a:r>
              </a:p>
            </p:txBody>
          </p:sp>
        </p:grpSp>
        <p:sp>
          <p:nvSpPr>
            <p:cNvPr id="326" name="Text Box 67"/>
            <p:cNvSpPr txBox="1">
              <a:spLocks noChangeArrowheads="1"/>
            </p:cNvSpPr>
            <p:nvPr/>
          </p:nvSpPr>
          <p:spPr bwMode="auto">
            <a:xfrm>
              <a:off x="287195" y="4552158"/>
              <a:ext cx="2984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r"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27" name="Text Box 69"/>
            <p:cNvSpPr txBox="1">
              <a:spLocks noChangeArrowheads="1"/>
            </p:cNvSpPr>
            <p:nvPr/>
          </p:nvSpPr>
          <p:spPr bwMode="auto">
            <a:xfrm>
              <a:off x="287195" y="4879183"/>
              <a:ext cx="2984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r"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28" name="Text Box 70"/>
            <p:cNvSpPr txBox="1">
              <a:spLocks noChangeArrowheads="1"/>
            </p:cNvSpPr>
            <p:nvPr/>
          </p:nvSpPr>
          <p:spPr bwMode="auto">
            <a:xfrm>
              <a:off x="287195" y="5206208"/>
              <a:ext cx="2984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r"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3673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latin typeface="Arial" charset="0"/>
              </a:rPr>
              <a:t>  Thanks …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46933" y="1658409"/>
            <a:ext cx="8973451" cy="4880765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sz="2800" dirty="0" err="1">
                <a:latin typeface="Times New Roman"/>
                <a:cs typeface="Times New Roman"/>
              </a:rPr>
              <a:t>Ariful</a:t>
            </a:r>
            <a:r>
              <a:rPr lang="en-US" sz="2800" dirty="0">
                <a:latin typeface="Times New Roman"/>
                <a:cs typeface="Times New Roman"/>
              </a:rPr>
              <a:t> Azad, David Bader, Lucas Bang, Jon Berry, Eric </a:t>
            </a:r>
            <a:r>
              <a:rPr lang="en-US" sz="2800" dirty="0" err="1">
                <a:latin typeface="Times New Roman"/>
                <a:cs typeface="Times New Roman"/>
              </a:rPr>
              <a:t>Boman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Aydin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Buluc</a:t>
            </a:r>
            <a:r>
              <a:rPr lang="en-US" sz="2800" dirty="0">
                <a:latin typeface="Times New Roman"/>
                <a:cs typeface="Times New Roman"/>
              </a:rPr>
              <a:t>, John Conroy, Kevin </a:t>
            </a:r>
            <a:r>
              <a:rPr lang="en-US" sz="2800" dirty="0" err="1">
                <a:latin typeface="Times New Roman"/>
                <a:cs typeface="Times New Roman"/>
              </a:rPr>
              <a:t>Deweese</a:t>
            </a:r>
            <a:r>
              <a:rPr lang="en-US" sz="2800" dirty="0">
                <a:latin typeface="Times New Roman"/>
                <a:cs typeface="Times New Roman"/>
              </a:rPr>
              <a:t>, Erika </a:t>
            </a:r>
            <a:r>
              <a:rPr lang="en-US" sz="2800" dirty="0" err="1">
                <a:latin typeface="Times New Roman"/>
                <a:cs typeface="Times New Roman"/>
              </a:rPr>
              <a:t>Duriakova</a:t>
            </a:r>
            <a:r>
              <a:rPr lang="en-US" sz="2800" dirty="0">
                <a:latin typeface="Times New Roman"/>
                <a:cs typeface="Times New Roman"/>
              </a:rPr>
              <a:t>, Armando Fox, Joey Gonzalez, </a:t>
            </a:r>
            <a:r>
              <a:rPr lang="en-US" sz="2800" dirty="0" err="1">
                <a:latin typeface="Times New Roman"/>
                <a:cs typeface="Times New Roman"/>
              </a:rPr>
              <a:t>Shoaib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Kamil</a:t>
            </a:r>
            <a:r>
              <a:rPr lang="en-US" sz="2800" dirty="0">
                <a:latin typeface="Times New Roman"/>
                <a:cs typeface="Times New Roman"/>
              </a:rPr>
              <a:t>, Jeremy </a:t>
            </a:r>
            <a:r>
              <a:rPr lang="en-US" sz="2800" dirty="0" err="1">
                <a:latin typeface="Times New Roman"/>
                <a:cs typeface="Times New Roman"/>
              </a:rPr>
              <a:t>Kepner</a:t>
            </a:r>
            <a:r>
              <a:rPr lang="en-US" sz="2800" dirty="0">
                <a:latin typeface="Times New Roman"/>
                <a:cs typeface="Times New Roman"/>
              </a:rPr>
              <a:t>, Tristan </a:t>
            </a:r>
            <a:r>
              <a:rPr lang="en-US" sz="2800" dirty="0" err="1">
                <a:latin typeface="Times New Roman"/>
                <a:cs typeface="Times New Roman"/>
              </a:rPr>
              <a:t>Konolige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Manoj</a:t>
            </a:r>
            <a:r>
              <a:rPr lang="en-US" sz="2800" dirty="0">
                <a:latin typeface="Times New Roman"/>
                <a:cs typeface="Times New Roman"/>
              </a:rPr>
              <a:t> Kumar, Adam </a:t>
            </a:r>
            <a:r>
              <a:rPr lang="en-US" sz="2800" dirty="0" err="1">
                <a:latin typeface="Times New Roman"/>
                <a:cs typeface="Times New Roman"/>
              </a:rPr>
              <a:t>Lugowski</a:t>
            </a:r>
            <a:r>
              <a:rPr lang="en-US" sz="2800" dirty="0">
                <a:latin typeface="Times New Roman"/>
                <a:cs typeface="Times New Roman"/>
              </a:rPr>
              <a:t>, Tim Mattson, Brad McRae, Henning </a:t>
            </a:r>
            <a:r>
              <a:rPr lang="en-US" sz="2800" dirty="0" err="1">
                <a:latin typeface="Times New Roman"/>
                <a:cs typeface="Times New Roman"/>
              </a:rPr>
              <a:t>Meyerhenke</a:t>
            </a:r>
            <a:r>
              <a:rPr lang="en-US" sz="2800" dirty="0">
                <a:latin typeface="Times New Roman"/>
                <a:cs typeface="Times New Roman"/>
              </a:rPr>
              <a:t>, Dave </a:t>
            </a:r>
            <a:r>
              <a:rPr lang="en-US" sz="2800" dirty="0" err="1">
                <a:latin typeface="Times New Roman"/>
                <a:cs typeface="Times New Roman"/>
              </a:rPr>
              <a:t>Mizell</a:t>
            </a:r>
            <a:r>
              <a:rPr lang="en-US" sz="2800" dirty="0">
                <a:latin typeface="Times New Roman"/>
                <a:cs typeface="Times New Roman"/>
              </a:rPr>
              <a:t>, Jose Moreira, Lenny </a:t>
            </a:r>
            <a:r>
              <a:rPr lang="en-US" sz="2800" dirty="0" err="1">
                <a:latin typeface="Times New Roman"/>
                <a:cs typeface="Times New Roman"/>
              </a:rPr>
              <a:t>Oliker</a:t>
            </a:r>
            <a:r>
              <a:rPr lang="en-US" sz="2800" dirty="0">
                <a:latin typeface="Times New Roman"/>
                <a:cs typeface="Times New Roman"/>
              </a:rPr>
              <a:t>, Carey </a:t>
            </a:r>
            <a:r>
              <a:rPr lang="en-US" sz="2800" dirty="0" err="1">
                <a:latin typeface="Times New Roman"/>
                <a:cs typeface="Times New Roman"/>
              </a:rPr>
              <a:t>Priebe</a:t>
            </a:r>
            <a:r>
              <a:rPr lang="en-US" sz="2800" dirty="0">
                <a:latin typeface="Times New Roman"/>
                <a:cs typeface="Times New Roman"/>
              </a:rPr>
              <a:t>, Steve Reinhardt, </a:t>
            </a:r>
            <a:r>
              <a:rPr lang="en-US" sz="2800" dirty="0" err="1">
                <a:latin typeface="Times New Roman"/>
                <a:cs typeface="Times New Roman"/>
              </a:rPr>
              <a:t>Lijie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Ren</a:t>
            </a:r>
            <a:r>
              <a:rPr lang="en-US" sz="2800" dirty="0">
                <a:latin typeface="Times New Roman"/>
                <a:cs typeface="Times New Roman"/>
              </a:rPr>
              <a:t>, Eric Robinson, Viral Shah, Veronika </a:t>
            </a:r>
            <a:r>
              <a:rPr lang="en-US" sz="2800" dirty="0" err="1">
                <a:latin typeface="Times New Roman"/>
                <a:cs typeface="Times New Roman"/>
              </a:rPr>
              <a:t>Strnadova</a:t>
            </a:r>
            <a:r>
              <a:rPr lang="en-US" sz="2800" dirty="0">
                <a:latin typeface="Times New Roman"/>
                <a:cs typeface="Times New Roman"/>
              </a:rPr>
              <a:t>-Neely, Yun </a:t>
            </a:r>
            <a:r>
              <a:rPr lang="en-US" sz="2800" dirty="0" err="1">
                <a:latin typeface="Times New Roman"/>
                <a:cs typeface="Times New Roman"/>
              </a:rPr>
              <a:t>Teng</a:t>
            </a:r>
            <a:r>
              <a:rPr lang="en-US" sz="2800" dirty="0">
                <a:latin typeface="Times New Roman"/>
                <a:cs typeface="Times New Roman"/>
              </a:rPr>
              <a:t>, Joshua Vogelstein, Drew </a:t>
            </a:r>
            <a:r>
              <a:rPr lang="en-US" sz="2800" dirty="0" err="1">
                <a:latin typeface="Times New Roman"/>
                <a:cs typeface="Times New Roman"/>
              </a:rPr>
              <a:t>Waranis</a:t>
            </a:r>
            <a:r>
              <a:rPr lang="en-US" sz="2800" dirty="0">
                <a:latin typeface="Times New Roman"/>
                <a:cs typeface="Times New Roman"/>
              </a:rPr>
              <a:t>, Sam Williams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687140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9480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73" name="Rectangle 31"/>
          <p:cNvSpPr>
            <a:spLocks/>
          </p:cNvSpPr>
          <p:nvPr/>
        </p:nvSpPr>
        <p:spPr bwMode="auto">
          <a:xfrm>
            <a:off x="175373" y="109924"/>
            <a:ext cx="7160817" cy="4643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22" bIns="0"/>
          <a:lstStyle/>
          <a:p>
            <a:pPr marL="40166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Calibri"/>
                <a:ea typeface="+mn-ea"/>
                <a:cs typeface="Calibri"/>
                <a:sym typeface="Arial Bold" charset="0"/>
              </a:rPr>
              <a:t>Subgraph extraction via sparse triple product</a:t>
            </a:r>
          </a:p>
        </p:txBody>
      </p:sp>
      <p:sp>
        <p:nvSpPr>
          <p:cNvPr id="158" name="Oval 157"/>
          <p:cNvSpPr/>
          <p:nvPr/>
        </p:nvSpPr>
        <p:spPr>
          <a:xfrm>
            <a:off x="585645" y="3111698"/>
            <a:ext cx="320040" cy="320040"/>
          </a:xfrm>
          <a:prstGeom prst="ellipse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404040"/>
                </a:solidFill>
                <a:latin typeface="Calibri"/>
              </a:rPr>
              <a:t>5</a:t>
            </a:r>
          </a:p>
        </p:txBody>
      </p:sp>
      <p:sp>
        <p:nvSpPr>
          <p:cNvPr id="159" name="Oval 158"/>
          <p:cNvSpPr/>
          <p:nvPr/>
        </p:nvSpPr>
        <p:spPr>
          <a:xfrm>
            <a:off x="3641941" y="2252267"/>
            <a:ext cx="320040" cy="320040"/>
          </a:xfrm>
          <a:prstGeom prst="ellipse">
            <a:avLst/>
          </a:prstGeom>
          <a:solidFill>
            <a:srgbClr val="660066">
              <a:alpha val="25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404040"/>
                </a:solidFill>
                <a:latin typeface="Calibri"/>
              </a:rPr>
              <a:t>6</a:t>
            </a:r>
          </a:p>
        </p:txBody>
      </p:sp>
      <p:sp>
        <p:nvSpPr>
          <p:cNvPr id="160" name="Oval 159"/>
          <p:cNvSpPr/>
          <p:nvPr/>
        </p:nvSpPr>
        <p:spPr>
          <a:xfrm>
            <a:off x="1834573" y="3111698"/>
            <a:ext cx="320040" cy="320040"/>
          </a:xfrm>
          <a:prstGeom prst="ellipse">
            <a:avLst/>
          </a:prstGeom>
          <a:solidFill>
            <a:srgbClr val="660066">
              <a:alpha val="30000"/>
            </a:srgbClr>
          </a:solidFill>
          <a:ln>
            <a:solidFill>
              <a:srgbClr val="660066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404040"/>
                </a:solidFill>
                <a:latin typeface="Calibri"/>
              </a:rPr>
              <a:t>3</a:t>
            </a:r>
          </a:p>
        </p:txBody>
      </p:sp>
      <p:cxnSp>
        <p:nvCxnSpPr>
          <p:cNvPr id="161" name="Straight Arrow Connector 160"/>
          <p:cNvCxnSpPr>
            <a:stCxn id="158" idx="6"/>
            <a:endCxn id="160" idx="2"/>
          </p:cNvCxnSpPr>
          <p:nvPr/>
        </p:nvCxnSpPr>
        <p:spPr>
          <a:xfrm>
            <a:off x="905685" y="3271718"/>
            <a:ext cx="928888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164" idx="4"/>
            <a:endCxn id="160" idx="0"/>
          </p:cNvCxnSpPr>
          <p:nvPr/>
        </p:nvCxnSpPr>
        <p:spPr>
          <a:xfrm flipH="1">
            <a:off x="1994593" y="2252267"/>
            <a:ext cx="322139" cy="859431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Oval 162"/>
          <p:cNvSpPr/>
          <p:nvPr/>
        </p:nvSpPr>
        <p:spPr>
          <a:xfrm>
            <a:off x="858816" y="1932227"/>
            <a:ext cx="320040" cy="320040"/>
          </a:xfrm>
          <a:prstGeom prst="ellipse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404040"/>
                </a:solidFill>
                <a:latin typeface="Calibri"/>
              </a:rPr>
              <a:t>1</a:t>
            </a:r>
          </a:p>
        </p:txBody>
      </p:sp>
      <p:sp>
        <p:nvSpPr>
          <p:cNvPr id="164" name="Oval 163"/>
          <p:cNvSpPr/>
          <p:nvPr/>
        </p:nvSpPr>
        <p:spPr>
          <a:xfrm>
            <a:off x="2156712" y="1932227"/>
            <a:ext cx="320040" cy="320040"/>
          </a:xfrm>
          <a:prstGeom prst="ellipse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404040"/>
                </a:solidFill>
                <a:latin typeface="Calibri"/>
              </a:rPr>
              <a:t>2</a:t>
            </a:r>
          </a:p>
        </p:txBody>
      </p:sp>
      <p:cxnSp>
        <p:nvCxnSpPr>
          <p:cNvPr id="165" name="Straight Arrow Connector 164"/>
          <p:cNvCxnSpPr>
            <a:stCxn id="163" idx="6"/>
            <a:endCxn id="164" idx="2"/>
          </p:cNvCxnSpPr>
          <p:nvPr/>
        </p:nvCxnSpPr>
        <p:spPr>
          <a:xfrm>
            <a:off x="1178856" y="2092247"/>
            <a:ext cx="977856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63" idx="4"/>
            <a:endCxn id="158" idx="0"/>
          </p:cNvCxnSpPr>
          <p:nvPr/>
        </p:nvCxnSpPr>
        <p:spPr>
          <a:xfrm flipH="1">
            <a:off x="745665" y="2252267"/>
            <a:ext cx="273171" cy="859431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Oval 166"/>
          <p:cNvSpPr/>
          <p:nvPr/>
        </p:nvSpPr>
        <p:spPr>
          <a:xfrm>
            <a:off x="3086244" y="2951678"/>
            <a:ext cx="320040" cy="320040"/>
          </a:xfrm>
          <a:prstGeom prst="ellipse">
            <a:avLst/>
          </a:prstGeom>
          <a:solidFill>
            <a:srgbClr val="660066">
              <a:alpha val="25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404040"/>
                </a:solidFill>
                <a:latin typeface="Calibri"/>
              </a:rPr>
              <a:t>4</a:t>
            </a:r>
          </a:p>
        </p:txBody>
      </p:sp>
      <p:cxnSp>
        <p:nvCxnSpPr>
          <p:cNvPr id="168" name="Straight Arrow Connector 167"/>
          <p:cNvCxnSpPr>
            <a:stCxn id="160" idx="6"/>
            <a:endCxn id="167" idx="2"/>
          </p:cNvCxnSpPr>
          <p:nvPr/>
        </p:nvCxnSpPr>
        <p:spPr>
          <a:xfrm flipV="1">
            <a:off x="2154613" y="3111698"/>
            <a:ext cx="931630" cy="160020"/>
          </a:xfrm>
          <a:prstGeom prst="straightConnector1">
            <a:avLst/>
          </a:prstGeom>
          <a:ln>
            <a:solidFill>
              <a:srgbClr val="660066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67" idx="7"/>
          </p:cNvCxnSpPr>
          <p:nvPr/>
        </p:nvCxnSpPr>
        <p:spPr>
          <a:xfrm flipV="1">
            <a:off x="3359415" y="2525438"/>
            <a:ext cx="329395" cy="473109"/>
          </a:xfrm>
          <a:prstGeom prst="straightConnector1">
            <a:avLst/>
          </a:prstGeom>
          <a:ln>
            <a:solidFill>
              <a:srgbClr val="66006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Right Arrow 188"/>
          <p:cNvSpPr/>
          <p:nvPr/>
        </p:nvSpPr>
        <p:spPr bwMode="auto">
          <a:xfrm>
            <a:off x="4432873" y="2425759"/>
            <a:ext cx="1676399" cy="343454"/>
          </a:xfrm>
          <a:prstGeom prst="rightArrow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1" tIns="45711" rIns="91421" bIns="45711" numCol="1" spcCol="0" rtlCol="0" anchor="t" anchorCtr="0" compatLnSpc="1">
            <a:prstTxWarp prst="textNoShape">
              <a:avLst/>
            </a:prstTxWarp>
          </a:bodyPr>
          <a:lstStyle/>
          <a:p>
            <a:pPr defTabSz="914212">
              <a:spcBef>
                <a:spcPct val="0"/>
              </a:spcBef>
              <a:buFontTx/>
              <a:buNone/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4585269" y="2014893"/>
            <a:ext cx="1676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b="1" dirty="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Extract</a:t>
            </a:r>
          </a:p>
        </p:txBody>
      </p:sp>
      <p:sp>
        <p:nvSpPr>
          <p:cNvPr id="191" name="Oval 190"/>
          <p:cNvSpPr/>
          <p:nvPr/>
        </p:nvSpPr>
        <p:spPr>
          <a:xfrm>
            <a:off x="8354078" y="2114458"/>
            <a:ext cx="320040" cy="320040"/>
          </a:xfrm>
          <a:prstGeom prst="ellipse">
            <a:avLst/>
          </a:prstGeom>
          <a:solidFill>
            <a:srgbClr val="660066">
              <a:alpha val="25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404040"/>
                </a:solidFill>
                <a:latin typeface="Calibri"/>
              </a:rPr>
              <a:t>3</a:t>
            </a:r>
          </a:p>
        </p:txBody>
      </p:sp>
      <p:sp>
        <p:nvSpPr>
          <p:cNvPr id="192" name="Oval 191"/>
          <p:cNvSpPr/>
          <p:nvPr/>
        </p:nvSpPr>
        <p:spPr>
          <a:xfrm>
            <a:off x="6546710" y="2973889"/>
            <a:ext cx="320040" cy="320040"/>
          </a:xfrm>
          <a:prstGeom prst="ellipse">
            <a:avLst/>
          </a:prstGeom>
          <a:solidFill>
            <a:srgbClr val="660066">
              <a:alpha val="30000"/>
            </a:srgbClr>
          </a:solidFill>
          <a:ln>
            <a:solidFill>
              <a:srgbClr val="660066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404040"/>
                </a:solidFill>
                <a:latin typeface="Calibri"/>
              </a:rPr>
              <a:t>1</a:t>
            </a:r>
          </a:p>
        </p:txBody>
      </p:sp>
      <p:sp>
        <p:nvSpPr>
          <p:cNvPr id="194" name="Oval 193"/>
          <p:cNvSpPr/>
          <p:nvPr/>
        </p:nvSpPr>
        <p:spPr>
          <a:xfrm>
            <a:off x="7798381" y="2813869"/>
            <a:ext cx="320040" cy="320040"/>
          </a:xfrm>
          <a:prstGeom prst="ellipse">
            <a:avLst/>
          </a:prstGeom>
          <a:solidFill>
            <a:srgbClr val="660066">
              <a:alpha val="25000"/>
            </a:srgbClr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404040"/>
                </a:solidFill>
                <a:latin typeface="Calibri"/>
              </a:rPr>
              <a:t>2</a:t>
            </a:r>
          </a:p>
        </p:txBody>
      </p:sp>
      <p:cxnSp>
        <p:nvCxnSpPr>
          <p:cNvPr id="195" name="Straight Arrow Connector 194"/>
          <p:cNvCxnSpPr>
            <a:stCxn id="192" idx="6"/>
            <a:endCxn id="194" idx="2"/>
          </p:cNvCxnSpPr>
          <p:nvPr/>
        </p:nvCxnSpPr>
        <p:spPr>
          <a:xfrm flipV="1">
            <a:off x="6866750" y="2973889"/>
            <a:ext cx="931630" cy="160020"/>
          </a:xfrm>
          <a:prstGeom prst="straightConnector1">
            <a:avLst/>
          </a:prstGeom>
          <a:ln>
            <a:solidFill>
              <a:srgbClr val="660066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stCxn id="194" idx="7"/>
          </p:cNvCxnSpPr>
          <p:nvPr/>
        </p:nvCxnSpPr>
        <p:spPr>
          <a:xfrm flipV="1">
            <a:off x="8071552" y="2387629"/>
            <a:ext cx="329395" cy="473109"/>
          </a:xfrm>
          <a:prstGeom prst="straightConnector1">
            <a:avLst/>
          </a:prstGeom>
          <a:ln>
            <a:solidFill>
              <a:srgbClr val="660066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87195" y="4232274"/>
            <a:ext cx="8190390" cy="2293147"/>
            <a:chOff x="287195" y="4232274"/>
            <a:chExt cx="8190390" cy="2293147"/>
          </a:xfrm>
        </p:grpSpPr>
        <p:sp>
          <p:nvSpPr>
            <p:cNvPr id="54" name="Oval 8"/>
            <p:cNvSpPr>
              <a:spLocks noChangeAspect="1" noChangeArrowheads="1"/>
            </p:cNvSpPr>
            <p:nvPr/>
          </p:nvSpPr>
          <p:spPr bwMode="auto">
            <a:xfrm>
              <a:off x="3305072" y="5317333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5" name="Rectangle 9"/>
            <p:cNvSpPr>
              <a:spLocks noChangeAspect="1" noChangeArrowheads="1"/>
            </p:cNvSpPr>
            <p:nvPr/>
          </p:nvSpPr>
          <p:spPr bwMode="auto">
            <a:xfrm>
              <a:off x="3239984" y="4598196"/>
              <a:ext cx="1916112" cy="192563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6" name="Oval 10"/>
            <p:cNvSpPr>
              <a:spLocks noChangeAspect="1" noChangeArrowheads="1"/>
            </p:cNvSpPr>
            <p:nvPr/>
          </p:nvSpPr>
          <p:spPr bwMode="auto">
            <a:xfrm>
              <a:off x="3305072" y="629999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7" name="Oval 11"/>
            <p:cNvSpPr>
              <a:spLocks noChangeAspect="1" noChangeArrowheads="1"/>
            </p:cNvSpPr>
            <p:nvPr/>
          </p:nvSpPr>
          <p:spPr bwMode="auto">
            <a:xfrm>
              <a:off x="3632097" y="629999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8" name="Oval 12"/>
            <p:cNvSpPr>
              <a:spLocks noChangeAspect="1" noChangeArrowheads="1"/>
            </p:cNvSpPr>
            <p:nvPr/>
          </p:nvSpPr>
          <p:spPr bwMode="auto">
            <a:xfrm>
              <a:off x="3959122" y="629999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9" name="Oval 13"/>
            <p:cNvSpPr>
              <a:spLocks noChangeAspect="1" noChangeArrowheads="1"/>
            </p:cNvSpPr>
            <p:nvPr/>
          </p:nvSpPr>
          <p:spPr bwMode="auto">
            <a:xfrm>
              <a:off x="4287733" y="629999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0" name="Oval 14"/>
            <p:cNvSpPr>
              <a:spLocks noChangeAspect="1" noChangeArrowheads="1"/>
            </p:cNvSpPr>
            <p:nvPr/>
          </p:nvSpPr>
          <p:spPr bwMode="auto">
            <a:xfrm>
              <a:off x="4614758" y="629999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1" name="Oval 15"/>
            <p:cNvSpPr>
              <a:spLocks noChangeAspect="1" noChangeArrowheads="1"/>
            </p:cNvSpPr>
            <p:nvPr/>
          </p:nvSpPr>
          <p:spPr bwMode="auto">
            <a:xfrm>
              <a:off x="4941783" y="6299995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2" name="Oval 17"/>
            <p:cNvSpPr>
              <a:spLocks noChangeAspect="1" noChangeArrowheads="1"/>
            </p:cNvSpPr>
            <p:nvPr/>
          </p:nvSpPr>
          <p:spPr bwMode="auto">
            <a:xfrm>
              <a:off x="3305072" y="4663283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3" name="Oval 18"/>
            <p:cNvSpPr>
              <a:spLocks noChangeAspect="1" noChangeArrowheads="1"/>
            </p:cNvSpPr>
            <p:nvPr/>
          </p:nvSpPr>
          <p:spPr bwMode="auto">
            <a:xfrm>
              <a:off x="3632097" y="466328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4" name="Oval 19"/>
            <p:cNvSpPr>
              <a:spLocks noChangeAspect="1" noChangeArrowheads="1"/>
            </p:cNvSpPr>
            <p:nvPr/>
          </p:nvSpPr>
          <p:spPr bwMode="auto">
            <a:xfrm>
              <a:off x="3959122" y="4663283"/>
              <a:ext cx="136525" cy="136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5" name="Oval 20"/>
            <p:cNvSpPr>
              <a:spLocks noChangeAspect="1" noChangeArrowheads="1"/>
            </p:cNvSpPr>
            <p:nvPr/>
          </p:nvSpPr>
          <p:spPr bwMode="auto">
            <a:xfrm>
              <a:off x="4287733" y="466328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6" name="Oval 21"/>
            <p:cNvSpPr>
              <a:spLocks noChangeAspect="1" noChangeArrowheads="1"/>
            </p:cNvSpPr>
            <p:nvPr/>
          </p:nvSpPr>
          <p:spPr bwMode="auto">
            <a:xfrm>
              <a:off x="4614758" y="466328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7" name="Oval 22"/>
            <p:cNvSpPr>
              <a:spLocks noChangeAspect="1" noChangeArrowheads="1"/>
            </p:cNvSpPr>
            <p:nvPr/>
          </p:nvSpPr>
          <p:spPr bwMode="auto">
            <a:xfrm>
              <a:off x="4941783" y="466328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8" name="Oval 24"/>
            <p:cNvSpPr>
              <a:spLocks noChangeAspect="1" noChangeArrowheads="1"/>
            </p:cNvSpPr>
            <p:nvPr/>
          </p:nvSpPr>
          <p:spPr bwMode="auto">
            <a:xfrm>
              <a:off x="3305072" y="499030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9" name="Oval 25"/>
            <p:cNvSpPr>
              <a:spLocks noChangeAspect="1" noChangeArrowheads="1"/>
            </p:cNvSpPr>
            <p:nvPr/>
          </p:nvSpPr>
          <p:spPr bwMode="auto">
            <a:xfrm>
              <a:off x="3632097" y="4990308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0" name="Oval 26"/>
            <p:cNvSpPr>
              <a:spLocks noChangeAspect="1" noChangeArrowheads="1"/>
            </p:cNvSpPr>
            <p:nvPr/>
          </p:nvSpPr>
          <p:spPr bwMode="auto">
            <a:xfrm>
              <a:off x="3959122" y="499030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1" name="Oval 27"/>
            <p:cNvSpPr>
              <a:spLocks noChangeAspect="1" noChangeArrowheads="1"/>
            </p:cNvSpPr>
            <p:nvPr/>
          </p:nvSpPr>
          <p:spPr bwMode="auto">
            <a:xfrm>
              <a:off x="4287733" y="4990308"/>
              <a:ext cx="136525" cy="136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2" name="Oval 28"/>
            <p:cNvSpPr>
              <a:spLocks noChangeAspect="1" noChangeArrowheads="1"/>
            </p:cNvSpPr>
            <p:nvPr/>
          </p:nvSpPr>
          <p:spPr bwMode="auto">
            <a:xfrm>
              <a:off x="4614758" y="4990308"/>
              <a:ext cx="136525" cy="13652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5" name="Oval 29"/>
            <p:cNvSpPr>
              <a:spLocks noChangeAspect="1" noChangeArrowheads="1"/>
            </p:cNvSpPr>
            <p:nvPr/>
          </p:nvSpPr>
          <p:spPr bwMode="auto">
            <a:xfrm>
              <a:off x="4941783" y="499030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6" name="Oval 31"/>
            <p:cNvSpPr>
              <a:spLocks noChangeAspect="1" noChangeArrowheads="1"/>
            </p:cNvSpPr>
            <p:nvPr/>
          </p:nvSpPr>
          <p:spPr bwMode="auto">
            <a:xfrm>
              <a:off x="3632097" y="531733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7" name="Oval 32"/>
            <p:cNvSpPr>
              <a:spLocks noChangeAspect="1" noChangeArrowheads="1"/>
            </p:cNvSpPr>
            <p:nvPr/>
          </p:nvSpPr>
          <p:spPr bwMode="auto">
            <a:xfrm>
              <a:off x="3959122" y="5317333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8" name="Oval 33"/>
            <p:cNvSpPr>
              <a:spLocks noChangeAspect="1" noChangeArrowheads="1"/>
            </p:cNvSpPr>
            <p:nvPr/>
          </p:nvSpPr>
          <p:spPr bwMode="auto">
            <a:xfrm>
              <a:off x="4287733" y="531733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9" name="Oval 34"/>
            <p:cNvSpPr>
              <a:spLocks noChangeAspect="1" noChangeArrowheads="1"/>
            </p:cNvSpPr>
            <p:nvPr/>
          </p:nvSpPr>
          <p:spPr bwMode="auto">
            <a:xfrm>
              <a:off x="4614758" y="531733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80" name="Oval 35"/>
            <p:cNvSpPr>
              <a:spLocks noChangeAspect="1" noChangeArrowheads="1"/>
            </p:cNvSpPr>
            <p:nvPr/>
          </p:nvSpPr>
          <p:spPr bwMode="auto">
            <a:xfrm>
              <a:off x="4941783" y="5317333"/>
              <a:ext cx="136525" cy="13652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81" name="Oval 37"/>
            <p:cNvSpPr>
              <a:spLocks noChangeAspect="1" noChangeArrowheads="1"/>
            </p:cNvSpPr>
            <p:nvPr/>
          </p:nvSpPr>
          <p:spPr bwMode="auto">
            <a:xfrm>
              <a:off x="3305072" y="564594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82" name="Oval 38"/>
            <p:cNvSpPr>
              <a:spLocks noChangeAspect="1" noChangeArrowheads="1"/>
            </p:cNvSpPr>
            <p:nvPr/>
          </p:nvSpPr>
          <p:spPr bwMode="auto">
            <a:xfrm>
              <a:off x="3632097" y="564594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83" name="Oval 39"/>
            <p:cNvSpPr>
              <a:spLocks noChangeAspect="1" noChangeArrowheads="1"/>
            </p:cNvSpPr>
            <p:nvPr/>
          </p:nvSpPr>
          <p:spPr bwMode="auto">
            <a:xfrm>
              <a:off x="3959122" y="564594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84" name="Oval 40"/>
            <p:cNvSpPr>
              <a:spLocks noChangeAspect="1" noChangeArrowheads="1"/>
            </p:cNvSpPr>
            <p:nvPr/>
          </p:nvSpPr>
          <p:spPr bwMode="auto">
            <a:xfrm>
              <a:off x="4287733" y="5645945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85" name="Oval 41"/>
            <p:cNvSpPr>
              <a:spLocks noChangeAspect="1" noChangeArrowheads="1"/>
            </p:cNvSpPr>
            <p:nvPr/>
          </p:nvSpPr>
          <p:spPr bwMode="auto">
            <a:xfrm>
              <a:off x="4614758" y="5645945"/>
              <a:ext cx="136525" cy="13652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89" name="Oval 42"/>
            <p:cNvSpPr>
              <a:spLocks noChangeAspect="1" noChangeArrowheads="1"/>
            </p:cNvSpPr>
            <p:nvPr/>
          </p:nvSpPr>
          <p:spPr bwMode="auto">
            <a:xfrm>
              <a:off x="4941783" y="564594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91" name="Oval 44"/>
            <p:cNvSpPr>
              <a:spLocks noChangeAspect="1" noChangeArrowheads="1"/>
            </p:cNvSpPr>
            <p:nvPr/>
          </p:nvSpPr>
          <p:spPr bwMode="auto">
            <a:xfrm>
              <a:off x="3305072" y="5972971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96" name="Oval 45"/>
            <p:cNvSpPr>
              <a:spLocks noChangeAspect="1" noChangeArrowheads="1"/>
            </p:cNvSpPr>
            <p:nvPr/>
          </p:nvSpPr>
          <p:spPr bwMode="auto">
            <a:xfrm>
              <a:off x="3632097" y="5972971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98" name="Oval 46"/>
            <p:cNvSpPr>
              <a:spLocks noChangeAspect="1" noChangeArrowheads="1"/>
            </p:cNvSpPr>
            <p:nvPr/>
          </p:nvSpPr>
          <p:spPr bwMode="auto">
            <a:xfrm>
              <a:off x="3959122" y="5972971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1" name="Oval 47"/>
            <p:cNvSpPr>
              <a:spLocks noChangeAspect="1" noChangeArrowheads="1"/>
            </p:cNvSpPr>
            <p:nvPr/>
          </p:nvSpPr>
          <p:spPr bwMode="auto">
            <a:xfrm>
              <a:off x="4287733" y="5972971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2" name="Oval 48"/>
            <p:cNvSpPr>
              <a:spLocks noChangeAspect="1" noChangeArrowheads="1"/>
            </p:cNvSpPr>
            <p:nvPr/>
          </p:nvSpPr>
          <p:spPr bwMode="auto">
            <a:xfrm>
              <a:off x="4614758" y="5972971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3" name="Oval 49"/>
            <p:cNvSpPr>
              <a:spLocks noChangeAspect="1" noChangeArrowheads="1"/>
            </p:cNvSpPr>
            <p:nvPr/>
          </p:nvSpPr>
          <p:spPr bwMode="auto">
            <a:xfrm>
              <a:off x="4941783" y="5972971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grpSp>
          <p:nvGrpSpPr>
            <p:cNvPr id="104" name="Group 58"/>
            <p:cNvGrpSpPr>
              <a:grpSpLocks/>
            </p:cNvGrpSpPr>
            <p:nvPr/>
          </p:nvGrpSpPr>
          <p:grpSpPr bwMode="auto">
            <a:xfrm>
              <a:off x="3212996" y="4275933"/>
              <a:ext cx="1944687" cy="338138"/>
              <a:chOff x="1033" y="568"/>
              <a:chExt cx="1225" cy="213"/>
            </a:xfrm>
          </p:grpSpPr>
          <p:sp>
            <p:nvSpPr>
              <p:cNvPr id="183" name="Text Box 59"/>
              <p:cNvSpPr txBox="1">
                <a:spLocks noChangeArrowheads="1"/>
              </p:cNvSpPr>
              <p:nvPr/>
            </p:nvSpPr>
            <p:spPr bwMode="auto">
              <a:xfrm>
                <a:off x="1033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4" name="Text Box 60"/>
              <p:cNvSpPr txBox="1">
                <a:spLocks noChangeArrowheads="1"/>
              </p:cNvSpPr>
              <p:nvPr/>
            </p:nvSpPr>
            <p:spPr bwMode="auto">
              <a:xfrm>
                <a:off x="1863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185" name="Text Box 61"/>
              <p:cNvSpPr txBox="1">
                <a:spLocks noChangeArrowheads="1"/>
              </p:cNvSpPr>
              <p:nvPr/>
            </p:nvSpPr>
            <p:spPr bwMode="auto">
              <a:xfrm>
                <a:off x="1240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86" name="Text Box 62"/>
              <p:cNvSpPr txBox="1">
                <a:spLocks noChangeArrowheads="1"/>
              </p:cNvSpPr>
              <p:nvPr/>
            </p:nvSpPr>
            <p:spPr bwMode="auto">
              <a:xfrm>
                <a:off x="1448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187" name="Text Box 63"/>
              <p:cNvSpPr txBox="1">
                <a:spLocks noChangeArrowheads="1"/>
              </p:cNvSpPr>
              <p:nvPr/>
            </p:nvSpPr>
            <p:spPr bwMode="auto">
              <a:xfrm>
                <a:off x="1655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188" name="Text Box 64"/>
              <p:cNvSpPr txBox="1">
                <a:spLocks noChangeArrowheads="1"/>
              </p:cNvSpPr>
              <p:nvPr/>
            </p:nvSpPr>
            <p:spPr bwMode="auto">
              <a:xfrm>
                <a:off x="2070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6</a:t>
                </a:r>
              </a:p>
            </p:txBody>
          </p:sp>
        </p:grpSp>
        <p:grpSp>
          <p:nvGrpSpPr>
            <p:cNvPr id="105" name="Group 66"/>
            <p:cNvGrpSpPr>
              <a:grpSpLocks/>
            </p:cNvGrpSpPr>
            <p:nvPr/>
          </p:nvGrpSpPr>
          <p:grpSpPr bwMode="auto">
            <a:xfrm>
              <a:off x="2943120" y="4552158"/>
              <a:ext cx="298450" cy="1973263"/>
              <a:chOff x="863" y="718"/>
              <a:chExt cx="188" cy="1243"/>
            </a:xfrm>
          </p:grpSpPr>
          <p:sp>
            <p:nvSpPr>
              <p:cNvPr id="177" name="Text Box 67"/>
              <p:cNvSpPr txBox="1">
                <a:spLocks noChangeArrowheads="1"/>
              </p:cNvSpPr>
              <p:nvPr/>
            </p:nvSpPr>
            <p:spPr bwMode="auto">
              <a:xfrm>
                <a:off x="863" y="71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algn="r"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78" name="Text Box 68"/>
              <p:cNvSpPr txBox="1">
                <a:spLocks noChangeArrowheads="1"/>
              </p:cNvSpPr>
              <p:nvPr/>
            </p:nvSpPr>
            <p:spPr bwMode="auto">
              <a:xfrm>
                <a:off x="863" y="1542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algn="r"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179" name="Text Box 69"/>
              <p:cNvSpPr txBox="1">
                <a:spLocks noChangeArrowheads="1"/>
              </p:cNvSpPr>
              <p:nvPr/>
            </p:nvSpPr>
            <p:spPr bwMode="auto">
              <a:xfrm>
                <a:off x="863" y="924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algn="r"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80" name="Text Box 70"/>
              <p:cNvSpPr txBox="1">
                <a:spLocks noChangeArrowheads="1"/>
              </p:cNvSpPr>
              <p:nvPr/>
            </p:nvSpPr>
            <p:spPr bwMode="auto">
              <a:xfrm>
                <a:off x="863" y="1130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algn="r"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181" name="Text Box 71"/>
              <p:cNvSpPr txBox="1">
                <a:spLocks noChangeArrowheads="1"/>
              </p:cNvSpPr>
              <p:nvPr/>
            </p:nvSpPr>
            <p:spPr bwMode="auto">
              <a:xfrm>
                <a:off x="863" y="1336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algn="r"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182" name="Text Box 72"/>
              <p:cNvSpPr txBox="1">
                <a:spLocks noChangeArrowheads="1"/>
              </p:cNvSpPr>
              <p:nvPr/>
            </p:nvSpPr>
            <p:spPr bwMode="auto">
              <a:xfrm>
                <a:off x="863" y="174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algn="r"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6</a:t>
                </a: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608512" y="4500882"/>
              <a:ext cx="1781558" cy="1037606"/>
              <a:chOff x="326642" y="2011680"/>
              <a:chExt cx="1781558" cy="1037606"/>
            </a:xfrm>
          </p:grpSpPr>
          <p:sp>
            <p:nvSpPr>
              <p:cNvPr id="146" name="Rectangle 9"/>
              <p:cNvSpPr>
                <a:spLocks noChangeAspect="1" noChangeArrowheads="1"/>
              </p:cNvSpPr>
              <p:nvPr/>
            </p:nvSpPr>
            <p:spPr bwMode="auto">
              <a:xfrm>
                <a:off x="326642" y="2081210"/>
                <a:ext cx="1781558" cy="962819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370840" y="2011680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645160" y="2011680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919480" y="2011680"/>
                <a:ext cx="491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262626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1468120" y="2011680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prstClr val="white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1193800" y="2011680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prstClr val="white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1742440" y="2011680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prstClr val="white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370840" y="22955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645160" y="22955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919480" y="22955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1468120" y="22955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1176867" y="22955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262626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1742440" y="22955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370840" y="25876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645160" y="25876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919480" y="25876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1468120" y="25876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0</a:t>
                </a: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1193800" y="25876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rgbClr val="FFFFFF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1742440" y="2587621"/>
                <a:ext cx="217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Calibri"/>
                    <a:ea typeface="+mn-ea"/>
                  </a:rPr>
                  <a:t>1</a:t>
                </a:r>
              </a:p>
            </p:txBody>
          </p:sp>
        </p:grpSp>
        <p:sp>
          <p:nvSpPr>
            <p:cNvPr id="107" name="Rectangle 9"/>
            <p:cNvSpPr>
              <a:spLocks noChangeAspect="1" noChangeArrowheads="1"/>
            </p:cNvSpPr>
            <p:nvPr/>
          </p:nvSpPr>
          <p:spPr bwMode="auto">
            <a:xfrm rot="16200000">
              <a:off x="5350703" y="5044133"/>
              <a:ext cx="1854694" cy="96281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834952" y="4538983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prstClr val="white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109272" y="4538983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383592" y="4538983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0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834952" y="4822824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109272" y="4822824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0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383592" y="4822824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834952" y="5114925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prstClr val="black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109272" y="5114925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383592" y="5114925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109272" y="5415284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000000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383592" y="5415284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109272" y="5699125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prstClr val="white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383592" y="5699125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834952" y="5991225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0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109272" y="5991225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rgbClr val="FFFFFF"/>
                  </a:solidFill>
                  <a:latin typeface="Calibri"/>
                  <a:ea typeface="+mn-ea"/>
                </a:rPr>
                <a:t>0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383592" y="5991225"/>
              <a:ext cx="217154" cy="461665"/>
            </a:xfrm>
            <a:prstGeom prst="rect">
              <a:avLst/>
            </a:prstGeom>
            <a:noFill/>
          </p:spPr>
          <p:txBody>
            <a:bodyPr wrap="square" lIns="91435" tIns="45718" rIns="91435" bIns="45718" rtlCol="0">
              <a:spAutoFit/>
            </a:bodyPr>
            <a:lstStyle/>
            <a:p>
              <a:pPr defTabSz="914353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400" kern="0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25" name="Text Box 25"/>
            <p:cNvSpPr txBox="1">
              <a:spLocks noChangeArrowheads="1"/>
            </p:cNvSpPr>
            <p:nvPr/>
          </p:nvSpPr>
          <p:spPr bwMode="auto">
            <a:xfrm>
              <a:off x="2522286" y="4740158"/>
              <a:ext cx="401039" cy="5575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1421" tIns="45710" rIns="91421" bIns="45710">
              <a:spAutoFit/>
            </a:bodyPr>
            <a:lstStyle/>
            <a:p>
              <a:pPr defTabSz="457130" eaLnBrk="0" fontAlgn="auto" hangingPunct="0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3000" b="1" dirty="0">
                  <a:solidFill>
                    <a:prstClr val="black"/>
                  </a:solidFill>
                  <a:latin typeface="Calibri"/>
                  <a:ea typeface="+mn-ea"/>
                </a:rPr>
                <a:t>x</a:t>
              </a:r>
            </a:p>
          </p:txBody>
        </p:sp>
        <p:sp>
          <p:nvSpPr>
            <p:cNvPr id="130" name="Text Box 25"/>
            <p:cNvSpPr txBox="1">
              <a:spLocks noChangeArrowheads="1"/>
            </p:cNvSpPr>
            <p:nvPr/>
          </p:nvSpPr>
          <p:spPr bwMode="auto">
            <a:xfrm>
              <a:off x="5249895" y="4759746"/>
              <a:ext cx="401039" cy="5575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1421" tIns="45710" rIns="91421" bIns="45710">
              <a:spAutoFit/>
            </a:bodyPr>
            <a:lstStyle/>
            <a:p>
              <a:pPr defTabSz="457130" eaLnBrk="0" fontAlgn="auto" hangingPunct="0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3000" b="1" dirty="0">
                  <a:solidFill>
                    <a:prstClr val="black"/>
                  </a:solidFill>
                  <a:latin typeface="Calibri"/>
                  <a:ea typeface="+mn-ea"/>
                </a:rPr>
                <a:t>x</a:t>
              </a:r>
            </a:p>
          </p:txBody>
        </p:sp>
        <p:sp>
          <p:nvSpPr>
            <p:cNvPr id="135" name="Oval 8"/>
            <p:cNvSpPr>
              <a:spLocks noChangeAspect="1" noChangeArrowheads="1"/>
            </p:cNvSpPr>
            <p:nvPr/>
          </p:nvSpPr>
          <p:spPr bwMode="auto">
            <a:xfrm>
              <a:off x="7610372" y="5266533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6" name="Oval 17"/>
            <p:cNvSpPr>
              <a:spLocks noChangeAspect="1" noChangeArrowheads="1"/>
            </p:cNvSpPr>
            <p:nvPr/>
          </p:nvSpPr>
          <p:spPr bwMode="auto">
            <a:xfrm>
              <a:off x="7610372" y="4612483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7" name="Oval 18"/>
            <p:cNvSpPr>
              <a:spLocks noChangeAspect="1" noChangeArrowheads="1"/>
            </p:cNvSpPr>
            <p:nvPr/>
          </p:nvSpPr>
          <p:spPr bwMode="auto">
            <a:xfrm>
              <a:off x="7937397" y="461248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8" name="Oval 19"/>
            <p:cNvSpPr>
              <a:spLocks noChangeAspect="1" noChangeArrowheads="1"/>
            </p:cNvSpPr>
            <p:nvPr/>
          </p:nvSpPr>
          <p:spPr bwMode="auto">
            <a:xfrm>
              <a:off x="8264422" y="4612483"/>
              <a:ext cx="136525" cy="136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9" name="Oval 24"/>
            <p:cNvSpPr>
              <a:spLocks noChangeAspect="1" noChangeArrowheads="1"/>
            </p:cNvSpPr>
            <p:nvPr/>
          </p:nvSpPr>
          <p:spPr bwMode="auto">
            <a:xfrm>
              <a:off x="7610372" y="493950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40" name="Oval 25"/>
            <p:cNvSpPr>
              <a:spLocks noChangeAspect="1" noChangeArrowheads="1"/>
            </p:cNvSpPr>
            <p:nvPr/>
          </p:nvSpPr>
          <p:spPr bwMode="auto">
            <a:xfrm>
              <a:off x="7937397" y="4939508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41" name="Oval 26"/>
            <p:cNvSpPr>
              <a:spLocks noChangeAspect="1" noChangeArrowheads="1"/>
            </p:cNvSpPr>
            <p:nvPr/>
          </p:nvSpPr>
          <p:spPr bwMode="auto">
            <a:xfrm>
              <a:off x="8264422" y="493950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42" name="Oval 31"/>
            <p:cNvSpPr>
              <a:spLocks noChangeAspect="1" noChangeArrowheads="1"/>
            </p:cNvSpPr>
            <p:nvPr/>
          </p:nvSpPr>
          <p:spPr bwMode="auto">
            <a:xfrm>
              <a:off x="7937397" y="526653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43" name="Oval 32"/>
            <p:cNvSpPr>
              <a:spLocks noChangeAspect="1" noChangeArrowheads="1"/>
            </p:cNvSpPr>
            <p:nvPr/>
          </p:nvSpPr>
          <p:spPr bwMode="auto">
            <a:xfrm>
              <a:off x="8264422" y="5266533"/>
              <a:ext cx="136525" cy="13652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44" name="Rectangle 9"/>
            <p:cNvSpPr>
              <a:spLocks noChangeAspect="1" noChangeArrowheads="1"/>
            </p:cNvSpPr>
            <p:nvPr/>
          </p:nvSpPr>
          <p:spPr bwMode="auto">
            <a:xfrm rot="16200000">
              <a:off x="7505639" y="4561284"/>
              <a:ext cx="981073" cy="96281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45" name="Text Box 25"/>
            <p:cNvSpPr txBox="1">
              <a:spLocks noChangeArrowheads="1"/>
            </p:cNvSpPr>
            <p:nvPr/>
          </p:nvSpPr>
          <p:spPr bwMode="auto">
            <a:xfrm>
              <a:off x="6935643" y="4740158"/>
              <a:ext cx="409298" cy="55397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1421" tIns="45710" rIns="91421" bIns="45710">
              <a:spAutoFit/>
            </a:bodyPr>
            <a:lstStyle/>
            <a:p>
              <a:pPr defTabSz="457130" eaLnBrk="0" fontAlgn="auto" hangingPunct="0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3000" b="1" dirty="0">
                  <a:solidFill>
                    <a:prstClr val="black"/>
                  </a:solidFill>
                  <a:latin typeface="Calibri"/>
                  <a:ea typeface="+mn-ea"/>
                </a:rPr>
                <a:t>=</a:t>
              </a:r>
            </a:p>
          </p:txBody>
        </p:sp>
        <p:grpSp>
          <p:nvGrpSpPr>
            <p:cNvPr id="197" name="Group 58"/>
            <p:cNvGrpSpPr>
              <a:grpSpLocks/>
            </p:cNvGrpSpPr>
            <p:nvPr/>
          </p:nvGrpSpPr>
          <p:grpSpPr bwMode="auto">
            <a:xfrm>
              <a:off x="532065" y="4232274"/>
              <a:ext cx="1944687" cy="338138"/>
              <a:chOff x="1033" y="568"/>
              <a:chExt cx="1225" cy="213"/>
            </a:xfrm>
          </p:grpSpPr>
          <p:sp>
            <p:nvSpPr>
              <p:cNvPr id="198" name="Text Box 59"/>
              <p:cNvSpPr txBox="1">
                <a:spLocks noChangeArrowheads="1"/>
              </p:cNvSpPr>
              <p:nvPr/>
            </p:nvSpPr>
            <p:spPr bwMode="auto">
              <a:xfrm>
                <a:off x="1033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99" name="Text Box 60"/>
              <p:cNvSpPr txBox="1">
                <a:spLocks noChangeArrowheads="1"/>
              </p:cNvSpPr>
              <p:nvPr/>
            </p:nvSpPr>
            <p:spPr bwMode="auto">
              <a:xfrm>
                <a:off x="1863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200" name="Text Box 61"/>
              <p:cNvSpPr txBox="1">
                <a:spLocks noChangeArrowheads="1"/>
              </p:cNvSpPr>
              <p:nvPr/>
            </p:nvSpPr>
            <p:spPr bwMode="auto">
              <a:xfrm>
                <a:off x="1240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201" name="Text Box 62"/>
              <p:cNvSpPr txBox="1">
                <a:spLocks noChangeArrowheads="1"/>
              </p:cNvSpPr>
              <p:nvPr/>
            </p:nvSpPr>
            <p:spPr bwMode="auto">
              <a:xfrm>
                <a:off x="1448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206" name="Text Box 63"/>
              <p:cNvSpPr txBox="1">
                <a:spLocks noChangeArrowheads="1"/>
              </p:cNvSpPr>
              <p:nvPr/>
            </p:nvSpPr>
            <p:spPr bwMode="auto">
              <a:xfrm>
                <a:off x="1655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207" name="Text Box 64"/>
              <p:cNvSpPr txBox="1">
                <a:spLocks noChangeArrowheads="1"/>
              </p:cNvSpPr>
              <p:nvPr/>
            </p:nvSpPr>
            <p:spPr bwMode="auto">
              <a:xfrm>
                <a:off x="2070" y="568"/>
                <a:ext cx="18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457130"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6</a:t>
                </a:r>
              </a:p>
            </p:txBody>
          </p:sp>
        </p:grpSp>
        <p:sp>
          <p:nvSpPr>
            <p:cNvPr id="211" name="Text Box 67"/>
            <p:cNvSpPr txBox="1">
              <a:spLocks noChangeArrowheads="1"/>
            </p:cNvSpPr>
            <p:nvPr/>
          </p:nvSpPr>
          <p:spPr bwMode="auto">
            <a:xfrm>
              <a:off x="287195" y="4552158"/>
              <a:ext cx="2984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r"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13" name="Text Box 69"/>
            <p:cNvSpPr txBox="1">
              <a:spLocks noChangeArrowheads="1"/>
            </p:cNvSpPr>
            <p:nvPr/>
          </p:nvSpPr>
          <p:spPr bwMode="auto">
            <a:xfrm>
              <a:off x="287195" y="4879183"/>
              <a:ext cx="2984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r"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18" name="Text Box 70"/>
            <p:cNvSpPr txBox="1">
              <a:spLocks noChangeArrowheads="1"/>
            </p:cNvSpPr>
            <p:nvPr/>
          </p:nvSpPr>
          <p:spPr bwMode="auto">
            <a:xfrm>
              <a:off x="287195" y="5206208"/>
              <a:ext cx="2984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r"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4614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9480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73" name="Rectangle 31"/>
          <p:cNvSpPr>
            <a:spLocks/>
          </p:cNvSpPr>
          <p:nvPr/>
        </p:nvSpPr>
        <p:spPr bwMode="auto">
          <a:xfrm>
            <a:off x="175374" y="109924"/>
            <a:ext cx="6795492" cy="4643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22" bIns="0"/>
          <a:lstStyle/>
          <a:p>
            <a:pPr marL="40166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Calibri"/>
                <a:cs typeface="Calibri"/>
                <a:sym typeface="Arial Bold" charset="0"/>
              </a:rPr>
              <a:t>Counting triangles (clustering coefficient)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1695" y="1277948"/>
            <a:ext cx="1872043" cy="2499358"/>
            <a:chOff x="481695" y="1277948"/>
            <a:chExt cx="1872043" cy="2499358"/>
          </a:xfrm>
        </p:grpSpPr>
        <p:sp>
          <p:nvSpPr>
            <p:cNvPr id="237" name="Rectangle 236"/>
            <p:cNvSpPr/>
            <p:nvPr/>
          </p:nvSpPr>
          <p:spPr bwMode="auto">
            <a:xfrm>
              <a:off x="481695" y="1401436"/>
              <a:ext cx="1872043" cy="237587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FontTx/>
                <a:buAutoNum type="arabicPeriod"/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21" name="Text Box 4"/>
            <p:cNvSpPr txBox="1">
              <a:spLocks noChangeArrowheads="1"/>
            </p:cNvSpPr>
            <p:nvPr/>
          </p:nvSpPr>
          <p:spPr bwMode="auto">
            <a:xfrm>
              <a:off x="1184379" y="1277948"/>
              <a:ext cx="443692" cy="5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>
                  <a:solidFill>
                    <a:srgbClr val="FF0000"/>
                  </a:solidFill>
                  <a:latin typeface="Times" charset="0"/>
                </a:rPr>
                <a:t>A</a:t>
              </a:r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522254" y="1732158"/>
              <a:ext cx="1682607" cy="1932492"/>
              <a:chOff x="377120" y="3954747"/>
              <a:chExt cx="1682607" cy="1932492"/>
            </a:xfrm>
          </p:grpSpPr>
          <p:sp>
            <p:nvSpPr>
              <p:cNvPr id="153" name="Oval 152"/>
              <p:cNvSpPr/>
              <p:nvPr/>
            </p:nvSpPr>
            <p:spPr>
              <a:xfrm>
                <a:off x="925021" y="4370800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>
                    <a:solidFill>
                      <a:srgbClr val="404040"/>
                    </a:solidFill>
                    <a:latin typeface="Times"/>
                    <a:cs typeface="Times"/>
                  </a:rPr>
                  <a:t>5</a:t>
                </a:r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959775" y="5131778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>
                    <a:solidFill>
                      <a:srgbClr val="404040"/>
                    </a:solidFill>
                    <a:latin typeface="Times"/>
                    <a:cs typeface="Times"/>
                  </a:rPr>
                  <a:t>6</a:t>
                </a:r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444226" y="3954747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>
                    <a:solidFill>
                      <a:srgbClr val="404040"/>
                    </a:solidFill>
                    <a:latin typeface="Times"/>
                    <a:cs typeface="Times"/>
                  </a:rPr>
                  <a:t>3</a:t>
                </a: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377120" y="5567199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>
                    <a:solidFill>
                      <a:srgbClr val="404040"/>
                    </a:solidFill>
                    <a:latin typeface="Times"/>
                    <a:cs typeface="Times"/>
                  </a:rPr>
                  <a:t>1</a:t>
                </a: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1456065" y="5512457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>
                    <a:solidFill>
                      <a:srgbClr val="404040"/>
                    </a:solidFill>
                    <a:latin typeface="Times"/>
                    <a:cs typeface="Times"/>
                  </a:rPr>
                  <a:t>2</a:t>
                </a: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1739687" y="4254575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>
                    <a:solidFill>
                      <a:srgbClr val="404040"/>
                    </a:solidFill>
                    <a:latin typeface="Times"/>
                    <a:cs typeface="Times"/>
                  </a:rPr>
                  <a:t>4</a:t>
                </a:r>
              </a:p>
            </p:txBody>
          </p:sp>
          <p:cxnSp>
            <p:nvCxnSpPr>
              <p:cNvPr id="13" name="Straight Connector 12"/>
              <p:cNvCxnSpPr>
                <a:stCxn id="162" idx="2"/>
                <a:endCxn id="153" idx="6"/>
              </p:cNvCxnSpPr>
              <p:nvPr/>
            </p:nvCxnSpPr>
            <p:spPr bwMode="auto">
              <a:xfrm flipH="1">
                <a:off x="1245061" y="4414595"/>
                <a:ext cx="494626" cy="116225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>
                <a:stCxn id="162" idx="1"/>
                <a:endCxn id="155" idx="6"/>
              </p:cNvCxnSpPr>
              <p:nvPr/>
            </p:nvCxnSpPr>
            <p:spPr bwMode="auto">
              <a:xfrm flipH="1" flipV="1">
                <a:off x="764266" y="4114767"/>
                <a:ext cx="1022290" cy="18667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>
                <a:stCxn id="155" idx="5"/>
                <a:endCxn id="153" idx="1"/>
              </p:cNvCxnSpPr>
              <p:nvPr/>
            </p:nvCxnSpPr>
            <p:spPr bwMode="auto">
              <a:xfrm>
                <a:off x="717397" y="4227918"/>
                <a:ext cx="254493" cy="18975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>
                <a:stCxn id="155" idx="4"/>
                <a:endCxn id="154" idx="1"/>
              </p:cNvCxnSpPr>
              <p:nvPr/>
            </p:nvCxnSpPr>
            <p:spPr bwMode="auto">
              <a:xfrm>
                <a:off x="604246" y="4274787"/>
                <a:ext cx="402398" cy="90386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>
                <a:stCxn id="162" idx="3"/>
                <a:endCxn id="154" idx="7"/>
              </p:cNvCxnSpPr>
              <p:nvPr/>
            </p:nvCxnSpPr>
            <p:spPr bwMode="auto">
              <a:xfrm flipH="1">
                <a:off x="1232946" y="4527746"/>
                <a:ext cx="553610" cy="65090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>
                <a:stCxn id="153" idx="4"/>
                <a:endCxn id="154" idx="0"/>
              </p:cNvCxnSpPr>
              <p:nvPr/>
            </p:nvCxnSpPr>
            <p:spPr bwMode="auto">
              <a:xfrm>
                <a:off x="1085041" y="4690840"/>
                <a:ext cx="34754" cy="440938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>
                <a:stCxn id="154" idx="3"/>
                <a:endCxn id="158" idx="7"/>
              </p:cNvCxnSpPr>
              <p:nvPr/>
            </p:nvCxnSpPr>
            <p:spPr bwMode="auto">
              <a:xfrm flipH="1">
                <a:off x="650291" y="5404949"/>
                <a:ext cx="356353" cy="209119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4" name="Straight Connector 223"/>
              <p:cNvCxnSpPr>
                <a:stCxn id="154" idx="5"/>
                <a:endCxn id="159" idx="1"/>
              </p:cNvCxnSpPr>
              <p:nvPr/>
            </p:nvCxnSpPr>
            <p:spPr bwMode="auto">
              <a:xfrm>
                <a:off x="1232946" y="5404949"/>
                <a:ext cx="269988" cy="15437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8" name="TextBox 7"/>
          <p:cNvSpPr txBox="1"/>
          <p:nvPr/>
        </p:nvSpPr>
        <p:spPr>
          <a:xfrm>
            <a:off x="3043437" y="1543769"/>
            <a:ext cx="5769397" cy="21852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000" u="sng" dirty="0">
                <a:solidFill>
                  <a:srgbClr val="FF0000"/>
                </a:solidFill>
                <a:latin typeface="Calibri"/>
                <a:cs typeface="Calibri"/>
              </a:rPr>
              <a:t>Clustering coefficient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</a:p>
          <a:p>
            <a:pPr marL="342900" indent="-342900"/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Pr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(wedge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-j-k makes a triangle with edge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-k)</a:t>
            </a:r>
          </a:p>
          <a:p>
            <a:pPr marL="342900" indent="-342900"/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3 *  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# triangles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/ 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# wedges</a:t>
            </a:r>
          </a:p>
          <a:p>
            <a:pPr marL="342900" indent="-342900"/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3 * </a:t>
            </a:r>
            <a:r>
              <a:rPr lang="en-US" sz="2000" b="1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/ </a:t>
            </a:r>
            <a:r>
              <a:rPr lang="en-US" sz="2000" b="1" dirty="0">
                <a:solidFill>
                  <a:srgbClr val="FF0000"/>
                </a:solidFill>
                <a:latin typeface="Calibri"/>
                <a:cs typeface="Calibri"/>
              </a:rPr>
              <a:t>19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= </a:t>
            </a:r>
            <a:r>
              <a:rPr lang="en-US" sz="2000" b="1" dirty="0">
                <a:solidFill>
                  <a:srgbClr val="FF0000"/>
                </a:solidFill>
                <a:latin typeface="Calibri"/>
                <a:cs typeface="Calibri"/>
              </a:rPr>
              <a:t>0.63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in example</a:t>
            </a:r>
          </a:p>
          <a:p>
            <a:pPr marL="342900" indent="-342900"/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may want to compute for each vertex j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940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9480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481695" y="1277948"/>
            <a:ext cx="1872043" cy="2499358"/>
            <a:chOff x="481695" y="1277948"/>
            <a:chExt cx="1872043" cy="2499358"/>
          </a:xfrm>
        </p:grpSpPr>
        <p:sp>
          <p:nvSpPr>
            <p:cNvPr id="237" name="Rectangle 236"/>
            <p:cNvSpPr/>
            <p:nvPr/>
          </p:nvSpPr>
          <p:spPr bwMode="auto">
            <a:xfrm>
              <a:off x="481695" y="1401436"/>
              <a:ext cx="1872043" cy="237587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FontTx/>
                <a:buAutoNum type="arabicPeriod"/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21" name="Text Box 4"/>
            <p:cNvSpPr txBox="1">
              <a:spLocks noChangeArrowheads="1"/>
            </p:cNvSpPr>
            <p:nvPr/>
          </p:nvSpPr>
          <p:spPr bwMode="auto">
            <a:xfrm>
              <a:off x="1184379" y="1277948"/>
              <a:ext cx="443692" cy="5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>
                  <a:solidFill>
                    <a:srgbClr val="FF0000"/>
                  </a:solidFill>
                  <a:latin typeface="Times" charset="0"/>
                </a:rPr>
                <a:t>A</a:t>
              </a:r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522254" y="1732158"/>
              <a:ext cx="1682607" cy="1932492"/>
              <a:chOff x="377120" y="3954747"/>
              <a:chExt cx="1682607" cy="1932492"/>
            </a:xfrm>
          </p:grpSpPr>
          <p:sp>
            <p:nvSpPr>
              <p:cNvPr id="153" name="Oval 152"/>
              <p:cNvSpPr/>
              <p:nvPr/>
            </p:nvSpPr>
            <p:spPr>
              <a:xfrm>
                <a:off x="925021" y="4370800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>
                    <a:solidFill>
                      <a:srgbClr val="404040"/>
                    </a:solidFill>
                    <a:latin typeface="Times"/>
                    <a:cs typeface="Times"/>
                  </a:rPr>
                  <a:t>5</a:t>
                </a:r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959775" y="5131778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>
                    <a:solidFill>
                      <a:srgbClr val="404040"/>
                    </a:solidFill>
                    <a:latin typeface="Times"/>
                    <a:cs typeface="Times"/>
                  </a:rPr>
                  <a:t>6</a:t>
                </a:r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444226" y="3954747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>
                    <a:solidFill>
                      <a:srgbClr val="404040"/>
                    </a:solidFill>
                    <a:latin typeface="Times"/>
                    <a:cs typeface="Times"/>
                  </a:rPr>
                  <a:t>3</a:t>
                </a: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377120" y="5567199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>
                    <a:solidFill>
                      <a:srgbClr val="404040"/>
                    </a:solidFill>
                    <a:latin typeface="Times"/>
                    <a:cs typeface="Times"/>
                  </a:rPr>
                  <a:t>1</a:t>
                </a: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1456065" y="5512457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>
                    <a:solidFill>
                      <a:srgbClr val="404040"/>
                    </a:solidFill>
                    <a:latin typeface="Times"/>
                    <a:cs typeface="Times"/>
                  </a:rPr>
                  <a:t>2</a:t>
                </a: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1739687" y="4254575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1800" dirty="0">
                    <a:solidFill>
                      <a:srgbClr val="404040"/>
                    </a:solidFill>
                    <a:latin typeface="Times"/>
                    <a:cs typeface="Times"/>
                  </a:rPr>
                  <a:t>4</a:t>
                </a:r>
              </a:p>
            </p:txBody>
          </p:sp>
          <p:cxnSp>
            <p:nvCxnSpPr>
              <p:cNvPr id="13" name="Straight Connector 12"/>
              <p:cNvCxnSpPr>
                <a:stCxn id="162" idx="2"/>
                <a:endCxn id="153" idx="6"/>
              </p:cNvCxnSpPr>
              <p:nvPr/>
            </p:nvCxnSpPr>
            <p:spPr bwMode="auto">
              <a:xfrm flipH="1">
                <a:off x="1245061" y="4414595"/>
                <a:ext cx="494626" cy="116225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>
                <a:stCxn id="162" idx="1"/>
                <a:endCxn id="155" idx="6"/>
              </p:cNvCxnSpPr>
              <p:nvPr/>
            </p:nvCxnSpPr>
            <p:spPr bwMode="auto">
              <a:xfrm flipH="1" flipV="1">
                <a:off x="764266" y="4114767"/>
                <a:ext cx="1022290" cy="18667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>
                <a:stCxn id="155" idx="5"/>
                <a:endCxn id="153" idx="1"/>
              </p:cNvCxnSpPr>
              <p:nvPr/>
            </p:nvCxnSpPr>
            <p:spPr bwMode="auto">
              <a:xfrm>
                <a:off x="717397" y="4227918"/>
                <a:ext cx="254493" cy="18975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>
                <a:stCxn id="155" idx="4"/>
                <a:endCxn id="154" idx="1"/>
              </p:cNvCxnSpPr>
              <p:nvPr/>
            </p:nvCxnSpPr>
            <p:spPr bwMode="auto">
              <a:xfrm>
                <a:off x="604246" y="4274787"/>
                <a:ext cx="402398" cy="90386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>
                <a:stCxn id="162" idx="3"/>
                <a:endCxn id="154" idx="7"/>
              </p:cNvCxnSpPr>
              <p:nvPr/>
            </p:nvCxnSpPr>
            <p:spPr bwMode="auto">
              <a:xfrm flipH="1">
                <a:off x="1232946" y="4527746"/>
                <a:ext cx="553610" cy="65090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>
                <a:stCxn id="153" idx="4"/>
                <a:endCxn id="154" idx="0"/>
              </p:cNvCxnSpPr>
              <p:nvPr/>
            </p:nvCxnSpPr>
            <p:spPr bwMode="auto">
              <a:xfrm>
                <a:off x="1085041" y="4690840"/>
                <a:ext cx="34754" cy="440938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>
                <a:stCxn id="154" idx="3"/>
                <a:endCxn id="158" idx="7"/>
              </p:cNvCxnSpPr>
              <p:nvPr/>
            </p:nvCxnSpPr>
            <p:spPr bwMode="auto">
              <a:xfrm flipH="1">
                <a:off x="650291" y="5404949"/>
                <a:ext cx="356353" cy="209119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4" name="Straight Connector 223"/>
              <p:cNvCxnSpPr>
                <a:stCxn id="154" idx="5"/>
                <a:endCxn id="159" idx="1"/>
              </p:cNvCxnSpPr>
              <p:nvPr/>
            </p:nvCxnSpPr>
            <p:spPr bwMode="auto">
              <a:xfrm>
                <a:off x="1232946" y="5404949"/>
                <a:ext cx="269988" cy="15437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8" name="TextBox 7"/>
          <p:cNvSpPr txBox="1"/>
          <p:nvPr/>
        </p:nvSpPr>
        <p:spPr>
          <a:xfrm>
            <a:off x="3043437" y="1543769"/>
            <a:ext cx="5769397" cy="21852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000" u="sng" dirty="0">
                <a:solidFill>
                  <a:srgbClr val="FF0000"/>
                </a:solidFill>
                <a:latin typeface="Calibri"/>
                <a:cs typeface="Calibri"/>
              </a:rPr>
              <a:t>Clustering coefficient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</a:p>
          <a:p>
            <a:pPr marL="342900" indent="-342900"/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Pr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(wedge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-j-k makes a triangle with edge </a:t>
            </a: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-k)</a:t>
            </a:r>
          </a:p>
          <a:p>
            <a:pPr marL="342900" indent="-342900"/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3 *  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# triangles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/ 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# wedges</a:t>
            </a:r>
          </a:p>
          <a:p>
            <a:pPr marL="342900" indent="-342900"/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3 * </a:t>
            </a:r>
            <a:r>
              <a:rPr lang="en-US" sz="2000" b="1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/ </a:t>
            </a:r>
            <a:r>
              <a:rPr lang="en-US" sz="2000" b="1" dirty="0">
                <a:solidFill>
                  <a:srgbClr val="FF0000"/>
                </a:solidFill>
                <a:latin typeface="Calibri"/>
                <a:cs typeface="Calibri"/>
              </a:rPr>
              <a:t>19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= </a:t>
            </a:r>
            <a:r>
              <a:rPr lang="en-US" sz="2000" b="1" dirty="0">
                <a:solidFill>
                  <a:srgbClr val="FF0000"/>
                </a:solidFill>
                <a:latin typeface="Calibri"/>
                <a:cs typeface="Calibri"/>
              </a:rPr>
              <a:t>0.63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in example</a:t>
            </a:r>
          </a:p>
          <a:p>
            <a:pPr marL="342900" indent="-342900"/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may want to compute for each vertex j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39377" y="3919637"/>
            <a:ext cx="7597649" cy="2857616"/>
            <a:chOff x="339377" y="3919637"/>
            <a:chExt cx="7597649" cy="2857616"/>
          </a:xfrm>
        </p:grpSpPr>
        <p:sp>
          <p:nvSpPr>
            <p:cNvPr id="179" name="Rectangle 2"/>
            <p:cNvSpPr txBox="1">
              <a:spLocks noChangeArrowheads="1"/>
            </p:cNvSpPr>
            <p:nvPr/>
          </p:nvSpPr>
          <p:spPr>
            <a:xfrm>
              <a:off x="339377" y="3919637"/>
              <a:ext cx="7597649" cy="2857616"/>
            </a:xfrm>
            <a:prstGeom prst="rect">
              <a:avLst/>
            </a:prstGeom>
          </p:spPr>
          <p:txBody>
            <a:bodyPr/>
            <a:lstStyle>
              <a:lvl1pPr marL="608672" indent="-608672" algn="l" rtl="0" eaLnBrk="0" fontAlgn="base" hangingPunct="0">
                <a:lnSpc>
                  <a:spcPct val="95000"/>
                </a:lnSpc>
                <a:spcBef>
                  <a:spcPct val="45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1pPr>
              <a:lvl2pPr marL="1111134" indent="-532585" algn="l" rtl="0" eaLnBrk="0" fontAlgn="base" hangingPunct="0">
                <a:lnSpc>
                  <a:spcPct val="95000"/>
                </a:lnSpc>
                <a:spcBef>
                  <a:spcPct val="45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599338" indent="-456494" algn="l" rtl="0" eaLnBrk="0" fontAlgn="base" hangingPunct="0">
                <a:lnSpc>
                  <a:spcPct val="95000"/>
                </a:lnSpc>
                <a:spcBef>
                  <a:spcPct val="45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913185" indent="-380425" algn="l" rtl="0" eaLnBrk="0" fontAlgn="base" hangingPunct="0">
                <a:lnSpc>
                  <a:spcPct val="95000"/>
                </a:lnSpc>
                <a:spcBef>
                  <a:spcPct val="45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376019" indent="-380425" algn="l" rtl="0" eaLnBrk="0" fontAlgn="base" hangingPunct="0">
                <a:lnSpc>
                  <a:spcPct val="95000"/>
                </a:lnSpc>
                <a:spcBef>
                  <a:spcPct val="45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832529" indent="-380425" algn="l" rtl="0" fontAlgn="base">
                <a:lnSpc>
                  <a:spcPct val="95000"/>
                </a:lnSpc>
                <a:spcBef>
                  <a:spcPct val="45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+mn-lt"/>
                </a:defRPr>
              </a:lvl6pPr>
              <a:lvl7pPr marL="3289034" indent="-380425" algn="l" rtl="0" fontAlgn="base">
                <a:lnSpc>
                  <a:spcPct val="95000"/>
                </a:lnSpc>
                <a:spcBef>
                  <a:spcPct val="45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+mn-lt"/>
                </a:defRPr>
              </a:lvl7pPr>
              <a:lvl8pPr marL="3745525" indent="-380425" algn="l" rtl="0" fontAlgn="base">
                <a:lnSpc>
                  <a:spcPct val="95000"/>
                </a:lnSpc>
                <a:spcBef>
                  <a:spcPct val="45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+mn-lt"/>
                </a:defRPr>
              </a:lvl8pPr>
              <a:lvl9pPr marL="4202029" indent="-380425" algn="l" rtl="0" fontAlgn="base">
                <a:lnSpc>
                  <a:spcPct val="95000"/>
                </a:lnSpc>
                <a:spcBef>
                  <a:spcPct val="45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Clr>
                  <a:srgbClr val="000000"/>
                </a:buClr>
                <a:buFontTx/>
                <a:buNone/>
              </a:pPr>
              <a:r>
                <a:rPr lang="en-US" u="sng" dirty="0">
                  <a:solidFill>
                    <a:srgbClr val="FF0000"/>
                  </a:solidFill>
                  <a:latin typeface="Calibri"/>
                  <a:cs typeface="Calibri"/>
                </a:rPr>
                <a:t>“Cohen’s” algorithm to count triangles: </a:t>
              </a:r>
            </a:p>
            <a:p>
              <a:pPr marL="0" indent="0">
                <a:buClr>
                  <a:srgbClr val="000000"/>
                </a:buClr>
                <a:buFontTx/>
                <a:buNone/>
              </a:pPr>
              <a:endParaRPr lang="en-US" sz="800" dirty="0">
                <a:solidFill>
                  <a:srgbClr val="FF0000"/>
                </a:solidFill>
                <a:latin typeface="Arial" charset="0"/>
              </a:endParaRPr>
            </a:p>
            <a:p>
              <a:pPr marL="578549" lvl="1" indent="0" algn="ctr">
                <a:lnSpc>
                  <a:spcPct val="60000"/>
                </a:lnSpc>
                <a:buClr>
                  <a:srgbClr val="000000"/>
                </a:buClr>
                <a:buFontTx/>
                <a:buNone/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                         </a:t>
              </a:r>
              <a:r>
                <a:rPr lang="en-US" sz="2000" dirty="0">
                  <a:solidFill>
                    <a:srgbClr val="000000"/>
                  </a:solidFill>
                  <a:latin typeface="Calibri"/>
                  <a:cs typeface="Calibri"/>
                </a:rPr>
                <a:t>- Count triangles by lowest-degree vertex.     </a:t>
              </a:r>
            </a:p>
            <a:p>
              <a:pPr marL="578549" lvl="1" indent="0" algn="ctr">
                <a:lnSpc>
                  <a:spcPct val="60000"/>
                </a:lnSpc>
                <a:buClr>
                  <a:srgbClr val="000000"/>
                </a:buClr>
                <a:buFontTx/>
                <a:buNone/>
              </a:pPr>
              <a:endParaRPr lang="en-US" sz="2800" dirty="0">
                <a:solidFill>
                  <a:srgbClr val="000000"/>
                </a:solidFill>
                <a:latin typeface="Arial" charset="0"/>
              </a:endParaRPr>
            </a:p>
            <a:p>
              <a:pPr marL="578549" lvl="1" indent="0" algn="ctr">
                <a:lnSpc>
                  <a:spcPct val="60000"/>
                </a:lnSpc>
                <a:buClr>
                  <a:srgbClr val="000000"/>
                </a:buClr>
                <a:buFontTx/>
                <a:buNone/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                           - </a:t>
              </a:r>
              <a:r>
                <a:rPr lang="en-US" sz="2000" dirty="0">
                  <a:solidFill>
                    <a:srgbClr val="000000"/>
                  </a:solidFill>
                  <a:latin typeface="Calibri"/>
                  <a:cs typeface="Calibri"/>
                </a:rPr>
                <a:t>Enumerate “low-hinged” wedges.</a:t>
              </a:r>
            </a:p>
            <a:p>
              <a:pPr marL="578549" lvl="1" indent="0" algn="ctr">
                <a:lnSpc>
                  <a:spcPct val="60000"/>
                </a:lnSpc>
                <a:buClr>
                  <a:srgbClr val="000000"/>
                </a:buClr>
                <a:buFontTx/>
                <a:buNone/>
              </a:pPr>
              <a:endParaRPr lang="en-US" sz="2800" dirty="0">
                <a:solidFill>
                  <a:srgbClr val="000000"/>
                </a:solidFill>
                <a:latin typeface="Arial" charset="0"/>
              </a:endParaRPr>
            </a:p>
            <a:p>
              <a:pPr marL="578549" lvl="1" indent="0" algn="ctr">
                <a:lnSpc>
                  <a:spcPct val="60000"/>
                </a:lnSpc>
                <a:buClr>
                  <a:srgbClr val="000000"/>
                </a:buClr>
                <a:buFontTx/>
                <a:buNone/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                               </a:t>
              </a:r>
              <a:r>
                <a:rPr lang="en-US" sz="2000" dirty="0">
                  <a:solidFill>
                    <a:srgbClr val="000000"/>
                  </a:solidFill>
                  <a:latin typeface="Calibri"/>
                  <a:cs typeface="Calibri"/>
                </a:rPr>
                <a:t>- Keep wedges that close.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412246" y="4449890"/>
              <a:ext cx="1345690" cy="702266"/>
              <a:chOff x="7148797" y="4296607"/>
              <a:chExt cx="1345690" cy="702266"/>
            </a:xfrm>
          </p:grpSpPr>
          <p:grpSp>
            <p:nvGrpSpPr>
              <p:cNvPr id="32" name="Group 31"/>
              <p:cNvGrpSpPr>
                <a:grpSpLocks noChangeAspect="1"/>
              </p:cNvGrpSpPr>
              <p:nvPr/>
            </p:nvGrpSpPr>
            <p:grpSpPr>
              <a:xfrm>
                <a:off x="7418941" y="4296607"/>
                <a:ext cx="638464" cy="548640"/>
                <a:chOff x="5601638" y="5490016"/>
                <a:chExt cx="532053" cy="457200"/>
              </a:xfrm>
            </p:grpSpPr>
            <p:sp>
              <p:nvSpPr>
                <p:cNvPr id="251" name="Oval 250"/>
                <p:cNvSpPr/>
                <p:nvPr/>
              </p:nvSpPr>
              <p:spPr>
                <a:xfrm>
                  <a:off x="5779306" y="5798469"/>
                  <a:ext cx="148747" cy="148747"/>
                </a:xfrm>
                <a:prstGeom prst="ellipse">
                  <a:avLst/>
                </a:prstGeom>
                <a:solidFill>
                  <a:schemeClr val="tx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 dirty="0">
                    <a:solidFill>
                      <a:srgbClr val="404040"/>
                    </a:solidFill>
                    <a:latin typeface="Times"/>
                    <a:cs typeface="Times"/>
                  </a:endParaRPr>
                </a:p>
              </p:txBody>
            </p:sp>
            <p:sp>
              <p:nvSpPr>
                <p:cNvPr id="274" name="Oval 273"/>
                <p:cNvSpPr/>
                <p:nvPr/>
              </p:nvSpPr>
              <p:spPr>
                <a:xfrm>
                  <a:off x="5601638" y="5493146"/>
                  <a:ext cx="148747" cy="14874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 dirty="0">
                    <a:solidFill>
                      <a:srgbClr val="404040"/>
                    </a:solidFill>
                    <a:latin typeface="Times"/>
                    <a:cs typeface="Times"/>
                  </a:endParaRPr>
                </a:p>
              </p:txBody>
            </p:sp>
            <p:sp>
              <p:nvSpPr>
                <p:cNvPr id="279" name="Oval 278"/>
                <p:cNvSpPr/>
                <p:nvPr/>
              </p:nvSpPr>
              <p:spPr>
                <a:xfrm>
                  <a:off x="5984944" y="5490016"/>
                  <a:ext cx="148747" cy="14874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 dirty="0">
                    <a:solidFill>
                      <a:srgbClr val="404040"/>
                    </a:solidFill>
                    <a:latin typeface="Times"/>
                    <a:cs typeface="Times"/>
                  </a:endParaRPr>
                </a:p>
              </p:txBody>
            </p:sp>
            <p:cxnSp>
              <p:nvCxnSpPr>
                <p:cNvPr id="284" name="Straight Connector 283"/>
                <p:cNvCxnSpPr>
                  <a:stCxn id="279" idx="3"/>
                  <a:endCxn id="251" idx="7"/>
                </p:cNvCxnSpPr>
                <p:nvPr/>
              </p:nvCxnSpPr>
              <p:spPr bwMode="auto">
                <a:xfrm flipH="1">
                  <a:off x="5906269" y="5616979"/>
                  <a:ext cx="100458" cy="20327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6" name="Straight Connector 325"/>
                <p:cNvCxnSpPr>
                  <a:stCxn id="279" idx="2"/>
                  <a:endCxn id="274" idx="6"/>
                </p:cNvCxnSpPr>
                <p:nvPr/>
              </p:nvCxnSpPr>
              <p:spPr bwMode="auto">
                <a:xfrm flipH="1">
                  <a:off x="5750385" y="5564389"/>
                  <a:ext cx="234559" cy="313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7" name="Straight Connector 326"/>
                <p:cNvCxnSpPr>
                  <a:stCxn id="274" idx="5"/>
                  <a:endCxn id="251" idx="1"/>
                </p:cNvCxnSpPr>
                <p:nvPr/>
              </p:nvCxnSpPr>
              <p:spPr bwMode="auto">
                <a:xfrm>
                  <a:off x="5728601" y="5620109"/>
                  <a:ext cx="72488" cy="20014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4" name="TextBox 33"/>
              <p:cNvSpPr txBox="1"/>
              <p:nvPr/>
            </p:nvSpPr>
            <p:spPr>
              <a:xfrm>
                <a:off x="7148797" y="4302844"/>
                <a:ext cx="470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800" dirty="0">
                    <a:solidFill>
                      <a:srgbClr val="FF0000"/>
                    </a:solidFill>
                    <a:latin typeface="Times"/>
                    <a:cs typeface="Times"/>
                  </a:rPr>
                  <a:t>hi</a:t>
                </a:r>
              </a:p>
            </p:txBody>
          </p:sp>
          <p:sp>
            <p:nvSpPr>
              <p:cNvPr id="328" name="TextBox 327"/>
              <p:cNvSpPr txBox="1"/>
              <p:nvPr/>
            </p:nvSpPr>
            <p:spPr>
              <a:xfrm>
                <a:off x="8023739" y="4345757"/>
                <a:ext cx="470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800" dirty="0">
                    <a:solidFill>
                      <a:srgbClr val="FF0000"/>
                    </a:solidFill>
                    <a:latin typeface="Times"/>
                    <a:cs typeface="Times"/>
                  </a:rPr>
                  <a:t>hi</a:t>
                </a:r>
              </a:p>
            </p:txBody>
          </p:sp>
          <p:sp>
            <p:nvSpPr>
              <p:cNvPr id="329" name="TextBox 328"/>
              <p:cNvSpPr txBox="1"/>
              <p:nvPr/>
            </p:nvSpPr>
            <p:spPr>
              <a:xfrm>
                <a:off x="7738234" y="4629541"/>
                <a:ext cx="470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800" dirty="0">
                    <a:solidFill>
                      <a:srgbClr val="FF0000"/>
                    </a:solidFill>
                    <a:latin typeface="Times"/>
                    <a:cs typeface="Times"/>
                  </a:rPr>
                  <a:t>lo</a:t>
                </a:r>
              </a:p>
            </p:txBody>
          </p:sp>
        </p:grpSp>
        <p:grpSp>
          <p:nvGrpSpPr>
            <p:cNvPr id="330" name="Group 329"/>
            <p:cNvGrpSpPr/>
            <p:nvPr/>
          </p:nvGrpSpPr>
          <p:grpSpPr>
            <a:xfrm>
              <a:off x="2128447" y="5215418"/>
              <a:ext cx="1345690" cy="702266"/>
              <a:chOff x="7148797" y="4296607"/>
              <a:chExt cx="1345690" cy="702266"/>
            </a:xfrm>
          </p:grpSpPr>
          <p:grpSp>
            <p:nvGrpSpPr>
              <p:cNvPr id="331" name="Group 330"/>
              <p:cNvGrpSpPr>
                <a:grpSpLocks noChangeAspect="1"/>
              </p:cNvGrpSpPr>
              <p:nvPr/>
            </p:nvGrpSpPr>
            <p:grpSpPr>
              <a:xfrm>
                <a:off x="7418941" y="4296607"/>
                <a:ext cx="638464" cy="548640"/>
                <a:chOff x="5601638" y="5490016"/>
                <a:chExt cx="532053" cy="457200"/>
              </a:xfrm>
            </p:grpSpPr>
            <p:sp>
              <p:nvSpPr>
                <p:cNvPr id="335" name="Oval 334"/>
                <p:cNvSpPr/>
                <p:nvPr/>
              </p:nvSpPr>
              <p:spPr>
                <a:xfrm>
                  <a:off x="5779306" y="5798469"/>
                  <a:ext cx="148747" cy="148747"/>
                </a:xfrm>
                <a:prstGeom prst="ellipse">
                  <a:avLst/>
                </a:prstGeom>
                <a:solidFill>
                  <a:schemeClr val="tx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 dirty="0">
                    <a:solidFill>
                      <a:srgbClr val="404040"/>
                    </a:solidFill>
                    <a:latin typeface="Times"/>
                    <a:cs typeface="Times"/>
                  </a:endParaRPr>
                </a:p>
              </p:txBody>
            </p:sp>
            <p:sp>
              <p:nvSpPr>
                <p:cNvPr id="336" name="Oval 335"/>
                <p:cNvSpPr/>
                <p:nvPr/>
              </p:nvSpPr>
              <p:spPr>
                <a:xfrm>
                  <a:off x="5601638" y="5493146"/>
                  <a:ext cx="148747" cy="14874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 dirty="0">
                    <a:solidFill>
                      <a:srgbClr val="404040"/>
                    </a:solidFill>
                    <a:latin typeface="Times"/>
                    <a:cs typeface="Times"/>
                  </a:endParaRPr>
                </a:p>
              </p:txBody>
            </p:sp>
            <p:sp>
              <p:nvSpPr>
                <p:cNvPr id="337" name="Oval 336"/>
                <p:cNvSpPr/>
                <p:nvPr/>
              </p:nvSpPr>
              <p:spPr>
                <a:xfrm>
                  <a:off x="5984944" y="5490016"/>
                  <a:ext cx="148747" cy="148747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 dirty="0">
                    <a:solidFill>
                      <a:srgbClr val="404040"/>
                    </a:solidFill>
                    <a:latin typeface="Times"/>
                    <a:cs typeface="Times"/>
                  </a:endParaRPr>
                </a:p>
              </p:txBody>
            </p:sp>
            <p:cxnSp>
              <p:nvCxnSpPr>
                <p:cNvPr id="338" name="Straight Connector 337"/>
                <p:cNvCxnSpPr>
                  <a:stCxn id="337" idx="3"/>
                  <a:endCxn id="335" idx="7"/>
                </p:cNvCxnSpPr>
                <p:nvPr/>
              </p:nvCxnSpPr>
              <p:spPr bwMode="auto">
                <a:xfrm flipH="1">
                  <a:off x="5906269" y="5616979"/>
                  <a:ext cx="100458" cy="20327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0" name="Straight Connector 339"/>
                <p:cNvCxnSpPr>
                  <a:stCxn id="336" idx="5"/>
                  <a:endCxn id="335" idx="1"/>
                </p:cNvCxnSpPr>
                <p:nvPr/>
              </p:nvCxnSpPr>
              <p:spPr bwMode="auto">
                <a:xfrm>
                  <a:off x="5728601" y="5620109"/>
                  <a:ext cx="72488" cy="20014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32" name="TextBox 331"/>
              <p:cNvSpPr txBox="1"/>
              <p:nvPr/>
            </p:nvSpPr>
            <p:spPr>
              <a:xfrm>
                <a:off x="7148797" y="4302844"/>
                <a:ext cx="470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800" dirty="0">
                    <a:solidFill>
                      <a:srgbClr val="FF0000"/>
                    </a:solidFill>
                    <a:latin typeface="Times"/>
                    <a:cs typeface="Times"/>
                  </a:rPr>
                  <a:t>hi</a:t>
                </a:r>
              </a:p>
            </p:txBody>
          </p:sp>
          <p:sp>
            <p:nvSpPr>
              <p:cNvPr id="333" name="TextBox 332"/>
              <p:cNvSpPr txBox="1"/>
              <p:nvPr/>
            </p:nvSpPr>
            <p:spPr>
              <a:xfrm>
                <a:off x="8023739" y="4345757"/>
                <a:ext cx="470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800" dirty="0">
                    <a:solidFill>
                      <a:srgbClr val="FF0000"/>
                    </a:solidFill>
                    <a:latin typeface="Times"/>
                    <a:cs typeface="Times"/>
                  </a:rPr>
                  <a:t>hi</a:t>
                </a:r>
              </a:p>
            </p:txBody>
          </p:sp>
          <p:sp>
            <p:nvSpPr>
              <p:cNvPr id="334" name="TextBox 333"/>
              <p:cNvSpPr txBox="1"/>
              <p:nvPr/>
            </p:nvSpPr>
            <p:spPr>
              <a:xfrm>
                <a:off x="7738234" y="4629541"/>
                <a:ext cx="470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800" dirty="0">
                    <a:solidFill>
                      <a:srgbClr val="FF0000"/>
                    </a:solidFill>
                    <a:latin typeface="Times"/>
                    <a:cs typeface="Times"/>
                  </a:rPr>
                  <a:t>lo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778962" y="5980945"/>
              <a:ext cx="1290953" cy="702266"/>
              <a:chOff x="1377667" y="5827663"/>
              <a:chExt cx="1290953" cy="702266"/>
            </a:xfrm>
          </p:grpSpPr>
          <p:sp>
            <p:nvSpPr>
              <p:cNvPr id="344" name="TextBox 343"/>
              <p:cNvSpPr txBox="1"/>
              <p:nvPr/>
            </p:nvSpPr>
            <p:spPr>
              <a:xfrm>
                <a:off x="2197872" y="5854915"/>
                <a:ext cx="470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800" dirty="0">
                    <a:solidFill>
                      <a:srgbClr val="FF0000"/>
                    </a:solidFill>
                    <a:latin typeface="Times"/>
                    <a:cs typeface="Times"/>
                  </a:rPr>
                  <a:t>hi</a:t>
                </a: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1377667" y="5827663"/>
                <a:ext cx="1060185" cy="702266"/>
                <a:chOff x="5406392" y="5597740"/>
                <a:chExt cx="1060185" cy="702266"/>
              </a:xfrm>
            </p:grpSpPr>
            <p:sp>
              <p:nvSpPr>
                <p:cNvPr id="346" name="Oval 345"/>
                <p:cNvSpPr/>
                <p:nvPr/>
              </p:nvSpPr>
              <p:spPr>
                <a:xfrm>
                  <a:off x="5889738" y="5967884"/>
                  <a:ext cx="178497" cy="178496"/>
                </a:xfrm>
                <a:prstGeom prst="ellipse">
                  <a:avLst/>
                </a:prstGeom>
                <a:solidFill>
                  <a:schemeClr val="tx1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 dirty="0">
                    <a:solidFill>
                      <a:srgbClr val="404040"/>
                    </a:solidFill>
                    <a:latin typeface="Times"/>
                    <a:cs typeface="Times"/>
                  </a:endParaRPr>
                </a:p>
              </p:txBody>
            </p:sp>
            <p:sp>
              <p:nvSpPr>
                <p:cNvPr id="347" name="Oval 346"/>
                <p:cNvSpPr/>
                <p:nvPr/>
              </p:nvSpPr>
              <p:spPr>
                <a:xfrm>
                  <a:off x="5676536" y="5601496"/>
                  <a:ext cx="178497" cy="178496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 dirty="0">
                    <a:solidFill>
                      <a:srgbClr val="404040"/>
                    </a:solidFill>
                    <a:latin typeface="Times"/>
                    <a:cs typeface="Times"/>
                  </a:endParaRPr>
                </a:p>
              </p:txBody>
            </p:sp>
            <p:sp>
              <p:nvSpPr>
                <p:cNvPr id="348" name="Oval 347"/>
                <p:cNvSpPr/>
                <p:nvPr/>
              </p:nvSpPr>
              <p:spPr>
                <a:xfrm>
                  <a:off x="6136503" y="5597740"/>
                  <a:ext cx="178497" cy="178496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1"/>
                <a:lstStyle/>
                <a:p>
                  <a:pPr algn="ctr"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 dirty="0">
                    <a:solidFill>
                      <a:srgbClr val="404040"/>
                    </a:solidFill>
                    <a:latin typeface="Times"/>
                    <a:cs typeface="Times"/>
                  </a:endParaRPr>
                </a:p>
              </p:txBody>
            </p:sp>
            <p:cxnSp>
              <p:nvCxnSpPr>
                <p:cNvPr id="349" name="Straight Connector 348"/>
                <p:cNvCxnSpPr>
                  <a:stCxn id="348" idx="3"/>
                  <a:endCxn id="346" idx="7"/>
                </p:cNvCxnSpPr>
                <p:nvPr/>
              </p:nvCxnSpPr>
              <p:spPr bwMode="auto">
                <a:xfrm flipH="1">
                  <a:off x="6042093" y="5750096"/>
                  <a:ext cx="120550" cy="24392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0" name="Straight Connector 349"/>
                <p:cNvCxnSpPr>
                  <a:stCxn id="348" idx="2"/>
                  <a:endCxn id="347" idx="6"/>
                </p:cNvCxnSpPr>
                <p:nvPr/>
              </p:nvCxnSpPr>
              <p:spPr bwMode="auto">
                <a:xfrm flipH="1">
                  <a:off x="5855033" y="5686988"/>
                  <a:ext cx="281471" cy="37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1" name="Straight Connector 350"/>
                <p:cNvCxnSpPr>
                  <a:stCxn id="347" idx="5"/>
                  <a:endCxn id="346" idx="1"/>
                </p:cNvCxnSpPr>
                <p:nvPr/>
              </p:nvCxnSpPr>
              <p:spPr bwMode="auto">
                <a:xfrm>
                  <a:off x="5828892" y="5753852"/>
                  <a:ext cx="86986" cy="24017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43" name="TextBox 342"/>
                <p:cNvSpPr txBox="1"/>
                <p:nvPr/>
              </p:nvSpPr>
              <p:spPr>
                <a:xfrm>
                  <a:off x="5406392" y="5603977"/>
                  <a:ext cx="4707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FontTx/>
                    <a:buNone/>
                  </a:pPr>
                  <a:r>
                    <a:rPr lang="en-US" sz="1800" dirty="0">
                      <a:solidFill>
                        <a:srgbClr val="FF0000"/>
                      </a:solidFill>
                      <a:latin typeface="Times"/>
                      <a:cs typeface="Times"/>
                    </a:rPr>
                    <a:t>hi</a:t>
                  </a:r>
                </a:p>
              </p:txBody>
            </p:sp>
            <p:sp>
              <p:nvSpPr>
                <p:cNvPr id="345" name="TextBox 344"/>
                <p:cNvSpPr txBox="1"/>
                <p:nvPr/>
              </p:nvSpPr>
              <p:spPr>
                <a:xfrm>
                  <a:off x="5995829" y="5930674"/>
                  <a:ext cx="4707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FontTx/>
                    <a:buNone/>
                  </a:pPr>
                  <a:r>
                    <a:rPr lang="en-US" sz="1800" dirty="0">
                      <a:solidFill>
                        <a:srgbClr val="FF0000"/>
                      </a:solidFill>
                      <a:latin typeface="Times"/>
                      <a:cs typeface="Times"/>
                    </a:rPr>
                    <a:t>lo</a:t>
                  </a:r>
                </a:p>
              </p:txBody>
            </p:sp>
          </p:grpSp>
        </p:grpSp>
      </p:grpSp>
      <p:sp>
        <p:nvSpPr>
          <p:cNvPr id="57" name="Rectangle 31"/>
          <p:cNvSpPr>
            <a:spLocks/>
          </p:cNvSpPr>
          <p:nvPr/>
        </p:nvSpPr>
        <p:spPr bwMode="auto">
          <a:xfrm>
            <a:off x="175374" y="109924"/>
            <a:ext cx="6795492" cy="4643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22" bIns="0"/>
          <a:lstStyle/>
          <a:p>
            <a:pPr marL="40166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Calibri"/>
                <a:cs typeface="Calibri"/>
                <a:sym typeface="Arial Bold" charset="0"/>
              </a:rPr>
              <a:t>Counting triangles (clustering coefficient)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9825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9480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grpSp>
        <p:nvGrpSpPr>
          <p:cNvPr id="231" name="Group 230"/>
          <p:cNvGrpSpPr/>
          <p:nvPr/>
        </p:nvGrpSpPr>
        <p:grpSpPr>
          <a:xfrm>
            <a:off x="500611" y="4304643"/>
            <a:ext cx="1725892" cy="1734473"/>
            <a:chOff x="711178" y="4488905"/>
            <a:chExt cx="1364815" cy="1371600"/>
          </a:xfrm>
        </p:grpSpPr>
        <p:grpSp>
          <p:nvGrpSpPr>
            <p:cNvPr id="2" name="Group 1"/>
            <p:cNvGrpSpPr>
              <a:grpSpLocks noChangeAspect="1"/>
            </p:cNvGrpSpPr>
            <p:nvPr/>
          </p:nvGrpSpPr>
          <p:grpSpPr>
            <a:xfrm>
              <a:off x="711178" y="4488905"/>
              <a:ext cx="1364815" cy="1371600"/>
              <a:chOff x="3408652" y="2316330"/>
              <a:chExt cx="1916112" cy="1925637"/>
            </a:xfrm>
          </p:grpSpPr>
          <p:sp>
            <p:nvSpPr>
              <p:cNvPr id="54" name="Oval 8"/>
              <p:cNvSpPr>
                <a:spLocks noChangeAspect="1" noChangeArrowheads="1"/>
              </p:cNvSpPr>
              <p:nvPr/>
            </p:nvSpPr>
            <p:spPr bwMode="auto">
              <a:xfrm>
                <a:off x="3473740" y="303546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Rectangle 9"/>
              <p:cNvSpPr>
                <a:spLocks noChangeAspect="1" noChangeArrowheads="1"/>
              </p:cNvSpPr>
              <p:nvPr/>
            </p:nvSpPr>
            <p:spPr bwMode="auto">
              <a:xfrm>
                <a:off x="3408652" y="2316330"/>
                <a:ext cx="1916112" cy="1925637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Oval 10"/>
              <p:cNvSpPr>
                <a:spLocks noChangeAspect="1" noChangeArrowheads="1"/>
              </p:cNvSpPr>
              <p:nvPr/>
            </p:nvSpPr>
            <p:spPr bwMode="auto">
              <a:xfrm>
                <a:off x="3473740" y="401812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Oval 11"/>
              <p:cNvSpPr>
                <a:spLocks noChangeAspect="1" noChangeArrowheads="1"/>
              </p:cNvSpPr>
              <p:nvPr/>
            </p:nvSpPr>
            <p:spPr bwMode="auto">
              <a:xfrm>
                <a:off x="3800765" y="401812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Oval 12"/>
              <p:cNvSpPr>
                <a:spLocks noChangeAspect="1" noChangeArrowheads="1"/>
              </p:cNvSpPr>
              <p:nvPr/>
            </p:nvSpPr>
            <p:spPr bwMode="auto">
              <a:xfrm>
                <a:off x="4127790" y="401812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Oval 13"/>
              <p:cNvSpPr>
                <a:spLocks noChangeAspect="1" noChangeArrowheads="1"/>
              </p:cNvSpPr>
              <p:nvPr/>
            </p:nvSpPr>
            <p:spPr bwMode="auto">
              <a:xfrm>
                <a:off x="4456401" y="4018129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Oval 14"/>
              <p:cNvSpPr>
                <a:spLocks noChangeAspect="1" noChangeArrowheads="1"/>
              </p:cNvSpPr>
              <p:nvPr/>
            </p:nvSpPr>
            <p:spPr bwMode="auto">
              <a:xfrm>
                <a:off x="4783426" y="401812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Oval 15"/>
              <p:cNvSpPr>
                <a:spLocks noChangeAspect="1" noChangeArrowheads="1"/>
              </p:cNvSpPr>
              <p:nvPr/>
            </p:nvSpPr>
            <p:spPr bwMode="auto">
              <a:xfrm>
                <a:off x="5110451" y="4018129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Oval 17"/>
              <p:cNvSpPr>
                <a:spLocks noChangeAspect="1" noChangeArrowheads="1"/>
              </p:cNvSpPr>
              <p:nvPr/>
            </p:nvSpPr>
            <p:spPr bwMode="auto">
              <a:xfrm>
                <a:off x="3473740" y="238141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3" name="Oval 18"/>
              <p:cNvSpPr>
                <a:spLocks noChangeAspect="1" noChangeArrowheads="1"/>
              </p:cNvSpPr>
              <p:nvPr/>
            </p:nvSpPr>
            <p:spPr bwMode="auto">
              <a:xfrm>
                <a:off x="3800765" y="238141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Oval 19"/>
              <p:cNvSpPr>
                <a:spLocks noChangeAspect="1" noChangeArrowheads="1"/>
              </p:cNvSpPr>
              <p:nvPr/>
            </p:nvSpPr>
            <p:spPr bwMode="auto">
              <a:xfrm>
                <a:off x="4127790" y="2381417"/>
                <a:ext cx="136525" cy="1365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Oval 20"/>
              <p:cNvSpPr>
                <a:spLocks noChangeAspect="1" noChangeArrowheads="1"/>
              </p:cNvSpPr>
              <p:nvPr/>
            </p:nvSpPr>
            <p:spPr bwMode="auto">
              <a:xfrm>
                <a:off x="4456401" y="238141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Oval 21"/>
              <p:cNvSpPr>
                <a:spLocks noChangeAspect="1" noChangeArrowheads="1"/>
              </p:cNvSpPr>
              <p:nvPr/>
            </p:nvSpPr>
            <p:spPr bwMode="auto">
              <a:xfrm>
                <a:off x="4783426" y="2381417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Oval 22"/>
              <p:cNvSpPr>
                <a:spLocks noChangeAspect="1" noChangeArrowheads="1"/>
              </p:cNvSpPr>
              <p:nvPr/>
            </p:nvSpPr>
            <p:spPr bwMode="auto">
              <a:xfrm>
                <a:off x="5110451" y="2381417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Oval 24"/>
              <p:cNvSpPr>
                <a:spLocks noChangeAspect="1" noChangeArrowheads="1"/>
              </p:cNvSpPr>
              <p:nvPr/>
            </p:nvSpPr>
            <p:spPr bwMode="auto">
              <a:xfrm>
                <a:off x="3473740" y="2708442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Oval 25"/>
              <p:cNvSpPr>
                <a:spLocks noChangeAspect="1" noChangeArrowheads="1"/>
              </p:cNvSpPr>
              <p:nvPr/>
            </p:nvSpPr>
            <p:spPr bwMode="auto">
              <a:xfrm>
                <a:off x="3800765" y="2708442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Oval 26"/>
              <p:cNvSpPr>
                <a:spLocks noChangeAspect="1" noChangeArrowheads="1"/>
              </p:cNvSpPr>
              <p:nvPr/>
            </p:nvSpPr>
            <p:spPr bwMode="auto">
              <a:xfrm>
                <a:off x="4127790" y="2708442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Oval 27"/>
              <p:cNvSpPr>
                <a:spLocks noChangeAspect="1" noChangeArrowheads="1"/>
              </p:cNvSpPr>
              <p:nvPr/>
            </p:nvSpPr>
            <p:spPr bwMode="auto">
              <a:xfrm>
                <a:off x="4456401" y="2708442"/>
                <a:ext cx="136525" cy="1365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Oval 28"/>
              <p:cNvSpPr>
                <a:spLocks noChangeAspect="1" noChangeArrowheads="1"/>
              </p:cNvSpPr>
              <p:nvPr/>
            </p:nvSpPr>
            <p:spPr bwMode="auto">
              <a:xfrm>
                <a:off x="4783426" y="2708442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Oval 29"/>
              <p:cNvSpPr>
                <a:spLocks noChangeAspect="1" noChangeArrowheads="1"/>
              </p:cNvSpPr>
              <p:nvPr/>
            </p:nvSpPr>
            <p:spPr bwMode="auto">
              <a:xfrm>
                <a:off x="5110451" y="2708442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Oval 31"/>
              <p:cNvSpPr>
                <a:spLocks noChangeAspect="1" noChangeArrowheads="1"/>
              </p:cNvSpPr>
              <p:nvPr/>
            </p:nvSpPr>
            <p:spPr bwMode="auto">
              <a:xfrm>
                <a:off x="3800765" y="3035467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Oval 32"/>
              <p:cNvSpPr>
                <a:spLocks noChangeAspect="1" noChangeArrowheads="1"/>
              </p:cNvSpPr>
              <p:nvPr/>
            </p:nvSpPr>
            <p:spPr bwMode="auto">
              <a:xfrm>
                <a:off x="4127790" y="303546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Oval 33"/>
              <p:cNvSpPr>
                <a:spLocks noChangeAspect="1" noChangeArrowheads="1"/>
              </p:cNvSpPr>
              <p:nvPr/>
            </p:nvSpPr>
            <p:spPr bwMode="auto">
              <a:xfrm>
                <a:off x="4456401" y="3035467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Oval 34"/>
              <p:cNvSpPr>
                <a:spLocks noChangeAspect="1" noChangeArrowheads="1"/>
              </p:cNvSpPr>
              <p:nvPr/>
            </p:nvSpPr>
            <p:spPr bwMode="auto">
              <a:xfrm>
                <a:off x="4783426" y="3035467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Oval 35"/>
              <p:cNvSpPr>
                <a:spLocks noChangeAspect="1" noChangeArrowheads="1"/>
              </p:cNvSpPr>
              <p:nvPr/>
            </p:nvSpPr>
            <p:spPr bwMode="auto">
              <a:xfrm>
                <a:off x="5110451" y="3035467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Oval 37"/>
              <p:cNvSpPr>
                <a:spLocks noChangeAspect="1" noChangeArrowheads="1"/>
              </p:cNvSpPr>
              <p:nvPr/>
            </p:nvSpPr>
            <p:spPr bwMode="auto">
              <a:xfrm>
                <a:off x="3473740" y="3364079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Oval 38"/>
              <p:cNvSpPr>
                <a:spLocks noChangeAspect="1" noChangeArrowheads="1"/>
              </p:cNvSpPr>
              <p:nvPr/>
            </p:nvSpPr>
            <p:spPr bwMode="auto">
              <a:xfrm>
                <a:off x="3800765" y="3364079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Oval 39"/>
              <p:cNvSpPr>
                <a:spLocks noChangeAspect="1" noChangeArrowheads="1"/>
              </p:cNvSpPr>
              <p:nvPr/>
            </p:nvSpPr>
            <p:spPr bwMode="auto">
              <a:xfrm>
                <a:off x="4127790" y="3364079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Oval 40"/>
              <p:cNvSpPr>
                <a:spLocks noChangeAspect="1" noChangeArrowheads="1"/>
              </p:cNvSpPr>
              <p:nvPr/>
            </p:nvSpPr>
            <p:spPr bwMode="auto">
              <a:xfrm>
                <a:off x="4456401" y="3364079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Oval 41"/>
              <p:cNvSpPr>
                <a:spLocks noChangeAspect="1" noChangeArrowheads="1"/>
              </p:cNvSpPr>
              <p:nvPr/>
            </p:nvSpPr>
            <p:spPr bwMode="auto">
              <a:xfrm>
                <a:off x="4783426" y="336407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" name="Oval 42"/>
              <p:cNvSpPr>
                <a:spLocks noChangeAspect="1" noChangeArrowheads="1"/>
              </p:cNvSpPr>
              <p:nvPr/>
            </p:nvSpPr>
            <p:spPr bwMode="auto">
              <a:xfrm>
                <a:off x="5110451" y="3364079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Oval 44"/>
              <p:cNvSpPr>
                <a:spLocks noChangeAspect="1" noChangeArrowheads="1"/>
              </p:cNvSpPr>
              <p:nvPr/>
            </p:nvSpPr>
            <p:spPr bwMode="auto">
              <a:xfrm>
                <a:off x="3473740" y="3691105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Oval 45"/>
              <p:cNvSpPr>
                <a:spLocks noChangeAspect="1" noChangeArrowheads="1"/>
              </p:cNvSpPr>
              <p:nvPr/>
            </p:nvSpPr>
            <p:spPr bwMode="auto">
              <a:xfrm>
                <a:off x="3800765" y="369110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Oval 46"/>
              <p:cNvSpPr>
                <a:spLocks noChangeAspect="1" noChangeArrowheads="1"/>
              </p:cNvSpPr>
              <p:nvPr/>
            </p:nvSpPr>
            <p:spPr bwMode="auto">
              <a:xfrm>
                <a:off x="4127790" y="3691105"/>
                <a:ext cx="136525" cy="13652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Oval 47"/>
              <p:cNvSpPr>
                <a:spLocks noChangeAspect="1" noChangeArrowheads="1"/>
              </p:cNvSpPr>
              <p:nvPr/>
            </p:nvSpPr>
            <p:spPr bwMode="auto">
              <a:xfrm>
                <a:off x="4456401" y="3691105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Oval 48"/>
              <p:cNvSpPr>
                <a:spLocks noChangeAspect="1" noChangeArrowheads="1"/>
              </p:cNvSpPr>
              <p:nvPr/>
            </p:nvSpPr>
            <p:spPr bwMode="auto">
              <a:xfrm>
                <a:off x="4783426" y="369110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Oval 49"/>
              <p:cNvSpPr>
                <a:spLocks noChangeAspect="1" noChangeArrowheads="1"/>
              </p:cNvSpPr>
              <p:nvPr/>
            </p:nvSpPr>
            <p:spPr bwMode="auto">
              <a:xfrm>
                <a:off x="5110451" y="3691105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20" name="Text Box 4"/>
            <p:cNvSpPr txBox="1">
              <a:spLocks noChangeArrowheads="1"/>
            </p:cNvSpPr>
            <p:nvPr/>
          </p:nvSpPr>
          <p:spPr bwMode="auto">
            <a:xfrm>
              <a:off x="732461" y="4503434"/>
              <a:ext cx="443692" cy="5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>
                  <a:solidFill>
                    <a:srgbClr val="FF0000"/>
                  </a:solidFill>
                  <a:latin typeface="Times" charset="0"/>
                </a:rPr>
                <a:t>A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93866" y="4303199"/>
            <a:ext cx="3092910" cy="1737360"/>
            <a:chOff x="3150360" y="4303199"/>
            <a:chExt cx="3092910" cy="1737360"/>
          </a:xfrm>
        </p:grpSpPr>
        <p:grpSp>
          <p:nvGrpSpPr>
            <p:cNvPr id="4" name="Group 3"/>
            <p:cNvGrpSpPr/>
            <p:nvPr/>
          </p:nvGrpSpPr>
          <p:grpSpPr>
            <a:xfrm>
              <a:off x="3150360" y="4304643"/>
              <a:ext cx="1737360" cy="1734473"/>
              <a:chOff x="2936229" y="1555674"/>
              <a:chExt cx="1373883" cy="1371600"/>
            </a:xfrm>
          </p:grpSpPr>
          <p:grpSp>
            <p:nvGrpSpPr>
              <p:cNvPr id="23" name="Group 22"/>
              <p:cNvGrpSpPr>
                <a:grpSpLocks noChangeAspect="1"/>
              </p:cNvGrpSpPr>
              <p:nvPr/>
            </p:nvGrpSpPr>
            <p:grpSpPr>
              <a:xfrm>
                <a:off x="2936229" y="1555674"/>
                <a:ext cx="1373883" cy="1371600"/>
                <a:chOff x="3433283" y="3230640"/>
                <a:chExt cx="1908120" cy="1904949"/>
              </a:xfrm>
            </p:grpSpPr>
            <p:sp>
              <p:nvSpPr>
                <p:cNvPr id="202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3922033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4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5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8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9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4489742" y="4904695"/>
                  <a:ext cx="136525" cy="1365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0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4816767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2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5143792" y="490469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4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3267983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1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3595008"/>
                  <a:ext cx="136525" cy="136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2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3595008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7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3922033"/>
                  <a:ext cx="136525" cy="136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8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3922033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2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425064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3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425064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4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4250645"/>
                  <a:ext cx="136525" cy="1365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5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489742" y="425064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8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4577671"/>
                  <a:ext cx="136525" cy="136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9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4577671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40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4577671"/>
                  <a:ext cx="136525" cy="1365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41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4489742" y="4577671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42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4816767" y="4577671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cxnSp>
              <p:nvCxnSpPr>
                <p:cNvPr id="5" name="Straight Connector 4"/>
                <p:cNvCxnSpPr/>
                <p:nvPr/>
              </p:nvCxnSpPr>
              <p:spPr bwMode="auto">
                <a:xfrm>
                  <a:off x="3436454" y="5129240"/>
                  <a:ext cx="190494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2" name="Straight Connector 281"/>
                <p:cNvCxnSpPr/>
                <p:nvPr/>
              </p:nvCxnSpPr>
              <p:spPr bwMode="auto">
                <a:xfrm rot="16200000">
                  <a:off x="2480808" y="4183115"/>
                  <a:ext cx="190494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3" name="Straight Connector 282"/>
                <p:cNvCxnSpPr/>
                <p:nvPr/>
              </p:nvCxnSpPr>
              <p:spPr bwMode="auto">
                <a:xfrm>
                  <a:off x="3613150" y="3241675"/>
                  <a:ext cx="1711325" cy="171132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5" name="Straight Connector 284"/>
                <p:cNvCxnSpPr/>
                <p:nvPr/>
              </p:nvCxnSpPr>
              <p:spPr bwMode="auto">
                <a:xfrm>
                  <a:off x="3437244" y="3241055"/>
                  <a:ext cx="18288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6" name="Straight Connector 285"/>
                <p:cNvCxnSpPr/>
                <p:nvPr/>
              </p:nvCxnSpPr>
              <p:spPr bwMode="auto">
                <a:xfrm rot="16200000">
                  <a:off x="5236234" y="5034017"/>
                  <a:ext cx="18288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22" name="Text Box 4"/>
              <p:cNvSpPr txBox="1">
                <a:spLocks noChangeArrowheads="1"/>
              </p:cNvSpPr>
              <p:nvPr/>
            </p:nvSpPr>
            <p:spPr bwMode="auto">
              <a:xfrm>
                <a:off x="2951105" y="1570203"/>
                <a:ext cx="403717" cy="523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299" tIns="45650" rIns="91299" bIns="45650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" charset="0"/>
                  </a:rPr>
                  <a:t>L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508797" y="4303199"/>
              <a:ext cx="1734473" cy="1737360"/>
              <a:chOff x="4100379" y="1554532"/>
              <a:chExt cx="1371600" cy="1373883"/>
            </a:xfrm>
          </p:grpSpPr>
          <p:grpSp>
            <p:nvGrpSpPr>
              <p:cNvPr id="287" name="Group 286"/>
              <p:cNvGrpSpPr>
                <a:grpSpLocks noChangeAspect="1"/>
              </p:cNvGrpSpPr>
              <p:nvPr/>
            </p:nvGrpSpPr>
            <p:grpSpPr>
              <a:xfrm rot="16200000" flipH="1">
                <a:off x="4099237" y="1555674"/>
                <a:ext cx="1373883" cy="1371600"/>
                <a:chOff x="3433283" y="3230640"/>
                <a:chExt cx="1908120" cy="1904949"/>
              </a:xfrm>
            </p:grpSpPr>
            <p:sp>
              <p:nvSpPr>
                <p:cNvPr id="288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3922033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0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1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2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4489742" y="4904695"/>
                  <a:ext cx="136525" cy="1365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3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4816767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4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5143792" y="490469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5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3267983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6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3595008"/>
                  <a:ext cx="136525" cy="136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7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3595008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8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3922033"/>
                  <a:ext cx="136525" cy="136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9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3922033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0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425064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1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425064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2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4250645"/>
                  <a:ext cx="136525" cy="1365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3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489742" y="425064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4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4577671"/>
                  <a:ext cx="136525" cy="136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5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4577671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6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4577671"/>
                  <a:ext cx="136525" cy="1365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7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4489742" y="4577671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8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4816767" y="4577671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cxnSp>
              <p:nvCxnSpPr>
                <p:cNvPr id="309" name="Straight Connector 308"/>
                <p:cNvCxnSpPr/>
                <p:nvPr/>
              </p:nvCxnSpPr>
              <p:spPr bwMode="auto">
                <a:xfrm>
                  <a:off x="3436454" y="5129240"/>
                  <a:ext cx="190494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0" name="Straight Connector 309"/>
                <p:cNvCxnSpPr/>
                <p:nvPr/>
              </p:nvCxnSpPr>
              <p:spPr bwMode="auto">
                <a:xfrm rot="16200000">
                  <a:off x="2480808" y="4183115"/>
                  <a:ext cx="190494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1" name="Straight Connector 310"/>
                <p:cNvCxnSpPr/>
                <p:nvPr/>
              </p:nvCxnSpPr>
              <p:spPr bwMode="auto">
                <a:xfrm>
                  <a:off x="3613150" y="3241675"/>
                  <a:ext cx="1711325" cy="171132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2" name="Straight Connector 311"/>
                <p:cNvCxnSpPr/>
                <p:nvPr/>
              </p:nvCxnSpPr>
              <p:spPr bwMode="auto">
                <a:xfrm>
                  <a:off x="3437244" y="3241055"/>
                  <a:ext cx="18288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3" name="Straight Connector 312"/>
                <p:cNvCxnSpPr/>
                <p:nvPr/>
              </p:nvCxnSpPr>
              <p:spPr bwMode="auto">
                <a:xfrm rot="16200000">
                  <a:off x="5236234" y="5034017"/>
                  <a:ext cx="18288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23" name="Text Box 4"/>
              <p:cNvSpPr txBox="1">
                <a:spLocks noChangeArrowheads="1"/>
              </p:cNvSpPr>
              <p:nvPr/>
            </p:nvSpPr>
            <p:spPr bwMode="auto">
              <a:xfrm>
                <a:off x="4367469" y="1570203"/>
                <a:ext cx="443692" cy="523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299" tIns="45650" rIns="91299" bIns="45650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Times" charset="0"/>
                  </a:rPr>
                  <a:t>U</a:t>
                </a:r>
              </a:p>
            </p:txBody>
          </p:sp>
        </p:grpSp>
      </p:grpSp>
      <p:grpSp>
        <p:nvGrpSpPr>
          <p:cNvPr id="226" name="Group 225"/>
          <p:cNvGrpSpPr/>
          <p:nvPr/>
        </p:nvGrpSpPr>
        <p:grpSpPr>
          <a:xfrm>
            <a:off x="7076434" y="4257479"/>
            <a:ext cx="1807765" cy="1828800"/>
            <a:chOff x="6548957" y="1555674"/>
            <a:chExt cx="1429559" cy="1446193"/>
          </a:xfrm>
        </p:grpSpPr>
        <p:sp>
          <p:nvSpPr>
            <p:cNvPr id="245" name="Oval 8"/>
            <p:cNvSpPr>
              <a:spLocks noChangeAspect="1" noChangeArrowheads="1"/>
            </p:cNvSpPr>
            <p:nvPr/>
          </p:nvSpPr>
          <p:spPr bwMode="auto">
            <a:xfrm>
              <a:off x="6595318" y="2067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6" name="Rectangle 9"/>
            <p:cNvSpPr>
              <a:spLocks noChangeAspect="1" noChangeArrowheads="1"/>
            </p:cNvSpPr>
            <p:nvPr/>
          </p:nvSpPr>
          <p:spPr bwMode="auto">
            <a:xfrm>
              <a:off x="6548957" y="1555674"/>
              <a:ext cx="1364816" cy="13716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7" name="Oval 10"/>
            <p:cNvSpPr>
              <a:spLocks noChangeAspect="1" noChangeArrowheads="1"/>
            </p:cNvSpPr>
            <p:nvPr/>
          </p:nvSpPr>
          <p:spPr bwMode="auto">
            <a:xfrm>
              <a:off x="6595318" y="2767838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8" name="Oval 11"/>
            <p:cNvSpPr>
              <a:spLocks noChangeAspect="1" noChangeArrowheads="1"/>
            </p:cNvSpPr>
            <p:nvPr/>
          </p:nvSpPr>
          <p:spPr bwMode="auto">
            <a:xfrm>
              <a:off x="6828253" y="2767838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9" name="Oval 12"/>
            <p:cNvSpPr>
              <a:spLocks noChangeAspect="1" noChangeArrowheads="1"/>
            </p:cNvSpPr>
            <p:nvPr/>
          </p:nvSpPr>
          <p:spPr bwMode="auto">
            <a:xfrm>
              <a:off x="7061188" y="2767838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252" name="Oval 15"/>
            <p:cNvSpPr>
              <a:spLocks noChangeAspect="1" noChangeArrowheads="1"/>
            </p:cNvSpPr>
            <p:nvPr/>
          </p:nvSpPr>
          <p:spPr bwMode="auto">
            <a:xfrm>
              <a:off x="7761121" y="2767838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253" name="Oval 17"/>
            <p:cNvSpPr>
              <a:spLocks noChangeAspect="1" noChangeArrowheads="1"/>
            </p:cNvSpPr>
            <p:nvPr/>
          </p:nvSpPr>
          <p:spPr bwMode="auto">
            <a:xfrm>
              <a:off x="6595318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4" name="Oval 18"/>
            <p:cNvSpPr>
              <a:spLocks noChangeAspect="1" noChangeArrowheads="1"/>
            </p:cNvSpPr>
            <p:nvPr/>
          </p:nvSpPr>
          <p:spPr bwMode="auto">
            <a:xfrm>
              <a:off x="6828253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" name="Oval 19"/>
            <p:cNvSpPr>
              <a:spLocks noChangeAspect="1" noChangeArrowheads="1"/>
            </p:cNvSpPr>
            <p:nvPr/>
          </p:nvSpPr>
          <p:spPr bwMode="auto">
            <a:xfrm>
              <a:off x="7061188" y="1602034"/>
              <a:ext cx="97245" cy="97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" name="Oval 20"/>
            <p:cNvSpPr>
              <a:spLocks noChangeAspect="1" noChangeArrowheads="1"/>
            </p:cNvSpPr>
            <p:nvPr/>
          </p:nvSpPr>
          <p:spPr bwMode="auto">
            <a:xfrm>
              <a:off x="7295252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" name="Oval 21"/>
            <p:cNvSpPr>
              <a:spLocks noChangeAspect="1" noChangeArrowheads="1"/>
            </p:cNvSpPr>
            <p:nvPr/>
          </p:nvSpPr>
          <p:spPr bwMode="auto">
            <a:xfrm>
              <a:off x="7528187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8" name="Oval 22"/>
            <p:cNvSpPr>
              <a:spLocks noChangeAspect="1" noChangeArrowheads="1"/>
            </p:cNvSpPr>
            <p:nvPr/>
          </p:nvSpPr>
          <p:spPr bwMode="auto">
            <a:xfrm>
              <a:off x="7761121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9" name="Oval 24"/>
            <p:cNvSpPr>
              <a:spLocks noChangeAspect="1" noChangeArrowheads="1"/>
            </p:cNvSpPr>
            <p:nvPr/>
          </p:nvSpPr>
          <p:spPr bwMode="auto">
            <a:xfrm>
              <a:off x="6595318" y="1834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0" name="Oval 25"/>
            <p:cNvSpPr>
              <a:spLocks noChangeAspect="1" noChangeArrowheads="1"/>
            </p:cNvSpPr>
            <p:nvPr/>
          </p:nvSpPr>
          <p:spPr bwMode="auto">
            <a:xfrm>
              <a:off x="6828253" y="1834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" name="Oval 26"/>
            <p:cNvSpPr>
              <a:spLocks noChangeAspect="1" noChangeArrowheads="1"/>
            </p:cNvSpPr>
            <p:nvPr/>
          </p:nvSpPr>
          <p:spPr bwMode="auto">
            <a:xfrm>
              <a:off x="7061188" y="1834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2" name="Oval 27"/>
            <p:cNvSpPr>
              <a:spLocks noChangeAspect="1" noChangeArrowheads="1"/>
            </p:cNvSpPr>
            <p:nvPr/>
          </p:nvSpPr>
          <p:spPr bwMode="auto">
            <a:xfrm>
              <a:off x="7295252" y="1834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3" name="Oval 28"/>
            <p:cNvSpPr>
              <a:spLocks noChangeAspect="1" noChangeArrowheads="1"/>
            </p:cNvSpPr>
            <p:nvPr/>
          </p:nvSpPr>
          <p:spPr bwMode="auto">
            <a:xfrm>
              <a:off x="7528187" y="1834969"/>
              <a:ext cx="97245" cy="9724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4" name="Oval 29"/>
            <p:cNvSpPr>
              <a:spLocks noChangeAspect="1" noChangeArrowheads="1"/>
            </p:cNvSpPr>
            <p:nvPr/>
          </p:nvSpPr>
          <p:spPr bwMode="auto">
            <a:xfrm>
              <a:off x="7761121" y="1834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5" name="Oval 31"/>
            <p:cNvSpPr>
              <a:spLocks noChangeAspect="1" noChangeArrowheads="1"/>
            </p:cNvSpPr>
            <p:nvPr/>
          </p:nvSpPr>
          <p:spPr bwMode="auto">
            <a:xfrm>
              <a:off x="6828253" y="2067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" name="Oval 32"/>
            <p:cNvSpPr>
              <a:spLocks noChangeAspect="1" noChangeArrowheads="1"/>
            </p:cNvSpPr>
            <p:nvPr/>
          </p:nvSpPr>
          <p:spPr bwMode="auto">
            <a:xfrm>
              <a:off x="7061188" y="2067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7" name="Oval 33"/>
            <p:cNvSpPr>
              <a:spLocks noChangeAspect="1" noChangeArrowheads="1"/>
            </p:cNvSpPr>
            <p:nvPr/>
          </p:nvSpPr>
          <p:spPr bwMode="auto">
            <a:xfrm>
              <a:off x="7295252" y="206790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8" name="Oval 34"/>
            <p:cNvSpPr>
              <a:spLocks noChangeAspect="1" noChangeArrowheads="1"/>
            </p:cNvSpPr>
            <p:nvPr/>
          </p:nvSpPr>
          <p:spPr bwMode="auto">
            <a:xfrm>
              <a:off x="7528187" y="206790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" name="Oval 35"/>
            <p:cNvSpPr>
              <a:spLocks noChangeAspect="1" noChangeArrowheads="1"/>
            </p:cNvSpPr>
            <p:nvPr/>
          </p:nvSpPr>
          <p:spPr bwMode="auto">
            <a:xfrm>
              <a:off x="7761121" y="2067904"/>
              <a:ext cx="97245" cy="9724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0" name="Oval 37"/>
            <p:cNvSpPr>
              <a:spLocks noChangeAspect="1" noChangeArrowheads="1"/>
            </p:cNvSpPr>
            <p:nvPr/>
          </p:nvSpPr>
          <p:spPr bwMode="auto">
            <a:xfrm>
              <a:off x="6595318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1" name="Oval 38"/>
            <p:cNvSpPr>
              <a:spLocks noChangeAspect="1" noChangeArrowheads="1"/>
            </p:cNvSpPr>
            <p:nvPr/>
          </p:nvSpPr>
          <p:spPr bwMode="auto">
            <a:xfrm>
              <a:off x="6828253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2" name="Oval 39"/>
            <p:cNvSpPr>
              <a:spLocks noChangeAspect="1" noChangeArrowheads="1"/>
            </p:cNvSpPr>
            <p:nvPr/>
          </p:nvSpPr>
          <p:spPr bwMode="auto">
            <a:xfrm>
              <a:off x="7061188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273" name="Oval 40"/>
            <p:cNvSpPr>
              <a:spLocks noChangeAspect="1" noChangeArrowheads="1"/>
            </p:cNvSpPr>
            <p:nvPr/>
          </p:nvSpPr>
          <p:spPr bwMode="auto">
            <a:xfrm>
              <a:off x="7295252" y="2301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275" name="Oval 42"/>
            <p:cNvSpPr>
              <a:spLocks noChangeAspect="1" noChangeArrowheads="1"/>
            </p:cNvSpPr>
            <p:nvPr/>
          </p:nvSpPr>
          <p:spPr bwMode="auto">
            <a:xfrm>
              <a:off x="7761121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276" name="Oval 44"/>
            <p:cNvSpPr>
              <a:spLocks noChangeAspect="1" noChangeArrowheads="1"/>
            </p:cNvSpPr>
            <p:nvPr/>
          </p:nvSpPr>
          <p:spPr bwMode="auto">
            <a:xfrm>
              <a:off x="6595318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" name="Oval 45"/>
            <p:cNvSpPr>
              <a:spLocks noChangeAspect="1" noChangeArrowheads="1"/>
            </p:cNvSpPr>
            <p:nvPr/>
          </p:nvSpPr>
          <p:spPr bwMode="auto">
            <a:xfrm>
              <a:off x="6828253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" name="Oval 46"/>
            <p:cNvSpPr>
              <a:spLocks noChangeAspect="1" noChangeArrowheads="1"/>
            </p:cNvSpPr>
            <p:nvPr/>
          </p:nvSpPr>
          <p:spPr bwMode="auto">
            <a:xfrm>
              <a:off x="7061188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280" name="Oval 48"/>
            <p:cNvSpPr>
              <a:spLocks noChangeAspect="1" noChangeArrowheads="1"/>
            </p:cNvSpPr>
            <p:nvPr/>
          </p:nvSpPr>
          <p:spPr bwMode="auto">
            <a:xfrm>
              <a:off x="7528187" y="253490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281" name="Oval 49"/>
            <p:cNvSpPr>
              <a:spLocks noChangeAspect="1" noChangeArrowheads="1"/>
            </p:cNvSpPr>
            <p:nvPr/>
          </p:nvSpPr>
          <p:spPr bwMode="auto">
            <a:xfrm>
              <a:off x="7761121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14" name="Text Box 59"/>
            <p:cNvSpPr txBox="1">
              <a:spLocks noChangeArrowheads="1"/>
            </p:cNvSpPr>
            <p:nvPr/>
          </p:nvSpPr>
          <p:spPr bwMode="auto">
            <a:xfrm>
              <a:off x="7679736" y="2220050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5" name="Text Box 59"/>
            <p:cNvSpPr txBox="1">
              <a:spLocks noChangeArrowheads="1"/>
            </p:cNvSpPr>
            <p:nvPr/>
          </p:nvSpPr>
          <p:spPr bwMode="auto">
            <a:xfrm>
              <a:off x="7679736" y="2446210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16" name="Text Box 59"/>
            <p:cNvSpPr txBox="1">
              <a:spLocks noChangeArrowheads="1"/>
            </p:cNvSpPr>
            <p:nvPr/>
          </p:nvSpPr>
          <p:spPr bwMode="auto">
            <a:xfrm>
              <a:off x="7490744" y="2220050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7" name="Text Box 59"/>
            <p:cNvSpPr txBox="1">
              <a:spLocks noChangeArrowheads="1"/>
            </p:cNvSpPr>
            <p:nvPr/>
          </p:nvSpPr>
          <p:spPr bwMode="auto">
            <a:xfrm>
              <a:off x="7252699" y="2446210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8" name="Text Box 59"/>
            <p:cNvSpPr txBox="1">
              <a:spLocks noChangeArrowheads="1"/>
            </p:cNvSpPr>
            <p:nvPr/>
          </p:nvSpPr>
          <p:spPr bwMode="auto">
            <a:xfrm>
              <a:off x="7252699" y="2663313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19" name="Text Box 59"/>
            <p:cNvSpPr txBox="1">
              <a:spLocks noChangeArrowheads="1"/>
            </p:cNvSpPr>
            <p:nvPr/>
          </p:nvSpPr>
          <p:spPr bwMode="auto">
            <a:xfrm>
              <a:off x="7490744" y="2663313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24" name="Text Box 4"/>
            <p:cNvSpPr txBox="1">
              <a:spLocks noChangeArrowheads="1"/>
            </p:cNvSpPr>
            <p:nvPr/>
          </p:nvSpPr>
          <p:spPr bwMode="auto">
            <a:xfrm>
              <a:off x="6619437" y="1570203"/>
              <a:ext cx="423880" cy="5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>
                  <a:solidFill>
                    <a:srgbClr val="FF0000"/>
                  </a:solidFill>
                  <a:latin typeface="Times" charset="0"/>
                </a:rPr>
                <a:t>C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32492" y="1587564"/>
            <a:ext cx="3415659" cy="18374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96"/>
              </a:spcBef>
              <a:buFontTx/>
              <a:buNone/>
            </a:pPr>
            <a:r>
              <a:rPr lang="en-US" sz="2400" dirty="0">
                <a:solidFill>
                  <a:srgbClr val="FF0000"/>
                </a:solidFill>
                <a:latin typeface="Times"/>
                <a:cs typeface="Times"/>
              </a:rPr>
              <a:t>A = L + U      </a:t>
            </a:r>
            <a:r>
              <a:rPr lang="en-US" sz="1600" dirty="0">
                <a:solidFill>
                  <a:srgbClr val="000000"/>
                </a:solidFill>
                <a:latin typeface="Times"/>
                <a:cs typeface="Times"/>
              </a:rPr>
              <a:t>(hi-&gt;lo  +  lo-&gt;hi)</a:t>
            </a:r>
            <a:r>
              <a:rPr lang="en-US" sz="2400" dirty="0">
                <a:solidFill>
                  <a:srgbClr val="FF0000"/>
                </a:solidFill>
                <a:latin typeface="Times"/>
                <a:cs typeface="Times"/>
              </a:rPr>
              <a:t> </a:t>
            </a:r>
          </a:p>
          <a:p>
            <a:pPr>
              <a:spcBef>
                <a:spcPts val="696"/>
              </a:spcBef>
              <a:buFontTx/>
              <a:buNone/>
            </a:pPr>
            <a:r>
              <a:rPr lang="en-US" sz="2400" dirty="0">
                <a:solidFill>
                  <a:srgbClr val="FF0000"/>
                </a:solidFill>
                <a:latin typeface="Times"/>
                <a:cs typeface="Times"/>
              </a:rPr>
              <a:t>L × U = B</a:t>
            </a:r>
            <a:r>
              <a:rPr lang="en-US" sz="1600" dirty="0">
                <a:solidFill>
                  <a:srgbClr val="FF0000"/>
                </a:solidFill>
                <a:latin typeface="Times"/>
                <a:cs typeface="Times"/>
              </a:rPr>
              <a:t>       </a:t>
            </a:r>
            <a:r>
              <a:rPr lang="en-US" sz="1600" dirty="0">
                <a:solidFill>
                  <a:srgbClr val="000000"/>
                </a:solidFill>
                <a:latin typeface="Times"/>
                <a:cs typeface="Times"/>
              </a:rPr>
              <a:t>(wedge, low hinge)</a:t>
            </a:r>
            <a:endParaRPr lang="en-US" sz="2400" dirty="0">
              <a:solidFill>
                <a:srgbClr val="000000"/>
              </a:solidFill>
              <a:latin typeface="Times"/>
              <a:cs typeface="Times"/>
            </a:endParaRPr>
          </a:p>
          <a:p>
            <a:pPr>
              <a:spcBef>
                <a:spcPts val="696"/>
              </a:spcBef>
              <a:buFontTx/>
              <a:buNone/>
            </a:pPr>
            <a:r>
              <a:rPr lang="en-US" sz="2400" dirty="0">
                <a:solidFill>
                  <a:srgbClr val="FF0000"/>
                </a:solidFill>
                <a:latin typeface="Times"/>
                <a:cs typeface="Times"/>
              </a:rPr>
              <a:t>A </a:t>
            </a:r>
            <a:r>
              <a:rPr lang="en-US" sz="2400" b="1" baseline="30000" dirty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baseline="30000" dirty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"/>
                <a:cs typeface="Times"/>
              </a:rPr>
              <a:t>B = C       </a:t>
            </a:r>
            <a:r>
              <a:rPr lang="en-US" sz="1600" dirty="0">
                <a:solidFill>
                  <a:srgbClr val="000000"/>
                </a:solidFill>
                <a:latin typeface="Times"/>
                <a:cs typeface="Times"/>
              </a:rPr>
              <a:t>(closed wedge)</a:t>
            </a:r>
            <a:endParaRPr lang="en-US" sz="2400" dirty="0">
              <a:solidFill>
                <a:srgbClr val="000000"/>
              </a:solidFill>
              <a:latin typeface="Times"/>
              <a:cs typeface="Times"/>
            </a:endParaRPr>
          </a:p>
          <a:p>
            <a:pPr>
              <a:spcBef>
                <a:spcPts val="696"/>
              </a:spcBef>
              <a:buFontTx/>
              <a:buNone/>
            </a:pPr>
            <a:r>
              <a:rPr lang="en-US" sz="2400" dirty="0">
                <a:solidFill>
                  <a:srgbClr val="FF0000"/>
                </a:solidFill>
                <a:latin typeface="Times"/>
                <a:cs typeface="Times"/>
              </a:rPr>
              <a:t>sum(C)/2  =     </a:t>
            </a:r>
            <a:r>
              <a:rPr lang="en-US" sz="2400" b="1" dirty="0">
                <a:solidFill>
                  <a:srgbClr val="FF0000"/>
                </a:solidFill>
                <a:latin typeface="Times"/>
                <a:cs typeface="Times"/>
              </a:rPr>
              <a:t>4 </a:t>
            </a:r>
            <a:r>
              <a:rPr lang="en-US" sz="2000" b="1" dirty="0">
                <a:solidFill>
                  <a:srgbClr val="FF0000"/>
                </a:solidFill>
                <a:latin typeface="Times"/>
                <a:cs typeface="Times"/>
              </a:rPr>
              <a:t>triangles</a:t>
            </a:r>
            <a:r>
              <a:rPr lang="en-US" sz="2000" dirty="0">
                <a:solidFill>
                  <a:srgbClr val="FF0000"/>
                </a:solidFill>
                <a:latin typeface="Times"/>
                <a:cs typeface="Times"/>
              </a:rPr>
              <a:t>   </a:t>
            </a:r>
            <a:endParaRPr lang="en-US" sz="2400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81695" y="1277948"/>
            <a:ext cx="1872043" cy="2499358"/>
            <a:chOff x="481695" y="1277948"/>
            <a:chExt cx="1872043" cy="2499358"/>
          </a:xfrm>
        </p:grpSpPr>
        <p:sp>
          <p:nvSpPr>
            <p:cNvPr id="237" name="Rectangle 236"/>
            <p:cNvSpPr/>
            <p:nvPr/>
          </p:nvSpPr>
          <p:spPr bwMode="auto">
            <a:xfrm>
              <a:off x="481695" y="1401436"/>
              <a:ext cx="1872043" cy="237587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FontTx/>
                <a:buAutoNum type="arabicPeriod"/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21" name="Text Box 4"/>
            <p:cNvSpPr txBox="1">
              <a:spLocks noChangeArrowheads="1"/>
            </p:cNvSpPr>
            <p:nvPr/>
          </p:nvSpPr>
          <p:spPr bwMode="auto">
            <a:xfrm>
              <a:off x="1184379" y="1277948"/>
              <a:ext cx="443692" cy="5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>
                  <a:solidFill>
                    <a:srgbClr val="FF0000"/>
                  </a:solidFill>
                  <a:latin typeface="Times" charset="0"/>
                </a:rPr>
                <a:t>A</a:t>
              </a:r>
            </a:p>
          </p:txBody>
        </p:sp>
        <p:sp>
          <p:nvSpPr>
            <p:cNvPr id="153" name="Oval 152"/>
            <p:cNvSpPr/>
            <p:nvPr/>
          </p:nvSpPr>
          <p:spPr>
            <a:xfrm>
              <a:off x="1070155" y="2148211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>
                  <a:solidFill>
                    <a:srgbClr val="404040"/>
                  </a:solidFill>
                  <a:latin typeface="Times"/>
                  <a:cs typeface="Times"/>
                </a:rPr>
                <a:t>5</a:t>
              </a:r>
            </a:p>
          </p:txBody>
        </p:sp>
        <p:sp>
          <p:nvSpPr>
            <p:cNvPr id="154" name="Oval 153"/>
            <p:cNvSpPr/>
            <p:nvPr/>
          </p:nvSpPr>
          <p:spPr>
            <a:xfrm>
              <a:off x="1104909" y="2909189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>
                  <a:solidFill>
                    <a:srgbClr val="404040"/>
                  </a:solidFill>
                  <a:latin typeface="Times"/>
                  <a:cs typeface="Times"/>
                </a:rPr>
                <a:t>6</a:t>
              </a:r>
            </a:p>
          </p:txBody>
        </p:sp>
        <p:sp>
          <p:nvSpPr>
            <p:cNvPr id="155" name="Oval 154"/>
            <p:cNvSpPr/>
            <p:nvPr/>
          </p:nvSpPr>
          <p:spPr>
            <a:xfrm>
              <a:off x="589360" y="1732158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>
                  <a:solidFill>
                    <a:srgbClr val="404040"/>
                  </a:solidFill>
                  <a:latin typeface="Times"/>
                  <a:cs typeface="Times"/>
                </a:rPr>
                <a:t>3</a:t>
              </a:r>
            </a:p>
          </p:txBody>
        </p:sp>
        <p:sp>
          <p:nvSpPr>
            <p:cNvPr id="158" name="Oval 157"/>
            <p:cNvSpPr/>
            <p:nvPr/>
          </p:nvSpPr>
          <p:spPr>
            <a:xfrm>
              <a:off x="522254" y="3344610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>
                  <a:solidFill>
                    <a:srgbClr val="404040"/>
                  </a:solidFill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159" name="Oval 158"/>
            <p:cNvSpPr/>
            <p:nvPr/>
          </p:nvSpPr>
          <p:spPr>
            <a:xfrm>
              <a:off x="1601199" y="3289868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>
                  <a:solidFill>
                    <a:srgbClr val="404040"/>
                  </a:solidFill>
                  <a:latin typeface="Times"/>
                  <a:cs typeface="Times"/>
                </a:rPr>
                <a:t>2</a:t>
              </a:r>
            </a:p>
          </p:txBody>
        </p:sp>
        <p:sp>
          <p:nvSpPr>
            <p:cNvPr id="162" name="Oval 161"/>
            <p:cNvSpPr/>
            <p:nvPr/>
          </p:nvSpPr>
          <p:spPr>
            <a:xfrm>
              <a:off x="1884821" y="2031986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>
                  <a:solidFill>
                    <a:srgbClr val="404040"/>
                  </a:solidFill>
                  <a:latin typeface="Times"/>
                  <a:cs typeface="Times"/>
                </a:rPr>
                <a:t>4</a:t>
              </a:r>
            </a:p>
          </p:txBody>
        </p:sp>
        <p:cxnSp>
          <p:nvCxnSpPr>
            <p:cNvPr id="13" name="Straight Connector 12"/>
            <p:cNvCxnSpPr>
              <a:stCxn id="162" idx="2"/>
              <a:endCxn id="153" idx="6"/>
            </p:cNvCxnSpPr>
            <p:nvPr/>
          </p:nvCxnSpPr>
          <p:spPr bwMode="auto">
            <a:xfrm flipH="1">
              <a:off x="1390195" y="2192006"/>
              <a:ext cx="494626" cy="116225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162" idx="1"/>
              <a:endCxn id="155" idx="6"/>
            </p:cNvCxnSpPr>
            <p:nvPr/>
          </p:nvCxnSpPr>
          <p:spPr bwMode="auto">
            <a:xfrm flipH="1" flipV="1">
              <a:off x="909400" y="1892178"/>
              <a:ext cx="1022290" cy="18667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155" idx="5"/>
              <a:endCxn id="153" idx="1"/>
            </p:cNvCxnSpPr>
            <p:nvPr/>
          </p:nvCxnSpPr>
          <p:spPr bwMode="auto">
            <a:xfrm>
              <a:off x="862531" y="2005329"/>
              <a:ext cx="254493" cy="18975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155" idx="4"/>
              <a:endCxn id="154" idx="1"/>
            </p:cNvCxnSpPr>
            <p:nvPr/>
          </p:nvCxnSpPr>
          <p:spPr bwMode="auto">
            <a:xfrm>
              <a:off x="749380" y="2052198"/>
              <a:ext cx="402398" cy="90386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162" idx="3"/>
              <a:endCxn id="154" idx="7"/>
            </p:cNvCxnSpPr>
            <p:nvPr/>
          </p:nvCxnSpPr>
          <p:spPr bwMode="auto">
            <a:xfrm flipH="1">
              <a:off x="1378080" y="2305157"/>
              <a:ext cx="553610" cy="65090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153" idx="4"/>
              <a:endCxn id="154" idx="0"/>
            </p:cNvCxnSpPr>
            <p:nvPr/>
          </p:nvCxnSpPr>
          <p:spPr bwMode="auto">
            <a:xfrm>
              <a:off x="1230175" y="2468251"/>
              <a:ext cx="34754" cy="44093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154" idx="3"/>
              <a:endCxn id="158" idx="7"/>
            </p:cNvCxnSpPr>
            <p:nvPr/>
          </p:nvCxnSpPr>
          <p:spPr bwMode="auto">
            <a:xfrm flipH="1">
              <a:off x="795425" y="3182360"/>
              <a:ext cx="356353" cy="209119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Straight Connector 223"/>
            <p:cNvCxnSpPr>
              <a:stCxn id="154" idx="5"/>
              <a:endCxn id="159" idx="1"/>
            </p:cNvCxnSpPr>
            <p:nvPr/>
          </p:nvCxnSpPr>
          <p:spPr bwMode="auto">
            <a:xfrm>
              <a:off x="1378080" y="3182360"/>
              <a:ext cx="269988" cy="15437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7044295" y="1277948"/>
            <a:ext cx="1872043" cy="2432784"/>
            <a:chOff x="7044295" y="1277948"/>
            <a:chExt cx="1872043" cy="2432784"/>
          </a:xfrm>
        </p:grpSpPr>
        <p:sp>
          <p:nvSpPr>
            <p:cNvPr id="325" name="Rectangle 324"/>
            <p:cNvSpPr/>
            <p:nvPr/>
          </p:nvSpPr>
          <p:spPr bwMode="auto">
            <a:xfrm>
              <a:off x="7044295" y="1390488"/>
              <a:ext cx="1872043" cy="232024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FontTx/>
                <a:buAutoNum type="arabicPeriod"/>
              </a:pPr>
              <a:endParaRPr lang="en-US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87" name="Oval 186"/>
            <p:cNvSpPr/>
            <p:nvPr/>
          </p:nvSpPr>
          <p:spPr>
            <a:xfrm>
              <a:off x="7667889" y="2103536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>
                  <a:solidFill>
                    <a:srgbClr val="404040"/>
                  </a:solidFill>
                  <a:latin typeface="Times"/>
                  <a:cs typeface="Times"/>
                </a:rPr>
                <a:t>5</a:t>
              </a:r>
            </a:p>
          </p:txBody>
        </p:sp>
        <p:sp>
          <p:nvSpPr>
            <p:cNvPr id="188" name="Oval 187"/>
            <p:cNvSpPr/>
            <p:nvPr/>
          </p:nvSpPr>
          <p:spPr>
            <a:xfrm>
              <a:off x="7702643" y="2864514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>
                  <a:solidFill>
                    <a:srgbClr val="404040"/>
                  </a:solidFill>
                  <a:latin typeface="Times"/>
                  <a:cs typeface="Times"/>
                </a:rPr>
                <a:t>6</a:t>
              </a:r>
            </a:p>
          </p:txBody>
        </p:sp>
        <p:sp>
          <p:nvSpPr>
            <p:cNvPr id="189" name="Oval 188"/>
            <p:cNvSpPr/>
            <p:nvPr/>
          </p:nvSpPr>
          <p:spPr>
            <a:xfrm>
              <a:off x="7187094" y="1687483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>
                  <a:solidFill>
                    <a:srgbClr val="404040"/>
                  </a:solidFill>
                  <a:latin typeface="Times"/>
                  <a:cs typeface="Times"/>
                </a:rPr>
                <a:t>3</a:t>
              </a:r>
            </a:p>
          </p:txBody>
        </p:sp>
        <p:sp>
          <p:nvSpPr>
            <p:cNvPr id="190" name="Oval 189"/>
            <p:cNvSpPr/>
            <p:nvPr/>
          </p:nvSpPr>
          <p:spPr>
            <a:xfrm>
              <a:off x="7119988" y="3299935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>
                  <a:solidFill>
                    <a:srgbClr val="404040"/>
                  </a:solidFill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191" name="Oval 190"/>
            <p:cNvSpPr/>
            <p:nvPr/>
          </p:nvSpPr>
          <p:spPr>
            <a:xfrm>
              <a:off x="8198933" y="3245193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>
                  <a:solidFill>
                    <a:srgbClr val="404040"/>
                  </a:solidFill>
                  <a:latin typeface="Times"/>
                  <a:cs typeface="Times"/>
                </a:rPr>
                <a:t>2</a:t>
              </a:r>
            </a:p>
          </p:txBody>
        </p:sp>
        <p:cxnSp>
          <p:nvCxnSpPr>
            <p:cNvPr id="193" name="Straight Connector 192"/>
            <p:cNvCxnSpPr>
              <a:stCxn id="192" idx="2"/>
              <a:endCxn id="187" idx="6"/>
            </p:cNvCxnSpPr>
            <p:nvPr/>
          </p:nvCxnSpPr>
          <p:spPr bwMode="auto">
            <a:xfrm flipH="1">
              <a:off x="7987929" y="2147331"/>
              <a:ext cx="494626" cy="11622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" name="Straight Connector 197"/>
            <p:cNvCxnSpPr>
              <a:stCxn id="187" idx="4"/>
              <a:endCxn id="188" idx="0"/>
            </p:cNvCxnSpPr>
            <p:nvPr/>
          </p:nvCxnSpPr>
          <p:spPr bwMode="auto">
            <a:xfrm>
              <a:off x="7827909" y="2423576"/>
              <a:ext cx="34754" cy="44093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2" name="Oval 191"/>
            <p:cNvSpPr/>
            <p:nvPr/>
          </p:nvSpPr>
          <p:spPr>
            <a:xfrm>
              <a:off x="8482555" y="1987311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>
                  <a:solidFill>
                    <a:srgbClr val="404040"/>
                  </a:solidFill>
                  <a:latin typeface="Times"/>
                  <a:cs typeface="Times"/>
                </a:rPr>
                <a:t>4</a:t>
              </a:r>
            </a:p>
          </p:txBody>
        </p:sp>
        <p:sp>
          <p:nvSpPr>
            <p:cNvPr id="201" name="Text Box 59"/>
            <p:cNvSpPr txBox="1">
              <a:spLocks noChangeArrowheads="1"/>
            </p:cNvSpPr>
            <p:nvPr/>
          </p:nvSpPr>
          <p:spPr bwMode="auto">
            <a:xfrm>
              <a:off x="8259093" y="2558579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03" name="Text Box 59"/>
            <p:cNvSpPr txBox="1">
              <a:spLocks noChangeArrowheads="1"/>
            </p:cNvSpPr>
            <p:nvPr/>
          </p:nvSpPr>
          <p:spPr bwMode="auto">
            <a:xfrm>
              <a:off x="8050221" y="1846032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06" name="Text Box 59"/>
            <p:cNvSpPr txBox="1">
              <a:spLocks noChangeArrowheads="1"/>
            </p:cNvSpPr>
            <p:nvPr/>
          </p:nvSpPr>
          <p:spPr bwMode="auto">
            <a:xfrm>
              <a:off x="7534817" y="2458276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cxnSp>
          <p:nvCxnSpPr>
            <p:cNvPr id="197" name="Straight Connector 196"/>
            <p:cNvCxnSpPr>
              <a:stCxn id="192" idx="3"/>
              <a:endCxn id="188" idx="7"/>
            </p:cNvCxnSpPr>
            <p:nvPr/>
          </p:nvCxnSpPr>
          <p:spPr bwMode="auto">
            <a:xfrm flipH="1">
              <a:off x="7975814" y="2260482"/>
              <a:ext cx="553610" cy="650901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1" name="Text Box 4"/>
            <p:cNvSpPr txBox="1">
              <a:spLocks noChangeArrowheads="1"/>
            </p:cNvSpPr>
            <p:nvPr/>
          </p:nvSpPr>
          <p:spPr bwMode="auto">
            <a:xfrm>
              <a:off x="7576923" y="1277948"/>
              <a:ext cx="842915" cy="5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>
                  <a:solidFill>
                    <a:srgbClr val="FF0000"/>
                  </a:solidFill>
                  <a:latin typeface="Times" charset="0"/>
                </a:rPr>
                <a:t>B, C</a:t>
              </a:r>
            </a:p>
          </p:txBody>
        </p:sp>
      </p:grpSp>
      <p:sp>
        <p:nvSpPr>
          <p:cNvPr id="177" name="Rectangle 31"/>
          <p:cNvSpPr>
            <a:spLocks/>
          </p:cNvSpPr>
          <p:nvPr/>
        </p:nvSpPr>
        <p:spPr bwMode="auto">
          <a:xfrm>
            <a:off x="175374" y="109924"/>
            <a:ext cx="6795492" cy="4643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22" bIns="0"/>
          <a:lstStyle/>
          <a:p>
            <a:pPr marL="40166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Calibri"/>
                <a:cs typeface="Calibri"/>
                <a:sym typeface="Arial Bold" charset="0"/>
              </a:rPr>
              <a:t>Counting triangles (clustering coefficient)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213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1"/>
          <p:cNvSpPr>
            <a:spLocks noGrp="1"/>
          </p:cNvSpPr>
          <p:nvPr>
            <p:ph sz="half" idx="1"/>
          </p:nvPr>
        </p:nvSpPr>
        <p:spPr>
          <a:xfrm>
            <a:off x="511040" y="2595518"/>
            <a:ext cx="8301796" cy="4104110"/>
          </a:xfrm>
        </p:spPr>
        <p:txBody>
          <a:bodyPr>
            <a:noAutofit/>
          </a:bodyPr>
          <a:lstStyle/>
          <a:p>
            <a:endParaRPr lang="en-US" dirty="0">
              <a:cs typeface="Courier New" pitchFamily="49" charset="0"/>
            </a:endParaRPr>
          </a:p>
          <a:p>
            <a:endParaRPr lang="en-US" dirty="0">
              <a:cs typeface="Courier New" pitchFamily="49" charset="0"/>
            </a:endParaRPr>
          </a:p>
          <a:p>
            <a:r>
              <a:rPr lang="en-US" dirty="0">
                <a:cs typeface="Courier New" pitchFamily="49" charset="0"/>
              </a:rPr>
              <a:t>Aimed at graph algorithm designers/programmers who are not expert in mapping algorithms to parallel hardware.</a:t>
            </a:r>
          </a:p>
          <a:p>
            <a:r>
              <a:rPr lang="en-US" dirty="0">
                <a:cs typeface="Courier New" pitchFamily="49" charset="0"/>
              </a:rPr>
              <a:t>Flexible, </a:t>
            </a:r>
            <a:r>
              <a:rPr lang="en-US" dirty="0" err="1">
                <a:cs typeface="Courier New" pitchFamily="49" charset="0"/>
              </a:rPr>
              <a:t>templated</a:t>
            </a:r>
            <a:r>
              <a:rPr lang="en-US" dirty="0">
                <a:cs typeface="Courier New" pitchFamily="49" charset="0"/>
              </a:rPr>
              <a:t> C++ interface.</a:t>
            </a:r>
          </a:p>
          <a:p>
            <a:r>
              <a:rPr lang="en-US" dirty="0">
                <a:cs typeface="Courier New" pitchFamily="49" charset="0"/>
              </a:rPr>
              <a:t>Scalable performance from laptop to 100,000-processor HPC.</a:t>
            </a:r>
          </a:p>
          <a:p>
            <a:pPr marL="0" indent="0">
              <a:buNone/>
            </a:pPr>
            <a:endParaRPr lang="en-US" sz="1000" dirty="0">
              <a:cs typeface="Courier New" pitchFamily="49" charset="0"/>
            </a:endParaRPr>
          </a:p>
          <a:p>
            <a:pPr marL="0" indent="0">
              <a:buNone/>
            </a:pPr>
            <a:endParaRPr lang="en-US" sz="1000" dirty="0">
              <a:cs typeface="Courier New" pitchFamily="49" charset="0"/>
            </a:endParaRPr>
          </a:p>
          <a:p>
            <a:r>
              <a:rPr lang="en-US" dirty="0">
                <a:cs typeface="Courier New" pitchFamily="49" charset="0"/>
              </a:rPr>
              <a:t>Open source software, version 1.6.2 released April 2018.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half" idx="1"/>
          </p:nvPr>
        </p:nvSpPr>
        <p:spPr>
          <a:xfrm>
            <a:off x="1031847" y="1830375"/>
            <a:ext cx="7074105" cy="1437015"/>
          </a:xfrm>
          <a:noFill/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cs typeface="Courier New" pitchFamily="49" charset="0"/>
              </a:rPr>
              <a:t>An extensible distributed-memory library offering a small but powerful set of linear algebraic operations specifically targeting graph analytics.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1792" y="330156"/>
            <a:ext cx="4512964" cy="2048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Combinatorial BLAS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800" dirty="0"/>
              <a:t>http://</a:t>
            </a:r>
            <a:r>
              <a:rPr lang="en-US" sz="1800" dirty="0" err="1"/>
              <a:t>gauss.cs.ucsb.edu</a:t>
            </a:r>
            <a:r>
              <a:rPr lang="en-US" sz="1800" dirty="0"/>
              <a:t>/~</a:t>
            </a:r>
            <a:r>
              <a:rPr lang="en-US" sz="1800" dirty="0" err="1"/>
              <a:t>aydin</a:t>
            </a:r>
            <a:r>
              <a:rPr lang="en-US" sz="1800" dirty="0"/>
              <a:t>/</a:t>
            </a:r>
            <a:r>
              <a:rPr lang="en-US" sz="1800" dirty="0" err="1"/>
              <a:t>CombBLAS</a:t>
            </a:r>
            <a:endParaRPr lang="en-US" sz="1800" dirty="0"/>
          </a:p>
        </p:txBody>
      </p:sp>
      <p:pic>
        <p:nvPicPr>
          <p:cNvPr id="8" name="Picture 7" descr="fo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669" y="83970"/>
            <a:ext cx="3820752" cy="169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27608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24"/>
          <p:cNvGrpSpPr/>
          <p:nvPr/>
        </p:nvGrpSpPr>
        <p:grpSpPr>
          <a:xfrm>
            <a:off x="0" y="0"/>
            <a:ext cx="9144000" cy="1294805"/>
            <a:chOff x="0" y="-1"/>
            <a:chExt cx="13004800" cy="1841501"/>
          </a:xfrm>
        </p:grpSpPr>
        <p:pic>
          <p:nvPicPr>
            <p:cNvPr id="126" name="Pictur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27" name="Rectangle 5"/>
            <p:cNvSpPr txBox="1">
              <a:spLocks noChangeArrowheads="1"/>
            </p:cNvSpPr>
            <p:nvPr/>
          </p:nvSpPr>
          <p:spPr bwMode="auto">
            <a:xfrm>
              <a:off x="0" y="-1"/>
              <a:ext cx="12674588" cy="8210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kern="0" dirty="0">
                  <a:solidFill>
                    <a:srgbClr val="FFFF00"/>
                  </a:solidFill>
                  <a:latin typeface="Calibri"/>
                  <a:sym typeface="Arial Bold" charset="0"/>
                </a:rPr>
                <a:t>Combinatorial BLAS in distributed memory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862216" y="2889950"/>
            <a:ext cx="1411111" cy="637822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err="1">
                <a:solidFill>
                  <a:srgbClr val="000000"/>
                </a:solidFill>
                <a:latin typeface="Calibri"/>
              </a:rPr>
              <a:t>CommGrid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37541" y="5994391"/>
            <a:ext cx="903113" cy="637822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DCSC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95875" y="5994391"/>
            <a:ext cx="692855" cy="637822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CSC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85545" y="5994391"/>
            <a:ext cx="840216" cy="637822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CSB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59476" y="5994391"/>
            <a:ext cx="956733" cy="637822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Triples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63984" y="4340568"/>
            <a:ext cx="1047039" cy="637822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err="1">
                <a:solidFill>
                  <a:srgbClr val="000000"/>
                </a:solidFill>
                <a:latin typeface="Calibri"/>
              </a:rPr>
              <a:t>SpMat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" name="Straight Connector 4"/>
          <p:cNvCxnSpPr>
            <a:stCxn id="22" idx="2"/>
            <a:endCxn id="10" idx="0"/>
          </p:cNvCxnSpPr>
          <p:nvPr/>
        </p:nvCxnSpPr>
        <p:spPr>
          <a:xfrm flipH="1">
            <a:off x="3189095" y="5517441"/>
            <a:ext cx="1251654" cy="4769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2" idx="3"/>
            <a:endCxn id="11" idx="0"/>
          </p:cNvCxnSpPr>
          <p:nvPr/>
        </p:nvCxnSpPr>
        <p:spPr>
          <a:xfrm flipH="1">
            <a:off x="4142303" y="5517441"/>
            <a:ext cx="432502" cy="4769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0"/>
            <a:endCxn id="22" idx="3"/>
          </p:cNvCxnSpPr>
          <p:nvPr/>
        </p:nvCxnSpPr>
        <p:spPr>
          <a:xfrm flipH="1" flipV="1">
            <a:off x="4574808" y="5517441"/>
            <a:ext cx="563035" cy="4769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0"/>
            <a:endCxn id="22" idx="3"/>
          </p:cNvCxnSpPr>
          <p:nvPr/>
        </p:nvCxnSpPr>
        <p:spPr>
          <a:xfrm flipH="1" flipV="1">
            <a:off x="4574805" y="5517441"/>
            <a:ext cx="1630848" cy="4769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" idx="2"/>
            <a:endCxn id="22" idx="0"/>
          </p:cNvCxnSpPr>
          <p:nvPr/>
        </p:nvCxnSpPr>
        <p:spPr>
          <a:xfrm flipH="1">
            <a:off x="4574808" y="4978393"/>
            <a:ext cx="12699" cy="2709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Isosceles Triangle 21"/>
          <p:cNvSpPr/>
          <p:nvPr/>
        </p:nvSpPr>
        <p:spPr>
          <a:xfrm>
            <a:off x="4440752" y="5249330"/>
            <a:ext cx="268111" cy="268111"/>
          </a:xfrm>
          <a:prstGeom prst="triangle">
            <a:avLst/>
          </a:prstGeom>
          <a:solidFill>
            <a:schemeClr val="tx1">
              <a:alpha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61450" y="4340568"/>
            <a:ext cx="1250995" cy="637822"/>
          </a:xfrm>
          <a:prstGeom prst="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err="1">
                <a:solidFill>
                  <a:srgbClr val="000000"/>
                </a:solidFill>
                <a:latin typeface="Calibri"/>
              </a:rPr>
              <a:t>SpDistMat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7561" y="4354679"/>
            <a:ext cx="1495777" cy="637822"/>
          </a:xfrm>
          <a:prstGeom prst="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err="1">
                <a:solidFill>
                  <a:srgbClr val="000000"/>
                </a:solidFill>
                <a:latin typeface="Calibri"/>
              </a:rPr>
              <a:t>DenseDistMat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32" name="Straight Connector 31"/>
          <p:cNvCxnSpPr>
            <a:stCxn id="14" idx="1"/>
            <a:endCxn id="35" idx="3"/>
          </p:cNvCxnSpPr>
          <p:nvPr/>
        </p:nvCxnSpPr>
        <p:spPr>
          <a:xfrm flipH="1">
            <a:off x="3212442" y="4659479"/>
            <a:ext cx="851542" cy="0"/>
          </a:xfrm>
          <a:prstGeom prst="line">
            <a:avLst/>
          </a:prstGeom>
          <a:ln>
            <a:solidFill>
              <a:schemeClr val="tx1"/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161970" y="2889950"/>
            <a:ext cx="1250995" cy="637822"/>
          </a:xfrm>
          <a:prstGeom prst="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err="1">
                <a:solidFill>
                  <a:srgbClr val="000000"/>
                </a:solidFill>
                <a:latin typeface="Calibri"/>
              </a:rPr>
              <a:t>DistMat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Isosceles Triangle 40"/>
          <p:cNvSpPr/>
          <p:nvPr/>
        </p:nvSpPr>
        <p:spPr>
          <a:xfrm>
            <a:off x="1658041" y="3863617"/>
            <a:ext cx="268111" cy="268111"/>
          </a:xfrm>
          <a:prstGeom prst="triangle">
            <a:avLst/>
          </a:prstGeom>
          <a:solidFill>
            <a:schemeClr val="tx1">
              <a:alpha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2" name="Straight Connector 41"/>
          <p:cNvCxnSpPr>
            <a:stCxn id="41" idx="2"/>
            <a:endCxn id="36" idx="0"/>
          </p:cNvCxnSpPr>
          <p:nvPr/>
        </p:nvCxnSpPr>
        <p:spPr>
          <a:xfrm flipH="1">
            <a:off x="945450" y="4131725"/>
            <a:ext cx="712591" cy="2229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1" idx="4"/>
            <a:endCxn id="35" idx="0"/>
          </p:cNvCxnSpPr>
          <p:nvPr/>
        </p:nvCxnSpPr>
        <p:spPr>
          <a:xfrm>
            <a:off x="1926150" y="4131728"/>
            <a:ext cx="660796" cy="20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0" idx="2"/>
            <a:endCxn id="41" idx="0"/>
          </p:cNvCxnSpPr>
          <p:nvPr/>
        </p:nvCxnSpPr>
        <p:spPr>
          <a:xfrm>
            <a:off x="1787468" y="3527774"/>
            <a:ext cx="4629" cy="335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" idx="1"/>
            <a:endCxn id="40" idx="3"/>
          </p:cNvCxnSpPr>
          <p:nvPr/>
        </p:nvCxnSpPr>
        <p:spPr>
          <a:xfrm flipH="1">
            <a:off x="2412965" y="3208860"/>
            <a:ext cx="1449251" cy="0"/>
          </a:xfrm>
          <a:prstGeom prst="line">
            <a:avLst/>
          </a:prstGeom>
          <a:ln>
            <a:solidFill>
              <a:schemeClr val="tx1"/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748378" y="5164661"/>
            <a:ext cx="2405938" cy="37365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i="1" dirty="0">
                <a:solidFill>
                  <a:prstClr val="black"/>
                </a:solidFill>
                <a:latin typeface="Calibri"/>
              </a:rPr>
              <a:t>Enforces interface only</a:t>
            </a:r>
          </a:p>
        </p:txBody>
      </p:sp>
      <p:sp>
        <p:nvSpPr>
          <p:cNvPr id="51" name="Cloud 50"/>
          <p:cNvSpPr/>
          <p:nvPr/>
        </p:nvSpPr>
        <p:spPr>
          <a:xfrm>
            <a:off x="3146779" y="1308916"/>
            <a:ext cx="3922888" cy="1033528"/>
          </a:xfrm>
          <a:prstGeom prst="cloud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solidFill>
              <a:schemeClr val="accent5">
                <a:lumMod val="60000"/>
                <a:lumOff val="40000"/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i="1" dirty="0">
                <a:solidFill>
                  <a:srgbClr val="000000"/>
                </a:solidFill>
                <a:latin typeface="Calibri"/>
              </a:rPr>
              <a:t>Combinatorial BLAS </a:t>
            </a:r>
          </a:p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i="1" dirty="0">
                <a:solidFill>
                  <a:srgbClr val="000000"/>
                </a:solidFill>
                <a:latin typeface="Calibri"/>
              </a:rPr>
              <a:t>functions and operators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264405" y="4224847"/>
            <a:ext cx="1495777" cy="637822"/>
          </a:xfrm>
          <a:prstGeom prst="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err="1">
                <a:solidFill>
                  <a:srgbClr val="000000"/>
                </a:solidFill>
                <a:latin typeface="Calibri"/>
              </a:rPr>
              <a:t>DenseDistVec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531543" y="4224847"/>
            <a:ext cx="1495777" cy="637822"/>
          </a:xfrm>
          <a:prstGeom prst="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err="1">
                <a:solidFill>
                  <a:srgbClr val="000000"/>
                </a:solidFill>
                <a:latin typeface="Calibri"/>
              </a:rPr>
              <a:t>SpDistVec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430041" y="2889950"/>
            <a:ext cx="1415738" cy="637822"/>
          </a:xfrm>
          <a:prstGeom prst="rec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err="1">
                <a:solidFill>
                  <a:srgbClr val="000000"/>
                </a:solidFill>
                <a:latin typeface="Calibri"/>
              </a:rPr>
              <a:t>FullyDistVec</a:t>
            </a:r>
            <a:endParaRPr lang="en-US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596408" y="3186278"/>
            <a:ext cx="1449251" cy="37365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i="1" dirty="0">
                <a:solidFill>
                  <a:prstClr val="black"/>
                </a:solidFill>
                <a:latin typeface="Calibri"/>
              </a:rPr>
              <a:t>... HAS A</a:t>
            </a:r>
          </a:p>
        </p:txBody>
      </p:sp>
      <p:cxnSp>
        <p:nvCxnSpPr>
          <p:cNvPr id="68" name="Straight Arrow Connector 67"/>
          <p:cNvCxnSpPr>
            <a:stCxn id="64" idx="0"/>
          </p:cNvCxnSpPr>
          <p:nvPr/>
        </p:nvCxnSpPr>
        <p:spPr>
          <a:xfrm flipH="1" flipV="1">
            <a:off x="5761410" y="2192874"/>
            <a:ext cx="1376503" cy="69707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493001" y="3601337"/>
            <a:ext cx="1552222" cy="37365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i="1" dirty="0">
                <a:solidFill>
                  <a:prstClr val="black"/>
                </a:solidFill>
                <a:latin typeface="Calibri"/>
              </a:rPr>
              <a:t>Polymorphism</a:t>
            </a:r>
          </a:p>
        </p:txBody>
      </p:sp>
      <p:cxnSp>
        <p:nvCxnSpPr>
          <p:cNvPr id="74" name="Straight Arrow Connector 73"/>
          <p:cNvCxnSpPr>
            <a:stCxn id="40" idx="0"/>
          </p:cNvCxnSpPr>
          <p:nvPr/>
        </p:nvCxnSpPr>
        <p:spPr>
          <a:xfrm flipV="1">
            <a:off x="1787466" y="2192874"/>
            <a:ext cx="2008410" cy="69707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Diamond 75"/>
          <p:cNvSpPr/>
          <p:nvPr/>
        </p:nvSpPr>
        <p:spPr>
          <a:xfrm>
            <a:off x="6965249" y="3786005"/>
            <a:ext cx="327376" cy="268111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1" name="Straight Connector 80"/>
          <p:cNvCxnSpPr>
            <a:stCxn id="60" idx="0"/>
            <a:endCxn id="76" idx="3"/>
          </p:cNvCxnSpPr>
          <p:nvPr/>
        </p:nvCxnSpPr>
        <p:spPr>
          <a:xfrm flipH="1" flipV="1">
            <a:off x="7292625" y="3920058"/>
            <a:ext cx="719667" cy="3047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1" idx="0"/>
            <a:endCxn id="76" idx="1"/>
          </p:cNvCxnSpPr>
          <p:nvPr/>
        </p:nvCxnSpPr>
        <p:spPr>
          <a:xfrm flipV="1">
            <a:off x="6279432" y="3920058"/>
            <a:ext cx="685819" cy="3047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6" idx="0"/>
            <a:endCxn id="64" idx="2"/>
          </p:cNvCxnSpPr>
          <p:nvPr/>
        </p:nvCxnSpPr>
        <p:spPr>
          <a:xfrm flipV="1">
            <a:off x="7128936" y="3527772"/>
            <a:ext cx="8974" cy="2582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3" idx="3"/>
            <a:endCxn id="64" idx="1"/>
          </p:cNvCxnSpPr>
          <p:nvPr/>
        </p:nvCxnSpPr>
        <p:spPr>
          <a:xfrm>
            <a:off x="5273327" y="3208860"/>
            <a:ext cx="1156717" cy="0"/>
          </a:xfrm>
          <a:prstGeom prst="line">
            <a:avLst/>
          </a:prstGeom>
          <a:ln>
            <a:solidFill>
              <a:schemeClr val="tx1"/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263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1474" y="1763105"/>
            <a:ext cx="3795192" cy="769425"/>
          </a:xfrm>
          <a:prstGeom prst="rect">
            <a:avLst/>
          </a:prstGeom>
          <a:noFill/>
        </p:spPr>
        <p:txBody>
          <a:bodyPr wrap="square" lIns="91407" tIns="45706" rIns="91407" bIns="45706" rtlCol="0">
            <a:spAutoFit/>
          </a:bodyPr>
          <a:lstStyle/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Matrix/vector distributions, </a:t>
            </a:r>
          </a:p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interleaved on each other. </a:t>
            </a:r>
          </a:p>
        </p:txBody>
      </p:sp>
      <p:grpSp>
        <p:nvGrpSpPr>
          <p:cNvPr id="3" name="Group 194"/>
          <p:cNvGrpSpPr/>
          <p:nvPr/>
        </p:nvGrpSpPr>
        <p:grpSpPr>
          <a:xfrm>
            <a:off x="275991" y="1296901"/>
            <a:ext cx="4465181" cy="3332165"/>
            <a:chOff x="1319245" y="1311235"/>
            <a:chExt cx="5158129" cy="3883027"/>
          </a:xfrm>
        </p:grpSpPr>
        <p:sp>
          <p:nvSpPr>
            <p:cNvPr id="5" name="Rectangle 9"/>
            <p:cNvSpPr>
              <a:spLocks noChangeAspect="1" noChangeArrowheads="1"/>
            </p:cNvSpPr>
            <p:nvPr/>
          </p:nvSpPr>
          <p:spPr bwMode="auto">
            <a:xfrm>
              <a:off x="2205090" y="1841460"/>
              <a:ext cx="3352800" cy="33528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val 11"/>
            <p:cNvSpPr>
              <a:spLocks noChangeAspect="1" noChangeArrowheads="1"/>
            </p:cNvSpPr>
            <p:nvPr/>
          </p:nvSpPr>
          <p:spPr bwMode="auto">
            <a:xfrm>
              <a:off x="2657488" y="19700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val 12"/>
            <p:cNvSpPr>
              <a:spLocks noChangeAspect="1" noChangeArrowheads="1"/>
            </p:cNvSpPr>
            <p:nvPr/>
          </p:nvSpPr>
          <p:spPr bwMode="auto">
            <a:xfrm>
              <a:off x="2989275" y="19700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val 13"/>
            <p:cNvSpPr>
              <a:spLocks noChangeAspect="1" noChangeArrowheads="1"/>
            </p:cNvSpPr>
            <p:nvPr/>
          </p:nvSpPr>
          <p:spPr bwMode="auto">
            <a:xfrm>
              <a:off x="3321063" y="19700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val 14"/>
            <p:cNvSpPr>
              <a:spLocks noChangeAspect="1" noChangeArrowheads="1"/>
            </p:cNvSpPr>
            <p:nvPr/>
          </p:nvSpPr>
          <p:spPr bwMode="auto">
            <a:xfrm>
              <a:off x="3652850" y="19700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val 15"/>
            <p:cNvSpPr>
              <a:spLocks noChangeAspect="1" noChangeArrowheads="1"/>
            </p:cNvSpPr>
            <p:nvPr/>
          </p:nvSpPr>
          <p:spPr bwMode="auto">
            <a:xfrm>
              <a:off x="3984638" y="19700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val 16"/>
            <p:cNvSpPr>
              <a:spLocks noChangeAspect="1" noChangeArrowheads="1"/>
            </p:cNvSpPr>
            <p:nvPr/>
          </p:nvSpPr>
          <p:spPr bwMode="auto">
            <a:xfrm>
              <a:off x="4316425" y="19700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val 17"/>
            <p:cNvSpPr>
              <a:spLocks noChangeAspect="1" noChangeArrowheads="1"/>
            </p:cNvSpPr>
            <p:nvPr/>
          </p:nvSpPr>
          <p:spPr bwMode="auto">
            <a:xfrm>
              <a:off x="4648213" y="19700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val 18"/>
            <p:cNvSpPr>
              <a:spLocks noChangeAspect="1" noChangeArrowheads="1"/>
            </p:cNvSpPr>
            <p:nvPr/>
          </p:nvSpPr>
          <p:spPr bwMode="auto">
            <a:xfrm>
              <a:off x="4980000" y="19700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val 19"/>
            <p:cNvSpPr>
              <a:spLocks noChangeAspect="1" noChangeArrowheads="1"/>
            </p:cNvSpPr>
            <p:nvPr/>
          </p:nvSpPr>
          <p:spPr bwMode="auto">
            <a:xfrm>
              <a:off x="5313375" y="19700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val 21"/>
            <p:cNvSpPr>
              <a:spLocks noChangeAspect="1" noChangeArrowheads="1"/>
            </p:cNvSpPr>
            <p:nvPr/>
          </p:nvSpPr>
          <p:spPr bwMode="auto">
            <a:xfrm>
              <a:off x="2314588" y="2287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val 22"/>
            <p:cNvSpPr>
              <a:spLocks noChangeAspect="1" noChangeArrowheads="1"/>
            </p:cNvSpPr>
            <p:nvPr/>
          </p:nvSpPr>
          <p:spPr bwMode="auto">
            <a:xfrm>
              <a:off x="2978163" y="2287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val 23"/>
            <p:cNvSpPr>
              <a:spLocks noChangeAspect="1" noChangeArrowheads="1"/>
            </p:cNvSpPr>
            <p:nvPr/>
          </p:nvSpPr>
          <p:spPr bwMode="auto">
            <a:xfrm>
              <a:off x="3309950" y="2287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val 24"/>
            <p:cNvSpPr>
              <a:spLocks noChangeAspect="1" noChangeArrowheads="1"/>
            </p:cNvSpPr>
            <p:nvPr/>
          </p:nvSpPr>
          <p:spPr bwMode="auto">
            <a:xfrm>
              <a:off x="3641738" y="2287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val 25"/>
            <p:cNvSpPr>
              <a:spLocks noChangeAspect="1" noChangeArrowheads="1"/>
            </p:cNvSpPr>
            <p:nvPr/>
          </p:nvSpPr>
          <p:spPr bwMode="auto">
            <a:xfrm>
              <a:off x="3973525" y="2287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val 26"/>
            <p:cNvSpPr>
              <a:spLocks noChangeAspect="1" noChangeArrowheads="1"/>
            </p:cNvSpPr>
            <p:nvPr/>
          </p:nvSpPr>
          <p:spPr bwMode="auto">
            <a:xfrm>
              <a:off x="4305313" y="2287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val 27"/>
            <p:cNvSpPr>
              <a:spLocks noChangeAspect="1" noChangeArrowheads="1"/>
            </p:cNvSpPr>
            <p:nvPr/>
          </p:nvSpPr>
          <p:spPr bwMode="auto">
            <a:xfrm>
              <a:off x="4637100" y="2287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val 28"/>
            <p:cNvSpPr>
              <a:spLocks noChangeAspect="1" noChangeArrowheads="1"/>
            </p:cNvSpPr>
            <p:nvPr/>
          </p:nvSpPr>
          <p:spPr bwMode="auto">
            <a:xfrm>
              <a:off x="4968888" y="2287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val 29"/>
            <p:cNvSpPr>
              <a:spLocks noChangeAspect="1" noChangeArrowheads="1"/>
            </p:cNvSpPr>
            <p:nvPr/>
          </p:nvSpPr>
          <p:spPr bwMode="auto">
            <a:xfrm>
              <a:off x="5302263" y="2287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val 31"/>
            <p:cNvSpPr>
              <a:spLocks noChangeAspect="1" noChangeArrowheads="1"/>
            </p:cNvSpPr>
            <p:nvPr/>
          </p:nvSpPr>
          <p:spPr bwMode="auto">
            <a:xfrm>
              <a:off x="2314588" y="2617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val 32"/>
            <p:cNvSpPr>
              <a:spLocks noChangeAspect="1" noChangeArrowheads="1"/>
            </p:cNvSpPr>
            <p:nvPr/>
          </p:nvSpPr>
          <p:spPr bwMode="auto">
            <a:xfrm>
              <a:off x="2646375" y="2617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val 33"/>
            <p:cNvSpPr>
              <a:spLocks noChangeAspect="1" noChangeArrowheads="1"/>
            </p:cNvSpPr>
            <p:nvPr/>
          </p:nvSpPr>
          <p:spPr bwMode="auto">
            <a:xfrm>
              <a:off x="3309950" y="2617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val 34"/>
            <p:cNvSpPr>
              <a:spLocks noChangeAspect="1" noChangeArrowheads="1"/>
            </p:cNvSpPr>
            <p:nvPr/>
          </p:nvSpPr>
          <p:spPr bwMode="auto">
            <a:xfrm>
              <a:off x="3641738" y="2617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val 35"/>
            <p:cNvSpPr>
              <a:spLocks noChangeAspect="1" noChangeArrowheads="1"/>
            </p:cNvSpPr>
            <p:nvPr/>
          </p:nvSpPr>
          <p:spPr bwMode="auto">
            <a:xfrm>
              <a:off x="3973525" y="2617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6"/>
            <p:cNvSpPr>
              <a:spLocks noChangeAspect="1" noChangeArrowheads="1"/>
            </p:cNvSpPr>
            <p:nvPr/>
          </p:nvSpPr>
          <p:spPr bwMode="auto">
            <a:xfrm>
              <a:off x="4305313" y="2617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Oval 37"/>
            <p:cNvSpPr>
              <a:spLocks noChangeAspect="1" noChangeArrowheads="1"/>
            </p:cNvSpPr>
            <p:nvPr/>
          </p:nvSpPr>
          <p:spPr bwMode="auto">
            <a:xfrm>
              <a:off x="4637100" y="2617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val 38"/>
            <p:cNvSpPr>
              <a:spLocks noChangeAspect="1" noChangeArrowheads="1"/>
            </p:cNvSpPr>
            <p:nvPr/>
          </p:nvSpPr>
          <p:spPr bwMode="auto">
            <a:xfrm>
              <a:off x="4968888" y="2617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val 39"/>
            <p:cNvSpPr>
              <a:spLocks noChangeAspect="1" noChangeArrowheads="1"/>
            </p:cNvSpPr>
            <p:nvPr/>
          </p:nvSpPr>
          <p:spPr bwMode="auto">
            <a:xfrm>
              <a:off x="5302263" y="2617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Oval 41"/>
            <p:cNvSpPr>
              <a:spLocks noChangeAspect="1" noChangeArrowheads="1"/>
            </p:cNvSpPr>
            <p:nvPr/>
          </p:nvSpPr>
          <p:spPr bwMode="auto">
            <a:xfrm>
              <a:off x="2314588" y="2947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42"/>
            <p:cNvSpPr>
              <a:spLocks noChangeAspect="1" noChangeArrowheads="1"/>
            </p:cNvSpPr>
            <p:nvPr/>
          </p:nvSpPr>
          <p:spPr bwMode="auto">
            <a:xfrm>
              <a:off x="2646375" y="2947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Oval 43"/>
            <p:cNvSpPr>
              <a:spLocks noChangeAspect="1" noChangeArrowheads="1"/>
            </p:cNvSpPr>
            <p:nvPr/>
          </p:nvSpPr>
          <p:spPr bwMode="auto">
            <a:xfrm>
              <a:off x="2978163" y="2947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val 44"/>
            <p:cNvSpPr>
              <a:spLocks noChangeAspect="1" noChangeArrowheads="1"/>
            </p:cNvSpPr>
            <p:nvPr/>
          </p:nvSpPr>
          <p:spPr bwMode="auto">
            <a:xfrm>
              <a:off x="3641738" y="2947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Oval 45"/>
            <p:cNvSpPr>
              <a:spLocks noChangeAspect="1" noChangeArrowheads="1"/>
            </p:cNvSpPr>
            <p:nvPr/>
          </p:nvSpPr>
          <p:spPr bwMode="auto">
            <a:xfrm>
              <a:off x="3973525" y="2947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Oval 46"/>
            <p:cNvSpPr>
              <a:spLocks noChangeAspect="1" noChangeArrowheads="1"/>
            </p:cNvSpPr>
            <p:nvPr/>
          </p:nvSpPr>
          <p:spPr bwMode="auto">
            <a:xfrm>
              <a:off x="4305313" y="2947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Oval 47"/>
            <p:cNvSpPr>
              <a:spLocks noChangeAspect="1" noChangeArrowheads="1"/>
            </p:cNvSpPr>
            <p:nvPr/>
          </p:nvSpPr>
          <p:spPr bwMode="auto">
            <a:xfrm>
              <a:off x="4637100" y="2947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48"/>
            <p:cNvSpPr>
              <a:spLocks noChangeAspect="1" noChangeArrowheads="1"/>
            </p:cNvSpPr>
            <p:nvPr/>
          </p:nvSpPr>
          <p:spPr bwMode="auto">
            <a:xfrm>
              <a:off x="4968888" y="2947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Oval 49"/>
            <p:cNvSpPr>
              <a:spLocks noChangeAspect="1" noChangeArrowheads="1"/>
            </p:cNvSpPr>
            <p:nvPr/>
          </p:nvSpPr>
          <p:spPr bwMode="auto">
            <a:xfrm>
              <a:off x="5302263" y="2947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Text Box 50"/>
            <p:cNvSpPr txBox="1">
              <a:spLocks noChangeArrowheads="1"/>
            </p:cNvSpPr>
            <p:nvPr/>
          </p:nvSpPr>
          <p:spPr bwMode="auto">
            <a:xfrm>
              <a:off x="3571888" y="3178135"/>
              <a:ext cx="296863" cy="394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>
                  <a:solidFill>
                    <a:prstClr val="white"/>
                  </a:solidFill>
                  <a:latin typeface="Arial" pitchFamily="-108" charset="0"/>
                </a:rPr>
                <a:t>5</a:t>
              </a:r>
            </a:p>
          </p:txBody>
        </p:sp>
        <p:sp>
          <p:nvSpPr>
            <p:cNvPr id="47" name="Oval 51"/>
            <p:cNvSpPr>
              <a:spLocks noChangeAspect="1" noChangeArrowheads="1"/>
            </p:cNvSpPr>
            <p:nvPr/>
          </p:nvSpPr>
          <p:spPr bwMode="auto">
            <a:xfrm>
              <a:off x="2314588" y="3278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Oval 52"/>
            <p:cNvSpPr>
              <a:spLocks noChangeAspect="1" noChangeArrowheads="1"/>
            </p:cNvSpPr>
            <p:nvPr/>
          </p:nvSpPr>
          <p:spPr bwMode="auto">
            <a:xfrm>
              <a:off x="2646375" y="3278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Oval 53"/>
            <p:cNvSpPr>
              <a:spLocks noChangeAspect="1" noChangeArrowheads="1"/>
            </p:cNvSpPr>
            <p:nvPr/>
          </p:nvSpPr>
          <p:spPr bwMode="auto">
            <a:xfrm>
              <a:off x="2978163" y="3278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Oval 54"/>
            <p:cNvSpPr>
              <a:spLocks noChangeAspect="1" noChangeArrowheads="1"/>
            </p:cNvSpPr>
            <p:nvPr/>
          </p:nvSpPr>
          <p:spPr bwMode="auto">
            <a:xfrm>
              <a:off x="3309950" y="3278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Oval 55"/>
            <p:cNvSpPr>
              <a:spLocks noChangeAspect="1" noChangeArrowheads="1"/>
            </p:cNvSpPr>
            <p:nvPr/>
          </p:nvSpPr>
          <p:spPr bwMode="auto">
            <a:xfrm>
              <a:off x="3973525" y="3278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Oval 56"/>
            <p:cNvSpPr>
              <a:spLocks noChangeAspect="1" noChangeArrowheads="1"/>
            </p:cNvSpPr>
            <p:nvPr/>
          </p:nvSpPr>
          <p:spPr bwMode="auto">
            <a:xfrm>
              <a:off x="4305313" y="3278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Oval 57"/>
            <p:cNvSpPr>
              <a:spLocks noChangeAspect="1" noChangeArrowheads="1"/>
            </p:cNvSpPr>
            <p:nvPr/>
          </p:nvSpPr>
          <p:spPr bwMode="auto">
            <a:xfrm>
              <a:off x="4637100" y="3278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Oval 58"/>
            <p:cNvSpPr>
              <a:spLocks noChangeAspect="1" noChangeArrowheads="1"/>
            </p:cNvSpPr>
            <p:nvPr/>
          </p:nvSpPr>
          <p:spPr bwMode="auto">
            <a:xfrm>
              <a:off x="4968888" y="3278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Oval 59"/>
            <p:cNvSpPr>
              <a:spLocks noChangeAspect="1" noChangeArrowheads="1"/>
            </p:cNvSpPr>
            <p:nvPr/>
          </p:nvSpPr>
          <p:spPr bwMode="auto">
            <a:xfrm>
              <a:off x="5302263" y="3278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Oval 60"/>
            <p:cNvSpPr>
              <a:spLocks noChangeAspect="1" noChangeArrowheads="1"/>
            </p:cNvSpPr>
            <p:nvPr/>
          </p:nvSpPr>
          <p:spPr bwMode="auto">
            <a:xfrm>
              <a:off x="2314588" y="36083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Oval 61"/>
            <p:cNvSpPr>
              <a:spLocks noChangeAspect="1" noChangeArrowheads="1"/>
            </p:cNvSpPr>
            <p:nvPr/>
          </p:nvSpPr>
          <p:spPr bwMode="auto">
            <a:xfrm>
              <a:off x="2646375" y="36083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Oval 62"/>
            <p:cNvSpPr>
              <a:spLocks noChangeAspect="1" noChangeArrowheads="1"/>
            </p:cNvSpPr>
            <p:nvPr/>
          </p:nvSpPr>
          <p:spPr bwMode="auto">
            <a:xfrm>
              <a:off x="2978163" y="36083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Oval 63"/>
            <p:cNvSpPr>
              <a:spLocks noChangeAspect="1" noChangeArrowheads="1"/>
            </p:cNvSpPr>
            <p:nvPr/>
          </p:nvSpPr>
          <p:spPr bwMode="auto">
            <a:xfrm>
              <a:off x="3309950" y="36083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Oval 64"/>
            <p:cNvSpPr>
              <a:spLocks noChangeAspect="1" noChangeArrowheads="1"/>
            </p:cNvSpPr>
            <p:nvPr/>
          </p:nvSpPr>
          <p:spPr bwMode="auto">
            <a:xfrm>
              <a:off x="3641738" y="36083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Oval 65"/>
            <p:cNvSpPr>
              <a:spLocks noChangeAspect="1" noChangeArrowheads="1"/>
            </p:cNvSpPr>
            <p:nvPr/>
          </p:nvSpPr>
          <p:spPr bwMode="auto">
            <a:xfrm>
              <a:off x="4305313" y="36083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Oval 66"/>
            <p:cNvSpPr>
              <a:spLocks noChangeAspect="1" noChangeArrowheads="1"/>
            </p:cNvSpPr>
            <p:nvPr/>
          </p:nvSpPr>
          <p:spPr bwMode="auto">
            <a:xfrm>
              <a:off x="4637100" y="36083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Oval 67"/>
            <p:cNvSpPr>
              <a:spLocks noChangeAspect="1" noChangeArrowheads="1"/>
            </p:cNvSpPr>
            <p:nvPr/>
          </p:nvSpPr>
          <p:spPr bwMode="auto">
            <a:xfrm>
              <a:off x="4968888" y="36083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Oval 68"/>
            <p:cNvSpPr>
              <a:spLocks noChangeAspect="1" noChangeArrowheads="1"/>
            </p:cNvSpPr>
            <p:nvPr/>
          </p:nvSpPr>
          <p:spPr bwMode="auto">
            <a:xfrm>
              <a:off x="5302263" y="36083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Oval 70"/>
            <p:cNvSpPr>
              <a:spLocks noChangeAspect="1" noChangeArrowheads="1"/>
            </p:cNvSpPr>
            <p:nvPr/>
          </p:nvSpPr>
          <p:spPr bwMode="auto">
            <a:xfrm>
              <a:off x="2314588" y="4929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Oval 71"/>
            <p:cNvSpPr>
              <a:spLocks noChangeAspect="1" noChangeArrowheads="1"/>
            </p:cNvSpPr>
            <p:nvPr/>
          </p:nvSpPr>
          <p:spPr bwMode="auto">
            <a:xfrm>
              <a:off x="2646375" y="4929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Oval 72"/>
            <p:cNvSpPr>
              <a:spLocks noChangeAspect="1" noChangeArrowheads="1"/>
            </p:cNvSpPr>
            <p:nvPr/>
          </p:nvSpPr>
          <p:spPr bwMode="auto">
            <a:xfrm>
              <a:off x="2978163" y="4929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Oval 73"/>
            <p:cNvSpPr>
              <a:spLocks noChangeAspect="1" noChangeArrowheads="1"/>
            </p:cNvSpPr>
            <p:nvPr/>
          </p:nvSpPr>
          <p:spPr bwMode="auto">
            <a:xfrm>
              <a:off x="3309950" y="4929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Oval 74"/>
            <p:cNvSpPr>
              <a:spLocks noChangeAspect="1" noChangeArrowheads="1"/>
            </p:cNvSpPr>
            <p:nvPr/>
          </p:nvSpPr>
          <p:spPr bwMode="auto">
            <a:xfrm>
              <a:off x="3641738" y="4929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Oval 75"/>
            <p:cNvSpPr>
              <a:spLocks noChangeAspect="1" noChangeArrowheads="1"/>
            </p:cNvSpPr>
            <p:nvPr/>
          </p:nvSpPr>
          <p:spPr bwMode="auto">
            <a:xfrm>
              <a:off x="3973525" y="4929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Oval 76"/>
            <p:cNvSpPr>
              <a:spLocks noChangeAspect="1" noChangeArrowheads="1"/>
            </p:cNvSpPr>
            <p:nvPr/>
          </p:nvSpPr>
          <p:spPr bwMode="auto">
            <a:xfrm>
              <a:off x="4305313" y="4929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Oval 77"/>
            <p:cNvSpPr>
              <a:spLocks noChangeAspect="1" noChangeArrowheads="1"/>
            </p:cNvSpPr>
            <p:nvPr/>
          </p:nvSpPr>
          <p:spPr bwMode="auto">
            <a:xfrm>
              <a:off x="4637100" y="4929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Oval 78"/>
            <p:cNvSpPr>
              <a:spLocks noChangeAspect="1" noChangeArrowheads="1"/>
            </p:cNvSpPr>
            <p:nvPr/>
          </p:nvSpPr>
          <p:spPr bwMode="auto">
            <a:xfrm>
              <a:off x="4968888" y="49291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Oval 80"/>
            <p:cNvSpPr>
              <a:spLocks noChangeAspect="1" noChangeArrowheads="1"/>
            </p:cNvSpPr>
            <p:nvPr/>
          </p:nvSpPr>
          <p:spPr bwMode="auto">
            <a:xfrm>
              <a:off x="2314588" y="3938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Oval 81"/>
            <p:cNvSpPr>
              <a:spLocks noChangeAspect="1" noChangeArrowheads="1"/>
            </p:cNvSpPr>
            <p:nvPr/>
          </p:nvSpPr>
          <p:spPr bwMode="auto">
            <a:xfrm>
              <a:off x="2646375" y="3938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Oval 82"/>
            <p:cNvSpPr>
              <a:spLocks noChangeAspect="1" noChangeArrowheads="1"/>
            </p:cNvSpPr>
            <p:nvPr/>
          </p:nvSpPr>
          <p:spPr bwMode="auto">
            <a:xfrm>
              <a:off x="2978163" y="3938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Oval 83"/>
            <p:cNvSpPr>
              <a:spLocks noChangeAspect="1" noChangeArrowheads="1"/>
            </p:cNvSpPr>
            <p:nvPr/>
          </p:nvSpPr>
          <p:spPr bwMode="auto">
            <a:xfrm>
              <a:off x="3309950" y="3938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Oval 84"/>
            <p:cNvSpPr>
              <a:spLocks noChangeAspect="1" noChangeArrowheads="1"/>
            </p:cNvSpPr>
            <p:nvPr/>
          </p:nvSpPr>
          <p:spPr bwMode="auto">
            <a:xfrm>
              <a:off x="3641738" y="3938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Oval 85"/>
            <p:cNvSpPr>
              <a:spLocks noChangeAspect="1" noChangeArrowheads="1"/>
            </p:cNvSpPr>
            <p:nvPr/>
          </p:nvSpPr>
          <p:spPr bwMode="auto">
            <a:xfrm>
              <a:off x="3973525" y="3938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Oval 86"/>
            <p:cNvSpPr>
              <a:spLocks noChangeAspect="1" noChangeArrowheads="1"/>
            </p:cNvSpPr>
            <p:nvPr/>
          </p:nvSpPr>
          <p:spPr bwMode="auto">
            <a:xfrm>
              <a:off x="4637100" y="3938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Oval 87"/>
            <p:cNvSpPr>
              <a:spLocks noChangeAspect="1" noChangeArrowheads="1"/>
            </p:cNvSpPr>
            <p:nvPr/>
          </p:nvSpPr>
          <p:spPr bwMode="auto">
            <a:xfrm>
              <a:off x="4968888" y="3938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Oval 88"/>
            <p:cNvSpPr>
              <a:spLocks noChangeAspect="1" noChangeArrowheads="1"/>
            </p:cNvSpPr>
            <p:nvPr/>
          </p:nvSpPr>
          <p:spPr bwMode="auto">
            <a:xfrm>
              <a:off x="5302263" y="39385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Oval 90"/>
            <p:cNvSpPr>
              <a:spLocks noChangeAspect="1" noChangeArrowheads="1"/>
            </p:cNvSpPr>
            <p:nvPr/>
          </p:nvSpPr>
          <p:spPr bwMode="auto">
            <a:xfrm>
              <a:off x="2314588" y="4268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Oval 91"/>
            <p:cNvSpPr>
              <a:spLocks noChangeAspect="1" noChangeArrowheads="1"/>
            </p:cNvSpPr>
            <p:nvPr/>
          </p:nvSpPr>
          <p:spPr bwMode="auto">
            <a:xfrm>
              <a:off x="2646375" y="4268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Oval 92"/>
            <p:cNvSpPr>
              <a:spLocks noChangeAspect="1" noChangeArrowheads="1"/>
            </p:cNvSpPr>
            <p:nvPr/>
          </p:nvSpPr>
          <p:spPr bwMode="auto">
            <a:xfrm>
              <a:off x="2978163" y="4268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Oval 93"/>
            <p:cNvSpPr>
              <a:spLocks noChangeAspect="1" noChangeArrowheads="1"/>
            </p:cNvSpPr>
            <p:nvPr/>
          </p:nvSpPr>
          <p:spPr bwMode="auto">
            <a:xfrm>
              <a:off x="3309950" y="4268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Oval 94"/>
            <p:cNvSpPr>
              <a:spLocks noChangeAspect="1" noChangeArrowheads="1"/>
            </p:cNvSpPr>
            <p:nvPr/>
          </p:nvSpPr>
          <p:spPr bwMode="auto">
            <a:xfrm>
              <a:off x="3641738" y="4268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Oval 95"/>
            <p:cNvSpPr>
              <a:spLocks noChangeAspect="1" noChangeArrowheads="1"/>
            </p:cNvSpPr>
            <p:nvPr/>
          </p:nvSpPr>
          <p:spPr bwMode="auto">
            <a:xfrm>
              <a:off x="3973525" y="4268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Oval 96"/>
            <p:cNvSpPr>
              <a:spLocks noChangeAspect="1" noChangeArrowheads="1"/>
            </p:cNvSpPr>
            <p:nvPr/>
          </p:nvSpPr>
          <p:spPr bwMode="auto">
            <a:xfrm>
              <a:off x="4305313" y="4268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Oval 97"/>
            <p:cNvSpPr>
              <a:spLocks noChangeAspect="1" noChangeArrowheads="1"/>
            </p:cNvSpPr>
            <p:nvPr/>
          </p:nvSpPr>
          <p:spPr bwMode="auto">
            <a:xfrm>
              <a:off x="4968888" y="4268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Oval 98"/>
            <p:cNvSpPr>
              <a:spLocks noChangeAspect="1" noChangeArrowheads="1"/>
            </p:cNvSpPr>
            <p:nvPr/>
          </p:nvSpPr>
          <p:spPr bwMode="auto">
            <a:xfrm>
              <a:off x="5302263" y="42687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Text Box 99"/>
            <p:cNvSpPr txBox="1">
              <a:spLocks noChangeArrowheads="1"/>
            </p:cNvSpPr>
            <p:nvPr/>
          </p:nvSpPr>
          <p:spPr bwMode="auto">
            <a:xfrm>
              <a:off x="4573601" y="4168734"/>
              <a:ext cx="296863" cy="394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600" b="1">
                  <a:solidFill>
                    <a:prstClr val="white"/>
                  </a:solidFill>
                  <a:latin typeface="Arial" pitchFamily="-108" charset="0"/>
                </a:rPr>
                <a:t>8</a:t>
              </a:r>
            </a:p>
          </p:txBody>
        </p:sp>
        <p:sp>
          <p:nvSpPr>
            <p:cNvPr id="96" name="Oval 100"/>
            <p:cNvSpPr>
              <a:spLocks noChangeAspect="1" noChangeArrowheads="1"/>
            </p:cNvSpPr>
            <p:nvPr/>
          </p:nvSpPr>
          <p:spPr bwMode="auto">
            <a:xfrm>
              <a:off x="2314588" y="4598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Oval 101"/>
            <p:cNvSpPr>
              <a:spLocks noChangeAspect="1" noChangeArrowheads="1"/>
            </p:cNvSpPr>
            <p:nvPr/>
          </p:nvSpPr>
          <p:spPr bwMode="auto">
            <a:xfrm>
              <a:off x="2646375" y="4598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Oval 102"/>
            <p:cNvSpPr>
              <a:spLocks noChangeAspect="1" noChangeArrowheads="1"/>
            </p:cNvSpPr>
            <p:nvPr/>
          </p:nvSpPr>
          <p:spPr bwMode="auto">
            <a:xfrm>
              <a:off x="2978163" y="4598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Oval 103"/>
            <p:cNvSpPr>
              <a:spLocks noChangeAspect="1" noChangeArrowheads="1"/>
            </p:cNvSpPr>
            <p:nvPr/>
          </p:nvSpPr>
          <p:spPr bwMode="auto">
            <a:xfrm>
              <a:off x="3309950" y="4598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Oval 104"/>
            <p:cNvSpPr>
              <a:spLocks noChangeAspect="1" noChangeArrowheads="1"/>
            </p:cNvSpPr>
            <p:nvPr/>
          </p:nvSpPr>
          <p:spPr bwMode="auto">
            <a:xfrm>
              <a:off x="3641738" y="4598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Oval 105"/>
            <p:cNvSpPr>
              <a:spLocks noChangeAspect="1" noChangeArrowheads="1"/>
            </p:cNvSpPr>
            <p:nvPr/>
          </p:nvSpPr>
          <p:spPr bwMode="auto">
            <a:xfrm>
              <a:off x="3973525" y="4598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Oval 106"/>
            <p:cNvSpPr>
              <a:spLocks noChangeAspect="1" noChangeArrowheads="1"/>
            </p:cNvSpPr>
            <p:nvPr/>
          </p:nvSpPr>
          <p:spPr bwMode="auto">
            <a:xfrm>
              <a:off x="4305313" y="4598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val 107"/>
            <p:cNvSpPr>
              <a:spLocks noChangeAspect="1" noChangeArrowheads="1"/>
            </p:cNvSpPr>
            <p:nvPr/>
          </p:nvSpPr>
          <p:spPr bwMode="auto">
            <a:xfrm>
              <a:off x="4637100" y="4598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Oval 108"/>
            <p:cNvSpPr>
              <a:spLocks noChangeAspect="1" noChangeArrowheads="1"/>
            </p:cNvSpPr>
            <p:nvPr/>
          </p:nvSpPr>
          <p:spPr bwMode="auto">
            <a:xfrm>
              <a:off x="5302263" y="4598948"/>
              <a:ext cx="136525" cy="136525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037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 rot="5400000">
              <a:off x="1548364" y="3514687"/>
              <a:ext cx="335280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2553895" y="3517067"/>
              <a:ext cx="335280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2205089" y="2848664"/>
              <a:ext cx="3352803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217090" y="3862737"/>
              <a:ext cx="3352803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6200000" flipV="1">
              <a:off x="3031158" y="2002767"/>
              <a:ext cx="308591" cy="1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16200000" flipV="1">
              <a:off x="4012872" y="2317034"/>
              <a:ext cx="339066" cy="1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 flipH="1" flipV="1">
              <a:off x="5324197" y="2659892"/>
              <a:ext cx="368452" cy="1588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V="1">
              <a:off x="3012678" y="3029172"/>
              <a:ext cx="345547" cy="2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 flipH="1" flipV="1">
              <a:off x="4004298" y="3373089"/>
              <a:ext cx="357804" cy="1588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5400000" flipH="1" flipV="1">
              <a:off x="5355926" y="3704447"/>
              <a:ext cx="300230" cy="3176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V="1">
              <a:off x="2964121" y="4085481"/>
              <a:ext cx="426162" cy="2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V="1">
              <a:off x="3996774" y="4480222"/>
              <a:ext cx="370465" cy="795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 flipH="1" flipV="1">
              <a:off x="5244614" y="4925691"/>
              <a:ext cx="522854" cy="3176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182"/>
            <p:cNvGrpSpPr/>
            <p:nvPr/>
          </p:nvGrpSpPr>
          <p:grpSpPr>
            <a:xfrm>
              <a:off x="3223971" y="1841460"/>
              <a:ext cx="3253403" cy="3352802"/>
              <a:chOff x="3179509" y="1500188"/>
              <a:chExt cx="3253403" cy="3352802"/>
            </a:xfrm>
          </p:grpSpPr>
          <p:sp>
            <p:nvSpPr>
              <p:cNvPr id="114" name="Oval 13"/>
              <p:cNvSpPr>
                <a:spLocks noChangeAspect="1" noChangeArrowheads="1"/>
              </p:cNvSpPr>
              <p:nvPr/>
            </p:nvSpPr>
            <p:spPr bwMode="auto">
              <a:xfrm>
                <a:off x="6103410" y="1628776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" name="Oval 23"/>
              <p:cNvSpPr>
                <a:spLocks noChangeAspect="1" noChangeArrowheads="1"/>
              </p:cNvSpPr>
              <p:nvPr/>
            </p:nvSpPr>
            <p:spPr bwMode="auto">
              <a:xfrm>
                <a:off x="6108791" y="1946276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6" name="Oval 33"/>
              <p:cNvSpPr>
                <a:spLocks noChangeAspect="1" noChangeArrowheads="1"/>
              </p:cNvSpPr>
              <p:nvPr/>
            </p:nvSpPr>
            <p:spPr bwMode="auto">
              <a:xfrm>
                <a:off x="6108791" y="2276476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Oval 54"/>
              <p:cNvSpPr>
                <a:spLocks noChangeAspect="1" noChangeArrowheads="1"/>
              </p:cNvSpPr>
              <p:nvPr/>
            </p:nvSpPr>
            <p:spPr bwMode="auto">
              <a:xfrm>
                <a:off x="6108791" y="2936876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8" name="Oval 63"/>
              <p:cNvSpPr>
                <a:spLocks noChangeAspect="1" noChangeArrowheads="1"/>
              </p:cNvSpPr>
              <p:nvPr/>
            </p:nvSpPr>
            <p:spPr bwMode="auto">
              <a:xfrm>
                <a:off x="6108791" y="3267076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Oval 73"/>
              <p:cNvSpPr>
                <a:spLocks noChangeAspect="1" noChangeArrowheads="1"/>
              </p:cNvSpPr>
              <p:nvPr/>
            </p:nvSpPr>
            <p:spPr bwMode="auto">
              <a:xfrm>
                <a:off x="6108791" y="4587876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" name="Oval 83"/>
              <p:cNvSpPr>
                <a:spLocks noChangeAspect="1" noChangeArrowheads="1"/>
              </p:cNvSpPr>
              <p:nvPr/>
            </p:nvSpPr>
            <p:spPr bwMode="auto">
              <a:xfrm>
                <a:off x="6108791" y="3597276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" name="Oval 93"/>
              <p:cNvSpPr>
                <a:spLocks noChangeAspect="1" noChangeArrowheads="1"/>
              </p:cNvSpPr>
              <p:nvPr/>
            </p:nvSpPr>
            <p:spPr bwMode="auto">
              <a:xfrm>
                <a:off x="6108791" y="3927476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Oval 103"/>
              <p:cNvSpPr>
                <a:spLocks noChangeAspect="1" noChangeArrowheads="1"/>
              </p:cNvSpPr>
              <p:nvPr/>
            </p:nvSpPr>
            <p:spPr bwMode="auto">
              <a:xfrm>
                <a:off x="6108791" y="4257676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6039720" y="1500188"/>
                <a:ext cx="393192" cy="3352802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26" name="Straight Connector 125"/>
              <p:cNvCxnSpPr/>
              <p:nvPr/>
            </p:nvCxnSpPr>
            <p:spPr>
              <a:xfrm>
                <a:off x="5525431" y="2507392"/>
                <a:ext cx="508550" cy="1588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6039720" y="1801465"/>
                <a:ext cx="393192" cy="4764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6039720" y="2140530"/>
                <a:ext cx="393192" cy="1588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075" name="Object 3"/>
              <p:cNvGraphicFramePr>
                <a:graphicFrameLocks noChangeAspect="1"/>
              </p:cNvGraphicFramePr>
              <p:nvPr/>
            </p:nvGraphicFramePr>
            <p:xfrm>
              <a:off x="6069322" y="1520825"/>
              <a:ext cx="255588" cy="252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101" name="Equation" r:id="rId5" imgW="190500" imgH="190500" progId="Equation.3">
                      <p:embed/>
                    </p:oleObj>
                  </mc:Choice>
                  <mc:Fallback>
                    <p:oleObj name="Equation" r:id="rId5" imgW="1905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69322" y="1520825"/>
                            <a:ext cx="255588" cy="2524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48" name="Straight Connector 147"/>
              <p:cNvCxnSpPr/>
              <p:nvPr/>
            </p:nvCxnSpPr>
            <p:spPr>
              <a:xfrm>
                <a:off x="3181098" y="1806229"/>
                <a:ext cx="2852883" cy="1588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076" name="Object 4"/>
              <p:cNvGraphicFramePr>
                <a:graphicFrameLocks noChangeAspect="1"/>
              </p:cNvGraphicFramePr>
              <p:nvPr/>
            </p:nvGraphicFramePr>
            <p:xfrm>
              <a:off x="6069013" y="1847850"/>
              <a:ext cx="290512" cy="252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102" name="Equation" r:id="rId7" imgW="215900" imgH="190500" progId="Equation.3">
                      <p:embed/>
                    </p:oleObj>
                  </mc:Choice>
                  <mc:Fallback>
                    <p:oleObj name="Equation" r:id="rId7" imgW="2159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69013" y="1847850"/>
                            <a:ext cx="290512" cy="2524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55" name="Straight Connector 154"/>
              <p:cNvCxnSpPr/>
              <p:nvPr/>
            </p:nvCxnSpPr>
            <p:spPr>
              <a:xfrm>
                <a:off x="6039720" y="2508980"/>
                <a:ext cx="393192" cy="1588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6025734" y="3523053"/>
                <a:ext cx="407178" cy="3176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V="1">
                <a:off x="4186629" y="2140530"/>
                <a:ext cx="1859313" cy="1588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077" name="Object 5"/>
              <p:cNvGraphicFramePr>
                <a:graphicFrameLocks noChangeAspect="1"/>
              </p:cNvGraphicFramePr>
              <p:nvPr/>
            </p:nvGraphicFramePr>
            <p:xfrm>
              <a:off x="6076157" y="2177082"/>
              <a:ext cx="290512" cy="252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103" name="Equation" r:id="rId9" imgW="215900" imgH="190500" progId="Equation.3">
                      <p:embed/>
                    </p:oleObj>
                  </mc:Choice>
                  <mc:Fallback>
                    <p:oleObj name="Equation" r:id="rId9" imgW="2159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76157" y="2177082"/>
                            <a:ext cx="290512" cy="2524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2" name="Oval 13"/>
              <p:cNvSpPr>
                <a:spLocks noChangeAspect="1" noChangeArrowheads="1"/>
              </p:cNvSpPr>
              <p:nvPr/>
            </p:nvSpPr>
            <p:spPr bwMode="auto">
              <a:xfrm>
                <a:off x="6109632" y="2692401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" name="Oval 23"/>
              <p:cNvSpPr>
                <a:spLocks noChangeAspect="1" noChangeArrowheads="1"/>
              </p:cNvSpPr>
              <p:nvPr/>
            </p:nvSpPr>
            <p:spPr bwMode="auto">
              <a:xfrm>
                <a:off x="6115013" y="3009901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" name="Oval 33"/>
              <p:cNvSpPr>
                <a:spLocks noChangeAspect="1" noChangeArrowheads="1"/>
              </p:cNvSpPr>
              <p:nvPr/>
            </p:nvSpPr>
            <p:spPr bwMode="auto">
              <a:xfrm>
                <a:off x="6115013" y="3340101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75" name="Straight Connector 174"/>
              <p:cNvCxnSpPr/>
              <p:nvPr/>
            </p:nvCxnSpPr>
            <p:spPr>
              <a:xfrm>
                <a:off x="6045942" y="2865090"/>
                <a:ext cx="386970" cy="1588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6032979" y="3214648"/>
                <a:ext cx="386970" cy="1588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77" name="Object 3"/>
              <p:cNvGraphicFramePr>
                <a:graphicFrameLocks noChangeAspect="1"/>
              </p:cNvGraphicFramePr>
              <p:nvPr/>
            </p:nvGraphicFramePr>
            <p:xfrm>
              <a:off x="6057900" y="2584450"/>
              <a:ext cx="290513" cy="252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104" name="Equation" r:id="rId11" imgW="215900" imgH="190500" progId="Equation.3">
                      <p:embed/>
                    </p:oleObj>
                  </mc:Choice>
                  <mc:Fallback>
                    <p:oleObj name="Equation" r:id="rId11" imgW="2159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57900" y="2584450"/>
                            <a:ext cx="290513" cy="2524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8" name="Object 4"/>
              <p:cNvGraphicFramePr>
                <a:graphicFrameLocks noChangeAspect="1"/>
              </p:cNvGraphicFramePr>
              <p:nvPr/>
            </p:nvGraphicFramePr>
            <p:xfrm>
              <a:off x="6067425" y="2911475"/>
              <a:ext cx="307975" cy="252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105" name="Equation" r:id="rId13" imgW="228600" imgH="190500" progId="Equation.3">
                      <p:embed/>
                    </p:oleObj>
                  </mc:Choice>
                  <mc:Fallback>
                    <p:oleObj name="Equation" r:id="rId13" imgW="2286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67425" y="2911475"/>
                            <a:ext cx="307975" cy="2524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0" name="Object 5"/>
              <p:cNvGraphicFramePr>
                <a:graphicFrameLocks noChangeAspect="1"/>
              </p:cNvGraphicFramePr>
              <p:nvPr/>
            </p:nvGraphicFramePr>
            <p:xfrm>
              <a:off x="6073775" y="3240088"/>
              <a:ext cx="307975" cy="2524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106" name="Equation" r:id="rId15" imgW="228600" imgH="190500" progId="Equation.3">
                      <p:embed/>
                    </p:oleObj>
                  </mc:Choice>
                  <mc:Fallback>
                    <p:oleObj name="Equation" r:id="rId15" imgW="2286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73775" y="3240088"/>
                            <a:ext cx="307975" cy="2524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1" name="Oval 54"/>
              <p:cNvSpPr>
                <a:spLocks noChangeAspect="1" noChangeArrowheads="1"/>
              </p:cNvSpPr>
              <p:nvPr/>
            </p:nvSpPr>
            <p:spPr bwMode="auto">
              <a:xfrm>
                <a:off x="6117038" y="4027489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" name="Oval 63"/>
              <p:cNvSpPr>
                <a:spLocks noChangeAspect="1" noChangeArrowheads="1"/>
              </p:cNvSpPr>
              <p:nvPr/>
            </p:nvSpPr>
            <p:spPr bwMode="auto">
              <a:xfrm>
                <a:off x="6117038" y="4357689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" name="Oval 13"/>
              <p:cNvSpPr>
                <a:spLocks noChangeAspect="1" noChangeArrowheads="1"/>
              </p:cNvSpPr>
              <p:nvPr/>
            </p:nvSpPr>
            <p:spPr bwMode="auto">
              <a:xfrm>
                <a:off x="6117879" y="3783014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" name="Oval 23"/>
              <p:cNvSpPr>
                <a:spLocks noChangeAspect="1" noChangeArrowheads="1"/>
              </p:cNvSpPr>
              <p:nvPr/>
            </p:nvSpPr>
            <p:spPr bwMode="auto">
              <a:xfrm>
                <a:off x="6123260" y="4100514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6" name="Oval 33"/>
              <p:cNvSpPr>
                <a:spLocks noChangeAspect="1" noChangeArrowheads="1"/>
              </p:cNvSpPr>
              <p:nvPr/>
            </p:nvSpPr>
            <p:spPr bwMode="auto">
              <a:xfrm>
                <a:off x="6123260" y="4430714"/>
                <a:ext cx="136525" cy="136525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037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87" name="Straight Connector 186"/>
              <p:cNvCxnSpPr/>
              <p:nvPr/>
            </p:nvCxnSpPr>
            <p:spPr>
              <a:xfrm>
                <a:off x="6054189" y="3955703"/>
                <a:ext cx="365760" cy="1588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6054189" y="4327756"/>
                <a:ext cx="365760" cy="1588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9" name="Object 3"/>
              <p:cNvGraphicFramePr>
                <a:graphicFrameLocks noChangeAspect="1"/>
              </p:cNvGraphicFramePr>
              <p:nvPr/>
            </p:nvGraphicFramePr>
            <p:xfrm>
              <a:off x="6065838" y="3625850"/>
              <a:ext cx="290512" cy="250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107" name="Equation" r:id="rId17" imgW="215900" imgH="190500" progId="Equation.3">
                      <p:embed/>
                    </p:oleObj>
                  </mc:Choice>
                  <mc:Fallback>
                    <p:oleObj name="Equation" r:id="rId17" imgW="2159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65838" y="3625850"/>
                            <a:ext cx="290512" cy="2508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0" name="Object 4"/>
              <p:cNvGraphicFramePr>
                <a:graphicFrameLocks noChangeAspect="1"/>
              </p:cNvGraphicFramePr>
              <p:nvPr/>
            </p:nvGraphicFramePr>
            <p:xfrm>
              <a:off x="6075672" y="4002088"/>
              <a:ext cx="307975" cy="252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108" name="Equation" r:id="rId19" imgW="228600" imgH="190500" progId="Equation.3">
                      <p:embed/>
                    </p:oleObj>
                  </mc:Choice>
                  <mc:Fallback>
                    <p:oleObj name="Equation" r:id="rId19" imgW="2286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75672" y="4002088"/>
                            <a:ext cx="307975" cy="2524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1" name="Object 5"/>
              <p:cNvGraphicFramePr>
                <a:graphicFrameLocks noChangeAspect="1"/>
              </p:cNvGraphicFramePr>
              <p:nvPr/>
            </p:nvGraphicFramePr>
            <p:xfrm>
              <a:off x="6073775" y="4429665"/>
              <a:ext cx="307975" cy="2524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109" name="Equation" r:id="rId21" imgW="228600" imgH="190500" progId="Equation.3">
                      <p:embed/>
                    </p:oleObj>
                  </mc:Choice>
                  <mc:Fallback>
                    <p:oleObj name="Equation" r:id="rId21" imgW="2286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73775" y="4429665"/>
                            <a:ext cx="307975" cy="2524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92" name="Straight Connector 191"/>
              <p:cNvCxnSpPr/>
              <p:nvPr/>
            </p:nvCxnSpPr>
            <p:spPr>
              <a:xfrm>
                <a:off x="5513428" y="3524641"/>
                <a:ext cx="508550" cy="1588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4185040" y="3211513"/>
                <a:ext cx="1836938" cy="4723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3179509" y="2858432"/>
                <a:ext cx="2846225" cy="745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3181098" y="3954115"/>
                <a:ext cx="2844636" cy="1588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4185040" y="4329344"/>
                <a:ext cx="1835349" cy="1588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30" name="Object 229"/>
            <p:cNvGraphicFramePr>
              <a:graphicFrameLocks noChangeAspect="1"/>
            </p:cNvGraphicFramePr>
            <p:nvPr/>
          </p:nvGraphicFramePr>
          <p:xfrm>
            <a:off x="2605133" y="2168096"/>
            <a:ext cx="355533" cy="313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10" name="Equation" r:id="rId23" imgW="215900" imgH="190500" progId="Equation.3">
                    <p:embed/>
                  </p:oleObj>
                </mc:Choice>
                <mc:Fallback>
                  <p:oleObj name="Equation" r:id="rId23" imgW="2159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5133" y="2168096"/>
                          <a:ext cx="355533" cy="3137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7" name="Object 15"/>
            <p:cNvGraphicFramePr>
              <a:graphicFrameLocks noChangeAspect="1"/>
            </p:cNvGraphicFramePr>
            <p:nvPr/>
          </p:nvGraphicFramePr>
          <p:xfrm>
            <a:off x="3562362" y="2165310"/>
            <a:ext cx="376238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11" name="Equation" r:id="rId25" imgW="228600" imgH="190500" progId="Equation.3">
                    <p:embed/>
                  </p:oleObj>
                </mc:Choice>
                <mc:Fallback>
                  <p:oleObj name="Equation" r:id="rId25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2362" y="2165310"/>
                          <a:ext cx="376238" cy="311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8" name="Object 16"/>
            <p:cNvGraphicFramePr>
              <a:graphicFrameLocks noChangeAspect="1"/>
            </p:cNvGraphicFramePr>
            <p:nvPr/>
          </p:nvGraphicFramePr>
          <p:xfrm>
            <a:off x="4683137" y="2165310"/>
            <a:ext cx="376238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12" name="Equation" r:id="rId27" imgW="228600" imgH="190500" progId="Equation.3">
                    <p:embed/>
                  </p:oleObj>
                </mc:Choice>
                <mc:Fallback>
                  <p:oleObj name="Equation" r:id="rId27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3137" y="2165310"/>
                          <a:ext cx="376238" cy="311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9" name="Object 17"/>
            <p:cNvGraphicFramePr>
              <a:graphicFrameLocks noChangeAspect="1"/>
            </p:cNvGraphicFramePr>
            <p:nvPr/>
          </p:nvGraphicFramePr>
          <p:xfrm>
            <a:off x="2595575" y="3243222"/>
            <a:ext cx="376237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13" name="Equation" r:id="rId29" imgW="228600" imgH="190500" progId="Equation.3">
                    <p:embed/>
                  </p:oleObj>
                </mc:Choice>
                <mc:Fallback>
                  <p:oleObj name="Equation" r:id="rId29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5575" y="3243222"/>
                          <a:ext cx="376237" cy="312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0" name="Object 18"/>
            <p:cNvGraphicFramePr>
              <a:graphicFrameLocks noChangeAspect="1"/>
            </p:cNvGraphicFramePr>
            <p:nvPr/>
          </p:nvGraphicFramePr>
          <p:xfrm>
            <a:off x="3540137" y="3243222"/>
            <a:ext cx="419100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14" name="Equation" r:id="rId31" imgW="241300" imgH="190500" progId="Equation.3">
                    <p:embed/>
                  </p:oleObj>
                </mc:Choice>
                <mc:Fallback>
                  <p:oleObj name="Equation" r:id="rId31" imgW="2413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0137" y="3243222"/>
                          <a:ext cx="419100" cy="312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1" name="Object 19"/>
            <p:cNvGraphicFramePr>
              <a:graphicFrameLocks noChangeAspect="1"/>
            </p:cNvGraphicFramePr>
            <p:nvPr/>
          </p:nvGraphicFramePr>
          <p:xfrm>
            <a:off x="4662500" y="3238460"/>
            <a:ext cx="417512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15" name="Equation" r:id="rId33" imgW="241300" imgH="190500" progId="Equation.3">
                    <p:embed/>
                  </p:oleObj>
                </mc:Choice>
                <mc:Fallback>
                  <p:oleObj name="Equation" r:id="rId33" imgW="2413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2500" y="3238460"/>
                          <a:ext cx="417512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2" name="Object 20"/>
            <p:cNvGraphicFramePr>
              <a:graphicFrameLocks noChangeAspect="1"/>
            </p:cNvGraphicFramePr>
            <p:nvPr/>
          </p:nvGraphicFramePr>
          <p:xfrm>
            <a:off x="2595575" y="4368760"/>
            <a:ext cx="376237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16" name="Equation" r:id="rId35" imgW="228600" imgH="190500" progId="Equation.3">
                    <p:embed/>
                  </p:oleObj>
                </mc:Choice>
                <mc:Fallback>
                  <p:oleObj name="Equation" r:id="rId35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5575" y="4368760"/>
                          <a:ext cx="376237" cy="312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3" name="Object 21"/>
            <p:cNvGraphicFramePr>
              <a:graphicFrameLocks noChangeAspect="1"/>
            </p:cNvGraphicFramePr>
            <p:nvPr/>
          </p:nvGraphicFramePr>
          <p:xfrm>
            <a:off x="3540137" y="4343360"/>
            <a:ext cx="419100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17" name="Equation" r:id="rId37" imgW="241300" imgH="190500" progId="Equation.3">
                    <p:embed/>
                  </p:oleObj>
                </mc:Choice>
                <mc:Fallback>
                  <p:oleObj name="Equation" r:id="rId37" imgW="2413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0137" y="4343360"/>
                          <a:ext cx="419100" cy="312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4" name="Object 22"/>
            <p:cNvGraphicFramePr>
              <a:graphicFrameLocks noChangeAspect="1"/>
            </p:cNvGraphicFramePr>
            <p:nvPr/>
          </p:nvGraphicFramePr>
          <p:xfrm>
            <a:off x="4662500" y="4343360"/>
            <a:ext cx="417512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18" name="Equation" r:id="rId39" imgW="241300" imgH="190500" progId="Equation.3">
                    <p:embed/>
                  </p:oleObj>
                </mc:Choice>
                <mc:Fallback>
                  <p:oleObj name="Equation" r:id="rId39" imgW="2413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2500" y="4343360"/>
                          <a:ext cx="417512" cy="312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8" name="Straight Arrow Connector 167"/>
            <p:cNvCxnSpPr/>
            <p:nvPr/>
          </p:nvCxnSpPr>
          <p:spPr>
            <a:xfrm rot="5400000">
              <a:off x="1442811" y="2340516"/>
              <a:ext cx="1007204" cy="1588"/>
            </a:xfrm>
            <a:prstGeom prst="straightConnector1">
              <a:avLst/>
            </a:prstGeom>
            <a:ln w="15875">
              <a:solidFill>
                <a:schemeClr val="accent1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/>
            <p:nvPr/>
          </p:nvCxnSpPr>
          <p:spPr>
            <a:xfrm flipH="1">
              <a:off x="2201720" y="1630543"/>
              <a:ext cx="1023840" cy="0"/>
            </a:xfrm>
            <a:prstGeom prst="straightConnector1">
              <a:avLst/>
            </a:prstGeom>
            <a:ln w="15875">
              <a:solidFill>
                <a:schemeClr val="accent1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03" name="Object 131"/>
            <p:cNvGraphicFramePr>
              <a:graphicFrameLocks noChangeAspect="1"/>
            </p:cNvGraphicFramePr>
            <p:nvPr/>
          </p:nvGraphicFramePr>
          <p:xfrm>
            <a:off x="1319245" y="2173248"/>
            <a:ext cx="571500" cy="303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19" name="Equation" r:id="rId41" imgW="304800" imgH="177800" progId="Equation.3">
                    <p:embed/>
                  </p:oleObj>
                </mc:Choice>
                <mc:Fallback>
                  <p:oleObj name="Equation" r:id="rId41" imgW="3048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9245" y="2173248"/>
                          <a:ext cx="571500" cy="303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04" name="Object 132"/>
            <p:cNvGraphicFramePr>
              <a:graphicFrameLocks noChangeAspect="1"/>
            </p:cNvGraphicFramePr>
            <p:nvPr/>
          </p:nvGraphicFramePr>
          <p:xfrm>
            <a:off x="2357450" y="1311235"/>
            <a:ext cx="593725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20" name="Equation" r:id="rId43" imgW="330200" imgH="177800" progId="Equation.3">
                    <p:embed/>
                  </p:oleObj>
                </mc:Choice>
                <mc:Fallback>
                  <p:oleObj name="Equation" r:id="rId43" imgW="3302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7450" y="1311235"/>
                          <a:ext cx="593725" cy="301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96"/>
          <p:cNvGrpSpPr/>
          <p:nvPr/>
        </p:nvGrpSpPr>
        <p:grpSpPr>
          <a:xfrm>
            <a:off x="0" y="-107155"/>
            <a:ext cx="9144000" cy="1401960"/>
            <a:chOff x="0" y="-152399"/>
            <a:chExt cx="13004800" cy="1993899"/>
          </a:xfrm>
        </p:grpSpPr>
        <p:pic>
          <p:nvPicPr>
            <p:cNvPr id="193" name="Picture 3"/>
            <p:cNvPicPr>
              <a:picLocks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94" name="Rectangle 5"/>
            <p:cNvSpPr txBox="1">
              <a:spLocks noChangeArrowheads="1"/>
            </p:cNvSpPr>
            <p:nvPr/>
          </p:nvSpPr>
          <p:spPr bwMode="auto">
            <a:xfrm>
              <a:off x="330212" y="-152399"/>
              <a:ext cx="12031663" cy="12570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52" defTabSz="642424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kern="0" dirty="0">
                  <a:solidFill>
                    <a:srgbClr val="FFFF00"/>
                  </a:solidFill>
                  <a:latin typeface="Calibri"/>
                  <a:sym typeface="Arial Bold" charset="0"/>
                </a:rPr>
                <a:t>2D Layout for Sparse Matrices &amp; Vectors</a:t>
              </a:r>
            </a:p>
          </p:txBody>
        </p:sp>
      </p:grpSp>
      <p:sp>
        <p:nvSpPr>
          <p:cNvPr id="196" name="TextBox 195"/>
          <p:cNvSpPr txBox="1"/>
          <p:nvPr/>
        </p:nvSpPr>
        <p:spPr>
          <a:xfrm>
            <a:off x="460784" y="4825286"/>
            <a:ext cx="8496377" cy="1200300"/>
          </a:xfrm>
          <a:prstGeom prst="rect">
            <a:avLst/>
          </a:prstGeom>
          <a:noFill/>
        </p:spPr>
        <p:txBody>
          <a:bodyPr wrap="square" lIns="91407" tIns="45706" rIns="91407" bIns="45706" rtlCol="0">
            <a:spAutoFit/>
          </a:bodyPr>
          <a:lstStyle/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- 2D matrix layout wins over 1D with large core counts </a:t>
            </a:r>
            <a:br>
              <a:rPr lang="en-US" sz="2400" dirty="0">
                <a:solidFill>
                  <a:prstClr val="black"/>
                </a:solidFill>
                <a:latin typeface="Calibri"/>
              </a:rPr>
            </a:br>
            <a:r>
              <a:rPr lang="en-US" sz="2400" dirty="0">
                <a:solidFill>
                  <a:prstClr val="black"/>
                </a:solidFill>
                <a:latin typeface="Calibri"/>
              </a:rPr>
              <a:t>             and with  limited bandwidth/compute</a:t>
            </a:r>
          </a:p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- 2D vector layout sometimes important for load balance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5340235" y="2721997"/>
            <a:ext cx="3812012" cy="2123630"/>
          </a:xfrm>
          <a:prstGeom prst="rect">
            <a:avLst/>
          </a:prstGeom>
          <a:noFill/>
        </p:spPr>
        <p:txBody>
          <a:bodyPr wrap="square" lIns="91407" tIns="45706" rIns="91407" bIns="45706" rtlCol="0">
            <a:spAutoFit/>
          </a:bodyPr>
          <a:lstStyle/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Default distribution in </a:t>
            </a:r>
            <a:r>
              <a:rPr lang="en-US" sz="2200" dirty="0">
                <a:solidFill>
                  <a:prstClr val="black"/>
                </a:solidFill>
                <a:latin typeface="Apple Casual"/>
                <a:cs typeface="Apple Casual"/>
              </a:rPr>
              <a:t>Combinatorial BLAS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Scalable with increasing number of processes</a:t>
            </a:r>
          </a:p>
          <a:p>
            <a:pPr defTabSz="45703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79899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129480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73" name="Rectangle 31"/>
          <p:cNvSpPr>
            <a:spLocks/>
          </p:cNvSpPr>
          <p:nvPr/>
        </p:nvSpPr>
        <p:spPr bwMode="auto">
          <a:xfrm>
            <a:off x="179606" y="46429"/>
            <a:ext cx="8085091" cy="4643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22" bIns="0"/>
          <a:lstStyle/>
          <a:p>
            <a:pPr marL="40166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3100" dirty="0">
                <a:solidFill>
                  <a:srgbClr val="FFFF00"/>
                </a:solidFill>
                <a:latin typeface="Calibri"/>
                <a:cs typeface="Calibri"/>
                <a:sym typeface="Arial Bold" charset="0"/>
              </a:rPr>
              <a:t>Parallel sparse matrix-matrix multiplication: </a:t>
            </a:r>
            <a:r>
              <a:rPr lang="en-US" sz="3100" dirty="0" err="1">
                <a:solidFill>
                  <a:srgbClr val="FFFF00"/>
                </a:solidFill>
                <a:latin typeface="Calibri"/>
                <a:cs typeface="Calibri"/>
                <a:sym typeface="Arial Bold" charset="0"/>
              </a:rPr>
              <a:t>SpGEMM</a:t>
            </a:r>
            <a:endParaRPr lang="en-US" sz="3100" dirty="0">
              <a:solidFill>
                <a:srgbClr val="FFFF00"/>
              </a:solidFill>
              <a:latin typeface="Calibri"/>
              <a:cs typeface="Calibri"/>
              <a:sym typeface="Arial Bold" charset="0"/>
            </a:endParaRPr>
          </a:p>
        </p:txBody>
      </p:sp>
      <p:sp>
        <p:nvSpPr>
          <p:cNvPr id="130" name="Rectangle 35"/>
          <p:cNvSpPr>
            <a:spLocks noChangeArrowheads="1"/>
          </p:cNvSpPr>
          <p:nvPr/>
        </p:nvSpPr>
        <p:spPr bwMode="auto">
          <a:xfrm flipH="1">
            <a:off x="731520" y="2701965"/>
            <a:ext cx="109728" cy="1828800"/>
          </a:xfrm>
          <a:prstGeom prst="rect">
            <a:avLst/>
          </a:prstGeom>
          <a:solidFill>
            <a:srgbClr val="F5B23C">
              <a:alpha val="40000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Text Box 25"/>
          <p:cNvSpPr txBox="1">
            <a:spLocks noChangeArrowheads="1"/>
          </p:cNvSpPr>
          <p:nvPr/>
        </p:nvSpPr>
        <p:spPr bwMode="auto">
          <a:xfrm>
            <a:off x="3022952" y="3203311"/>
            <a:ext cx="362775" cy="5575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>
            <a:spAutoFit/>
          </a:bodyPr>
          <a:lstStyle/>
          <a:p>
            <a:pPr defTabSz="457130" eaLnBrk="0" fontAlgn="auto" hangingPunc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3000" b="1" dirty="0">
                <a:solidFill>
                  <a:prstClr val="black"/>
                </a:solidFill>
                <a:latin typeface="Calibri"/>
              </a:rPr>
              <a:t>x</a:t>
            </a:r>
          </a:p>
        </p:txBody>
      </p:sp>
      <p:sp>
        <p:nvSpPr>
          <p:cNvPr id="132" name="Text Box 26"/>
          <p:cNvSpPr txBox="1">
            <a:spLocks noChangeArrowheads="1"/>
          </p:cNvSpPr>
          <p:nvPr/>
        </p:nvSpPr>
        <p:spPr bwMode="auto">
          <a:xfrm>
            <a:off x="5854885" y="3220465"/>
            <a:ext cx="445797" cy="5251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>
            <a:spAutoFit/>
          </a:bodyPr>
          <a:lstStyle/>
          <a:p>
            <a:pPr defTabSz="457130" eaLnBrk="0" fontAlgn="auto" hangingPunc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 =</a:t>
            </a:r>
          </a:p>
        </p:txBody>
      </p:sp>
      <p:sp>
        <p:nvSpPr>
          <p:cNvPr id="133" name="Rectangle 18"/>
          <p:cNvSpPr>
            <a:spLocks noChangeArrowheads="1"/>
          </p:cNvSpPr>
          <p:nvPr/>
        </p:nvSpPr>
        <p:spPr bwMode="auto">
          <a:xfrm>
            <a:off x="6366366" y="2651760"/>
            <a:ext cx="18288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Line 19"/>
          <p:cNvSpPr>
            <a:spLocks noChangeShapeType="1"/>
          </p:cNvSpPr>
          <p:nvPr/>
        </p:nvSpPr>
        <p:spPr bwMode="auto">
          <a:xfrm>
            <a:off x="6366366" y="338328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Line 20"/>
          <p:cNvSpPr>
            <a:spLocks noChangeShapeType="1"/>
          </p:cNvSpPr>
          <p:nvPr/>
        </p:nvSpPr>
        <p:spPr bwMode="auto">
          <a:xfrm>
            <a:off x="6366366" y="301752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Line 22"/>
          <p:cNvSpPr>
            <a:spLocks noChangeShapeType="1"/>
          </p:cNvSpPr>
          <p:nvPr/>
        </p:nvSpPr>
        <p:spPr bwMode="auto">
          <a:xfrm>
            <a:off x="7280766" y="265176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Line 23"/>
          <p:cNvSpPr>
            <a:spLocks noChangeShapeType="1"/>
          </p:cNvSpPr>
          <p:nvPr/>
        </p:nvSpPr>
        <p:spPr bwMode="auto">
          <a:xfrm>
            <a:off x="6823566" y="265176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Line 24"/>
          <p:cNvSpPr>
            <a:spLocks noChangeShapeType="1"/>
          </p:cNvSpPr>
          <p:nvPr/>
        </p:nvSpPr>
        <p:spPr bwMode="auto">
          <a:xfrm>
            <a:off x="7737966" y="265176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Line 45"/>
          <p:cNvSpPr>
            <a:spLocks noChangeShapeType="1"/>
          </p:cNvSpPr>
          <p:nvPr/>
        </p:nvSpPr>
        <p:spPr bwMode="auto">
          <a:xfrm rot="5400000">
            <a:off x="4334632" y="2847912"/>
            <a:ext cx="52651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lIns="91421" tIns="45711" rIns="91421" bIns="45711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Freeform 46"/>
          <p:cNvSpPr>
            <a:spLocks/>
          </p:cNvSpPr>
          <p:nvPr/>
        </p:nvSpPr>
        <p:spPr bwMode="auto">
          <a:xfrm rot="5400000">
            <a:off x="4286134" y="2887610"/>
            <a:ext cx="1009580" cy="356873"/>
          </a:xfrm>
          <a:custGeom>
            <a:avLst/>
            <a:gdLst>
              <a:gd name="T0" fmla="*/ 0 w 604"/>
              <a:gd name="T1" fmla="*/ 220 h 220"/>
              <a:gd name="T2" fmla="*/ 412 w 604"/>
              <a:gd name="T3" fmla="*/ 0 h 220"/>
              <a:gd name="T4" fmla="*/ 604 w 604"/>
              <a:gd name="T5" fmla="*/ 220 h 220"/>
              <a:gd name="T6" fmla="*/ 0 60000 65536"/>
              <a:gd name="T7" fmla="*/ 0 60000 65536"/>
              <a:gd name="T8" fmla="*/ 0 60000 65536"/>
              <a:gd name="T9" fmla="*/ 0 w 604"/>
              <a:gd name="T10" fmla="*/ 0 h 220"/>
              <a:gd name="T11" fmla="*/ 604 w 604"/>
              <a:gd name="T12" fmla="*/ 220 h 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4" h="220">
                <a:moveTo>
                  <a:pt x="0" y="220"/>
                </a:moveTo>
                <a:cubicBezTo>
                  <a:pt x="155" y="110"/>
                  <a:pt x="311" y="0"/>
                  <a:pt x="412" y="0"/>
                </a:cubicBezTo>
                <a:cubicBezTo>
                  <a:pt x="513" y="0"/>
                  <a:pt x="558" y="110"/>
                  <a:pt x="604" y="22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lIns="91421" tIns="45711" rIns="91421" bIns="45711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Freeform 47"/>
          <p:cNvSpPr>
            <a:spLocks/>
          </p:cNvSpPr>
          <p:nvPr/>
        </p:nvSpPr>
        <p:spPr bwMode="auto">
          <a:xfrm rot="5400000">
            <a:off x="4079850" y="3109918"/>
            <a:ext cx="1467568" cy="356873"/>
          </a:xfrm>
          <a:custGeom>
            <a:avLst/>
            <a:gdLst>
              <a:gd name="T0" fmla="*/ 0 w 604"/>
              <a:gd name="T1" fmla="*/ 220 h 220"/>
              <a:gd name="T2" fmla="*/ 1840 w 604"/>
              <a:gd name="T3" fmla="*/ 0 h 220"/>
              <a:gd name="T4" fmla="*/ 2697 w 604"/>
              <a:gd name="T5" fmla="*/ 220 h 220"/>
              <a:gd name="T6" fmla="*/ 0 60000 65536"/>
              <a:gd name="T7" fmla="*/ 0 60000 65536"/>
              <a:gd name="T8" fmla="*/ 0 60000 65536"/>
              <a:gd name="T9" fmla="*/ 0 w 604"/>
              <a:gd name="T10" fmla="*/ 0 h 220"/>
              <a:gd name="T11" fmla="*/ 604 w 604"/>
              <a:gd name="T12" fmla="*/ 220 h 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4" h="220">
                <a:moveTo>
                  <a:pt x="0" y="220"/>
                </a:moveTo>
                <a:cubicBezTo>
                  <a:pt x="155" y="110"/>
                  <a:pt x="311" y="0"/>
                  <a:pt x="412" y="0"/>
                </a:cubicBezTo>
                <a:cubicBezTo>
                  <a:pt x="513" y="0"/>
                  <a:pt x="558" y="110"/>
                  <a:pt x="604" y="22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lIns="91421" tIns="45711" rIns="91421" bIns="45711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Rectangle 3"/>
          <p:cNvSpPr>
            <a:spLocks noChangeArrowheads="1"/>
          </p:cNvSpPr>
          <p:nvPr/>
        </p:nvSpPr>
        <p:spPr bwMode="auto">
          <a:xfrm rot="5400000">
            <a:off x="914400" y="2519085"/>
            <a:ext cx="1828800" cy="21945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Line 8"/>
          <p:cNvSpPr>
            <a:spLocks noChangeShapeType="1"/>
          </p:cNvSpPr>
          <p:nvPr/>
        </p:nvSpPr>
        <p:spPr bwMode="auto">
          <a:xfrm rot="5400000">
            <a:off x="1828800" y="1965960"/>
            <a:ext cx="0" cy="21945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Rectangle 35"/>
          <p:cNvSpPr>
            <a:spLocks noChangeArrowheads="1"/>
          </p:cNvSpPr>
          <p:nvPr/>
        </p:nvSpPr>
        <p:spPr bwMode="auto">
          <a:xfrm rot="5400000" flipH="1">
            <a:off x="4334256" y="1610043"/>
            <a:ext cx="109728" cy="1828800"/>
          </a:xfrm>
          <a:prstGeom prst="rect">
            <a:avLst/>
          </a:prstGeom>
          <a:solidFill>
            <a:srgbClr val="FF0000">
              <a:alpha val="35000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Line 8"/>
          <p:cNvSpPr>
            <a:spLocks noChangeShapeType="1"/>
          </p:cNvSpPr>
          <p:nvPr/>
        </p:nvSpPr>
        <p:spPr bwMode="auto">
          <a:xfrm rot="5400000">
            <a:off x="1828800" y="2331720"/>
            <a:ext cx="0" cy="21945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Line 8"/>
          <p:cNvSpPr>
            <a:spLocks noChangeShapeType="1"/>
          </p:cNvSpPr>
          <p:nvPr/>
        </p:nvSpPr>
        <p:spPr bwMode="auto">
          <a:xfrm rot="5400000">
            <a:off x="1828800" y="2697480"/>
            <a:ext cx="0" cy="21945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Line 6"/>
          <p:cNvSpPr>
            <a:spLocks noChangeShapeType="1"/>
          </p:cNvSpPr>
          <p:nvPr/>
        </p:nvSpPr>
        <p:spPr bwMode="auto">
          <a:xfrm rot="5400000">
            <a:off x="1463040" y="361636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Line 4"/>
          <p:cNvSpPr>
            <a:spLocks noChangeShapeType="1"/>
          </p:cNvSpPr>
          <p:nvPr/>
        </p:nvSpPr>
        <p:spPr bwMode="auto">
          <a:xfrm rot="5400000">
            <a:off x="365760" y="361636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Line 4"/>
          <p:cNvSpPr>
            <a:spLocks noChangeShapeType="1"/>
          </p:cNvSpPr>
          <p:nvPr/>
        </p:nvSpPr>
        <p:spPr bwMode="auto">
          <a:xfrm rot="5400000">
            <a:off x="914400" y="361636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Rectangle 3"/>
          <p:cNvSpPr>
            <a:spLocks noChangeArrowheads="1"/>
          </p:cNvSpPr>
          <p:nvPr/>
        </p:nvSpPr>
        <p:spPr bwMode="auto">
          <a:xfrm>
            <a:off x="3474720" y="2468880"/>
            <a:ext cx="1828800" cy="21945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Line 8"/>
          <p:cNvSpPr>
            <a:spLocks noChangeShapeType="1"/>
          </p:cNvSpPr>
          <p:nvPr/>
        </p:nvSpPr>
        <p:spPr bwMode="auto">
          <a:xfrm>
            <a:off x="3931920" y="2468880"/>
            <a:ext cx="0" cy="21945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Line 8"/>
          <p:cNvSpPr>
            <a:spLocks noChangeShapeType="1"/>
          </p:cNvSpPr>
          <p:nvPr/>
        </p:nvSpPr>
        <p:spPr bwMode="auto">
          <a:xfrm>
            <a:off x="4389120" y="2468880"/>
            <a:ext cx="0" cy="21945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" name="Line 8"/>
          <p:cNvSpPr>
            <a:spLocks noChangeShapeType="1"/>
          </p:cNvSpPr>
          <p:nvPr/>
        </p:nvSpPr>
        <p:spPr bwMode="auto">
          <a:xfrm>
            <a:off x="4846320" y="2468880"/>
            <a:ext cx="0" cy="21945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Line 5"/>
          <p:cNvSpPr>
            <a:spLocks noChangeShapeType="1"/>
          </p:cNvSpPr>
          <p:nvPr/>
        </p:nvSpPr>
        <p:spPr bwMode="auto">
          <a:xfrm>
            <a:off x="3474720" y="2896267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Line 6"/>
          <p:cNvSpPr>
            <a:spLocks noChangeShapeType="1"/>
          </p:cNvSpPr>
          <p:nvPr/>
        </p:nvSpPr>
        <p:spPr bwMode="auto">
          <a:xfrm>
            <a:off x="3474720" y="3335179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" name="Line 4"/>
          <p:cNvSpPr>
            <a:spLocks noChangeShapeType="1"/>
          </p:cNvSpPr>
          <p:nvPr/>
        </p:nvSpPr>
        <p:spPr bwMode="auto">
          <a:xfrm>
            <a:off x="3474720" y="4213003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Line 4"/>
          <p:cNvSpPr>
            <a:spLocks noChangeShapeType="1"/>
          </p:cNvSpPr>
          <p:nvPr/>
        </p:nvSpPr>
        <p:spPr bwMode="auto">
          <a:xfrm>
            <a:off x="3474720" y="3774091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Freeform 47"/>
          <p:cNvSpPr>
            <a:spLocks/>
          </p:cNvSpPr>
          <p:nvPr/>
        </p:nvSpPr>
        <p:spPr bwMode="auto">
          <a:xfrm rot="5400000">
            <a:off x="3884897" y="3324157"/>
            <a:ext cx="1820169" cy="348762"/>
          </a:xfrm>
          <a:custGeom>
            <a:avLst/>
            <a:gdLst>
              <a:gd name="T0" fmla="*/ 0 w 604"/>
              <a:gd name="T1" fmla="*/ 220 h 220"/>
              <a:gd name="T2" fmla="*/ 1840 w 604"/>
              <a:gd name="T3" fmla="*/ 0 h 220"/>
              <a:gd name="T4" fmla="*/ 2697 w 604"/>
              <a:gd name="T5" fmla="*/ 220 h 220"/>
              <a:gd name="T6" fmla="*/ 0 60000 65536"/>
              <a:gd name="T7" fmla="*/ 0 60000 65536"/>
              <a:gd name="T8" fmla="*/ 0 60000 65536"/>
              <a:gd name="T9" fmla="*/ 0 w 604"/>
              <a:gd name="T10" fmla="*/ 0 h 220"/>
              <a:gd name="T11" fmla="*/ 604 w 604"/>
              <a:gd name="T12" fmla="*/ 220 h 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4" h="220">
                <a:moveTo>
                  <a:pt x="0" y="220"/>
                </a:moveTo>
                <a:cubicBezTo>
                  <a:pt x="155" y="110"/>
                  <a:pt x="311" y="0"/>
                  <a:pt x="412" y="0"/>
                </a:cubicBezTo>
                <a:cubicBezTo>
                  <a:pt x="513" y="0"/>
                  <a:pt x="558" y="110"/>
                  <a:pt x="604" y="22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lIns="91421" tIns="45711" rIns="91421" bIns="45711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59" name="Group 158"/>
          <p:cNvGrpSpPr/>
          <p:nvPr/>
        </p:nvGrpSpPr>
        <p:grpSpPr>
          <a:xfrm>
            <a:off x="841248" y="3604625"/>
            <a:ext cx="1818010" cy="397925"/>
            <a:chOff x="841248" y="3472672"/>
            <a:chExt cx="1818010" cy="397925"/>
          </a:xfrm>
        </p:grpSpPr>
        <p:sp>
          <p:nvSpPr>
            <p:cNvPr id="160" name="Line 37"/>
            <p:cNvSpPr>
              <a:spLocks noChangeShapeType="1"/>
            </p:cNvSpPr>
            <p:nvPr/>
          </p:nvSpPr>
          <p:spPr bwMode="auto">
            <a:xfrm>
              <a:off x="848263" y="3870597"/>
              <a:ext cx="6863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Freeform 38"/>
            <p:cNvSpPr>
              <a:spLocks/>
            </p:cNvSpPr>
            <p:nvPr/>
          </p:nvSpPr>
          <p:spPr bwMode="auto">
            <a:xfrm>
              <a:off x="847738" y="3496073"/>
              <a:ext cx="1230168" cy="367728"/>
            </a:xfrm>
            <a:custGeom>
              <a:avLst/>
              <a:gdLst>
                <a:gd name="T0" fmla="*/ 0 w 604"/>
                <a:gd name="T1" fmla="*/ 220 h 220"/>
                <a:gd name="T2" fmla="*/ 412 w 604"/>
                <a:gd name="T3" fmla="*/ 0 h 220"/>
                <a:gd name="T4" fmla="*/ 604 w 604"/>
                <a:gd name="T5" fmla="*/ 220 h 220"/>
                <a:gd name="T6" fmla="*/ 0 60000 65536"/>
                <a:gd name="T7" fmla="*/ 0 60000 65536"/>
                <a:gd name="T8" fmla="*/ 0 60000 65536"/>
                <a:gd name="T9" fmla="*/ 0 w 604"/>
                <a:gd name="T10" fmla="*/ 0 h 220"/>
                <a:gd name="T11" fmla="*/ 604 w 604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4" h="220">
                  <a:moveTo>
                    <a:pt x="0" y="220"/>
                  </a:moveTo>
                  <a:cubicBezTo>
                    <a:pt x="155" y="110"/>
                    <a:pt x="311" y="0"/>
                    <a:pt x="412" y="0"/>
                  </a:cubicBezTo>
                  <a:cubicBezTo>
                    <a:pt x="513" y="0"/>
                    <a:pt x="558" y="110"/>
                    <a:pt x="604" y="22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" name="Freeform 39"/>
            <p:cNvSpPr>
              <a:spLocks/>
            </p:cNvSpPr>
            <p:nvPr/>
          </p:nvSpPr>
          <p:spPr bwMode="auto">
            <a:xfrm>
              <a:off x="841248" y="3472672"/>
              <a:ext cx="1818010" cy="367728"/>
            </a:xfrm>
            <a:custGeom>
              <a:avLst/>
              <a:gdLst>
                <a:gd name="T0" fmla="*/ 0 w 604"/>
                <a:gd name="T1" fmla="*/ 220 h 220"/>
                <a:gd name="T2" fmla="*/ 1840 w 604"/>
                <a:gd name="T3" fmla="*/ 0 h 220"/>
                <a:gd name="T4" fmla="*/ 2697 w 604"/>
                <a:gd name="T5" fmla="*/ 220 h 220"/>
                <a:gd name="T6" fmla="*/ 0 60000 65536"/>
                <a:gd name="T7" fmla="*/ 0 60000 65536"/>
                <a:gd name="T8" fmla="*/ 0 60000 65536"/>
                <a:gd name="T9" fmla="*/ 0 w 604"/>
                <a:gd name="T10" fmla="*/ 0 h 220"/>
                <a:gd name="T11" fmla="*/ 604 w 604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4" h="220">
                  <a:moveTo>
                    <a:pt x="0" y="220"/>
                  </a:moveTo>
                  <a:cubicBezTo>
                    <a:pt x="155" y="110"/>
                    <a:pt x="311" y="0"/>
                    <a:pt x="412" y="0"/>
                  </a:cubicBezTo>
                  <a:cubicBezTo>
                    <a:pt x="513" y="0"/>
                    <a:pt x="558" y="110"/>
                    <a:pt x="604" y="22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pPr defTabSz="45713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3" name="Rectangle 42"/>
          <p:cNvSpPr>
            <a:spLocks noChangeArrowheads="1"/>
          </p:cNvSpPr>
          <p:nvPr/>
        </p:nvSpPr>
        <p:spPr bwMode="auto">
          <a:xfrm>
            <a:off x="4391996" y="2468880"/>
            <a:ext cx="457200" cy="10972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Rectangle 35"/>
          <p:cNvSpPr>
            <a:spLocks noChangeArrowheads="1"/>
          </p:cNvSpPr>
          <p:nvPr/>
        </p:nvSpPr>
        <p:spPr bwMode="auto">
          <a:xfrm flipH="1">
            <a:off x="731519" y="3794760"/>
            <a:ext cx="109727" cy="365760"/>
          </a:xfrm>
          <a:prstGeom prst="rect">
            <a:avLst/>
          </a:prstGeom>
          <a:solidFill>
            <a:srgbClr val="F5B23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Line 8"/>
          <p:cNvSpPr>
            <a:spLocks noChangeShapeType="1"/>
          </p:cNvSpPr>
          <p:nvPr/>
        </p:nvSpPr>
        <p:spPr bwMode="auto">
          <a:xfrm rot="5400000">
            <a:off x="1828800" y="3063240"/>
            <a:ext cx="0" cy="21945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Line 19"/>
          <p:cNvSpPr>
            <a:spLocks noChangeShapeType="1"/>
          </p:cNvSpPr>
          <p:nvPr/>
        </p:nvSpPr>
        <p:spPr bwMode="auto">
          <a:xfrm>
            <a:off x="6366366" y="374904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" name="Line 19"/>
          <p:cNvSpPr>
            <a:spLocks noChangeShapeType="1"/>
          </p:cNvSpPr>
          <p:nvPr/>
        </p:nvSpPr>
        <p:spPr bwMode="auto">
          <a:xfrm>
            <a:off x="6366366" y="41148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Rectangle 35"/>
          <p:cNvSpPr>
            <a:spLocks noChangeArrowheads="1"/>
          </p:cNvSpPr>
          <p:nvPr/>
        </p:nvSpPr>
        <p:spPr bwMode="auto">
          <a:xfrm flipH="1">
            <a:off x="7166816" y="3749059"/>
            <a:ext cx="109727" cy="365760"/>
          </a:xfrm>
          <a:prstGeom prst="rect">
            <a:avLst/>
          </a:prstGeom>
          <a:solidFill>
            <a:srgbClr val="F5B23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Rectangle 42"/>
          <p:cNvSpPr>
            <a:spLocks noChangeArrowheads="1"/>
          </p:cNvSpPr>
          <p:nvPr/>
        </p:nvSpPr>
        <p:spPr bwMode="auto">
          <a:xfrm>
            <a:off x="7280766" y="3640792"/>
            <a:ext cx="457200" cy="10972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Rectangle 41"/>
          <p:cNvSpPr>
            <a:spLocks noChangeArrowheads="1"/>
          </p:cNvSpPr>
          <p:nvPr/>
        </p:nvSpPr>
        <p:spPr bwMode="auto">
          <a:xfrm>
            <a:off x="7280766" y="3749059"/>
            <a:ext cx="457200" cy="365760"/>
          </a:xfrm>
          <a:prstGeom prst="rect">
            <a:avLst/>
          </a:prstGeom>
          <a:solidFill>
            <a:srgbClr val="002060">
              <a:alpha val="15000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pPr algn="ctr" defTabSz="457130" eaLnBrk="0" fontAlgn="auto" hangingPunct="0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b="1" baseline="-25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71" name="Object 170"/>
          <p:cNvGraphicFramePr>
            <a:graphicFrameLocks noChangeAspect="1"/>
          </p:cNvGraphicFramePr>
          <p:nvPr>
            <p:extLst/>
          </p:nvPr>
        </p:nvGraphicFramePr>
        <p:xfrm>
          <a:off x="7328917" y="3749059"/>
          <a:ext cx="34290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6" imgW="190500" imgH="203200" progId="Equation.3">
                  <p:embed/>
                </p:oleObj>
              </mc:Choice>
              <mc:Fallback>
                <p:oleObj name="Equation" r:id="rId6" imgW="190500" imgH="203200" progId="Equation.3">
                  <p:embed/>
                  <p:pic>
                    <p:nvPicPr>
                      <p:cNvPr id="171" name="Object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8917" y="3749059"/>
                        <a:ext cx="342900" cy="365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" name="Line 45"/>
          <p:cNvSpPr>
            <a:spLocks noChangeShapeType="1"/>
          </p:cNvSpPr>
          <p:nvPr/>
        </p:nvSpPr>
        <p:spPr bwMode="auto">
          <a:xfrm rot="5400000" flipH="1" flipV="1">
            <a:off x="1825457" y="1510115"/>
            <a:ext cx="6687" cy="219455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 type="triangle" w="sm" len="sm"/>
            <a:tailEnd type="triangle" w="sm" len="sm"/>
          </a:ln>
        </p:spPr>
        <p:txBody>
          <a:bodyPr lIns="91421" tIns="45711" rIns="91421" bIns="45711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" name="Line 45"/>
          <p:cNvSpPr>
            <a:spLocks noChangeShapeType="1"/>
          </p:cNvSpPr>
          <p:nvPr/>
        </p:nvSpPr>
        <p:spPr bwMode="auto">
          <a:xfrm rot="5400000" flipH="1" flipV="1">
            <a:off x="1005841" y="2183033"/>
            <a:ext cx="0" cy="54864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 type="triangle" w="sm" len="sm"/>
            <a:tailEnd type="triangle" w="sm" len="sm"/>
          </a:ln>
        </p:spPr>
        <p:txBody>
          <a:bodyPr lIns="91421" tIns="45711" rIns="91421" bIns="45711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557009" y="2333649"/>
            <a:ext cx="611986" cy="27699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200" dirty="0">
                <a:solidFill>
                  <a:prstClr val="black"/>
                </a:solidFill>
                <a:latin typeface="Apple Casual"/>
                <a:cs typeface="Apple Casual"/>
              </a:rPr>
              <a:t>100K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739583" y="2189062"/>
            <a:ext cx="611986" cy="27699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200" dirty="0">
                <a:solidFill>
                  <a:prstClr val="black"/>
                </a:solidFill>
                <a:latin typeface="Apple Casual"/>
                <a:cs typeface="Apple Casual"/>
              </a:rPr>
              <a:t>25K</a:t>
            </a:r>
          </a:p>
        </p:txBody>
      </p:sp>
      <p:sp>
        <p:nvSpPr>
          <p:cNvPr id="176" name="Line 45"/>
          <p:cNvSpPr>
            <a:spLocks noChangeShapeType="1"/>
          </p:cNvSpPr>
          <p:nvPr/>
        </p:nvSpPr>
        <p:spPr bwMode="auto">
          <a:xfrm rot="5400000" flipH="1" flipV="1">
            <a:off x="785681" y="4539845"/>
            <a:ext cx="1" cy="15816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 type="triangle" w="sm" len="sm"/>
            <a:tailEnd type="triangle" w="sm" len="sm"/>
          </a:ln>
        </p:spPr>
        <p:txBody>
          <a:bodyPr lIns="91421" tIns="45711" rIns="91421" bIns="45711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592986" y="4577692"/>
            <a:ext cx="429661" cy="27699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200" dirty="0">
                <a:solidFill>
                  <a:prstClr val="black"/>
                </a:solidFill>
                <a:latin typeface="Apple Casual"/>
                <a:cs typeface="Apple Casual"/>
              </a:rPr>
              <a:t>5K</a:t>
            </a:r>
          </a:p>
        </p:txBody>
      </p:sp>
      <p:sp>
        <p:nvSpPr>
          <p:cNvPr id="178" name="Line 45"/>
          <p:cNvSpPr>
            <a:spLocks noChangeShapeType="1"/>
          </p:cNvSpPr>
          <p:nvPr/>
        </p:nvSpPr>
        <p:spPr bwMode="auto">
          <a:xfrm rot="5400000" flipV="1">
            <a:off x="4323573" y="3560399"/>
            <a:ext cx="2206085" cy="1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 type="triangle" w="sm" len="sm"/>
            <a:tailEnd type="triangle" w="sm" len="sm"/>
          </a:ln>
        </p:spPr>
        <p:txBody>
          <a:bodyPr lIns="91421" tIns="45711" rIns="91421" bIns="45711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 rot="5400000" flipV="1">
            <a:off x="5332683" y="2680058"/>
            <a:ext cx="43241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 type="triangle" w="sm" len="sm"/>
            <a:tailEnd type="triangle" w="sm" len="sm"/>
          </a:ln>
        </p:spPr>
        <p:txBody>
          <a:bodyPr lIns="91421" tIns="45711" rIns="91421" bIns="45711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5507657" y="2515089"/>
            <a:ext cx="611986" cy="27699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200" dirty="0">
                <a:solidFill>
                  <a:prstClr val="black"/>
                </a:solidFill>
                <a:latin typeface="Apple Casual"/>
                <a:cs typeface="Apple Casual"/>
              </a:rPr>
              <a:t>25K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5360635" y="3366787"/>
            <a:ext cx="611986" cy="27699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200" dirty="0">
                <a:solidFill>
                  <a:prstClr val="black"/>
                </a:solidFill>
                <a:latin typeface="Apple Casual"/>
                <a:cs typeface="Apple Casual"/>
              </a:rPr>
              <a:t>100K</a:t>
            </a:r>
          </a:p>
        </p:txBody>
      </p:sp>
      <p:sp>
        <p:nvSpPr>
          <p:cNvPr id="182" name="Line 45"/>
          <p:cNvSpPr>
            <a:spLocks noChangeShapeType="1"/>
          </p:cNvSpPr>
          <p:nvPr/>
        </p:nvSpPr>
        <p:spPr bwMode="auto">
          <a:xfrm rot="5400000">
            <a:off x="3350422" y="2530706"/>
            <a:ext cx="146693" cy="1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 type="triangle" w="sm" len="sm"/>
            <a:tailEnd type="triangle" w="sm" len="sm"/>
          </a:ln>
        </p:spPr>
        <p:txBody>
          <a:bodyPr lIns="91421" tIns="45711" rIns="91421" bIns="45711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3102792" y="2375937"/>
            <a:ext cx="429661" cy="27699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200" dirty="0">
                <a:solidFill>
                  <a:prstClr val="black"/>
                </a:solidFill>
                <a:latin typeface="Apple Casual"/>
                <a:cs typeface="Apple Casual"/>
              </a:rPr>
              <a:t>5K</a:t>
            </a:r>
          </a:p>
        </p:txBody>
      </p:sp>
      <p:sp>
        <p:nvSpPr>
          <p:cNvPr id="184" name="Text Box 25"/>
          <p:cNvSpPr txBox="1">
            <a:spLocks noChangeArrowheads="1"/>
          </p:cNvSpPr>
          <p:nvPr/>
        </p:nvSpPr>
        <p:spPr bwMode="auto">
          <a:xfrm>
            <a:off x="1614739" y="4456545"/>
            <a:ext cx="419570" cy="5575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>
            <a:spAutoFit/>
          </a:bodyPr>
          <a:lstStyle/>
          <a:p>
            <a:pPr defTabSz="457130" eaLnBrk="0" fontAlgn="auto" hangingPunc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3000" b="1" dirty="0">
                <a:solidFill>
                  <a:prstClr val="black"/>
                </a:solidFill>
                <a:latin typeface="Calibri"/>
              </a:rPr>
              <a:t>A</a:t>
            </a:r>
          </a:p>
        </p:txBody>
      </p:sp>
      <p:sp>
        <p:nvSpPr>
          <p:cNvPr id="185" name="Text Box 25"/>
          <p:cNvSpPr txBox="1">
            <a:spLocks noChangeArrowheads="1"/>
          </p:cNvSpPr>
          <p:nvPr/>
        </p:nvSpPr>
        <p:spPr bwMode="auto">
          <a:xfrm>
            <a:off x="4180131" y="4618930"/>
            <a:ext cx="401963" cy="5575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>
            <a:spAutoFit/>
          </a:bodyPr>
          <a:lstStyle/>
          <a:p>
            <a:pPr defTabSz="457130" eaLnBrk="0" fontAlgn="auto" hangingPunc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3000" b="1" dirty="0">
                <a:solidFill>
                  <a:prstClr val="black"/>
                </a:solidFill>
                <a:latin typeface="Calibri"/>
              </a:rPr>
              <a:t>B</a:t>
            </a:r>
          </a:p>
        </p:txBody>
      </p:sp>
      <p:sp>
        <p:nvSpPr>
          <p:cNvPr id="186" name="Text Box 25"/>
          <p:cNvSpPr txBox="1">
            <a:spLocks noChangeArrowheads="1"/>
          </p:cNvSpPr>
          <p:nvPr/>
        </p:nvSpPr>
        <p:spPr bwMode="auto">
          <a:xfrm>
            <a:off x="7071890" y="4408626"/>
            <a:ext cx="389847" cy="5575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>
            <a:spAutoFit/>
          </a:bodyPr>
          <a:lstStyle/>
          <a:p>
            <a:pPr defTabSz="457130" eaLnBrk="0" fontAlgn="auto" hangingPunc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3000" b="1" dirty="0">
                <a:solidFill>
                  <a:prstClr val="black"/>
                </a:solidFill>
                <a:latin typeface="Calibri"/>
              </a:rPr>
              <a:t>C</a:t>
            </a:r>
          </a:p>
        </p:txBody>
      </p:sp>
      <p:sp>
        <p:nvSpPr>
          <p:cNvPr id="187" name="Text Box 54"/>
          <p:cNvSpPr txBox="1">
            <a:spLocks noChangeArrowheads="1"/>
          </p:cNvSpPr>
          <p:nvPr/>
        </p:nvSpPr>
        <p:spPr bwMode="auto">
          <a:xfrm>
            <a:off x="592982" y="5378454"/>
            <a:ext cx="7144984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1" tIns="45711" rIns="91421" bIns="45711">
            <a:spAutoFit/>
          </a:bodyPr>
          <a:lstStyle/>
          <a:p>
            <a:pPr defTabSz="45713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70000"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2D algorithm: Sparse SUMMA (based on dense SUMMA)</a:t>
            </a:r>
          </a:p>
          <a:p>
            <a:pPr defTabSz="45713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70000"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General implementation that handles rectangular matrices</a:t>
            </a:r>
          </a:p>
        </p:txBody>
      </p:sp>
      <p:sp>
        <p:nvSpPr>
          <p:cNvPr id="188" name="Text Box 53"/>
          <p:cNvSpPr txBox="1">
            <a:spLocks noChangeArrowheads="1"/>
          </p:cNvSpPr>
          <p:nvPr/>
        </p:nvSpPr>
        <p:spPr bwMode="auto">
          <a:xfrm>
            <a:off x="4527607" y="1415991"/>
            <a:ext cx="443859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1" tIns="45711" rIns="91421" bIns="45711">
            <a:spAutoFit/>
          </a:bodyPr>
          <a:lstStyle/>
          <a:p>
            <a:pPr defTabSz="457130" fontAlgn="auto">
              <a:spcBef>
                <a:spcPct val="0"/>
              </a:spcBef>
              <a:spcAft>
                <a:spcPts val="0"/>
              </a:spcAft>
              <a:buSzPct val="70000"/>
              <a:buFontTx/>
              <a:buNone/>
            </a:pPr>
            <a:r>
              <a:rPr lang="en-US" sz="2000" dirty="0" err="1">
                <a:solidFill>
                  <a:prstClr val="black"/>
                </a:solidFill>
                <a:latin typeface="Tahoma" charset="0"/>
              </a:rPr>
              <a:t>C</a:t>
            </a:r>
            <a:r>
              <a:rPr lang="en-US" sz="2000" baseline="-25000" dirty="0" err="1">
                <a:solidFill>
                  <a:prstClr val="black"/>
                </a:solidFill>
                <a:latin typeface="Tahoma" charset="0"/>
              </a:rPr>
              <a:t>ij</a:t>
            </a:r>
            <a:r>
              <a:rPr lang="en-US" sz="2000" dirty="0">
                <a:solidFill>
                  <a:prstClr val="black"/>
                </a:solidFill>
                <a:latin typeface="Tahoma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 charset="0"/>
              </a:rPr>
              <a:t>+=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</a:rPr>
              <a:t>HyperSparseGEMM</a:t>
            </a:r>
            <a:r>
              <a:rPr lang="en-US" sz="2000" dirty="0">
                <a:solidFill>
                  <a:prstClr val="black"/>
                </a:solidFill>
                <a:latin typeface="Arial" charset="0"/>
              </a:rPr>
              <a:t>(</a:t>
            </a:r>
            <a:r>
              <a:rPr lang="en-US" sz="2000" dirty="0" err="1">
                <a:solidFill>
                  <a:prstClr val="black"/>
                </a:solidFill>
                <a:latin typeface="Tahoma" charset="0"/>
              </a:rPr>
              <a:t>A</a:t>
            </a:r>
            <a:r>
              <a:rPr lang="en-US" sz="2000" baseline="30000" dirty="0" err="1">
                <a:solidFill>
                  <a:prstClr val="black"/>
                </a:solidFill>
                <a:latin typeface="Tahoma" charset="0"/>
              </a:rPr>
              <a:t>recv</a:t>
            </a:r>
            <a:r>
              <a:rPr lang="en-US" sz="2000" dirty="0">
                <a:solidFill>
                  <a:prstClr val="black"/>
                </a:solidFill>
                <a:latin typeface="Tahoma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charset="0"/>
              </a:rPr>
              <a:t>B</a:t>
            </a:r>
            <a:r>
              <a:rPr lang="en-US" sz="2000" baseline="30000" dirty="0" err="1">
                <a:solidFill>
                  <a:prstClr val="black"/>
                </a:solidFill>
                <a:latin typeface="Tahoma" charset="0"/>
              </a:rPr>
              <a:t>recv</a:t>
            </a:r>
            <a:r>
              <a:rPr lang="en-US" sz="2000" dirty="0">
                <a:solidFill>
                  <a:prstClr val="black"/>
                </a:solidFill>
                <a:latin typeface="Tahoma" charset="0"/>
              </a:rPr>
              <a:t>)</a:t>
            </a:r>
            <a:endParaRPr lang="en-US" sz="2000" baseline="-25000" dirty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190" name="Oval 50"/>
          <p:cNvSpPr>
            <a:spLocks noChangeArrowheads="1"/>
          </p:cNvSpPr>
          <p:nvPr/>
        </p:nvSpPr>
        <p:spPr bwMode="auto">
          <a:xfrm>
            <a:off x="7015657" y="3441704"/>
            <a:ext cx="901885" cy="83597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 wrap="none" lIns="91421" tIns="45711" rIns="91421" bIns="45711" anchor="ctr"/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" name="Straight Arrow Connector 2"/>
          <p:cNvCxnSpPr>
            <a:stCxn id="190" idx="1"/>
          </p:cNvCxnSpPr>
          <p:nvPr/>
        </p:nvCxnSpPr>
        <p:spPr bwMode="auto">
          <a:xfrm flipH="1" flipV="1">
            <a:off x="6197604" y="1854200"/>
            <a:ext cx="950131" cy="1709926"/>
          </a:xfrm>
          <a:prstGeom prst="straightConnector1">
            <a:avLst/>
          </a:prstGeom>
          <a:solidFill>
            <a:srgbClr val="BBE0E3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2731686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1372" y="4295180"/>
            <a:ext cx="4377779" cy="39290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0517" y="2044899"/>
            <a:ext cx="2654350" cy="5636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0" y="1"/>
            <a:ext cx="9144000" cy="1294805"/>
            <a:chOff x="0" y="0"/>
            <a:chExt cx="8192" cy="1160"/>
          </a:xfrm>
        </p:grpSpPr>
        <p:sp>
          <p:nvSpPr>
            <p:cNvPr id="16388" name="Rectangle 4"/>
            <p:cNvSpPr>
              <a:spLocks/>
            </p:cNvSpPr>
            <p:nvPr/>
          </p:nvSpPr>
          <p:spPr bwMode="auto">
            <a:xfrm>
              <a:off x="0" y="0"/>
              <a:ext cx="8192" cy="1160"/>
            </a:xfrm>
            <a:prstGeom prst="rect">
              <a:avLst/>
            </a:prstGeom>
            <a:solidFill>
              <a:srgbClr val="000099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7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pic>
          <p:nvPicPr>
            <p:cNvPr id="16389" name="Picture 5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8191" cy="116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</p:grpSp>
      <p:pic>
        <p:nvPicPr>
          <p:cNvPr id="16390" name="Picture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68828" y="6307709"/>
            <a:ext cx="1375172" cy="55029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>
          <a:xfrm>
            <a:off x="455428" y="1294808"/>
            <a:ext cx="8459763" cy="438671"/>
          </a:xfrm>
          <a:ln/>
        </p:spPr>
        <p:txBody>
          <a:bodyPr rIns="116890"/>
          <a:lstStyle/>
          <a:p>
            <a:pPr marL="4015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Submatrices</a:t>
            </a:r>
            <a:r>
              <a:rPr lang="en-US" sz="2400" dirty="0">
                <a:solidFill>
                  <a:schemeClr val="tx1"/>
                </a:solidFill>
              </a:rPr>
              <a:t> are “</a:t>
            </a:r>
            <a:r>
              <a:rPr lang="en-US" sz="2400" i="1" dirty="0" err="1">
                <a:solidFill>
                  <a:schemeClr val="tx1"/>
                </a:solidFill>
                <a:latin typeface="Arial Bold Italic" charset="0"/>
                <a:cs typeface="Arial Bold Italic" charset="0"/>
                <a:sym typeface="Arial Bold Italic" charset="0"/>
              </a:rPr>
              <a:t>hypersparse</a:t>
            </a:r>
            <a:r>
              <a:rPr lang="en-US" sz="2400" i="1" dirty="0">
                <a:solidFill>
                  <a:schemeClr val="tx1"/>
                </a:solidFill>
                <a:latin typeface="Arial Bold Italic" charset="0"/>
                <a:cs typeface="Arial Bold Italic" charset="0"/>
                <a:sym typeface="Arial Bold Italic" charset="0"/>
              </a:rPr>
              <a:t>”</a:t>
            </a:r>
            <a:r>
              <a:rPr lang="en-US" i="1" dirty="0">
                <a:solidFill>
                  <a:schemeClr val="tx1"/>
                </a:solidFill>
                <a:latin typeface="Arial Bold Italic" charset="0"/>
                <a:cs typeface="Arial Bold Italic" charset="0"/>
                <a:sym typeface="Arial Bold Italic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Arial Bold Italic" charset="0"/>
                <a:cs typeface="Arial Bold Italic" charset="0"/>
                <a:sym typeface="Arial Bold Italic" charset="0"/>
              </a:rPr>
              <a:t>(i.e. </a:t>
            </a:r>
            <a:r>
              <a:rPr lang="en-US" sz="2400" i="1" dirty="0" err="1">
                <a:solidFill>
                  <a:schemeClr val="tx1"/>
                </a:solidFill>
                <a:latin typeface="Arial Bold Italic" charset="0"/>
                <a:cs typeface="Arial Bold Italic" charset="0"/>
                <a:sym typeface="Arial Bold Italic" charset="0"/>
              </a:rPr>
              <a:t>nnz</a:t>
            </a:r>
            <a:r>
              <a:rPr lang="en-US" sz="2400" i="1" dirty="0">
                <a:solidFill>
                  <a:schemeClr val="tx1"/>
                </a:solidFill>
                <a:latin typeface="Arial Bold Italic" charset="0"/>
                <a:cs typeface="Arial Bold Italic" charset="0"/>
                <a:sym typeface="Arial Bold Italic" charset="0"/>
              </a:rPr>
              <a:t> &lt;&lt; n)</a:t>
            </a:r>
            <a:endParaRPr lang="en-US" sz="2400" i="1" dirty="0">
              <a:solidFill>
                <a:schemeClr val="tx1"/>
              </a:solidFill>
              <a:latin typeface="Arial Bold Italic" charset="0"/>
              <a:sym typeface="Arial Bold Italic" charset="0"/>
            </a:endParaRPr>
          </a:p>
        </p:txBody>
      </p:sp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1375172" y="1964532"/>
            <a:ext cx="2357438" cy="2137544"/>
            <a:chOff x="0" y="0"/>
            <a:chExt cx="2112" cy="1914"/>
          </a:xfrm>
        </p:grpSpPr>
        <p:sp>
          <p:nvSpPr>
            <p:cNvPr id="16393" name="Rectangle 9"/>
            <p:cNvSpPr>
              <a:spLocks/>
            </p:cNvSpPr>
            <p:nvPr/>
          </p:nvSpPr>
          <p:spPr bwMode="auto">
            <a:xfrm>
              <a:off x="0" y="0"/>
              <a:ext cx="704" cy="64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7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6394" name="Rectangle 10"/>
            <p:cNvSpPr>
              <a:spLocks/>
            </p:cNvSpPr>
            <p:nvPr/>
          </p:nvSpPr>
          <p:spPr bwMode="auto">
            <a:xfrm>
              <a:off x="704" y="0"/>
              <a:ext cx="704" cy="64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7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6395" name="Rectangle 11"/>
            <p:cNvSpPr>
              <a:spLocks/>
            </p:cNvSpPr>
            <p:nvPr/>
          </p:nvSpPr>
          <p:spPr bwMode="auto">
            <a:xfrm>
              <a:off x="1408" y="0"/>
              <a:ext cx="704" cy="64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7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6396" name="Rectangle 12"/>
            <p:cNvSpPr>
              <a:spLocks/>
            </p:cNvSpPr>
            <p:nvPr/>
          </p:nvSpPr>
          <p:spPr bwMode="auto">
            <a:xfrm>
              <a:off x="0" y="637"/>
              <a:ext cx="704" cy="64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7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6397" name="Rectangle 13"/>
            <p:cNvSpPr>
              <a:spLocks/>
            </p:cNvSpPr>
            <p:nvPr/>
          </p:nvSpPr>
          <p:spPr bwMode="auto">
            <a:xfrm>
              <a:off x="0" y="1274"/>
              <a:ext cx="704" cy="64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7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6398" name="Rectangle 14"/>
            <p:cNvSpPr>
              <a:spLocks/>
            </p:cNvSpPr>
            <p:nvPr/>
          </p:nvSpPr>
          <p:spPr bwMode="auto">
            <a:xfrm>
              <a:off x="704" y="637"/>
              <a:ext cx="704" cy="64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7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6399" name="Rectangle 15"/>
            <p:cNvSpPr>
              <a:spLocks/>
            </p:cNvSpPr>
            <p:nvPr/>
          </p:nvSpPr>
          <p:spPr bwMode="auto">
            <a:xfrm>
              <a:off x="1408" y="637"/>
              <a:ext cx="704" cy="64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7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6400" name="Rectangle 16"/>
            <p:cNvSpPr>
              <a:spLocks/>
            </p:cNvSpPr>
            <p:nvPr/>
          </p:nvSpPr>
          <p:spPr bwMode="auto">
            <a:xfrm>
              <a:off x="704" y="1274"/>
              <a:ext cx="704" cy="64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7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6401" name="Rectangle 17"/>
            <p:cNvSpPr>
              <a:spLocks/>
            </p:cNvSpPr>
            <p:nvPr/>
          </p:nvSpPr>
          <p:spPr bwMode="auto">
            <a:xfrm>
              <a:off x="1408" y="1274"/>
              <a:ext cx="704" cy="64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7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16402" name="Freeform 18"/>
          <p:cNvSpPr>
            <a:spLocks/>
          </p:cNvSpPr>
          <p:nvPr/>
        </p:nvSpPr>
        <p:spPr bwMode="auto">
          <a:xfrm rot="5400000">
            <a:off x="2384229" y="2950146"/>
            <a:ext cx="419695" cy="27414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800" y="1800"/>
              </a:cxn>
              <a:cxn ang="0">
                <a:pos x="10800" y="9000"/>
              </a:cxn>
              <a:cxn ang="0">
                <a:pos x="21600" y="10800"/>
              </a:cxn>
              <a:cxn ang="0">
                <a:pos x="10800" y="12600"/>
              </a:cxn>
              <a:cxn ang="0">
                <a:pos x="10800" y="1980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noFill/>
          <a:ln w="25400" cap="flat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spcBef>
                <a:spcPct val="0"/>
              </a:spcBef>
              <a:buFontTx/>
              <a:buNone/>
            </a:pPr>
            <a:endParaRPr lang="en-US" sz="170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403" name="Freeform 19"/>
          <p:cNvSpPr>
            <a:spLocks/>
          </p:cNvSpPr>
          <p:nvPr/>
        </p:nvSpPr>
        <p:spPr bwMode="auto">
          <a:xfrm>
            <a:off x="910842" y="1900910"/>
            <a:ext cx="303609" cy="2134195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10800" y="1800"/>
              </a:cxn>
              <a:cxn ang="0">
                <a:pos x="10800" y="9000"/>
              </a:cxn>
              <a:cxn ang="0">
                <a:pos x="0" y="10800"/>
              </a:cxn>
              <a:cxn ang="0">
                <a:pos x="10800" y="12600"/>
              </a:cxn>
              <a:cxn ang="0">
                <a:pos x="10800" y="19800"/>
              </a:cxn>
              <a:cxn ang="0">
                <a:pos x="2160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25400" cap="flat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spcBef>
                <a:spcPct val="0"/>
              </a:spcBef>
              <a:buFontTx/>
              <a:buNone/>
            </a:pPr>
            <a:endParaRPr lang="en-US" sz="170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16404" name="Picture 20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46672" y="4463730"/>
            <a:ext cx="536899" cy="411881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6405" name="Rectangle 21"/>
          <p:cNvSpPr>
            <a:spLocks/>
          </p:cNvSpPr>
          <p:nvPr/>
        </p:nvSpPr>
        <p:spPr bwMode="auto">
          <a:xfrm>
            <a:off x="2466826" y="4531816"/>
            <a:ext cx="1393031" cy="34825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06" bIns="0"/>
          <a:lstStyle/>
          <a:p>
            <a:pPr marL="40150">
              <a:spcBef>
                <a:spcPts val="1143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blocks</a:t>
            </a:r>
          </a:p>
        </p:txBody>
      </p:sp>
      <p:sp>
        <p:nvSpPr>
          <p:cNvPr id="16406" name="Rectangle 22"/>
          <p:cNvSpPr>
            <a:spLocks/>
          </p:cNvSpPr>
          <p:nvPr/>
        </p:nvSpPr>
        <p:spPr bwMode="auto">
          <a:xfrm>
            <a:off x="151805" y="2573982"/>
            <a:ext cx="1151930" cy="63400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06" bIns="0"/>
          <a:lstStyle/>
          <a:p>
            <a:pPr marL="40150">
              <a:spcBef>
                <a:spcPts val="1143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             blocks</a:t>
            </a:r>
          </a:p>
        </p:txBody>
      </p:sp>
      <p:pic>
        <p:nvPicPr>
          <p:cNvPr id="16407" name="Picture 23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3976" y="2510360"/>
            <a:ext cx="464344" cy="44313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6408" name="Rectangle 24"/>
          <p:cNvSpPr>
            <a:spLocks/>
          </p:cNvSpPr>
          <p:nvPr/>
        </p:nvSpPr>
        <p:spPr bwMode="auto">
          <a:xfrm rot="5400000">
            <a:off x="1465586" y="2973586"/>
            <a:ext cx="2134195" cy="116086"/>
          </a:xfrm>
          <a:prstGeom prst="rect">
            <a:avLst/>
          </a:prstGeom>
          <a:solidFill>
            <a:srgbClr val="339933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spcBef>
                <a:spcPct val="0"/>
              </a:spcBef>
              <a:buFontTx/>
              <a:buNone/>
            </a:pPr>
            <a:endParaRPr lang="en-US" sz="170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 rot="10800000" flipH="1">
            <a:off x="2589609" y="3425654"/>
            <a:ext cx="1750219" cy="36611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txBody>
          <a:bodyPr lIns="0" tIns="0" rIns="0" bIns="0"/>
          <a:lstStyle/>
          <a:p>
            <a:pPr>
              <a:spcBef>
                <a:spcPct val="0"/>
              </a:spcBef>
              <a:buFontTx/>
              <a:buNone/>
            </a:pPr>
            <a:endParaRPr lang="en-US" sz="170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410" name="Rectangle 26"/>
          <p:cNvSpPr>
            <a:spLocks/>
          </p:cNvSpPr>
          <p:nvPr/>
        </p:nvSpPr>
        <p:spPr bwMode="auto">
          <a:xfrm rot="5400000">
            <a:off x="2944577" y="2261458"/>
            <a:ext cx="703213" cy="109389"/>
          </a:xfrm>
          <a:prstGeom prst="rect">
            <a:avLst/>
          </a:prstGeom>
          <a:solidFill>
            <a:srgbClr val="339933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spcBef>
                <a:spcPct val="0"/>
              </a:spcBef>
              <a:buFontTx/>
              <a:buNone/>
            </a:pPr>
            <a:endParaRPr lang="en-US" sz="170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 rot="10800000" flipH="1">
            <a:off x="3348634" y="2282652"/>
            <a:ext cx="991195" cy="6250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txBody>
          <a:bodyPr lIns="0" tIns="0" rIns="0" bIns="0"/>
          <a:lstStyle/>
          <a:p>
            <a:pPr>
              <a:spcBef>
                <a:spcPct val="0"/>
              </a:spcBef>
              <a:buFontTx/>
              <a:buNone/>
            </a:pPr>
            <a:endParaRPr lang="en-US" sz="170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412" name="Rectangle 28"/>
          <p:cNvSpPr>
            <a:spLocks/>
          </p:cNvSpPr>
          <p:nvPr/>
        </p:nvSpPr>
        <p:spPr bwMode="auto">
          <a:xfrm>
            <a:off x="4572001" y="3882182"/>
            <a:ext cx="4125516" cy="34825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06" bIns="0"/>
          <a:lstStyle/>
          <a:p>
            <a:pPr marL="40150">
              <a:spcBef>
                <a:spcPts val="1143"/>
              </a:spcBef>
              <a:buNone/>
            </a:pPr>
            <a:r>
              <a:rPr lang="en-US" sz="2000" u="sng" dirty="0">
                <a:solidFill>
                  <a:srgbClr val="000000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Total Storage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: </a:t>
            </a:r>
          </a:p>
        </p:txBody>
      </p:sp>
      <p:sp>
        <p:nvSpPr>
          <p:cNvPr id="16413" name="Rectangle 29"/>
          <p:cNvSpPr>
            <a:spLocks/>
          </p:cNvSpPr>
          <p:nvPr/>
        </p:nvSpPr>
        <p:spPr bwMode="auto">
          <a:xfrm>
            <a:off x="4330293" y="3183434"/>
            <a:ext cx="4716781" cy="34825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06" bIns="0"/>
          <a:lstStyle/>
          <a:p>
            <a:pPr marL="40150">
              <a:spcBef>
                <a:spcPts val="1143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Average of c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nonzeros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 per column</a:t>
            </a:r>
          </a:p>
        </p:txBody>
      </p:sp>
      <p:sp>
        <p:nvSpPr>
          <p:cNvPr id="16414" name="Rectangle 30"/>
          <p:cNvSpPr>
            <a:spLocks/>
          </p:cNvSpPr>
          <p:nvPr/>
        </p:nvSpPr>
        <p:spPr bwMode="auto">
          <a:xfrm>
            <a:off x="881806" y="5088404"/>
            <a:ext cx="7670602" cy="13959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06" bIns="0"/>
          <a:lstStyle/>
          <a:p>
            <a:pPr marL="268777" indent="-240899">
              <a:lnSpc>
                <a:spcPct val="95000"/>
              </a:lnSpc>
              <a:spcBef>
                <a:spcPts val="1257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A data structure or algorithm that depends on matrix dimension n (e.g. CSR or CSC) is asymptotically too wasteful for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submatrices</a:t>
            </a:r>
            <a:endParaRPr lang="en-US" sz="2000" dirty="0">
              <a:solidFill>
                <a:srgbClr val="000000"/>
              </a:solidFill>
              <a:latin typeface="Arial" charset="0"/>
              <a:ea typeface="ヒラギノ角ゴ ProN W3" charset="0"/>
              <a:cs typeface="Arial" charset="0"/>
              <a:sym typeface="Arial" charset="0"/>
            </a:endParaRPr>
          </a:p>
          <a:p>
            <a:pPr marL="268777" indent="-240899">
              <a:lnSpc>
                <a:spcPct val="95000"/>
              </a:lnSpc>
              <a:spcBef>
                <a:spcPts val="1257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Use doubly-compressed (DCSC) or compressed </a:t>
            </a:r>
            <a:br>
              <a:rPr lang="en-US" sz="2000" dirty="0">
                <a:solidFill>
                  <a:srgbClr val="000000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rPr>
            </a:br>
            <a:r>
              <a:rPr lang="en-US" sz="2000" dirty="0">
                <a:solidFill>
                  <a:srgbClr val="000000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sparse block (CSB) data structures instead.</a:t>
            </a:r>
          </a:p>
        </p:txBody>
      </p:sp>
      <p:sp>
        <p:nvSpPr>
          <p:cNvPr id="16415" name="Rectangle 31"/>
          <p:cNvSpPr>
            <a:spLocks/>
          </p:cNvSpPr>
          <p:nvPr/>
        </p:nvSpPr>
        <p:spPr bwMode="auto">
          <a:xfrm>
            <a:off x="232172" y="232172"/>
            <a:ext cx="6795492" cy="4643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06" bIns="0"/>
          <a:lstStyle/>
          <a:p>
            <a:pPr marL="40150">
              <a:spcBef>
                <a:spcPct val="0"/>
              </a:spcBef>
              <a:buNone/>
            </a:pPr>
            <a:r>
              <a:rPr lang="en-US" b="1" dirty="0">
                <a:solidFill>
                  <a:srgbClr val="FFFF00"/>
                </a:solidFill>
                <a:latin typeface="+mn-lt"/>
                <a:ea typeface="ヒラギノ角ゴ ProN W3" charset="0"/>
                <a:cs typeface="Arial Bold" charset="0"/>
                <a:sym typeface="Arial Bold" charset="0"/>
              </a:rPr>
              <a:t>Node-level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72835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24"/>
          <p:cNvGrpSpPr/>
          <p:nvPr/>
        </p:nvGrpSpPr>
        <p:grpSpPr>
          <a:xfrm>
            <a:off x="0" y="-16846"/>
            <a:ext cx="9144000" cy="1311651"/>
            <a:chOff x="0" y="-23960"/>
            <a:chExt cx="13004800" cy="1865460"/>
          </a:xfrm>
        </p:grpSpPr>
        <p:pic>
          <p:nvPicPr>
            <p:cNvPr id="24" name="Pictur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25" name="Rectangle 5"/>
            <p:cNvSpPr txBox="1">
              <a:spLocks noChangeArrowheads="1"/>
            </p:cNvSpPr>
            <p:nvPr/>
          </p:nvSpPr>
          <p:spPr bwMode="auto">
            <a:xfrm>
              <a:off x="233882" y="-23960"/>
              <a:ext cx="12031663" cy="14096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54" defTabSz="642453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3100" kern="0" dirty="0">
                  <a:solidFill>
                    <a:srgbClr val="FFFF00"/>
                  </a:solidFill>
                  <a:latin typeface="Calibri"/>
                  <a:ea typeface="ヒラギノ角ゴ ProN W3"/>
                  <a:cs typeface="Calibri"/>
                  <a:sym typeface="Arial Bold" charset="0"/>
                </a:rPr>
                <a:t>1D vs. 2D scaling for sparse matrix-matrix multiplication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527" y="1268771"/>
            <a:ext cx="8234273" cy="3525724"/>
          </a:xfrm>
          <a:prstGeom prst="rect">
            <a:avLst/>
          </a:prstGeom>
        </p:spPr>
      </p:pic>
      <p:sp>
        <p:nvSpPr>
          <p:cNvPr id="14344" name="Rectangle 8"/>
          <p:cNvSpPr>
            <a:spLocks/>
          </p:cNvSpPr>
          <p:nvPr/>
        </p:nvSpPr>
        <p:spPr bwMode="auto">
          <a:xfrm>
            <a:off x="385762" y="5768976"/>
            <a:ext cx="8745538" cy="446087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28554" bIns="0"/>
          <a:lstStyle/>
          <a:p>
            <a:pPr defTabSz="642717">
              <a:spcBef>
                <a:spcPts val="449"/>
              </a:spcBef>
              <a:buFontTx/>
              <a:buNone/>
            </a:pPr>
            <a:r>
              <a:rPr lang="en-US" sz="2000" dirty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  <a:sym typeface="Arial Rounded MT Bold" charset="0"/>
              </a:rPr>
              <a:t>        2D algorithms have the potential to scale, but not linearly.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5268" y="4847876"/>
            <a:ext cx="6644532" cy="584755"/>
          </a:xfrm>
          <a:prstGeom prst="rect">
            <a:avLst/>
          </a:prstGeom>
          <a:noFill/>
        </p:spPr>
        <p:txBody>
          <a:bodyPr wrap="square" lIns="91417" tIns="45710" rIns="91417" bIns="45710" rtlCol="0">
            <a:spAutoFit/>
          </a:bodyPr>
          <a:lstStyle/>
          <a:p>
            <a:pPr marL="342882" indent="-342882" algn="ctr" defTabSz="457085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dirty="0" err="1">
                <a:solidFill>
                  <a:prstClr val="black"/>
                </a:solidFill>
                <a:latin typeface="+mn-lt"/>
                <a:ea typeface="ヒラギノ角ゴ ProN W3"/>
                <a:cs typeface="Arial Rounded MT Bold"/>
              </a:rPr>
              <a:t>SpSUMMA</a:t>
            </a:r>
            <a:r>
              <a:rPr lang="en-US" sz="1600" dirty="0">
                <a:solidFill>
                  <a:prstClr val="black"/>
                </a:solidFill>
                <a:latin typeface="+mn-lt"/>
                <a:ea typeface="ヒラギノ角ゴ ProN W3"/>
                <a:cs typeface="Arial Rounded MT Bold"/>
              </a:rPr>
              <a:t>  =  2-D data layout (Combinatorial BLAS)</a:t>
            </a:r>
          </a:p>
          <a:p>
            <a:pPr marL="342882" indent="-342882" algn="ctr" defTabSz="457085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dirty="0" err="1">
                <a:solidFill>
                  <a:prstClr val="black"/>
                </a:solidFill>
                <a:latin typeface="+mn-lt"/>
                <a:ea typeface="ヒラギノ角ゴ ProN W3"/>
                <a:cs typeface="Arial Rounded MT Bold"/>
              </a:rPr>
              <a:t>EpetraExt</a:t>
            </a:r>
            <a:r>
              <a:rPr lang="en-US" sz="1600" dirty="0">
                <a:solidFill>
                  <a:prstClr val="black"/>
                </a:solidFill>
                <a:latin typeface="+mn-lt"/>
                <a:ea typeface="ヒラギノ角ゴ ProN W3"/>
                <a:cs typeface="Arial Rounded MT Bold"/>
              </a:rPr>
              <a:t>   =  1-D data layout (</a:t>
            </a:r>
            <a:r>
              <a:rPr lang="en-US" sz="1600" dirty="0" err="1">
                <a:solidFill>
                  <a:prstClr val="black"/>
                </a:solidFill>
                <a:latin typeface="+mn-lt"/>
                <a:ea typeface="ヒラギノ角ゴ ProN W3"/>
                <a:cs typeface="Arial Rounded MT Bold"/>
              </a:rPr>
              <a:t>Trilinos</a:t>
            </a:r>
            <a:r>
              <a:rPr lang="en-US" sz="1600" dirty="0">
                <a:solidFill>
                  <a:prstClr val="black"/>
                </a:solidFill>
                <a:latin typeface="+mn-lt"/>
                <a:ea typeface="ヒラギノ角ゴ ProN W3"/>
                <a:cs typeface="Arial Rounded MT Bold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0468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915400" cy="542925"/>
          </a:xfrm>
        </p:spPr>
        <p:txBody>
          <a:bodyPr>
            <a:noAutofit/>
          </a:bodyPr>
          <a:lstStyle/>
          <a:p>
            <a:r>
              <a:rPr lang="en-US" b="0" dirty="0">
                <a:latin typeface="Calibri"/>
                <a:cs typeface="Calibri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688" y="1610311"/>
            <a:ext cx="8316130" cy="46984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US" dirty="0"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Calibri"/>
                <a:cs typeface="Calibri"/>
              </a:rPr>
              <a:t>Motivation:  Graph applications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"/>
                <a:cs typeface="Calibri"/>
              </a:rPr>
              <a:t>Mathematics:  Sparse matrices for graph algorithms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"/>
                <a:cs typeface="Calibri"/>
              </a:rPr>
              <a:t>Software:  </a:t>
            </a:r>
            <a:r>
              <a:rPr lang="en-US" dirty="0" err="1">
                <a:latin typeface="Calibri"/>
                <a:cs typeface="Calibri"/>
              </a:rPr>
              <a:t>CombBLAS</a:t>
            </a:r>
            <a:r>
              <a:rPr lang="en-US" dirty="0">
                <a:latin typeface="Calibri"/>
                <a:cs typeface="Calibri"/>
              </a:rPr>
              <a:t>, KDT, </a:t>
            </a:r>
            <a:r>
              <a:rPr lang="en-US" dirty="0" err="1">
                <a:latin typeface="Calibri"/>
                <a:cs typeface="Calibri"/>
              </a:rPr>
              <a:t>QuadMat</a:t>
            </a:r>
            <a:endParaRPr lang="en-US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Calibri"/>
                <a:cs typeface="Calibri"/>
              </a:rPr>
              <a:t>Standards:  The Graph BLAS effort</a:t>
            </a:r>
          </a:p>
        </p:txBody>
      </p:sp>
    </p:spTree>
    <p:extLst>
      <p:ext uri="{BB962C8B-B14F-4D97-AF65-F5344CB8AC3E}">
        <p14:creationId xmlns:p14="http://schemas.microsoft.com/office/powerpoint/2010/main" val="344272318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500" y="1390590"/>
            <a:ext cx="7112000" cy="40011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角ゴ ProN W3"/>
                <a:cs typeface="ヒラギノ角ゴ ProN W3"/>
              </a:rPr>
              <a:t>Almost linear scaling until bandwidth costs starts to dominate </a:t>
            </a:r>
          </a:p>
        </p:txBody>
      </p:sp>
      <p:pic>
        <p:nvPicPr>
          <p:cNvPr id="74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9480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73" name="Rectangle 31"/>
          <p:cNvSpPr>
            <a:spLocks/>
          </p:cNvSpPr>
          <p:nvPr/>
        </p:nvSpPr>
        <p:spPr bwMode="auto">
          <a:xfrm>
            <a:off x="103408" y="198825"/>
            <a:ext cx="6795492" cy="4643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22" bIns="0"/>
          <a:lstStyle/>
          <a:p>
            <a:pPr marL="40166"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Arial Bold (Headings)"/>
                <a:ea typeface="ヒラギノ角ゴ ProN W3"/>
                <a:cs typeface="Arial Bold" charset="0"/>
                <a:sym typeface="Arial Bold" charset="0"/>
              </a:rPr>
              <a:t>Scaling to more processors…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486878" y="2234998"/>
            <a:ext cx="2425700" cy="707886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dirty="0">
                <a:solidFill>
                  <a:srgbClr val="FF0000"/>
                </a:solidFill>
                <a:latin typeface="Arial"/>
                <a:ea typeface="ヒラギノ角ゴ ProN W3"/>
                <a:cs typeface="ヒラギノ角ゴ ProN W3"/>
              </a:rPr>
              <a:t>Scaling proportional to √p afterwards</a:t>
            </a:r>
          </a:p>
        </p:txBody>
      </p:sp>
      <p:pic>
        <p:nvPicPr>
          <p:cNvPr id="3" name="Picture 2" descr="rmat-scale21-linefit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" t="9670" r="2725" b="9136"/>
          <a:stretch/>
        </p:blipFill>
        <p:spPr>
          <a:xfrm>
            <a:off x="417028" y="2218065"/>
            <a:ext cx="5832785" cy="412184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H="1" flipV="1">
            <a:off x="3251201" y="1790702"/>
            <a:ext cx="1" cy="163830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5156200" y="3031069"/>
            <a:ext cx="1742700" cy="1494368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245959" y="4772077"/>
          <a:ext cx="2520965" cy="654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6" imgW="977900" imgH="254000" progId="Equation.3">
                  <p:embed/>
                </p:oleObj>
              </mc:Choice>
              <mc:Fallback>
                <p:oleObj name="Equation" r:id="rId6" imgW="977900" imgH="25400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45959" y="4772077"/>
                        <a:ext cx="2520965" cy="654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290807" y="4057754"/>
          <a:ext cx="2151022" cy="656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8" imgW="749300" imgH="228600" progId="Equation.3">
                  <p:embed/>
                </p:oleObj>
              </mc:Choice>
              <mc:Fallback>
                <p:oleObj name="Equation" r:id="rId8" imgW="749300" imgH="2286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90807" y="4057754"/>
                        <a:ext cx="2151022" cy="656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7507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62800" y="6019800"/>
            <a:ext cx="25146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3" name="Group 124"/>
          <p:cNvGrpSpPr/>
          <p:nvPr/>
        </p:nvGrpSpPr>
        <p:grpSpPr>
          <a:xfrm>
            <a:off x="0" y="-5557"/>
            <a:ext cx="9144000" cy="1300363"/>
            <a:chOff x="0" y="-7906"/>
            <a:chExt cx="13004800" cy="1849406"/>
          </a:xfrm>
        </p:grpSpPr>
        <p:pic>
          <p:nvPicPr>
            <p:cNvPr id="14" name="Pictur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5" name="Rectangle 5"/>
            <p:cNvSpPr txBox="1">
              <a:spLocks noChangeArrowheads="1"/>
            </p:cNvSpPr>
            <p:nvPr/>
          </p:nvSpPr>
          <p:spPr bwMode="auto">
            <a:xfrm>
              <a:off x="257964" y="-7906"/>
              <a:ext cx="12031663" cy="8438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kern="0" dirty="0">
                  <a:solidFill>
                    <a:srgbClr val="FFFF00"/>
                  </a:solidFill>
                  <a:latin typeface="Calibri"/>
                  <a:ea typeface="+mn-ea"/>
                  <a:cs typeface="Calibri"/>
                  <a:sym typeface="Arial Bold" charset="0"/>
                </a:rPr>
                <a:t>Benchmarking graph analytics frameworks</a:t>
              </a:r>
            </a:p>
          </p:txBody>
        </p:sp>
      </p:grpSp>
      <p:pic>
        <p:nvPicPr>
          <p:cNvPr id="3" name="Picture 2" descr="sigmod14n-figure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55" y="728744"/>
            <a:ext cx="4587545" cy="6129256"/>
          </a:xfrm>
          <a:prstGeom prst="rect">
            <a:avLst/>
          </a:prstGeom>
        </p:spPr>
      </p:pic>
      <p:sp>
        <p:nvSpPr>
          <p:cNvPr id="9" name="Content Placeholder 11"/>
          <p:cNvSpPr>
            <a:spLocks noGrp="1"/>
          </p:cNvSpPr>
          <p:nvPr>
            <p:ph sz="half" idx="1"/>
          </p:nvPr>
        </p:nvSpPr>
        <p:spPr>
          <a:xfrm>
            <a:off x="0" y="1512671"/>
            <a:ext cx="4856407" cy="24654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i="1" dirty="0"/>
              <a:t>Combinatorial BLAS was fastest </a:t>
            </a:r>
            <a:br>
              <a:rPr lang="en-US" sz="2400" i="1" dirty="0"/>
            </a:br>
            <a:r>
              <a:rPr lang="en-US" sz="2400" i="1" dirty="0"/>
              <a:t>among all tested </a:t>
            </a:r>
            <a:br>
              <a:rPr lang="en-US" sz="2400" i="1" dirty="0"/>
            </a:br>
            <a:r>
              <a:rPr lang="en-US" sz="2400" i="1" dirty="0"/>
              <a:t>graph processing frameworks </a:t>
            </a:r>
            <a:br>
              <a:rPr lang="en-US" sz="2400" i="1" dirty="0"/>
            </a:br>
            <a:r>
              <a:rPr lang="en-US" sz="2400" i="1" dirty="0"/>
              <a:t>on 3 out of 4 benchmarks</a:t>
            </a:r>
            <a:br>
              <a:rPr lang="en-US" sz="2400" i="1" dirty="0"/>
            </a:br>
            <a:r>
              <a:rPr lang="en-US" sz="2400" i="1" dirty="0"/>
              <a:t>in an independent study by Intel. 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85691" y="5881181"/>
            <a:ext cx="4605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</a:rPr>
              <a:t>Satish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</a:rPr>
              <a:t> et al. "Navigating the Maze of Graph Analytics Frameworks using Massive Graph Datasets”, </a:t>
            </a:r>
            <a:b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</a:rPr>
            </a:b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</a:rPr>
              <a:t>in SIGMOD’14</a:t>
            </a:r>
          </a:p>
        </p:txBody>
      </p:sp>
    </p:spTree>
    <p:extLst>
      <p:ext uri="{BB962C8B-B14F-4D97-AF65-F5344CB8AC3E}">
        <p14:creationId xmlns:p14="http://schemas.microsoft.com/office/powerpoint/2010/main" val="29442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694481"/>
          </a:xfrm>
        </p:spPr>
        <p:txBody>
          <a:bodyPr/>
          <a:lstStyle/>
          <a:p>
            <a:r>
              <a:rPr lang="en-US" b="0" dirty="0">
                <a:latin typeface="Calibri"/>
                <a:cs typeface="Calibri"/>
              </a:rPr>
              <a:t>Combinatorial BLAS “users”  </a:t>
            </a:r>
            <a:r>
              <a:rPr lang="en-US" sz="2400" b="0" dirty="0">
                <a:latin typeface="Calibri"/>
                <a:cs typeface="Calibri"/>
              </a:rPr>
              <a:t>(Jan 2016)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68856" y="953584"/>
            <a:ext cx="4137025" cy="5533999"/>
          </a:xfrm>
        </p:spPr>
        <p:txBody>
          <a:bodyPr>
            <a:normAutofit fontScale="25000" lnSpcReduction="20000"/>
          </a:bodyPr>
          <a:lstStyle/>
          <a:p>
            <a:endParaRPr lang="en-US" sz="8000" dirty="0">
              <a:latin typeface="+mj-lt"/>
            </a:endParaRPr>
          </a:p>
          <a:p>
            <a:r>
              <a:rPr lang="en-US" sz="7200" dirty="0">
                <a:latin typeface="+mj-lt"/>
              </a:rPr>
              <a:t>IBM  </a:t>
            </a:r>
            <a:r>
              <a:rPr lang="en-US" sz="5600" dirty="0">
                <a:latin typeface="+mj-lt"/>
              </a:rPr>
              <a:t>(</a:t>
            </a:r>
            <a:r>
              <a:rPr lang="en-US" sz="5600" dirty="0" err="1">
                <a:latin typeface="+mj-lt"/>
              </a:rPr>
              <a:t>T.J.Watson</a:t>
            </a:r>
            <a:r>
              <a:rPr lang="en-US" sz="5600" dirty="0">
                <a:latin typeface="+mj-lt"/>
              </a:rPr>
              <a:t>, Zurich, &amp; Tokyo)</a:t>
            </a:r>
            <a:endParaRPr lang="en-US" sz="7200" dirty="0">
              <a:latin typeface="+mj-lt"/>
            </a:endParaRPr>
          </a:p>
          <a:p>
            <a:r>
              <a:rPr lang="en-US" sz="7200" dirty="0"/>
              <a:t>Intel</a:t>
            </a:r>
          </a:p>
          <a:p>
            <a:r>
              <a:rPr lang="en-US" sz="7200" dirty="0">
                <a:latin typeface="+mj-lt"/>
              </a:rPr>
              <a:t>Cray</a:t>
            </a:r>
          </a:p>
          <a:p>
            <a:r>
              <a:rPr lang="en-US" sz="7200" dirty="0"/>
              <a:t>Microsoft</a:t>
            </a:r>
          </a:p>
          <a:p>
            <a:r>
              <a:rPr lang="en-US" sz="7200" dirty="0"/>
              <a:t>Stanford</a:t>
            </a:r>
          </a:p>
          <a:p>
            <a:r>
              <a:rPr lang="en-US" sz="7200" dirty="0"/>
              <a:t>MIT</a:t>
            </a:r>
          </a:p>
          <a:p>
            <a:r>
              <a:rPr lang="en-US" sz="7200" dirty="0">
                <a:latin typeface="+mj-lt"/>
              </a:rPr>
              <a:t>UC Berkeley</a:t>
            </a:r>
          </a:p>
          <a:p>
            <a:r>
              <a:rPr lang="en-US" sz="7200" dirty="0">
                <a:latin typeface="+mj-lt"/>
              </a:rPr>
              <a:t>Carnegie-Mellon</a:t>
            </a:r>
          </a:p>
          <a:p>
            <a:r>
              <a:rPr lang="en-US" sz="7200" dirty="0">
                <a:latin typeface="+mj-lt"/>
              </a:rPr>
              <a:t>Georgia Tech</a:t>
            </a:r>
          </a:p>
          <a:p>
            <a:r>
              <a:rPr lang="en-US" sz="7200" dirty="0">
                <a:latin typeface="+mj-lt"/>
              </a:rPr>
              <a:t>Purdue </a:t>
            </a:r>
          </a:p>
          <a:p>
            <a:r>
              <a:rPr lang="en-US" sz="7200" dirty="0">
                <a:latin typeface="+mj-lt"/>
              </a:rPr>
              <a:t>Ohio State</a:t>
            </a:r>
          </a:p>
          <a:p>
            <a:r>
              <a:rPr lang="en-US" sz="7200" dirty="0">
                <a:latin typeface="+mj-lt"/>
              </a:rPr>
              <a:t>U Texas Austin</a:t>
            </a:r>
          </a:p>
          <a:p>
            <a:r>
              <a:rPr lang="en-US" sz="7200" dirty="0"/>
              <a:t>NC State </a:t>
            </a:r>
          </a:p>
          <a:p>
            <a:r>
              <a:rPr lang="en-US" sz="7200" dirty="0"/>
              <a:t>UC San Diego</a:t>
            </a:r>
          </a:p>
          <a:p>
            <a:r>
              <a:rPr lang="en-US" sz="7200" dirty="0"/>
              <a:t>UC Merced</a:t>
            </a:r>
          </a:p>
          <a:p>
            <a:r>
              <a:rPr lang="en-US" sz="7200" dirty="0"/>
              <a:t>UC Santa Barbara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4457173" y="667832"/>
            <a:ext cx="4138612" cy="6031417"/>
          </a:xfrm>
        </p:spPr>
        <p:txBody>
          <a:bodyPr>
            <a:normAutofit fontScale="25000" lnSpcReduction="20000"/>
          </a:bodyPr>
          <a:lstStyle/>
          <a:p>
            <a:endParaRPr lang="en-US" sz="8000" dirty="0"/>
          </a:p>
          <a:p>
            <a:pPr>
              <a:buClr>
                <a:srgbClr val="000000"/>
              </a:buClr>
            </a:pPr>
            <a:r>
              <a:rPr lang="en-US" sz="7200" dirty="0"/>
              <a:t>Berkeley Lab</a:t>
            </a:r>
          </a:p>
          <a:p>
            <a:pPr>
              <a:buClr>
                <a:srgbClr val="000000"/>
              </a:buClr>
            </a:pPr>
            <a:r>
              <a:rPr lang="en-US" sz="7200" dirty="0"/>
              <a:t>Sandia Labs</a:t>
            </a:r>
          </a:p>
          <a:p>
            <a:r>
              <a:rPr lang="en-US" sz="7200" dirty="0"/>
              <a:t>Columbia</a:t>
            </a:r>
          </a:p>
          <a:p>
            <a:r>
              <a:rPr lang="en-US" sz="7200" dirty="0"/>
              <a:t>U Minnesota</a:t>
            </a:r>
          </a:p>
          <a:p>
            <a:r>
              <a:rPr lang="en-US" sz="7200" dirty="0"/>
              <a:t>Duke</a:t>
            </a:r>
          </a:p>
          <a:p>
            <a:r>
              <a:rPr lang="en-US" sz="7200" dirty="0"/>
              <a:t>Indiana U</a:t>
            </a:r>
          </a:p>
          <a:p>
            <a:r>
              <a:rPr lang="en-US" sz="7200" dirty="0"/>
              <a:t>Mississippi State</a:t>
            </a:r>
          </a:p>
          <a:p>
            <a:r>
              <a:rPr lang="en-US" sz="7200" dirty="0"/>
              <a:t>SEI</a:t>
            </a:r>
          </a:p>
          <a:p>
            <a:pPr>
              <a:buClr>
                <a:srgbClr val="000000"/>
              </a:buClr>
            </a:pPr>
            <a:r>
              <a:rPr lang="en-US" sz="7200" dirty="0"/>
              <a:t>Paradigm4</a:t>
            </a:r>
          </a:p>
          <a:p>
            <a:pPr>
              <a:buClr>
                <a:srgbClr val="000000"/>
              </a:buClr>
            </a:pPr>
            <a:r>
              <a:rPr lang="en-US" sz="7200" dirty="0" err="1"/>
              <a:t>Mellanox</a:t>
            </a:r>
            <a:endParaRPr lang="en-US" sz="7200" dirty="0"/>
          </a:p>
          <a:p>
            <a:pPr>
              <a:buClr>
                <a:srgbClr val="000000"/>
              </a:buClr>
            </a:pPr>
            <a:r>
              <a:rPr lang="en-US" sz="7200" dirty="0"/>
              <a:t>IHPC </a:t>
            </a:r>
            <a:r>
              <a:rPr lang="en-US" sz="5600" dirty="0"/>
              <a:t>(Singapore)</a:t>
            </a:r>
          </a:p>
          <a:p>
            <a:r>
              <a:rPr lang="en-US" sz="7200" dirty="0"/>
              <a:t>Tokyo </a:t>
            </a:r>
            <a:r>
              <a:rPr lang="en-US" sz="7200" dirty="0" err="1"/>
              <a:t>Inst</a:t>
            </a:r>
            <a:r>
              <a:rPr lang="en-US" sz="7200" dirty="0"/>
              <a:t> of Technology</a:t>
            </a:r>
          </a:p>
          <a:p>
            <a:pPr>
              <a:lnSpc>
                <a:spcPct val="120000"/>
              </a:lnSpc>
            </a:pPr>
            <a:r>
              <a:rPr lang="en-US" sz="7200" dirty="0">
                <a:latin typeface="+mj-lt"/>
              </a:rPr>
              <a:t>Chinese Academy of Sciences</a:t>
            </a:r>
          </a:p>
          <a:p>
            <a:r>
              <a:rPr lang="en-US" sz="7200" dirty="0"/>
              <a:t>U Canterbury </a:t>
            </a:r>
            <a:r>
              <a:rPr lang="en-US" sz="5600" dirty="0"/>
              <a:t>(New Zealand)</a:t>
            </a:r>
          </a:p>
          <a:p>
            <a:pPr lvl="0"/>
            <a:r>
              <a:rPr lang="en-US" sz="7200" dirty="0"/>
              <a:t>King Fahd U </a:t>
            </a:r>
            <a:r>
              <a:rPr lang="en-US" sz="5600" dirty="0">
                <a:solidFill>
                  <a:srgbClr val="000000"/>
                </a:solidFill>
              </a:rPr>
              <a:t>(Saudi Arabia)</a:t>
            </a:r>
            <a:endParaRPr lang="en-US" sz="7200" dirty="0"/>
          </a:p>
          <a:p>
            <a:r>
              <a:rPr lang="en-US" sz="7200" dirty="0" err="1">
                <a:latin typeface="+mj-lt"/>
              </a:rPr>
              <a:t>Bilkent</a:t>
            </a:r>
            <a:r>
              <a:rPr lang="en-US" sz="7200" dirty="0">
                <a:latin typeface="+mj-lt"/>
              </a:rPr>
              <a:t> U </a:t>
            </a:r>
            <a:r>
              <a:rPr lang="en-US" sz="5600" dirty="0">
                <a:latin typeface="+mj-lt"/>
              </a:rPr>
              <a:t>(Turkey)</a:t>
            </a:r>
          </a:p>
          <a:p>
            <a:r>
              <a:rPr lang="en-US" sz="7200" dirty="0">
                <a:latin typeface="+mj-lt"/>
              </a:rPr>
              <a:t>U Ghent </a:t>
            </a:r>
            <a:r>
              <a:rPr lang="en-US" sz="5600" dirty="0">
                <a:latin typeface="+mj-lt"/>
              </a:rPr>
              <a:t>(Belgium)</a:t>
            </a:r>
          </a:p>
          <a:p>
            <a:endParaRPr lang="en-US" sz="7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201597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1"/>
          <p:cNvSpPr>
            <a:spLocks noGrp="1"/>
          </p:cNvSpPr>
          <p:nvPr>
            <p:ph sz="half" idx="1"/>
          </p:nvPr>
        </p:nvSpPr>
        <p:spPr>
          <a:xfrm>
            <a:off x="215453" y="2606467"/>
            <a:ext cx="8527407" cy="4104110"/>
          </a:xfrm>
        </p:spPr>
        <p:txBody>
          <a:bodyPr>
            <a:noAutofit/>
          </a:bodyPr>
          <a:lstStyle/>
          <a:p>
            <a:endParaRPr lang="en-US" dirty="0">
              <a:cs typeface="Courier New" pitchFamily="49" charset="0"/>
            </a:endParaRPr>
          </a:p>
          <a:p>
            <a:endParaRPr lang="en-US" dirty="0">
              <a:cs typeface="Courier New" pitchFamily="49" charset="0"/>
            </a:endParaRPr>
          </a:p>
          <a:p>
            <a:r>
              <a:rPr lang="en-US" dirty="0">
                <a:cs typeface="Courier New" pitchFamily="49" charset="0"/>
              </a:rPr>
              <a:t>Aimed at domain experts who know their problem well but don’t know how to program a supercomputer</a:t>
            </a:r>
          </a:p>
          <a:p>
            <a:r>
              <a:rPr lang="en-US" dirty="0">
                <a:cs typeface="Courier New" pitchFamily="49" charset="0"/>
              </a:rPr>
              <a:t>Easy-to-use Python interface</a:t>
            </a:r>
          </a:p>
          <a:p>
            <a:r>
              <a:rPr lang="en-US" dirty="0">
                <a:cs typeface="Courier New" pitchFamily="49" charset="0"/>
              </a:rPr>
              <a:t>Runs on a laptop as well as a cluster with 10,000 processors</a:t>
            </a:r>
            <a:endParaRPr lang="en-US" sz="1000" dirty="0">
              <a:cs typeface="Courier New" pitchFamily="49" charset="0"/>
            </a:endParaRPr>
          </a:p>
          <a:p>
            <a:r>
              <a:rPr lang="en-US" dirty="0">
                <a:cs typeface="Courier New" pitchFamily="49" charset="0"/>
              </a:rPr>
              <a:t>Open source software (New BSD license) 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half" idx="1"/>
          </p:nvPr>
        </p:nvSpPr>
        <p:spPr>
          <a:xfrm>
            <a:off x="5216233" y="1760927"/>
            <a:ext cx="3787440" cy="1437015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cs typeface="Courier New" pitchFamily="49" charset="0"/>
              </a:rPr>
              <a:t>A general graph library with operations based on linear algebraic primitives</a:t>
            </a:r>
          </a:p>
        </p:txBody>
      </p:sp>
      <p:sp>
        <p:nvSpPr>
          <p:cNvPr id="6" name="Oval 5"/>
          <p:cNvSpPr/>
          <p:nvPr/>
        </p:nvSpPr>
        <p:spPr>
          <a:xfrm>
            <a:off x="312445" y="493908"/>
            <a:ext cx="4253256" cy="2146983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717464" y="330156"/>
            <a:ext cx="3273744" cy="204866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nowledge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/>
              <a:t>iscovery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dirty="0"/>
              <a:t>oolbox</a:t>
            </a:r>
          </a:p>
          <a:p>
            <a:pPr marL="0" indent="0">
              <a:buNone/>
            </a:pPr>
            <a:r>
              <a:rPr lang="en-US" sz="2000" dirty="0"/>
              <a:t>http://</a:t>
            </a:r>
            <a:r>
              <a:rPr lang="en-US" sz="2000" dirty="0" err="1"/>
              <a:t>kdt.sourceforge.net</a:t>
            </a:r>
            <a:r>
              <a:rPr lang="en-US" sz="2000" dirty="0"/>
              <a:t>/</a:t>
            </a:r>
          </a:p>
        </p:txBody>
      </p:sp>
      <p:pic>
        <p:nvPicPr>
          <p:cNvPr id="8" name="Picture 7" descr="fo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823" y="165055"/>
            <a:ext cx="3637598" cy="161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06157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80" y="1474176"/>
            <a:ext cx="4048251" cy="3049289"/>
          </a:xfrm>
          <a:ln>
            <a:solidFill>
              <a:srgbClr val="0000FF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u="sng" dirty="0">
                <a:solidFill>
                  <a:srgbClr val="FF0000"/>
                </a:solidFill>
              </a:rPr>
              <a:t>Example:</a:t>
            </a:r>
          </a:p>
          <a:p>
            <a:r>
              <a:rPr lang="en-US" sz="1800" dirty="0"/>
              <a:t>Vertex types:  Person, Phone, Camera, Gene, Pathway</a:t>
            </a:r>
          </a:p>
          <a:p>
            <a:r>
              <a:rPr lang="en-US" sz="1800" dirty="0"/>
              <a:t>Edge types:  </a:t>
            </a:r>
            <a:r>
              <a:rPr lang="en-US" sz="1800" dirty="0" err="1"/>
              <a:t>PhoneCall</a:t>
            </a:r>
            <a:r>
              <a:rPr lang="en-US" sz="1800" dirty="0"/>
              <a:t>, </a:t>
            </a:r>
            <a:r>
              <a:rPr lang="en-US" sz="1800" dirty="0" err="1"/>
              <a:t>TextMessage</a:t>
            </a:r>
            <a:r>
              <a:rPr lang="en-US" sz="1800" dirty="0"/>
              <a:t>, </a:t>
            </a:r>
            <a:r>
              <a:rPr lang="en-US" sz="1800" dirty="0" err="1"/>
              <a:t>CoLocation</a:t>
            </a:r>
            <a:r>
              <a:rPr lang="en-US" sz="1800" dirty="0"/>
              <a:t>, </a:t>
            </a:r>
            <a:r>
              <a:rPr lang="en-US" sz="1800" dirty="0" err="1"/>
              <a:t>SequenceSimilarity</a:t>
            </a:r>
            <a:endParaRPr lang="en-US" sz="1800" dirty="0"/>
          </a:p>
          <a:p>
            <a:r>
              <a:rPr lang="en-US" sz="1800" dirty="0"/>
              <a:t>Edge attributes:  Time, Duration</a:t>
            </a:r>
          </a:p>
          <a:p>
            <a:endParaRPr lang="en-US" sz="1800" dirty="0"/>
          </a:p>
          <a:p>
            <a:r>
              <a:rPr lang="en-US" sz="1800" dirty="0">
                <a:solidFill>
                  <a:srgbClr val="FF0000"/>
                </a:solidFill>
              </a:rPr>
              <a:t>Calculate centrality just for emails among engineers sent between given start and end times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-107156"/>
            <a:ext cx="9144000" cy="1401961"/>
            <a:chOff x="0" y="-152400"/>
            <a:chExt cx="13004800" cy="1993900"/>
          </a:xfrm>
        </p:grpSpPr>
        <p:pic>
          <p:nvPicPr>
            <p:cNvPr id="10" name="Pictur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1" name="Rectangle 5"/>
            <p:cNvSpPr txBox="1">
              <a:spLocks noChangeArrowheads="1"/>
            </p:cNvSpPr>
            <p:nvPr/>
          </p:nvSpPr>
          <p:spPr bwMode="auto">
            <a:xfrm>
              <a:off x="330211" y="-152400"/>
              <a:ext cx="12031663" cy="1409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kern="0" dirty="0">
                  <a:solidFill>
                    <a:srgbClr val="FFFF00"/>
                  </a:solidFill>
                  <a:latin typeface="Calibri"/>
                  <a:sym typeface="Arial Bold" charset="0"/>
                </a:rPr>
                <a:t>Attributed semantic graphs and filters</a:t>
              </a:r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4233644" y="1230118"/>
            <a:ext cx="4774893" cy="445947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17" tIns="45710" rIns="91417" bIns="45710" rtlCol="0">
            <a:normAutofit lnSpcReduction="10000"/>
          </a:bodyPr>
          <a:lstStyle>
            <a:lvl1pPr marL="342832" indent="-342832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02" indent="-285693" algn="l" defTabSz="91421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7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8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90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00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onlyEngineers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(self):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self.position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== Engineer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timedEmail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(self, 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sTime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eTime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return ((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self.type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== email) and</a:t>
            </a:r>
            <a:b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   (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self.Time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&gt; 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sTime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 and     </a:t>
            </a:r>
            <a:b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   (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self.Time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eTime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600" b="1" i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G.addVFilter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onlyEngineers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G.addEFilter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timedEmail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(start, end))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b="1" i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rank via centrality based on recent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b="1" i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email transactions among engineers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1600" b="1" i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bc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G.rank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(’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approxBC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’)</a:t>
            </a:r>
            <a:endParaRPr lang="en-US" sz="13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346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ejitscallback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0" y="1294805"/>
            <a:ext cx="8914190" cy="356567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-107156"/>
            <a:ext cx="9144000" cy="1401961"/>
            <a:chOff x="0" y="-152400"/>
            <a:chExt cx="13004800" cy="1993900"/>
          </a:xfrm>
        </p:grpSpPr>
        <p:pic>
          <p:nvPicPr>
            <p:cNvPr id="10" name="Picture 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1" name="Rectangle 5"/>
            <p:cNvSpPr txBox="1">
              <a:spLocks noChangeArrowheads="1"/>
            </p:cNvSpPr>
            <p:nvPr/>
          </p:nvSpPr>
          <p:spPr bwMode="auto">
            <a:xfrm>
              <a:off x="330211" y="-152400"/>
              <a:ext cx="12031663" cy="1409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kern="0" dirty="0">
                  <a:solidFill>
                    <a:srgbClr val="FFFF00"/>
                  </a:solidFill>
                  <a:latin typeface="Calibri"/>
                  <a:sym typeface="Arial Bold" charset="0"/>
                </a:rPr>
                <a:t>SEJITS for filter/semiring acceleration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84543" y="4757503"/>
            <a:ext cx="8458200" cy="1300825"/>
          </a:xfrm>
        </p:spPr>
        <p:txBody>
          <a:bodyPr>
            <a:normAutofit/>
          </a:bodyPr>
          <a:lstStyle/>
          <a:p>
            <a:pPr marL="57212" indent="0">
              <a:lnSpc>
                <a:spcPct val="80000"/>
              </a:lnSpc>
              <a:buNone/>
            </a:pPr>
            <a:r>
              <a:rPr lang="en-US" sz="2400" dirty="0"/>
              <a:t>Embedded DSL: Python for the whole application</a:t>
            </a:r>
          </a:p>
          <a:p>
            <a:pPr marL="514412" indent="-457200">
              <a:lnSpc>
                <a:spcPct val="80000"/>
              </a:lnSpc>
            </a:pPr>
            <a:r>
              <a:rPr lang="en-US" sz="2400" dirty="0"/>
              <a:t>Introspect, translate Python to equivalent C++ code</a:t>
            </a:r>
          </a:p>
          <a:p>
            <a:pPr marL="514412" indent="-457200">
              <a:lnSpc>
                <a:spcPct val="80000"/>
              </a:lnSpc>
            </a:pPr>
            <a:r>
              <a:rPr lang="en-US" sz="2400" dirty="0"/>
              <a:t>Call compiled/optimized C++ instead of Python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5926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107156"/>
            <a:ext cx="9144000" cy="1401961"/>
            <a:chOff x="0" y="-152400"/>
            <a:chExt cx="13004800" cy="1993900"/>
          </a:xfrm>
        </p:grpSpPr>
        <p:pic>
          <p:nvPicPr>
            <p:cNvPr id="10" name="Pictur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1" name="Rectangle 5"/>
            <p:cNvSpPr txBox="1">
              <a:spLocks noChangeArrowheads="1"/>
            </p:cNvSpPr>
            <p:nvPr/>
          </p:nvSpPr>
          <p:spPr bwMode="auto">
            <a:xfrm>
              <a:off x="330211" y="-152400"/>
              <a:ext cx="12031663" cy="1409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kern="0" dirty="0">
                  <a:solidFill>
                    <a:srgbClr val="FFFF00"/>
                  </a:solidFill>
                  <a:latin typeface="Calibri"/>
                  <a:sym typeface="Arial Bold" charset="0"/>
                </a:rPr>
                <a:t>Filtered BFS with SEJITS</a:t>
              </a:r>
            </a:p>
          </p:txBody>
        </p:sp>
      </p:grpSp>
      <p:pic>
        <p:nvPicPr>
          <p:cNvPr id="8" name="Picture 7" descr="hopperscaling_10percent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97" y="1447800"/>
            <a:ext cx="6919215" cy="42330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1068" y="5906869"/>
            <a:ext cx="7603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3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Time (in seconds) for a single BFS iteration on scale 25 RMAT (33M vertices, 500M edges) with 10% of elements passing filter. Machine is 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NERSC’s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Hopper.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7609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923672"/>
          </a:xfrm>
        </p:spPr>
        <p:txBody>
          <a:bodyPr>
            <a:noAutofit/>
          </a:bodyPr>
          <a:lstStyle/>
          <a:p>
            <a:r>
              <a:rPr lang="en-US" b="0" dirty="0">
                <a:latin typeface="Calibri"/>
                <a:cs typeface="Calibri"/>
              </a:rPr>
              <a:t>A few other graph algorithms we’ve implemented </a:t>
            </a:r>
            <a:br>
              <a:rPr lang="en-US" b="0" dirty="0">
                <a:latin typeface="Calibri"/>
                <a:cs typeface="Calibri"/>
              </a:rPr>
            </a:br>
            <a:r>
              <a:rPr lang="en-US" b="0" dirty="0">
                <a:latin typeface="Calibri"/>
                <a:cs typeface="Calibri"/>
              </a:rPr>
              <a:t>  in linear algebraic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3" y="1312034"/>
            <a:ext cx="8929445" cy="5342601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buClr>
                <a:srgbClr val="000000"/>
              </a:buClr>
            </a:pPr>
            <a:endParaRPr lang="en-US" dirty="0">
              <a:latin typeface="Arial" charset="0"/>
            </a:endParaRPr>
          </a:p>
          <a:p>
            <a:pPr lvl="0">
              <a:lnSpc>
                <a:spcPct val="120000"/>
              </a:lnSpc>
              <a:buClr>
                <a:srgbClr val="000000"/>
              </a:buClr>
            </a:pPr>
            <a:r>
              <a:rPr lang="en-US" dirty="0">
                <a:latin typeface="Calibri"/>
                <a:cs typeface="Calibri"/>
              </a:rPr>
              <a:t>Maximal independent set </a:t>
            </a:r>
            <a:r>
              <a:rPr lang="en-US" sz="2000" dirty="0">
                <a:latin typeface="Calibri"/>
                <a:cs typeface="Calibri"/>
              </a:rPr>
              <a:t>(KDT/SEJITS) 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[BDFGKLOW 2013]</a:t>
            </a:r>
            <a:endParaRPr lang="en-US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  <a:buClr>
                <a:srgbClr val="000000"/>
              </a:buClr>
            </a:pPr>
            <a:r>
              <a:rPr lang="en-US" dirty="0">
                <a:latin typeface="Calibri"/>
                <a:cs typeface="Calibri"/>
              </a:rPr>
              <a:t>Peer-pressure clustering </a:t>
            </a:r>
            <a:r>
              <a:rPr lang="en-US" sz="2000" dirty="0">
                <a:latin typeface="Calibri"/>
                <a:cs typeface="Calibri"/>
              </a:rPr>
              <a:t>(SPARQL)  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[DGLMR 2013]</a:t>
            </a:r>
          </a:p>
          <a:p>
            <a:pPr>
              <a:lnSpc>
                <a:spcPct val="120000"/>
              </a:lnSpc>
              <a:buClr>
                <a:srgbClr val="000000"/>
              </a:buClr>
            </a:pPr>
            <a:r>
              <a:rPr lang="en-US" dirty="0">
                <a:latin typeface="Calibri"/>
                <a:cs typeface="Calibri"/>
              </a:rPr>
              <a:t>Time-dependent shortest paths </a:t>
            </a:r>
            <a:r>
              <a:rPr lang="en-US" sz="2000" dirty="0">
                <a:latin typeface="Calibri"/>
                <a:cs typeface="Calibri"/>
              </a:rPr>
              <a:t>(</a:t>
            </a:r>
            <a:r>
              <a:rPr lang="en-US" sz="2000" dirty="0" err="1">
                <a:latin typeface="Calibri"/>
                <a:cs typeface="Calibri"/>
              </a:rPr>
              <a:t>CombBLAS</a:t>
            </a:r>
            <a:r>
              <a:rPr lang="en-US" sz="2000" dirty="0">
                <a:latin typeface="Calibri"/>
                <a:cs typeface="Calibri"/>
              </a:rPr>
              <a:t>) 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[</a:t>
            </a:r>
            <a:r>
              <a:rPr lang="en-US" sz="2000" dirty="0" err="1">
                <a:solidFill>
                  <a:srgbClr val="0000FF"/>
                </a:solidFill>
                <a:latin typeface="Calibri"/>
                <a:cs typeface="Calibri"/>
              </a:rPr>
              <a:t>Ren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 2012]</a:t>
            </a:r>
            <a:endParaRPr lang="en-US" dirty="0">
              <a:latin typeface="Calibri"/>
              <a:cs typeface="Calibri"/>
            </a:endParaRPr>
          </a:p>
          <a:p>
            <a:pPr lvl="0">
              <a:lnSpc>
                <a:spcPct val="120000"/>
              </a:lnSpc>
              <a:buClr>
                <a:srgbClr val="000000"/>
              </a:buClr>
            </a:pPr>
            <a:r>
              <a:rPr lang="en-US" dirty="0">
                <a:latin typeface="Calibri"/>
                <a:cs typeface="Calibri"/>
              </a:rPr>
              <a:t>Gaussian belief propagation </a:t>
            </a:r>
            <a:r>
              <a:rPr lang="en-US" sz="2000" dirty="0">
                <a:latin typeface="Calibri"/>
                <a:cs typeface="Calibri"/>
              </a:rPr>
              <a:t>(KDT) 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[LABGRTW 2011]</a:t>
            </a:r>
            <a:endParaRPr lang="en-US" dirty="0">
              <a:latin typeface="Calibri"/>
              <a:cs typeface="Calibri"/>
            </a:endParaRPr>
          </a:p>
          <a:p>
            <a:pPr lvl="0">
              <a:lnSpc>
                <a:spcPct val="120000"/>
              </a:lnSpc>
              <a:buClr>
                <a:srgbClr val="000000"/>
              </a:buClr>
            </a:pPr>
            <a:r>
              <a:rPr lang="en-US" dirty="0" err="1">
                <a:latin typeface="Calibri"/>
                <a:cs typeface="Calibri"/>
              </a:rPr>
              <a:t>Markoff</a:t>
            </a:r>
            <a:r>
              <a:rPr lang="en-US" dirty="0">
                <a:latin typeface="Calibri"/>
                <a:cs typeface="Calibri"/>
              </a:rPr>
              <a:t> clustering </a:t>
            </a:r>
            <a:r>
              <a:rPr lang="en-US" sz="2000" dirty="0">
                <a:latin typeface="Calibri"/>
                <a:cs typeface="Calibri"/>
              </a:rPr>
              <a:t>(</a:t>
            </a:r>
            <a:r>
              <a:rPr lang="en-US" sz="2000" dirty="0" err="1">
                <a:latin typeface="Calibri"/>
                <a:cs typeface="Calibri"/>
              </a:rPr>
              <a:t>CombBLAS</a:t>
            </a:r>
            <a:r>
              <a:rPr lang="en-US" sz="2000" dirty="0">
                <a:latin typeface="Calibri"/>
                <a:cs typeface="Calibri"/>
              </a:rPr>
              <a:t>, KDT)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[BG 2011, LABGRTW 2011]</a:t>
            </a:r>
            <a:endParaRPr lang="en-US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  <a:buClr>
                <a:srgbClr val="000000"/>
              </a:buClr>
            </a:pPr>
            <a:r>
              <a:rPr lang="en-US" dirty="0" err="1">
                <a:latin typeface="Calibri"/>
                <a:cs typeface="Calibri"/>
              </a:rPr>
              <a:t>Betweenness</a:t>
            </a:r>
            <a:r>
              <a:rPr lang="en-US" dirty="0">
                <a:latin typeface="Calibri"/>
                <a:cs typeface="Calibri"/>
              </a:rPr>
              <a:t> centrality </a:t>
            </a:r>
            <a:r>
              <a:rPr lang="en-US" sz="2000" dirty="0">
                <a:latin typeface="Calibri"/>
                <a:cs typeface="Calibri"/>
              </a:rPr>
              <a:t>(</a:t>
            </a:r>
            <a:r>
              <a:rPr lang="en-US" sz="2000" dirty="0" err="1">
                <a:latin typeface="Calibri"/>
                <a:cs typeface="Calibri"/>
              </a:rPr>
              <a:t>CombBLAS</a:t>
            </a:r>
            <a:r>
              <a:rPr lang="en-US" sz="2000" dirty="0">
                <a:latin typeface="Calibri"/>
                <a:cs typeface="Calibri"/>
              </a:rPr>
              <a:t>) 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[BG 2011]</a:t>
            </a:r>
            <a:endParaRPr lang="en-US" dirty="0">
              <a:latin typeface="Calibri"/>
              <a:cs typeface="Calibri"/>
            </a:endParaRPr>
          </a:p>
          <a:p>
            <a:pPr lvl="0">
              <a:lnSpc>
                <a:spcPct val="120000"/>
              </a:lnSpc>
              <a:buClr>
                <a:srgbClr val="000000"/>
              </a:buClr>
            </a:pPr>
            <a:r>
              <a:rPr lang="en-US" dirty="0">
                <a:latin typeface="Calibri"/>
                <a:cs typeface="Calibri"/>
              </a:rPr>
              <a:t>Geometric mesh partitioning</a:t>
            </a:r>
            <a:r>
              <a:rPr lang="en-US" sz="2000" dirty="0">
                <a:latin typeface="Calibri"/>
                <a:cs typeface="Calibri"/>
              </a:rPr>
              <a:t> (</a:t>
            </a:r>
            <a:r>
              <a:rPr lang="en-US" sz="2000" dirty="0" err="1">
                <a:latin typeface="Calibri"/>
                <a:cs typeface="Calibri"/>
              </a:rPr>
              <a:t>Matlab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  <a:sym typeface="Wingdings"/>
              </a:rPr>
              <a:t></a:t>
            </a:r>
            <a:r>
              <a:rPr lang="en-US" sz="2000" dirty="0">
                <a:latin typeface="Calibri"/>
                <a:cs typeface="Calibri"/>
              </a:rPr>
              <a:t>) 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[GMT 1998]</a:t>
            </a:r>
            <a:endParaRPr lang="en-US" dirty="0">
              <a:latin typeface="Calibri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b="1" dirty="0"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73872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915400" cy="542925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/>
                <a:cs typeface="Calibri"/>
              </a:rPr>
              <a:t>The (original) BLAS</a:t>
            </a:r>
          </a:p>
        </p:txBody>
      </p:sp>
      <p:sp>
        <p:nvSpPr>
          <p:cNvPr id="2" name="Rectangle 1"/>
          <p:cNvSpPr/>
          <p:nvPr/>
        </p:nvSpPr>
        <p:spPr>
          <a:xfrm>
            <a:off x="491195" y="4333351"/>
            <a:ext cx="8356314" cy="189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1800" dirty="0">
                <a:solidFill>
                  <a:srgbClr val="FF0000"/>
                </a:solidFill>
                <a:latin typeface="Calibri"/>
                <a:cs typeface="Calibri"/>
              </a:rPr>
              <a:t>Experts in mapping algorithms to hardware tune BLAS for specific platforms.</a:t>
            </a:r>
          </a:p>
          <a:p>
            <a:pPr marL="285750" indent="-285750"/>
            <a:r>
              <a:rPr lang="en-US" sz="1800" dirty="0">
                <a:solidFill>
                  <a:srgbClr val="FF0000"/>
                </a:solidFill>
                <a:latin typeface="Calibri"/>
                <a:cs typeface="Calibri"/>
              </a:rPr>
              <a:t>Experts in numerical linear algebra build software on top of the BLAS to get </a:t>
            </a:r>
            <a:br>
              <a:rPr lang="en-US" sz="1800" dirty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sz="1800" dirty="0">
                <a:solidFill>
                  <a:srgbClr val="FF0000"/>
                </a:solidFill>
                <a:latin typeface="Calibri"/>
                <a:cs typeface="Calibri"/>
              </a:rPr>
              <a:t>    high performance “for free.”</a:t>
            </a:r>
          </a:p>
          <a:p>
            <a:pPr>
              <a:buFontTx/>
              <a:buNone/>
            </a:pP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Today every computer, phone, etc. comes with  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US" sz="2000" dirty="0" err="1">
                <a:solidFill>
                  <a:srgbClr val="000000"/>
                </a:solidFill>
                <a:latin typeface="Courier"/>
                <a:cs typeface="Courier"/>
              </a:rPr>
              <a:t>usr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/lib/</a:t>
            </a:r>
            <a:r>
              <a:rPr lang="en-US" sz="2000" dirty="0" err="1">
                <a:solidFill>
                  <a:srgbClr val="000000"/>
                </a:solidFill>
                <a:latin typeface="Courier"/>
                <a:cs typeface="Courier"/>
              </a:rPr>
              <a:t>libblas</a:t>
            </a:r>
            <a:endParaRPr lang="en-US" sz="20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163076"/>
            <a:ext cx="9144000" cy="1061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The Basic Linear Algebra Subroutines</a:t>
            </a:r>
            <a:b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 had a revolutionary impact </a:t>
            </a:r>
            <a:b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on computational linear algebra.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894542"/>
              </p:ext>
            </p:extLst>
          </p:nvPr>
        </p:nvGraphicFramePr>
        <p:xfrm>
          <a:off x="865232" y="2280661"/>
          <a:ext cx="7377247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6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7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5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86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Calibri"/>
                          <a:cs typeface="Calibri"/>
                        </a:rPr>
                        <a:t>BLAS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/>
                          <a:cs typeface="Calibri"/>
                        </a:rPr>
                        <a:t>vector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ops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Calibri"/>
                          <a:cs typeface="Calibri"/>
                        </a:rPr>
                        <a:t>Lawson, Hanson,</a:t>
                      </a:r>
                      <a:r>
                        <a:rPr lang="en-US" sz="1600" baseline="0" dirty="0">
                          <a:latin typeface="Calibri"/>
                          <a:cs typeface="Calibri"/>
                        </a:rPr>
                        <a:t> Kincaid, Krogh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1979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/>
                          <a:cs typeface="Calibri"/>
                        </a:rPr>
                        <a:t>LINPACK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86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Calibri"/>
                          <a:cs typeface="Calibri"/>
                        </a:rPr>
                        <a:t>BLAS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/>
                          <a:cs typeface="Calibri"/>
                        </a:rPr>
                        <a:t>matrix-vector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ops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Calibri"/>
                          <a:cs typeface="Calibri"/>
                        </a:rPr>
                        <a:t>Dongarra</a:t>
                      </a:r>
                      <a:r>
                        <a:rPr lang="en-US" sz="1600" dirty="0">
                          <a:latin typeface="Calibri"/>
                          <a:cs typeface="Calibri"/>
                        </a:rPr>
                        <a:t>, Du </a:t>
                      </a:r>
                      <a:r>
                        <a:rPr lang="en-US" sz="1600" dirty="0" err="1">
                          <a:latin typeface="Calibri"/>
                          <a:cs typeface="Calibri"/>
                        </a:rPr>
                        <a:t>Croz</a:t>
                      </a:r>
                      <a:r>
                        <a:rPr lang="en-US" sz="160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600" dirty="0" err="1">
                          <a:latin typeface="Calibri"/>
                          <a:cs typeface="Calibri"/>
                        </a:rPr>
                        <a:t>Hammarling</a:t>
                      </a:r>
                      <a:r>
                        <a:rPr lang="en-US"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sz="1600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dirty="0">
                          <a:latin typeface="Calibri"/>
                          <a:cs typeface="Calibri"/>
                        </a:rPr>
                        <a:t>Hanson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1988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/>
                          <a:cs typeface="Calibri"/>
                        </a:rPr>
                        <a:t>LINPACK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on </a:t>
                      </a:r>
                      <a:br>
                        <a:rPr lang="en-US" dirty="0">
                          <a:latin typeface="Calibri"/>
                          <a:cs typeface="Calibri"/>
                        </a:rPr>
                      </a:br>
                      <a:r>
                        <a:rPr lang="en-US" dirty="0">
                          <a:latin typeface="Calibri"/>
                          <a:cs typeface="Calibri"/>
                        </a:rPr>
                        <a:t>vector machines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6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Calibri"/>
                          <a:cs typeface="Calibri"/>
                        </a:rPr>
                        <a:t>BLAS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Calibri"/>
                          <a:cs typeface="Calibri"/>
                        </a:rPr>
                        <a:t>matrix-matrix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ops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Calibri"/>
                          <a:cs typeface="Calibri"/>
                        </a:rPr>
                        <a:t>Dongarra</a:t>
                      </a:r>
                      <a:r>
                        <a:rPr lang="en-US" sz="1600" dirty="0">
                          <a:latin typeface="Calibri"/>
                          <a:cs typeface="Calibri"/>
                        </a:rPr>
                        <a:t>, Du </a:t>
                      </a:r>
                      <a:r>
                        <a:rPr lang="en-US" sz="1600" dirty="0" err="1">
                          <a:latin typeface="Calibri"/>
                          <a:cs typeface="Calibri"/>
                        </a:rPr>
                        <a:t>Croz</a:t>
                      </a:r>
                      <a:r>
                        <a:rPr lang="en-US" sz="1600" dirty="0">
                          <a:latin typeface="Calibri"/>
                          <a:cs typeface="Calibri"/>
                        </a:rPr>
                        <a:t>, Duff, </a:t>
                      </a:r>
                      <a:r>
                        <a:rPr lang="en-US" sz="1600" dirty="0" err="1">
                          <a:latin typeface="Calibri"/>
                          <a:cs typeface="Calibri"/>
                        </a:rPr>
                        <a:t>Hammarling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1990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/>
                          <a:cs typeface="Calibri"/>
                        </a:rPr>
                        <a:t>LAPACK on </a:t>
                      </a:r>
                      <a:br>
                        <a:rPr lang="en-US" dirty="0">
                          <a:latin typeface="Calibri"/>
                          <a:cs typeface="Calibri"/>
                        </a:rPr>
                      </a:br>
                      <a:r>
                        <a:rPr lang="en-US" dirty="0">
                          <a:latin typeface="Calibri"/>
                          <a:cs typeface="Calibri"/>
                        </a:rPr>
                        <a:t>cache based machines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47222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94804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85250" y="-38285"/>
            <a:ext cx="8788400" cy="838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228600" tIns="228600" rIns="228600" bIns="228600" numCol="1" anchor="t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6405C"/>
                </a:solidFill>
                <a:latin typeface="Arial" charset="0"/>
                <a:ea typeface="ＭＳ Ｐゴシック" pitchFamily="48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6405C"/>
                </a:solidFill>
                <a:latin typeface="Arial" charset="0"/>
                <a:ea typeface="ＭＳ Ｐゴシック" pitchFamily="48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6405C"/>
                </a:solidFill>
                <a:latin typeface="Arial" charset="0"/>
                <a:ea typeface="ＭＳ Ｐゴシック" pitchFamily="48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6405C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6405C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6405C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6405C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6405C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l" eaLnBrk="0" hangingPunct="0">
              <a:buFontTx/>
              <a:buNone/>
            </a:pPr>
            <a:r>
              <a:rPr lang="en-US" sz="2800" b="0" dirty="0">
                <a:solidFill>
                  <a:srgbClr val="FFFF00"/>
                </a:solidFill>
                <a:ea typeface="ＭＳ Ｐゴシック"/>
              </a:rPr>
              <a:t>The Graph BLAS effort</a:t>
            </a:r>
          </a:p>
        </p:txBody>
      </p:sp>
      <p:pic>
        <p:nvPicPr>
          <p:cNvPr id="2" name="Picture 1" descr="graphBLAS_tit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13" y="1186184"/>
            <a:ext cx="6564788" cy="20608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5261" y="892478"/>
            <a:ext cx="756708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FF5C00"/>
              </a:solidFill>
              <a:latin typeface="Chalkboard"/>
              <a:cs typeface="Chalkboard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dirty="0">
                <a:solidFill>
                  <a:srgbClr val="FF5C00"/>
                </a:solidFill>
                <a:latin typeface="Chalkboard"/>
                <a:cs typeface="Chalkboard"/>
              </a:rPr>
              <a:t>Manifesto, </a:t>
            </a:r>
            <a:br>
              <a:rPr lang="en-US" sz="2400" dirty="0">
                <a:solidFill>
                  <a:srgbClr val="FF5C00"/>
                </a:solidFill>
                <a:latin typeface="Chalkboard"/>
                <a:cs typeface="Chalkboard"/>
              </a:rPr>
            </a:br>
            <a:r>
              <a:rPr lang="en-US" sz="2400" dirty="0">
                <a:solidFill>
                  <a:srgbClr val="FF5C00"/>
                </a:solidFill>
                <a:latin typeface="Chalkboard"/>
                <a:cs typeface="Chalkboard"/>
              </a:rPr>
              <a:t>HPEC 2013:</a:t>
            </a:r>
            <a:endParaRPr lang="en-US" sz="1800" dirty="0">
              <a:solidFill>
                <a:prstClr val="black"/>
              </a:solidFill>
              <a:latin typeface="Arial"/>
              <a:ea typeface="ＭＳ Ｐゴシック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5C00"/>
              </a:solidFill>
              <a:latin typeface="Chalkboard"/>
              <a:cs typeface="Chalkboard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5C00"/>
              </a:solidFill>
              <a:latin typeface="Chalkboard"/>
              <a:cs typeface="Chalkboard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5C00"/>
              </a:solidFill>
              <a:latin typeface="Chalkboard"/>
              <a:cs typeface="Chalkboard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5C00"/>
              </a:solidFill>
              <a:latin typeface="Chalkboard"/>
              <a:cs typeface="Chalkboard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5C00"/>
              </a:solidFill>
              <a:latin typeface="Chalkboard"/>
              <a:cs typeface="Chalkboard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FF5C00"/>
              </a:solidFill>
              <a:latin typeface="Chalkboard"/>
              <a:cs typeface="Chalkboard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FF5C00"/>
              </a:solidFill>
              <a:latin typeface="Chalkboard"/>
              <a:cs typeface="Chalkboard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rgbClr val="FF5C00"/>
              </a:solidFill>
              <a:latin typeface="Chalkboard"/>
              <a:cs typeface="Chalkboard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5C00"/>
              </a:solidFill>
              <a:latin typeface="Chalkboard"/>
              <a:cs typeface="Chalkboard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5C00"/>
                </a:solidFill>
                <a:latin typeface="Chalkboard"/>
                <a:cs typeface="Chalkboard"/>
              </a:rPr>
              <a:t>Workshops at IPDPS, HPEC, SC 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rgbClr val="FF5C00"/>
              </a:solidFill>
              <a:latin typeface="Chalkboard"/>
              <a:cs typeface="Chalkboard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5C00"/>
                </a:solidFill>
                <a:latin typeface="Chalkboard"/>
                <a:cs typeface="Chalkboard"/>
              </a:rPr>
              <a:t>Periodic working group </a:t>
            </a:r>
            <a:r>
              <a:rPr lang="en-US" sz="2400" dirty="0" err="1">
                <a:solidFill>
                  <a:srgbClr val="FF5C00"/>
                </a:solidFill>
                <a:latin typeface="Chalkboard"/>
                <a:cs typeface="Chalkboard"/>
              </a:rPr>
              <a:t>telecons</a:t>
            </a:r>
            <a:r>
              <a:rPr lang="en-US" sz="2400" dirty="0">
                <a:solidFill>
                  <a:srgbClr val="FF5C00"/>
                </a:solidFill>
                <a:latin typeface="Chalkboard"/>
                <a:cs typeface="Chalkboard"/>
              </a:rPr>
              <a:t> and meetings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rgbClr val="FF5C00"/>
              </a:solidFill>
              <a:latin typeface="Chalkboard"/>
              <a:cs typeface="Chalkboard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5C00"/>
                </a:solidFill>
                <a:latin typeface="Chalkboard"/>
                <a:cs typeface="Chalkboard"/>
              </a:rPr>
              <a:t>Graph BLAS Forum:  </a:t>
            </a:r>
            <a:r>
              <a:rPr lang="en-US" sz="2400" dirty="0">
                <a:solidFill>
                  <a:srgbClr val="FF5C00"/>
                </a:solidFill>
                <a:latin typeface="Chalkboard"/>
                <a:cs typeface="Chalkboard"/>
                <a:hlinkClick r:id="rId5"/>
              </a:rPr>
              <a:t>http://graphblas.org</a:t>
            </a:r>
            <a:endParaRPr lang="en-US" sz="2400" dirty="0">
              <a:solidFill>
                <a:srgbClr val="FF5C00"/>
              </a:solidFill>
              <a:latin typeface="Chalkboard"/>
              <a:cs typeface="Chalkboard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5C00"/>
              </a:solidFill>
              <a:latin typeface="Chalkboard"/>
              <a:cs typeface="Chalkboard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Arial"/>
              <a:ea typeface="ＭＳ Ｐゴシック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994" y="3272723"/>
            <a:ext cx="8541028" cy="1477328"/>
          </a:xfrm>
          <a:prstGeom prst="rect">
            <a:avLst/>
          </a:prstGeom>
          <a:solidFill>
            <a:srgbClr val="DDDDD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i="1" dirty="0">
                <a:solidFill>
                  <a:prstClr val="black"/>
                </a:solidFill>
                <a:latin typeface="Arial"/>
                <a:ea typeface="ＭＳ Ｐゴシック"/>
              </a:rPr>
              <a:t>Abstract</a:t>
            </a:r>
            <a:r>
              <a:rPr lang="en-US" sz="1800" dirty="0">
                <a:solidFill>
                  <a:prstClr val="black"/>
                </a:solidFill>
                <a:latin typeface="Arial"/>
                <a:ea typeface="ＭＳ Ｐゴシック"/>
              </a:rPr>
              <a:t>-- It is our view that the state of the art in constructing a large collection of graph algorithms in terms of linear algebraic operations is mature enough to support the emergence of a standard set of primitive building blocks. This paper is a position paper defining the problem and announcing our intention to launch an open effort to define this standard.</a:t>
            </a:r>
          </a:p>
        </p:txBody>
      </p:sp>
    </p:spTree>
    <p:extLst>
      <p:ext uri="{BB962C8B-B14F-4D97-AF65-F5344CB8AC3E}">
        <p14:creationId xmlns:p14="http://schemas.microsoft.com/office/powerpoint/2010/main" val="322673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20063" cy="515938"/>
          </a:xfrm>
        </p:spPr>
        <p:txBody>
          <a:bodyPr>
            <a:noAutofit/>
          </a:bodyPr>
          <a:lstStyle/>
          <a:p>
            <a:pPr eaLnBrk="1" hangingPunct="1"/>
            <a:r>
              <a:rPr lang="en-US" b="0" dirty="0">
                <a:latin typeface="Calibri"/>
                <a:cs typeface="Calibri"/>
              </a:rPr>
              <a:t>Computational models of the physical world</a:t>
            </a: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5019257" y="4117278"/>
            <a:ext cx="3731411" cy="2608878"/>
            <a:chOff x="473" y="1152"/>
            <a:chExt cx="2641" cy="1972"/>
          </a:xfrm>
        </p:grpSpPr>
        <p:pic>
          <p:nvPicPr>
            <p:cNvPr id="14" name="Picture 6"/>
            <p:cNvPicPr preferRelativeResize="0"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49"/>
            <a:stretch>
              <a:fillRect/>
            </a:stretch>
          </p:blipFill>
          <p:spPr bwMode="auto">
            <a:xfrm>
              <a:off x="860" y="1152"/>
              <a:ext cx="1628" cy="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 flipV="1">
              <a:off x="1008" y="1680"/>
              <a:ext cx="288" cy="19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473" y="1319"/>
              <a:ext cx="912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2000" dirty="0">
                  <a:solidFill>
                    <a:srgbClr val="EF9100"/>
                  </a:solidFill>
                </a:rPr>
                <a:t>Cortical bone</a:t>
              </a: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1853" y="2279"/>
              <a:ext cx="1261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>
                <a:buFontTx/>
                <a:buNone/>
              </a:pPr>
              <a:r>
                <a:rPr lang="en-US" sz="2000" dirty="0">
                  <a:solidFill>
                    <a:srgbClr val="EF9100"/>
                  </a:solidFill>
                </a:rPr>
                <a:t>Trabecular bone</a:t>
              </a: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1521" y="1895"/>
              <a:ext cx="372" cy="69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4" name="Picture 3" descr="x31fl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4" y="1312533"/>
            <a:ext cx="2887579" cy="2363821"/>
          </a:xfrm>
          <a:prstGeom prst="rect">
            <a:avLst/>
          </a:prstGeom>
        </p:spPr>
      </p:pic>
      <p:pic>
        <p:nvPicPr>
          <p:cNvPr id="5" name="Picture 4" descr="clima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7911"/>
            <a:ext cx="5035873" cy="28200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124" y="1184750"/>
            <a:ext cx="5319209" cy="299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1045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551734" y="826449"/>
          <a:ext cx="8099897" cy="4231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8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8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582">
                <a:tc>
                  <a:txBody>
                    <a:bodyPr/>
                    <a:lstStyle/>
                    <a:p>
                      <a:r>
                        <a:rPr lang="en-US" sz="1700" dirty="0"/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Inputs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901">
                <a:tc>
                  <a:txBody>
                    <a:bodyPr/>
                    <a:lstStyle/>
                    <a:p>
                      <a:r>
                        <a:rPr lang="en-US" sz="1700" dirty="0" err="1"/>
                        <a:t>mxm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  <a:r>
                        <a:rPr lang="en-US" sz="1600" b="0" dirty="0"/>
                        <a:t>(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¬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lang="en-US" sz="1600" b="0" dirty="0"/>
                        <a:t>) </a:t>
                      </a:r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⊕</a:t>
                      </a:r>
                      <a:r>
                        <a:rPr lang="en-US" sz="1600" b="0" dirty="0"/>
                        <a:t>= </a:t>
                      </a:r>
                      <a:r>
                        <a:rPr lang="en-US" sz="1600" b="1" dirty="0"/>
                        <a:t>A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600" b="0" dirty="0"/>
                        <a:t> ⊕.⊗ </a:t>
                      </a:r>
                      <a:r>
                        <a:rPr lang="en-US" sz="1600" b="1" dirty="0"/>
                        <a:t>B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¬, 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lang="en-US" sz="1600" b="0" dirty="0"/>
                        <a:t>,</a:t>
                      </a:r>
                      <a:r>
                        <a:rPr lang="en-US" sz="1600" b="0" baseline="0" dirty="0"/>
                        <a:t> </a:t>
                      </a:r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⊕</a:t>
                      </a:r>
                      <a:r>
                        <a:rPr lang="en-US" sz="1600" b="0" dirty="0"/>
                        <a:t>, </a:t>
                      </a:r>
                      <a:r>
                        <a:rPr lang="en-US" sz="1600" b="1" baseline="0" dirty="0"/>
                        <a:t>A,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600" b="1" baseline="0" dirty="0"/>
                        <a:t>, </a:t>
                      </a:r>
                      <a:r>
                        <a:rPr lang="en-US" sz="1600" b="0" dirty="0"/>
                        <a:t>⊕.⊗, </a:t>
                      </a:r>
                      <a:r>
                        <a:rPr lang="en-US" sz="1600" b="1" dirty="0"/>
                        <a:t>B</a:t>
                      </a:r>
                      <a:r>
                        <a:rPr lang="en-US" sz="1600" b="1" baseline="0" dirty="0"/>
                        <a:t>,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9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mxv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dirty="0"/>
                        <a:t> (</a:t>
                      </a:r>
                      <a:r>
                        <a:rPr lang="en-US" sz="1700" dirty="0" err="1"/>
                        <a:t>vxm</a:t>
                      </a:r>
                      <a:r>
                        <a:rPr lang="en-US" sz="17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¬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⊕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16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⊕.⊗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kumimoji="0" lang="en-US" sz="16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¬, 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lang="en-US" sz="1600" b="0" dirty="0"/>
                        <a:t>,</a:t>
                      </a:r>
                      <a:r>
                        <a:rPr lang="en-US" sz="1600" b="0" baseline="0" dirty="0"/>
                        <a:t> </a:t>
                      </a:r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⊕</a:t>
                      </a:r>
                      <a:r>
                        <a:rPr lang="en-US" sz="1600" b="0" dirty="0"/>
                        <a:t>, </a:t>
                      </a:r>
                      <a:r>
                        <a:rPr lang="en-US" sz="1600" b="1" baseline="0" dirty="0"/>
                        <a:t>A,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600" b="1" baseline="0" dirty="0"/>
                        <a:t>, </a:t>
                      </a:r>
                      <a:r>
                        <a:rPr lang="en-US" sz="1600" b="0" dirty="0"/>
                        <a:t>⊕.⊗, </a:t>
                      </a:r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9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err="1"/>
                        <a:t>eWiseMult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C</a:t>
                      </a:r>
                      <a:r>
                        <a:rPr lang="en-US" sz="1600" b="0" dirty="0"/>
                        <a:t>(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¬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lang="en-US" sz="1600" b="0" dirty="0"/>
                        <a:t>) </a:t>
                      </a:r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⊕</a:t>
                      </a:r>
                      <a:r>
                        <a:rPr lang="en-US" sz="1600" b="0" dirty="0"/>
                        <a:t>= </a:t>
                      </a:r>
                      <a:r>
                        <a:rPr lang="en-US" sz="1600" b="1" dirty="0"/>
                        <a:t>A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600" b="0" dirty="0"/>
                        <a:t> ⊗ </a:t>
                      </a:r>
                      <a:r>
                        <a:rPr lang="en-US" sz="1600" b="1" dirty="0"/>
                        <a:t>B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¬, 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lang="en-US" sz="1600" b="0" dirty="0"/>
                        <a:t>,</a:t>
                      </a:r>
                      <a:r>
                        <a:rPr lang="en-US" sz="1600" b="0" baseline="0" dirty="0"/>
                        <a:t> </a:t>
                      </a:r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⊕</a:t>
                      </a:r>
                      <a:r>
                        <a:rPr lang="en-US" sz="1600" b="0" dirty="0"/>
                        <a:t>, </a:t>
                      </a:r>
                      <a:r>
                        <a:rPr lang="en-US" sz="1600" b="1" baseline="0" dirty="0"/>
                        <a:t>A,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600" b="1" baseline="0" dirty="0"/>
                        <a:t>,   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600" b="1" baseline="0" dirty="0"/>
                        <a:t>  </a:t>
                      </a:r>
                      <a:r>
                        <a:rPr lang="en-US" sz="1600" b="0" dirty="0"/>
                        <a:t>⊗, </a:t>
                      </a:r>
                      <a:r>
                        <a:rPr lang="en-US" sz="1600" b="1" dirty="0"/>
                        <a:t>B</a:t>
                      </a:r>
                      <a:r>
                        <a:rPr lang="en-US" sz="1600" b="1" baseline="0" dirty="0"/>
                        <a:t>,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9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err="1"/>
                        <a:t>eWiseAdd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C</a:t>
                      </a:r>
                      <a:r>
                        <a:rPr lang="en-US" sz="1600" b="0" dirty="0"/>
                        <a:t>(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¬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lang="en-US" sz="1600" b="0" dirty="0"/>
                        <a:t>) </a:t>
                      </a:r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⊕</a:t>
                      </a:r>
                      <a:r>
                        <a:rPr lang="en-US" sz="1600" b="0" dirty="0"/>
                        <a:t>= </a:t>
                      </a:r>
                      <a:r>
                        <a:rPr lang="en-US" sz="1600" b="1" dirty="0"/>
                        <a:t>A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600" b="0" dirty="0"/>
                        <a:t> ⊕ </a:t>
                      </a:r>
                      <a:r>
                        <a:rPr lang="en-US" sz="1600" b="1" dirty="0"/>
                        <a:t>B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¬, 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lang="en-US" sz="1600" b="0" dirty="0"/>
                        <a:t>,</a:t>
                      </a:r>
                      <a:r>
                        <a:rPr lang="en-US" sz="1600" b="0" baseline="0" dirty="0"/>
                        <a:t> </a:t>
                      </a:r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⊕</a:t>
                      </a:r>
                      <a:r>
                        <a:rPr lang="en-US" sz="1600" b="0" dirty="0"/>
                        <a:t>, </a:t>
                      </a:r>
                      <a:r>
                        <a:rPr lang="en-US" sz="1600" b="1" baseline="0" dirty="0"/>
                        <a:t>A,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600" b="1" baseline="0" dirty="0"/>
                        <a:t>,  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600" b="1" baseline="0" dirty="0"/>
                        <a:t>   </a:t>
                      </a:r>
                      <a:r>
                        <a:rPr lang="en-US" sz="1600" b="0" dirty="0"/>
                        <a:t>⊕, </a:t>
                      </a:r>
                      <a:r>
                        <a:rPr lang="en-US" sz="1600" b="1" dirty="0"/>
                        <a:t>B</a:t>
                      </a:r>
                      <a:r>
                        <a:rPr lang="en-US" sz="1600" b="1" baseline="0" dirty="0"/>
                        <a:t>,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9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reduce (row)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  <a:r>
                        <a:rPr lang="en-US" sz="1600" b="0" dirty="0"/>
                        <a:t>(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¬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lang="en-US" sz="1600" b="0" dirty="0"/>
                        <a:t>) </a:t>
                      </a:r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⊕</a:t>
                      </a:r>
                      <a:r>
                        <a:rPr lang="en-US" sz="1600" b="0" dirty="0"/>
                        <a:t>= ⊕</a:t>
                      </a:r>
                      <a:r>
                        <a:rPr lang="en-US" sz="1600" b="0" baseline="-25000" dirty="0"/>
                        <a:t>j</a:t>
                      </a:r>
                      <a:r>
                        <a:rPr lang="en-US" sz="1600" b="0" dirty="0"/>
                        <a:t> </a:t>
                      </a:r>
                      <a:r>
                        <a:rPr lang="en-US" sz="1600" b="1" dirty="0"/>
                        <a:t>A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600" b="0" dirty="0"/>
                        <a:t>(:,j)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¬, 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lang="en-US" sz="1600" b="0" dirty="0"/>
                        <a:t>,</a:t>
                      </a:r>
                      <a:r>
                        <a:rPr lang="en-US" sz="1600" b="0" baseline="0" dirty="0"/>
                        <a:t> </a:t>
                      </a:r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⊕</a:t>
                      </a:r>
                      <a:r>
                        <a:rPr lang="en-US" sz="1600" b="0" dirty="0"/>
                        <a:t>, </a:t>
                      </a:r>
                      <a:r>
                        <a:rPr lang="en-US" sz="1600" b="1" baseline="0" dirty="0"/>
                        <a:t>A,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600" b="1" baseline="0" dirty="0"/>
                        <a:t>, 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600" b="1" baseline="0" dirty="0"/>
                        <a:t>    </a:t>
                      </a:r>
                      <a:r>
                        <a:rPr lang="en-US" sz="1600" b="0" dirty="0"/>
                        <a:t>⊕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9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apply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C</a:t>
                      </a:r>
                      <a:r>
                        <a:rPr lang="en-US" sz="1600" b="0" dirty="0"/>
                        <a:t>(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¬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lang="en-US" sz="1600" b="0" dirty="0"/>
                        <a:t>) </a:t>
                      </a:r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⊕</a:t>
                      </a:r>
                      <a:r>
                        <a:rPr lang="en-US" sz="1600" b="0" dirty="0"/>
                        <a:t>= </a:t>
                      </a:r>
                      <a:r>
                        <a:rPr lang="en-US" sz="1600" b="0" i="1" dirty="0"/>
                        <a:t>f</a:t>
                      </a:r>
                      <a:r>
                        <a:rPr lang="en-US" sz="1600" b="0" dirty="0"/>
                        <a:t>(</a:t>
                      </a:r>
                      <a:r>
                        <a:rPr lang="en-US" sz="1600" b="1" dirty="0"/>
                        <a:t>A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6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¬, 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lang="en-US" sz="1600" b="0" dirty="0"/>
                        <a:t>,</a:t>
                      </a:r>
                      <a:r>
                        <a:rPr lang="en-US" sz="1600" b="0" baseline="0" dirty="0"/>
                        <a:t> </a:t>
                      </a:r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⊕</a:t>
                      </a:r>
                      <a:r>
                        <a:rPr lang="en-US" sz="1600" b="0" dirty="0"/>
                        <a:t>, </a:t>
                      </a:r>
                      <a:r>
                        <a:rPr lang="en-US" sz="1600" b="1" baseline="0" dirty="0"/>
                        <a:t>A,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</a:rPr>
                        <a:t>,</a:t>
                      </a:r>
                      <a:r>
                        <a:rPr lang="en-US" sz="1600" b="0" baseline="0" dirty="0">
                          <a:solidFill>
                            <a:schemeClr val="dk1"/>
                          </a:solidFill>
                        </a:rPr>
                        <a:t>       </a:t>
                      </a:r>
                      <a:r>
                        <a:rPr lang="en-US" sz="1600" b="0" i="1" baseline="0" dirty="0">
                          <a:solidFill>
                            <a:schemeClr val="dk1"/>
                          </a:solidFill>
                        </a:rPr>
                        <a:t>f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171">
                <a:tc>
                  <a:txBody>
                    <a:bodyPr/>
                    <a:lstStyle/>
                    <a:p>
                      <a:r>
                        <a:rPr lang="en-US" sz="1700" dirty="0"/>
                        <a:t>transpose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C</a:t>
                      </a:r>
                      <a:r>
                        <a:rPr lang="en-US" sz="1600" b="0" dirty="0"/>
                        <a:t>(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¬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lang="en-US" sz="1600" b="0" dirty="0"/>
                        <a:t>) </a:t>
                      </a:r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⊕</a:t>
                      </a:r>
                      <a:r>
                        <a:rPr lang="en-US" sz="1600" b="0" dirty="0"/>
                        <a:t>= </a:t>
                      </a:r>
                      <a:r>
                        <a:rPr lang="en-US" sz="1600" b="1" dirty="0"/>
                        <a:t>A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¬, 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lang="en-US" sz="1600" b="0" dirty="0"/>
                        <a:t>,</a:t>
                      </a:r>
                      <a:r>
                        <a:rPr lang="en-US" sz="1600" b="0" baseline="0" dirty="0"/>
                        <a:t> </a:t>
                      </a:r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⊕</a:t>
                      </a:r>
                      <a:r>
                        <a:rPr lang="en-US" sz="1600" b="0"/>
                        <a:t>, </a:t>
                      </a:r>
                      <a:r>
                        <a:rPr lang="en-US" sz="1600" b="1" baseline="0"/>
                        <a:t>A (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1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extract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C</a:t>
                      </a:r>
                      <a:r>
                        <a:rPr lang="en-US" sz="1600" b="0" dirty="0"/>
                        <a:t>(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¬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lang="en-US" sz="1600" b="0" dirty="0"/>
                        <a:t>) </a:t>
                      </a:r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⊕</a:t>
                      </a:r>
                      <a:r>
                        <a:rPr lang="en-US" sz="1600" b="0" dirty="0"/>
                        <a:t>= </a:t>
                      </a:r>
                      <a:r>
                        <a:rPr lang="en-US" sz="1600" b="1" dirty="0"/>
                        <a:t>A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600" b="0" dirty="0"/>
                        <a:t>(</a:t>
                      </a:r>
                      <a:r>
                        <a:rPr lang="en-US" sz="1600" b="1" dirty="0" err="1"/>
                        <a:t>i</a:t>
                      </a:r>
                      <a:r>
                        <a:rPr lang="en-US" sz="1600" b="0" dirty="0" err="1"/>
                        <a:t>,</a:t>
                      </a:r>
                      <a:r>
                        <a:rPr lang="en-US" sz="1600" b="1" dirty="0" err="1"/>
                        <a:t>j</a:t>
                      </a:r>
                      <a:r>
                        <a:rPr lang="en-US" sz="16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¬, 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lang="en-US" sz="1600" b="0" dirty="0"/>
                        <a:t>,</a:t>
                      </a:r>
                      <a:r>
                        <a:rPr lang="en-US" sz="1600" b="0" baseline="0" dirty="0"/>
                        <a:t> </a:t>
                      </a:r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⊕</a:t>
                      </a:r>
                      <a:r>
                        <a:rPr lang="en-US" sz="1600" b="0" dirty="0"/>
                        <a:t>, </a:t>
                      </a:r>
                      <a:r>
                        <a:rPr lang="en-US" sz="1600" b="1" baseline="0" dirty="0"/>
                        <a:t>A,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600" b="0" dirty="0"/>
                        <a:t>,                     </a:t>
                      </a:r>
                      <a:r>
                        <a:rPr lang="en-US" sz="1600" b="1" dirty="0" err="1"/>
                        <a:t>i</a:t>
                      </a:r>
                      <a:r>
                        <a:rPr lang="en-US" sz="1600" b="0" dirty="0"/>
                        <a:t>, </a:t>
                      </a:r>
                      <a:r>
                        <a:rPr lang="en-US" sz="1600" b="1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1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assign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C</a:t>
                      </a:r>
                      <a:r>
                        <a:rPr lang="en-US" sz="1600" b="0" dirty="0"/>
                        <a:t>(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¬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lang="en-US" sz="1600" b="0" dirty="0"/>
                        <a:t>) (</a:t>
                      </a:r>
                      <a:r>
                        <a:rPr lang="en-US" sz="1600" b="1" dirty="0" err="1"/>
                        <a:t>i</a:t>
                      </a:r>
                      <a:r>
                        <a:rPr lang="en-US" sz="1600" b="0" dirty="0" err="1"/>
                        <a:t>,</a:t>
                      </a:r>
                      <a:r>
                        <a:rPr lang="en-US" sz="1600" b="1" dirty="0" err="1"/>
                        <a:t>j</a:t>
                      </a:r>
                      <a:r>
                        <a:rPr lang="en-US" sz="1600" b="0" dirty="0"/>
                        <a:t>) </a:t>
                      </a:r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⊕</a:t>
                      </a:r>
                      <a:r>
                        <a:rPr lang="en-US" sz="1600" b="0" dirty="0"/>
                        <a:t>= </a:t>
                      </a:r>
                      <a:r>
                        <a:rPr lang="en-US" sz="1600" b="1" dirty="0"/>
                        <a:t>A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¬, 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lang="en-US" sz="1600" b="0" dirty="0"/>
                        <a:t>,</a:t>
                      </a:r>
                      <a:r>
                        <a:rPr lang="en-US" sz="1600" b="0" baseline="0" dirty="0"/>
                        <a:t> </a:t>
                      </a:r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⊕</a:t>
                      </a:r>
                      <a:r>
                        <a:rPr lang="en-US" sz="1600" b="0" dirty="0"/>
                        <a:t>, </a:t>
                      </a:r>
                      <a:r>
                        <a:rPr lang="en-US" sz="1600" b="1" baseline="0" dirty="0"/>
                        <a:t>A,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600" b="0" dirty="0"/>
                        <a:t>,                    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i</a:t>
                      </a:r>
                      <a:r>
                        <a:rPr lang="en-US" sz="1600" b="0" dirty="0"/>
                        <a:t>, </a:t>
                      </a:r>
                      <a:r>
                        <a:rPr lang="en-US" sz="1600" b="1" dirty="0"/>
                        <a:t>j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171">
                <a:tc>
                  <a:txBody>
                    <a:bodyPr/>
                    <a:lstStyle/>
                    <a:p>
                      <a:r>
                        <a:rPr lang="en-US" sz="1700" dirty="0" err="1"/>
                        <a:t>buildMatrix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</a:t>
                      </a:r>
                      <a:r>
                        <a:rPr lang="en-US" sz="1600" b="0" dirty="0"/>
                        <a:t>(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¬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lang="en-US" sz="1600" b="0" dirty="0"/>
                        <a:t>) </a:t>
                      </a:r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⊕</a:t>
                      </a:r>
                      <a:r>
                        <a:rPr lang="en-US" sz="1600" b="0" dirty="0"/>
                        <a:t>= </a:t>
                      </a:r>
                      <a:r>
                        <a:rPr lang="en-US" sz="1600" b="1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Times"/>
                          <a:cs typeface="Times"/>
                        </a:rPr>
                        <a:t>S</a:t>
                      </a:r>
                      <a:r>
                        <a:rPr lang="en-US" sz="1600" b="0" i="1" baseline="30000" dirty="0" err="1"/>
                        <a:t>mxn</a:t>
                      </a:r>
                      <a:r>
                        <a:rPr lang="en-US" sz="1600" b="0" dirty="0"/>
                        <a:t>(</a:t>
                      </a:r>
                      <a:r>
                        <a:rPr lang="en-US" sz="1600" b="1" dirty="0" err="1"/>
                        <a:t>i</a:t>
                      </a:r>
                      <a:r>
                        <a:rPr lang="en-US" sz="1600" b="0" dirty="0" err="1"/>
                        <a:t>,</a:t>
                      </a:r>
                      <a:r>
                        <a:rPr lang="en-US" sz="1600" b="1" dirty="0" err="1"/>
                        <a:t>j</a:t>
                      </a:r>
                      <a:r>
                        <a:rPr lang="en-US" sz="1600" b="0" dirty="0" err="1"/>
                        <a:t>,</a:t>
                      </a:r>
                      <a:r>
                        <a:rPr lang="en-US" sz="1600" b="1" dirty="0" err="1"/>
                        <a:t>v</a:t>
                      </a:r>
                      <a:r>
                        <a:rPr lang="en-US" sz="1600" b="0" dirty="0"/>
                        <a:t>,⊕)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¬, 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lang="en-US" sz="1600" b="1" dirty="0"/>
                        <a:t>, </a:t>
                      </a:r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⊕</a:t>
                      </a:r>
                      <a:r>
                        <a:rPr lang="en-US" sz="1600" b="0" dirty="0"/>
                        <a:t>,</a:t>
                      </a:r>
                      <a:r>
                        <a:rPr lang="en-US" sz="1600" b="1" dirty="0"/>
                        <a:t>               </a:t>
                      </a:r>
                      <a:r>
                        <a:rPr lang="en-US" sz="1600" b="0" dirty="0"/>
                        <a:t>⊕,</a:t>
                      </a:r>
                      <a:r>
                        <a:rPr lang="en-US" sz="1600" b="0" baseline="0" dirty="0"/>
                        <a:t> </a:t>
                      </a:r>
                      <a:r>
                        <a:rPr lang="en-US" sz="1600" b="0" dirty="0"/>
                        <a:t>m, n,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i</a:t>
                      </a:r>
                      <a:r>
                        <a:rPr lang="en-US" sz="1600" b="0" dirty="0"/>
                        <a:t>, </a:t>
                      </a:r>
                      <a:r>
                        <a:rPr lang="en-US" sz="1600" b="1" dirty="0"/>
                        <a:t>j</a:t>
                      </a:r>
                      <a:r>
                        <a:rPr lang="en-US" sz="1600" b="0" dirty="0"/>
                        <a:t>, </a:t>
                      </a:r>
                      <a:r>
                        <a:rPr lang="en-US" sz="1600" b="1" dirty="0"/>
                        <a:t>v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171">
                <a:tc>
                  <a:txBody>
                    <a:bodyPr/>
                    <a:lstStyle/>
                    <a:p>
                      <a:r>
                        <a:rPr lang="en-US" sz="1700" dirty="0" err="1"/>
                        <a:t>extractTuples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(</a:t>
                      </a:r>
                      <a:r>
                        <a:rPr lang="en-US" sz="1600" b="1" dirty="0" err="1"/>
                        <a:t>i</a:t>
                      </a:r>
                      <a:r>
                        <a:rPr lang="en-US" sz="1600" b="0" dirty="0" err="1"/>
                        <a:t>,</a:t>
                      </a:r>
                      <a:r>
                        <a:rPr lang="en-US" sz="1600" b="1" dirty="0" err="1"/>
                        <a:t>j</a:t>
                      </a:r>
                      <a:r>
                        <a:rPr lang="en-US" sz="1600" b="0" dirty="0" err="1"/>
                        <a:t>,</a:t>
                      </a:r>
                      <a:r>
                        <a:rPr lang="en-US" sz="1600" b="1" dirty="0" err="1"/>
                        <a:t>v</a:t>
                      </a:r>
                      <a:r>
                        <a:rPr lang="en-US" sz="1600" b="0" dirty="0"/>
                        <a:t>) = </a:t>
                      </a:r>
                      <a:r>
                        <a:rPr lang="en-US" sz="1600" b="1" dirty="0"/>
                        <a:t>A</a:t>
                      </a:r>
                      <a:r>
                        <a:rPr lang="en-US" sz="1600" b="0" dirty="0"/>
                        <a:t>(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¬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lang="en-US" sz="1600" b="0" dirty="0"/>
                        <a:t>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i</a:t>
                      </a:r>
                      <a:r>
                        <a:rPr lang="en-US" sz="1600" b="0" dirty="0" err="1"/>
                        <a:t>,</a:t>
                      </a:r>
                      <a:r>
                        <a:rPr lang="en-US" sz="1600" b="1" dirty="0" err="1"/>
                        <a:t>j</a:t>
                      </a:r>
                      <a:r>
                        <a:rPr lang="en-US" sz="1600" b="0" dirty="0" err="1"/>
                        <a:t>,</a:t>
                      </a:r>
                      <a:r>
                        <a:rPr lang="en-US" sz="1600" b="1" dirty="0" err="1"/>
                        <a:t>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¬, 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lang="en-US" sz="1600" b="1" dirty="0"/>
                        <a:t>,       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241520"/>
            <a:ext cx="7816378" cy="387798"/>
          </a:xfrm>
        </p:spPr>
        <p:txBody>
          <a:bodyPr/>
          <a:lstStyle/>
          <a:p>
            <a:r>
              <a:rPr lang="en-US" dirty="0"/>
              <a:t>GraphBLAS Base Operations</a:t>
            </a:r>
            <a:endParaRPr lang="en-US" sz="1800" b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1734" y="5167945"/>
            <a:ext cx="8084822" cy="1152845"/>
          </a:xfrm>
          <a:prstGeom prst="rect">
            <a:avLst/>
          </a:prstGeom>
        </p:spPr>
        <p:txBody>
          <a:bodyPr/>
          <a:lstStyle>
            <a:lvl1pPr marL="342900" lvl="0" indent="-342900" algn="l" defTabSz="457200" eaLnBrk="1" latinLnBrk="0" hangingPunct="1">
              <a:spcBef>
                <a:spcPct val="20000"/>
              </a:spcBef>
              <a:buFont typeface="Arial"/>
              <a:buChar char="•"/>
              <a:defRPr sz="2800">
                <a:latin typeface="+mn-lt"/>
                <a:ea typeface="+mn-ea"/>
              </a:defRPr>
            </a:lvl1pPr>
            <a:lvl2pPr marL="742950" lvl="1" indent="-285750" algn="l" defTabSz="457200" eaLnBrk="1" latinLnBrk="0" hangingPunct="1">
              <a:spcBef>
                <a:spcPct val="20000"/>
              </a:spcBef>
              <a:buFont typeface="Arial"/>
              <a:buChar char="–"/>
              <a:defRPr>
                <a:latin typeface="+mn-lt"/>
                <a:ea typeface="+mn-ea"/>
              </a:defRPr>
            </a:lvl2pPr>
            <a:lvl3pPr marL="1143000" lvl="2" indent="-228600" algn="l" defTabSz="457200" eaLnBrk="1" latinLnBrk="0" hangingPunct="1">
              <a:spcBef>
                <a:spcPct val="20000"/>
              </a:spcBef>
              <a:buFont typeface="Arial"/>
              <a:buChar char="•"/>
              <a:defRPr>
                <a:latin typeface="+mn-lt"/>
                <a:ea typeface="+mn-ea"/>
              </a:defRPr>
            </a:lvl3pPr>
            <a:lvl4pPr marL="1600200" lvl="3" indent="-228600" algn="l" defTabSz="457200" eaLnBrk="1" latinLnBrk="0" hangingPunct="1">
              <a:spcBef>
                <a:spcPct val="20000"/>
              </a:spcBef>
              <a:buFont typeface="Arial"/>
              <a:buChar char="–"/>
              <a:defRPr sz="1800">
                <a:latin typeface="+mn-lt"/>
                <a:ea typeface="+mn-ea"/>
              </a:defRPr>
            </a:lvl4pPr>
            <a:lvl5pPr marL="2057400" lvl="4" indent="-228600" algn="l" defTabSz="457200" eaLnBrk="1" latinLnBrk="0" hangingPunct="1">
              <a:spcBef>
                <a:spcPct val="20000"/>
              </a:spcBef>
              <a:buFont typeface="Arial"/>
              <a:buChar char="»"/>
              <a:defRPr sz="1600">
                <a:latin typeface="+mn-lt"/>
                <a:ea typeface="+mn-e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>
                <a:latin typeface="+mn-lt"/>
                <a:ea typeface="+mn-ea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>
                <a:solidFill>
                  <a:prstClr val="black"/>
                </a:solidFill>
              </a:rPr>
              <a:t>Notation: 	</a:t>
            </a:r>
            <a:r>
              <a:rPr lang="en-US" sz="1400" b="1" dirty="0" err="1">
                <a:solidFill>
                  <a:prstClr val="black"/>
                </a:solidFill>
              </a:rPr>
              <a:t>i</a:t>
            </a:r>
            <a:r>
              <a:rPr lang="en-US" sz="1400" dirty="0" err="1">
                <a:solidFill>
                  <a:prstClr val="black"/>
                </a:solidFill>
              </a:rPr>
              <a:t>,</a:t>
            </a:r>
            <a:r>
              <a:rPr lang="en-US" sz="1400" b="1" dirty="0" err="1">
                <a:solidFill>
                  <a:prstClr val="black"/>
                </a:solidFill>
              </a:rPr>
              <a:t>j</a:t>
            </a:r>
            <a:r>
              <a:rPr lang="en-US" sz="1400" dirty="0">
                <a:solidFill>
                  <a:prstClr val="black"/>
                </a:solidFill>
              </a:rPr>
              <a:t> – index arrays, </a:t>
            </a:r>
            <a:r>
              <a:rPr lang="en-US" sz="1400" b="1" dirty="0">
                <a:solidFill>
                  <a:prstClr val="black"/>
                </a:solidFill>
              </a:rPr>
              <a:t>v</a:t>
            </a:r>
            <a:r>
              <a:rPr lang="en-US" sz="1400" dirty="0">
                <a:solidFill>
                  <a:prstClr val="black"/>
                </a:solidFill>
              </a:rPr>
              <a:t> – scalar array, </a:t>
            </a:r>
            <a:r>
              <a:rPr lang="en-US" sz="1400" b="1" dirty="0">
                <a:solidFill>
                  <a:prstClr val="black"/>
                </a:solidFill>
              </a:rPr>
              <a:t>m</a:t>
            </a:r>
            <a:r>
              <a:rPr lang="en-US" sz="1400" dirty="0">
                <a:solidFill>
                  <a:prstClr val="black"/>
                </a:solidFill>
              </a:rPr>
              <a:t> – 1D mask, </a:t>
            </a:r>
            <a:r>
              <a:rPr lang="en-US" sz="1400" b="1" dirty="0">
                <a:solidFill>
                  <a:prstClr val="black"/>
                </a:solidFill>
              </a:rPr>
              <a:t>other bold-lower </a:t>
            </a:r>
            <a:r>
              <a:rPr lang="en-US" sz="1400" dirty="0">
                <a:solidFill>
                  <a:prstClr val="black"/>
                </a:solidFill>
              </a:rPr>
              <a:t>– vector (column),</a:t>
            </a:r>
          </a:p>
          <a:p>
            <a:pPr marL="0" indent="0">
              <a:buFont typeface="Arial"/>
              <a:buNone/>
            </a:pPr>
            <a:r>
              <a:rPr lang="en-US" sz="1400" b="1" dirty="0">
                <a:solidFill>
                  <a:prstClr val="black"/>
                </a:solidFill>
              </a:rPr>
              <a:t>		M</a:t>
            </a:r>
            <a:r>
              <a:rPr lang="en-US" sz="1400" dirty="0">
                <a:solidFill>
                  <a:prstClr val="black"/>
                </a:solidFill>
              </a:rPr>
              <a:t> – 2D mask, </a:t>
            </a:r>
            <a:r>
              <a:rPr lang="en-US" sz="1400" b="1" dirty="0">
                <a:solidFill>
                  <a:prstClr val="black"/>
                </a:solidFill>
              </a:rPr>
              <a:t>other bold-caps </a:t>
            </a:r>
            <a:r>
              <a:rPr lang="en-US" sz="1400" dirty="0">
                <a:solidFill>
                  <a:prstClr val="black"/>
                </a:solidFill>
              </a:rPr>
              <a:t>– matrix,</a:t>
            </a:r>
            <a:r>
              <a:rPr lang="en-US" sz="1400" b="1" dirty="0">
                <a:solidFill>
                  <a:prstClr val="black"/>
                </a:solidFill>
              </a:rPr>
              <a:t> T</a:t>
            </a:r>
            <a:r>
              <a:rPr lang="en-US" sz="1400" dirty="0">
                <a:solidFill>
                  <a:prstClr val="black"/>
                </a:solidFill>
              </a:rPr>
              <a:t> – transpose, </a:t>
            </a:r>
            <a:r>
              <a:rPr lang="en-US" sz="1400" b="1" dirty="0">
                <a:solidFill>
                  <a:prstClr val="black"/>
                </a:solidFill>
              </a:rPr>
              <a:t>¬</a:t>
            </a:r>
            <a:r>
              <a:rPr lang="en-US" sz="1400" dirty="0">
                <a:solidFill>
                  <a:prstClr val="black"/>
                </a:solidFill>
              </a:rPr>
              <a:t> - structural complement,</a:t>
            </a:r>
          </a:p>
          <a:p>
            <a:pPr marL="0" indent="0">
              <a:buFont typeface="Arial"/>
              <a:buNone/>
            </a:pPr>
            <a:r>
              <a:rPr lang="en-US" sz="1400" b="1" dirty="0">
                <a:solidFill>
                  <a:prstClr val="black"/>
                </a:solidFill>
              </a:rPr>
              <a:t>		⊕</a:t>
            </a:r>
            <a:r>
              <a:rPr lang="en-US" sz="1400" dirty="0">
                <a:solidFill>
                  <a:prstClr val="black"/>
                </a:solidFill>
              </a:rPr>
              <a:t> monoid/binary function, </a:t>
            </a:r>
            <a:r>
              <a:rPr lang="en-US" sz="1400" b="1" dirty="0">
                <a:solidFill>
                  <a:prstClr val="black"/>
                </a:solidFill>
              </a:rPr>
              <a:t>⊕.⊗ </a:t>
            </a:r>
            <a:r>
              <a:rPr lang="en-US" sz="1400" dirty="0">
                <a:solidFill>
                  <a:prstClr val="black"/>
                </a:solidFill>
              </a:rPr>
              <a:t>semiring,</a:t>
            </a:r>
          </a:p>
          <a:p>
            <a:pPr marL="0" indent="0">
              <a:buFont typeface="Arial"/>
              <a:buNone/>
            </a:pPr>
            <a:r>
              <a:rPr lang="en-US" sz="1400" dirty="0">
                <a:solidFill>
                  <a:srgbClr val="FF0000"/>
                </a:solidFill>
              </a:rPr>
              <a:t>		</a:t>
            </a:r>
            <a:r>
              <a:rPr lang="en-US" sz="1400" b="1" dirty="0">
                <a:solidFill>
                  <a:srgbClr val="0000FF"/>
                </a:solidFill>
              </a:rPr>
              <a:t>blue</a:t>
            </a:r>
            <a:r>
              <a:rPr lang="en-US" sz="1400" dirty="0">
                <a:solidFill>
                  <a:prstClr val="black"/>
                </a:solidFill>
              </a:rPr>
              <a:t> – optional parameters, </a:t>
            </a:r>
            <a:r>
              <a:rPr lang="en-US" sz="1400" b="1" dirty="0">
                <a:solidFill>
                  <a:srgbClr val="FF0000"/>
                </a:solidFill>
              </a:rPr>
              <a:t>red</a:t>
            </a:r>
            <a:r>
              <a:rPr lang="en-US" sz="1400" dirty="0">
                <a:solidFill>
                  <a:prstClr val="black"/>
                </a:solidFill>
              </a:rPr>
              <a:t> – optional modifiers (using Descriptors)</a:t>
            </a:r>
          </a:p>
        </p:txBody>
      </p:sp>
    </p:spTree>
    <p:extLst>
      <p:ext uri="{BB962C8B-B14F-4D97-AF65-F5344CB8AC3E}">
        <p14:creationId xmlns:p14="http://schemas.microsoft.com/office/powerpoint/2010/main" val="215904004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9788" cy="550333"/>
          </a:xfrm>
        </p:spPr>
        <p:txBody>
          <a:bodyPr/>
          <a:lstStyle/>
          <a:p>
            <a:r>
              <a:rPr lang="en-US" b="0" dirty="0">
                <a:latin typeface="Calibri"/>
                <a:cs typeface="Calibri"/>
              </a:rPr>
              <a:t>Breadth-first search with Graph BLAS  </a:t>
            </a:r>
            <a:r>
              <a:rPr lang="en-US" sz="2400" b="0" dirty="0">
                <a:latin typeface="Calibri"/>
                <a:cs typeface="Calibri"/>
              </a:rPr>
              <a:t>(draft  C API spec)</a:t>
            </a:r>
            <a:endParaRPr lang="en-US" sz="2400" dirty="0"/>
          </a:p>
        </p:txBody>
      </p:sp>
      <p:pic>
        <p:nvPicPr>
          <p:cNvPr id="4" name="Picture 3" descr="GraphBlasDf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333"/>
            <a:ext cx="7626697" cy="630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6744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"/>
          <p:cNvGrpSpPr>
            <a:grpSpLocks/>
          </p:cNvGrpSpPr>
          <p:nvPr/>
        </p:nvGrpSpPr>
        <p:grpSpPr bwMode="auto">
          <a:xfrm>
            <a:off x="0" y="0"/>
            <a:ext cx="9144000" cy="1295400"/>
            <a:chOff x="0" y="0"/>
            <a:chExt cx="8192" cy="1160"/>
          </a:xfrm>
        </p:grpSpPr>
        <p:sp>
          <p:nvSpPr>
            <p:cNvPr id="21515" name="Rectangle 2"/>
            <p:cNvSpPr>
              <a:spLocks/>
            </p:cNvSpPr>
            <p:nvPr/>
          </p:nvSpPr>
          <p:spPr bwMode="auto">
            <a:xfrm>
              <a:off x="0" y="0"/>
              <a:ext cx="8192" cy="116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21516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91" cy="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9788" cy="755650"/>
          </a:xfrm>
        </p:spPr>
        <p:txBody>
          <a:bodyPr/>
          <a:lstStyle/>
          <a:p>
            <a:r>
              <a:rPr lang="en-US" b="0" dirty="0">
                <a:latin typeface="Calibri"/>
                <a:cs typeface="Calibri"/>
              </a:rPr>
              <a:t>Large graphs are everywhere…</a:t>
            </a:r>
          </a:p>
        </p:txBody>
      </p:sp>
      <p:pic>
        <p:nvPicPr>
          <p:cNvPr id="21508" name="Picture 6" descr="network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357438"/>
            <a:ext cx="3752850" cy="3589337"/>
          </a:xfrm>
        </p:spPr>
      </p:pic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285750" y="5946775"/>
            <a:ext cx="34829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WWW snapshot, courtesy Y. Hyun</a:t>
            </a: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4089400" y="5946775"/>
            <a:ext cx="5054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Yeast protein interaction network, courtesy H. </a:t>
            </a:r>
            <a:r>
              <a:rPr lang="en-US" sz="1400" dirty="0" err="1">
                <a:solidFill>
                  <a:srgbClr val="000000"/>
                </a:solidFill>
                <a:latin typeface="Calibri"/>
                <a:cs typeface="Calibri"/>
              </a:rPr>
              <a:t>Jeong</a:t>
            </a:r>
            <a:endParaRPr lang="en-US" sz="1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21511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6307138"/>
            <a:ext cx="13747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285750" y="1262063"/>
            <a:ext cx="3268663" cy="1392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5709" tIns="35709" rIns="132037" bIns="35709"/>
          <a:lstStyle/>
          <a:p>
            <a:pPr marL="257113">
              <a:spcBef>
                <a:spcPts val="844"/>
              </a:spcBef>
              <a:buClr>
                <a:srgbClr val="000000"/>
              </a:buClr>
              <a:buSzPct val="100000"/>
              <a:defRPr/>
            </a:pP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200" kern="0" dirty="0">
                <a:solidFill>
                  <a:srgbClr val="000000"/>
                </a:solidFill>
                <a:latin typeface="Calibri"/>
                <a:cs typeface="Calibri"/>
              </a:rPr>
              <a:t>Internet structure</a:t>
            </a:r>
          </a:p>
          <a:p>
            <a:pPr marL="257113">
              <a:spcBef>
                <a:spcPts val="844"/>
              </a:spcBef>
              <a:buClr>
                <a:srgbClr val="000000"/>
              </a:buClr>
              <a:buSzPct val="100000"/>
              <a:defRPr/>
            </a:pPr>
            <a:r>
              <a:rPr lang="en-US" sz="2200" kern="0" dirty="0">
                <a:solidFill>
                  <a:srgbClr val="000000"/>
                </a:solidFill>
                <a:latin typeface="Calibri"/>
                <a:cs typeface="Calibri"/>
              </a:rPr>
              <a:t> Social interactions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83038" y="1262063"/>
            <a:ext cx="5426075" cy="1366837"/>
          </a:xfrm>
          <a:prstGeom prst="rect">
            <a:avLst/>
          </a:prstGeom>
          <a:noFill/>
        </p:spPr>
        <p:txBody>
          <a:bodyPr lIns="64277" tIns="32139" rIns="64277" bIns="32139">
            <a:spAutoFit/>
          </a:bodyPr>
          <a:lstStyle>
            <a:lvl1pPr marL="255588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850"/>
              </a:spcBef>
              <a:buClr>
                <a:srgbClr val="000000"/>
              </a:buClr>
              <a:buSzPct val="100000"/>
            </a:pP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 Scientific datasets: biological, chemical, cosmological, ecological, …</a:t>
            </a: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1514" name="Picture 16" descr="6a00d8341c52a953ef00e54f6a0d3c8833-640w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471738"/>
            <a:ext cx="3043238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89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ouseho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8546"/>
            <a:ext cx="75088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90030" y="1702193"/>
            <a:ext cx="2253970" cy="156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r">
              <a:buFontTx/>
              <a:buNone/>
            </a:pP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Co-author graph </a:t>
            </a:r>
            <a:b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from 1993 </a:t>
            </a:r>
            <a:b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Householder</a:t>
            </a:r>
            <a:b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symposium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Calibri"/>
                <a:cs typeface="Calibri"/>
              </a:rPr>
              <a:t>Social network analysis (1993)</a:t>
            </a:r>
          </a:p>
        </p:txBody>
      </p:sp>
    </p:spTree>
    <p:extLst>
      <p:ext uri="{BB962C8B-B14F-4D97-AF65-F5344CB8AC3E}">
        <p14:creationId xmlns:p14="http://schemas.microsoft.com/office/powerpoint/2010/main" val="3722732354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9861" y="5615750"/>
            <a:ext cx="3663999" cy="83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buFontTx/>
              <a:buNone/>
            </a:pP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Facebook graph: </a:t>
            </a:r>
            <a:b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&gt; 1,200,000,000  vertices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Calibri"/>
                <a:cs typeface="Calibri"/>
              </a:rPr>
              <a:t>Social network analysis (2016)</a:t>
            </a:r>
          </a:p>
        </p:txBody>
      </p:sp>
      <p:pic>
        <p:nvPicPr>
          <p:cNvPr id="4" name="Picture 3" descr="facebook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8" y="982195"/>
            <a:ext cx="8804171" cy="4623260"/>
          </a:xfrm>
          <a:prstGeom prst="rect">
            <a:avLst/>
          </a:prstGeom>
        </p:spPr>
      </p:pic>
      <p:pic>
        <p:nvPicPr>
          <p:cNvPr id="3" name="Picture 2" descr="FacebookRelation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372" y="4811819"/>
            <a:ext cx="2430794" cy="18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90798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Group 32"/>
          <p:cNvGrpSpPr>
            <a:grpSpLocks/>
          </p:cNvGrpSpPr>
          <p:nvPr/>
        </p:nvGrpSpPr>
        <p:grpSpPr bwMode="auto">
          <a:xfrm>
            <a:off x="1179541" y="1471613"/>
            <a:ext cx="3074987" cy="4564062"/>
            <a:chOff x="463826" y="1497496"/>
            <a:chExt cx="3074505" cy="4565374"/>
          </a:xfrm>
        </p:grpSpPr>
        <p:sp>
          <p:nvSpPr>
            <p:cNvPr id="8" name="TextBox 7"/>
            <p:cNvSpPr txBox="1"/>
            <p:nvPr/>
          </p:nvSpPr>
          <p:spPr>
            <a:xfrm>
              <a:off x="1105846" y="5267304"/>
              <a:ext cx="1587295" cy="4617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Calibri"/>
                  <a:cs typeface="Calibri"/>
                </a:rPr>
                <a:t>Computers</a:t>
              </a:r>
            </a:p>
          </p:txBody>
        </p:sp>
        <p:grpSp>
          <p:nvGrpSpPr>
            <p:cNvPr id="24590" name="Group 16"/>
            <p:cNvGrpSpPr>
              <a:grpSpLocks/>
            </p:cNvGrpSpPr>
            <p:nvPr/>
          </p:nvGrpSpPr>
          <p:grpSpPr bwMode="auto">
            <a:xfrm>
              <a:off x="463826" y="1497496"/>
              <a:ext cx="3074505" cy="4565374"/>
              <a:chOff x="463826" y="1497496"/>
              <a:chExt cx="3074505" cy="4565374"/>
            </a:xfrm>
          </p:grpSpPr>
          <p:sp>
            <p:nvSpPr>
              <p:cNvPr id="24591" name="Oval 3"/>
              <p:cNvSpPr>
                <a:spLocks noChangeArrowheads="1"/>
              </p:cNvSpPr>
              <p:nvPr/>
            </p:nvSpPr>
            <p:spPr bwMode="auto">
              <a:xfrm>
                <a:off x="463826" y="1497496"/>
                <a:ext cx="3074505" cy="131196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92" name="Oval 4"/>
              <p:cNvSpPr>
                <a:spLocks noChangeArrowheads="1"/>
              </p:cNvSpPr>
              <p:nvPr/>
            </p:nvSpPr>
            <p:spPr bwMode="auto">
              <a:xfrm>
                <a:off x="682487" y="4896678"/>
                <a:ext cx="2637183" cy="1166192"/>
              </a:xfrm>
              <a:prstGeom prst="ellips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73157" y="1695990"/>
                <a:ext cx="2482833" cy="83123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solidFill>
                      <a:srgbClr val="000000"/>
                    </a:solidFill>
                    <a:latin typeface="Calibri"/>
                    <a:cs typeface="Calibri"/>
                  </a:rPr>
                  <a:t>Continuous</a:t>
                </a:r>
                <a:br>
                  <a:rPr lang="en-US" sz="2400" b="1" dirty="0">
                    <a:solidFill>
                      <a:srgbClr val="000000"/>
                    </a:solidFill>
                    <a:latin typeface="Calibri"/>
                    <a:cs typeface="Calibri"/>
                  </a:rPr>
                </a:br>
                <a:r>
                  <a:rPr lang="en-US" sz="2400" b="1" dirty="0">
                    <a:solidFill>
                      <a:srgbClr val="000000"/>
                    </a:solidFill>
                    <a:latin typeface="Calibri"/>
                    <a:cs typeface="Calibri"/>
                  </a:rPr>
                  <a:t>physical modeling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03079" y="3544371"/>
                <a:ext cx="1995997" cy="4617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solidFill>
                      <a:srgbClr val="000000"/>
                    </a:solidFill>
                    <a:latin typeface="Calibri"/>
                    <a:cs typeface="Calibri"/>
                  </a:rPr>
                  <a:t>Linear algebra</a:t>
                </a:r>
              </a:p>
            </p:txBody>
          </p:sp>
          <p:cxnSp>
            <p:nvCxnSpPr>
              <p:cNvPr id="24595" name="Straight Arrow Connector 11"/>
              <p:cNvCxnSpPr>
                <a:cxnSpLocks noChangeShapeType="1"/>
              </p:cNvCxnSpPr>
              <p:nvPr/>
            </p:nvCxnSpPr>
            <p:spPr bwMode="auto">
              <a:xfrm rot="5400000">
                <a:off x="1738520" y="3194810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96" name="Straight Arrow Connector 15"/>
              <p:cNvCxnSpPr>
                <a:cxnSpLocks noChangeShapeType="1"/>
              </p:cNvCxnSpPr>
              <p:nvPr/>
            </p:nvCxnSpPr>
            <p:spPr bwMode="auto">
              <a:xfrm rot="5400000">
                <a:off x="1738520" y="4447141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4580" name="Group 33"/>
          <p:cNvGrpSpPr>
            <a:grpSpLocks/>
          </p:cNvGrpSpPr>
          <p:nvPr/>
        </p:nvGrpSpPr>
        <p:grpSpPr bwMode="auto">
          <a:xfrm>
            <a:off x="5068916" y="1477964"/>
            <a:ext cx="3074987" cy="4565650"/>
            <a:chOff x="4671391" y="1490870"/>
            <a:chExt cx="3074505" cy="4565374"/>
          </a:xfrm>
        </p:grpSpPr>
        <p:grpSp>
          <p:nvGrpSpPr>
            <p:cNvPr id="24581" name="Group 17"/>
            <p:cNvGrpSpPr>
              <a:grpSpLocks/>
            </p:cNvGrpSpPr>
            <p:nvPr/>
          </p:nvGrpSpPr>
          <p:grpSpPr bwMode="auto">
            <a:xfrm>
              <a:off x="4671391" y="1490870"/>
              <a:ext cx="3074505" cy="4565374"/>
              <a:chOff x="463826" y="1497496"/>
              <a:chExt cx="3074505" cy="4565374"/>
            </a:xfrm>
          </p:grpSpPr>
          <p:sp>
            <p:nvSpPr>
              <p:cNvPr id="24583" name="Oval 18"/>
              <p:cNvSpPr>
                <a:spLocks noChangeArrowheads="1"/>
              </p:cNvSpPr>
              <p:nvPr/>
            </p:nvSpPr>
            <p:spPr bwMode="auto">
              <a:xfrm>
                <a:off x="463826" y="1497496"/>
                <a:ext cx="3074505" cy="131196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4584" name="Oval 19"/>
              <p:cNvSpPr>
                <a:spLocks noChangeArrowheads="1"/>
              </p:cNvSpPr>
              <p:nvPr/>
            </p:nvSpPr>
            <p:spPr bwMode="auto">
              <a:xfrm>
                <a:off x="682487" y="4896678"/>
                <a:ext cx="2637183" cy="1166192"/>
              </a:xfrm>
              <a:prstGeom prst="ellips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FontTx/>
                  <a:buAutoNum type="arabicPeriod"/>
                </a:pPr>
                <a:endParaRPr lang="en-US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97346" y="1735607"/>
                <a:ext cx="2434449" cy="83094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solidFill>
                      <a:srgbClr val="000000"/>
                    </a:solidFill>
                    <a:latin typeface="Calibri"/>
                    <a:cs typeface="Calibri"/>
                  </a:rPr>
                  <a:t>Discrete</a:t>
                </a:r>
                <a:br>
                  <a:rPr lang="en-US" sz="2400" b="1" dirty="0">
                    <a:solidFill>
                      <a:srgbClr val="000000"/>
                    </a:solidFill>
                    <a:latin typeface="Calibri"/>
                    <a:cs typeface="Calibri"/>
                  </a:rPr>
                </a:br>
                <a:r>
                  <a:rPr lang="en-US" sz="2400" b="1" dirty="0">
                    <a:solidFill>
                      <a:srgbClr val="000000"/>
                    </a:solidFill>
                    <a:latin typeface="Calibri"/>
                    <a:cs typeface="Calibri"/>
                  </a:rPr>
                  <a:t>structure analysis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56096" y="3545247"/>
                <a:ext cx="1889965" cy="46163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buFontTx/>
                  <a:buNone/>
                  <a:defRPr/>
                </a:pPr>
                <a:r>
                  <a:rPr lang="en-US" sz="2400" b="1" dirty="0">
                    <a:solidFill>
                      <a:srgbClr val="000000"/>
                    </a:solidFill>
                    <a:latin typeface="Calibri"/>
                    <a:cs typeface="Calibri"/>
                  </a:rPr>
                  <a:t>Graph theory</a:t>
                </a:r>
              </a:p>
            </p:txBody>
          </p:sp>
          <p:cxnSp>
            <p:nvCxnSpPr>
              <p:cNvPr id="24587" name="Straight Arrow Connector 22"/>
              <p:cNvCxnSpPr>
                <a:cxnSpLocks noChangeShapeType="1"/>
              </p:cNvCxnSpPr>
              <p:nvPr/>
            </p:nvCxnSpPr>
            <p:spPr bwMode="auto">
              <a:xfrm rot="5400000">
                <a:off x="1738520" y="3194810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88" name="Straight Arrow Connector 23"/>
              <p:cNvCxnSpPr>
                <a:cxnSpLocks noChangeShapeType="1"/>
              </p:cNvCxnSpPr>
              <p:nvPr/>
            </p:nvCxnSpPr>
            <p:spPr bwMode="auto">
              <a:xfrm rot="5400000">
                <a:off x="1738520" y="4447141"/>
                <a:ext cx="525117" cy="28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" name="TextBox 31"/>
            <p:cNvSpPr txBox="1"/>
            <p:nvPr/>
          </p:nvSpPr>
          <p:spPr>
            <a:xfrm>
              <a:off x="5445948" y="5233969"/>
              <a:ext cx="1587295" cy="4616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Calibri"/>
                  <a:cs typeface="Calibri"/>
                </a:rPr>
                <a:t>Computers</a:t>
              </a:r>
            </a:p>
          </p:txBody>
        </p:sp>
      </p:grpSp>
      <p:sp>
        <p:nvSpPr>
          <p:cNvPr id="2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3813" cy="515938"/>
          </a:xfrm>
          <a:noFill/>
        </p:spPr>
        <p:txBody>
          <a:bodyPr/>
          <a:lstStyle/>
          <a:p>
            <a:pPr eaLnBrk="1" hangingPunct="1"/>
            <a:r>
              <a:rPr lang="en-US" b="0" dirty="0">
                <a:latin typeface="Calibri"/>
                <a:cs typeface="Calibri"/>
              </a:rPr>
              <a:t>The middleware challenge for graph analysis</a:t>
            </a:r>
          </a:p>
        </p:txBody>
      </p:sp>
    </p:spTree>
    <p:extLst>
      <p:ext uri="{BB962C8B-B14F-4D97-AF65-F5344CB8AC3E}">
        <p14:creationId xmlns:p14="http://schemas.microsoft.com/office/powerpoint/2010/main" val="151030367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99" y="0"/>
            <a:ext cx="1951300" cy="112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3038"/>
            <a:ext cx="8913813" cy="515937"/>
          </a:xfrm>
        </p:spPr>
        <p:txBody>
          <a:bodyPr/>
          <a:lstStyle/>
          <a:p>
            <a:pPr eaLnBrk="1" hangingPunct="1"/>
            <a:r>
              <a:rPr lang="en-US" b="0" dirty="0">
                <a:latin typeface="Arial" charset="0"/>
              </a:rPr>
              <a:t>Top 500 List </a:t>
            </a:r>
            <a:r>
              <a:rPr lang="en-US" sz="2400" b="0" dirty="0">
                <a:latin typeface="Arial" charset="0"/>
              </a:rPr>
              <a:t>(November 2015)</a:t>
            </a:r>
          </a:p>
        </p:txBody>
      </p:sp>
      <p:grpSp>
        <p:nvGrpSpPr>
          <p:cNvPr id="27652" name="Group 24"/>
          <p:cNvGrpSpPr>
            <a:grpSpLocks/>
          </p:cNvGrpSpPr>
          <p:nvPr/>
        </p:nvGrpSpPr>
        <p:grpSpPr bwMode="auto">
          <a:xfrm>
            <a:off x="0" y="4367213"/>
            <a:ext cx="3571875" cy="1035050"/>
            <a:chOff x="4800600" y="1425575"/>
            <a:chExt cx="4138613" cy="1198563"/>
          </a:xfrm>
        </p:grpSpPr>
        <p:sp>
          <p:nvSpPr>
            <p:cNvPr id="27655" name="Text Box 14"/>
            <p:cNvSpPr txBox="1">
              <a:spLocks noChangeAspect="1" noChangeArrowheads="1"/>
            </p:cNvSpPr>
            <p:nvPr/>
          </p:nvSpPr>
          <p:spPr bwMode="auto">
            <a:xfrm>
              <a:off x="6629400" y="1714500"/>
              <a:ext cx="4445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3600" b="1">
                  <a:solidFill>
                    <a:srgbClr val="021FAE"/>
                  </a:solidFill>
                  <a:latin typeface="Times" charset="0"/>
                </a:rPr>
                <a:t>=</a:t>
              </a:r>
            </a:p>
          </p:txBody>
        </p:sp>
        <p:sp>
          <p:nvSpPr>
            <p:cNvPr id="27656" name="Text Box 15"/>
            <p:cNvSpPr txBox="1">
              <a:spLocks noChangeAspect="1" noChangeArrowheads="1"/>
            </p:cNvSpPr>
            <p:nvPr/>
          </p:nvSpPr>
          <p:spPr bwMode="auto">
            <a:xfrm>
              <a:off x="7772400" y="1714500"/>
              <a:ext cx="38735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3200">
                  <a:solidFill>
                    <a:srgbClr val="021FAE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27657" name="Text Box 16"/>
            <p:cNvSpPr txBox="1">
              <a:spLocks noChangeAspect="1" noChangeArrowheads="1"/>
            </p:cNvSpPr>
            <p:nvPr/>
          </p:nvSpPr>
          <p:spPr bwMode="auto">
            <a:xfrm>
              <a:off x="4800600" y="1485900"/>
              <a:ext cx="650875" cy="109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6600">
                  <a:solidFill>
                    <a:srgbClr val="021FAE"/>
                  </a:solidFill>
                  <a:latin typeface="Times" charset="0"/>
                </a:rPr>
                <a:t>P</a:t>
              </a:r>
            </a:p>
          </p:txBody>
        </p:sp>
        <p:grpSp>
          <p:nvGrpSpPr>
            <p:cNvPr id="27658" name="Group 25"/>
            <p:cNvGrpSpPr>
              <a:grpSpLocks/>
            </p:cNvGrpSpPr>
            <p:nvPr/>
          </p:nvGrpSpPr>
          <p:grpSpPr bwMode="auto">
            <a:xfrm>
              <a:off x="5486400" y="1485900"/>
              <a:ext cx="1123950" cy="1123950"/>
              <a:chOff x="3177" y="930"/>
              <a:chExt cx="708" cy="708"/>
            </a:xfrm>
          </p:grpSpPr>
          <p:sp>
            <p:nvSpPr>
              <p:cNvPr id="27671" name="Rectangle 5"/>
              <p:cNvSpPr>
                <a:spLocks noChangeAspect="1" noChangeArrowheads="1"/>
              </p:cNvSpPr>
              <p:nvPr/>
            </p:nvSpPr>
            <p:spPr bwMode="auto">
              <a:xfrm>
                <a:off x="3177" y="930"/>
                <a:ext cx="708" cy="708"/>
              </a:xfrm>
              <a:prstGeom prst="rect">
                <a:avLst/>
              </a:prstGeom>
              <a:noFill/>
              <a:ln w="28575">
                <a:solidFill>
                  <a:srgbClr val="021FA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284" y="965"/>
                <a:ext cx="41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5400">
                    <a:solidFill>
                      <a:srgbClr val="021FAE"/>
                    </a:solidFill>
                    <a:latin typeface="Times" charset="0"/>
                  </a:rPr>
                  <a:t>A</a:t>
                </a:r>
              </a:p>
            </p:txBody>
          </p:sp>
        </p:grpSp>
        <p:grpSp>
          <p:nvGrpSpPr>
            <p:cNvPr id="27659" name="Group 26"/>
            <p:cNvGrpSpPr>
              <a:grpSpLocks/>
            </p:cNvGrpSpPr>
            <p:nvPr/>
          </p:nvGrpSpPr>
          <p:grpSpPr bwMode="auto">
            <a:xfrm>
              <a:off x="7086600" y="1485900"/>
              <a:ext cx="1125538" cy="1123950"/>
              <a:chOff x="4248" y="945"/>
              <a:chExt cx="709" cy="708"/>
            </a:xfrm>
          </p:grpSpPr>
          <p:grpSp>
            <p:nvGrpSpPr>
              <p:cNvPr id="27666" name="Group 6"/>
              <p:cNvGrpSpPr>
                <a:grpSpLocks noChangeAspect="1"/>
              </p:cNvGrpSpPr>
              <p:nvPr/>
            </p:nvGrpSpPr>
            <p:grpSpPr bwMode="auto">
              <a:xfrm>
                <a:off x="4248" y="945"/>
                <a:ext cx="709" cy="708"/>
                <a:chOff x="2064" y="720"/>
                <a:chExt cx="1008" cy="1008"/>
              </a:xfrm>
            </p:grpSpPr>
            <p:sp>
              <p:nvSpPr>
                <p:cNvPr id="27668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9" name="Line 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70" name="Line 9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667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4255" y="1117"/>
                <a:ext cx="410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4800">
                    <a:solidFill>
                      <a:srgbClr val="021FAE"/>
                    </a:solidFill>
                    <a:latin typeface="Times" charset="0"/>
                  </a:rPr>
                  <a:t>L</a:t>
                </a:r>
              </a:p>
            </p:txBody>
          </p:sp>
        </p:grpSp>
        <p:grpSp>
          <p:nvGrpSpPr>
            <p:cNvPr id="27660" name="Group 27"/>
            <p:cNvGrpSpPr>
              <a:grpSpLocks/>
            </p:cNvGrpSpPr>
            <p:nvPr/>
          </p:nvGrpSpPr>
          <p:grpSpPr bwMode="auto">
            <a:xfrm>
              <a:off x="7815263" y="1425575"/>
              <a:ext cx="1123950" cy="1198563"/>
              <a:chOff x="4923" y="898"/>
              <a:chExt cx="708" cy="755"/>
            </a:xfrm>
          </p:grpSpPr>
          <p:grpSp>
            <p:nvGrpSpPr>
              <p:cNvPr id="27661" name="Group 10"/>
              <p:cNvGrpSpPr>
                <a:grpSpLocks noChangeAspect="1"/>
              </p:cNvGrpSpPr>
              <p:nvPr/>
            </p:nvGrpSpPr>
            <p:grpSpPr bwMode="auto">
              <a:xfrm flipH="1" flipV="1">
                <a:off x="4923" y="945"/>
                <a:ext cx="708" cy="708"/>
                <a:chOff x="2064" y="720"/>
                <a:chExt cx="1008" cy="1008"/>
              </a:xfrm>
            </p:grpSpPr>
            <p:sp>
              <p:nvSpPr>
                <p:cNvPr id="27663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4" name="Line 1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568" y="1224"/>
                  <a:ext cx="0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65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2064" y="720"/>
                  <a:ext cx="1008" cy="1008"/>
                </a:xfrm>
                <a:prstGeom prst="line">
                  <a:avLst/>
                </a:prstGeom>
                <a:noFill/>
                <a:ln w="28575">
                  <a:solidFill>
                    <a:srgbClr val="021FA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662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5219" y="898"/>
                <a:ext cx="410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4800">
                    <a:solidFill>
                      <a:srgbClr val="021FAE"/>
                    </a:solidFill>
                    <a:latin typeface="Times" charset="0"/>
                  </a:rPr>
                  <a:t>U</a:t>
                </a:r>
              </a:p>
            </p:txBody>
          </p:sp>
        </p:grpSp>
      </p:grpSp>
      <p:sp>
        <p:nvSpPr>
          <p:cNvPr id="28" name="Rectangle 7"/>
          <p:cNvSpPr>
            <a:spLocks/>
          </p:cNvSpPr>
          <p:nvPr/>
        </p:nvSpPr>
        <p:spPr bwMode="auto">
          <a:xfrm>
            <a:off x="173038" y="2071688"/>
            <a:ext cx="3511550" cy="20224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28566" bIns="0"/>
          <a:lstStyle/>
          <a:p>
            <a:pPr marL="27898" algn="ctr">
              <a:spcBef>
                <a:spcPts val="984"/>
              </a:spcBef>
              <a:buFontTx/>
              <a:buNone/>
              <a:defRPr/>
            </a:pPr>
            <a:r>
              <a:rPr lang="en-US" sz="2400" b="1" u="sng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Top500  Benchmark:</a:t>
            </a:r>
            <a:endParaRPr lang="en-US" sz="2400" u="sng" dirty="0">
              <a:solidFill>
                <a:srgbClr val="000000"/>
              </a:solidFill>
              <a:latin typeface="Arial"/>
              <a:cs typeface="Arial Bold" charset="0"/>
              <a:sym typeface="Arial Bold" charset="0"/>
            </a:endParaRPr>
          </a:p>
          <a:p>
            <a:pPr marL="27898" algn="ctr">
              <a:spcBef>
                <a:spcPts val="984"/>
              </a:spcBef>
              <a:buFontTx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Solve a large system </a:t>
            </a:r>
            <a:b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</a:b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of linear equations </a:t>
            </a:r>
            <a:b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</a:br>
            <a:r>
              <a:rPr lang="en-US" sz="2400" dirty="0">
                <a:solidFill>
                  <a:srgbClr val="FF0000"/>
                </a:solidFill>
                <a:latin typeface="Arial"/>
                <a:cs typeface="Arial Bold" charset="0"/>
                <a:sym typeface="Arial Bold" charset="0"/>
              </a:rPr>
              <a:t>by Gaussian elimination</a:t>
            </a:r>
            <a:endParaRPr lang="en-US" sz="2400" dirty="0">
              <a:solidFill>
                <a:srgbClr val="FF0000"/>
              </a:solidFill>
              <a:latin typeface="Arial"/>
              <a:cs typeface="Arial" charset="0"/>
            </a:endParaRPr>
          </a:p>
        </p:txBody>
      </p:sp>
      <p:pic>
        <p:nvPicPr>
          <p:cNvPr id="3" name="Picture 2" descr="Top500nov2015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550" y="1305323"/>
            <a:ext cx="6458966" cy="555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5710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6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1|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3.1|2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6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FFDA9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FFDA9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UCSB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500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55440</TotalTime>
  <Words>2429</Words>
  <Application>Microsoft Macintosh PowerPoint</Application>
  <PresentationFormat>On-screen Show (4:3)</PresentationFormat>
  <Paragraphs>664</Paragraphs>
  <Slides>41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21</vt:i4>
      </vt:variant>
      <vt:variant>
        <vt:lpstr>Theme</vt:lpstr>
      </vt:variant>
      <vt:variant>
        <vt:i4>27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91" baseType="lpstr">
      <vt:lpstr>ＭＳ ゴシック</vt:lpstr>
      <vt:lpstr>ＭＳ Ｐゴシック</vt:lpstr>
      <vt:lpstr>ヒラギノ角ゴ ProN W3</vt:lpstr>
      <vt:lpstr>ヒラギノ角ゴ ProN W6</vt:lpstr>
      <vt:lpstr>Apple Casual</vt:lpstr>
      <vt:lpstr>Arial</vt:lpstr>
      <vt:lpstr>Arial Bold</vt:lpstr>
      <vt:lpstr>Arial Bold (Headings)</vt:lpstr>
      <vt:lpstr>Arial Bold Italic</vt:lpstr>
      <vt:lpstr>Arial Rounded MT Bold</vt:lpstr>
      <vt:lpstr>Calibri</vt:lpstr>
      <vt:lpstr>Chalkboard</vt:lpstr>
      <vt:lpstr>Courier</vt:lpstr>
      <vt:lpstr>Courier New</vt:lpstr>
      <vt:lpstr>Helvetica</vt:lpstr>
      <vt:lpstr>Symbol</vt:lpstr>
      <vt:lpstr>Tahoma</vt:lpstr>
      <vt:lpstr>Times</vt:lpstr>
      <vt:lpstr>Times New Roman</vt:lpstr>
      <vt:lpstr>Verdana</vt:lpstr>
      <vt:lpstr>Wingdings</vt:lpstr>
      <vt:lpstr>Default Design</vt:lpstr>
      <vt:lpstr>1_Default Design</vt:lpstr>
      <vt:lpstr>2_Default Design</vt:lpstr>
      <vt:lpstr>4_Default Design</vt:lpstr>
      <vt:lpstr>7_Office Theme</vt:lpstr>
      <vt:lpstr>8_Office Theme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4_Office Theme</vt:lpstr>
      <vt:lpstr>19_Default Design</vt:lpstr>
      <vt:lpstr>14_Default Design</vt:lpstr>
      <vt:lpstr>5_Office Theme</vt:lpstr>
      <vt:lpstr>1_Office Theme</vt:lpstr>
      <vt:lpstr>15_Office Theme</vt:lpstr>
      <vt:lpstr>6_Office Theme</vt:lpstr>
      <vt:lpstr>21_Office Theme</vt:lpstr>
      <vt:lpstr>23_Default Design</vt:lpstr>
      <vt:lpstr>25_Default Design</vt:lpstr>
      <vt:lpstr>28_Default Design</vt:lpstr>
      <vt:lpstr>30_Default Design</vt:lpstr>
      <vt:lpstr>UCSB Theme</vt:lpstr>
      <vt:lpstr>2_Office Theme</vt:lpstr>
      <vt:lpstr>29_Default Design</vt:lpstr>
      <vt:lpstr>PowerPoint.Show.8</vt:lpstr>
      <vt:lpstr>Equation</vt:lpstr>
      <vt:lpstr>PowerPoint Presentation</vt:lpstr>
      <vt:lpstr>  Thanks …</vt:lpstr>
      <vt:lpstr>Outline</vt:lpstr>
      <vt:lpstr>Computational models of the physical world</vt:lpstr>
      <vt:lpstr>Large graphs are everywhere…</vt:lpstr>
      <vt:lpstr>Social network analysis (1993)</vt:lpstr>
      <vt:lpstr>Social network analysis (2016)</vt:lpstr>
      <vt:lpstr>The middleware challenge for graph analysis</vt:lpstr>
      <vt:lpstr>Top 500 List (November 2015)</vt:lpstr>
      <vt:lpstr>Graph 500 List (November 2015)</vt:lpstr>
      <vt:lpstr>Floating-Point vs. Graphs, November 2015</vt:lpstr>
      <vt:lpstr>Floating-Point vs. Graphs, November 2015</vt:lpstr>
      <vt:lpstr>The middleware challenge for graph analysis</vt:lpstr>
      <vt:lpstr>PowerPoint Presentation</vt:lpstr>
      <vt:lpstr>PowerPoint Presentation</vt:lpstr>
      <vt:lpstr>Multiple-source breadth-first search</vt:lpstr>
      <vt:lpstr>Multiple-source breadth-first search</vt:lpstr>
      <vt:lpstr>Examples of semirings in graph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Submatrices are “hypersparse”  (i.e. nnz &lt;&lt; n)</vt:lpstr>
      <vt:lpstr>PowerPoint Presentation</vt:lpstr>
      <vt:lpstr>PowerPoint Presentation</vt:lpstr>
      <vt:lpstr>PowerPoint Presentation</vt:lpstr>
      <vt:lpstr>Combinatorial BLAS “users”  (Jan 2016)</vt:lpstr>
      <vt:lpstr>PowerPoint Presentation</vt:lpstr>
      <vt:lpstr>PowerPoint Presentation</vt:lpstr>
      <vt:lpstr>PowerPoint Presentation</vt:lpstr>
      <vt:lpstr>PowerPoint Presentation</vt:lpstr>
      <vt:lpstr>A few other graph algorithms we’ve implemented    in linear algebraic style</vt:lpstr>
      <vt:lpstr>The (original) BLAS</vt:lpstr>
      <vt:lpstr>PowerPoint Presentation</vt:lpstr>
      <vt:lpstr>GraphBLAS Base Operations</vt:lpstr>
      <vt:lpstr>Breadth-first search with Graph BLAS  (draft  C API spec)</vt:lpstr>
    </vt:vector>
  </TitlesOfParts>
  <Company>ISC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Microsoft Office User</cp:lastModifiedBy>
  <cp:revision>1956</cp:revision>
  <cp:lastPrinted>2014-01-24T19:55:46Z</cp:lastPrinted>
  <dcterms:created xsi:type="dcterms:W3CDTF">2005-03-11T17:35:07Z</dcterms:created>
  <dcterms:modified xsi:type="dcterms:W3CDTF">2018-05-23T15:25:17Z</dcterms:modified>
</cp:coreProperties>
</file>