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1"/>
  </p:notesMasterIdLst>
  <p:sldIdLst>
    <p:sldId id="258" r:id="rId2"/>
    <p:sldId id="294" r:id="rId3"/>
    <p:sldId id="288" r:id="rId4"/>
    <p:sldId id="324" r:id="rId5"/>
    <p:sldId id="325" r:id="rId6"/>
    <p:sldId id="326" r:id="rId7"/>
    <p:sldId id="327" r:id="rId8"/>
    <p:sldId id="289" r:id="rId9"/>
    <p:sldId id="295" r:id="rId10"/>
    <p:sldId id="296" r:id="rId11"/>
    <p:sldId id="297" r:id="rId12"/>
    <p:sldId id="299" r:id="rId13"/>
    <p:sldId id="298" r:id="rId14"/>
    <p:sldId id="300" r:id="rId15"/>
    <p:sldId id="301" r:id="rId16"/>
    <p:sldId id="302" r:id="rId17"/>
    <p:sldId id="303" r:id="rId18"/>
    <p:sldId id="304" r:id="rId19"/>
    <p:sldId id="305" r:id="rId20"/>
    <p:sldId id="323" r:id="rId21"/>
    <p:sldId id="306" r:id="rId22"/>
    <p:sldId id="307" r:id="rId23"/>
    <p:sldId id="308" r:id="rId24"/>
    <p:sldId id="309" r:id="rId25"/>
    <p:sldId id="310" r:id="rId26"/>
    <p:sldId id="311" r:id="rId27"/>
    <p:sldId id="312" r:id="rId28"/>
    <p:sldId id="313" r:id="rId29"/>
    <p:sldId id="314" r:id="rId30"/>
    <p:sldId id="315" r:id="rId31"/>
    <p:sldId id="316" r:id="rId32"/>
    <p:sldId id="317" r:id="rId33"/>
    <p:sldId id="318" r:id="rId34"/>
    <p:sldId id="319" r:id="rId35"/>
    <p:sldId id="320" r:id="rId36"/>
    <p:sldId id="321" r:id="rId37"/>
    <p:sldId id="328" r:id="rId38"/>
    <p:sldId id="329" r:id="rId39"/>
    <p:sldId id="330" r:id="rId40"/>
    <p:sldId id="331" r:id="rId41"/>
    <p:sldId id="333" r:id="rId42"/>
    <p:sldId id="334" r:id="rId43"/>
    <p:sldId id="335" r:id="rId44"/>
    <p:sldId id="336" r:id="rId45"/>
    <p:sldId id="337" r:id="rId46"/>
    <p:sldId id="338" r:id="rId47"/>
    <p:sldId id="341" r:id="rId48"/>
    <p:sldId id="339" r:id="rId49"/>
    <p:sldId id="340" r:id="rId50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FF0000"/>
    <a:srgbClr val="FF6699"/>
    <a:srgbClr val="FFFF00"/>
    <a:srgbClr val="0066FF"/>
    <a:srgbClr val="060606"/>
    <a:srgbClr val="009900"/>
    <a:srgbClr val="5856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88455" autoAdjust="0"/>
  </p:normalViewPr>
  <p:slideViewPr>
    <p:cSldViewPr>
      <p:cViewPr varScale="1">
        <p:scale>
          <a:sx n="72" d="100"/>
          <a:sy n="72" d="100"/>
        </p:scale>
        <p:origin x="-9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9D367078-0737-4204-9002-263CCC6C81E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434542-9CBF-4C7F-99D8-4BE5A8DF479B}" type="slidenum">
              <a:rPr lang="en-US"/>
              <a:pPr/>
              <a:t>2</a:t>
            </a:fld>
            <a:endParaRPr lang="en-US"/>
          </a:p>
        </p:txBody>
      </p:sp>
      <p:sp>
        <p:nvSpPr>
          <p:cNvPr id="68610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68611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68612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5EC68282-6D29-4696-98E8-8511D778C6AD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686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686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421B31-2552-4AB2-8954-90D2BBD748E8}" type="slidenum">
              <a:rPr lang="en-US"/>
              <a:pPr/>
              <a:t>23</a:t>
            </a:fld>
            <a:endParaRPr lang="en-US"/>
          </a:p>
        </p:txBody>
      </p:sp>
      <p:sp>
        <p:nvSpPr>
          <p:cNvPr id="92162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8E930D-0CBD-4530-BF9D-4D63D461F5E5}" type="slidenum">
              <a:rPr lang="en-US"/>
              <a:pPr/>
              <a:t>24</a:t>
            </a:fld>
            <a:endParaRPr lang="en-US"/>
          </a:p>
        </p:txBody>
      </p:sp>
      <p:sp>
        <p:nvSpPr>
          <p:cNvPr id="94210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2735DC-AB95-4736-9B40-C19914471BE8}" type="slidenum">
              <a:rPr lang="en-US"/>
              <a:pPr/>
              <a:t>25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8C56CE-6017-4DED-B390-A465B683E1C6}" type="slidenum">
              <a:rPr lang="en-US"/>
              <a:pPr/>
              <a:t>26</a:t>
            </a:fld>
            <a:endParaRPr lang="en-US"/>
          </a:p>
        </p:txBody>
      </p:sp>
      <p:sp>
        <p:nvSpPr>
          <p:cNvPr id="98306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73AB60-AD7F-4585-92DD-CCB79D522691}" type="slidenum">
              <a:rPr lang="en-US"/>
              <a:pPr/>
              <a:t>27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B69F92-9B76-44A0-9661-6B78765AAA4B}" type="slidenum">
              <a:rPr lang="en-US"/>
              <a:pPr/>
              <a:t>28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r>
              <a:rPr lang="en-US"/>
              <a:t>Try it in matlab: log</a:t>
            </a:r>
            <a:r>
              <a:rPr lang="en-US" baseline="-25000"/>
              <a:t>b</a:t>
            </a:r>
            <a:r>
              <a:rPr lang="en-US"/>
              <a:t>a &lt; 1 as long as a = 1 and b &gt; 1</a:t>
            </a:r>
          </a:p>
          <a:p>
            <a:r>
              <a:rPr lang="en-US"/>
              <a:t>&gt;&gt; x = 0.1:0.1:10</a:t>
            </a:r>
          </a:p>
          <a:p>
            <a:r>
              <a:rPr lang="en-US"/>
              <a:t>&gt;&gt; y = log2(x);</a:t>
            </a:r>
          </a:p>
          <a:p>
            <a:r>
              <a:rPr lang="en-US"/>
              <a:t>&gt;&gt; plot(x,y)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FB8FBA-0686-4872-A75A-61E7BE6843D3}" type="slidenum">
              <a:rPr lang="en-US"/>
              <a:pPr/>
              <a:t>29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6AE2D0-8F1A-4CB2-9714-CA623BF45DBF}" type="slidenum">
              <a:rPr lang="en-US"/>
              <a:pPr/>
              <a:t>30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7F0073-953A-44E2-8EB6-956F85F2D865}" type="slidenum">
              <a:rPr lang="en-US"/>
              <a:pPr/>
              <a:t>31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B333B8-F074-441C-B6FE-23490ADC0C1D}" type="slidenum">
              <a:rPr lang="en-US"/>
              <a:pPr/>
              <a:t>32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 +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lg((1–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)n)</a:t>
            </a:r>
            <a:r>
              <a:rPr lang="en-US">
                <a:sym typeface="Times New Roman" pitchFamily="18" charset="0"/>
              </a:rPr>
              <a:t>  = c</a:t>
            </a:r>
            <a:r>
              <a:rPr lang="en-US" baseline="-25000">
                <a:sym typeface="Times New Roman" pitchFamily="18" charset="0"/>
              </a:rPr>
              <a:t>2 </a:t>
            </a:r>
            <a:r>
              <a:rPr lang="en-US">
                <a:sym typeface="Times New Roman" pitchFamily="18" charset="0"/>
              </a:rPr>
              <a:t>(lg(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</a:t>
            </a:r>
            <a:r>
              <a:rPr lang="en-US" baseline="30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 = </a:t>
            </a:r>
            <a:r>
              <a:rPr lang="en-US">
                <a:sym typeface="Times New Roman" pitchFamily="18" charset="0"/>
              </a:rPr>
              <a:t>c</a:t>
            </a:r>
            <a:r>
              <a:rPr lang="en-US" baseline="-25000">
                <a:sym typeface="Times New Roman" pitchFamily="18" charset="0"/>
              </a:rPr>
              <a:t>2 </a:t>
            </a:r>
            <a:r>
              <a:rPr lang="en-US">
                <a:sym typeface="Times New Roman" pitchFamily="18" charset="0"/>
              </a:rPr>
              <a:t>(lg(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)) lg(n</a:t>
            </a:r>
            <a:r>
              <a:rPr lang="en-US" baseline="30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)) = c2 ( lg(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)) + 2 lg n )</a:t>
            </a:r>
            <a:r>
              <a:rPr lang="en-US">
                <a:sym typeface="Times New Roman" pitchFamily="18" charset="0"/>
              </a:rPr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A1B5A3-5B0A-447F-9075-7E536AFDD2B7}" type="slidenum">
              <a:rPr lang="en-US"/>
              <a:pPr/>
              <a:t>9</a:t>
            </a:fld>
            <a:endParaRPr lang="en-US"/>
          </a:p>
        </p:txBody>
      </p:sp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  <p:sp>
        <p:nvSpPr>
          <p:cNvPr id="7066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7ABCFAE-74A8-427F-828F-86377DDE9445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sz="13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6E2448-6CED-440A-9114-331C8036424B}" type="slidenum">
              <a:rPr lang="en-US"/>
              <a:pPr/>
              <a:t>33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251B62-7A52-4F13-A178-14E13C627846}" type="slidenum">
              <a:rPr lang="en-US"/>
              <a:pPr/>
              <a:t>34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7EA7A0-564F-44B2-8103-27D56617D131}" type="slidenum">
              <a:rPr lang="en-US"/>
              <a:pPr/>
              <a:t>35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4D2AC1-DF55-4236-A661-CE7970B9D47E}" type="slidenum">
              <a:rPr lang="en-US"/>
              <a:pPr/>
              <a:t>36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817B03-7F9E-4ED4-A083-E6BEF79C9988}" type="slidenum">
              <a:rPr lang="en-US"/>
              <a:pPr/>
              <a:t>49</a:t>
            </a:fld>
            <a:endParaRPr lang="en-U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87AB98-DB9C-4B74-B93F-B0ED925B37B1}" type="slidenum">
              <a:rPr lang="en-US"/>
              <a:pPr/>
              <a:t>15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96607D-004C-4317-BDA1-1A0A604F6771}" type="slidenum">
              <a:rPr lang="en-US"/>
              <a:pPr/>
              <a:t>16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440AA0-4D68-4431-960B-9744F221E58F}" type="slidenum">
              <a:rPr lang="en-US"/>
              <a:pPr/>
              <a:t>17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38DA24-EE2D-457C-B675-F61BB60CA4F6}" type="slidenum">
              <a:rPr lang="en-US"/>
              <a:pPr/>
              <a:t>18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2E1BCA-5079-4779-BF61-E556BF5B1745}" type="slidenum">
              <a:rPr lang="en-US"/>
              <a:pPr/>
              <a:t>19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3D2D9B-9503-4641-82EB-77D1E6D5C19B}" type="slidenum">
              <a:rPr lang="en-US"/>
              <a:pPr/>
              <a:t>21</a:t>
            </a:fld>
            <a:endParaRPr lang="en-US"/>
          </a:p>
        </p:txBody>
      </p:sp>
      <p:sp>
        <p:nvSpPr>
          <p:cNvPr id="88066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C38C5B-298A-4761-B93B-BA3887CA030B}" type="slidenum">
              <a:rPr lang="en-US"/>
              <a:pPr/>
              <a:t>22</a:t>
            </a:fld>
            <a:endParaRPr lang="en-US"/>
          </a:p>
        </p:txBody>
      </p:sp>
      <p:sp>
        <p:nvSpPr>
          <p:cNvPr id="90114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63500"/>
            <a:ext cx="2209800" cy="6261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63500"/>
            <a:ext cx="6477000" cy="6261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3500"/>
            <a:ext cx="8839200" cy="912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08100"/>
            <a:ext cx="3806825" cy="501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308100"/>
            <a:ext cx="3808413" cy="501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08100"/>
            <a:ext cx="3806825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308100"/>
            <a:ext cx="3808413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63500"/>
            <a:ext cx="8839200" cy="912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title text format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08100"/>
            <a:ext cx="7767638" cy="5016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outline text format</a:t>
            </a:r>
          </a:p>
          <a:p>
            <a:pPr lvl="1"/>
            <a:r>
              <a:rPr lang="en-US" smtClean="0"/>
              <a:t>Second Outline Level</a:t>
            </a:r>
          </a:p>
          <a:p>
            <a:pPr lvl="2"/>
            <a:r>
              <a:rPr lang="en-US" smtClean="0"/>
              <a:t>Third Outline Level</a:t>
            </a:r>
          </a:p>
          <a:p>
            <a:pPr lvl="3"/>
            <a:r>
              <a:rPr lang="en-US" smtClean="0"/>
              <a:t>Fourth Outline Level</a:t>
            </a:r>
          </a:p>
          <a:p>
            <a:pPr lvl="4"/>
            <a:r>
              <a:rPr lang="en-US" smtClean="0"/>
              <a:t>Fifth Outline Level</a:t>
            </a:r>
          </a:p>
          <a:p>
            <a:pPr lvl="4"/>
            <a:r>
              <a:rPr lang="en-US" smtClean="0"/>
              <a:t>Sixth Outline Level</a:t>
            </a:r>
          </a:p>
          <a:p>
            <a:pPr lvl="4"/>
            <a:r>
              <a:rPr lang="en-US" smtClean="0"/>
              <a:t>Seventh Outline Level</a:t>
            </a:r>
          </a:p>
          <a:p>
            <a:pPr lvl="4"/>
            <a:r>
              <a:rPr lang="en-US" smtClean="0"/>
              <a:t>Eighth Outline Level</a:t>
            </a:r>
          </a:p>
          <a:p>
            <a:pPr lvl="4"/>
            <a:r>
              <a:rPr lang="en-US" smtClean="0"/>
              <a:t>Ninth Outline Level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6557963"/>
            <a:ext cx="9144000" cy="27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4456113" algn="ctr"/>
                <a:tab pos="8686800" algn="l"/>
                <a:tab pos="9144000" algn="l"/>
              </a:tabLst>
              <a:defRPr/>
            </a:pPr>
            <a:r>
              <a:rPr lang="en-US" sz="1200" i="1" dirty="0">
                <a:solidFill>
                  <a:srgbClr val="0093D0"/>
                </a:solidFill>
                <a:ea typeface="Arial Unicode MS" pitchFamily="34" charset="-128"/>
                <a:cs typeface="+mn-cs"/>
              </a:rPr>
              <a:t>		</a:t>
            </a:r>
            <a:fld id="{9BD56997-DEC0-4299-8644-53BB13AB3D49}" type="slidenum">
              <a:rPr lang="en-US" sz="1200" i="1">
                <a:solidFill>
                  <a:srgbClr val="0093D0"/>
                </a:solidFill>
                <a:ea typeface="Arial Unicode MS" pitchFamily="34" charset="-128"/>
                <a:cs typeface="+mn-cs"/>
              </a:rPr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3333CC"/>
                </a:buClr>
                <a:buFont typeface="Lucida Sans Unicode" pitchFamily="34" charset="0"/>
                <a:buNone/>
                <a:tabLst>
                  <a:tab pos="4456113" algn="ctr"/>
                  <a:tab pos="8686800" algn="l"/>
                  <a:tab pos="9144000" algn="l"/>
                </a:tabLst>
                <a:defRPr/>
              </a:pPr>
              <a:t>‹#›</a:t>
            </a:fld>
            <a:endParaRPr lang="en-US" sz="1200" i="1" dirty="0">
              <a:solidFill>
                <a:srgbClr val="0093D0"/>
              </a:solidFill>
              <a:ea typeface="Arial Unicode MS" pitchFamily="34" charset="-128"/>
              <a:cs typeface="+mn-cs"/>
            </a:endParaRP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9525">
            <a:solidFill>
              <a:srgbClr val="827F77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600200" y="4953000"/>
            <a:ext cx="3810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36550" indent="-336550" defTabSz="457200" eaLnBrk="0" hangingPunct="0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2400">
              <a:solidFill>
                <a:srgbClr val="000000"/>
              </a:solidFill>
              <a:ea typeface="Arial Unicode MS" pitchFamily="34" charset="-128"/>
              <a:cs typeface="+mn-cs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443038" y="5565775"/>
            <a:ext cx="51816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36550" indent="-336550" defTabSz="457200" eaLnBrk="0" hangingPunct="0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3200">
              <a:solidFill>
                <a:srgbClr val="000000"/>
              </a:solidFill>
              <a:ea typeface="Arial Unicode MS" pitchFamily="34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/>
  <p:timing>
    <p:tnLst>
      <p:par>
        <p:cTn id="1" dur="indefinite" restart="never" nodeType="tmRoot"/>
      </p:par>
    </p:tnLst>
  </p:timing>
  <p:txStyles>
    <p:titleStyle>
      <a:lvl1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2pPr>
      <a:lvl3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3pPr>
      <a:lvl4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4pPr>
      <a:lvl5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5pPr>
      <a:lvl6pPr marL="4572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6pPr>
      <a:lvl7pPr marL="9144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7pPr>
      <a:lvl8pPr marL="13716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8pPr>
      <a:lvl9pPr marL="18288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9pPr>
    </p:titleStyle>
    <p:bodyStyle>
      <a:lvl1pPr marL="338138" indent="-338138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∙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38188" indent="-280988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75000"/>
        <a:buFont typeface="Lucida Sans Unicode" pitchFamily="34" charset="0"/>
        <a:buChar char="♦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math.hws.edu/TMCM/java/xSortLab/index.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447800"/>
            <a:ext cx="7924800" cy="1470025"/>
          </a:xfrm>
        </p:spPr>
        <p:txBody>
          <a:bodyPr/>
          <a:lstStyle/>
          <a:p>
            <a:pPr defTabSz="914400"/>
            <a:r>
              <a:rPr lang="en-US" sz="4000" b="0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CS 240A :  Examples with Cilk++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38200" y="6096000"/>
            <a:ext cx="6326188" cy="3667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solidFill>
                  <a:schemeClr val="bg2"/>
                </a:solidFill>
              </a:rPr>
              <a:t>Thanks to </a:t>
            </a:r>
            <a:r>
              <a:rPr lang="en-US" sz="1800" b="1">
                <a:solidFill>
                  <a:schemeClr val="tx1"/>
                </a:solidFill>
              </a:rPr>
              <a:t>Charles E. Leiserson for some of these slides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5800" y="3276600"/>
            <a:ext cx="7772400" cy="2133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42900">
              <a:lnSpc>
                <a:spcPct val="90000"/>
              </a:lnSpc>
            </a:pPr>
            <a:r>
              <a:rPr lang="en-US"/>
              <a:t>Divide &amp; Conquer Paradigm for Cilk++</a:t>
            </a:r>
          </a:p>
          <a:p>
            <a:pPr marL="342900" indent="-342900">
              <a:lnSpc>
                <a:spcPct val="90000"/>
              </a:lnSpc>
            </a:pPr>
            <a:r>
              <a:rPr lang="en-US"/>
              <a:t>Solving recurrences </a:t>
            </a:r>
          </a:p>
          <a:p>
            <a:pPr marL="342900" indent="-342900">
              <a:lnSpc>
                <a:spcPct val="90000"/>
              </a:lnSpc>
            </a:pPr>
            <a:r>
              <a:rPr lang="en-US"/>
              <a:t>Sorting: Quicksort and Mergesort</a:t>
            </a:r>
          </a:p>
          <a:p>
            <a:pPr marL="342900" indent="-342900">
              <a:lnSpc>
                <a:spcPct val="90000"/>
              </a:lnSpc>
            </a:pPr>
            <a:r>
              <a:rPr lang="en-US"/>
              <a:t>Graph traversal: Breadth-First Search</a:t>
            </a:r>
            <a:endParaRPr lang="en-US" sz="2400"/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§"/>
            </a:pPr>
            <a:endParaRPr lang="en-US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§"/>
            </a:pPr>
            <a:endParaRPr lang="en-US" b="1">
              <a:solidFill>
                <a:srgbClr val="060606"/>
              </a:solidFill>
            </a:endParaRPr>
          </a:p>
          <a:p>
            <a:pPr marL="342900" indent="-342900" algn="ctr">
              <a:lnSpc>
                <a:spcPct val="90000"/>
              </a:lnSpc>
              <a:buFont typeface="Lucida Sans Unicode" pitchFamily="34" charset="0"/>
              <a:buNone/>
            </a:pP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./qsort 500000 -cilk_set_worker_count 1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&gt;&gt; 0.083 seconds</a:t>
            </a:r>
          </a:p>
          <a:p>
            <a:r>
              <a:rPr lang="en-US" sz="2400"/>
              <a:t>./qsort 500000 -cilk_set_worker_count 16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&gt;&gt; 0.014 seconds</a:t>
            </a:r>
          </a:p>
          <a:p>
            <a:r>
              <a:rPr lang="en-US"/>
              <a:t>Speedup = T</a:t>
            </a:r>
            <a:r>
              <a:rPr lang="en-US" baseline="-25000"/>
              <a:t>1</a:t>
            </a:r>
            <a:r>
              <a:rPr lang="en-US"/>
              <a:t>/T</a:t>
            </a:r>
            <a:r>
              <a:rPr lang="en-US" baseline="-25000"/>
              <a:t>16</a:t>
            </a:r>
            <a:r>
              <a:rPr lang="en-US"/>
              <a:t> = 0.083/0.014 = </a:t>
            </a:r>
            <a:r>
              <a:rPr lang="en-US" b="1">
                <a:solidFill>
                  <a:srgbClr val="06060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5.93</a:t>
            </a:r>
          </a:p>
          <a:p>
            <a:endParaRPr lang="en-US"/>
          </a:p>
          <a:p>
            <a:r>
              <a:rPr lang="en-US" sz="2400"/>
              <a:t>./qsort 50000000 -cilk_set_worker_count 1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&gt;&gt; 10.57 seconds</a:t>
            </a:r>
          </a:p>
          <a:p>
            <a:r>
              <a:rPr lang="en-US" sz="2400"/>
              <a:t>./qsort 50000000 -cilk_set_worker_count 16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&gt;&gt; 1.58 seconds</a:t>
            </a:r>
          </a:p>
          <a:p>
            <a:r>
              <a:rPr lang="en-US"/>
              <a:t>Speedup = T</a:t>
            </a:r>
            <a:r>
              <a:rPr lang="en-US" baseline="-25000"/>
              <a:t>1</a:t>
            </a:r>
            <a:r>
              <a:rPr lang="en-US"/>
              <a:t>/T</a:t>
            </a:r>
            <a:r>
              <a:rPr lang="en-US" baseline="-25000"/>
              <a:t>16</a:t>
            </a:r>
            <a:r>
              <a:rPr lang="en-US"/>
              <a:t> = 10.57/1.58 = </a:t>
            </a:r>
            <a:r>
              <a:rPr lang="en-US" b="1">
                <a:solidFill>
                  <a:srgbClr val="06060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6.67</a:t>
            </a:r>
            <a:endParaRPr lang="en-US" sz="2400"/>
          </a:p>
          <a:p>
            <a:endParaRPr lang="en-US"/>
          </a:p>
          <a:p>
            <a:pPr lvl="1">
              <a:buFont typeface="Wingdings" pitchFamily="2" charset="2"/>
              <a:buNone/>
            </a:pPr>
            <a:endParaRPr lang="en-US"/>
          </a:p>
          <a:p>
            <a:pPr lvl="1">
              <a:buFont typeface="Wingdings" pitchFamily="2" charset="2"/>
              <a:buNone/>
            </a:pPr>
            <a:endParaRPr lang="en-US"/>
          </a:p>
          <a:p>
            <a:pPr lvl="1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Measure Work/Span Empirically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solidFill>
                  <a:srgbClr val="585650"/>
                </a:solidFill>
              </a:rPr>
              <a:t>cilkscreen -w ./qsort 50000000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2400">
                <a:solidFill>
                  <a:srgbClr val="585650"/>
                </a:solidFill>
              </a:rPr>
              <a:t>			</a:t>
            </a:r>
            <a:r>
              <a:rPr lang="en-US" sz="1800" i="1">
                <a:solidFill>
                  <a:srgbClr val="585650"/>
                </a:solidFill>
              </a:rPr>
              <a:t>Work = 21593799861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  			Span = 1261403043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  			Burdened span = 1261600249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  			Parallelism = </a:t>
            </a:r>
            <a:r>
              <a:rPr lang="en-US" sz="1800" b="1" i="1">
                <a:solidFill>
                  <a:srgbClr val="5856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17.1189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  			Burdened parallelism = 17.1162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  			#Spawn = 50000000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  			#Atomic instructions = 14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endParaRPr lang="en-US" sz="1800" i="1">
              <a:solidFill>
                <a:srgbClr val="585650"/>
              </a:solidFill>
            </a:endParaRPr>
          </a:p>
          <a:p>
            <a:r>
              <a:rPr lang="en-US" sz="2400">
                <a:solidFill>
                  <a:srgbClr val="585650"/>
                </a:solidFill>
              </a:rPr>
              <a:t>cilkscreen -w ./qsort 500000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>
                <a:solidFill>
                  <a:srgbClr val="585650"/>
                </a:solidFill>
              </a:rPr>
              <a:t>	  	</a:t>
            </a:r>
            <a:r>
              <a:rPr lang="en-US" sz="1800" i="1">
                <a:solidFill>
                  <a:srgbClr val="585650"/>
                </a:solidFill>
              </a:rPr>
              <a:t>Work = 178835973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			Span = 14378443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			Burdened span = 14525767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			Parallelism = </a:t>
            </a:r>
            <a:r>
              <a:rPr lang="en-US" sz="1800" b="1" i="1">
                <a:solidFill>
                  <a:srgbClr val="5856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12.4378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		 	Burdened parallelism = 12.3116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			#Spawn = 500000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			#Atomic instructions = 8</a:t>
            </a:r>
          </a:p>
          <a:p>
            <a:pPr>
              <a:buFont typeface="Lucida Sans Unicode" pitchFamily="34" charset="0"/>
              <a:buNone/>
            </a:pPr>
            <a:endParaRPr lang="en-US" sz="1800" i="1">
              <a:solidFill>
                <a:srgbClr val="585650"/>
              </a:solidFill>
            </a:endParaRPr>
          </a:p>
        </p:txBody>
      </p:sp>
      <p:grpSp>
        <p:nvGrpSpPr>
          <p:cNvPr id="72710" name="Group 3"/>
          <p:cNvGrpSpPr>
            <a:grpSpLocks/>
          </p:cNvGrpSpPr>
          <p:nvPr/>
        </p:nvGrpSpPr>
        <p:grpSpPr bwMode="auto">
          <a:xfrm>
            <a:off x="5867400" y="2667000"/>
            <a:ext cx="2971800" cy="2060575"/>
            <a:chOff x="698" y="1792"/>
            <a:chExt cx="4679" cy="2220"/>
          </a:xfrm>
        </p:grpSpPr>
        <p:sp>
          <p:nvSpPr>
            <p:cNvPr id="11" name="AutoShape 4" descr="Parchment"/>
            <p:cNvSpPr>
              <a:spLocks noChangeArrowheads="1"/>
            </p:cNvSpPr>
            <p:nvPr/>
          </p:nvSpPr>
          <p:spPr bwMode="auto">
            <a:xfrm>
              <a:off x="698" y="1792"/>
              <a:ext cx="4679" cy="1808"/>
            </a:xfrm>
            <a:prstGeom prst="foldedCorner">
              <a:avLst>
                <a:gd name="adj" fmla="val 12500"/>
              </a:avLst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bIns="0"/>
            <a:lstStyle/>
            <a:p>
              <a:pPr marL="336550" indent="-336550"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endParaRPr lang="en-US" sz="24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+mn-cs"/>
              </a:endParaRPr>
            </a:p>
          </p:txBody>
        </p:sp>
        <p:sp>
          <p:nvSpPr>
            <p:cNvPr id="72712" name="Rectangle 5" descr="Parchment"/>
            <p:cNvSpPr>
              <a:spLocks noChangeArrowheads="1"/>
            </p:cNvSpPr>
            <p:nvPr/>
          </p:nvSpPr>
          <p:spPr bwMode="auto">
            <a:xfrm>
              <a:off x="787" y="1871"/>
              <a:ext cx="4536" cy="21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bIns="0"/>
            <a:lstStyle/>
            <a:p>
              <a:pPr defTabSz="457200">
                <a:buFontTx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GB" sz="1800">
                  <a:solidFill>
                    <a:srgbClr val="5F5F5F"/>
                  </a:solidFill>
                </a:rPr>
                <a:t>workspan ws;</a:t>
              </a:r>
            </a:p>
            <a:p>
              <a:pPr defTabSz="457200">
                <a:buFontTx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GB" sz="1800">
                  <a:solidFill>
                    <a:srgbClr val="5F5F5F"/>
                  </a:solidFill>
                </a:rPr>
                <a:t>ws.start();</a:t>
              </a:r>
            </a:p>
            <a:p>
              <a:pPr defTabSz="457200">
                <a:buFontTx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GB" sz="1800">
                  <a:solidFill>
                    <a:srgbClr val="5F5F5F"/>
                  </a:solidFill>
                </a:rPr>
                <a:t>sample_qsort(a, a + n);</a:t>
              </a:r>
            </a:p>
            <a:p>
              <a:pPr defTabSz="457200">
                <a:buFontTx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GB" sz="1800">
                  <a:solidFill>
                    <a:srgbClr val="5F5F5F"/>
                  </a:solidFill>
                </a:rPr>
                <a:t>ws.stop();</a:t>
              </a:r>
            </a:p>
            <a:p>
              <a:pPr defTabSz="457200">
                <a:buFontTx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GB" sz="1800">
                  <a:solidFill>
                    <a:srgbClr val="5F5F5F"/>
                  </a:solidFill>
                </a:rPr>
                <a:t>ws.report(std::cout);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sz="4400"/>
              <a:t>Analyzing </a:t>
            </a:r>
            <a:r>
              <a:rPr lang="tr-TR" sz="4400"/>
              <a:t>Q</a:t>
            </a:r>
            <a:r>
              <a:rPr lang="en-US" sz="4400"/>
              <a:t>uicksort</a:t>
            </a:r>
          </a:p>
        </p:txBody>
      </p:sp>
      <p:sp>
        <p:nvSpPr>
          <p:cNvPr id="74755" name="Oval 3"/>
          <p:cNvSpPr>
            <a:spLocks noChangeArrowheads="1"/>
          </p:cNvSpPr>
          <p:nvPr/>
        </p:nvSpPr>
        <p:spPr bwMode="auto">
          <a:xfrm>
            <a:off x="1143000" y="1371600"/>
            <a:ext cx="3276600" cy="11430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1828800" y="1676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2057400" y="2057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3352800" y="1676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59" name="Oval 7"/>
          <p:cNvSpPr>
            <a:spLocks noChangeArrowheads="1"/>
          </p:cNvSpPr>
          <p:nvPr/>
        </p:nvSpPr>
        <p:spPr bwMode="auto">
          <a:xfrm>
            <a:off x="5486400" y="1447800"/>
            <a:ext cx="3276600" cy="11430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2895600" y="19812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2743200" y="1676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62" name="Text Box 10"/>
          <p:cNvSpPr txBox="1">
            <a:spLocks noChangeArrowheads="1"/>
          </p:cNvSpPr>
          <p:nvPr/>
        </p:nvSpPr>
        <p:spPr bwMode="auto">
          <a:xfrm>
            <a:off x="6172200" y="1752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63" name="Text Box 11"/>
          <p:cNvSpPr txBox="1">
            <a:spLocks noChangeArrowheads="1"/>
          </p:cNvSpPr>
          <p:nvPr/>
        </p:nvSpPr>
        <p:spPr bwMode="auto">
          <a:xfrm>
            <a:off x="7010400" y="16002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64" name="Text Box 12"/>
          <p:cNvSpPr txBox="1">
            <a:spLocks noChangeArrowheads="1"/>
          </p:cNvSpPr>
          <p:nvPr/>
        </p:nvSpPr>
        <p:spPr bwMode="auto">
          <a:xfrm>
            <a:off x="6629400" y="2133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65" name="Text Box 13"/>
          <p:cNvSpPr txBox="1">
            <a:spLocks noChangeArrowheads="1"/>
          </p:cNvSpPr>
          <p:nvPr/>
        </p:nvSpPr>
        <p:spPr bwMode="auto">
          <a:xfrm>
            <a:off x="4724400" y="1828800"/>
            <a:ext cx="5095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FF0000"/>
                </a:solidFill>
                <a:latin typeface="Lucida Sans" pitchFamily="34" charset="0"/>
              </a:rPr>
              <a:t>34 </a:t>
            </a: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74766" name="Line 14"/>
          <p:cNvSpPr>
            <a:spLocks noChangeShapeType="1"/>
          </p:cNvSpPr>
          <p:nvPr/>
        </p:nvSpPr>
        <p:spPr bwMode="auto">
          <a:xfrm>
            <a:off x="2743200" y="2667000"/>
            <a:ext cx="0" cy="381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67" name="Line 15"/>
          <p:cNvSpPr>
            <a:spLocks noChangeShapeType="1"/>
          </p:cNvSpPr>
          <p:nvPr/>
        </p:nvSpPr>
        <p:spPr bwMode="auto">
          <a:xfrm>
            <a:off x="7162800" y="2667000"/>
            <a:ext cx="0" cy="381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68" name="Text Box 16"/>
          <p:cNvSpPr txBox="1">
            <a:spLocks noChangeArrowheads="1"/>
          </p:cNvSpPr>
          <p:nvPr/>
        </p:nvSpPr>
        <p:spPr bwMode="auto">
          <a:xfrm>
            <a:off x="3810000" y="2743200"/>
            <a:ext cx="2422525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Quicksort recursively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69" name="Oval 17"/>
          <p:cNvSpPr>
            <a:spLocks noChangeArrowheads="1"/>
          </p:cNvSpPr>
          <p:nvPr/>
        </p:nvSpPr>
        <p:spPr bwMode="auto">
          <a:xfrm>
            <a:off x="1143000" y="3505200"/>
            <a:ext cx="3276600" cy="8382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70" name="Text Box 18"/>
          <p:cNvSpPr txBox="1">
            <a:spLocks noChangeArrowheads="1"/>
          </p:cNvSpPr>
          <p:nvPr/>
        </p:nvSpPr>
        <p:spPr bwMode="auto">
          <a:xfrm>
            <a:off x="15240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71" name="Text Box 19"/>
          <p:cNvSpPr txBox="1">
            <a:spLocks noChangeArrowheads="1"/>
          </p:cNvSpPr>
          <p:nvPr/>
        </p:nvSpPr>
        <p:spPr bwMode="auto">
          <a:xfrm>
            <a:off x="20574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72" name="Text Box 20"/>
          <p:cNvSpPr txBox="1">
            <a:spLocks noChangeArrowheads="1"/>
          </p:cNvSpPr>
          <p:nvPr/>
        </p:nvSpPr>
        <p:spPr bwMode="auto">
          <a:xfrm>
            <a:off x="26797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73" name="Text Box 21"/>
          <p:cNvSpPr txBox="1">
            <a:spLocks noChangeArrowheads="1"/>
          </p:cNvSpPr>
          <p:nvPr/>
        </p:nvSpPr>
        <p:spPr bwMode="auto">
          <a:xfrm>
            <a:off x="37338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74" name="Text Box 22"/>
          <p:cNvSpPr txBox="1">
            <a:spLocks noChangeArrowheads="1"/>
          </p:cNvSpPr>
          <p:nvPr/>
        </p:nvSpPr>
        <p:spPr bwMode="auto">
          <a:xfrm>
            <a:off x="32766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75" name="Text Box 23"/>
          <p:cNvSpPr txBox="1">
            <a:spLocks noChangeArrowheads="1"/>
          </p:cNvSpPr>
          <p:nvPr/>
        </p:nvSpPr>
        <p:spPr bwMode="auto">
          <a:xfrm>
            <a:off x="4876800" y="3733800"/>
            <a:ext cx="5095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FF0000"/>
                </a:solidFill>
                <a:latin typeface="Lucida Sans" pitchFamily="34" charset="0"/>
              </a:rPr>
              <a:t>34 </a:t>
            </a: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74776" name="Oval 24"/>
          <p:cNvSpPr>
            <a:spLocks noChangeArrowheads="1"/>
          </p:cNvSpPr>
          <p:nvPr/>
        </p:nvSpPr>
        <p:spPr bwMode="auto">
          <a:xfrm>
            <a:off x="5638800" y="3505200"/>
            <a:ext cx="3276600" cy="9144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77" name="Text Box 25"/>
          <p:cNvSpPr txBox="1">
            <a:spLocks noChangeArrowheads="1"/>
          </p:cNvSpPr>
          <p:nvPr/>
        </p:nvSpPr>
        <p:spPr bwMode="auto">
          <a:xfrm>
            <a:off x="63246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78" name="Text Box 26"/>
          <p:cNvSpPr txBox="1">
            <a:spLocks noChangeArrowheads="1"/>
          </p:cNvSpPr>
          <p:nvPr/>
        </p:nvSpPr>
        <p:spPr bwMode="auto">
          <a:xfrm>
            <a:off x="69342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76200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80" name="Text Box 28"/>
          <p:cNvSpPr txBox="1">
            <a:spLocks noChangeArrowheads="1"/>
          </p:cNvSpPr>
          <p:nvPr/>
        </p:nvSpPr>
        <p:spPr bwMode="auto">
          <a:xfrm>
            <a:off x="16764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1" name="Text Box 29"/>
          <p:cNvSpPr txBox="1">
            <a:spLocks noChangeArrowheads="1"/>
          </p:cNvSpPr>
          <p:nvPr/>
        </p:nvSpPr>
        <p:spPr bwMode="auto">
          <a:xfrm>
            <a:off x="22098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2" name="Text Box 30"/>
          <p:cNvSpPr txBox="1">
            <a:spLocks noChangeArrowheads="1"/>
          </p:cNvSpPr>
          <p:nvPr/>
        </p:nvSpPr>
        <p:spPr bwMode="auto">
          <a:xfrm>
            <a:off x="28321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3" name="Text Box 31"/>
          <p:cNvSpPr txBox="1">
            <a:spLocks noChangeArrowheads="1"/>
          </p:cNvSpPr>
          <p:nvPr/>
        </p:nvSpPr>
        <p:spPr bwMode="auto">
          <a:xfrm>
            <a:off x="38862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4" name="Text Box 32"/>
          <p:cNvSpPr txBox="1">
            <a:spLocks noChangeArrowheads="1"/>
          </p:cNvSpPr>
          <p:nvPr/>
        </p:nvSpPr>
        <p:spPr bwMode="auto">
          <a:xfrm>
            <a:off x="34290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5" name="Text Box 33"/>
          <p:cNvSpPr txBox="1">
            <a:spLocks noChangeArrowheads="1"/>
          </p:cNvSpPr>
          <p:nvPr/>
        </p:nvSpPr>
        <p:spPr bwMode="auto">
          <a:xfrm>
            <a:off x="5029200" y="4800600"/>
            <a:ext cx="5095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34 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6" name="Text Box 34"/>
          <p:cNvSpPr txBox="1">
            <a:spLocks noChangeArrowheads="1"/>
          </p:cNvSpPr>
          <p:nvPr/>
        </p:nvSpPr>
        <p:spPr bwMode="auto">
          <a:xfrm>
            <a:off x="64770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7" name="Text Box 35"/>
          <p:cNvSpPr txBox="1">
            <a:spLocks noChangeArrowheads="1"/>
          </p:cNvSpPr>
          <p:nvPr/>
        </p:nvSpPr>
        <p:spPr bwMode="auto">
          <a:xfrm>
            <a:off x="70866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8" name="Text Box 36"/>
          <p:cNvSpPr txBox="1">
            <a:spLocks noChangeArrowheads="1"/>
          </p:cNvSpPr>
          <p:nvPr/>
        </p:nvSpPr>
        <p:spPr bwMode="auto">
          <a:xfrm>
            <a:off x="77724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9" name="Oval 37"/>
          <p:cNvSpPr>
            <a:spLocks noChangeArrowheads="1"/>
          </p:cNvSpPr>
          <p:nvPr/>
        </p:nvSpPr>
        <p:spPr bwMode="auto">
          <a:xfrm>
            <a:off x="914400" y="4648200"/>
            <a:ext cx="8077200" cy="6096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90" name="Text Box 38"/>
          <p:cNvSpPr txBox="1">
            <a:spLocks noChangeArrowheads="1"/>
          </p:cNvSpPr>
          <p:nvPr/>
        </p:nvSpPr>
        <p:spPr bwMode="auto">
          <a:xfrm>
            <a:off x="1066800" y="5638800"/>
            <a:ext cx="7162800" cy="774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/>
              <a:t>Assume we have a “great” partitioner that always generates two balanced sets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21"/>
          <p:cNvSpPr>
            <a:spLocks noChangeArrowheads="1"/>
          </p:cNvSpPr>
          <p:nvPr/>
        </p:nvSpPr>
        <p:spPr bwMode="auto">
          <a:xfrm>
            <a:off x="6781800" y="3200400"/>
            <a:ext cx="1905000" cy="1216025"/>
          </a:xfrm>
          <a:prstGeom prst="wedgeRoundRectCallout">
            <a:avLst>
              <a:gd name="adj1" fmla="val -33500"/>
              <a:gd name="adj2" fmla="val 88250"/>
              <a:gd name="adj3" fmla="val 16667"/>
            </a:avLst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400" dirty="0">
              <a:solidFill>
                <a:schemeClr val="tx1"/>
              </a:solidFill>
              <a:cs typeface="+mn-cs"/>
            </a:endParaRPr>
          </a:p>
        </p:txBody>
      </p:sp>
      <p:pic>
        <p:nvPicPr>
          <p:cNvPr id="73748" name="AutoShape 88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5257800"/>
            <a:ext cx="2362200" cy="838200"/>
          </a:xfrm>
          <a:prstGeom prst="rect">
            <a:avLst/>
          </a:prstGeom>
          <a:noFill/>
        </p:spPr>
      </p:pic>
      <p:pic>
        <p:nvPicPr>
          <p:cNvPr id="73746" name="AutoShape 88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733800"/>
            <a:ext cx="3429000" cy="838200"/>
          </a:xfrm>
          <a:prstGeom prst="rect">
            <a:avLst/>
          </a:prstGeom>
          <a:noFill/>
        </p:spPr>
      </p:pic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60606"/>
                </a:solidFill>
              </a:rPr>
              <a:t>Work:</a:t>
            </a:r>
            <a:endParaRPr lang="en-US" baseline="-25000">
              <a:solidFill>
                <a:srgbClr val="060606"/>
              </a:solidFill>
            </a:endParaRPr>
          </a:p>
          <a:p>
            <a:pPr lvl="1">
              <a:buFont typeface="Wingdings" pitchFamily="2" charset="2"/>
              <a:buNone/>
            </a:pPr>
            <a:r>
              <a:rPr lang="en-US">
                <a:solidFill>
                  <a:srgbClr val="060606"/>
                </a:solidFill>
              </a:rPr>
              <a:t>T</a:t>
            </a:r>
            <a:r>
              <a:rPr lang="en-US" baseline="-25000">
                <a:solidFill>
                  <a:srgbClr val="060606"/>
                </a:solidFill>
              </a:rPr>
              <a:t>1</a:t>
            </a:r>
            <a:r>
              <a:rPr lang="en-US">
                <a:solidFill>
                  <a:srgbClr val="060606"/>
                </a:solidFill>
              </a:rPr>
              <a:t>(n) = 2T</a:t>
            </a:r>
            <a:r>
              <a:rPr lang="en-US" baseline="-25000">
                <a:solidFill>
                  <a:srgbClr val="060606"/>
                </a:solidFill>
              </a:rPr>
              <a:t>1</a:t>
            </a:r>
            <a:r>
              <a:rPr lang="en-US">
                <a:solidFill>
                  <a:srgbClr val="060606"/>
                </a:solidFill>
              </a:rPr>
              <a:t>(n/2) +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60606"/>
                </a:solidFill>
              </a:rPr>
              <a:t>(n)</a:t>
            </a:r>
          </a:p>
          <a:p>
            <a:pPr lvl="1">
              <a:buFont typeface="Wingdings" pitchFamily="2" charset="2"/>
              <a:buNone/>
            </a:pPr>
            <a:r>
              <a:rPr lang="en-US">
                <a:solidFill>
                  <a:srgbClr val="060606"/>
                </a:solidFill>
              </a:rPr>
              <a:t>2T</a:t>
            </a:r>
            <a:r>
              <a:rPr lang="en-US" baseline="-25000">
                <a:solidFill>
                  <a:srgbClr val="060606"/>
                </a:solidFill>
              </a:rPr>
              <a:t>1</a:t>
            </a:r>
            <a:r>
              <a:rPr lang="en-US">
                <a:solidFill>
                  <a:srgbClr val="060606"/>
                </a:solidFill>
              </a:rPr>
              <a:t>(n/2) = 4T</a:t>
            </a:r>
            <a:r>
              <a:rPr lang="en-US" baseline="-25000">
                <a:solidFill>
                  <a:srgbClr val="060606"/>
                </a:solidFill>
              </a:rPr>
              <a:t>1</a:t>
            </a:r>
            <a:r>
              <a:rPr lang="en-US">
                <a:solidFill>
                  <a:srgbClr val="060606"/>
                </a:solidFill>
              </a:rPr>
              <a:t>(n/4) + 2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60606"/>
                </a:solidFill>
              </a:rPr>
              <a:t>(n/2)</a:t>
            </a:r>
          </a:p>
          <a:p>
            <a:pPr lvl="1">
              <a:buFont typeface="Wingdings" pitchFamily="2" charset="2"/>
              <a:buNone/>
            </a:pPr>
            <a:r>
              <a:rPr lang="en-US">
                <a:solidFill>
                  <a:srgbClr val="060606"/>
                </a:solidFill>
              </a:rPr>
              <a:t>….</a:t>
            </a:r>
          </a:p>
          <a:p>
            <a:pPr lvl="1">
              <a:buFont typeface="Wingdings" pitchFamily="2" charset="2"/>
              <a:buNone/>
            </a:pPr>
            <a:r>
              <a:rPr lang="en-US">
                <a:solidFill>
                  <a:srgbClr val="060606"/>
                </a:solidFill>
              </a:rPr>
              <a:t>….</a:t>
            </a:r>
          </a:p>
          <a:p>
            <a:pPr lvl="1">
              <a:buFont typeface="Wingdings" pitchFamily="2" charset="2"/>
              <a:buNone/>
            </a:pPr>
            <a:r>
              <a:rPr lang="en-US">
                <a:solidFill>
                  <a:srgbClr val="060606"/>
                </a:solidFill>
              </a:rPr>
              <a:t>n/2 T</a:t>
            </a:r>
            <a:r>
              <a:rPr lang="en-US" baseline="-25000">
                <a:solidFill>
                  <a:srgbClr val="060606"/>
                </a:solidFill>
              </a:rPr>
              <a:t>1</a:t>
            </a:r>
            <a:r>
              <a:rPr lang="en-US">
                <a:solidFill>
                  <a:srgbClr val="060606"/>
                </a:solidFill>
              </a:rPr>
              <a:t>(2) = n T</a:t>
            </a:r>
            <a:r>
              <a:rPr lang="en-US" baseline="-25000">
                <a:solidFill>
                  <a:srgbClr val="060606"/>
                </a:solidFill>
              </a:rPr>
              <a:t>1</a:t>
            </a:r>
            <a:r>
              <a:rPr lang="en-US">
                <a:solidFill>
                  <a:srgbClr val="060606"/>
                </a:solidFill>
              </a:rPr>
              <a:t>(1) + n/2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60606"/>
                </a:solidFill>
              </a:rPr>
              <a:t>(2)</a:t>
            </a:r>
          </a:p>
          <a:p>
            <a:pPr lvl="1">
              <a:spcBef>
                <a:spcPct val="70000"/>
              </a:spcBef>
              <a:buFont typeface="Wingdings" pitchFamily="2" charset="2"/>
              <a:buNone/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(n)	=	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(n lg n)</a:t>
            </a:r>
          </a:p>
          <a:p>
            <a:pPr lvl="1">
              <a:spcBef>
                <a:spcPct val="50000"/>
              </a:spcBef>
              <a:buFont typeface="Wingdings" pitchFamily="2" charset="2"/>
              <a:buNone/>
            </a:pPr>
            <a:endParaRPr lang="en-US">
              <a:solidFill>
                <a:srgbClr val="000000"/>
              </a:solidFill>
              <a:sym typeface="Times New Roman" pitchFamily="18" charset="0"/>
            </a:endParaRPr>
          </a:p>
          <a:p>
            <a:r>
              <a:rPr lang="en-US">
                <a:solidFill>
                  <a:srgbClr val="060606"/>
                </a:solidFill>
              </a:rPr>
              <a:t>Span recurrence: </a:t>
            </a:r>
            <a:r>
              <a:rPr lang="en-US" sz="2400">
                <a:solidFill>
                  <a:srgbClr val="060606"/>
                </a:solidFill>
              </a:rPr>
              <a:t>T</a:t>
            </a:r>
            <a:r>
              <a:rPr lang="en-US" sz="2400" baseline="-25000">
                <a:solidFill>
                  <a:srgbClr val="002060"/>
                </a:solidFill>
              </a:rPr>
              <a:t>∞</a:t>
            </a:r>
            <a:r>
              <a:rPr lang="en-US" sz="2400">
                <a:solidFill>
                  <a:srgbClr val="060606"/>
                </a:solidFill>
              </a:rPr>
              <a:t>(n) = T</a:t>
            </a:r>
            <a:r>
              <a:rPr lang="en-US" sz="2400" baseline="-25000">
                <a:solidFill>
                  <a:srgbClr val="002060"/>
                </a:solidFill>
              </a:rPr>
              <a:t>∞</a:t>
            </a:r>
            <a:r>
              <a:rPr lang="en-US" sz="2400">
                <a:solidFill>
                  <a:srgbClr val="060606"/>
                </a:solidFill>
              </a:rPr>
              <a:t>(n/2) + </a:t>
            </a:r>
            <a:r>
              <a:rPr lang="el-GR" sz="2400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 sz="2400">
                <a:solidFill>
                  <a:srgbClr val="060606"/>
                </a:solidFill>
              </a:rPr>
              <a:t>(n)</a:t>
            </a:r>
          </a:p>
          <a:p>
            <a:pPr>
              <a:spcBef>
                <a:spcPct val="40000"/>
              </a:spcBef>
              <a:buFont typeface="Lucida Sans Unicode" pitchFamily="34" charset="0"/>
              <a:buNone/>
            </a:pPr>
            <a:r>
              <a:rPr lang="en-US">
                <a:solidFill>
                  <a:srgbClr val="060606"/>
                </a:solidFill>
              </a:rPr>
              <a:t>	</a:t>
            </a:r>
            <a:r>
              <a:rPr lang="en-US" sz="2400">
                <a:solidFill>
                  <a:srgbClr val="060606"/>
                </a:solidFill>
              </a:rPr>
              <a:t>Solves to   T</a:t>
            </a:r>
            <a:r>
              <a:rPr lang="en-US" sz="2400" baseline="-25000">
                <a:solidFill>
                  <a:srgbClr val="002060"/>
                </a:solidFill>
              </a:rPr>
              <a:t>∞</a:t>
            </a:r>
            <a:r>
              <a:rPr lang="en-US" sz="2400">
                <a:solidFill>
                  <a:srgbClr val="060606"/>
                </a:solidFill>
              </a:rPr>
              <a:t>(n) = </a:t>
            </a:r>
            <a:r>
              <a:rPr lang="el-GR" sz="2400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 sz="2400">
                <a:solidFill>
                  <a:srgbClr val="060606"/>
                </a:solidFill>
              </a:rPr>
              <a:t>(n)</a:t>
            </a:r>
            <a:r>
              <a:rPr lang="en-US">
                <a:solidFill>
                  <a:srgbClr val="060606"/>
                </a:solidFill>
              </a:rPr>
              <a:t> </a:t>
            </a:r>
          </a:p>
          <a:p>
            <a:endParaRPr lang="en-US" baseline="-25000">
              <a:solidFill>
                <a:srgbClr val="060606"/>
              </a:solidFill>
            </a:endParaRPr>
          </a:p>
          <a:p>
            <a:pPr lvl="1">
              <a:spcBef>
                <a:spcPct val="50000"/>
              </a:spcBef>
              <a:buFont typeface="Wingdings" pitchFamily="2" charset="2"/>
              <a:buNone/>
            </a:pPr>
            <a:endParaRPr lang="en-US" baseline="-25000">
              <a:solidFill>
                <a:srgbClr val="060606"/>
              </a:solidFill>
            </a:endParaRPr>
          </a:p>
          <a:p>
            <a:pPr lvl="1">
              <a:buFont typeface="Wingdings" pitchFamily="2" charset="2"/>
              <a:buNone/>
            </a:pPr>
            <a:endParaRPr lang="en-US">
              <a:solidFill>
                <a:srgbClr val="060606"/>
              </a:solidFill>
            </a:endParaRP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Analyzing </a:t>
            </a:r>
            <a:r>
              <a:rPr lang="tr-TR"/>
              <a:t>Q</a:t>
            </a:r>
            <a:r>
              <a:rPr lang="en-US"/>
              <a:t>uicksort</a:t>
            </a:r>
          </a:p>
        </p:txBody>
      </p:sp>
      <p:sp>
        <p:nvSpPr>
          <p:cNvPr id="73732" name="Line 4"/>
          <p:cNvSpPr>
            <a:spLocks noChangeShapeType="1"/>
          </p:cNvSpPr>
          <p:nvPr/>
        </p:nvSpPr>
        <p:spPr bwMode="auto">
          <a:xfrm>
            <a:off x="685800" y="3810000"/>
            <a:ext cx="5257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73733" name="Line 5"/>
          <p:cNvSpPr>
            <a:spLocks noChangeShapeType="1"/>
          </p:cNvSpPr>
          <p:nvPr/>
        </p:nvSpPr>
        <p:spPr bwMode="auto">
          <a:xfrm flipV="1">
            <a:off x="1143000" y="1600200"/>
            <a:ext cx="2438400" cy="990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73734" name="Line 6"/>
          <p:cNvSpPr>
            <a:spLocks noChangeShapeType="1"/>
          </p:cNvSpPr>
          <p:nvPr/>
        </p:nvSpPr>
        <p:spPr bwMode="auto">
          <a:xfrm flipV="1">
            <a:off x="1219200" y="2133600"/>
            <a:ext cx="2438400" cy="990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73735" name="Line 7"/>
          <p:cNvSpPr>
            <a:spLocks noChangeShapeType="1"/>
          </p:cNvSpPr>
          <p:nvPr/>
        </p:nvSpPr>
        <p:spPr bwMode="auto">
          <a:xfrm flipV="1">
            <a:off x="1295400" y="2743200"/>
            <a:ext cx="2438400" cy="990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609600" y="3429000"/>
            <a:ext cx="533400" cy="433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</a:p>
        </p:txBody>
      </p:sp>
      <p:sp>
        <p:nvSpPr>
          <p:cNvPr id="73751" name="WordArt 22"/>
          <p:cNvSpPr>
            <a:spLocks noChangeArrowheads="1" noChangeShapeType="1" noTextEdit="1"/>
          </p:cNvSpPr>
          <p:nvPr/>
        </p:nvSpPr>
        <p:spPr bwMode="auto">
          <a:xfrm>
            <a:off x="7086600" y="3429000"/>
            <a:ext cx="1362075" cy="828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800" b="1" kern="10" spc="360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Partitioning </a:t>
            </a:r>
          </a:p>
          <a:p>
            <a:pPr algn="ctr"/>
            <a:r>
              <a:rPr lang="en-US" sz="1800" b="1" kern="10" spc="360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not parallel 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Analyzing Quicksort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514600"/>
            <a:ext cx="7767638" cy="41148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en-US"/>
              <a:t>Indeed, partitioning (i.e., constructing the array </a:t>
            </a:r>
            <a:r>
              <a:rPr lang="tr-TR"/>
              <a:t>S</a:t>
            </a:r>
            <a:r>
              <a:rPr lang="tr-TR" baseline="-25000"/>
              <a:t>1</a:t>
            </a:r>
            <a:r>
              <a:rPr lang="tr-TR"/>
              <a:t> = {x </a:t>
            </a:r>
            <a:r>
              <a:rPr lang="tr-TR">
                <a:sym typeface="Symbol" pitchFamily="18" charset="2"/>
              </a:rPr>
              <a:t> S-{v} | x  v}</a:t>
            </a:r>
            <a:r>
              <a:rPr lang="en-US">
                <a:sym typeface="Symbol" pitchFamily="18" charset="2"/>
              </a:rPr>
              <a:t>)</a:t>
            </a:r>
            <a:r>
              <a:rPr lang="en-US" b="1">
                <a:sym typeface="Symbol" pitchFamily="18" charset="2"/>
              </a:rPr>
              <a:t> </a:t>
            </a:r>
            <a:r>
              <a:rPr lang="en-US"/>
              <a:t>can be accomplished in parallel in time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60606"/>
                </a:solidFill>
              </a:rPr>
              <a:t>(lg n)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en-US"/>
              <a:t>Which gives a span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∞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(n)</a:t>
            </a:r>
            <a:r>
              <a:rPr lang="en-US"/>
              <a:t> 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(lg</a:t>
            </a:r>
            <a:r>
              <a:rPr lang="en-US" baseline="30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n )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en-US"/>
              <a:t>And parallelism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(n/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 n)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endParaRPr lang="en-US">
              <a:solidFill>
                <a:srgbClr val="000000"/>
              </a:solidFill>
              <a:sym typeface="Times New Roman" pitchFamily="18" charset="0"/>
            </a:endParaRP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en-US">
                <a:sym typeface="Times New Roman" pitchFamily="18" charset="0"/>
              </a:rPr>
              <a:t>Basic parallel qsort can be found under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 </a:t>
            </a:r>
            <a:r>
              <a:rPr lang="en-US">
                <a:solidFill>
                  <a:srgbClr val="060606"/>
                </a:solidFill>
                <a:sym typeface="Times New Roman" pitchFamily="18" charset="0"/>
              </a:rPr>
              <a:t>$cilkpath/examples/qsort 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endParaRPr lang="en-US" u="sng">
              <a:sym typeface="Times New Roman" pitchFamily="18" charset="0"/>
            </a:endParaRP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762000" y="1295400"/>
            <a:ext cx="5430838" cy="1022350"/>
            <a:chOff x="714" y="2558"/>
            <a:chExt cx="3421" cy="644"/>
          </a:xfrm>
        </p:grpSpPr>
        <p:sp>
          <p:nvSpPr>
            <p:cNvPr id="613385" name="Text Box 9"/>
            <p:cNvSpPr txBox="1">
              <a:spLocks noChangeArrowheads="1"/>
            </p:cNvSpPr>
            <p:nvPr/>
          </p:nvSpPr>
          <p:spPr bwMode="auto">
            <a:xfrm>
              <a:off x="714" y="2717"/>
              <a:ext cx="1359" cy="273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b="1" i="1" dirty="0">
                  <a:solidFill>
                    <a:schemeClr val="accent2"/>
                  </a:solidFill>
                  <a:latin typeface="+mn-lt"/>
                  <a:cs typeface="+mn-cs"/>
                </a:rPr>
                <a:t>Parallelism:</a:t>
              </a:r>
              <a:endParaRPr lang="en-US" i="1" dirty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grpSp>
          <p:nvGrpSpPr>
            <p:cNvPr id="75782" name="Group 10"/>
            <p:cNvGrpSpPr>
              <a:grpSpLocks/>
            </p:cNvGrpSpPr>
            <p:nvPr/>
          </p:nvGrpSpPr>
          <p:grpSpPr bwMode="auto">
            <a:xfrm>
              <a:off x="2191" y="2558"/>
              <a:ext cx="1944" cy="644"/>
              <a:chOff x="3358" y="3450"/>
              <a:chExt cx="1944" cy="644"/>
            </a:xfrm>
          </p:grpSpPr>
          <p:grpSp>
            <p:nvGrpSpPr>
              <p:cNvPr id="75783" name="Group 11"/>
              <p:cNvGrpSpPr>
                <a:grpSpLocks/>
              </p:cNvGrpSpPr>
              <p:nvPr/>
            </p:nvGrpSpPr>
            <p:grpSpPr bwMode="auto">
              <a:xfrm>
                <a:off x="3358" y="3450"/>
                <a:ext cx="729" cy="644"/>
                <a:chOff x="3358" y="3450"/>
                <a:chExt cx="729" cy="644"/>
              </a:xfrm>
            </p:grpSpPr>
            <p:sp>
              <p:nvSpPr>
                <p:cNvPr id="613388" name="Rectangle 12"/>
                <p:cNvSpPr>
                  <a:spLocks noChangeArrowheads="1"/>
                </p:cNvSpPr>
                <p:nvPr/>
              </p:nvSpPr>
              <p:spPr bwMode="auto">
                <a:xfrm>
                  <a:off x="3381" y="3450"/>
                  <a:ext cx="639" cy="273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r>
                    <a:rPr lang="en-US" dirty="0">
                      <a:solidFill>
                        <a:srgbClr val="000000"/>
                      </a:solidFill>
                      <a:latin typeface="+mn-lt"/>
                      <a:cs typeface="+mn-cs"/>
                      <a:sym typeface="Times New Roman" pitchFamily="18" charset="0"/>
                    </a:rPr>
                    <a:t>T</a:t>
                  </a:r>
                  <a:r>
                    <a:rPr lang="en-US" baseline="-25000" dirty="0">
                      <a:solidFill>
                        <a:srgbClr val="000000"/>
                      </a:solidFill>
                      <a:latin typeface="+mn-lt"/>
                      <a:cs typeface="+mn-cs"/>
                      <a:sym typeface="Times New Roman" pitchFamily="18" charset="0"/>
                    </a:rPr>
                    <a:t>1</a:t>
                  </a:r>
                  <a:r>
                    <a:rPr lang="en-US" dirty="0">
                      <a:solidFill>
                        <a:srgbClr val="000000"/>
                      </a:solidFill>
                      <a:latin typeface="+mn-lt"/>
                      <a:cs typeface="+mn-cs"/>
                      <a:sym typeface="Times New Roman" pitchFamily="18" charset="0"/>
                    </a:rPr>
                    <a:t>(n</a:t>
                  </a:r>
                  <a:r>
                    <a:rPr lang="en-US" dirty="0">
                      <a:solidFill>
                        <a:srgbClr val="000000"/>
                      </a:solidFill>
                      <a:latin typeface="+mn-lt"/>
                      <a:cs typeface="+mn-cs"/>
                      <a:sym typeface="Times New Roman" pitchFamily="18" charset="0"/>
                    </a:rPr>
                    <a:t>)</a:t>
                  </a:r>
                </a:p>
              </p:txBody>
            </p:sp>
            <p:sp>
              <p:nvSpPr>
                <p:cNvPr id="613389" name="Rectangle 13"/>
                <p:cNvSpPr>
                  <a:spLocks noChangeArrowheads="1"/>
                </p:cNvSpPr>
                <p:nvPr/>
              </p:nvSpPr>
              <p:spPr bwMode="auto">
                <a:xfrm>
                  <a:off x="3358" y="3821"/>
                  <a:ext cx="686" cy="273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T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∞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613390" name="Line 14"/>
                <p:cNvSpPr>
                  <a:spLocks noChangeShapeType="1"/>
                </p:cNvSpPr>
                <p:nvPr/>
              </p:nvSpPr>
              <p:spPr bwMode="auto">
                <a:xfrm>
                  <a:off x="3367" y="3728"/>
                  <a:ext cx="7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dirty="0">
                    <a:solidFill>
                      <a:srgbClr val="000000"/>
                    </a:solidFill>
                    <a:latin typeface="+mn-lt"/>
                    <a:cs typeface="+mn-cs"/>
                  </a:endParaRPr>
                </a:p>
              </p:txBody>
            </p:sp>
          </p:grpSp>
          <p:sp>
            <p:nvSpPr>
              <p:cNvPr id="613391" name="Rectangle 15"/>
              <p:cNvSpPr>
                <a:spLocks noChangeArrowheads="1"/>
              </p:cNvSpPr>
              <p:nvPr/>
            </p:nvSpPr>
            <p:spPr bwMode="auto">
              <a:xfrm>
                <a:off x="4202" y="3609"/>
                <a:ext cx="1100" cy="273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= </a:t>
                </a:r>
                <a:r>
                  <a:rPr lang="el-GR">
                    <a:solidFill>
                      <a:srgbClr val="000000"/>
                    </a:solidFill>
                    <a:sym typeface="Symbol" pitchFamily="18" charset="2"/>
                  </a:rPr>
                  <a:t>Θ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(lg n)</a:t>
                </a:r>
              </a:p>
            </p:txBody>
          </p:sp>
        </p:grpSp>
      </p:grpSp>
      <p:sp>
        <p:nvSpPr>
          <p:cNvPr id="8" name="TextBox 7"/>
          <p:cNvSpPr>
            <a:spLocks noChangeArrowheads="1"/>
          </p:cNvSpPr>
          <p:nvPr/>
        </p:nvSpPr>
        <p:spPr bwMode="auto">
          <a:xfrm>
            <a:off x="6553200" y="1295400"/>
            <a:ext cx="2438400" cy="563563"/>
          </a:xfrm>
          <a:prstGeom prst="wedgeRoundRectCallout">
            <a:avLst>
              <a:gd name="adj1" fmla="val -64713"/>
              <a:gd name="adj2" fmla="val 4436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rgbClr val="FFFF00"/>
                </a:solidFill>
              </a:rPr>
              <a:t>Not much !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2" name="TextBox 7"/>
          <p:cNvSpPr>
            <a:spLocks noChangeArrowheads="1"/>
          </p:cNvSpPr>
          <p:nvPr/>
        </p:nvSpPr>
        <p:spPr bwMode="auto">
          <a:xfrm>
            <a:off x="6172200" y="4724400"/>
            <a:ext cx="2514600" cy="563563"/>
          </a:xfrm>
          <a:prstGeom prst="wedgeRoundRectCallout">
            <a:avLst>
              <a:gd name="adj1" fmla="val -74745"/>
              <a:gd name="adj2" fmla="val -4182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rgbClr val="FFFF00"/>
                </a:solidFill>
              </a:rPr>
              <a:t>Way better !</a:t>
            </a:r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The Master Method (Optional)</a:t>
            </a:r>
          </a:p>
        </p:txBody>
      </p:sp>
      <p:sp>
        <p:nvSpPr>
          <p:cNvPr id="584707" name="Text Box 3"/>
          <p:cNvSpPr txBox="1">
            <a:spLocks noChangeArrowheads="1"/>
          </p:cNvSpPr>
          <p:nvPr/>
        </p:nvSpPr>
        <p:spPr bwMode="auto">
          <a:xfrm>
            <a:off x="457200" y="1295400"/>
            <a:ext cx="8382000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5000"/>
              </a:lnSpc>
              <a:spcBef>
                <a:spcPct val="35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The </a:t>
            </a:r>
            <a:r>
              <a:rPr lang="en-US" b="1" i="1">
                <a:solidFill>
                  <a:schemeClr val="accent2"/>
                </a:solidFill>
              </a:rPr>
              <a:t>Master Method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for solving recurrences applies to recurrences of the form</a:t>
            </a:r>
          </a:p>
          <a:p>
            <a:pPr algn="ctr">
              <a:lnSpc>
                <a:spcPct val="95000"/>
              </a:lnSpc>
              <a:spcBef>
                <a:spcPct val="3500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T(n) = a</a:t>
            </a:r>
            <a:r>
              <a:rPr lang="en-US" sz="32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T(n/b) + f(n)</a:t>
            </a:r>
            <a:r>
              <a:rPr lang="en-US">
                <a:solidFill>
                  <a:srgbClr val="009999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, </a:t>
            </a:r>
          </a:p>
          <a:p>
            <a:pPr>
              <a:lnSpc>
                <a:spcPct val="95000"/>
              </a:lnSpc>
              <a:spcBef>
                <a:spcPct val="35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where </a:t>
            </a:r>
            <a:r>
              <a:rPr lang="en-US">
                <a:solidFill>
                  <a:srgbClr val="000000"/>
                </a:solidFill>
              </a:rPr>
              <a:t>a ≥ 1</a:t>
            </a:r>
            <a:r>
              <a:rPr lang="en-US">
                <a:solidFill>
                  <a:schemeClr val="tx1"/>
                </a:solidFill>
              </a:rPr>
              <a:t>, </a:t>
            </a:r>
            <a:r>
              <a:rPr lang="en-US">
                <a:solidFill>
                  <a:srgbClr val="000000"/>
                </a:solidFill>
              </a:rPr>
              <a:t>b &gt; 1</a:t>
            </a:r>
            <a:r>
              <a:rPr lang="en-US">
                <a:solidFill>
                  <a:schemeClr val="tx1"/>
                </a:solidFill>
              </a:rPr>
              <a:t>, and </a:t>
            </a:r>
            <a:r>
              <a:rPr lang="en-US">
                <a:solidFill>
                  <a:srgbClr val="000000"/>
                </a:solidFill>
              </a:rPr>
              <a:t>f</a:t>
            </a:r>
            <a:r>
              <a:rPr lang="en-US" sz="32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is asymptotically positive.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584710" name="AutoShape 6"/>
          <p:cNvSpPr>
            <a:spLocks noChangeArrowheads="1"/>
          </p:cNvSpPr>
          <p:nvPr/>
        </p:nvSpPr>
        <p:spPr bwMode="auto">
          <a:xfrm>
            <a:off x="1295400" y="4243388"/>
            <a:ext cx="6556375" cy="1190625"/>
          </a:xfrm>
          <a:prstGeom prst="roundRect">
            <a:avLst>
              <a:gd name="adj" fmla="val 16667"/>
            </a:avLst>
          </a:prstGeom>
          <a:solidFill>
            <a:srgbClr val="FFCDE1"/>
          </a:solidFill>
          <a:ln w="6350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 b="1" cap="small" dirty="0">
                <a:solidFill>
                  <a:schemeClr val="tx2"/>
                </a:solidFill>
                <a:cs typeface="+mn-cs"/>
              </a:rPr>
              <a:t>Idea:</a:t>
            </a:r>
            <a:r>
              <a:rPr lang="en-US" sz="3200" dirty="0">
                <a:solidFill>
                  <a:schemeClr val="tx1"/>
                </a:solidFill>
                <a:cs typeface="+mn-cs"/>
              </a:rPr>
              <a:t> </a:t>
            </a:r>
            <a:r>
              <a:rPr lang="en-US" sz="3200" dirty="0">
                <a:solidFill>
                  <a:schemeClr val="tx1"/>
                </a:solidFill>
                <a:cs typeface="+mn-cs"/>
              </a:rPr>
              <a:t>Compare </a:t>
            </a:r>
            <a:r>
              <a:rPr lang="en-US" sz="3200" dirty="0" err="1">
                <a:solidFill>
                  <a:srgbClr val="000000"/>
                </a:solidFill>
                <a:cs typeface="+mn-cs"/>
              </a:rPr>
              <a:t>n</a:t>
            </a:r>
            <a:r>
              <a:rPr lang="en-US" sz="3200" baseline="30000" dirty="0" err="1">
                <a:solidFill>
                  <a:srgbClr val="000000"/>
                </a:solidFill>
                <a:cs typeface="+mn-cs"/>
              </a:rPr>
              <a:t>log</a:t>
            </a:r>
            <a:r>
              <a:rPr lang="en-US" baseline="16000" dirty="0" err="1">
                <a:solidFill>
                  <a:srgbClr val="000000"/>
                </a:solidFill>
                <a:cs typeface="+mn-cs"/>
              </a:rPr>
              <a:t>b</a:t>
            </a:r>
            <a:r>
              <a:rPr lang="en-US" sz="3200" baseline="30000" dirty="0" err="1">
                <a:solidFill>
                  <a:srgbClr val="000000"/>
                </a:solidFill>
                <a:cs typeface="+mn-cs"/>
              </a:rPr>
              <a:t>a</a:t>
            </a:r>
            <a:r>
              <a:rPr lang="en-US" sz="3200" dirty="0">
                <a:solidFill>
                  <a:schemeClr val="tx1"/>
                </a:solidFill>
                <a:cs typeface="+mn-cs"/>
              </a:rPr>
              <a:t> with 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f(n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)</a:t>
            </a:r>
            <a:r>
              <a:rPr lang="en-US" sz="3200" i="1" baseline="30000" dirty="0">
                <a:solidFill>
                  <a:srgbClr val="9900CC"/>
                </a:solidFill>
                <a:cs typeface="+mn-cs"/>
              </a:rPr>
              <a:t> </a:t>
            </a:r>
            <a:r>
              <a:rPr lang="en-US" sz="3200" dirty="0">
                <a:solidFill>
                  <a:schemeClr val="tx1"/>
                </a:solidFill>
                <a:cs typeface="+mn-cs"/>
              </a:rPr>
              <a:t>.</a:t>
            </a:r>
          </a:p>
        </p:txBody>
      </p:sp>
      <p:sp>
        <p:nvSpPr>
          <p:cNvPr id="76805" name="Text Box 8"/>
          <p:cNvSpPr txBox="1">
            <a:spLocks noChangeArrowheads="1"/>
          </p:cNvSpPr>
          <p:nvPr/>
        </p:nvSpPr>
        <p:spPr bwMode="auto">
          <a:xfrm>
            <a:off x="533400" y="5943600"/>
            <a:ext cx="8077200" cy="4000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3363" indent="-2333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accent2"/>
                </a:solidFill>
              </a:rPr>
              <a:t>*	</a:t>
            </a:r>
            <a:r>
              <a:rPr lang="en-US" sz="2000">
                <a:solidFill>
                  <a:schemeClr val="tx1"/>
                </a:solidFill>
              </a:rPr>
              <a:t>The unstated base case is </a:t>
            </a:r>
            <a:r>
              <a:rPr lang="en-US" sz="2000">
                <a:solidFill>
                  <a:srgbClr val="000000"/>
                </a:solidFill>
              </a:rPr>
              <a:t>T(n) = </a:t>
            </a:r>
            <a:r>
              <a:rPr lang="en-US" sz="2000">
                <a:solidFill>
                  <a:srgbClr val="000000"/>
                </a:solidFill>
                <a:latin typeface="Symbol" pitchFamily="18" charset="2"/>
                <a:sym typeface="Symbol" pitchFamily="18" charset="2"/>
              </a:rPr>
              <a:t></a:t>
            </a:r>
            <a:r>
              <a:rPr lang="en-US" sz="2000">
                <a:solidFill>
                  <a:srgbClr val="000000"/>
                </a:solidFill>
              </a:rPr>
              <a:t>(1)</a:t>
            </a:r>
            <a:r>
              <a:rPr lang="en-US" sz="2000">
                <a:solidFill>
                  <a:srgbClr val="9900CC"/>
                </a:solidFill>
              </a:rPr>
              <a:t> </a:t>
            </a:r>
            <a:r>
              <a:rPr lang="en-US" sz="2000">
                <a:solidFill>
                  <a:schemeClr val="tx1"/>
                </a:solidFill>
              </a:rPr>
              <a:t>for sufficiently small </a:t>
            </a:r>
            <a:r>
              <a:rPr lang="en-US" sz="2000">
                <a:solidFill>
                  <a:srgbClr val="000000"/>
                </a:solidFill>
              </a:rPr>
              <a:t>n</a:t>
            </a:r>
            <a:r>
              <a:rPr lang="en-US" sz="200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76806" name="Rectangle 10"/>
          <p:cNvSpPr>
            <a:spLocks noChangeArrowheads="1"/>
          </p:cNvSpPr>
          <p:nvPr/>
        </p:nvSpPr>
        <p:spPr bwMode="auto">
          <a:xfrm>
            <a:off x="6400800" y="2209800"/>
            <a:ext cx="357188" cy="50641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5000"/>
              </a:lnSpc>
              <a:spcBef>
                <a:spcPct val="35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*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7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Master Method — C</a:t>
            </a:r>
            <a:r>
              <a:rPr lang="en-US" sz="3600"/>
              <a:t>ASE</a:t>
            </a:r>
            <a:r>
              <a:rPr lang="en-US" sz="4400"/>
              <a:t> 1</a:t>
            </a:r>
          </a:p>
        </p:txBody>
      </p:sp>
      <p:sp>
        <p:nvSpPr>
          <p:cNvPr id="585734" name="AutoShape 6"/>
          <p:cNvSpPr>
            <a:spLocks noChangeArrowheads="1"/>
          </p:cNvSpPr>
          <p:nvPr/>
        </p:nvSpPr>
        <p:spPr bwMode="auto">
          <a:xfrm>
            <a:off x="2971800" y="2743200"/>
            <a:ext cx="3200400" cy="1076325"/>
          </a:xfrm>
          <a:prstGeom prst="roundRect">
            <a:avLst>
              <a:gd name="adj" fmla="val 16667"/>
            </a:avLst>
          </a:prstGeom>
          <a:solidFill>
            <a:srgbClr val="FFCDE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8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</a:t>
            </a:r>
            <a:r>
              <a:rPr lang="en-US" sz="4000">
                <a:solidFill>
                  <a:srgbClr val="000000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≫ f(n)</a:t>
            </a:r>
          </a:p>
        </p:txBody>
      </p:sp>
      <p:sp>
        <p:nvSpPr>
          <p:cNvPr id="585737" name="Rectangle 9"/>
          <p:cNvSpPr>
            <a:spLocks noChangeArrowheads="1"/>
          </p:cNvSpPr>
          <p:nvPr/>
        </p:nvSpPr>
        <p:spPr bwMode="auto">
          <a:xfrm>
            <a:off x="2209800" y="1447800"/>
            <a:ext cx="4565650" cy="1085850"/>
          </a:xfrm>
          <a:prstGeom prst="rect">
            <a:avLst/>
          </a:prstGeom>
          <a:solidFill>
            <a:srgbClr val="FFFFCC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 dirty="0">
                <a:solidFill>
                  <a:srgbClr val="000000"/>
                </a:solidFill>
                <a:cs typeface="+mn-cs"/>
              </a:rPr>
              <a:t>T(n) = </a:t>
            </a:r>
            <a:r>
              <a:rPr lang="en-US" sz="3200" spc="-300" dirty="0">
                <a:solidFill>
                  <a:srgbClr val="000000"/>
                </a:solidFill>
                <a:cs typeface="+mn-cs"/>
              </a:rPr>
              <a:t>a T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(n/b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) + 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f(n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)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4800" y="4119563"/>
            <a:ext cx="7664450" cy="150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Specifically, </a:t>
            </a:r>
            <a:r>
              <a:rPr lang="en-US">
                <a:solidFill>
                  <a:srgbClr val="9900CC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f(n) = O(n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8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 – </a:t>
            </a:r>
            <a:r>
              <a:rPr lang="el-GR" sz="3200" baseline="30000">
                <a:solidFill>
                  <a:srgbClr val="000000"/>
                </a:solidFill>
                <a:sym typeface="Symbol" pitchFamily="18" charset="2"/>
              </a:rPr>
              <a:t>ε</a:t>
            </a:r>
            <a:r>
              <a:rPr lang="en-US">
                <a:solidFill>
                  <a:srgbClr val="000000"/>
                </a:solidFill>
              </a:rPr>
              <a:t>)</a:t>
            </a:r>
            <a:r>
              <a:rPr lang="en-US">
                <a:solidFill>
                  <a:schemeClr val="tx1"/>
                </a:solidFill>
              </a:rPr>
              <a:t> for some constant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ε</a:t>
            </a:r>
            <a:r>
              <a:rPr lang="en-US">
                <a:solidFill>
                  <a:srgbClr val="000000"/>
                </a:solidFill>
              </a:rPr>
              <a:t> &gt; 0 </a:t>
            </a:r>
            <a:r>
              <a:rPr lang="en-US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SzTx/>
              <a:buFontTx/>
              <a:buNone/>
            </a:pPr>
            <a:r>
              <a:rPr lang="en-US" sz="3200" b="1" i="1">
                <a:solidFill>
                  <a:schemeClr val="tx2"/>
                </a:solidFill>
              </a:rPr>
              <a:t>Solution: </a:t>
            </a:r>
            <a:r>
              <a:rPr lang="en-US" sz="3200" b="1" i="1">
                <a:solidFill>
                  <a:schemeClr val="accent2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T(n) = </a:t>
            </a:r>
            <a:r>
              <a:rPr lang="el-GR" sz="3200">
                <a:solidFill>
                  <a:srgbClr val="000000"/>
                </a:solidFill>
              </a:rPr>
              <a:t>Θ</a:t>
            </a:r>
            <a:r>
              <a:rPr lang="en-US" sz="3200">
                <a:solidFill>
                  <a:srgbClr val="000000"/>
                </a:solidFill>
              </a:rPr>
              <a:t>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8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</a:t>
            </a:r>
            <a:r>
              <a:rPr lang="en-US" sz="3200">
                <a:solidFill>
                  <a:srgbClr val="000000"/>
                </a:solidFill>
              </a:rPr>
              <a:t>)</a:t>
            </a:r>
            <a:r>
              <a:rPr lang="en-US" sz="3200">
                <a:solidFill>
                  <a:schemeClr val="tx1"/>
                </a:solidFill>
              </a:rPr>
              <a:t>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Master Method — C</a:t>
            </a:r>
            <a:r>
              <a:rPr lang="en-US" sz="3600"/>
              <a:t>ASE</a:t>
            </a:r>
            <a:r>
              <a:rPr lang="en-US" sz="4400"/>
              <a:t> 2</a:t>
            </a:r>
          </a:p>
        </p:txBody>
      </p:sp>
      <p:sp>
        <p:nvSpPr>
          <p:cNvPr id="585734" name="AutoShape 6"/>
          <p:cNvSpPr>
            <a:spLocks noChangeArrowheads="1"/>
          </p:cNvSpPr>
          <p:nvPr/>
        </p:nvSpPr>
        <p:spPr bwMode="auto">
          <a:xfrm>
            <a:off x="2971800" y="2743200"/>
            <a:ext cx="3200400" cy="1076325"/>
          </a:xfrm>
          <a:prstGeom prst="roundRect">
            <a:avLst>
              <a:gd name="adj" fmla="val 16667"/>
            </a:avLst>
          </a:prstGeom>
          <a:solidFill>
            <a:srgbClr val="FFCDE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8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</a:t>
            </a:r>
            <a:r>
              <a:rPr lang="en-US" sz="4000">
                <a:solidFill>
                  <a:srgbClr val="000000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≈ f(n)</a:t>
            </a:r>
          </a:p>
        </p:txBody>
      </p:sp>
      <p:sp>
        <p:nvSpPr>
          <p:cNvPr id="585735" name="Text Box 7"/>
          <p:cNvSpPr txBox="1">
            <a:spLocks noChangeArrowheads="1"/>
          </p:cNvSpPr>
          <p:nvPr/>
        </p:nvSpPr>
        <p:spPr bwMode="auto">
          <a:xfrm>
            <a:off x="304800" y="4119563"/>
            <a:ext cx="84582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Specifically, </a:t>
            </a:r>
            <a:r>
              <a:rPr lang="en-US">
                <a:solidFill>
                  <a:srgbClr val="000000"/>
                </a:solidFill>
              </a:rPr>
              <a:t>f(n) 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8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</a:t>
            </a:r>
            <a:r>
              <a:rPr lang="en-US">
                <a:solidFill>
                  <a:srgbClr val="000000"/>
                </a:solidFill>
              </a:rPr>
              <a:t>lg</a:t>
            </a:r>
            <a:r>
              <a:rPr lang="en-US" sz="3200" baseline="30000">
                <a:solidFill>
                  <a:srgbClr val="000000"/>
                </a:solidFill>
              </a:rPr>
              <a:t>k</a:t>
            </a:r>
            <a:r>
              <a:rPr lang="en-US">
                <a:solidFill>
                  <a:srgbClr val="000000"/>
                </a:solidFill>
              </a:rPr>
              <a:t>n)</a:t>
            </a:r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for some constant </a:t>
            </a:r>
            <a:r>
              <a:rPr lang="en-US">
                <a:solidFill>
                  <a:srgbClr val="000000"/>
                </a:solidFill>
              </a:rPr>
              <a:t>k ≥ 0</a:t>
            </a:r>
            <a:r>
              <a:rPr lang="en-US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SzTx/>
              <a:buFontTx/>
              <a:buNone/>
            </a:pPr>
            <a:r>
              <a:rPr lang="en-US" sz="3200" b="1" i="1">
                <a:solidFill>
                  <a:schemeClr val="tx2"/>
                </a:solidFill>
              </a:rPr>
              <a:t>Solution:</a:t>
            </a:r>
            <a:r>
              <a:rPr lang="en-US" sz="3200" b="1" i="1">
                <a:solidFill>
                  <a:schemeClr val="accent2"/>
                </a:solidFill>
              </a:rPr>
              <a:t>  </a:t>
            </a:r>
            <a:r>
              <a:rPr lang="en-US" sz="3200">
                <a:solidFill>
                  <a:srgbClr val="000000"/>
                </a:solidFill>
              </a:rPr>
              <a:t>T(n) = </a:t>
            </a:r>
            <a:r>
              <a:rPr lang="el-GR" sz="3200">
                <a:solidFill>
                  <a:srgbClr val="000000"/>
                </a:solidFill>
              </a:rPr>
              <a:t>Θ</a:t>
            </a:r>
            <a:r>
              <a:rPr lang="en-US" sz="3200">
                <a:solidFill>
                  <a:srgbClr val="000000"/>
                </a:solidFill>
              </a:rPr>
              <a:t>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8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</a:t>
            </a:r>
            <a:r>
              <a:rPr lang="en-US" sz="3200">
                <a:solidFill>
                  <a:srgbClr val="000000"/>
                </a:solidFill>
              </a:rPr>
              <a:t>lg</a:t>
            </a:r>
            <a:r>
              <a:rPr lang="en-US" sz="3200" baseline="30000">
                <a:solidFill>
                  <a:srgbClr val="000000"/>
                </a:solidFill>
              </a:rPr>
              <a:t>k+1</a:t>
            </a:r>
            <a:r>
              <a:rPr lang="en-US" sz="3200">
                <a:solidFill>
                  <a:srgbClr val="000000"/>
                </a:solidFill>
              </a:rPr>
              <a:t>n))</a:t>
            </a:r>
            <a:r>
              <a:rPr lang="en-US" sz="3200">
                <a:solidFill>
                  <a:schemeClr val="tx1"/>
                </a:solidFill>
              </a:rPr>
              <a:t> .</a:t>
            </a:r>
          </a:p>
        </p:txBody>
      </p:sp>
      <p:sp>
        <p:nvSpPr>
          <p:cNvPr id="585737" name="Rectangle 9"/>
          <p:cNvSpPr>
            <a:spLocks noChangeArrowheads="1"/>
          </p:cNvSpPr>
          <p:nvPr/>
        </p:nvSpPr>
        <p:spPr bwMode="auto">
          <a:xfrm>
            <a:off x="2209800" y="1447800"/>
            <a:ext cx="4565650" cy="1085850"/>
          </a:xfrm>
          <a:prstGeom prst="rect">
            <a:avLst/>
          </a:prstGeom>
          <a:solidFill>
            <a:srgbClr val="FFFFCC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 dirty="0">
                <a:solidFill>
                  <a:srgbClr val="000000"/>
                </a:solidFill>
                <a:cs typeface="+mn-cs"/>
              </a:rPr>
              <a:t>T(n) = </a:t>
            </a:r>
            <a:r>
              <a:rPr lang="en-US" sz="3200" spc="-300" dirty="0">
                <a:solidFill>
                  <a:srgbClr val="000000"/>
                </a:solidFill>
                <a:cs typeface="+mn-cs"/>
              </a:rPr>
              <a:t>a T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(n/b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) + 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f(n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)</a:t>
            </a:r>
          </a:p>
        </p:txBody>
      </p:sp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304800" y="5943600"/>
            <a:ext cx="8001000" cy="433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chemeClr val="tx2"/>
                </a:solidFill>
              </a:rPr>
              <a:t>Ex(qsort): a =2, b=2, k=0 </a:t>
            </a:r>
            <a:r>
              <a:rPr lang="en-US">
                <a:solidFill>
                  <a:schemeClr val="tx2"/>
                </a:solidFill>
                <a:sym typeface="Wingdings" pitchFamily="2" charset="2"/>
              </a:rPr>
              <a:t> T</a:t>
            </a:r>
            <a:r>
              <a:rPr lang="en-US" baseline="-25000">
                <a:solidFill>
                  <a:schemeClr val="tx2"/>
                </a:solidFill>
                <a:sym typeface="Wingdings" pitchFamily="2" charset="2"/>
              </a:rPr>
              <a:t>1</a:t>
            </a:r>
            <a:r>
              <a:rPr lang="en-US">
                <a:solidFill>
                  <a:schemeClr val="tx2"/>
                </a:solidFill>
                <a:sym typeface="Wingdings" pitchFamily="2" charset="2"/>
              </a:rPr>
              <a:t>(n)=</a:t>
            </a:r>
            <a:r>
              <a:rPr lang="el-GR">
                <a:solidFill>
                  <a:schemeClr val="tx2"/>
                </a:solidFill>
              </a:rPr>
              <a:t>Θ</a:t>
            </a:r>
            <a:r>
              <a:rPr lang="en-US">
                <a:solidFill>
                  <a:schemeClr val="tx2"/>
                </a:solidFill>
              </a:rPr>
              <a:t>(n lg 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573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Master Method — C</a:t>
            </a:r>
            <a:r>
              <a:rPr lang="en-US" sz="3600"/>
              <a:t>ASE</a:t>
            </a:r>
            <a:r>
              <a:rPr lang="en-US" sz="4400"/>
              <a:t> 3</a:t>
            </a:r>
          </a:p>
        </p:txBody>
      </p:sp>
      <p:sp>
        <p:nvSpPr>
          <p:cNvPr id="585734" name="AutoShape 6"/>
          <p:cNvSpPr>
            <a:spLocks noChangeArrowheads="1"/>
          </p:cNvSpPr>
          <p:nvPr/>
        </p:nvSpPr>
        <p:spPr bwMode="auto">
          <a:xfrm>
            <a:off x="2971800" y="2743200"/>
            <a:ext cx="3200400" cy="1076325"/>
          </a:xfrm>
          <a:prstGeom prst="roundRect">
            <a:avLst>
              <a:gd name="adj" fmla="val 16667"/>
            </a:avLst>
          </a:prstGeom>
          <a:solidFill>
            <a:srgbClr val="FFCDE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8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</a:t>
            </a:r>
            <a:r>
              <a:rPr lang="en-US" sz="4000">
                <a:solidFill>
                  <a:srgbClr val="000000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≪ f(n)</a:t>
            </a:r>
          </a:p>
        </p:txBody>
      </p:sp>
      <p:sp>
        <p:nvSpPr>
          <p:cNvPr id="585735" name="Text Box 7"/>
          <p:cNvSpPr txBox="1">
            <a:spLocks noChangeArrowheads="1"/>
          </p:cNvSpPr>
          <p:nvPr/>
        </p:nvSpPr>
        <p:spPr bwMode="auto">
          <a:xfrm>
            <a:off x="304800" y="4038600"/>
            <a:ext cx="8458200" cy="254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Specifically,</a:t>
            </a:r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f(n) = </a:t>
            </a:r>
            <a:r>
              <a:rPr lang="el-GR">
                <a:solidFill>
                  <a:srgbClr val="000000"/>
                </a:solidFill>
              </a:rPr>
              <a:t>Ω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8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 + </a:t>
            </a:r>
            <a:r>
              <a:rPr lang="el-GR" sz="3200" baseline="30000">
                <a:solidFill>
                  <a:srgbClr val="000000"/>
                </a:solidFill>
              </a:rPr>
              <a:t>ε</a:t>
            </a:r>
            <a:r>
              <a:rPr lang="en-US">
                <a:solidFill>
                  <a:srgbClr val="000000"/>
                </a:solidFill>
              </a:rPr>
              <a:t>)</a:t>
            </a:r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for some constant </a:t>
            </a:r>
            <a:r>
              <a:rPr lang="el-GR">
                <a:solidFill>
                  <a:srgbClr val="000000"/>
                </a:solidFill>
              </a:rPr>
              <a:t>ε</a:t>
            </a:r>
            <a:r>
              <a:rPr lang="en-US">
                <a:solidFill>
                  <a:srgbClr val="000000"/>
                </a:solidFill>
              </a:rPr>
              <a:t> &gt; 0</a:t>
            </a:r>
            <a:r>
              <a:rPr lang="en-US">
                <a:solidFill>
                  <a:schemeClr val="tx1"/>
                </a:solidFill>
              </a:rPr>
              <a:t>,</a:t>
            </a:r>
            <a:r>
              <a:rPr lang="en-US" sz="3200" i="1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and</a:t>
            </a:r>
            <a:r>
              <a:rPr lang="en-US" i="1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f(n) </a:t>
            </a:r>
            <a:r>
              <a:rPr lang="en-US">
                <a:solidFill>
                  <a:schemeClr val="tx1"/>
                </a:solidFill>
              </a:rPr>
              <a:t>satisfies the </a:t>
            </a:r>
            <a:r>
              <a:rPr lang="en-US" b="1" i="1">
                <a:solidFill>
                  <a:schemeClr val="accent2"/>
                </a:solidFill>
              </a:rPr>
              <a:t>regularity condition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that </a:t>
            </a:r>
            <a:r>
              <a:rPr lang="en-US">
                <a:solidFill>
                  <a:srgbClr val="000000"/>
                </a:solidFill>
              </a:rPr>
              <a:t>a f(n/b) ≤ c f(n)</a:t>
            </a:r>
            <a:r>
              <a:rPr lang="en-US">
                <a:solidFill>
                  <a:srgbClr val="009999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for some constant </a:t>
            </a:r>
            <a:r>
              <a:rPr lang="en-US">
                <a:solidFill>
                  <a:srgbClr val="000000"/>
                </a:solidFill>
              </a:rPr>
              <a:t>c &lt; 1</a:t>
            </a:r>
            <a:r>
              <a:rPr lang="en-US" sz="320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SzTx/>
              <a:buFontTx/>
              <a:buNone/>
            </a:pPr>
            <a:r>
              <a:rPr lang="en-US" sz="3200" b="1" i="1">
                <a:solidFill>
                  <a:schemeClr val="tx2"/>
                </a:solidFill>
              </a:rPr>
              <a:t>Solution:</a:t>
            </a:r>
            <a:r>
              <a:rPr lang="en-US" sz="3200" b="1" i="1">
                <a:solidFill>
                  <a:schemeClr val="accent2"/>
                </a:solidFill>
              </a:rPr>
              <a:t>  </a:t>
            </a:r>
            <a:r>
              <a:rPr lang="en-US" sz="3200">
                <a:solidFill>
                  <a:srgbClr val="000000"/>
                </a:solidFill>
              </a:rPr>
              <a:t>T(n) = </a:t>
            </a:r>
            <a:r>
              <a:rPr lang="el-GR" sz="3200">
                <a:solidFill>
                  <a:srgbClr val="000000"/>
                </a:solidFill>
              </a:rPr>
              <a:t>Θ</a:t>
            </a:r>
            <a:r>
              <a:rPr lang="en-US" sz="3200">
                <a:solidFill>
                  <a:srgbClr val="000000"/>
                </a:solidFill>
              </a:rPr>
              <a:t>(f(n))</a:t>
            </a:r>
            <a:r>
              <a:rPr lang="en-US" sz="3200">
                <a:solidFill>
                  <a:schemeClr val="tx1"/>
                </a:solidFill>
              </a:rPr>
              <a:t> .</a:t>
            </a:r>
          </a:p>
        </p:txBody>
      </p:sp>
      <p:sp>
        <p:nvSpPr>
          <p:cNvPr id="585737" name="Rectangle 9"/>
          <p:cNvSpPr>
            <a:spLocks noChangeArrowheads="1"/>
          </p:cNvSpPr>
          <p:nvPr/>
        </p:nvSpPr>
        <p:spPr bwMode="auto">
          <a:xfrm>
            <a:off x="2209800" y="1447800"/>
            <a:ext cx="4565650" cy="1085850"/>
          </a:xfrm>
          <a:prstGeom prst="rect">
            <a:avLst/>
          </a:prstGeom>
          <a:solidFill>
            <a:srgbClr val="FFFFCC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 dirty="0">
                <a:solidFill>
                  <a:srgbClr val="000000"/>
                </a:solidFill>
                <a:cs typeface="+mn-cs"/>
              </a:rPr>
              <a:t>T(n) = </a:t>
            </a:r>
            <a:r>
              <a:rPr lang="en-US" sz="3200" spc="-300" dirty="0">
                <a:solidFill>
                  <a:srgbClr val="000000"/>
                </a:solidFill>
                <a:cs typeface="+mn-cs"/>
              </a:rPr>
              <a:t>a T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(n/b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) + 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f(n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)</a:t>
            </a:r>
          </a:p>
        </p:txBody>
      </p:sp>
      <p:sp>
        <p:nvSpPr>
          <p:cNvPr id="8" name="TextBox 7"/>
          <p:cNvSpPr>
            <a:spLocks noChangeArrowheads="1"/>
          </p:cNvSpPr>
          <p:nvPr/>
        </p:nvSpPr>
        <p:spPr bwMode="auto">
          <a:xfrm>
            <a:off x="6096000" y="5562600"/>
            <a:ext cx="2514600" cy="892175"/>
          </a:xfrm>
          <a:prstGeom prst="wedgeRoundRectCallout">
            <a:avLst>
              <a:gd name="adj1" fmla="val -87375"/>
              <a:gd name="adj2" fmla="val 3612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rgbClr val="FFFF00"/>
                </a:solidFill>
              </a:rPr>
              <a:t>Example: Span of qsort</a:t>
            </a:r>
            <a:endParaRPr lang="en-US" sz="24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5735" grpId="0" build="p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Master Method Summary</a:t>
            </a:r>
          </a:p>
        </p:txBody>
      </p:sp>
      <p:sp>
        <p:nvSpPr>
          <p:cNvPr id="609284" name="Rectangle 4"/>
          <p:cNvSpPr>
            <a:spLocks noChangeArrowheads="1"/>
          </p:cNvSpPr>
          <p:nvPr/>
        </p:nvSpPr>
        <p:spPr bwMode="auto">
          <a:xfrm>
            <a:off x="273050" y="2794000"/>
            <a:ext cx="8566150" cy="373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 b="1">
                <a:solidFill>
                  <a:schemeClr val="tx2"/>
                </a:solidFill>
              </a:rPr>
              <a:t>CASE 1</a:t>
            </a:r>
            <a:r>
              <a:rPr lang="en-US" sz="3200">
                <a:solidFill>
                  <a:schemeClr val="tx2"/>
                </a:solidFill>
              </a:rPr>
              <a:t>:</a:t>
            </a:r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f</a:t>
            </a:r>
            <a:r>
              <a:rPr lang="en-US" sz="1600">
                <a:solidFill>
                  <a:srgbClr val="000000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(n) = O(n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16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 – </a:t>
            </a:r>
            <a:r>
              <a:rPr lang="el-GR" sz="3200" baseline="30000">
                <a:solidFill>
                  <a:srgbClr val="000000"/>
                </a:solidFill>
              </a:rPr>
              <a:t>ε</a:t>
            </a:r>
            <a:r>
              <a:rPr lang="en-US" sz="3200">
                <a:solidFill>
                  <a:srgbClr val="000000"/>
                </a:solidFill>
              </a:rPr>
              <a:t>)</a:t>
            </a:r>
            <a:r>
              <a:rPr lang="en-US" sz="3200">
                <a:solidFill>
                  <a:schemeClr val="tx1"/>
                </a:solidFill>
              </a:rPr>
              <a:t>, </a:t>
            </a:r>
            <a:r>
              <a:rPr lang="en-US">
                <a:solidFill>
                  <a:schemeClr val="tx1"/>
                </a:solidFill>
              </a:rPr>
              <a:t>constant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ε</a:t>
            </a:r>
            <a:r>
              <a:rPr lang="en-US">
                <a:solidFill>
                  <a:srgbClr val="000000"/>
                </a:solidFill>
              </a:rPr>
              <a:t> &gt; 0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chemeClr val="tx1"/>
                </a:solidFill>
                <a:sym typeface="Symbol" pitchFamily="18" charset="2"/>
              </a:rPr>
              <a:t> </a:t>
            </a:r>
            <a:r>
              <a:rPr lang="en-US" sz="3200">
                <a:solidFill>
                  <a:srgbClr val="000000"/>
                </a:solidFill>
              </a:rPr>
              <a:t>T(n) = </a:t>
            </a:r>
            <a:r>
              <a:rPr lang="el-GR" sz="3200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 sz="3200">
                <a:solidFill>
                  <a:srgbClr val="000000"/>
                </a:solidFill>
              </a:rPr>
              <a:t>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16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</a:t>
            </a:r>
            <a:r>
              <a:rPr lang="en-US" sz="3200">
                <a:solidFill>
                  <a:srgbClr val="000000"/>
                </a:solidFill>
              </a:rPr>
              <a:t>) </a:t>
            </a:r>
            <a:r>
              <a:rPr lang="en-US" sz="320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00000"/>
              </a:lnSpc>
              <a:spcBef>
                <a:spcPct val="30000"/>
              </a:spcBef>
              <a:buClrTx/>
              <a:buSzTx/>
              <a:buFontTx/>
              <a:buNone/>
            </a:pPr>
            <a:r>
              <a:rPr lang="en-US" sz="3200" b="1">
                <a:solidFill>
                  <a:schemeClr val="tx2"/>
                </a:solidFill>
              </a:rPr>
              <a:t>CASE 2</a:t>
            </a:r>
            <a:r>
              <a:rPr lang="en-US" sz="3200">
                <a:solidFill>
                  <a:schemeClr val="tx2"/>
                </a:solidFill>
              </a:rPr>
              <a:t>:</a:t>
            </a:r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f</a:t>
            </a:r>
            <a:r>
              <a:rPr lang="en-US" sz="1800">
                <a:solidFill>
                  <a:srgbClr val="000000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(n) = </a:t>
            </a:r>
            <a:r>
              <a:rPr lang="el-GR" sz="3200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 sz="3200">
                <a:solidFill>
                  <a:srgbClr val="000000"/>
                </a:solidFill>
              </a:rPr>
              <a:t>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16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 </a:t>
            </a:r>
            <a:r>
              <a:rPr lang="en-US" sz="3200">
                <a:solidFill>
                  <a:srgbClr val="000000"/>
                </a:solidFill>
              </a:rPr>
              <a:t>lg</a:t>
            </a:r>
            <a:r>
              <a:rPr lang="en-US" sz="3200" baseline="30000">
                <a:solidFill>
                  <a:srgbClr val="000000"/>
                </a:solidFill>
              </a:rPr>
              <a:t>k</a:t>
            </a:r>
            <a:r>
              <a:rPr lang="en-US" sz="3200">
                <a:solidFill>
                  <a:srgbClr val="000000"/>
                </a:solidFill>
              </a:rPr>
              <a:t>n)</a:t>
            </a:r>
            <a:r>
              <a:rPr lang="en-US" sz="3200">
                <a:solidFill>
                  <a:schemeClr val="tx1"/>
                </a:solidFill>
              </a:rPr>
              <a:t>, </a:t>
            </a:r>
            <a:r>
              <a:rPr lang="en-US">
                <a:solidFill>
                  <a:schemeClr val="tx1"/>
                </a:solidFill>
              </a:rPr>
              <a:t>constant</a:t>
            </a:r>
            <a:r>
              <a:rPr lang="en-US">
                <a:solidFill>
                  <a:srgbClr val="000000"/>
                </a:solidFill>
              </a:rPr>
              <a:t> k 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</a:t>
            </a:r>
            <a:r>
              <a:rPr lang="en-US">
                <a:solidFill>
                  <a:srgbClr val="000000"/>
                </a:solidFill>
              </a:rPr>
              <a:t> 0 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chemeClr val="tx1"/>
                </a:solidFill>
                <a:sym typeface="Symbol" pitchFamily="18" charset="2"/>
              </a:rPr>
              <a:t></a:t>
            </a:r>
            <a:r>
              <a:rPr lang="en-US" sz="3200">
                <a:solidFill>
                  <a:srgbClr val="9900CC"/>
                </a:solidFill>
                <a:sym typeface="Symbol" pitchFamily="18" charset="2"/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T(n) = </a:t>
            </a:r>
            <a:r>
              <a:rPr lang="el-GR" sz="3200">
                <a:solidFill>
                  <a:srgbClr val="000000"/>
                </a:solidFill>
              </a:rPr>
              <a:t>Θ</a:t>
            </a:r>
            <a:r>
              <a:rPr lang="en-US" sz="3200">
                <a:solidFill>
                  <a:srgbClr val="000000"/>
                </a:solidFill>
              </a:rPr>
              <a:t>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16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</a:t>
            </a:r>
            <a:r>
              <a:rPr lang="en-US" sz="3200">
                <a:solidFill>
                  <a:srgbClr val="000000"/>
                </a:solidFill>
              </a:rPr>
              <a:t> lg</a:t>
            </a:r>
            <a:r>
              <a:rPr lang="en-US" sz="3200" baseline="30000">
                <a:solidFill>
                  <a:srgbClr val="000000"/>
                </a:solidFill>
              </a:rPr>
              <a:t>k+1</a:t>
            </a:r>
            <a:r>
              <a:rPr lang="en-US" sz="3200">
                <a:solidFill>
                  <a:srgbClr val="000000"/>
                </a:solidFill>
              </a:rPr>
              <a:t>n) </a:t>
            </a:r>
            <a:r>
              <a:rPr lang="en-US" sz="320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00000"/>
              </a:lnSpc>
              <a:spcBef>
                <a:spcPct val="30000"/>
              </a:spcBef>
              <a:buClrTx/>
              <a:buSzTx/>
              <a:buFontTx/>
              <a:buNone/>
            </a:pPr>
            <a:r>
              <a:rPr lang="en-US" sz="3200" b="1">
                <a:solidFill>
                  <a:schemeClr val="tx2"/>
                </a:solidFill>
              </a:rPr>
              <a:t>CASE 3</a:t>
            </a:r>
            <a:r>
              <a:rPr lang="en-US" sz="3200">
                <a:solidFill>
                  <a:schemeClr val="tx2"/>
                </a:solidFill>
              </a:rPr>
              <a:t>:</a:t>
            </a:r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f</a:t>
            </a:r>
            <a:r>
              <a:rPr lang="en-US" sz="1800">
                <a:solidFill>
                  <a:srgbClr val="000000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(n) = </a:t>
            </a:r>
            <a:r>
              <a:rPr lang="el-GR" sz="3200">
                <a:solidFill>
                  <a:srgbClr val="000000"/>
                </a:solidFill>
              </a:rPr>
              <a:t>Ω</a:t>
            </a:r>
            <a:r>
              <a:rPr lang="en-US" sz="3200">
                <a:solidFill>
                  <a:srgbClr val="000000"/>
                </a:solidFill>
              </a:rPr>
              <a:t>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16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 + </a:t>
            </a:r>
            <a:r>
              <a:rPr lang="el-GR" sz="3200" baseline="30000">
                <a:solidFill>
                  <a:srgbClr val="000000"/>
                </a:solidFill>
              </a:rPr>
              <a:t>ε</a:t>
            </a:r>
            <a:r>
              <a:rPr lang="en-US" sz="3200">
                <a:solidFill>
                  <a:srgbClr val="000000"/>
                </a:solidFill>
              </a:rPr>
              <a:t>)</a:t>
            </a:r>
            <a:r>
              <a:rPr lang="en-US" sz="3200">
                <a:solidFill>
                  <a:schemeClr val="tx1"/>
                </a:solidFill>
              </a:rPr>
              <a:t>, </a:t>
            </a:r>
            <a:r>
              <a:rPr lang="en-US">
                <a:solidFill>
                  <a:schemeClr val="tx1"/>
                </a:solidFill>
              </a:rPr>
              <a:t>constant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ε</a:t>
            </a:r>
            <a:r>
              <a:rPr lang="en-US">
                <a:solidFill>
                  <a:srgbClr val="000000"/>
                </a:solidFill>
              </a:rPr>
              <a:t> &gt; 0</a:t>
            </a:r>
            <a:r>
              <a:rPr lang="en-US">
                <a:solidFill>
                  <a:schemeClr val="tx1"/>
                </a:solidFill>
              </a:rPr>
              <a:t>, and regularity condition</a:t>
            </a:r>
            <a:endParaRPr lang="en-US">
              <a:solidFill>
                <a:srgbClr val="009999"/>
              </a:solidFill>
            </a:endParaRPr>
          </a:p>
          <a:p>
            <a:pPr lvl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chemeClr val="tx1"/>
                </a:solidFill>
                <a:sym typeface="Symbol" pitchFamily="18" charset="2"/>
              </a:rPr>
              <a:t> </a:t>
            </a:r>
            <a:r>
              <a:rPr lang="en-US" sz="3200">
                <a:solidFill>
                  <a:srgbClr val="000000"/>
                </a:solidFill>
              </a:rPr>
              <a:t>T(n) = </a:t>
            </a:r>
            <a:r>
              <a:rPr lang="el-GR" sz="3200">
                <a:solidFill>
                  <a:srgbClr val="000000"/>
                </a:solidFill>
              </a:rPr>
              <a:t>Θ</a:t>
            </a:r>
            <a:r>
              <a:rPr lang="en-US" sz="3200">
                <a:solidFill>
                  <a:srgbClr val="000000"/>
                </a:solidFill>
              </a:rPr>
              <a:t>(f(n)) .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209800" y="1447800"/>
            <a:ext cx="4565650" cy="1085850"/>
          </a:xfrm>
          <a:prstGeom prst="rect">
            <a:avLst/>
          </a:prstGeom>
          <a:solidFill>
            <a:srgbClr val="FFFFCC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 dirty="0">
                <a:solidFill>
                  <a:srgbClr val="000000"/>
                </a:solidFill>
                <a:cs typeface="+mn-cs"/>
              </a:rPr>
              <a:t>T(n) = </a:t>
            </a:r>
            <a:r>
              <a:rPr lang="en-US" sz="3200" spc="-300" dirty="0">
                <a:solidFill>
                  <a:srgbClr val="000000"/>
                </a:solidFill>
                <a:cs typeface="+mn-cs"/>
              </a:rPr>
              <a:t>a T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(n/b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) + 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f(n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586" name="AutoShape 35"/>
          <p:cNvCxnSpPr>
            <a:cxnSpLocks noChangeShapeType="1"/>
          </p:cNvCxnSpPr>
          <p:nvPr/>
        </p:nvCxnSpPr>
        <p:spPr bwMode="auto">
          <a:xfrm>
            <a:off x="2095500" y="21336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87" name="AutoShape 36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1143000" y="2632075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88" name="AutoShape 37"/>
          <p:cNvCxnSpPr>
            <a:cxnSpLocks noChangeShapeType="1"/>
          </p:cNvCxnSpPr>
          <p:nvPr/>
        </p:nvCxnSpPr>
        <p:spPr bwMode="auto">
          <a:xfrm>
            <a:off x="1250950" y="3175000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89" name="AutoShape 38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11430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0" name="AutoShape 39"/>
          <p:cNvCxnSpPr>
            <a:cxnSpLocks noChangeShapeType="1"/>
          </p:cNvCxnSpPr>
          <p:nvPr/>
        </p:nvCxnSpPr>
        <p:spPr bwMode="auto">
          <a:xfrm>
            <a:off x="11430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1" name="AutoShape 40"/>
          <p:cNvCxnSpPr>
            <a:cxnSpLocks noChangeShapeType="1"/>
          </p:cNvCxnSpPr>
          <p:nvPr/>
        </p:nvCxnSpPr>
        <p:spPr bwMode="auto">
          <a:xfrm>
            <a:off x="1143000" y="4848225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2" name="AutoShape 41"/>
          <p:cNvCxnSpPr>
            <a:cxnSpLocks noChangeShapeType="1"/>
          </p:cNvCxnSpPr>
          <p:nvPr/>
        </p:nvCxnSpPr>
        <p:spPr bwMode="auto">
          <a:xfrm>
            <a:off x="1143000" y="539115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3" name="AutoShape 42"/>
          <p:cNvCxnSpPr>
            <a:cxnSpLocks noChangeShapeType="1"/>
          </p:cNvCxnSpPr>
          <p:nvPr/>
        </p:nvCxnSpPr>
        <p:spPr bwMode="auto">
          <a:xfrm>
            <a:off x="1250950" y="5889625"/>
            <a:ext cx="16891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67594" name="Text Box 3"/>
          <p:cNvSpPr txBox="1">
            <a:spLocks noChangeArrowheads="1"/>
          </p:cNvSpPr>
          <p:nvPr/>
        </p:nvSpPr>
        <p:spPr bwMode="auto">
          <a:xfrm>
            <a:off x="1219200" y="1219200"/>
            <a:ext cx="7442200" cy="5842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</a:rPr>
              <a:t>T</a:t>
            </a:r>
            <a:r>
              <a:rPr lang="en-US" sz="3200" baseline="-25000">
                <a:solidFill>
                  <a:srgbClr val="002060"/>
                </a:solidFill>
              </a:rPr>
              <a:t>P</a:t>
            </a:r>
            <a:r>
              <a:rPr lang="en-US" sz="3200">
                <a:solidFill>
                  <a:srgbClr val="002060"/>
                </a:solidFill>
              </a:rPr>
              <a:t> = </a:t>
            </a:r>
            <a:r>
              <a:rPr lang="en-US" sz="3200">
                <a:solidFill>
                  <a:schemeClr val="tx1"/>
                </a:solidFill>
              </a:rPr>
              <a:t>execution time on </a:t>
            </a:r>
            <a:r>
              <a:rPr lang="en-US" sz="3200">
                <a:solidFill>
                  <a:srgbClr val="002060"/>
                </a:solidFill>
              </a:rPr>
              <a:t>P</a:t>
            </a:r>
            <a:r>
              <a:rPr lang="en-US" sz="3200">
                <a:solidFill>
                  <a:schemeClr val="tx1"/>
                </a:solidFill>
              </a:rPr>
              <a:t> processors</a:t>
            </a:r>
          </a:p>
        </p:txBody>
      </p:sp>
      <p:sp>
        <p:nvSpPr>
          <p:cNvPr id="285700" name="Oval 4"/>
          <p:cNvSpPr>
            <a:spLocks noChangeArrowheads="1"/>
          </p:cNvSpPr>
          <p:nvPr/>
        </p:nvSpPr>
        <p:spPr bwMode="auto">
          <a:xfrm>
            <a:off x="333375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1" name="Oval 5"/>
          <p:cNvSpPr>
            <a:spLocks noChangeArrowheads="1"/>
          </p:cNvSpPr>
          <p:nvPr/>
        </p:nvSpPr>
        <p:spPr bwMode="auto">
          <a:xfrm>
            <a:off x="28575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2" name="Oval 6"/>
          <p:cNvSpPr>
            <a:spLocks noChangeArrowheads="1"/>
          </p:cNvSpPr>
          <p:nvPr/>
        </p:nvSpPr>
        <p:spPr bwMode="auto">
          <a:xfrm>
            <a:off x="2857500" y="50863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3" name="Oval 7"/>
          <p:cNvSpPr>
            <a:spLocks noChangeArrowheads="1"/>
          </p:cNvSpPr>
          <p:nvPr/>
        </p:nvSpPr>
        <p:spPr bwMode="auto">
          <a:xfrm>
            <a:off x="38100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4" name="Oval 8"/>
          <p:cNvSpPr>
            <a:spLocks noChangeArrowheads="1"/>
          </p:cNvSpPr>
          <p:nvPr/>
        </p:nvSpPr>
        <p:spPr bwMode="auto">
          <a:xfrm>
            <a:off x="381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5" name="Oval 9"/>
          <p:cNvSpPr>
            <a:spLocks noChangeArrowheads="1"/>
          </p:cNvSpPr>
          <p:nvPr/>
        </p:nvSpPr>
        <p:spPr bwMode="auto">
          <a:xfrm>
            <a:off x="1943100" y="18288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6" name="Oval 10"/>
          <p:cNvSpPr>
            <a:spLocks noChangeArrowheads="1"/>
          </p:cNvSpPr>
          <p:nvPr/>
        </p:nvSpPr>
        <p:spPr bwMode="auto">
          <a:xfrm>
            <a:off x="1943100" y="23717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8" name="Oval 12"/>
          <p:cNvSpPr>
            <a:spLocks noChangeArrowheads="1"/>
          </p:cNvSpPr>
          <p:nvPr/>
        </p:nvSpPr>
        <p:spPr bwMode="auto">
          <a:xfrm>
            <a:off x="2895600" y="61722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9" name="Oval 13"/>
          <p:cNvSpPr>
            <a:spLocks noChangeArrowheads="1"/>
          </p:cNvSpPr>
          <p:nvPr/>
        </p:nvSpPr>
        <p:spPr bwMode="auto">
          <a:xfrm>
            <a:off x="990600" y="29146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0" name="Oval 14"/>
          <p:cNvSpPr>
            <a:spLocks noChangeArrowheads="1"/>
          </p:cNvSpPr>
          <p:nvPr/>
        </p:nvSpPr>
        <p:spPr bwMode="auto">
          <a:xfrm>
            <a:off x="9906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1" name="Oval 15"/>
          <p:cNvSpPr>
            <a:spLocks noChangeArrowheads="1"/>
          </p:cNvSpPr>
          <p:nvPr/>
        </p:nvSpPr>
        <p:spPr bwMode="auto">
          <a:xfrm>
            <a:off x="990600" y="50863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2" name="Oval 16"/>
          <p:cNvSpPr>
            <a:spLocks noChangeArrowheads="1"/>
          </p:cNvSpPr>
          <p:nvPr/>
        </p:nvSpPr>
        <p:spPr bwMode="auto">
          <a:xfrm>
            <a:off x="990600" y="56292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3" name="Oval 17"/>
          <p:cNvSpPr>
            <a:spLocks noChangeArrowheads="1"/>
          </p:cNvSpPr>
          <p:nvPr/>
        </p:nvSpPr>
        <p:spPr bwMode="auto">
          <a:xfrm>
            <a:off x="9906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4" name="Oval 18"/>
          <p:cNvSpPr>
            <a:spLocks noChangeArrowheads="1"/>
          </p:cNvSpPr>
          <p:nvPr/>
        </p:nvSpPr>
        <p:spPr bwMode="auto">
          <a:xfrm>
            <a:off x="19050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5" name="Oval 19"/>
          <p:cNvSpPr>
            <a:spLocks noChangeArrowheads="1"/>
          </p:cNvSpPr>
          <p:nvPr/>
        </p:nvSpPr>
        <p:spPr bwMode="auto">
          <a:xfrm>
            <a:off x="38100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6" name="Oval 20"/>
          <p:cNvSpPr>
            <a:spLocks noChangeArrowheads="1"/>
          </p:cNvSpPr>
          <p:nvPr/>
        </p:nvSpPr>
        <p:spPr bwMode="auto">
          <a:xfrm>
            <a:off x="3810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24" name="Oval 28"/>
          <p:cNvSpPr>
            <a:spLocks noChangeArrowheads="1"/>
          </p:cNvSpPr>
          <p:nvPr/>
        </p:nvSpPr>
        <p:spPr bwMode="auto">
          <a:xfrm>
            <a:off x="1905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7" name="Oval 11"/>
          <p:cNvSpPr>
            <a:spLocks noChangeArrowheads="1"/>
          </p:cNvSpPr>
          <p:nvPr/>
        </p:nvSpPr>
        <p:spPr bwMode="auto">
          <a:xfrm>
            <a:off x="146685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cxnSp>
        <p:nvCxnSpPr>
          <p:cNvPr id="67649" name="AutoShape 21"/>
          <p:cNvCxnSpPr>
            <a:cxnSpLocks noChangeShapeType="1"/>
          </p:cNvCxnSpPr>
          <p:nvPr/>
        </p:nvCxnSpPr>
        <p:spPr bwMode="auto">
          <a:xfrm>
            <a:off x="2203450" y="2632075"/>
            <a:ext cx="1282700" cy="825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0" name="AutoShape 22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533400" y="3175000"/>
            <a:ext cx="5016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1" name="AutoShape 23"/>
          <p:cNvCxnSpPr>
            <a:cxnSpLocks noChangeShapeType="1"/>
          </p:cNvCxnSpPr>
          <p:nvPr/>
        </p:nvCxnSpPr>
        <p:spPr bwMode="auto">
          <a:xfrm>
            <a:off x="533400" y="3762375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2" name="AutoShape 24"/>
          <p:cNvCxnSpPr>
            <a:cxnSpLocks noChangeShapeType="1"/>
          </p:cNvCxnSpPr>
          <p:nvPr/>
        </p:nvCxnSpPr>
        <p:spPr bwMode="auto">
          <a:xfrm>
            <a:off x="1727200" y="3717925"/>
            <a:ext cx="3302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3" name="AutoShape 25"/>
          <p:cNvCxnSpPr>
            <a:cxnSpLocks noChangeShapeType="1"/>
          </p:cNvCxnSpPr>
          <p:nvPr/>
        </p:nvCxnSpPr>
        <p:spPr bwMode="auto">
          <a:xfrm>
            <a:off x="641350" y="4803775"/>
            <a:ext cx="3937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4" name="AutoShape 26"/>
          <p:cNvCxnSpPr>
            <a:cxnSpLocks noChangeShapeType="1"/>
          </p:cNvCxnSpPr>
          <p:nvPr/>
        </p:nvCxnSpPr>
        <p:spPr bwMode="auto">
          <a:xfrm>
            <a:off x="35941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5" name="AutoShape 27"/>
          <p:cNvCxnSpPr>
            <a:cxnSpLocks noChangeShapeType="1"/>
            <a:stCxn id="0" idx="3"/>
          </p:cNvCxnSpPr>
          <p:nvPr/>
        </p:nvCxnSpPr>
        <p:spPr bwMode="auto">
          <a:xfrm flipH="1">
            <a:off x="1250950" y="4803775"/>
            <a:ext cx="6985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6" name="AutoShape 29"/>
          <p:cNvCxnSpPr>
            <a:cxnSpLocks noChangeShapeType="1"/>
          </p:cNvCxnSpPr>
          <p:nvPr/>
        </p:nvCxnSpPr>
        <p:spPr bwMode="auto">
          <a:xfrm>
            <a:off x="20574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7" name="AutoShape 30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30099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8" name="AutoShape 31"/>
          <p:cNvCxnSpPr>
            <a:cxnSpLocks noChangeShapeType="1"/>
          </p:cNvCxnSpPr>
          <p:nvPr/>
        </p:nvCxnSpPr>
        <p:spPr bwMode="auto">
          <a:xfrm>
            <a:off x="3009900" y="4305300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9" name="AutoShape 32"/>
          <p:cNvCxnSpPr>
            <a:cxnSpLocks noChangeShapeType="1"/>
          </p:cNvCxnSpPr>
          <p:nvPr/>
        </p:nvCxnSpPr>
        <p:spPr bwMode="auto">
          <a:xfrm>
            <a:off x="39624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60" name="AutoShape 33"/>
          <p:cNvCxnSpPr>
            <a:cxnSpLocks noChangeShapeType="1"/>
          </p:cNvCxnSpPr>
          <p:nvPr/>
        </p:nvCxnSpPr>
        <p:spPr bwMode="auto">
          <a:xfrm flipH="1">
            <a:off x="3155950" y="4848225"/>
            <a:ext cx="806450" cy="1368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61" name="AutoShape 34"/>
          <p:cNvCxnSpPr>
            <a:cxnSpLocks noChangeShapeType="1"/>
          </p:cNvCxnSpPr>
          <p:nvPr/>
        </p:nvCxnSpPr>
        <p:spPr bwMode="auto">
          <a:xfrm>
            <a:off x="3009900" y="5391150"/>
            <a:ext cx="3810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67662" name="Rectangle 44"/>
          <p:cNvSpPr>
            <a:spLocks noChangeArrowheads="1"/>
          </p:cNvSpPr>
          <p:nvPr/>
        </p:nvSpPr>
        <p:spPr bwMode="auto">
          <a:xfrm>
            <a:off x="3427413" y="1828800"/>
            <a:ext cx="21796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</a:rPr>
              <a:t>T</a:t>
            </a:r>
            <a:r>
              <a:rPr lang="en-US" sz="3200" baseline="-25000">
                <a:solidFill>
                  <a:srgbClr val="002060"/>
                </a:solidFill>
              </a:rPr>
              <a:t>1</a:t>
            </a:r>
            <a:r>
              <a:rPr lang="en-US" sz="3200">
                <a:solidFill>
                  <a:srgbClr val="827F77"/>
                </a:solidFill>
              </a:rPr>
              <a:t> = </a:t>
            </a:r>
            <a:r>
              <a:rPr lang="en-US" sz="3200" b="1" i="1">
                <a:solidFill>
                  <a:schemeClr val="accent2"/>
                </a:solidFill>
              </a:rPr>
              <a:t>work</a:t>
            </a:r>
          </a:p>
        </p:txBody>
      </p:sp>
      <p:sp>
        <p:nvSpPr>
          <p:cNvPr id="67663" name="Text Box 67"/>
          <p:cNvSpPr txBox="1">
            <a:spLocks noChangeArrowheads="1"/>
          </p:cNvSpPr>
          <p:nvPr/>
        </p:nvSpPr>
        <p:spPr bwMode="auto">
          <a:xfrm>
            <a:off x="6019800" y="1828800"/>
            <a:ext cx="2592388" cy="584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</a:rPr>
              <a:t>T</a:t>
            </a:r>
            <a:r>
              <a:rPr lang="en-US" sz="3200" baseline="-25000">
                <a:solidFill>
                  <a:srgbClr val="002060"/>
                </a:solidFill>
              </a:rPr>
              <a:t>∞</a:t>
            </a:r>
            <a:r>
              <a:rPr lang="en-US" sz="3200">
                <a:solidFill>
                  <a:srgbClr val="002060"/>
                </a:solidFill>
              </a:rPr>
              <a:t> </a:t>
            </a:r>
            <a:r>
              <a:rPr lang="en-US" sz="3200">
                <a:solidFill>
                  <a:schemeClr val="tx1"/>
                </a:solidFill>
              </a:rPr>
              <a:t>= </a:t>
            </a:r>
            <a:r>
              <a:rPr lang="en-US" sz="3200" b="1" i="1">
                <a:solidFill>
                  <a:schemeClr val="accent2"/>
                </a:solidFill>
              </a:rPr>
              <a:t>span</a:t>
            </a:r>
            <a:r>
              <a:rPr lang="en-US" sz="3200" b="1">
                <a:solidFill>
                  <a:schemeClr val="tx2"/>
                </a:solidFill>
              </a:rPr>
              <a:t>*</a:t>
            </a:r>
          </a:p>
        </p:txBody>
      </p:sp>
      <p:sp>
        <p:nvSpPr>
          <p:cNvPr id="67664" name="Text Box 68"/>
          <p:cNvSpPr txBox="1">
            <a:spLocks noChangeArrowheads="1"/>
          </p:cNvSpPr>
          <p:nvPr/>
        </p:nvSpPr>
        <p:spPr bwMode="auto">
          <a:xfrm>
            <a:off x="3962400" y="5768975"/>
            <a:ext cx="5121275" cy="83026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68275" indent="-1682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*	</a:t>
            </a:r>
            <a:r>
              <a:rPr lang="en-US" sz="2400">
                <a:solidFill>
                  <a:schemeClr val="tx1"/>
                </a:solidFill>
              </a:rPr>
              <a:t>Also called </a:t>
            </a:r>
            <a:r>
              <a:rPr lang="en-US" sz="2400" b="1" i="1">
                <a:solidFill>
                  <a:schemeClr val="accent2"/>
                </a:solidFill>
              </a:rPr>
              <a:t>critical-path length</a:t>
            </a:r>
            <a:endParaRPr lang="en-US" sz="2400">
              <a:solidFill>
                <a:schemeClr val="accent2"/>
              </a:solidFill>
            </a:endParaRPr>
          </a:p>
          <a:p>
            <a:pPr marL="168275" indent="-1682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	or </a:t>
            </a:r>
            <a:r>
              <a:rPr lang="en-US" sz="2400" b="1" i="1">
                <a:solidFill>
                  <a:schemeClr val="accent2"/>
                </a:solidFill>
              </a:rPr>
              <a:t>computational depth</a:t>
            </a:r>
            <a:r>
              <a:rPr lang="en-US" sz="240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5" name="AutoShape 88"/>
          <p:cNvSpPr>
            <a:spLocks noChangeArrowheads="1"/>
          </p:cNvSpPr>
          <p:nvPr/>
        </p:nvSpPr>
        <p:spPr bwMode="auto">
          <a:xfrm>
            <a:off x="4319368" y="2702629"/>
            <a:ext cx="4538134" cy="1272633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6350" algn="ctr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600" b="1">
                <a:solidFill>
                  <a:schemeClr val="tx2"/>
                </a:solidFill>
              </a:rPr>
              <a:t>Speedup on p processors</a:t>
            </a:r>
            <a:endParaRPr lang="en-US" sz="2600">
              <a:solidFill>
                <a:schemeClr val="tx2"/>
              </a:solidFill>
            </a:endParaRPr>
          </a:p>
          <a:p>
            <a:pPr marL="346075" lvl="1" indent="-231775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SzTx/>
              <a:buFontTx/>
              <a:buChar char="∙"/>
            </a:pPr>
            <a:r>
              <a:rPr lang="en-US" sz="3200">
                <a:solidFill>
                  <a:srgbClr val="373633"/>
                </a:solidFill>
              </a:rPr>
              <a:t>T</a:t>
            </a:r>
            <a:r>
              <a:rPr lang="en-US" sz="3200" baseline="-25000">
                <a:solidFill>
                  <a:srgbClr val="373633"/>
                </a:solidFill>
              </a:rPr>
              <a:t>1</a:t>
            </a:r>
            <a:r>
              <a:rPr lang="en-US" sz="3200">
                <a:solidFill>
                  <a:srgbClr val="373633"/>
                </a:solidFill>
              </a:rPr>
              <a:t>/T</a:t>
            </a:r>
            <a:r>
              <a:rPr lang="en-US" sz="3200" baseline="-25000">
                <a:solidFill>
                  <a:srgbClr val="373633"/>
                </a:solidFill>
              </a:rPr>
              <a:t>p </a:t>
            </a:r>
            <a:endParaRPr lang="en-US" sz="3200" baseline="-25000">
              <a:solidFill>
                <a:srgbClr val="373633"/>
              </a:solidFill>
              <a:sym typeface="Times New Roman" pitchFamily="18" charset="0"/>
            </a:endParaRPr>
          </a:p>
        </p:txBody>
      </p:sp>
      <p:sp>
        <p:nvSpPr>
          <p:cNvPr id="48" name="AutoShape 88"/>
          <p:cNvSpPr>
            <a:spLocks noChangeArrowheads="1"/>
          </p:cNvSpPr>
          <p:nvPr/>
        </p:nvSpPr>
        <p:spPr bwMode="auto">
          <a:xfrm>
            <a:off x="5105400" y="4234577"/>
            <a:ext cx="2514600" cy="1328023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6350" algn="ctr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anchor="ctr">
            <a:spAutoFit/>
          </a:bodyPr>
          <a:lstStyle/>
          <a:p>
            <a:pPr marL="0" lvl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sz="3200" b="1">
                <a:solidFill>
                  <a:srgbClr val="990033"/>
                </a:solidFill>
              </a:rPr>
              <a:t>Parallelism</a:t>
            </a:r>
            <a:endParaRPr lang="en-US" sz="3200">
              <a:solidFill>
                <a:srgbClr val="373633"/>
              </a:solidFill>
              <a:sym typeface="Times New Roman" pitchFamily="18" charset="0"/>
            </a:endParaRPr>
          </a:p>
          <a:p>
            <a:pPr marL="0" lvl="1">
              <a:lnSpc>
                <a:spcPct val="100000"/>
              </a:lnSpc>
              <a:spcBef>
                <a:spcPct val="0"/>
              </a:spcBef>
              <a:buSzTx/>
              <a:buFontTx/>
              <a:buChar char="∙"/>
            </a:pPr>
            <a:r>
              <a:rPr lang="en-US" sz="3200">
                <a:solidFill>
                  <a:srgbClr val="373633"/>
                </a:solidFill>
              </a:rPr>
              <a:t>T</a:t>
            </a:r>
            <a:r>
              <a:rPr lang="en-US" sz="3200" baseline="-25000">
                <a:solidFill>
                  <a:srgbClr val="373633"/>
                </a:solidFill>
              </a:rPr>
              <a:t>1</a:t>
            </a:r>
            <a:r>
              <a:rPr lang="en-US" sz="3200">
                <a:solidFill>
                  <a:srgbClr val="373633"/>
                </a:solidFill>
              </a:rPr>
              <a:t>/T</a:t>
            </a:r>
            <a:r>
              <a:rPr lang="en-US" baseline="-25000">
                <a:solidFill>
                  <a:srgbClr val="002060"/>
                </a:solidFill>
              </a:rPr>
              <a:t>∞</a:t>
            </a:r>
          </a:p>
        </p:txBody>
      </p:sp>
      <p:sp>
        <p:nvSpPr>
          <p:cNvPr id="67671" name="Title 48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Work and Span (Recap)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tr-TR"/>
              <a:t>MERGESORT</a:t>
            </a:r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defTabSz="914400"/>
            <a:r>
              <a:rPr lang="tr-TR"/>
              <a:t>Mergesort is an example of a </a:t>
            </a:r>
            <a:r>
              <a:rPr lang="tr-TR" u="sng"/>
              <a:t>recursive</a:t>
            </a:r>
            <a:r>
              <a:rPr lang="tr-TR"/>
              <a:t> sorting algorithm.</a:t>
            </a:r>
          </a:p>
          <a:p>
            <a:pPr marL="342900" indent="-342900" defTabSz="914400"/>
            <a:r>
              <a:rPr lang="tr-TR"/>
              <a:t>It is based on the </a:t>
            </a:r>
            <a:r>
              <a:rPr lang="tr-TR">
                <a:solidFill>
                  <a:srgbClr val="FF0000"/>
                </a:solidFill>
              </a:rPr>
              <a:t>divide-and-conquer paradigm</a:t>
            </a:r>
          </a:p>
          <a:p>
            <a:pPr marL="342900" indent="-342900" defTabSz="914400"/>
            <a:r>
              <a:rPr lang="tr-TR"/>
              <a:t>It uses the </a:t>
            </a:r>
            <a:r>
              <a:rPr lang="tr-TR">
                <a:solidFill>
                  <a:srgbClr val="FF0000"/>
                </a:solidFill>
              </a:rPr>
              <a:t>merge operation</a:t>
            </a:r>
            <a:r>
              <a:rPr lang="tr-TR"/>
              <a:t> as its fundamental component</a:t>
            </a:r>
            <a:r>
              <a:rPr lang="en-US"/>
              <a:t> (which </a:t>
            </a:r>
            <a:r>
              <a:rPr lang="tr-TR"/>
              <a:t>takes in two sorted sequences</a:t>
            </a:r>
            <a:r>
              <a:rPr lang="en-US"/>
              <a:t> </a:t>
            </a:r>
            <a:r>
              <a:rPr lang="tr-TR"/>
              <a:t>and</a:t>
            </a:r>
            <a:r>
              <a:rPr lang="en-US"/>
              <a:t> </a:t>
            </a:r>
            <a:r>
              <a:rPr lang="tr-TR"/>
              <a:t>produces a single sorted sequence</a:t>
            </a:r>
            <a:r>
              <a:rPr lang="en-US"/>
              <a:t>) </a:t>
            </a:r>
          </a:p>
          <a:p>
            <a:pPr marL="342900" indent="-342900" defTabSz="914400"/>
            <a:r>
              <a:rPr lang="en-US">
                <a:hlinkClick r:id="rId2"/>
              </a:rPr>
              <a:t>Simulation of Mergesort</a:t>
            </a:r>
            <a:endParaRPr lang="en-US"/>
          </a:p>
          <a:p>
            <a:pPr marL="342900" indent="-342900" defTabSz="914400"/>
            <a:r>
              <a:rPr lang="en-US">
                <a:solidFill>
                  <a:srgbClr val="FF0000"/>
                </a:solidFill>
              </a:rPr>
              <a:t>Drawback of mergesort:</a:t>
            </a:r>
            <a:r>
              <a:rPr lang="en-US"/>
              <a:t> Not in-place (uses an extra temporary array)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59" name="Rectangle 23"/>
          <p:cNvSpPr>
            <a:spLocks noChangeArrowheads="1"/>
          </p:cNvSpPr>
          <p:nvPr/>
        </p:nvSpPr>
        <p:spPr bwMode="auto">
          <a:xfrm>
            <a:off x="609600" y="1219200"/>
            <a:ext cx="7262813" cy="4002088"/>
          </a:xfrm>
          <a:prstGeom prst="foldedCorner">
            <a:avLst>
              <a:gd name="adj" fmla="val 7908"/>
            </a:avLst>
          </a:prstGeom>
          <a:blipFill>
            <a:blip r:embed="rId3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template &lt;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typename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T&gt;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void Merge(T 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*C, 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T 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*A, 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T 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*B,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)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while (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&gt;0 &amp;&amp;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&gt;0)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if (*A &lt;= *B)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  *C++ = *A++;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--;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} else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  *C++ = *B++;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--;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}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}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while (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&gt;0)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*C++ = *A++;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--;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}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while (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&gt;0)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*C++ = *B++;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--;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}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}</a:t>
            </a: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6264275" y="5013325"/>
            <a:ext cx="2438400" cy="609600"/>
            <a:chOff x="3946" y="3158"/>
            <a:chExt cx="1536" cy="38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56770" name="Rectangle 34"/>
            <p:cNvSpPr>
              <a:spLocks noChangeArrowheads="1"/>
            </p:cNvSpPr>
            <p:nvPr/>
          </p:nvSpPr>
          <p:spPr bwMode="auto">
            <a:xfrm>
              <a:off x="3946" y="3158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71" name="Rectangle 35"/>
            <p:cNvSpPr>
              <a:spLocks noChangeArrowheads="1"/>
            </p:cNvSpPr>
            <p:nvPr/>
          </p:nvSpPr>
          <p:spPr bwMode="auto">
            <a:xfrm>
              <a:off x="4330" y="3158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72" name="Rectangle 36"/>
            <p:cNvSpPr>
              <a:spLocks noChangeArrowheads="1"/>
            </p:cNvSpPr>
            <p:nvPr/>
          </p:nvSpPr>
          <p:spPr bwMode="auto">
            <a:xfrm>
              <a:off x="4714" y="3158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73" name="Rectangle 37"/>
            <p:cNvSpPr>
              <a:spLocks noChangeArrowheads="1"/>
            </p:cNvSpPr>
            <p:nvPr/>
          </p:nvSpPr>
          <p:spPr bwMode="auto">
            <a:xfrm>
              <a:off x="5098" y="3158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6264275" y="5851525"/>
            <a:ext cx="2438400" cy="609600"/>
            <a:chOff x="3946" y="3158"/>
            <a:chExt cx="1536" cy="38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56777" name="Rectangle 41"/>
            <p:cNvSpPr>
              <a:spLocks noChangeArrowheads="1"/>
            </p:cNvSpPr>
            <p:nvPr/>
          </p:nvSpPr>
          <p:spPr bwMode="auto">
            <a:xfrm>
              <a:off x="3946" y="3158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78" name="Rectangle 42"/>
            <p:cNvSpPr>
              <a:spLocks noChangeArrowheads="1"/>
            </p:cNvSpPr>
            <p:nvPr/>
          </p:nvSpPr>
          <p:spPr bwMode="auto">
            <a:xfrm>
              <a:off x="4330" y="3158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79" name="Rectangle 43"/>
            <p:cNvSpPr>
              <a:spLocks noChangeArrowheads="1"/>
            </p:cNvSpPr>
            <p:nvPr/>
          </p:nvSpPr>
          <p:spPr bwMode="auto">
            <a:xfrm>
              <a:off x="4714" y="3158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80" name="Rectangle 44"/>
            <p:cNvSpPr>
              <a:spLocks noChangeArrowheads="1"/>
            </p:cNvSpPr>
            <p:nvPr/>
          </p:nvSpPr>
          <p:spPr bwMode="auto">
            <a:xfrm>
              <a:off x="5098" y="3158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425450" y="5424488"/>
            <a:ext cx="4876800" cy="609600"/>
            <a:chOff x="268" y="3417"/>
            <a:chExt cx="3072" cy="38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56762" name="Rectangle 26"/>
            <p:cNvSpPr>
              <a:spLocks noChangeArrowheads="1"/>
            </p:cNvSpPr>
            <p:nvPr/>
          </p:nvSpPr>
          <p:spPr bwMode="auto">
            <a:xfrm>
              <a:off x="268" y="3417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63" name="Rectangle 27"/>
            <p:cNvSpPr>
              <a:spLocks noChangeArrowheads="1"/>
            </p:cNvSpPr>
            <p:nvPr/>
          </p:nvSpPr>
          <p:spPr bwMode="auto">
            <a:xfrm>
              <a:off x="652" y="3417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64" name="Rectangle 28"/>
            <p:cNvSpPr>
              <a:spLocks noChangeArrowheads="1"/>
            </p:cNvSpPr>
            <p:nvPr/>
          </p:nvSpPr>
          <p:spPr bwMode="auto">
            <a:xfrm>
              <a:off x="1036" y="3417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65" name="Rectangle 29"/>
            <p:cNvSpPr>
              <a:spLocks noChangeArrowheads="1"/>
            </p:cNvSpPr>
            <p:nvPr/>
          </p:nvSpPr>
          <p:spPr bwMode="auto">
            <a:xfrm>
              <a:off x="1420" y="3417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66" name="Rectangle 30"/>
            <p:cNvSpPr>
              <a:spLocks noChangeArrowheads="1"/>
            </p:cNvSpPr>
            <p:nvPr/>
          </p:nvSpPr>
          <p:spPr bwMode="auto">
            <a:xfrm>
              <a:off x="1804" y="3417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67" name="Rectangle 31"/>
            <p:cNvSpPr>
              <a:spLocks noChangeArrowheads="1"/>
            </p:cNvSpPr>
            <p:nvPr/>
          </p:nvSpPr>
          <p:spPr bwMode="auto">
            <a:xfrm>
              <a:off x="2188" y="3417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68" name="Rectangle 32"/>
            <p:cNvSpPr>
              <a:spLocks noChangeArrowheads="1"/>
            </p:cNvSpPr>
            <p:nvPr/>
          </p:nvSpPr>
          <p:spPr bwMode="auto">
            <a:xfrm>
              <a:off x="2572" y="3417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69" name="Rectangle 33"/>
            <p:cNvSpPr>
              <a:spLocks noChangeArrowheads="1"/>
            </p:cNvSpPr>
            <p:nvPr/>
          </p:nvSpPr>
          <p:spPr bwMode="auto">
            <a:xfrm>
              <a:off x="2956" y="3417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6343650" y="5105400"/>
            <a:ext cx="2286000" cy="1265238"/>
            <a:chOff x="3996" y="2880"/>
            <a:chExt cx="1440" cy="797"/>
          </a:xfrm>
        </p:grpSpPr>
        <p:sp>
          <p:nvSpPr>
            <p:cNvPr id="87047" name="Rectangle 6"/>
            <p:cNvSpPr>
              <a:spLocks noChangeAspect="1" noChangeArrowheads="1"/>
            </p:cNvSpPr>
            <p:nvPr/>
          </p:nvSpPr>
          <p:spPr bwMode="auto">
            <a:xfrm>
              <a:off x="3996" y="2880"/>
              <a:ext cx="288" cy="288"/>
            </a:xfrm>
            <a:prstGeom prst="rect">
              <a:avLst/>
            </a:prstGeom>
            <a:solidFill>
              <a:srgbClr val="EAEAEA"/>
            </a:solidFill>
            <a:ln w="6350" algn="ctr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chemeClr val="bg2"/>
                  </a:solidFill>
                </a:rPr>
                <a:t>3</a:t>
              </a:r>
            </a:p>
          </p:txBody>
        </p:sp>
        <p:sp>
          <p:nvSpPr>
            <p:cNvPr id="87048" name="Rectangle 7"/>
            <p:cNvSpPr>
              <a:spLocks noChangeAspect="1" noChangeArrowheads="1"/>
            </p:cNvSpPr>
            <p:nvPr/>
          </p:nvSpPr>
          <p:spPr bwMode="auto">
            <a:xfrm>
              <a:off x="4380" y="2880"/>
              <a:ext cx="288" cy="288"/>
            </a:xfrm>
            <a:prstGeom prst="rect">
              <a:avLst/>
            </a:prstGeom>
            <a:solidFill>
              <a:srgbClr val="EAEAEA"/>
            </a:solidFill>
            <a:ln w="6350" algn="ctr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chemeClr val="bg2"/>
                  </a:solidFill>
                </a:rPr>
                <a:t>12</a:t>
              </a:r>
            </a:p>
          </p:txBody>
        </p:sp>
        <p:sp>
          <p:nvSpPr>
            <p:cNvPr id="87049" name="Rectangle 8"/>
            <p:cNvSpPr>
              <a:spLocks noChangeAspect="1" noChangeArrowheads="1"/>
            </p:cNvSpPr>
            <p:nvPr/>
          </p:nvSpPr>
          <p:spPr bwMode="auto">
            <a:xfrm>
              <a:off x="4764" y="2880"/>
              <a:ext cx="288" cy="288"/>
            </a:xfrm>
            <a:prstGeom prst="rect">
              <a:avLst/>
            </a:prstGeom>
            <a:solidFill>
              <a:srgbClr val="EAEAEA"/>
            </a:solidFill>
            <a:ln w="6350" algn="ctr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chemeClr val="bg2"/>
                  </a:solidFill>
                </a:rPr>
                <a:t>19</a:t>
              </a:r>
            </a:p>
          </p:txBody>
        </p:sp>
        <p:sp>
          <p:nvSpPr>
            <p:cNvPr id="87050" name="Rectangle 9"/>
            <p:cNvSpPr>
              <a:spLocks noChangeAspect="1" noChangeArrowheads="1"/>
            </p:cNvSpPr>
            <p:nvPr/>
          </p:nvSpPr>
          <p:spPr bwMode="auto">
            <a:xfrm>
              <a:off x="5148" y="2880"/>
              <a:ext cx="288" cy="288"/>
            </a:xfrm>
            <a:prstGeom prst="rect">
              <a:avLst/>
            </a:prstGeom>
            <a:solidFill>
              <a:srgbClr val="EAEAEA"/>
            </a:solidFill>
            <a:ln w="6350" algn="ctr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chemeClr val="bg2"/>
                  </a:solidFill>
                </a:rPr>
                <a:t>46</a:t>
              </a:r>
            </a:p>
          </p:txBody>
        </p:sp>
        <p:sp>
          <p:nvSpPr>
            <p:cNvPr id="87051" name="Rectangle 10"/>
            <p:cNvSpPr>
              <a:spLocks noChangeAspect="1" noChangeArrowheads="1"/>
            </p:cNvSpPr>
            <p:nvPr/>
          </p:nvSpPr>
          <p:spPr bwMode="auto">
            <a:xfrm>
              <a:off x="3996" y="3389"/>
              <a:ext cx="288" cy="288"/>
            </a:xfrm>
            <a:prstGeom prst="rect">
              <a:avLst/>
            </a:prstGeom>
            <a:solidFill>
              <a:srgbClr val="EAEAEA"/>
            </a:solidFill>
            <a:ln w="6350" algn="ctr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chemeClr val="bg2"/>
                  </a:solidFill>
                </a:rPr>
                <a:t>4</a:t>
              </a:r>
            </a:p>
          </p:txBody>
        </p:sp>
        <p:sp>
          <p:nvSpPr>
            <p:cNvPr id="87052" name="Rectangle 11"/>
            <p:cNvSpPr>
              <a:spLocks noChangeAspect="1" noChangeArrowheads="1"/>
            </p:cNvSpPr>
            <p:nvPr/>
          </p:nvSpPr>
          <p:spPr bwMode="auto">
            <a:xfrm>
              <a:off x="4380" y="3389"/>
              <a:ext cx="288" cy="288"/>
            </a:xfrm>
            <a:prstGeom prst="rect">
              <a:avLst/>
            </a:prstGeom>
            <a:solidFill>
              <a:srgbClr val="EAEAEA"/>
            </a:solidFill>
            <a:ln w="6350" algn="ctr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chemeClr val="bg2"/>
                  </a:solidFill>
                </a:rPr>
                <a:t>14</a:t>
              </a:r>
            </a:p>
          </p:txBody>
        </p:sp>
        <p:sp>
          <p:nvSpPr>
            <p:cNvPr id="87053" name="Rectangle 12"/>
            <p:cNvSpPr>
              <a:spLocks noChangeAspect="1" noChangeArrowheads="1"/>
            </p:cNvSpPr>
            <p:nvPr/>
          </p:nvSpPr>
          <p:spPr bwMode="auto">
            <a:xfrm>
              <a:off x="4764" y="3389"/>
              <a:ext cx="288" cy="288"/>
            </a:xfrm>
            <a:prstGeom prst="rect">
              <a:avLst/>
            </a:prstGeom>
            <a:solidFill>
              <a:srgbClr val="EAEAEA"/>
            </a:solidFill>
            <a:ln w="6350" algn="ctr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chemeClr val="bg2"/>
                  </a:solidFill>
                </a:rPr>
                <a:t>21</a:t>
              </a:r>
            </a:p>
          </p:txBody>
        </p:sp>
        <p:sp>
          <p:nvSpPr>
            <p:cNvPr id="87054" name="Rectangle 13"/>
            <p:cNvSpPr>
              <a:spLocks noChangeAspect="1" noChangeArrowheads="1"/>
            </p:cNvSpPr>
            <p:nvPr/>
          </p:nvSpPr>
          <p:spPr bwMode="auto">
            <a:xfrm>
              <a:off x="5148" y="3389"/>
              <a:ext cx="288" cy="288"/>
            </a:xfrm>
            <a:prstGeom prst="rect">
              <a:avLst/>
            </a:prstGeom>
            <a:solidFill>
              <a:srgbClr val="EAEAEA"/>
            </a:solidFill>
            <a:ln w="6350" algn="ctr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chemeClr val="bg2"/>
                  </a:solidFill>
                </a:rPr>
                <a:t>23</a:t>
              </a:r>
            </a:p>
          </p:txBody>
        </p:sp>
      </p:grpSp>
      <p:sp>
        <p:nvSpPr>
          <p:cNvPr id="756750" name="Rectangle 14"/>
          <p:cNvSpPr>
            <a:spLocks noChangeAspect="1" noChangeArrowheads="1"/>
          </p:cNvSpPr>
          <p:nvPr/>
        </p:nvSpPr>
        <p:spPr bwMode="auto">
          <a:xfrm>
            <a:off x="7562850" y="5105400"/>
            <a:ext cx="457200" cy="457200"/>
          </a:xfrm>
          <a:prstGeom prst="rect">
            <a:avLst/>
          </a:prstGeom>
          <a:solidFill>
            <a:schemeClr val="hlink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756751" name="Rectangle 15"/>
          <p:cNvSpPr>
            <a:spLocks noChangeAspect="1" noChangeArrowheads="1"/>
          </p:cNvSpPr>
          <p:nvPr/>
        </p:nvSpPr>
        <p:spPr bwMode="auto">
          <a:xfrm>
            <a:off x="6343650" y="5105400"/>
            <a:ext cx="457200" cy="457200"/>
          </a:xfrm>
          <a:prstGeom prst="rect">
            <a:avLst/>
          </a:prstGeom>
          <a:solidFill>
            <a:schemeClr val="hlink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56752" name="Rectangle 16"/>
          <p:cNvSpPr>
            <a:spLocks noChangeAspect="1" noChangeArrowheads="1"/>
          </p:cNvSpPr>
          <p:nvPr/>
        </p:nvSpPr>
        <p:spPr bwMode="auto">
          <a:xfrm>
            <a:off x="6343650" y="5913438"/>
            <a:ext cx="457200" cy="457200"/>
          </a:xfrm>
          <a:prstGeom prst="rect">
            <a:avLst/>
          </a:prstGeom>
          <a:solidFill>
            <a:schemeClr val="hlink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756753" name="Rectangle 17"/>
          <p:cNvSpPr>
            <a:spLocks noChangeAspect="1" noChangeArrowheads="1"/>
          </p:cNvSpPr>
          <p:nvPr/>
        </p:nvSpPr>
        <p:spPr bwMode="auto">
          <a:xfrm>
            <a:off x="6953250" y="5105400"/>
            <a:ext cx="457200" cy="457200"/>
          </a:xfrm>
          <a:prstGeom prst="rect">
            <a:avLst/>
          </a:prstGeom>
          <a:solidFill>
            <a:schemeClr val="hlink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756754" name="Rectangle 18"/>
          <p:cNvSpPr>
            <a:spLocks noChangeAspect="1" noChangeArrowheads="1"/>
          </p:cNvSpPr>
          <p:nvPr/>
        </p:nvSpPr>
        <p:spPr bwMode="auto">
          <a:xfrm>
            <a:off x="6953250" y="5913438"/>
            <a:ext cx="457200" cy="457200"/>
          </a:xfrm>
          <a:prstGeom prst="rect">
            <a:avLst/>
          </a:prstGeom>
          <a:solidFill>
            <a:schemeClr val="hlink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756755" name="Rectangle 19"/>
          <p:cNvSpPr>
            <a:spLocks noChangeAspect="1" noChangeArrowheads="1"/>
          </p:cNvSpPr>
          <p:nvPr/>
        </p:nvSpPr>
        <p:spPr bwMode="auto">
          <a:xfrm>
            <a:off x="7562850" y="5913438"/>
            <a:ext cx="457200" cy="457200"/>
          </a:xfrm>
          <a:prstGeom prst="rect">
            <a:avLst/>
          </a:prstGeom>
          <a:solidFill>
            <a:schemeClr val="hlink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756756" name="Rectangle 20"/>
          <p:cNvSpPr>
            <a:spLocks noChangeAspect="1" noChangeArrowheads="1"/>
          </p:cNvSpPr>
          <p:nvPr/>
        </p:nvSpPr>
        <p:spPr bwMode="auto">
          <a:xfrm>
            <a:off x="8172450" y="5913438"/>
            <a:ext cx="457200" cy="457200"/>
          </a:xfrm>
          <a:prstGeom prst="rect">
            <a:avLst/>
          </a:prstGeom>
          <a:solidFill>
            <a:schemeClr val="hlink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756757" name="Rectangle 21"/>
          <p:cNvSpPr>
            <a:spLocks noChangeAspect="1" noChangeArrowheads="1"/>
          </p:cNvSpPr>
          <p:nvPr/>
        </p:nvSpPr>
        <p:spPr bwMode="auto">
          <a:xfrm>
            <a:off x="8172450" y="5105400"/>
            <a:ext cx="457200" cy="457200"/>
          </a:xfrm>
          <a:prstGeom prst="rect">
            <a:avLst/>
          </a:prstGeom>
          <a:solidFill>
            <a:schemeClr val="hlink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46</a:t>
            </a:r>
          </a:p>
        </p:txBody>
      </p:sp>
      <p:sp>
        <p:nvSpPr>
          <p:cNvPr id="87063" name="Rectangle 2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Merging Two Sorted Arrays</a:t>
            </a:r>
          </a:p>
        </p:txBody>
      </p:sp>
      <p:sp>
        <p:nvSpPr>
          <p:cNvPr id="756760" name="AutoShape 24"/>
          <p:cNvSpPr>
            <a:spLocks noChangeArrowheads="1"/>
          </p:cNvSpPr>
          <p:nvPr/>
        </p:nvSpPr>
        <p:spPr bwMode="auto">
          <a:xfrm>
            <a:off x="4776788" y="2830513"/>
            <a:ext cx="3575050" cy="1055687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Time to merge </a:t>
            </a: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n </a:t>
            </a: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elements </a:t>
            </a: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=</a:t>
            </a:r>
            <a:endParaRPr lang="en-US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756761" name="Rectangle 25"/>
          <p:cNvSpPr>
            <a:spLocks noChangeArrowheads="1"/>
          </p:cNvSpPr>
          <p:nvPr/>
        </p:nvSpPr>
        <p:spPr bwMode="auto">
          <a:xfrm>
            <a:off x="6884988" y="3363913"/>
            <a:ext cx="963612" cy="430212"/>
          </a:xfrm>
          <a:prstGeom prst="rect">
            <a:avLst/>
          </a:prstGeom>
          <a:solidFill>
            <a:schemeClr val="accent5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(n)</a:t>
            </a:r>
            <a:r>
              <a:rPr lang="en-US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" fill="hold"/>
                                        <p:tgtEl>
                                          <p:spTgt spid="7567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3" dur="200" fill="hold"/>
                                        <p:tgtEl>
                                          <p:spTgt spid="7567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" fill="hold"/>
                                        <p:tgtEl>
                                          <p:spTgt spid="7567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7567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7567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7567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375 0.05895 L 0.00417 0.00346 " pathEditMode="relative" rAng="0" ptsTypes="AA">
                                      <p:cBhvr>
                                        <p:cTn id="42" dur="1000" spd="-100000" fill="hold"/>
                                        <p:tgtEl>
                                          <p:spTgt spid="7567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" y="-28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7567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7567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7567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" fill="hold"/>
                                        <p:tgtEl>
                                          <p:spTgt spid="7567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0" dur="200" fill="hold"/>
                                        <p:tgtEl>
                                          <p:spTgt spid="7567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" fill="hold"/>
                                        <p:tgtEl>
                                          <p:spTgt spid="7567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7083 -0.05873 L 0.00208 0.00439 " pathEditMode="relative" rAng="0" ptsTypes="AA">
                                      <p:cBhvr>
                                        <p:cTn id="55" dur="1000" spd="-100000" fill="hold"/>
                                        <p:tgtEl>
                                          <p:spTgt spid="7567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" y="31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500" fill="hold"/>
                                        <p:tgtEl>
                                          <p:spTgt spid="7567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7567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7567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" fill="hold"/>
                                        <p:tgtEl>
                                          <p:spTgt spid="7567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3" dur="200" fill="hold"/>
                                        <p:tgtEl>
                                          <p:spTgt spid="7567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" fill="hold"/>
                                        <p:tgtEl>
                                          <p:spTgt spid="7567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7084 0.05896 L -0.00416 0.00347 " pathEditMode="relative" rAng="0" ptsTypes="AA">
                                      <p:cBhvr>
                                        <p:cTn id="68" dur="1000" spd="-100000" fill="hold"/>
                                        <p:tgtEl>
                                          <p:spTgt spid="7567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" y="-28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7567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7567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7567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" dur="200" fill="hold"/>
                                        <p:tgtEl>
                                          <p:spTgt spid="7567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6" dur="200" fill="hold"/>
                                        <p:tgtEl>
                                          <p:spTgt spid="7567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" dur="200" fill="hold"/>
                                        <p:tgtEl>
                                          <p:spTgt spid="7567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0417 -0.05873 L 0.00208 0.00439 " pathEditMode="relative" ptsTypes="AA">
                                      <p:cBhvr>
                                        <p:cTn id="81" dur="1000" spd="-100000" fill="hold"/>
                                        <p:tgtEl>
                                          <p:spTgt spid="7567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7567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7567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7567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" dur="200" fill="hold"/>
                                        <p:tgtEl>
                                          <p:spTgt spid="7567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9" dur="200" fill="hold"/>
                                        <p:tgtEl>
                                          <p:spTgt spid="7567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200" fill="hold"/>
                                        <p:tgtEl>
                                          <p:spTgt spid="7567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0417 0.05896 L -0.00417 0.00347 " pathEditMode="relative" ptsTypes="AA">
                                      <p:cBhvr>
                                        <p:cTn id="94" dur="1000" spd="-100000" fill="hold"/>
                                        <p:tgtEl>
                                          <p:spTgt spid="7567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500" fill="hold"/>
                                        <p:tgtEl>
                                          <p:spTgt spid="7567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7567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7567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200" fill="hold"/>
                                        <p:tgtEl>
                                          <p:spTgt spid="7567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2" dur="200" fill="hold"/>
                                        <p:tgtEl>
                                          <p:spTgt spid="7567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200" fill="hold"/>
                                        <p:tgtEl>
                                          <p:spTgt spid="7567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375 -0.05873 L 0.00209 0.00439 " pathEditMode="relative" ptsTypes="AA">
                                      <p:cBhvr>
                                        <p:cTn id="107" dur="1000" spd="-100000" fill="hold"/>
                                        <p:tgtEl>
                                          <p:spTgt spid="7567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500" fill="hold"/>
                                        <p:tgtEl>
                                          <p:spTgt spid="7567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7567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7567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200" fill="hold"/>
                                        <p:tgtEl>
                                          <p:spTgt spid="7567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5" dur="200" fill="hold"/>
                                        <p:tgtEl>
                                          <p:spTgt spid="7567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200" fill="hold"/>
                                        <p:tgtEl>
                                          <p:spTgt spid="7567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375 -0.05873 L -0.00208 0.00439 " pathEditMode="relative" rAng="0" ptsTypes="AA">
                                      <p:cBhvr>
                                        <p:cTn id="120" dur="1000" spd="-100000" fill="hold"/>
                                        <p:tgtEl>
                                          <p:spTgt spid="7567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" y="31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" dur="500" fill="hold"/>
                                        <p:tgtEl>
                                          <p:spTgt spid="7567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7567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7567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7083 0.05896 L 0.00417 0.00347 " pathEditMode="relative" ptsTypes="AA">
                                      <p:cBhvr>
                                        <p:cTn id="128" dur="1000" spd="-100000" fill="hold"/>
                                        <p:tgtEl>
                                          <p:spTgt spid="7567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0" dur="500" fill="hold"/>
                                        <p:tgtEl>
                                          <p:spTgt spid="7567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7567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7567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756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756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756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6750" grpId="0" animBg="1"/>
      <p:bldP spid="756750" grpId="1" animBg="1"/>
      <p:bldP spid="756751" grpId="0" animBg="1"/>
      <p:bldP spid="756751" grpId="1" animBg="1"/>
      <p:bldP spid="756752" grpId="0" animBg="1"/>
      <p:bldP spid="756752" grpId="1" animBg="1"/>
      <p:bldP spid="756753" grpId="0" animBg="1"/>
      <p:bldP spid="756753" grpId="1" animBg="1"/>
      <p:bldP spid="756754" grpId="0" animBg="1"/>
      <p:bldP spid="756754" grpId="1" animBg="1"/>
      <p:bldP spid="756755" grpId="0" animBg="1"/>
      <p:bldP spid="756755" grpId="1" animBg="1"/>
      <p:bldP spid="756756" grpId="0" animBg="1"/>
      <p:bldP spid="756756" grpId="1" animBg="1"/>
      <p:bldP spid="756757" grpId="0" animBg="1"/>
      <p:bldP spid="756757" grpId="1" animBg="1"/>
      <p:bldP spid="756760" grpId="0" animBg="1"/>
      <p:bldP spid="75676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68" name="Rectangle 52"/>
          <p:cNvSpPr>
            <a:spLocks noChangeArrowheads="1"/>
          </p:cNvSpPr>
          <p:nvPr/>
        </p:nvSpPr>
        <p:spPr bwMode="auto">
          <a:xfrm>
            <a:off x="1104900" y="977900"/>
            <a:ext cx="7262813" cy="3365500"/>
          </a:xfrm>
          <a:prstGeom prst="foldedCorner">
            <a:avLst>
              <a:gd name="adj" fmla="val 13475"/>
            </a:avLst>
          </a:prstGeom>
          <a:blipFill>
            <a:blip r:embed="rId3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template &lt;typename T&gt;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void MergeSort(T *B, T *A, int n)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if (n==1)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B[0] = A[0];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} else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T* C = new T[n];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chemeClr val="accent2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cilk_spawn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MergeSort(C, A, n/2);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rgbClr val="FF0000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      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MergeSort(C+n/2, A+n/2, n-n/2);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chemeClr val="accent2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cilk_sync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Merge(B, C, C+n/2, n/2, n-n/2);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delete[] C;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} 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}</a:t>
            </a:r>
          </a:p>
        </p:txBody>
      </p:sp>
      <p:grpSp>
        <p:nvGrpSpPr>
          <p:cNvPr id="2" name="Group 96"/>
          <p:cNvGrpSpPr>
            <a:grpSpLocks/>
          </p:cNvGrpSpPr>
          <p:nvPr/>
        </p:nvGrpSpPr>
        <p:grpSpPr bwMode="auto">
          <a:xfrm>
            <a:off x="2247900" y="6084888"/>
            <a:ext cx="5372100" cy="527050"/>
            <a:chOff x="1176" y="3652"/>
            <a:chExt cx="3384" cy="332"/>
          </a:xfrm>
        </p:grpSpPr>
        <p:sp>
          <p:nvSpPr>
            <p:cNvPr id="674893" name="Rectangle 77"/>
            <p:cNvSpPr>
              <a:spLocks noChangeArrowheads="1"/>
            </p:cNvSpPr>
            <p:nvPr/>
          </p:nvSpPr>
          <p:spPr bwMode="auto">
            <a:xfrm>
              <a:off x="1176" y="3652"/>
              <a:ext cx="332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894" name="Rectangle 78"/>
            <p:cNvSpPr>
              <a:spLocks noChangeArrowheads="1"/>
            </p:cNvSpPr>
            <p:nvPr/>
          </p:nvSpPr>
          <p:spPr bwMode="auto">
            <a:xfrm>
              <a:off x="1612" y="3652"/>
              <a:ext cx="332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895" name="Rectangle 79"/>
            <p:cNvSpPr>
              <a:spLocks noChangeArrowheads="1"/>
            </p:cNvSpPr>
            <p:nvPr/>
          </p:nvSpPr>
          <p:spPr bwMode="auto">
            <a:xfrm>
              <a:off x="2048" y="3652"/>
              <a:ext cx="332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896" name="Rectangle 80"/>
            <p:cNvSpPr>
              <a:spLocks noChangeArrowheads="1"/>
            </p:cNvSpPr>
            <p:nvPr/>
          </p:nvSpPr>
          <p:spPr bwMode="auto">
            <a:xfrm>
              <a:off x="2484" y="3652"/>
              <a:ext cx="332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897" name="Rectangle 81"/>
            <p:cNvSpPr>
              <a:spLocks noChangeArrowheads="1"/>
            </p:cNvSpPr>
            <p:nvPr/>
          </p:nvSpPr>
          <p:spPr bwMode="auto">
            <a:xfrm>
              <a:off x="2920" y="3652"/>
              <a:ext cx="332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898" name="Rectangle 82"/>
            <p:cNvSpPr>
              <a:spLocks noChangeArrowheads="1"/>
            </p:cNvSpPr>
            <p:nvPr/>
          </p:nvSpPr>
          <p:spPr bwMode="auto">
            <a:xfrm>
              <a:off x="3356" y="3652"/>
              <a:ext cx="332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899" name="Rectangle 83"/>
            <p:cNvSpPr>
              <a:spLocks noChangeArrowheads="1"/>
            </p:cNvSpPr>
            <p:nvPr/>
          </p:nvSpPr>
          <p:spPr bwMode="auto">
            <a:xfrm>
              <a:off x="3792" y="3652"/>
              <a:ext cx="332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900" name="Rectangle 84"/>
            <p:cNvSpPr>
              <a:spLocks noChangeArrowheads="1"/>
            </p:cNvSpPr>
            <p:nvPr/>
          </p:nvSpPr>
          <p:spPr bwMode="auto">
            <a:xfrm>
              <a:off x="4228" y="3652"/>
              <a:ext cx="332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</p:grpSp>
      <p:sp>
        <p:nvSpPr>
          <p:cNvPr id="89100" name="Rectangle 8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Parallel Merge Sort</a:t>
            </a:r>
          </a:p>
        </p:txBody>
      </p:sp>
      <p:grpSp>
        <p:nvGrpSpPr>
          <p:cNvPr id="3" name="Group 97"/>
          <p:cNvGrpSpPr>
            <a:grpSpLocks/>
          </p:cNvGrpSpPr>
          <p:nvPr/>
        </p:nvGrpSpPr>
        <p:grpSpPr bwMode="auto">
          <a:xfrm>
            <a:off x="2247900" y="6084896"/>
            <a:ext cx="5372100" cy="527051"/>
            <a:chOff x="1176" y="2832"/>
            <a:chExt cx="3384" cy="33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74818" name="Rectangle 2"/>
            <p:cNvSpPr>
              <a:spLocks noChangeArrowheads="1"/>
            </p:cNvSpPr>
            <p:nvPr/>
          </p:nvSpPr>
          <p:spPr bwMode="auto">
            <a:xfrm>
              <a:off x="2920" y="2832"/>
              <a:ext cx="768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834" name="Rectangle 18"/>
            <p:cNvSpPr>
              <a:spLocks noChangeArrowheads="1"/>
            </p:cNvSpPr>
            <p:nvPr/>
          </p:nvSpPr>
          <p:spPr bwMode="auto">
            <a:xfrm>
              <a:off x="1176" y="2832"/>
              <a:ext cx="768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835" name="Rectangle 19"/>
            <p:cNvSpPr>
              <a:spLocks noChangeArrowheads="1"/>
            </p:cNvSpPr>
            <p:nvPr/>
          </p:nvSpPr>
          <p:spPr bwMode="auto">
            <a:xfrm>
              <a:off x="2048" y="2832"/>
              <a:ext cx="768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836" name="Rectangle 20"/>
            <p:cNvSpPr>
              <a:spLocks noChangeArrowheads="1"/>
            </p:cNvSpPr>
            <p:nvPr/>
          </p:nvSpPr>
          <p:spPr bwMode="auto">
            <a:xfrm>
              <a:off x="3792" y="2832"/>
              <a:ext cx="768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</p:grpSp>
      <p:grpSp>
        <p:nvGrpSpPr>
          <p:cNvPr id="4" name="Group 98"/>
          <p:cNvGrpSpPr>
            <a:grpSpLocks/>
          </p:cNvGrpSpPr>
          <p:nvPr/>
        </p:nvGrpSpPr>
        <p:grpSpPr bwMode="auto">
          <a:xfrm>
            <a:off x="2247900" y="6084888"/>
            <a:ext cx="5372100" cy="527050"/>
            <a:chOff x="1176" y="2400"/>
            <a:chExt cx="3384" cy="332"/>
          </a:xfrm>
        </p:grpSpPr>
        <p:sp>
          <p:nvSpPr>
            <p:cNvPr id="674858" name="Rectangle 42"/>
            <p:cNvSpPr>
              <a:spLocks noChangeArrowheads="1"/>
            </p:cNvSpPr>
            <p:nvPr/>
          </p:nvSpPr>
          <p:spPr bwMode="auto">
            <a:xfrm>
              <a:off x="1176" y="2400"/>
              <a:ext cx="1640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859" name="Rectangle 43"/>
            <p:cNvSpPr>
              <a:spLocks noChangeArrowheads="1"/>
            </p:cNvSpPr>
            <p:nvPr/>
          </p:nvSpPr>
          <p:spPr bwMode="auto">
            <a:xfrm>
              <a:off x="2920" y="2400"/>
              <a:ext cx="1640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</p:grpSp>
      <p:sp>
        <p:nvSpPr>
          <p:cNvPr id="674869" name="Rectangle 53"/>
          <p:cNvSpPr>
            <a:spLocks noChangeArrowheads="1"/>
          </p:cNvSpPr>
          <p:nvPr/>
        </p:nvSpPr>
        <p:spPr bwMode="auto">
          <a:xfrm>
            <a:off x="2247900" y="6084888"/>
            <a:ext cx="5372100" cy="520700"/>
          </a:xfrm>
          <a:prstGeom prst="rect">
            <a:avLst/>
          </a:prstGeom>
          <a:solidFill>
            <a:schemeClr val="hlink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9106" name="Rectangle 56"/>
          <p:cNvSpPr>
            <a:spLocks noChangeArrowheads="1"/>
          </p:cNvSpPr>
          <p:nvPr/>
        </p:nvSpPr>
        <p:spPr bwMode="auto">
          <a:xfrm>
            <a:off x="7048500" y="6084888"/>
            <a:ext cx="527050" cy="5270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9107" name="Rectangle 57"/>
          <p:cNvSpPr>
            <a:spLocks noChangeArrowheads="1"/>
          </p:cNvSpPr>
          <p:nvPr/>
        </p:nvSpPr>
        <p:spPr bwMode="auto">
          <a:xfrm>
            <a:off x="4279900" y="6084888"/>
            <a:ext cx="527050" cy="5270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9108" name="Rectangle 58"/>
          <p:cNvSpPr>
            <a:spLocks noChangeArrowheads="1"/>
          </p:cNvSpPr>
          <p:nvPr/>
        </p:nvSpPr>
        <p:spPr bwMode="auto">
          <a:xfrm>
            <a:off x="2247900" y="6084888"/>
            <a:ext cx="527050" cy="5270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9109" name="Rectangle 59"/>
          <p:cNvSpPr>
            <a:spLocks noChangeArrowheads="1"/>
          </p:cNvSpPr>
          <p:nvPr/>
        </p:nvSpPr>
        <p:spPr bwMode="auto">
          <a:xfrm>
            <a:off x="2895600" y="6084888"/>
            <a:ext cx="527050" cy="5270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9110" name="Rectangle 60"/>
          <p:cNvSpPr>
            <a:spLocks noChangeArrowheads="1"/>
          </p:cNvSpPr>
          <p:nvPr/>
        </p:nvSpPr>
        <p:spPr bwMode="auto">
          <a:xfrm>
            <a:off x="3587750" y="6084888"/>
            <a:ext cx="527050" cy="5270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9111" name="Rectangle 61"/>
          <p:cNvSpPr>
            <a:spLocks noChangeArrowheads="1"/>
          </p:cNvSpPr>
          <p:nvPr/>
        </p:nvSpPr>
        <p:spPr bwMode="auto">
          <a:xfrm>
            <a:off x="4972050" y="6084888"/>
            <a:ext cx="527050" cy="5270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9112" name="Rectangle 62"/>
          <p:cNvSpPr>
            <a:spLocks noChangeArrowheads="1"/>
          </p:cNvSpPr>
          <p:nvPr/>
        </p:nvSpPr>
        <p:spPr bwMode="auto">
          <a:xfrm>
            <a:off x="5664200" y="6084888"/>
            <a:ext cx="527050" cy="5270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9113" name="Rectangle 63"/>
          <p:cNvSpPr>
            <a:spLocks noChangeArrowheads="1"/>
          </p:cNvSpPr>
          <p:nvPr/>
        </p:nvSpPr>
        <p:spPr bwMode="auto">
          <a:xfrm>
            <a:off x="6356350" y="6084888"/>
            <a:ext cx="527050" cy="5270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5" name="Group 99"/>
          <p:cNvGrpSpPr>
            <a:grpSpLocks/>
          </p:cNvGrpSpPr>
          <p:nvPr/>
        </p:nvGrpSpPr>
        <p:grpSpPr bwMode="auto">
          <a:xfrm>
            <a:off x="2247900" y="5343525"/>
            <a:ext cx="5372100" cy="527050"/>
            <a:chOff x="1176" y="3314"/>
            <a:chExt cx="3384" cy="332"/>
          </a:xfrm>
        </p:grpSpPr>
        <p:sp>
          <p:nvSpPr>
            <p:cNvPr id="674916" name="Rectangle 100"/>
            <p:cNvSpPr>
              <a:spLocks noChangeArrowheads="1"/>
            </p:cNvSpPr>
            <p:nvPr/>
          </p:nvSpPr>
          <p:spPr bwMode="auto">
            <a:xfrm>
              <a:off x="2920" y="3314"/>
              <a:ext cx="768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tIns="91440" bIns="0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917" name="Rectangle 101"/>
            <p:cNvSpPr>
              <a:spLocks noChangeArrowheads="1"/>
            </p:cNvSpPr>
            <p:nvPr/>
          </p:nvSpPr>
          <p:spPr bwMode="auto">
            <a:xfrm>
              <a:off x="1176" y="3314"/>
              <a:ext cx="768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tIns="91440" bIns="0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918" name="Rectangle 102"/>
            <p:cNvSpPr>
              <a:spLocks noChangeArrowheads="1"/>
            </p:cNvSpPr>
            <p:nvPr/>
          </p:nvSpPr>
          <p:spPr bwMode="auto">
            <a:xfrm>
              <a:off x="2048" y="3314"/>
              <a:ext cx="768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tIns="91440" bIns="0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919" name="Rectangle 103"/>
            <p:cNvSpPr>
              <a:spLocks noChangeArrowheads="1"/>
            </p:cNvSpPr>
            <p:nvPr/>
          </p:nvSpPr>
          <p:spPr bwMode="auto">
            <a:xfrm>
              <a:off x="3792" y="3314"/>
              <a:ext cx="768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tIns="91440" bIns="0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9119" name="Rectangle 104"/>
            <p:cNvSpPr>
              <a:spLocks noChangeArrowheads="1"/>
            </p:cNvSpPr>
            <p:nvPr/>
          </p:nvSpPr>
          <p:spPr bwMode="auto">
            <a:xfrm>
              <a:off x="2920" y="3314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89120" name="Rectangle 105"/>
            <p:cNvSpPr>
              <a:spLocks noChangeArrowheads="1"/>
            </p:cNvSpPr>
            <p:nvPr/>
          </p:nvSpPr>
          <p:spPr bwMode="auto">
            <a:xfrm>
              <a:off x="3356" y="3314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33</a:t>
              </a:r>
            </a:p>
          </p:txBody>
        </p:sp>
        <p:sp>
          <p:nvSpPr>
            <p:cNvPr id="89121" name="Rectangle 106"/>
            <p:cNvSpPr>
              <a:spLocks noChangeArrowheads="1"/>
            </p:cNvSpPr>
            <p:nvPr/>
          </p:nvSpPr>
          <p:spPr bwMode="auto">
            <a:xfrm>
              <a:off x="1612" y="3314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19</a:t>
              </a:r>
            </a:p>
          </p:txBody>
        </p:sp>
        <p:sp>
          <p:nvSpPr>
            <p:cNvPr id="89122" name="Rectangle 107"/>
            <p:cNvSpPr>
              <a:spLocks noChangeArrowheads="1"/>
            </p:cNvSpPr>
            <p:nvPr/>
          </p:nvSpPr>
          <p:spPr bwMode="auto">
            <a:xfrm>
              <a:off x="2484" y="3314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46</a:t>
              </a:r>
            </a:p>
          </p:txBody>
        </p:sp>
        <p:sp>
          <p:nvSpPr>
            <p:cNvPr id="89123" name="Rectangle 108"/>
            <p:cNvSpPr>
              <a:spLocks noChangeArrowheads="1"/>
            </p:cNvSpPr>
            <p:nvPr/>
          </p:nvSpPr>
          <p:spPr bwMode="auto">
            <a:xfrm>
              <a:off x="3792" y="3314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14</a:t>
              </a:r>
            </a:p>
          </p:txBody>
        </p:sp>
        <p:sp>
          <p:nvSpPr>
            <p:cNvPr id="89124" name="Rectangle 109"/>
            <p:cNvSpPr>
              <a:spLocks noChangeArrowheads="1"/>
            </p:cNvSpPr>
            <p:nvPr/>
          </p:nvSpPr>
          <p:spPr bwMode="auto">
            <a:xfrm>
              <a:off x="1176" y="3314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89125" name="Rectangle 110"/>
            <p:cNvSpPr>
              <a:spLocks noChangeArrowheads="1"/>
            </p:cNvSpPr>
            <p:nvPr/>
          </p:nvSpPr>
          <p:spPr bwMode="auto">
            <a:xfrm>
              <a:off x="2048" y="3314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12</a:t>
              </a:r>
            </a:p>
          </p:txBody>
        </p:sp>
        <p:sp>
          <p:nvSpPr>
            <p:cNvPr id="89126" name="Rectangle 111"/>
            <p:cNvSpPr>
              <a:spLocks noChangeArrowheads="1"/>
            </p:cNvSpPr>
            <p:nvPr/>
          </p:nvSpPr>
          <p:spPr bwMode="auto">
            <a:xfrm>
              <a:off x="4228" y="3314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21</a:t>
              </a:r>
            </a:p>
          </p:txBody>
        </p:sp>
      </p:grpSp>
      <p:grpSp>
        <p:nvGrpSpPr>
          <p:cNvPr id="6" name="Group 112"/>
          <p:cNvGrpSpPr>
            <a:grpSpLocks/>
          </p:cNvGrpSpPr>
          <p:nvPr/>
        </p:nvGrpSpPr>
        <p:grpSpPr bwMode="auto">
          <a:xfrm>
            <a:off x="2247900" y="4602163"/>
            <a:ext cx="5372100" cy="527050"/>
            <a:chOff x="1176" y="2833"/>
            <a:chExt cx="3384" cy="332"/>
          </a:xfrm>
        </p:grpSpPr>
        <p:sp>
          <p:nvSpPr>
            <p:cNvPr id="674929" name="Rectangle 113"/>
            <p:cNvSpPr>
              <a:spLocks noChangeArrowheads="1"/>
            </p:cNvSpPr>
            <p:nvPr/>
          </p:nvSpPr>
          <p:spPr bwMode="auto">
            <a:xfrm>
              <a:off x="1176" y="2833"/>
              <a:ext cx="1640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tIns="91440" bIns="0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930" name="Rectangle 114"/>
            <p:cNvSpPr>
              <a:spLocks noChangeArrowheads="1"/>
            </p:cNvSpPr>
            <p:nvPr/>
          </p:nvSpPr>
          <p:spPr bwMode="auto">
            <a:xfrm>
              <a:off x="2920" y="2833"/>
              <a:ext cx="1640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tIns="91440" bIns="0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9130" name="Rectangle 115"/>
            <p:cNvSpPr>
              <a:spLocks noChangeArrowheads="1"/>
            </p:cNvSpPr>
            <p:nvPr/>
          </p:nvSpPr>
          <p:spPr bwMode="auto">
            <a:xfrm>
              <a:off x="2484" y="2833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46</a:t>
              </a:r>
            </a:p>
          </p:txBody>
        </p:sp>
        <p:sp>
          <p:nvSpPr>
            <p:cNvPr id="89131" name="Rectangle 116"/>
            <p:cNvSpPr>
              <a:spLocks noChangeArrowheads="1"/>
            </p:cNvSpPr>
            <p:nvPr/>
          </p:nvSpPr>
          <p:spPr bwMode="auto">
            <a:xfrm>
              <a:off x="4228" y="2833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33</a:t>
              </a:r>
            </a:p>
          </p:txBody>
        </p:sp>
        <p:sp>
          <p:nvSpPr>
            <p:cNvPr id="89132" name="Rectangle 117"/>
            <p:cNvSpPr>
              <a:spLocks noChangeArrowheads="1"/>
            </p:cNvSpPr>
            <p:nvPr/>
          </p:nvSpPr>
          <p:spPr bwMode="auto">
            <a:xfrm>
              <a:off x="1176" y="2833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89133" name="Rectangle 118"/>
            <p:cNvSpPr>
              <a:spLocks noChangeArrowheads="1"/>
            </p:cNvSpPr>
            <p:nvPr/>
          </p:nvSpPr>
          <p:spPr bwMode="auto">
            <a:xfrm>
              <a:off x="1612" y="2833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12</a:t>
              </a:r>
            </a:p>
          </p:txBody>
        </p:sp>
        <p:sp>
          <p:nvSpPr>
            <p:cNvPr id="89134" name="Rectangle 119"/>
            <p:cNvSpPr>
              <a:spLocks noChangeArrowheads="1"/>
            </p:cNvSpPr>
            <p:nvPr/>
          </p:nvSpPr>
          <p:spPr bwMode="auto">
            <a:xfrm>
              <a:off x="2048" y="2833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19</a:t>
              </a:r>
            </a:p>
          </p:txBody>
        </p:sp>
        <p:sp>
          <p:nvSpPr>
            <p:cNvPr id="89135" name="Rectangle 120"/>
            <p:cNvSpPr>
              <a:spLocks noChangeArrowheads="1"/>
            </p:cNvSpPr>
            <p:nvPr/>
          </p:nvSpPr>
          <p:spPr bwMode="auto">
            <a:xfrm>
              <a:off x="2920" y="2833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89136" name="Rectangle 121"/>
            <p:cNvSpPr>
              <a:spLocks noChangeArrowheads="1"/>
            </p:cNvSpPr>
            <p:nvPr/>
          </p:nvSpPr>
          <p:spPr bwMode="auto">
            <a:xfrm>
              <a:off x="3356" y="2833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14</a:t>
              </a:r>
            </a:p>
          </p:txBody>
        </p:sp>
        <p:sp>
          <p:nvSpPr>
            <p:cNvPr id="89137" name="Rectangle 122"/>
            <p:cNvSpPr>
              <a:spLocks noChangeArrowheads="1"/>
            </p:cNvSpPr>
            <p:nvPr/>
          </p:nvSpPr>
          <p:spPr bwMode="auto">
            <a:xfrm>
              <a:off x="3792" y="2833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21</a:t>
              </a:r>
            </a:p>
          </p:txBody>
        </p:sp>
      </p:grpSp>
      <p:grpSp>
        <p:nvGrpSpPr>
          <p:cNvPr id="7" name="Group 123"/>
          <p:cNvGrpSpPr>
            <a:grpSpLocks/>
          </p:cNvGrpSpPr>
          <p:nvPr/>
        </p:nvGrpSpPr>
        <p:grpSpPr bwMode="auto">
          <a:xfrm>
            <a:off x="2247900" y="3862388"/>
            <a:ext cx="5372100" cy="527050"/>
            <a:chOff x="1176" y="2352"/>
            <a:chExt cx="3384" cy="332"/>
          </a:xfrm>
        </p:grpSpPr>
        <p:sp>
          <p:nvSpPr>
            <p:cNvPr id="674940" name="Rectangle 124"/>
            <p:cNvSpPr>
              <a:spLocks noChangeArrowheads="1"/>
            </p:cNvSpPr>
            <p:nvPr/>
          </p:nvSpPr>
          <p:spPr bwMode="auto">
            <a:xfrm>
              <a:off x="1176" y="2352"/>
              <a:ext cx="3384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tIns="91440" bIns="0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9140" name="Rectangle 125"/>
            <p:cNvSpPr>
              <a:spLocks noChangeArrowheads="1"/>
            </p:cNvSpPr>
            <p:nvPr/>
          </p:nvSpPr>
          <p:spPr bwMode="auto">
            <a:xfrm>
              <a:off x="4228" y="2352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46</a:t>
              </a:r>
            </a:p>
          </p:txBody>
        </p:sp>
        <p:sp>
          <p:nvSpPr>
            <p:cNvPr id="89141" name="Rectangle 126"/>
            <p:cNvSpPr>
              <a:spLocks noChangeArrowheads="1"/>
            </p:cNvSpPr>
            <p:nvPr/>
          </p:nvSpPr>
          <p:spPr bwMode="auto">
            <a:xfrm>
              <a:off x="2484" y="2352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14</a:t>
              </a:r>
            </a:p>
          </p:txBody>
        </p:sp>
        <p:sp>
          <p:nvSpPr>
            <p:cNvPr id="89142" name="Rectangle 127"/>
            <p:cNvSpPr>
              <a:spLocks noChangeArrowheads="1"/>
            </p:cNvSpPr>
            <p:nvPr/>
          </p:nvSpPr>
          <p:spPr bwMode="auto">
            <a:xfrm>
              <a:off x="1176" y="2352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89143" name="Rectangle 128"/>
            <p:cNvSpPr>
              <a:spLocks noChangeArrowheads="1"/>
            </p:cNvSpPr>
            <p:nvPr/>
          </p:nvSpPr>
          <p:spPr bwMode="auto">
            <a:xfrm>
              <a:off x="1612" y="2352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89144" name="Rectangle 129"/>
            <p:cNvSpPr>
              <a:spLocks noChangeArrowheads="1"/>
            </p:cNvSpPr>
            <p:nvPr/>
          </p:nvSpPr>
          <p:spPr bwMode="auto">
            <a:xfrm>
              <a:off x="2048" y="2352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12</a:t>
              </a:r>
            </a:p>
          </p:txBody>
        </p:sp>
        <p:sp>
          <p:nvSpPr>
            <p:cNvPr id="89145" name="Rectangle 130"/>
            <p:cNvSpPr>
              <a:spLocks noChangeArrowheads="1"/>
            </p:cNvSpPr>
            <p:nvPr/>
          </p:nvSpPr>
          <p:spPr bwMode="auto">
            <a:xfrm>
              <a:off x="2920" y="2352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19</a:t>
              </a:r>
            </a:p>
          </p:txBody>
        </p:sp>
        <p:sp>
          <p:nvSpPr>
            <p:cNvPr id="89146" name="Rectangle 131"/>
            <p:cNvSpPr>
              <a:spLocks noChangeArrowheads="1"/>
            </p:cNvSpPr>
            <p:nvPr/>
          </p:nvSpPr>
          <p:spPr bwMode="auto">
            <a:xfrm>
              <a:off x="3356" y="2352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21</a:t>
              </a:r>
            </a:p>
          </p:txBody>
        </p:sp>
        <p:sp>
          <p:nvSpPr>
            <p:cNvPr id="89147" name="Rectangle 132"/>
            <p:cNvSpPr>
              <a:spLocks noChangeArrowheads="1"/>
            </p:cNvSpPr>
            <p:nvPr/>
          </p:nvSpPr>
          <p:spPr bwMode="auto">
            <a:xfrm>
              <a:off x="3792" y="2352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33</a:t>
              </a:r>
            </a:p>
          </p:txBody>
        </p:sp>
      </p:grpSp>
      <p:sp>
        <p:nvSpPr>
          <p:cNvPr id="674950" name="AutoShape 134"/>
          <p:cNvSpPr>
            <a:spLocks noChangeArrowheads="1"/>
          </p:cNvSpPr>
          <p:nvPr/>
        </p:nvSpPr>
        <p:spPr bwMode="auto">
          <a:xfrm flipV="1">
            <a:off x="1638300" y="5340350"/>
            <a:ext cx="609600" cy="1112838"/>
          </a:xfrm>
          <a:prstGeom prst="curvedRightArrow">
            <a:avLst>
              <a:gd name="adj1" fmla="val 36510"/>
              <a:gd name="adj2" fmla="val 73021"/>
              <a:gd name="adj3" fmla="val 33333"/>
            </a:avLst>
          </a:prstGeom>
          <a:solidFill>
            <a:srgbClr val="FF99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rot="10800000" tIns="91440" bIns="0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74951" name="Text Box 135"/>
          <p:cNvSpPr txBox="1">
            <a:spLocks noChangeArrowheads="1"/>
          </p:cNvSpPr>
          <p:nvPr/>
        </p:nvSpPr>
        <p:spPr bwMode="auto">
          <a:xfrm>
            <a:off x="288925" y="5665788"/>
            <a:ext cx="1123950" cy="4572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i="1">
                <a:solidFill>
                  <a:schemeClr val="accent2"/>
                </a:solidFill>
              </a:rPr>
              <a:t>merge</a:t>
            </a:r>
          </a:p>
        </p:txBody>
      </p:sp>
      <p:sp>
        <p:nvSpPr>
          <p:cNvPr id="674952" name="AutoShape 136"/>
          <p:cNvSpPr>
            <a:spLocks noChangeArrowheads="1"/>
          </p:cNvSpPr>
          <p:nvPr/>
        </p:nvSpPr>
        <p:spPr bwMode="auto">
          <a:xfrm flipV="1">
            <a:off x="1638300" y="4602163"/>
            <a:ext cx="609600" cy="1112837"/>
          </a:xfrm>
          <a:prstGeom prst="curvedRightArrow">
            <a:avLst>
              <a:gd name="adj1" fmla="val 36510"/>
              <a:gd name="adj2" fmla="val 73021"/>
              <a:gd name="adj3" fmla="val 33333"/>
            </a:avLst>
          </a:prstGeom>
          <a:solidFill>
            <a:srgbClr val="FF99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rot="10800000" tIns="91440" bIns="0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74953" name="Text Box 137"/>
          <p:cNvSpPr txBox="1">
            <a:spLocks noChangeArrowheads="1"/>
          </p:cNvSpPr>
          <p:nvPr/>
        </p:nvSpPr>
        <p:spPr bwMode="auto">
          <a:xfrm>
            <a:off x="288925" y="4927600"/>
            <a:ext cx="1123950" cy="4572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i="1">
                <a:solidFill>
                  <a:schemeClr val="accent2"/>
                </a:solidFill>
              </a:rPr>
              <a:t>merge</a:t>
            </a:r>
          </a:p>
        </p:txBody>
      </p:sp>
      <p:sp>
        <p:nvSpPr>
          <p:cNvPr id="674954" name="AutoShape 138"/>
          <p:cNvSpPr>
            <a:spLocks noChangeArrowheads="1"/>
          </p:cNvSpPr>
          <p:nvPr/>
        </p:nvSpPr>
        <p:spPr bwMode="auto">
          <a:xfrm flipV="1">
            <a:off x="1638300" y="3862388"/>
            <a:ext cx="609600" cy="1112837"/>
          </a:xfrm>
          <a:prstGeom prst="curvedRightArrow">
            <a:avLst>
              <a:gd name="adj1" fmla="val 36510"/>
              <a:gd name="adj2" fmla="val 73021"/>
              <a:gd name="adj3" fmla="val 33333"/>
            </a:avLst>
          </a:prstGeom>
          <a:solidFill>
            <a:srgbClr val="FF99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rot="10800000" tIns="91440" bIns="0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74955" name="Text Box 139"/>
          <p:cNvSpPr txBox="1">
            <a:spLocks noChangeArrowheads="1"/>
          </p:cNvSpPr>
          <p:nvPr/>
        </p:nvSpPr>
        <p:spPr bwMode="auto">
          <a:xfrm>
            <a:off x="288925" y="4187825"/>
            <a:ext cx="1123950" cy="4572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i="1">
                <a:solidFill>
                  <a:schemeClr val="accent2"/>
                </a:solidFill>
              </a:rPr>
              <a:t>merge</a:t>
            </a:r>
          </a:p>
        </p:txBody>
      </p:sp>
      <p:grpSp>
        <p:nvGrpSpPr>
          <p:cNvPr id="89154" name="Group 78"/>
          <p:cNvGrpSpPr>
            <a:grpSpLocks/>
          </p:cNvGrpSpPr>
          <p:nvPr/>
        </p:nvGrpSpPr>
        <p:grpSpPr bwMode="auto">
          <a:xfrm>
            <a:off x="2286000" y="6072188"/>
            <a:ext cx="5327650" cy="527050"/>
            <a:chOff x="2286000" y="5943600"/>
            <a:chExt cx="5327650" cy="527050"/>
          </a:xfrm>
        </p:grpSpPr>
        <p:sp>
          <p:nvSpPr>
            <p:cNvPr id="89155" name="Rectangle 56"/>
            <p:cNvSpPr>
              <a:spLocks noChangeArrowheads="1"/>
            </p:cNvSpPr>
            <p:nvPr/>
          </p:nvSpPr>
          <p:spPr bwMode="auto">
            <a:xfrm>
              <a:off x="7086600" y="5943600"/>
              <a:ext cx="527050" cy="527050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14</a:t>
              </a:r>
            </a:p>
          </p:txBody>
        </p:sp>
        <p:sp>
          <p:nvSpPr>
            <p:cNvPr id="89156" name="Rectangle 57"/>
            <p:cNvSpPr>
              <a:spLocks noChangeArrowheads="1"/>
            </p:cNvSpPr>
            <p:nvPr/>
          </p:nvSpPr>
          <p:spPr bwMode="auto">
            <a:xfrm>
              <a:off x="4318000" y="5943600"/>
              <a:ext cx="527050" cy="527050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46</a:t>
              </a:r>
            </a:p>
          </p:txBody>
        </p:sp>
        <p:sp>
          <p:nvSpPr>
            <p:cNvPr id="89157" name="Rectangle 58"/>
            <p:cNvSpPr>
              <a:spLocks noChangeArrowheads="1"/>
            </p:cNvSpPr>
            <p:nvPr/>
          </p:nvSpPr>
          <p:spPr bwMode="auto">
            <a:xfrm>
              <a:off x="2286000" y="5943600"/>
              <a:ext cx="527050" cy="527050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19</a:t>
              </a:r>
            </a:p>
          </p:txBody>
        </p:sp>
        <p:sp>
          <p:nvSpPr>
            <p:cNvPr id="89158" name="Rectangle 59"/>
            <p:cNvSpPr>
              <a:spLocks noChangeArrowheads="1"/>
            </p:cNvSpPr>
            <p:nvPr/>
          </p:nvSpPr>
          <p:spPr bwMode="auto">
            <a:xfrm>
              <a:off x="2933700" y="5943600"/>
              <a:ext cx="527050" cy="527050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89159" name="Rectangle 60"/>
            <p:cNvSpPr>
              <a:spLocks noChangeArrowheads="1"/>
            </p:cNvSpPr>
            <p:nvPr/>
          </p:nvSpPr>
          <p:spPr bwMode="auto">
            <a:xfrm>
              <a:off x="3625850" y="5943600"/>
              <a:ext cx="527050" cy="527050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12</a:t>
              </a:r>
            </a:p>
          </p:txBody>
        </p:sp>
        <p:sp>
          <p:nvSpPr>
            <p:cNvPr id="89160" name="Rectangle 61"/>
            <p:cNvSpPr>
              <a:spLocks noChangeArrowheads="1"/>
            </p:cNvSpPr>
            <p:nvPr/>
          </p:nvSpPr>
          <p:spPr bwMode="auto">
            <a:xfrm>
              <a:off x="5010150" y="5943600"/>
              <a:ext cx="527050" cy="527050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33</a:t>
              </a:r>
            </a:p>
          </p:txBody>
        </p:sp>
        <p:sp>
          <p:nvSpPr>
            <p:cNvPr id="89161" name="Rectangle 62"/>
            <p:cNvSpPr>
              <a:spLocks noChangeArrowheads="1"/>
            </p:cNvSpPr>
            <p:nvPr/>
          </p:nvSpPr>
          <p:spPr bwMode="auto">
            <a:xfrm>
              <a:off x="5702300" y="5943600"/>
              <a:ext cx="527050" cy="527050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89162" name="Rectangle 63"/>
            <p:cNvSpPr>
              <a:spLocks noChangeArrowheads="1"/>
            </p:cNvSpPr>
            <p:nvPr/>
          </p:nvSpPr>
          <p:spPr bwMode="auto">
            <a:xfrm>
              <a:off x="6394450" y="5943600"/>
              <a:ext cx="527050" cy="527050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21</a:t>
              </a:r>
            </a:p>
          </p:txBody>
        </p:sp>
      </p:grpSp>
      <p:sp>
        <p:nvSpPr>
          <p:cNvPr id="8" name="TextBox 7"/>
          <p:cNvSpPr>
            <a:spLocks noChangeArrowheads="1"/>
          </p:cNvSpPr>
          <p:nvPr/>
        </p:nvSpPr>
        <p:spPr bwMode="auto">
          <a:xfrm>
            <a:off x="5638800" y="762000"/>
            <a:ext cx="3276600" cy="1285875"/>
          </a:xfrm>
          <a:prstGeom prst="wedgeRoundRectCallout">
            <a:avLst>
              <a:gd name="adj1" fmla="val -77227"/>
              <a:gd name="adj2" fmla="val 3246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rgbClr val="FFFF00"/>
                </a:solidFill>
              </a:rPr>
              <a:t>A: input (unsorted)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rgbClr val="FFFF00"/>
                </a:solidFill>
              </a:rPr>
              <a:t>B: output (sorted)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rgbClr val="FFFF00"/>
                </a:solidFill>
              </a:rPr>
              <a:t>C: temporary</a:t>
            </a:r>
            <a:endParaRPr lang="en-US" sz="240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6748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74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74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74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74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674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74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68" name="Rectangle 52"/>
          <p:cNvSpPr>
            <a:spLocks noChangeArrowheads="1"/>
          </p:cNvSpPr>
          <p:nvPr/>
        </p:nvSpPr>
        <p:spPr bwMode="auto">
          <a:xfrm>
            <a:off x="1104900" y="977900"/>
            <a:ext cx="7262813" cy="3365500"/>
          </a:xfrm>
          <a:prstGeom prst="foldedCorner">
            <a:avLst>
              <a:gd name="adj" fmla="val 13475"/>
            </a:avLst>
          </a:prstGeom>
          <a:blipFill>
            <a:blip r:embed="rId3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template &lt;typename T&gt;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void MergeSort(T *B, T *A, int n)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if (n==1)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B[0] = A[0];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} else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T* C = new T[n];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chemeClr val="accent2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cilk_spawn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MergeSort(C, A, n/2);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rgbClr val="FF0000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      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MergeSort(C+n/2, A+n/2, n-n/2);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chemeClr val="accent2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cilk_sync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Merge(B, C, C+n/2, n/2, n-n/2);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delete[] C;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} 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}</a:t>
            </a:r>
          </a:p>
        </p:txBody>
      </p:sp>
      <p:sp>
        <p:nvSpPr>
          <p:cNvPr id="91139" name="Rectangle 8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Work of Merge Sort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62000" y="4419600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401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2T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(n/2)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62000" y="4953000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112963" algn="l"/>
              </a:tabLst>
            </a:pPr>
            <a:r>
              <a:rPr lang="en-US">
                <a:solidFill>
                  <a:srgbClr val="000000"/>
                </a:solidFill>
              </a:rPr>
              <a:t>	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 lg 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62000" y="4419600"/>
            <a:ext cx="2667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i="1" dirty="0">
                <a:solidFill>
                  <a:schemeClr val="accent6"/>
                </a:solidFill>
                <a:latin typeface="+mn-lt"/>
                <a:cs typeface="+mn-cs"/>
              </a:rPr>
              <a:t>Work:</a:t>
            </a:r>
            <a:r>
              <a:rPr lang="en-US" b="1" dirty="0">
                <a:solidFill>
                  <a:schemeClr val="accent6"/>
                </a:solidFill>
                <a:latin typeface="+mn-lt"/>
                <a:cs typeface="+mn-cs"/>
              </a:rPr>
              <a:t> </a:t>
            </a: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T</a:t>
            </a:r>
            <a:r>
              <a:rPr lang="en-US" baseline="-25000" dirty="0">
                <a:solidFill>
                  <a:srgbClr val="000000"/>
                </a:solidFill>
                <a:latin typeface="Lucida Sans Unicode"/>
                <a:cs typeface="+mn-cs"/>
              </a:rPr>
              <a:t>1</a:t>
            </a:r>
            <a:r>
              <a:rPr lang="en-US" dirty="0">
                <a:solidFill>
                  <a:srgbClr val="000000"/>
                </a:solidFill>
                <a:latin typeface="Lucida Sans Unicode"/>
                <a:cs typeface="+mn-cs"/>
              </a:rPr>
              <a:t>(n)	</a:t>
            </a: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=</a:t>
            </a:r>
            <a:endParaRPr lang="en-US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4" name="TextBox 83"/>
          <p:cNvSpPr>
            <a:spLocks noChangeArrowheads="1"/>
          </p:cNvSpPr>
          <p:nvPr/>
        </p:nvSpPr>
        <p:spPr bwMode="auto">
          <a:xfrm>
            <a:off x="5334000" y="2133600"/>
            <a:ext cx="3657600" cy="1484313"/>
          </a:xfrm>
          <a:prstGeom prst="wedgeRoundRectCallout">
            <a:avLst>
              <a:gd name="adj1" fmla="val -74741"/>
              <a:gd name="adj2" fmla="val 105616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chemeClr val="tx2"/>
                </a:solidFill>
              </a:rPr>
              <a:t>CASE 2: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</a:t>
            </a:r>
            <a:r>
              <a:rPr lang="en-US">
                <a:solidFill>
                  <a:srgbClr val="000000"/>
                </a:solidFill>
              </a:rPr>
              <a:t> = 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2</a:t>
            </a:r>
            <a:r>
              <a:rPr lang="en-US" baseline="30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 = n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f(n) 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</a:t>
            </a:r>
            <a:r>
              <a:rPr lang="en-US">
                <a:solidFill>
                  <a:srgbClr val="000000"/>
                </a:solidFill>
              </a:rPr>
              <a:t>lg</a:t>
            </a:r>
            <a:r>
              <a:rPr lang="en-US" baseline="30000">
                <a:solidFill>
                  <a:srgbClr val="000000"/>
                </a:solidFill>
              </a:rPr>
              <a:t>0</a:t>
            </a:r>
            <a:r>
              <a:rPr lang="en-US">
                <a:solidFill>
                  <a:srgbClr val="000000"/>
                </a:solidFill>
              </a:rPr>
              <a:t>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1" grpId="0"/>
      <p:bldP spid="83" grpId="0"/>
      <p:bldP spid="8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68" name="Rectangle 52"/>
          <p:cNvSpPr>
            <a:spLocks noChangeArrowheads="1"/>
          </p:cNvSpPr>
          <p:nvPr/>
        </p:nvSpPr>
        <p:spPr bwMode="auto">
          <a:xfrm>
            <a:off x="1104900" y="977900"/>
            <a:ext cx="7262813" cy="3365500"/>
          </a:xfrm>
          <a:prstGeom prst="foldedCorner">
            <a:avLst>
              <a:gd name="adj" fmla="val 13475"/>
            </a:avLst>
          </a:prstGeom>
          <a:blipFill>
            <a:blip r:embed="rId3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template &lt;typename T&gt;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void MergeSort(T *B, T *A, int n)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if (n==1)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B[0] = A[0];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} else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T* C = new T[n];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chemeClr val="accent2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cilk_spawn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MergeSort(C, A, n/2);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rgbClr val="FF0000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      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MergeSort(C+n/2, A+n/2, n-n/2);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chemeClr val="accent2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cilk_sync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Merge(B, C, C+n/2, n/2, n-n/2);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delete[] C;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} 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}</a:t>
            </a:r>
          </a:p>
        </p:txBody>
      </p:sp>
      <p:sp>
        <p:nvSpPr>
          <p:cNvPr id="93187" name="Rectangle 8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Span of Merge Sort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62000" y="4419600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401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(n/2)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62000" y="4953000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112963" algn="l"/>
              </a:tabLst>
            </a:pPr>
            <a:r>
              <a:rPr lang="en-US">
                <a:solidFill>
                  <a:srgbClr val="000000"/>
                </a:solidFill>
              </a:rPr>
              <a:t>	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62000" y="4419600"/>
            <a:ext cx="2667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rgbClr val="0085BC"/>
                </a:solidFill>
              </a:rPr>
              <a:t>Span:</a:t>
            </a:r>
            <a:r>
              <a:rPr lang="en-US" b="1">
                <a:solidFill>
                  <a:srgbClr val="0085BC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(n)	=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410200" y="1295400"/>
            <a:ext cx="3505200" cy="1531938"/>
          </a:xfrm>
          <a:prstGeom prst="wedgeRoundRectCallout">
            <a:avLst>
              <a:gd name="adj1" fmla="val -59991"/>
              <a:gd name="adj2" fmla="val 152245"/>
              <a:gd name="adj3" fmla="val 16667"/>
            </a:avLst>
          </a:prstGeom>
          <a:solidFill>
            <a:schemeClr val="accent5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chemeClr val="tx2"/>
                </a:solidFill>
              </a:rPr>
              <a:t>CASE 3: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</a:t>
            </a:r>
            <a:r>
              <a:rPr lang="en-US">
                <a:solidFill>
                  <a:srgbClr val="000000"/>
                </a:solidFill>
              </a:rPr>
              <a:t> = 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2</a:t>
            </a:r>
            <a:r>
              <a:rPr lang="en-US" baseline="30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 = 1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f(n) 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1" grpId="0"/>
      <p:bldP spid="83" grpId="0"/>
      <p:bldP spid="8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36538"/>
            <a:ext cx="9144000" cy="676275"/>
          </a:xfrm>
        </p:spPr>
        <p:txBody>
          <a:bodyPr anchor="t" anchorCtr="1">
            <a:spAutoFit/>
          </a:bodyPr>
          <a:lstStyle/>
          <a:p>
            <a:r>
              <a:rPr lang="en-US" sz="4400"/>
              <a:t>Parallelism of Merge Sort</a:t>
            </a:r>
          </a:p>
        </p:txBody>
      </p:sp>
      <p:grpSp>
        <p:nvGrpSpPr>
          <p:cNvPr id="95235" name="Group 18"/>
          <p:cNvGrpSpPr>
            <a:grpSpLocks/>
          </p:cNvGrpSpPr>
          <p:nvPr/>
        </p:nvGrpSpPr>
        <p:grpSpPr bwMode="auto">
          <a:xfrm>
            <a:off x="2154238" y="1666875"/>
            <a:ext cx="4856162" cy="1133475"/>
            <a:chOff x="1178" y="857"/>
            <a:chExt cx="3059" cy="714"/>
          </a:xfrm>
        </p:grpSpPr>
        <p:sp>
          <p:nvSpPr>
            <p:cNvPr id="613379" name="Rectangle 3"/>
            <p:cNvSpPr>
              <a:spLocks noChangeArrowheads="1"/>
            </p:cNvSpPr>
            <p:nvPr/>
          </p:nvSpPr>
          <p:spPr bwMode="auto">
            <a:xfrm>
              <a:off x="1979" y="857"/>
              <a:ext cx="2258" cy="275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ts val="400"/>
                </a:spcBef>
                <a:buClrTx/>
                <a:buSzTx/>
                <a:buFontTx/>
                <a:buNone/>
                <a:tabLst>
                  <a:tab pos="1252538" algn="r"/>
                  <a:tab pos="1487488" algn="ctr"/>
                  <a:tab pos="1709738" algn="l"/>
                </a:tabLst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	T</a:t>
              </a:r>
              <a:r>
                <a:rPr lang="en-US" baseline="-25000">
                  <a:solidFill>
                    <a:srgbClr val="000000"/>
                  </a:solidFill>
                  <a:sym typeface="Times New Roman" pitchFamily="18" charset="0"/>
                </a:rPr>
                <a:t>1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	=	 </a:t>
              </a:r>
              <a:r>
                <a:rPr lang="el-GR">
                  <a:solidFill>
                    <a:srgbClr val="000000"/>
                  </a:solidFill>
                  <a:sym typeface="Symbol" pitchFamily="18" charset="2"/>
                </a:rPr>
                <a:t>Θ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 lg n)</a:t>
              </a:r>
            </a:p>
          </p:txBody>
        </p:sp>
        <p:sp>
          <p:nvSpPr>
            <p:cNvPr id="613380" name="Rectangle 4"/>
            <p:cNvSpPr>
              <a:spLocks noChangeArrowheads="1"/>
            </p:cNvSpPr>
            <p:nvPr/>
          </p:nvSpPr>
          <p:spPr bwMode="auto">
            <a:xfrm>
              <a:off x="1178" y="857"/>
              <a:ext cx="746" cy="275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b="1" i="1" dirty="0">
                  <a:solidFill>
                    <a:schemeClr val="accent2"/>
                  </a:solidFill>
                  <a:latin typeface="+mn-lt"/>
                  <a:cs typeface="+mn-cs"/>
                </a:rPr>
                <a:t>Work:</a:t>
              </a:r>
            </a:p>
          </p:txBody>
        </p:sp>
        <p:sp>
          <p:nvSpPr>
            <p:cNvPr id="613381" name="Rectangle 5"/>
            <p:cNvSpPr>
              <a:spLocks noChangeArrowheads="1"/>
            </p:cNvSpPr>
            <p:nvPr/>
          </p:nvSpPr>
          <p:spPr bwMode="auto">
            <a:xfrm>
              <a:off x="1979" y="1296"/>
              <a:ext cx="2245" cy="275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ts val="400"/>
                </a:spcBef>
                <a:buClrTx/>
                <a:buSzTx/>
                <a:buFontTx/>
                <a:buNone/>
                <a:tabLst>
                  <a:tab pos="1252538" algn="r"/>
                  <a:tab pos="1487488" algn="ctr"/>
                  <a:tab pos="1709738" algn="l"/>
                </a:tabLst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	T</a:t>
              </a:r>
              <a:r>
                <a:rPr lang="en-US" baseline="-25000">
                  <a:solidFill>
                    <a:srgbClr val="000000"/>
                  </a:solidFill>
                  <a:sym typeface="Times New Roman" pitchFamily="18" charset="0"/>
                </a:rPr>
                <a:t>∞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	=	 </a:t>
              </a:r>
              <a:r>
                <a:rPr lang="el-GR">
                  <a:solidFill>
                    <a:srgbClr val="000000"/>
                  </a:solidFill>
                  <a:sym typeface="Symbol" pitchFamily="18" charset="2"/>
                </a:rPr>
                <a:t>Θ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</a:t>
              </a:r>
            </a:p>
          </p:txBody>
        </p:sp>
        <p:sp>
          <p:nvSpPr>
            <p:cNvPr id="613382" name="Rectangle 6"/>
            <p:cNvSpPr>
              <a:spLocks noChangeArrowheads="1"/>
            </p:cNvSpPr>
            <p:nvPr/>
          </p:nvSpPr>
          <p:spPr bwMode="auto">
            <a:xfrm>
              <a:off x="1206" y="1296"/>
              <a:ext cx="718" cy="275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b="1" i="1" dirty="0">
                  <a:solidFill>
                    <a:schemeClr val="accent2"/>
                  </a:solidFill>
                  <a:latin typeface="+mn-lt"/>
                  <a:cs typeface="+mn-cs"/>
                </a:rPr>
                <a:t>Span: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000250" y="3810000"/>
            <a:ext cx="5430838" cy="1022350"/>
            <a:chOff x="714" y="2558"/>
            <a:chExt cx="3421" cy="644"/>
          </a:xfrm>
        </p:grpSpPr>
        <p:sp>
          <p:nvSpPr>
            <p:cNvPr id="613385" name="Text Box 9"/>
            <p:cNvSpPr txBox="1">
              <a:spLocks noChangeArrowheads="1"/>
            </p:cNvSpPr>
            <p:nvPr/>
          </p:nvSpPr>
          <p:spPr bwMode="auto">
            <a:xfrm>
              <a:off x="714" y="2717"/>
              <a:ext cx="1359" cy="273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b="1" i="1" dirty="0">
                  <a:solidFill>
                    <a:schemeClr val="accent2"/>
                  </a:solidFill>
                  <a:latin typeface="+mn-lt"/>
                  <a:cs typeface="+mn-cs"/>
                </a:rPr>
                <a:t>Parallelism:</a:t>
              </a:r>
              <a:endParaRPr lang="en-US" i="1" dirty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grpSp>
          <p:nvGrpSpPr>
            <p:cNvPr id="95242" name="Group 10"/>
            <p:cNvGrpSpPr>
              <a:grpSpLocks/>
            </p:cNvGrpSpPr>
            <p:nvPr/>
          </p:nvGrpSpPr>
          <p:grpSpPr bwMode="auto">
            <a:xfrm>
              <a:off x="2191" y="2558"/>
              <a:ext cx="1944" cy="644"/>
              <a:chOff x="3358" y="3450"/>
              <a:chExt cx="1944" cy="644"/>
            </a:xfrm>
          </p:grpSpPr>
          <p:grpSp>
            <p:nvGrpSpPr>
              <p:cNvPr id="95243" name="Group 11"/>
              <p:cNvGrpSpPr>
                <a:grpSpLocks/>
              </p:cNvGrpSpPr>
              <p:nvPr/>
            </p:nvGrpSpPr>
            <p:grpSpPr bwMode="auto">
              <a:xfrm>
                <a:off x="3358" y="3450"/>
                <a:ext cx="729" cy="644"/>
                <a:chOff x="3358" y="3450"/>
                <a:chExt cx="729" cy="644"/>
              </a:xfrm>
            </p:grpSpPr>
            <p:sp>
              <p:nvSpPr>
                <p:cNvPr id="613388" name="Rectangle 12"/>
                <p:cNvSpPr>
                  <a:spLocks noChangeArrowheads="1"/>
                </p:cNvSpPr>
                <p:nvPr/>
              </p:nvSpPr>
              <p:spPr bwMode="auto">
                <a:xfrm>
                  <a:off x="3381" y="3450"/>
                  <a:ext cx="639" cy="273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r>
                    <a:rPr lang="en-US" dirty="0">
                      <a:solidFill>
                        <a:srgbClr val="000000"/>
                      </a:solidFill>
                      <a:latin typeface="+mn-lt"/>
                      <a:cs typeface="+mn-cs"/>
                      <a:sym typeface="Times New Roman" pitchFamily="18" charset="0"/>
                    </a:rPr>
                    <a:t>T</a:t>
                  </a:r>
                  <a:r>
                    <a:rPr lang="en-US" baseline="-25000" dirty="0">
                      <a:solidFill>
                        <a:srgbClr val="000000"/>
                      </a:solidFill>
                      <a:latin typeface="+mn-lt"/>
                      <a:cs typeface="+mn-cs"/>
                      <a:sym typeface="Times New Roman" pitchFamily="18" charset="0"/>
                    </a:rPr>
                    <a:t>1</a:t>
                  </a:r>
                  <a:r>
                    <a:rPr lang="en-US" dirty="0">
                      <a:solidFill>
                        <a:srgbClr val="000000"/>
                      </a:solidFill>
                      <a:latin typeface="+mn-lt"/>
                      <a:cs typeface="+mn-cs"/>
                      <a:sym typeface="Times New Roman" pitchFamily="18" charset="0"/>
                    </a:rPr>
                    <a:t>(n</a:t>
                  </a:r>
                  <a:r>
                    <a:rPr lang="en-US" dirty="0">
                      <a:solidFill>
                        <a:srgbClr val="000000"/>
                      </a:solidFill>
                      <a:latin typeface="+mn-lt"/>
                      <a:cs typeface="+mn-cs"/>
                      <a:sym typeface="Times New Roman" pitchFamily="18" charset="0"/>
                    </a:rPr>
                    <a:t>)</a:t>
                  </a:r>
                </a:p>
              </p:txBody>
            </p:sp>
            <p:sp>
              <p:nvSpPr>
                <p:cNvPr id="613389" name="Rectangle 13"/>
                <p:cNvSpPr>
                  <a:spLocks noChangeArrowheads="1"/>
                </p:cNvSpPr>
                <p:nvPr/>
              </p:nvSpPr>
              <p:spPr bwMode="auto">
                <a:xfrm>
                  <a:off x="3358" y="3821"/>
                  <a:ext cx="686" cy="273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T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∞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613390" name="Line 14"/>
                <p:cNvSpPr>
                  <a:spLocks noChangeShapeType="1"/>
                </p:cNvSpPr>
                <p:nvPr/>
              </p:nvSpPr>
              <p:spPr bwMode="auto">
                <a:xfrm>
                  <a:off x="3367" y="3728"/>
                  <a:ext cx="7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dirty="0">
                    <a:solidFill>
                      <a:srgbClr val="000000"/>
                    </a:solidFill>
                    <a:latin typeface="+mn-lt"/>
                    <a:cs typeface="+mn-cs"/>
                  </a:endParaRPr>
                </a:p>
              </p:txBody>
            </p:sp>
          </p:grpSp>
          <p:sp>
            <p:nvSpPr>
              <p:cNvPr id="613391" name="Rectangle 15"/>
              <p:cNvSpPr>
                <a:spLocks noChangeArrowheads="1"/>
              </p:cNvSpPr>
              <p:nvPr/>
            </p:nvSpPr>
            <p:spPr bwMode="auto">
              <a:xfrm>
                <a:off x="4202" y="3609"/>
                <a:ext cx="1100" cy="273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= </a:t>
                </a:r>
                <a:r>
                  <a:rPr lang="el-GR">
                    <a:solidFill>
                      <a:srgbClr val="000000"/>
                    </a:solidFill>
                    <a:sym typeface="Symbol" pitchFamily="18" charset="2"/>
                  </a:rPr>
                  <a:t>Θ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(lg n)</a:t>
                </a:r>
              </a:p>
            </p:txBody>
          </p:sp>
        </p:grpSp>
      </p:grpSp>
      <p:sp>
        <p:nvSpPr>
          <p:cNvPr id="95248" name="Line 17"/>
          <p:cNvSpPr>
            <a:spLocks noChangeShapeType="1"/>
          </p:cNvSpPr>
          <p:nvPr/>
        </p:nvSpPr>
        <p:spPr bwMode="auto">
          <a:xfrm>
            <a:off x="387350" y="3360738"/>
            <a:ext cx="8369300" cy="0"/>
          </a:xfrm>
          <a:prstGeom prst="line">
            <a:avLst/>
          </a:prstGeom>
          <a:noFill/>
          <a:ln w="76200" cmpd="tri">
            <a:solidFill>
              <a:schemeClr val="tx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1577975" y="5410200"/>
            <a:ext cx="6042025" cy="43656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i="1" dirty="0">
                <a:solidFill>
                  <a:schemeClr val="tx2"/>
                </a:solidFill>
                <a:latin typeface="+mn-lt"/>
                <a:cs typeface="+mn-cs"/>
                <a:sym typeface="Times New Roman" pitchFamily="18" charset="0"/>
              </a:rPr>
              <a:t>We need to parallelize the merge!</a:t>
            </a:r>
            <a:endParaRPr lang="en-US" b="1" i="1" dirty="0">
              <a:solidFill>
                <a:schemeClr val="tx2"/>
              </a:solidFill>
              <a:latin typeface="+mn-lt"/>
              <a:cs typeface="+mn-cs"/>
              <a:sym typeface="Times New Roman" pitchFamily="18" charset="0"/>
            </a:endParaRPr>
          </a:p>
        </p:txBody>
      </p:sp>
      <p:grpSp>
        <p:nvGrpSpPr>
          <p:cNvPr id="19" name="Group 24"/>
          <p:cNvGrpSpPr>
            <a:grpSpLocks/>
          </p:cNvGrpSpPr>
          <p:nvPr/>
        </p:nvGrpSpPr>
        <p:grpSpPr bwMode="auto">
          <a:xfrm>
            <a:off x="6324600" y="2438400"/>
            <a:ext cx="1831975" cy="1063625"/>
            <a:chOff x="4375" y="962"/>
            <a:chExt cx="1154" cy="670"/>
          </a:xfrm>
        </p:grpSpPr>
        <p:sp>
          <p:nvSpPr>
            <p:cNvPr id="20" name="AutoShape 21"/>
            <p:cNvSpPr>
              <a:spLocks noChangeArrowheads="1"/>
            </p:cNvSpPr>
            <p:nvPr/>
          </p:nvSpPr>
          <p:spPr bwMode="auto">
            <a:xfrm>
              <a:off x="4375" y="962"/>
              <a:ext cx="1154" cy="670"/>
            </a:xfrm>
            <a:prstGeom prst="wedgeRoundRectCallout">
              <a:avLst>
                <a:gd name="adj1" fmla="val -32856"/>
                <a:gd name="adj2" fmla="val 93793"/>
                <a:gd name="adj3" fmla="val 16667"/>
              </a:avLst>
            </a:prstGeom>
            <a:solidFill>
              <a:schemeClr val="accent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4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5252" name="WordArt 22"/>
            <p:cNvSpPr>
              <a:spLocks noChangeArrowheads="1" noChangeShapeType="1" noTextEdit="1"/>
            </p:cNvSpPr>
            <p:nvPr/>
          </p:nvSpPr>
          <p:spPr bwMode="auto">
            <a:xfrm>
              <a:off x="4611" y="1133"/>
              <a:ext cx="706" cy="30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1800" kern="10" spc="360">
                  <a:ln w="9525">
                    <a:noFill/>
                    <a:round/>
                    <a:headEnd/>
                    <a:tailEnd/>
                  </a:ln>
                  <a:solidFill>
                    <a:srgbClr val="FFFF00"/>
                  </a:solidFill>
                  <a:latin typeface="Arial Black"/>
                </a:rPr>
                <a:t>PUNY!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901" name="Rectangle 37"/>
          <p:cNvSpPr>
            <a:spLocks noChangeArrowheads="1"/>
          </p:cNvSpPr>
          <p:nvPr/>
        </p:nvSpPr>
        <p:spPr bwMode="auto">
          <a:xfrm>
            <a:off x="1616075" y="1695450"/>
            <a:ext cx="6553200" cy="533400"/>
          </a:xfrm>
          <a:prstGeom prst="rect">
            <a:avLst/>
          </a:prstGeom>
          <a:solidFill>
            <a:schemeClr val="hlink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676902" name="Rectangle 38"/>
          <p:cNvSpPr>
            <a:spLocks noChangeArrowheads="1"/>
          </p:cNvSpPr>
          <p:nvPr/>
        </p:nvSpPr>
        <p:spPr bwMode="auto">
          <a:xfrm>
            <a:off x="1597025" y="3646488"/>
            <a:ext cx="4953000" cy="541337"/>
          </a:xfrm>
          <a:prstGeom prst="rect">
            <a:avLst/>
          </a:prstGeom>
          <a:solidFill>
            <a:srgbClr val="FF99CC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676870" name="Text Box 6"/>
          <p:cNvSpPr txBox="1">
            <a:spLocks noChangeArrowheads="1"/>
          </p:cNvSpPr>
          <p:nvPr/>
        </p:nvSpPr>
        <p:spPr bwMode="auto">
          <a:xfrm>
            <a:off x="1006475" y="3656013"/>
            <a:ext cx="549275" cy="53181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>
                <a:solidFill>
                  <a:srgbClr val="000000"/>
                </a:solidFill>
                <a:latin typeface="+mn-lt"/>
                <a:cs typeface="+mn-cs"/>
              </a:rPr>
              <a:t>B</a:t>
            </a:r>
          </a:p>
        </p:txBody>
      </p:sp>
      <p:sp>
        <p:nvSpPr>
          <p:cNvPr id="676871" name="Text Box 7"/>
          <p:cNvSpPr txBox="1">
            <a:spLocks noChangeArrowheads="1"/>
          </p:cNvSpPr>
          <p:nvPr/>
        </p:nvSpPr>
        <p:spPr bwMode="auto">
          <a:xfrm>
            <a:off x="1006475" y="1681163"/>
            <a:ext cx="549275" cy="53181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 dirty="0">
                <a:solidFill>
                  <a:srgbClr val="000000"/>
                </a:solidFill>
                <a:latin typeface="+mn-lt"/>
                <a:cs typeface="+mn-cs"/>
              </a:rPr>
              <a:t>A</a:t>
            </a:r>
          </a:p>
        </p:txBody>
      </p:sp>
      <p:sp>
        <p:nvSpPr>
          <p:cNvPr id="676872" name="Text Box 8"/>
          <p:cNvSpPr txBox="1">
            <a:spLocks noChangeArrowheads="1"/>
          </p:cNvSpPr>
          <p:nvPr/>
        </p:nvSpPr>
        <p:spPr bwMode="auto">
          <a:xfrm>
            <a:off x="1616075" y="1354138"/>
            <a:ext cx="288925" cy="3841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  <a:cs typeface="+mn-cs"/>
              </a:rPr>
              <a:t>0</a:t>
            </a:r>
            <a:endParaRPr lang="en-US" sz="1600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676873" name="Text Box 9"/>
          <p:cNvSpPr txBox="1">
            <a:spLocks noChangeArrowheads="1"/>
          </p:cNvSpPr>
          <p:nvPr/>
        </p:nvSpPr>
        <p:spPr bwMode="auto">
          <a:xfrm>
            <a:off x="8121650" y="1354138"/>
            <a:ext cx="488950" cy="3841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 algn="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sz="2000">
                <a:solidFill>
                  <a:srgbClr val="000000"/>
                </a:solidFill>
                <a:latin typeface="+mn-lt"/>
                <a:cs typeface="+mn-cs"/>
              </a:rPr>
              <a:t>na</a:t>
            </a:r>
            <a:endParaRPr lang="en-US" sz="160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676874" name="Text Box 10"/>
          <p:cNvSpPr txBox="1">
            <a:spLocks noChangeArrowheads="1"/>
          </p:cNvSpPr>
          <p:nvPr/>
        </p:nvSpPr>
        <p:spPr bwMode="auto">
          <a:xfrm>
            <a:off x="1616075" y="4267200"/>
            <a:ext cx="288925" cy="3841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  <a:cs typeface="+mn-cs"/>
              </a:rPr>
              <a:t>0</a:t>
            </a:r>
            <a:endParaRPr lang="en-US" sz="1600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676875" name="Text Box 11"/>
          <p:cNvSpPr txBox="1">
            <a:spLocks noChangeArrowheads="1"/>
          </p:cNvSpPr>
          <p:nvPr/>
        </p:nvSpPr>
        <p:spPr bwMode="auto">
          <a:xfrm>
            <a:off x="6492875" y="4267200"/>
            <a:ext cx="517525" cy="3841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sz="2000" dirty="0" err="1">
                <a:solidFill>
                  <a:srgbClr val="000000"/>
                </a:solidFill>
                <a:latin typeface="+mn-lt"/>
                <a:cs typeface="+mn-cs"/>
              </a:rPr>
              <a:t>nb</a:t>
            </a:r>
            <a:endParaRPr lang="en-US" sz="1600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676876" name="Text Box 12"/>
          <p:cNvSpPr txBox="1">
            <a:spLocks noChangeArrowheads="1"/>
          </p:cNvSpPr>
          <p:nvPr/>
        </p:nvSpPr>
        <p:spPr bwMode="auto">
          <a:xfrm>
            <a:off x="7010400" y="3651250"/>
            <a:ext cx="1676400" cy="5318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na ≥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 nb</a:t>
            </a:r>
          </a:p>
        </p:txBody>
      </p:sp>
      <p:sp>
        <p:nvSpPr>
          <p:cNvPr id="97291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28600"/>
            <a:ext cx="8839200" cy="912813"/>
          </a:xfrm>
        </p:spPr>
        <p:txBody>
          <a:bodyPr/>
          <a:lstStyle/>
          <a:p>
            <a:r>
              <a:rPr lang="en-US" sz="4400"/>
              <a:t>Parallel Merge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660525" y="3714750"/>
            <a:ext cx="4313238" cy="482600"/>
            <a:chOff x="844" y="2147"/>
            <a:chExt cx="2717" cy="304"/>
          </a:xfrm>
        </p:grpSpPr>
        <p:sp>
          <p:nvSpPr>
            <p:cNvPr id="676884" name="Text Box 20"/>
            <p:cNvSpPr txBox="1">
              <a:spLocks noChangeArrowheads="1"/>
            </p:cNvSpPr>
            <p:nvPr/>
          </p:nvSpPr>
          <p:spPr bwMode="auto">
            <a:xfrm>
              <a:off x="844" y="2147"/>
              <a:ext cx="1157" cy="304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≤ A[ma]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676885" name="Text Box 21"/>
            <p:cNvSpPr txBox="1">
              <a:spLocks noChangeArrowheads="1"/>
            </p:cNvSpPr>
            <p:nvPr/>
          </p:nvSpPr>
          <p:spPr bwMode="auto">
            <a:xfrm>
              <a:off x="2404" y="2147"/>
              <a:ext cx="1157" cy="304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 tIns="91440" bIns="0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≥ A[ma]</a:t>
              </a: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676886" name="Rectangle 22"/>
          <p:cNvSpPr>
            <a:spLocks noChangeArrowheads="1"/>
          </p:cNvSpPr>
          <p:nvPr/>
        </p:nvSpPr>
        <p:spPr bwMode="auto">
          <a:xfrm>
            <a:off x="2890838" y="4257675"/>
            <a:ext cx="184150" cy="3841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2000">
              <a:solidFill>
                <a:srgbClr val="000000"/>
              </a:solidFill>
              <a:latin typeface="+mn-lt"/>
              <a:cs typeface="+mn-cs"/>
            </a:endParaRPr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2590800" y="2212975"/>
            <a:ext cx="2460625" cy="2435225"/>
            <a:chOff x="1430" y="1201"/>
            <a:chExt cx="1550" cy="1534"/>
          </a:xfrm>
        </p:grpSpPr>
        <p:sp>
          <p:nvSpPr>
            <p:cNvPr id="676888" name="Line 24"/>
            <p:cNvSpPr>
              <a:spLocks noChangeShapeType="1"/>
            </p:cNvSpPr>
            <p:nvPr/>
          </p:nvSpPr>
          <p:spPr bwMode="auto">
            <a:xfrm>
              <a:off x="1968" y="2112"/>
              <a:ext cx="0" cy="3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cxnSp>
          <p:nvCxnSpPr>
            <p:cNvPr id="97298" name="AutoShape 25"/>
            <p:cNvCxnSpPr>
              <a:cxnSpLocks noChangeShapeType="1"/>
            </p:cNvCxnSpPr>
            <p:nvPr/>
          </p:nvCxnSpPr>
          <p:spPr bwMode="auto">
            <a:xfrm rot="5400000">
              <a:off x="1968" y="1201"/>
              <a:ext cx="911" cy="912"/>
            </a:xfrm>
            <a:prstGeom prst="curvedConnector3">
              <a:avLst>
                <a:gd name="adj1" fmla="val 49944"/>
              </a:avLst>
            </a:prstGeom>
            <a:noFill/>
            <a:ln w="28575">
              <a:solidFill>
                <a:schemeClr val="tx2"/>
              </a:solidFill>
              <a:round/>
              <a:headEnd/>
              <a:tailEnd type="stealth" w="lg" len="lg"/>
            </a:ln>
          </p:spPr>
        </p:cxnSp>
        <p:sp>
          <p:nvSpPr>
            <p:cNvPr id="676890" name="Text Box 26"/>
            <p:cNvSpPr txBox="1">
              <a:spLocks noChangeArrowheads="1"/>
            </p:cNvSpPr>
            <p:nvPr/>
          </p:nvSpPr>
          <p:spPr bwMode="auto">
            <a:xfrm>
              <a:off x="1728" y="1535"/>
              <a:ext cx="1252" cy="189"/>
            </a:xfrm>
            <a:prstGeom prst="rect">
              <a:avLst/>
            </a:prstGeom>
            <a:solidFill>
              <a:srgbClr val="CCECFF"/>
            </a:solidFill>
            <a:ln w="50800">
              <a:noFill/>
              <a:miter lim="800000"/>
              <a:headEnd/>
              <a:tailEnd/>
            </a:ln>
            <a:effectLst/>
          </p:spPr>
          <p:txBody>
            <a:bodyPr tIns="91440" bIns="0" anchor="ctr" anchorCtr="1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2000" b="1" i="1" dirty="0">
                  <a:solidFill>
                    <a:schemeClr val="tx2"/>
                  </a:solidFill>
                  <a:latin typeface="+mn-lt"/>
                  <a:cs typeface="+mn-cs"/>
                </a:rPr>
                <a:t>Binary </a:t>
              </a:r>
              <a:r>
                <a:rPr lang="en-US" sz="2000" b="1" i="1" dirty="0">
                  <a:solidFill>
                    <a:schemeClr val="tx2"/>
                  </a:solidFill>
                  <a:latin typeface="+mn-lt"/>
                  <a:cs typeface="+mn-cs"/>
                </a:rPr>
                <a:t>Search</a:t>
              </a:r>
              <a:endParaRPr lang="en-US" sz="2000" b="1" i="1" dirty="0">
                <a:solidFill>
                  <a:schemeClr val="tx2"/>
                </a:solidFill>
                <a:latin typeface="+mn-lt"/>
                <a:cs typeface="+mn-cs"/>
              </a:endParaRPr>
            </a:p>
          </p:txBody>
        </p:sp>
        <p:sp>
          <p:nvSpPr>
            <p:cNvPr id="676891" name="Text Box 27"/>
            <p:cNvSpPr txBox="1">
              <a:spLocks noChangeArrowheads="1"/>
            </p:cNvSpPr>
            <p:nvPr/>
          </p:nvSpPr>
          <p:spPr bwMode="auto">
            <a:xfrm>
              <a:off x="1430" y="2495"/>
              <a:ext cx="217" cy="240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2000" dirty="0">
                  <a:solidFill>
                    <a:srgbClr val="000000"/>
                  </a:solidFill>
                  <a:latin typeface="+mn-lt"/>
                  <a:cs typeface="+mn-cs"/>
                </a:rPr>
                <a:t>mb-1</a:t>
              </a:r>
              <a:endParaRPr lang="en-US" sz="2000" dirty="0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676892" name="Text Box 28"/>
            <p:cNvSpPr txBox="1">
              <a:spLocks noChangeArrowheads="1"/>
            </p:cNvSpPr>
            <p:nvPr/>
          </p:nvSpPr>
          <p:spPr bwMode="auto">
            <a:xfrm>
              <a:off x="1991" y="2493"/>
              <a:ext cx="373" cy="242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2000" dirty="0" err="1">
                  <a:solidFill>
                    <a:srgbClr val="000000"/>
                  </a:solidFill>
                  <a:latin typeface="+mn-lt"/>
                  <a:cs typeface="+mn-cs"/>
                </a:rPr>
                <a:t>mb</a:t>
              </a:r>
              <a:endParaRPr lang="en-US" sz="2000" dirty="0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958850" y="2247900"/>
            <a:ext cx="6648450" cy="1395413"/>
            <a:chOff x="604" y="1180"/>
            <a:chExt cx="4188" cy="879"/>
          </a:xfrm>
        </p:grpSpPr>
        <p:sp>
          <p:nvSpPr>
            <p:cNvPr id="676894" name="AutoShape 30"/>
            <p:cNvSpPr>
              <a:spLocks noChangeArrowheads="1"/>
            </p:cNvSpPr>
            <p:nvPr/>
          </p:nvSpPr>
          <p:spPr bwMode="auto">
            <a:xfrm rot="1500000">
              <a:off x="1476" y="1180"/>
              <a:ext cx="302" cy="879"/>
            </a:xfrm>
            <a:prstGeom prst="upDownArrow">
              <a:avLst>
                <a:gd name="adj1" fmla="val 50000"/>
                <a:gd name="adj2" fmla="val 58212"/>
              </a:avLst>
            </a:prstGeom>
            <a:solidFill>
              <a:srgbClr val="FFCC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676895" name="Text Box 31"/>
            <p:cNvSpPr txBox="1">
              <a:spLocks noChangeArrowheads="1"/>
            </p:cNvSpPr>
            <p:nvPr/>
          </p:nvSpPr>
          <p:spPr bwMode="auto">
            <a:xfrm>
              <a:off x="604" y="1468"/>
              <a:ext cx="894" cy="426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2000" b="1" i="1" dirty="0">
                  <a:solidFill>
                    <a:schemeClr val="accent2"/>
                  </a:solidFill>
                  <a:latin typeface="+mn-lt"/>
                  <a:cs typeface="+mn-cs"/>
                </a:rPr>
                <a:t>Recursive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2000" b="1" i="1" dirty="0" err="1">
                  <a:solidFill>
                    <a:schemeClr val="accent2"/>
                  </a:solidFill>
                  <a:latin typeface="+mn-lt"/>
                  <a:cs typeface="+mn-cs"/>
                </a:rPr>
                <a:t>P_Merge</a:t>
              </a:r>
              <a:endParaRPr lang="en-US" sz="1600" b="1" dirty="0">
                <a:solidFill>
                  <a:schemeClr val="accent2"/>
                </a:solidFill>
                <a:latin typeface="+mn-lt"/>
                <a:cs typeface="+mn-cs"/>
              </a:endParaRPr>
            </a:p>
          </p:txBody>
        </p:sp>
        <p:sp>
          <p:nvSpPr>
            <p:cNvPr id="676896" name="AutoShape 32"/>
            <p:cNvSpPr>
              <a:spLocks noChangeArrowheads="1"/>
            </p:cNvSpPr>
            <p:nvPr/>
          </p:nvSpPr>
          <p:spPr bwMode="auto">
            <a:xfrm rot="1500000">
              <a:off x="3480" y="1180"/>
              <a:ext cx="332" cy="878"/>
            </a:xfrm>
            <a:prstGeom prst="upDownArrow">
              <a:avLst>
                <a:gd name="adj1" fmla="val 50000"/>
                <a:gd name="adj2" fmla="val 52892"/>
              </a:avLst>
            </a:prstGeom>
            <a:solidFill>
              <a:srgbClr val="FFCC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676897" name="Text Box 33"/>
            <p:cNvSpPr txBox="1">
              <a:spLocks noChangeArrowheads="1"/>
            </p:cNvSpPr>
            <p:nvPr/>
          </p:nvSpPr>
          <p:spPr bwMode="auto">
            <a:xfrm>
              <a:off x="3898" y="1468"/>
              <a:ext cx="894" cy="426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2000" b="1" i="1" dirty="0">
                  <a:solidFill>
                    <a:schemeClr val="accent2"/>
                  </a:solidFill>
                  <a:latin typeface="+mn-lt"/>
                  <a:cs typeface="+mn-cs"/>
                </a:rPr>
                <a:t>Recursive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2000" b="1" i="1" dirty="0" err="1">
                  <a:solidFill>
                    <a:schemeClr val="accent2"/>
                  </a:solidFill>
                  <a:latin typeface="+mn-lt"/>
                  <a:cs typeface="+mn-cs"/>
                </a:rPr>
                <a:t>P_Merge</a:t>
              </a:r>
              <a:endParaRPr lang="en-US" sz="1600" b="1" dirty="0">
                <a:solidFill>
                  <a:schemeClr val="accent2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2308225" y="1352550"/>
            <a:ext cx="5265738" cy="922338"/>
            <a:chOff x="2308225" y="1352551"/>
            <a:chExt cx="5265738" cy="922338"/>
          </a:xfrm>
        </p:grpSpPr>
        <p:grpSp>
          <p:nvGrpSpPr>
            <p:cNvPr id="97308" name="Group 40"/>
            <p:cNvGrpSpPr>
              <a:grpSpLocks/>
            </p:cNvGrpSpPr>
            <p:nvPr/>
          </p:nvGrpSpPr>
          <p:grpSpPr bwMode="auto">
            <a:xfrm>
              <a:off x="2308225" y="1352551"/>
              <a:ext cx="5265738" cy="922338"/>
              <a:chOff x="1252" y="623"/>
              <a:chExt cx="3317" cy="581"/>
            </a:xfrm>
          </p:grpSpPr>
          <p:sp>
            <p:nvSpPr>
              <p:cNvPr id="676880" name="Text Box 16"/>
              <p:cNvSpPr txBox="1">
                <a:spLocks noChangeArrowheads="1"/>
              </p:cNvSpPr>
              <p:nvPr/>
            </p:nvSpPr>
            <p:spPr bwMode="auto">
              <a:xfrm>
                <a:off x="2218" y="623"/>
                <a:ext cx="1324" cy="242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  <a:defRPr/>
                </a:pPr>
                <a:r>
                  <a:rPr lang="en-US" sz="2000" dirty="0">
                    <a:solidFill>
                      <a:srgbClr val="000000"/>
                    </a:solidFill>
                    <a:latin typeface="+mn-lt"/>
                    <a:cs typeface="+mn-cs"/>
                  </a:rPr>
                  <a:t>ma = </a:t>
                </a:r>
                <a:r>
                  <a:rPr lang="en-US" sz="2000" dirty="0" err="1">
                    <a:solidFill>
                      <a:srgbClr val="000000"/>
                    </a:solidFill>
                    <a:latin typeface="+mn-lt"/>
                    <a:cs typeface="+mn-cs"/>
                  </a:rPr>
                  <a:t>na</a:t>
                </a:r>
                <a:r>
                  <a:rPr lang="en-US" sz="2000" dirty="0">
                    <a:solidFill>
                      <a:srgbClr val="000000"/>
                    </a:solidFill>
                    <a:latin typeface="+mn-lt"/>
                    <a:cs typeface="+mn-cs"/>
                  </a:rPr>
                  <a:t>/2</a:t>
                </a:r>
                <a:endParaRPr lang="en-US" sz="1600" dirty="0">
                  <a:solidFill>
                    <a:srgbClr val="000000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676881" name="Text Box 17"/>
              <p:cNvSpPr txBox="1">
                <a:spLocks noChangeArrowheads="1"/>
              </p:cNvSpPr>
              <p:nvPr/>
            </p:nvSpPr>
            <p:spPr bwMode="auto">
              <a:xfrm>
                <a:off x="1252" y="900"/>
                <a:ext cx="1157" cy="30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 anchor="ctr" anchorCtr="1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≤ A[ma]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76882" name="Text Box 18"/>
              <p:cNvSpPr txBox="1">
                <a:spLocks noChangeArrowheads="1"/>
              </p:cNvSpPr>
              <p:nvPr/>
            </p:nvSpPr>
            <p:spPr bwMode="auto">
              <a:xfrm>
                <a:off x="3412" y="900"/>
                <a:ext cx="1157" cy="30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 anchor="ctr" anchorCtr="1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≥ A[ma]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676903" name="Rectangle 39"/>
            <p:cNvSpPr>
              <a:spLocks noChangeArrowheads="1"/>
            </p:cNvSpPr>
            <p:nvPr/>
          </p:nvSpPr>
          <p:spPr bwMode="auto">
            <a:xfrm>
              <a:off x="4664075" y="1698626"/>
              <a:ext cx="415925" cy="530225"/>
            </a:xfrm>
            <a:prstGeom prst="rect">
              <a:avLst/>
            </a:prstGeom>
            <a:solidFill>
              <a:srgbClr val="FFFFCC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600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676906" name="Text Box 42"/>
          <p:cNvSpPr txBox="1">
            <a:spLocks noChangeArrowheads="1"/>
          </p:cNvSpPr>
          <p:nvPr/>
        </p:nvSpPr>
        <p:spPr bwMode="auto">
          <a:xfrm>
            <a:off x="409575" y="4854575"/>
            <a:ext cx="8277225" cy="18161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cap="small" dirty="0">
                <a:solidFill>
                  <a:schemeClr val="tx2"/>
                </a:solidFill>
                <a:latin typeface="+mn-lt"/>
                <a:cs typeface="+mn-cs"/>
              </a:rPr>
              <a:t>Key Idea:</a:t>
            </a:r>
            <a:r>
              <a:rPr lang="en-US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If the total number of elements to be merged in the two arrays is </a:t>
            </a: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n = </a:t>
            </a:r>
            <a:r>
              <a:rPr lang="en-US" dirty="0" err="1">
                <a:solidFill>
                  <a:srgbClr val="000000"/>
                </a:solidFill>
                <a:latin typeface="+mn-lt"/>
                <a:cs typeface="+mn-cs"/>
              </a:rPr>
              <a:t>na</a:t>
            </a: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 + </a:t>
            </a:r>
            <a:r>
              <a:rPr lang="en-US" dirty="0" err="1">
                <a:solidFill>
                  <a:srgbClr val="000000"/>
                </a:solidFill>
                <a:latin typeface="+mn-lt"/>
                <a:cs typeface="+mn-cs"/>
              </a:rPr>
              <a:t>nb</a:t>
            </a: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, the total number of elements in the larger of the two recursive merges is at </a:t>
            </a: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most</a:t>
            </a:r>
            <a:endParaRPr lang="en-US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676911" name="Text Box 47"/>
          <p:cNvSpPr txBox="1">
            <a:spLocks noChangeArrowheads="1"/>
          </p:cNvSpPr>
          <p:nvPr/>
        </p:nvSpPr>
        <p:spPr bwMode="auto">
          <a:xfrm>
            <a:off x="6945313" y="6138863"/>
            <a:ext cx="1436687" cy="519112"/>
          </a:xfrm>
          <a:prstGeom prst="rect">
            <a:avLst/>
          </a:prstGeom>
          <a:solidFill>
            <a:srgbClr val="CCECFF"/>
          </a:solidFill>
          <a:ln w="6350" algn="ctr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(3/4)</a:t>
            </a:r>
            <a:r>
              <a:rPr lang="en-US" sz="1600" dirty="0">
                <a:solidFill>
                  <a:srgbClr val="000000"/>
                </a:solidFill>
                <a:latin typeface="+mn-lt"/>
                <a:cs typeface="+mn-cs"/>
              </a:rPr>
              <a:t> </a:t>
            </a: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n </a:t>
            </a: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.</a:t>
            </a:r>
          </a:p>
        </p:txBody>
      </p:sp>
      <p:sp>
        <p:nvSpPr>
          <p:cNvPr id="8" name="TextBox 7"/>
          <p:cNvSpPr>
            <a:spLocks noChangeArrowheads="1"/>
          </p:cNvSpPr>
          <p:nvPr/>
        </p:nvSpPr>
        <p:spPr bwMode="auto">
          <a:xfrm>
            <a:off x="6019800" y="228600"/>
            <a:ext cx="2895600" cy="892175"/>
          </a:xfrm>
          <a:prstGeom prst="wedgeRoundRectCallout">
            <a:avLst>
              <a:gd name="adj1" fmla="val -57347"/>
              <a:gd name="adj2" fmla="val 11548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rgbClr val="FFFF00"/>
                </a:solidFill>
              </a:rPr>
              <a:t>Throw away at least na/2 ≥ n/4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76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906" grpId="0"/>
      <p:bldP spid="676911" grpId="0" animBg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Parallel Merge</a:t>
            </a:r>
          </a:p>
        </p:txBody>
      </p:sp>
      <p:sp>
        <p:nvSpPr>
          <p:cNvPr id="666627" name="Rectangle 3"/>
          <p:cNvSpPr>
            <a:spLocks noChangeArrowheads="1"/>
          </p:cNvSpPr>
          <p:nvPr/>
        </p:nvSpPr>
        <p:spPr bwMode="auto">
          <a:xfrm>
            <a:off x="304800" y="1371600"/>
            <a:ext cx="8458200" cy="4267200"/>
          </a:xfrm>
          <a:prstGeom prst="foldedCorner">
            <a:avLst>
              <a:gd name="adj" fmla="val 7503"/>
            </a:avLst>
          </a:prstGeom>
          <a:blipFill>
            <a:blip r:embed="rId3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template &lt;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typename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T&gt;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void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(T 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*C, 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T 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*A, 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T *B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)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if (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&lt;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)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(C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, B, A,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} else if 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==0) 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accent2"/>
                </a:solidFill>
                <a:latin typeface="Lucida Sans Typewriter" pitchFamily="33" charset="0"/>
                <a:cs typeface="Lucida Sans Typewriter" pitchFamily="33" charset="0"/>
              </a:rPr>
              <a:t>      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return; 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} else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ma =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/2;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mb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=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BinarySearch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(A[ma], B,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C[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ma+mb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] = A[ma];</a:t>
            </a:r>
            <a:endParaRPr lang="en-US" sz="2000" dirty="0">
              <a:solidFill>
                <a:schemeClr val="tx1"/>
              </a:solidFill>
              <a:latin typeface="Lucida Sans Typewriter" pitchFamily="33" charset="0"/>
              <a:cs typeface="Lucida Sans Typewriter" pitchFamily="33" charset="0"/>
            </a:endParaRP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</a:t>
            </a:r>
            <a:r>
              <a:rPr lang="en-US" sz="2000" dirty="0">
                <a:solidFill>
                  <a:schemeClr val="accent2"/>
                </a:solidFill>
                <a:latin typeface="Lucida Sans Typewriter" pitchFamily="33" charset="0"/>
                <a:cs typeface="Lucida Sans Typewriter" pitchFamily="33" charset="0"/>
              </a:rPr>
              <a:t>cilk_spawn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(C, A, B, 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ma,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mb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(C+ma+mb+1, A+ma+1,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B+mb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, 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na-ma-1,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nb-mb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</a:t>
            </a:r>
            <a:r>
              <a:rPr lang="en-US" sz="2000" dirty="0">
                <a:solidFill>
                  <a:schemeClr val="accent2"/>
                </a:solidFill>
                <a:latin typeface="Lucida Sans Typewriter" pitchFamily="33" charset="0"/>
                <a:cs typeface="Lucida Sans Typewriter" pitchFamily="33" charset="0"/>
              </a:rPr>
              <a:t>cilk_sync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}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}</a:t>
            </a:r>
          </a:p>
        </p:txBody>
      </p:sp>
      <p:sp>
        <p:nvSpPr>
          <p:cNvPr id="666628" name="Text Box 4"/>
          <p:cNvSpPr txBox="1">
            <a:spLocks noChangeArrowheads="1"/>
          </p:cNvSpPr>
          <p:nvPr/>
        </p:nvSpPr>
        <p:spPr bwMode="auto">
          <a:xfrm>
            <a:off x="838200" y="5867400"/>
            <a:ext cx="7467600" cy="45878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i="1">
                <a:solidFill>
                  <a:schemeClr val="tx1"/>
                </a:solidFill>
              </a:rPr>
              <a:t>Coarsen base cases for efficiency.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6628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Span of Parallel Merge</a:t>
            </a:r>
          </a:p>
        </p:txBody>
      </p:sp>
      <p:sp>
        <p:nvSpPr>
          <p:cNvPr id="666627" name="Rectangle 3"/>
          <p:cNvSpPr>
            <a:spLocks noChangeArrowheads="1"/>
          </p:cNvSpPr>
          <p:nvPr/>
        </p:nvSpPr>
        <p:spPr bwMode="auto">
          <a:xfrm>
            <a:off x="304800" y="1371600"/>
            <a:ext cx="8458200" cy="3200400"/>
          </a:xfrm>
          <a:prstGeom prst="foldedCorner">
            <a:avLst>
              <a:gd name="adj" fmla="val 7503"/>
            </a:avLst>
          </a:prstGeom>
          <a:blipFill>
            <a:blip r:embed="rId3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template &lt;typename T&gt;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void P_Merge(T *C, T *A, T *B, int na, int nb)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if (na &lt; nb)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chemeClr val="tx1"/>
                </a:solidFill>
              </a:rPr>
              <a:t>⋮</a:t>
            </a:r>
            <a:endParaRPr lang="en-US" sz="2000">
              <a:solidFill>
                <a:schemeClr val="tx1"/>
              </a:solidFill>
              <a:latin typeface="Lucida Sans Typewriter" pitchFamily="49" charset="0"/>
              <a:ea typeface="Lucida Sans Typewriter" pitchFamily="49" charset="0"/>
              <a:cs typeface="Lucida Sans Typewriter" pitchFamily="49" charset="0"/>
            </a:endParaRP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int mb = BinarySearch(A[ma], B, nb);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C[ma+mb] = A[ma];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accent2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cilk_spawn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P_Merge(C, A, B, ma, mb);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P_Merge(C+ma+mb+1, A+ma+1, B+mb, na-ma-1, nb-mb);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chemeClr val="accent2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cilk_sync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}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4962525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401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(3n/4)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(lg 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5495925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112963" algn="l"/>
              </a:tabLst>
            </a:pPr>
            <a:r>
              <a:rPr lang="en-US">
                <a:solidFill>
                  <a:srgbClr val="000000"/>
                </a:solidFill>
              </a:rPr>
              <a:t>	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(lg</a:t>
            </a:r>
            <a:r>
              <a:rPr lang="en-US" baseline="30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n 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4962525"/>
            <a:ext cx="2667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rgbClr val="0085BC"/>
                </a:solidFill>
              </a:rPr>
              <a:t>Span:</a:t>
            </a:r>
            <a:r>
              <a:rPr lang="en-US" b="1">
                <a:solidFill>
                  <a:srgbClr val="0085BC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(n)	=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>
            <a:spLocks noChangeArrowheads="1"/>
          </p:cNvSpPr>
          <p:nvPr/>
        </p:nvSpPr>
        <p:spPr bwMode="auto">
          <a:xfrm>
            <a:off x="5029200" y="2516188"/>
            <a:ext cx="3810000" cy="1484312"/>
          </a:xfrm>
          <a:prstGeom prst="wedgeRoundRectCallout">
            <a:avLst>
              <a:gd name="adj1" fmla="val -51833"/>
              <a:gd name="adj2" fmla="val 114491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chemeClr val="tx2"/>
                </a:solidFill>
              </a:rPr>
              <a:t>CASE 2: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</a:t>
            </a:r>
            <a:r>
              <a:rPr lang="en-US">
                <a:solidFill>
                  <a:srgbClr val="000000"/>
                </a:solidFill>
              </a:rPr>
              <a:t> = 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4/3</a:t>
            </a:r>
            <a:r>
              <a:rPr lang="en-US" baseline="30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 = 1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f(n) 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 </a:t>
            </a:r>
            <a:r>
              <a:rPr lang="en-US">
                <a:solidFill>
                  <a:srgbClr val="000000"/>
                </a:solidFill>
              </a:rPr>
              <a:t>lg</a:t>
            </a:r>
            <a:r>
              <a:rPr lang="en-US" baseline="30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Work of Parallel Merge</a:t>
            </a:r>
          </a:p>
        </p:txBody>
      </p:sp>
      <p:sp>
        <p:nvSpPr>
          <p:cNvPr id="666627" name="Rectangle 3"/>
          <p:cNvSpPr>
            <a:spLocks noChangeArrowheads="1"/>
          </p:cNvSpPr>
          <p:nvPr/>
        </p:nvSpPr>
        <p:spPr bwMode="auto">
          <a:xfrm>
            <a:off x="304800" y="1371600"/>
            <a:ext cx="8458200" cy="3200400"/>
          </a:xfrm>
          <a:prstGeom prst="foldedCorner">
            <a:avLst>
              <a:gd name="adj" fmla="val 7503"/>
            </a:avLst>
          </a:prstGeom>
          <a:blipFill>
            <a:blip r:embed="rId3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template &lt;typename T&gt;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void P_Merge(T *C, T *A, T *B, int na, int nb)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if (na &lt; nb)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chemeClr val="tx1"/>
                </a:solidFill>
              </a:rPr>
              <a:t>⋮</a:t>
            </a:r>
            <a:endParaRPr lang="en-US" sz="2000">
              <a:solidFill>
                <a:schemeClr val="tx1"/>
              </a:solidFill>
              <a:latin typeface="Lucida Sans Typewriter" pitchFamily="49" charset="0"/>
              <a:ea typeface="Lucida Sans Typewriter" pitchFamily="49" charset="0"/>
              <a:cs typeface="Lucida Sans Typewriter" pitchFamily="49" charset="0"/>
            </a:endParaRP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int mb = BinarySearch(A[ma], B, nb);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C[ma+mb] = A[ma];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accent2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cilk_spawn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P_Merge(C, A, B, ma, mb);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P_Merge(C+ma+mb+1, A+ma+1, B+mb, na-ma-1, nb-mb);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chemeClr val="accent2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cilk_sync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}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4999038"/>
            <a:ext cx="8001000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3413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n) +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((1-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)n)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(lg n),</a:t>
            </a:r>
          </a:p>
          <a:p>
            <a:pPr marL="2112963" indent="3413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where </a:t>
            </a:r>
            <a:r>
              <a:rPr lang="en-US">
                <a:solidFill>
                  <a:srgbClr val="000000"/>
                </a:solidFill>
              </a:rPr>
              <a:t>1/4 ≤ 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l-GR">
                <a:solidFill>
                  <a:srgbClr val="000000"/>
                </a:solidFill>
              </a:rPr>
              <a:t>≤</a:t>
            </a:r>
            <a:r>
              <a:rPr lang="en-US">
                <a:solidFill>
                  <a:srgbClr val="000000"/>
                </a:solidFill>
              </a:rPr>
              <a:t> 3/4</a:t>
            </a:r>
            <a:r>
              <a:rPr lang="en-US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4999038"/>
            <a:ext cx="2667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i="1" dirty="0">
                <a:solidFill>
                  <a:schemeClr val="accent6"/>
                </a:solidFill>
                <a:latin typeface="+mn-lt"/>
                <a:cs typeface="+mn-cs"/>
              </a:rPr>
              <a:t>Work:</a:t>
            </a:r>
            <a:r>
              <a:rPr lang="en-US" b="1" dirty="0">
                <a:solidFill>
                  <a:schemeClr val="accent6"/>
                </a:solidFill>
                <a:latin typeface="+mn-lt"/>
                <a:cs typeface="+mn-cs"/>
              </a:rPr>
              <a:t>  </a:t>
            </a: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T</a:t>
            </a:r>
            <a:r>
              <a:rPr lang="en-US" baseline="-25000" dirty="0">
                <a:solidFill>
                  <a:srgbClr val="000000"/>
                </a:solidFill>
                <a:latin typeface="Lucida Sans Unicode"/>
                <a:cs typeface="+mn-cs"/>
              </a:rPr>
              <a:t>1</a:t>
            </a:r>
            <a:r>
              <a:rPr lang="en-US" dirty="0">
                <a:solidFill>
                  <a:srgbClr val="000000"/>
                </a:solidFill>
                <a:latin typeface="Lucida Sans Unicode"/>
                <a:cs typeface="+mn-cs"/>
              </a:rPr>
              <a:t>(n)	</a:t>
            </a: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=</a:t>
            </a:r>
            <a:endParaRPr lang="en-US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grpSp>
        <p:nvGrpSpPr>
          <p:cNvPr id="9" name="Group 21"/>
          <p:cNvGrpSpPr>
            <a:grpSpLocks/>
          </p:cNvGrpSpPr>
          <p:nvPr/>
        </p:nvGrpSpPr>
        <p:grpSpPr bwMode="auto">
          <a:xfrm>
            <a:off x="6403975" y="2897188"/>
            <a:ext cx="1831975" cy="1063625"/>
            <a:chOff x="4034" y="1825"/>
            <a:chExt cx="1154" cy="67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AutoShape 14"/>
            <p:cNvSpPr>
              <a:spLocks noChangeArrowheads="1"/>
            </p:cNvSpPr>
            <p:nvPr/>
          </p:nvSpPr>
          <p:spPr bwMode="auto">
            <a:xfrm>
              <a:off x="4034" y="1825"/>
              <a:ext cx="1154" cy="670"/>
            </a:xfrm>
            <a:prstGeom prst="wedgeRoundRectCallout">
              <a:avLst>
                <a:gd name="adj1" fmla="val -74716"/>
                <a:gd name="adj2" fmla="val 150059"/>
                <a:gd name="adj3" fmla="val 16667"/>
              </a:avLst>
            </a:prstGeom>
            <a:solidFill>
              <a:schemeClr val="accent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4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4270" y="1996"/>
              <a:ext cx="706" cy="30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800" kern="10" spc="360">
                  <a:ln w="9525">
                    <a:noFill/>
                    <a:round/>
                    <a:headEnd/>
                    <a:tailEnd/>
                  </a:ln>
                  <a:solidFill>
                    <a:srgbClr val="FFFF00"/>
                  </a:solidFill>
                  <a:latin typeface="Arial Black"/>
                  <a:cs typeface="+mn-cs"/>
                </a:rPr>
                <a:t>HAIRY!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762000" y="6029325"/>
            <a:ext cx="6172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tx2"/>
                </a:solidFill>
              </a:rPr>
              <a:t>Claim:</a:t>
            </a:r>
            <a:r>
              <a:rPr lang="en-US" b="1" i="1">
                <a:solidFill>
                  <a:srgbClr val="0085BC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(n)	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(n)</a:t>
            </a:r>
            <a:r>
              <a:rPr lang="en-US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Sorting</a:t>
            </a:r>
            <a:r>
              <a:rPr lang="en-US"/>
              <a:t>	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Sorting is possibly the most frequently executed operation in computing!</a:t>
            </a:r>
            <a:endParaRPr lang="en-US"/>
          </a:p>
          <a:p>
            <a:r>
              <a:rPr lang="en-US" b="1">
                <a:solidFill>
                  <a:srgbClr val="060606"/>
                </a:solidFill>
              </a:rPr>
              <a:t>Quicksort</a:t>
            </a:r>
            <a:r>
              <a:rPr lang="en-US"/>
              <a:t> is the f</a:t>
            </a:r>
            <a:r>
              <a:rPr lang="tr-TR"/>
              <a:t>astest sorting algorithm </a:t>
            </a:r>
            <a:r>
              <a:rPr lang="en-US"/>
              <a:t>in practice </a:t>
            </a:r>
            <a:r>
              <a:rPr lang="tr-TR"/>
              <a:t>with an average running time of O(N log N), </a:t>
            </a:r>
            <a:r>
              <a:rPr lang="tr-TR">
                <a:solidFill>
                  <a:srgbClr val="FF0000"/>
                </a:solidFill>
              </a:rPr>
              <a:t>(but O(N</a:t>
            </a:r>
            <a:r>
              <a:rPr lang="tr-TR" baseline="30000">
                <a:solidFill>
                  <a:srgbClr val="FF0000"/>
                </a:solidFill>
              </a:rPr>
              <a:t>2</a:t>
            </a:r>
            <a:r>
              <a:rPr lang="tr-TR">
                <a:solidFill>
                  <a:srgbClr val="FF0000"/>
                </a:solidFill>
              </a:rPr>
              <a:t>) worst case performance)</a:t>
            </a:r>
            <a:endParaRPr lang="en-US">
              <a:solidFill>
                <a:srgbClr val="FF0000"/>
              </a:solidFill>
            </a:endParaRPr>
          </a:p>
          <a:p>
            <a:r>
              <a:rPr lang="en-US" b="1">
                <a:solidFill>
                  <a:srgbClr val="060606"/>
                </a:solidFill>
              </a:rPr>
              <a:t>Mergesort </a:t>
            </a:r>
            <a:r>
              <a:rPr lang="en-US"/>
              <a:t>has worst case performance of </a:t>
            </a:r>
            <a:r>
              <a:rPr lang="tr-TR"/>
              <a:t>O(N log N)</a:t>
            </a:r>
            <a:r>
              <a:rPr lang="en-US"/>
              <a:t> for sorting N elements</a:t>
            </a:r>
          </a:p>
          <a:p>
            <a:r>
              <a:rPr lang="en-US"/>
              <a:t>Both based on the recursive </a:t>
            </a:r>
            <a:r>
              <a:rPr lang="en-US" b="1">
                <a:solidFill>
                  <a:srgbClr val="060606"/>
                </a:solidFill>
              </a:rPr>
              <a:t>divide-and-conquer</a:t>
            </a:r>
            <a:r>
              <a:rPr lang="en-US"/>
              <a:t> paradigm </a:t>
            </a:r>
            <a:endParaRPr lang="en-US" b="1">
              <a:solidFill>
                <a:srgbClr val="060606"/>
              </a:solidFill>
            </a:endParaRPr>
          </a:p>
          <a:p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Analysis of Work Recurrence</a:t>
            </a:r>
          </a:p>
        </p:txBody>
      </p:sp>
      <p:sp>
        <p:nvSpPr>
          <p:cNvPr id="684037" name="Text Box 5"/>
          <p:cNvSpPr txBox="1">
            <a:spLocks noChangeArrowheads="1"/>
          </p:cNvSpPr>
          <p:nvPr/>
        </p:nvSpPr>
        <p:spPr bwMode="auto">
          <a:xfrm>
            <a:off x="304800" y="2374900"/>
            <a:ext cx="8382000" cy="1385888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tx2"/>
                </a:solidFill>
              </a:rPr>
              <a:t>Substitution method: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 Inductive hypothesis is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(k) ≤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k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 k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, where</a:t>
            </a:r>
            <a:r>
              <a:rPr lang="en-US">
                <a:solidFill>
                  <a:srgbClr val="9900CC"/>
                </a:solidFill>
                <a:sym typeface="Times New Roman" pitchFamily="18" charset="0"/>
              </a:rPr>
              <a:t>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,c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 &gt; 0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.  Prove that the relation holds, and solve for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 and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.</a:t>
            </a:r>
            <a:endParaRPr lang="en-US" sz="1600">
              <a:solidFill>
                <a:srgbClr val="9900CC"/>
              </a:solidFill>
              <a:sym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219200"/>
            <a:ext cx="80010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rgbClr val="0085BC"/>
                </a:solidFill>
              </a:rPr>
              <a:t>Work: 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(n)	=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n) +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((1-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)n)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(lg n),</a:t>
            </a:r>
          </a:p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where </a:t>
            </a:r>
            <a:r>
              <a:rPr lang="en-US">
                <a:solidFill>
                  <a:srgbClr val="000000"/>
                </a:solidFill>
              </a:rPr>
              <a:t>1/4 ≤ 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l-GR">
                <a:solidFill>
                  <a:srgbClr val="000000"/>
                </a:solidFill>
              </a:rPr>
              <a:t>≤</a:t>
            </a:r>
            <a:r>
              <a:rPr lang="en-US">
                <a:solidFill>
                  <a:srgbClr val="000000"/>
                </a:solidFill>
              </a:rPr>
              <a:t> 3/4</a:t>
            </a:r>
            <a:r>
              <a:rPr lang="en-US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04800" y="4038600"/>
            <a:ext cx="7437438" cy="13843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14400" algn="r"/>
                <a:tab pos="1147763" algn="ctr"/>
                <a:tab pos="1379538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(n)	=	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 + 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)n) + 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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(lg n)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14400" algn="r"/>
                <a:tab pos="1147763" algn="ctr"/>
                <a:tab pos="1379538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	≤	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 </a:t>
            </a:r>
            <a:br>
              <a:rPr lang="en-US">
                <a:solidFill>
                  <a:srgbClr val="000000"/>
                </a:solidFill>
                <a:sym typeface="Times New Roman" pitchFamily="18" charset="0"/>
              </a:rPr>
            </a:b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		+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lg((1–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)n) + 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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(lg 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4037" grpId="0"/>
      <p:bldP spid="1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Analysis of Work Recurrence</a:t>
            </a:r>
          </a:p>
        </p:txBody>
      </p:sp>
      <p:sp>
        <p:nvSpPr>
          <p:cNvPr id="686085" name="Rectangle 5"/>
          <p:cNvSpPr>
            <a:spLocks noChangeArrowheads="1"/>
          </p:cNvSpPr>
          <p:nvPr/>
        </p:nvSpPr>
        <p:spPr bwMode="auto">
          <a:xfrm>
            <a:off x="304800" y="4038600"/>
            <a:ext cx="7437438" cy="13843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14400" algn="r"/>
                <a:tab pos="1147763" algn="ctr"/>
                <a:tab pos="1379538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(n)	=	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 + 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)n) + 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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(lg n)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14400" algn="r"/>
                <a:tab pos="1147763" algn="ctr"/>
                <a:tab pos="1379538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	≤	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 </a:t>
            </a:r>
            <a:br>
              <a:rPr lang="en-US">
                <a:solidFill>
                  <a:srgbClr val="000000"/>
                </a:solidFill>
                <a:sym typeface="Times New Roman" pitchFamily="18" charset="0"/>
              </a:rPr>
            </a:b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		+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lg((1–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)n) + 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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(lg n)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1219200"/>
            <a:ext cx="80010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rgbClr val="0085BC"/>
                </a:solidFill>
              </a:rPr>
              <a:t>Work: 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(n)	=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n) +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((1-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)n)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(lg n),</a:t>
            </a:r>
          </a:p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where </a:t>
            </a:r>
            <a:r>
              <a:rPr lang="en-US">
                <a:solidFill>
                  <a:srgbClr val="000000"/>
                </a:solidFill>
              </a:rPr>
              <a:t>1/4 ≤ 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l-GR">
                <a:solidFill>
                  <a:srgbClr val="000000"/>
                </a:solidFill>
              </a:rPr>
              <a:t>≤</a:t>
            </a:r>
            <a:r>
              <a:rPr lang="en-US">
                <a:solidFill>
                  <a:srgbClr val="000000"/>
                </a:solidFill>
              </a:rPr>
              <a:t> 3/4</a:t>
            </a:r>
            <a:r>
              <a:rPr lang="en-US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81481E-6 L -5.55556E-7 -0.2585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860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08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3" name="Rectangle 5"/>
          <p:cNvSpPr>
            <a:spLocks noChangeArrowheads="1"/>
          </p:cNvSpPr>
          <p:nvPr/>
        </p:nvSpPr>
        <p:spPr bwMode="auto">
          <a:xfrm>
            <a:off x="304800" y="2209800"/>
            <a:ext cx="7475538" cy="13843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14400" algn="r"/>
                <a:tab pos="1147763" algn="ctr"/>
                <a:tab pos="1379538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(n)	=	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 + 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)n) +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(lg n)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14400" algn="r"/>
                <a:tab pos="1147763" algn="ctr"/>
                <a:tab pos="1379538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	≤	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 </a:t>
            </a:r>
            <a:br>
              <a:rPr lang="en-US">
                <a:solidFill>
                  <a:srgbClr val="000000"/>
                </a:solidFill>
                <a:sym typeface="Times New Roman" pitchFamily="18" charset="0"/>
              </a:rPr>
            </a:b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		+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lg((1–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)n) +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(lg n)</a:t>
            </a:r>
          </a:p>
        </p:txBody>
      </p:sp>
      <p:sp>
        <p:nvSpPr>
          <p:cNvPr id="1095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Analysis of Work Recurrence</a:t>
            </a:r>
          </a:p>
        </p:txBody>
      </p:sp>
      <p:sp>
        <p:nvSpPr>
          <p:cNvPr id="688134" name="Rectangle 6"/>
          <p:cNvSpPr>
            <a:spLocks noChangeArrowheads="1"/>
          </p:cNvSpPr>
          <p:nvPr/>
        </p:nvSpPr>
        <p:spPr bwMode="auto">
          <a:xfrm>
            <a:off x="304800" y="3521075"/>
            <a:ext cx="7967663" cy="5238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14400" algn="r"/>
                <a:tab pos="1147763" algn="ctr"/>
                <a:tab pos="1379538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	 ≤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lg((1–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)n) +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(lg n)</a:t>
            </a:r>
          </a:p>
        </p:txBody>
      </p:sp>
      <p:sp>
        <p:nvSpPr>
          <p:cNvPr id="688137" name="Rectangle 9"/>
          <p:cNvSpPr>
            <a:spLocks noChangeArrowheads="1"/>
          </p:cNvSpPr>
          <p:nvPr/>
        </p:nvSpPr>
        <p:spPr bwMode="auto">
          <a:xfrm>
            <a:off x="304800" y="3975100"/>
            <a:ext cx="8234363" cy="5238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14400" algn="r"/>
                <a:tab pos="1147763" algn="ctr"/>
                <a:tab pos="1379538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	 ≤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 lg(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)) + 2 lg n ) +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(lg n)</a:t>
            </a:r>
          </a:p>
        </p:txBody>
      </p:sp>
      <p:sp>
        <p:nvSpPr>
          <p:cNvPr id="688138" name="Rectangle 10"/>
          <p:cNvSpPr>
            <a:spLocks noChangeArrowheads="1"/>
          </p:cNvSpPr>
          <p:nvPr/>
        </p:nvSpPr>
        <p:spPr bwMode="auto">
          <a:xfrm>
            <a:off x="304800" y="4508500"/>
            <a:ext cx="7042150" cy="8794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14400" algn="r"/>
                <a:tab pos="1147763" algn="ctr"/>
                <a:tab pos="1379538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	 ≤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 n </a:t>
            </a:r>
            <a:br>
              <a:rPr lang="en-US">
                <a:solidFill>
                  <a:srgbClr val="000000"/>
                </a:solidFill>
                <a:sym typeface="Times New Roman" pitchFamily="18" charset="0"/>
              </a:rPr>
            </a:b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		– (c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(lg n + lg(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))) –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(lg n))</a:t>
            </a:r>
          </a:p>
        </p:txBody>
      </p:sp>
      <p:sp>
        <p:nvSpPr>
          <p:cNvPr id="688139" name="Rectangle 11"/>
          <p:cNvSpPr>
            <a:spLocks noChangeArrowheads="1"/>
          </p:cNvSpPr>
          <p:nvPr/>
        </p:nvSpPr>
        <p:spPr bwMode="auto">
          <a:xfrm>
            <a:off x="304800" y="5346700"/>
            <a:ext cx="8534400" cy="1385888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14400" algn="r"/>
                <a:tab pos="1147763" algn="ctr"/>
                <a:tab pos="1379538" algn="l"/>
              </a:tabLst>
            </a:pPr>
            <a:r>
              <a:rPr lang="en-US">
                <a:solidFill>
                  <a:srgbClr val="9900CC"/>
                </a:solidFill>
                <a:sym typeface="Times New Roman" pitchFamily="18" charset="0"/>
              </a:rPr>
              <a:t>		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 ≤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 n</a:t>
            </a:r>
            <a:r>
              <a:rPr lang="en-US">
                <a:solidFill>
                  <a:srgbClr val="9900CC"/>
                </a:solidFill>
                <a:sym typeface="Times New Roman" pitchFamily="18" charset="0"/>
              </a:rPr>
              <a:t> </a:t>
            </a:r>
            <a:br>
              <a:rPr lang="en-US">
                <a:solidFill>
                  <a:srgbClr val="9900CC"/>
                </a:solidFill>
                <a:sym typeface="Times New Roman" pitchFamily="18" charset="0"/>
              </a:rPr>
            </a:b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by choosing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 large enough.  Choose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 large enough to handle the base case.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" y="1219200"/>
            <a:ext cx="80010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rgbClr val="0085BC"/>
                </a:solidFill>
              </a:rPr>
              <a:t>Work: 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(n)	=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n) +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((1-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)n)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(lg n),</a:t>
            </a:r>
          </a:p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where </a:t>
            </a:r>
            <a:r>
              <a:rPr lang="en-US">
                <a:solidFill>
                  <a:srgbClr val="000000"/>
                </a:solidFill>
              </a:rPr>
              <a:t>1/4 ≤ 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l-GR">
                <a:solidFill>
                  <a:srgbClr val="000000"/>
                </a:solidFill>
              </a:rPr>
              <a:t>≤</a:t>
            </a:r>
            <a:r>
              <a:rPr lang="en-US">
                <a:solidFill>
                  <a:srgbClr val="000000"/>
                </a:solidFill>
              </a:rPr>
              <a:t> 3/4</a:t>
            </a:r>
            <a:r>
              <a:rPr lang="en-US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8134" grpId="0"/>
      <p:bldP spid="688137" grpId="0"/>
      <p:bldP spid="688138" grpId="0"/>
      <p:bldP spid="68813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36538"/>
            <a:ext cx="9144000" cy="676275"/>
          </a:xfrm>
        </p:spPr>
        <p:txBody>
          <a:bodyPr anchor="t" anchorCtr="1">
            <a:spAutoFit/>
          </a:bodyPr>
          <a:lstStyle/>
          <a:p>
            <a:r>
              <a:rPr lang="en-US" sz="4400"/>
              <a:t>Parallelism of P_Merge</a:t>
            </a:r>
          </a:p>
        </p:txBody>
      </p:sp>
      <p:sp>
        <p:nvSpPr>
          <p:cNvPr id="111620" name="Rectangle 3"/>
          <p:cNvSpPr>
            <a:spLocks noChangeArrowheads="1"/>
          </p:cNvSpPr>
          <p:nvPr/>
        </p:nvSpPr>
        <p:spPr bwMode="auto">
          <a:xfrm>
            <a:off x="3425825" y="1666875"/>
            <a:ext cx="3584575" cy="433388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400"/>
              </a:spcBef>
              <a:buClrTx/>
              <a:buSzTx/>
              <a:buFontTx/>
              <a:buNone/>
              <a:tabLst>
                <a:tab pos="1252538" algn="r"/>
                <a:tab pos="1487488" algn="ctr"/>
                <a:tab pos="1709738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(n)	=	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(n)</a:t>
            </a:r>
          </a:p>
        </p:txBody>
      </p:sp>
      <p:sp>
        <p:nvSpPr>
          <p:cNvPr id="111621" name="Rectangle 4"/>
          <p:cNvSpPr>
            <a:spLocks noChangeArrowheads="1"/>
          </p:cNvSpPr>
          <p:nvPr/>
        </p:nvSpPr>
        <p:spPr bwMode="auto">
          <a:xfrm>
            <a:off x="2163763" y="1666875"/>
            <a:ext cx="1174750" cy="43338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Work:</a:t>
            </a:r>
          </a:p>
        </p:txBody>
      </p:sp>
      <p:sp>
        <p:nvSpPr>
          <p:cNvPr id="111622" name="Rectangle 5"/>
          <p:cNvSpPr>
            <a:spLocks noChangeArrowheads="1"/>
          </p:cNvSpPr>
          <p:nvPr/>
        </p:nvSpPr>
        <p:spPr bwMode="auto">
          <a:xfrm>
            <a:off x="3425825" y="2363788"/>
            <a:ext cx="3563938" cy="433387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400"/>
              </a:spcBef>
              <a:buClrTx/>
              <a:buSzTx/>
              <a:buFontTx/>
              <a:buNone/>
              <a:tabLst>
                <a:tab pos="1252538" algn="r"/>
                <a:tab pos="1487488" algn="ctr"/>
                <a:tab pos="1709738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∞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(n)	=	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(lg</a:t>
            </a:r>
            <a:r>
              <a:rPr lang="en-US" baseline="30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</a:t>
            </a:r>
          </a:p>
        </p:txBody>
      </p:sp>
      <p:sp>
        <p:nvSpPr>
          <p:cNvPr id="111623" name="Rectangle 6"/>
          <p:cNvSpPr>
            <a:spLocks noChangeArrowheads="1"/>
          </p:cNvSpPr>
          <p:nvPr/>
        </p:nvSpPr>
        <p:spPr bwMode="auto">
          <a:xfrm>
            <a:off x="2208213" y="2363788"/>
            <a:ext cx="1130300" cy="433387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Span: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985963" y="3825875"/>
            <a:ext cx="5888037" cy="1025525"/>
            <a:chOff x="702" y="2558"/>
            <a:chExt cx="3709" cy="646"/>
          </a:xfrm>
        </p:grpSpPr>
        <p:sp>
          <p:nvSpPr>
            <p:cNvPr id="111625" name="Text Box 9"/>
            <p:cNvSpPr txBox="1">
              <a:spLocks noChangeArrowheads="1"/>
            </p:cNvSpPr>
            <p:nvPr/>
          </p:nvSpPr>
          <p:spPr bwMode="auto">
            <a:xfrm>
              <a:off x="702" y="2717"/>
              <a:ext cx="1371" cy="289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i="1">
                  <a:solidFill>
                    <a:schemeClr val="accent2"/>
                  </a:solidFill>
                </a:rPr>
                <a:t>Parallelism:</a:t>
              </a:r>
              <a:endParaRPr lang="en-US" i="1">
                <a:solidFill>
                  <a:schemeClr val="tx1"/>
                </a:solidFill>
              </a:endParaRPr>
            </a:p>
          </p:txBody>
        </p:sp>
        <p:grpSp>
          <p:nvGrpSpPr>
            <p:cNvPr id="111626" name="Group 10"/>
            <p:cNvGrpSpPr>
              <a:grpSpLocks/>
            </p:cNvGrpSpPr>
            <p:nvPr/>
          </p:nvGrpSpPr>
          <p:grpSpPr bwMode="auto">
            <a:xfrm>
              <a:off x="2190" y="2558"/>
              <a:ext cx="2221" cy="646"/>
              <a:chOff x="3357" y="3450"/>
              <a:chExt cx="2221" cy="646"/>
            </a:xfrm>
          </p:grpSpPr>
          <p:grpSp>
            <p:nvGrpSpPr>
              <p:cNvPr id="111627" name="Group 11"/>
              <p:cNvGrpSpPr>
                <a:grpSpLocks/>
              </p:cNvGrpSpPr>
              <p:nvPr/>
            </p:nvGrpSpPr>
            <p:grpSpPr bwMode="auto">
              <a:xfrm>
                <a:off x="3357" y="3450"/>
                <a:ext cx="730" cy="646"/>
                <a:chOff x="3357" y="3450"/>
                <a:chExt cx="730" cy="646"/>
              </a:xfrm>
            </p:grpSpPr>
            <p:sp>
              <p:nvSpPr>
                <p:cNvPr id="111628" name="Rectangle 12"/>
                <p:cNvSpPr>
                  <a:spLocks noChangeArrowheads="1"/>
                </p:cNvSpPr>
                <p:nvPr/>
              </p:nvSpPr>
              <p:spPr bwMode="auto">
                <a:xfrm>
                  <a:off x="3380" y="3450"/>
                  <a:ext cx="642" cy="275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T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1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111629" name="Rectangle 13"/>
                <p:cNvSpPr>
                  <a:spLocks noChangeArrowheads="1"/>
                </p:cNvSpPr>
                <p:nvPr/>
              </p:nvSpPr>
              <p:spPr bwMode="auto">
                <a:xfrm>
                  <a:off x="3357" y="3821"/>
                  <a:ext cx="689" cy="275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T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∞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111630" name="Line 14"/>
                <p:cNvSpPr>
                  <a:spLocks noChangeShapeType="1"/>
                </p:cNvSpPr>
                <p:nvPr/>
              </p:nvSpPr>
              <p:spPr bwMode="auto">
                <a:xfrm>
                  <a:off x="3367" y="3728"/>
                  <a:ext cx="7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613391" name="Rectangle 15"/>
              <p:cNvSpPr>
                <a:spLocks noChangeArrowheads="1"/>
              </p:cNvSpPr>
              <p:nvPr/>
            </p:nvSpPr>
            <p:spPr bwMode="auto">
              <a:xfrm>
                <a:off x="4202" y="3609"/>
                <a:ext cx="1376" cy="275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= </a:t>
                </a:r>
                <a:r>
                  <a:rPr lang="el-GR">
                    <a:solidFill>
                      <a:srgbClr val="000000"/>
                    </a:solidFill>
                    <a:sym typeface="Symbol" pitchFamily="18" charset="2"/>
                  </a:rPr>
                  <a:t>Θ</a:t>
                </a:r>
                <a:r>
                  <a:rPr lang="en-US">
                    <a:solidFill>
                      <a:srgbClr val="000000"/>
                    </a:solidFill>
                    <a:sym typeface="Symbol" pitchFamily="18" charset="2"/>
                  </a:rPr>
                  <a:t>(n/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lg</a:t>
                </a:r>
                <a:r>
                  <a:rPr lang="en-US" baseline="30000">
                    <a:solidFill>
                      <a:srgbClr val="000000"/>
                    </a:solidFill>
                    <a:sym typeface="Times New Roman" pitchFamily="18" charset="0"/>
                  </a:rPr>
                  <a:t>2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n)</a:t>
                </a:r>
              </a:p>
            </p:txBody>
          </p:sp>
        </p:grpSp>
      </p:grpSp>
      <p:sp>
        <p:nvSpPr>
          <p:cNvPr id="111632" name="Line 17"/>
          <p:cNvSpPr>
            <a:spLocks noChangeShapeType="1"/>
          </p:cNvSpPr>
          <p:nvPr/>
        </p:nvSpPr>
        <p:spPr bwMode="auto">
          <a:xfrm>
            <a:off x="387350" y="3360738"/>
            <a:ext cx="8369300" cy="0"/>
          </a:xfrm>
          <a:prstGeom prst="line">
            <a:avLst/>
          </a:prstGeom>
          <a:noFill/>
          <a:ln w="76200" cmpd="tri">
            <a:solidFill>
              <a:schemeClr val="tx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Rectangle 2"/>
          <p:cNvSpPr>
            <a:spLocks noChangeArrowheads="1"/>
          </p:cNvSpPr>
          <p:nvPr/>
        </p:nvSpPr>
        <p:spPr bwMode="auto">
          <a:xfrm>
            <a:off x="1198563" y="1295400"/>
            <a:ext cx="6802437" cy="3441700"/>
          </a:xfrm>
          <a:prstGeom prst="foldedCorner">
            <a:avLst>
              <a:gd name="adj" fmla="val 9154"/>
            </a:avLst>
          </a:prstGeom>
          <a:blipFill>
            <a:blip r:embed="rId3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tIns="91440"/>
          <a:lstStyle/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template &lt;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typename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T&gt;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void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P_MergeSort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(T 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*B, 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T 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*A,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n)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if (n==1)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B[0] = A[0];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} else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T C[n];</a:t>
            </a:r>
            <a:endParaRPr lang="en-US" sz="2000" dirty="0">
              <a:solidFill>
                <a:schemeClr val="tx1"/>
              </a:solidFill>
              <a:latin typeface="Lucida Sans Typewriter" pitchFamily="33" charset="0"/>
              <a:cs typeface="Lucida Sans Typewriter" pitchFamily="33" charset="0"/>
            </a:endParaRP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</a:t>
            </a:r>
            <a:r>
              <a:rPr lang="en-US" sz="2000" dirty="0">
                <a:solidFill>
                  <a:schemeClr val="accent2"/>
                </a:solidFill>
                <a:latin typeface="Lucida Sans Typewriter" pitchFamily="33" charset="0"/>
                <a:cs typeface="Lucida Sans Typewriter" pitchFamily="33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Lucida Sans Typewriter" pitchFamily="33" charset="0"/>
                <a:cs typeface="Lucida Sans Typewriter" pitchFamily="33" charset="0"/>
              </a:rPr>
              <a:t>cilk_spawn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P_MergeSort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(C, A, n/2);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P_MergeSort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C+n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/2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A+n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/2, n-n/2);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</a:t>
            </a:r>
            <a:r>
              <a:rPr lang="en-US" sz="2000" dirty="0">
                <a:solidFill>
                  <a:schemeClr val="accent2"/>
                </a:solidFill>
                <a:latin typeface="Lucida Sans Typewriter" pitchFamily="33" charset="0"/>
                <a:cs typeface="Lucida Sans Typewriter" pitchFamily="33" charset="0"/>
              </a:rPr>
              <a:t>cilk_sync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	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, C,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C+n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/2, n/2, n-n/2);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} 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}</a:t>
            </a:r>
          </a:p>
        </p:txBody>
      </p:sp>
      <p:sp>
        <p:nvSpPr>
          <p:cNvPr id="113667" name="Rectangle 1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Parallel Merge Sort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0" y="5038725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401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2T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(n/2)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5572125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112963" algn="l"/>
              </a:tabLst>
            </a:pPr>
            <a:r>
              <a:rPr lang="en-US">
                <a:solidFill>
                  <a:srgbClr val="000000"/>
                </a:solidFill>
              </a:rPr>
              <a:t>	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 lg 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" y="5038725"/>
            <a:ext cx="2667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i="1" dirty="0">
                <a:solidFill>
                  <a:schemeClr val="accent6"/>
                </a:solidFill>
                <a:latin typeface="+mn-lt"/>
                <a:cs typeface="+mn-cs"/>
              </a:rPr>
              <a:t>Work:</a:t>
            </a:r>
            <a:r>
              <a:rPr lang="en-US" b="1" dirty="0">
                <a:solidFill>
                  <a:schemeClr val="accent6"/>
                </a:solidFill>
                <a:latin typeface="+mn-lt"/>
                <a:cs typeface="+mn-cs"/>
              </a:rPr>
              <a:t> </a:t>
            </a: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T</a:t>
            </a:r>
            <a:r>
              <a:rPr lang="en-US" baseline="-25000" dirty="0">
                <a:solidFill>
                  <a:srgbClr val="000000"/>
                </a:solidFill>
                <a:latin typeface="Lucida Sans Unicode"/>
                <a:cs typeface="+mn-cs"/>
              </a:rPr>
              <a:t>1</a:t>
            </a:r>
            <a:r>
              <a:rPr lang="en-US" dirty="0">
                <a:solidFill>
                  <a:srgbClr val="000000"/>
                </a:solidFill>
                <a:latin typeface="Lucida Sans Unicode"/>
                <a:cs typeface="+mn-cs"/>
              </a:rPr>
              <a:t>(n)	</a:t>
            </a: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=</a:t>
            </a:r>
            <a:endParaRPr lang="en-US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1" name="TextBox 10"/>
          <p:cNvSpPr>
            <a:spLocks noChangeArrowheads="1"/>
          </p:cNvSpPr>
          <p:nvPr/>
        </p:nvSpPr>
        <p:spPr bwMode="auto">
          <a:xfrm>
            <a:off x="4876800" y="1917700"/>
            <a:ext cx="4038600" cy="1484313"/>
          </a:xfrm>
          <a:prstGeom prst="wedgeRoundRectCallout">
            <a:avLst>
              <a:gd name="adj1" fmla="val -49606"/>
              <a:gd name="adj2" fmla="val 152278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chemeClr val="tx2"/>
                </a:solidFill>
              </a:rPr>
              <a:t>CASE 2: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</a:t>
            </a:r>
            <a:r>
              <a:rPr lang="en-US">
                <a:solidFill>
                  <a:srgbClr val="000000"/>
                </a:solidFill>
              </a:rPr>
              <a:t> = 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2</a:t>
            </a:r>
            <a:r>
              <a:rPr lang="en-US" baseline="30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 = n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f(n) 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 </a:t>
            </a:r>
            <a:r>
              <a:rPr lang="en-US">
                <a:solidFill>
                  <a:srgbClr val="000000"/>
                </a:solidFill>
              </a:rPr>
              <a:t>lg</a:t>
            </a:r>
            <a:r>
              <a:rPr lang="en-US" baseline="30000">
                <a:solidFill>
                  <a:srgbClr val="000000"/>
                </a:solidFill>
              </a:rPr>
              <a:t>0</a:t>
            </a:r>
            <a:r>
              <a:rPr lang="en-US">
                <a:solidFill>
                  <a:srgbClr val="000000"/>
                </a:solidFill>
              </a:rPr>
              <a:t>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Rectangle 2"/>
          <p:cNvSpPr>
            <a:spLocks noChangeArrowheads="1"/>
          </p:cNvSpPr>
          <p:nvPr/>
        </p:nvSpPr>
        <p:spPr bwMode="auto">
          <a:xfrm>
            <a:off x="1198563" y="1295400"/>
            <a:ext cx="6802437" cy="3441700"/>
          </a:xfrm>
          <a:prstGeom prst="foldedCorner">
            <a:avLst>
              <a:gd name="adj" fmla="val 9154"/>
            </a:avLst>
          </a:prstGeom>
          <a:blipFill>
            <a:blip r:embed="rId3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tIns="91440"/>
          <a:lstStyle/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template &lt;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typename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T&gt;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void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P_MergeSort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(T 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*B, 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T 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*A,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n)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if (n==1)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B[0] = A[0];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} else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T C[n];</a:t>
            </a:r>
            <a:endParaRPr lang="en-US" sz="2000" dirty="0">
              <a:solidFill>
                <a:schemeClr val="tx1"/>
              </a:solidFill>
              <a:latin typeface="Lucida Sans Typewriter" pitchFamily="33" charset="0"/>
              <a:cs typeface="Lucida Sans Typewriter" pitchFamily="33" charset="0"/>
            </a:endParaRP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</a:t>
            </a:r>
            <a:r>
              <a:rPr lang="en-US" sz="2000" dirty="0">
                <a:solidFill>
                  <a:schemeClr val="accent2"/>
                </a:solidFill>
                <a:latin typeface="Lucida Sans Typewriter" pitchFamily="33" charset="0"/>
                <a:cs typeface="Lucida Sans Typewriter" pitchFamily="33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Lucida Sans Typewriter" pitchFamily="33" charset="0"/>
                <a:cs typeface="Lucida Sans Typewriter" pitchFamily="33" charset="0"/>
              </a:rPr>
              <a:t>cilk_spawn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P_MergeSort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(C, A, n/2);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P_MergeSort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C+n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/2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A+n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/2, n-n/2);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</a:t>
            </a:r>
            <a:r>
              <a:rPr lang="en-US" sz="2000" dirty="0">
                <a:solidFill>
                  <a:schemeClr val="accent2"/>
                </a:solidFill>
                <a:latin typeface="Lucida Sans Typewriter" pitchFamily="33" charset="0"/>
                <a:cs typeface="Lucida Sans Typewriter" pitchFamily="33" charset="0"/>
              </a:rPr>
              <a:t>cilk_sync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	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, C,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C+n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/2, n/2, n-n/2);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} 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}</a:t>
            </a:r>
          </a:p>
        </p:txBody>
      </p:sp>
      <p:sp>
        <p:nvSpPr>
          <p:cNvPr id="115715" name="Rectangle 1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Parallel Merge Sort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0" y="5038725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401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(n/2)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(lg</a:t>
            </a:r>
            <a:r>
              <a:rPr lang="en-US" baseline="30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5572125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112963" algn="l"/>
              </a:tabLst>
            </a:pPr>
            <a:r>
              <a:rPr lang="en-US">
                <a:solidFill>
                  <a:srgbClr val="000000"/>
                </a:solidFill>
              </a:rPr>
              <a:t>	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(lg</a:t>
            </a:r>
            <a:r>
              <a:rPr lang="en-US" baseline="30000">
                <a:solidFill>
                  <a:srgbClr val="000000"/>
                </a:solidFill>
              </a:rPr>
              <a:t>3</a:t>
            </a:r>
            <a:r>
              <a:rPr lang="en-US">
                <a:solidFill>
                  <a:srgbClr val="000000"/>
                </a:solidFill>
              </a:rPr>
              <a:t>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" y="5038725"/>
            <a:ext cx="2667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rgbClr val="0085BC"/>
                </a:solidFill>
              </a:rPr>
              <a:t>Span:</a:t>
            </a:r>
            <a:r>
              <a:rPr lang="en-US" b="1">
                <a:solidFill>
                  <a:srgbClr val="0085BC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(n)	=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>
            <a:spLocks noChangeArrowheads="1"/>
          </p:cNvSpPr>
          <p:nvPr/>
        </p:nvSpPr>
        <p:spPr bwMode="auto">
          <a:xfrm>
            <a:off x="5029200" y="1917700"/>
            <a:ext cx="3886200" cy="1484313"/>
          </a:xfrm>
          <a:prstGeom prst="wedgeRoundRectCallout">
            <a:avLst>
              <a:gd name="adj1" fmla="val -53514"/>
              <a:gd name="adj2" fmla="val 152278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chemeClr val="tx2"/>
                </a:solidFill>
              </a:rPr>
              <a:t>CASE 2: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</a:t>
            </a:r>
            <a:r>
              <a:rPr lang="en-US">
                <a:solidFill>
                  <a:srgbClr val="000000"/>
                </a:solidFill>
              </a:rPr>
              <a:t> = 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2</a:t>
            </a:r>
            <a:r>
              <a:rPr lang="en-US" baseline="30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 = 1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f(n) 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 </a:t>
            </a:r>
            <a:r>
              <a:rPr lang="en-US">
                <a:solidFill>
                  <a:srgbClr val="000000"/>
                </a:solidFill>
              </a:rPr>
              <a:t>lg</a:t>
            </a:r>
            <a:r>
              <a:rPr lang="en-US" baseline="30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36538"/>
            <a:ext cx="9144000" cy="676275"/>
          </a:xfrm>
        </p:spPr>
        <p:txBody>
          <a:bodyPr anchor="t" anchorCtr="1">
            <a:spAutoFit/>
          </a:bodyPr>
          <a:lstStyle/>
          <a:p>
            <a:r>
              <a:rPr lang="en-US" sz="4400"/>
              <a:t>Parallelism of P_MergeSort</a:t>
            </a:r>
          </a:p>
        </p:txBody>
      </p:sp>
      <p:grpSp>
        <p:nvGrpSpPr>
          <p:cNvPr id="117763" name="Group 18"/>
          <p:cNvGrpSpPr>
            <a:grpSpLocks/>
          </p:cNvGrpSpPr>
          <p:nvPr/>
        </p:nvGrpSpPr>
        <p:grpSpPr bwMode="auto">
          <a:xfrm>
            <a:off x="2154238" y="1666875"/>
            <a:ext cx="4856162" cy="1155700"/>
            <a:chOff x="1178" y="857"/>
            <a:chExt cx="3059" cy="728"/>
          </a:xfrm>
        </p:grpSpPr>
        <p:sp>
          <p:nvSpPr>
            <p:cNvPr id="613379" name="Rectangle 3"/>
            <p:cNvSpPr>
              <a:spLocks noChangeArrowheads="1"/>
            </p:cNvSpPr>
            <p:nvPr/>
          </p:nvSpPr>
          <p:spPr bwMode="auto">
            <a:xfrm>
              <a:off x="1979" y="857"/>
              <a:ext cx="2258" cy="275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ts val="400"/>
                </a:spcBef>
                <a:buClrTx/>
                <a:buSzTx/>
                <a:buFontTx/>
                <a:buNone/>
                <a:tabLst>
                  <a:tab pos="1252538" algn="r"/>
                  <a:tab pos="1487488" algn="ctr"/>
                  <a:tab pos="1709738" algn="l"/>
                </a:tabLst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	T</a:t>
              </a:r>
              <a:r>
                <a:rPr lang="en-US" baseline="-25000">
                  <a:solidFill>
                    <a:srgbClr val="000000"/>
                  </a:solidFill>
                  <a:sym typeface="Times New Roman" pitchFamily="18" charset="0"/>
                </a:rPr>
                <a:t>1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	=	 </a:t>
              </a:r>
              <a:r>
                <a:rPr lang="el-GR">
                  <a:solidFill>
                    <a:srgbClr val="000000"/>
                  </a:solidFill>
                  <a:sym typeface="Symbol" pitchFamily="18" charset="2"/>
                </a:rPr>
                <a:t>Θ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 lg n)</a:t>
              </a:r>
            </a:p>
          </p:txBody>
        </p:sp>
        <p:sp>
          <p:nvSpPr>
            <p:cNvPr id="117765" name="Rectangle 4"/>
            <p:cNvSpPr>
              <a:spLocks noChangeArrowheads="1"/>
            </p:cNvSpPr>
            <p:nvPr/>
          </p:nvSpPr>
          <p:spPr bwMode="auto">
            <a:xfrm>
              <a:off x="1178" y="857"/>
              <a:ext cx="746" cy="289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i="1">
                  <a:solidFill>
                    <a:schemeClr val="accent2"/>
                  </a:solidFill>
                </a:rPr>
                <a:t>Work:</a:t>
              </a:r>
            </a:p>
          </p:txBody>
        </p:sp>
        <p:sp>
          <p:nvSpPr>
            <p:cNvPr id="117766" name="Rectangle 5"/>
            <p:cNvSpPr>
              <a:spLocks noChangeArrowheads="1"/>
            </p:cNvSpPr>
            <p:nvPr/>
          </p:nvSpPr>
          <p:spPr bwMode="auto">
            <a:xfrm>
              <a:off x="1979" y="1296"/>
              <a:ext cx="2245" cy="275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ts val="400"/>
                </a:spcBef>
                <a:buClrTx/>
                <a:buSzTx/>
                <a:buFontTx/>
                <a:buNone/>
                <a:tabLst>
                  <a:tab pos="1252538" algn="r"/>
                  <a:tab pos="1487488" algn="ctr"/>
                  <a:tab pos="1709738" algn="l"/>
                </a:tabLst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	T</a:t>
              </a:r>
              <a:r>
                <a:rPr lang="en-US" baseline="-25000">
                  <a:solidFill>
                    <a:srgbClr val="000000"/>
                  </a:solidFill>
                  <a:sym typeface="Times New Roman" pitchFamily="18" charset="0"/>
                </a:rPr>
                <a:t>∞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	=	 </a:t>
              </a:r>
              <a:r>
                <a:rPr lang="el-GR">
                  <a:solidFill>
                    <a:srgbClr val="000000"/>
                  </a:solidFill>
                  <a:sym typeface="Symbol" pitchFamily="18" charset="2"/>
                </a:rPr>
                <a:t>Θ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(lg</a:t>
              </a:r>
              <a:r>
                <a:rPr lang="en-US" baseline="30000">
                  <a:solidFill>
                    <a:srgbClr val="000000"/>
                  </a:solidFill>
                  <a:sym typeface="Times New Roman" pitchFamily="18" charset="0"/>
                </a:rPr>
                <a:t>3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n)</a:t>
              </a:r>
            </a:p>
          </p:txBody>
        </p:sp>
        <p:sp>
          <p:nvSpPr>
            <p:cNvPr id="117767" name="Rectangle 6"/>
            <p:cNvSpPr>
              <a:spLocks noChangeArrowheads="1"/>
            </p:cNvSpPr>
            <p:nvPr/>
          </p:nvSpPr>
          <p:spPr bwMode="auto">
            <a:xfrm>
              <a:off x="1206" y="1296"/>
              <a:ext cx="718" cy="289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i="1">
                  <a:solidFill>
                    <a:schemeClr val="accent2"/>
                  </a:solidFill>
                </a:rPr>
                <a:t>Span: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985963" y="3825875"/>
            <a:ext cx="5888037" cy="1025525"/>
            <a:chOff x="702" y="2558"/>
            <a:chExt cx="3709" cy="646"/>
          </a:xfrm>
        </p:grpSpPr>
        <p:sp>
          <p:nvSpPr>
            <p:cNvPr id="117769" name="Text Box 9"/>
            <p:cNvSpPr txBox="1">
              <a:spLocks noChangeArrowheads="1"/>
            </p:cNvSpPr>
            <p:nvPr/>
          </p:nvSpPr>
          <p:spPr bwMode="auto">
            <a:xfrm>
              <a:off x="702" y="2717"/>
              <a:ext cx="1371" cy="289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i="1">
                  <a:solidFill>
                    <a:schemeClr val="accent2"/>
                  </a:solidFill>
                </a:rPr>
                <a:t>Parallelism:</a:t>
              </a:r>
              <a:endParaRPr lang="en-US" i="1">
                <a:solidFill>
                  <a:schemeClr val="tx1"/>
                </a:solidFill>
              </a:endParaRPr>
            </a:p>
          </p:txBody>
        </p:sp>
        <p:grpSp>
          <p:nvGrpSpPr>
            <p:cNvPr id="117770" name="Group 10"/>
            <p:cNvGrpSpPr>
              <a:grpSpLocks/>
            </p:cNvGrpSpPr>
            <p:nvPr/>
          </p:nvGrpSpPr>
          <p:grpSpPr bwMode="auto">
            <a:xfrm>
              <a:off x="2190" y="2558"/>
              <a:ext cx="2221" cy="646"/>
              <a:chOff x="3357" y="3450"/>
              <a:chExt cx="2221" cy="646"/>
            </a:xfrm>
          </p:grpSpPr>
          <p:grpSp>
            <p:nvGrpSpPr>
              <p:cNvPr id="117771" name="Group 11"/>
              <p:cNvGrpSpPr>
                <a:grpSpLocks/>
              </p:cNvGrpSpPr>
              <p:nvPr/>
            </p:nvGrpSpPr>
            <p:grpSpPr bwMode="auto">
              <a:xfrm>
                <a:off x="3357" y="3450"/>
                <a:ext cx="730" cy="646"/>
                <a:chOff x="3357" y="3450"/>
                <a:chExt cx="730" cy="646"/>
              </a:xfrm>
            </p:grpSpPr>
            <p:sp>
              <p:nvSpPr>
                <p:cNvPr id="117772" name="Rectangle 12"/>
                <p:cNvSpPr>
                  <a:spLocks noChangeArrowheads="1"/>
                </p:cNvSpPr>
                <p:nvPr/>
              </p:nvSpPr>
              <p:spPr bwMode="auto">
                <a:xfrm>
                  <a:off x="3380" y="3450"/>
                  <a:ext cx="642" cy="275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T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1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117773" name="Rectangle 13"/>
                <p:cNvSpPr>
                  <a:spLocks noChangeArrowheads="1"/>
                </p:cNvSpPr>
                <p:nvPr/>
              </p:nvSpPr>
              <p:spPr bwMode="auto">
                <a:xfrm>
                  <a:off x="3357" y="3821"/>
                  <a:ext cx="689" cy="275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T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∞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117774" name="Line 14"/>
                <p:cNvSpPr>
                  <a:spLocks noChangeShapeType="1"/>
                </p:cNvSpPr>
                <p:nvPr/>
              </p:nvSpPr>
              <p:spPr bwMode="auto">
                <a:xfrm>
                  <a:off x="3367" y="3728"/>
                  <a:ext cx="7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613391" name="Rectangle 15"/>
              <p:cNvSpPr>
                <a:spLocks noChangeArrowheads="1"/>
              </p:cNvSpPr>
              <p:nvPr/>
            </p:nvSpPr>
            <p:spPr bwMode="auto">
              <a:xfrm>
                <a:off x="4202" y="3609"/>
                <a:ext cx="1376" cy="275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= </a:t>
                </a:r>
                <a:r>
                  <a:rPr lang="el-GR">
                    <a:solidFill>
                      <a:srgbClr val="000000"/>
                    </a:solidFill>
                    <a:sym typeface="Symbol" pitchFamily="18" charset="2"/>
                  </a:rPr>
                  <a:t>Θ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(n/lg</a:t>
                </a:r>
                <a:r>
                  <a:rPr lang="en-US" baseline="30000">
                    <a:solidFill>
                      <a:srgbClr val="000000"/>
                    </a:solidFill>
                    <a:sym typeface="Times New Roman" pitchFamily="18" charset="0"/>
                  </a:rPr>
                  <a:t>2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n)</a:t>
                </a:r>
              </a:p>
            </p:txBody>
          </p:sp>
        </p:grpSp>
      </p:grpSp>
      <p:sp>
        <p:nvSpPr>
          <p:cNvPr id="117776" name="Line 17"/>
          <p:cNvSpPr>
            <a:spLocks noChangeShapeType="1"/>
          </p:cNvSpPr>
          <p:nvPr/>
        </p:nvSpPr>
        <p:spPr bwMode="auto">
          <a:xfrm>
            <a:off x="387350" y="3360738"/>
            <a:ext cx="8369300" cy="0"/>
          </a:xfrm>
          <a:prstGeom prst="line">
            <a:avLst/>
          </a:prstGeom>
          <a:noFill/>
          <a:ln w="76200" cmpd="tri">
            <a:solidFill>
              <a:schemeClr val="tx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>
                <a:solidFill>
                  <a:srgbClr val="585650"/>
                </a:solidFill>
              </a:rPr>
              <a:t>Serially complexity:</a:t>
            </a:r>
            <a:r>
              <a:rPr lang="en-US"/>
              <a:t>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(m+n)</a:t>
            </a:r>
          </a:p>
        </p:txBody>
      </p:sp>
      <p:grpSp>
        <p:nvGrpSpPr>
          <p:cNvPr id="138451" name="Group 211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38244" name="Line 4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5" name="Line 25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6" name="Line 26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7" name="Line 27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5" name="Line 35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6" name="Oval 36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7" name="Oval 37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8" name="Oval 38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9" name="Oval 39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2" name="Line 42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3" name="Oval 43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4" name="Oval 44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5" name="Oval 45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6" name="Oval 46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9" name="Line 49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90" name="Oval 50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91" name="Oval 51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92" name="Oval 52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93" name="Oval 53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4" name="Line 24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0" name="Oval 20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9" name="Oval 29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0" name="Oval 30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1" name="Oval 31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359" name="Text Box 119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38360" name="Text Box 120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38361" name="Text Box 121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38362" name="Text Box 122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38383" name="Text Box 143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38384" name="Text Box 144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38385" name="Text Box 145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38386" name="Text Box 146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38428" name="Text Box 188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38429" name="Text Box 189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38430" name="Text Box 190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38431" name="Text Box 191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38434" name="Text Box 194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38435" name="Text Box 195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38436" name="Text Box 196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38437" name="Text Box 197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38452" name="Text Box 212"/>
          <p:cNvSpPr txBox="1">
            <a:spLocks noChangeArrowheads="1"/>
          </p:cNvSpPr>
          <p:nvPr/>
        </p:nvSpPr>
        <p:spPr bwMode="auto">
          <a:xfrm>
            <a:off x="4343400" y="2971800"/>
            <a:ext cx="4114800" cy="1333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2400"/>
              <a:t>Graph: 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G(E,V)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E:</a:t>
            </a:r>
            <a:r>
              <a:rPr lang="en-US" sz="2400"/>
              <a:t> Set of edges (size m)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V:</a:t>
            </a:r>
            <a:r>
              <a:rPr lang="en-US" sz="2400"/>
              <a:t> Set of vertices (size 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>
                <a:solidFill>
                  <a:srgbClr val="585650"/>
                </a:solidFill>
              </a:rPr>
              <a:t>Serially complexity:</a:t>
            </a:r>
            <a:r>
              <a:rPr lang="en-US"/>
              <a:t>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(m+n)</a:t>
            </a:r>
          </a:p>
        </p:txBody>
      </p:sp>
      <p:sp>
        <p:nvSpPr>
          <p:cNvPr id="139345" name="Text Box 81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grpSp>
        <p:nvGrpSpPr>
          <p:cNvPr id="139346" name="Group 82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39347" name="Line 83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48" name="Line 84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49" name="Line 85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0" name="Line 86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1" name="Line 87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2" name="Oval 88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3" name="Oval 89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4" name="Oval 90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5" name="Oval 91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6" name="Line 92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7" name="Oval 93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8" name="Oval 94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9" name="Oval 95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0" name="Oval 96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1" name="Line 97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2" name="Oval 98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3" name="Oval 99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4" name="Oval 100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5" name="Oval 101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6" name="Line 102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7" name="Oval 103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8" name="Oval 104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9" name="Oval 105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70" name="Oval 106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71" name="Text Box 107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39372" name="Text Box 108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39373" name="Text Box 109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39374" name="Text Box 110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39375" name="Text Box 111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39376" name="Text Box 112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39377" name="Text Box 113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39378" name="Text Box 114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39379" name="Text Box 115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39380" name="Text Box 116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39381" name="Text Box 117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39382" name="Text Box 118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39383" name="Text Box 119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39384" name="Text Box 120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39385" name="Text Box 121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39386" name="Text Box 122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39387" name="Oval 123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388" name="Oval 124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391" name="Text Box 127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>
                <a:solidFill>
                  <a:srgbClr val="585650"/>
                </a:solidFill>
              </a:rPr>
              <a:t>Serially complexity:</a:t>
            </a:r>
            <a:r>
              <a:rPr lang="en-US"/>
              <a:t>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(m+n)</a:t>
            </a:r>
          </a:p>
        </p:txBody>
      </p:sp>
      <p:sp>
        <p:nvSpPr>
          <p:cNvPr id="140363" name="Text Box 75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sp>
        <p:nvSpPr>
          <p:cNvPr id="140386" name="Text Box 98"/>
          <p:cNvSpPr txBox="1">
            <a:spLocks noChangeArrowheads="1"/>
          </p:cNvSpPr>
          <p:nvPr/>
        </p:nvSpPr>
        <p:spPr bwMode="auto">
          <a:xfrm>
            <a:off x="8001000" y="3276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2</a:t>
            </a:r>
          </a:p>
        </p:txBody>
      </p:sp>
      <p:grpSp>
        <p:nvGrpSpPr>
          <p:cNvPr id="140394" name="Group 106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40395" name="Line 107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96" name="Line 108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97" name="Line 109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98" name="Line 110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99" name="Line 111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0" name="Oval 112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1" name="Oval 113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2" name="Oval 114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3" name="Oval 115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4" name="Line 116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5" name="Oval 117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6" name="Oval 118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7" name="Oval 119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8" name="Oval 120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9" name="Line 121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0" name="Oval 122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1" name="Oval 123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2" name="Oval 124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3" name="Oval 125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4" name="Line 126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5" name="Oval 127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6" name="Oval 128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7" name="Oval 129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8" name="Oval 130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9" name="Text Box 131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40420" name="Text Box 132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40421" name="Text Box 133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40422" name="Text Box 134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40423" name="Text Box 135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40424" name="Text Box 136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40425" name="Text Box 137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40426" name="Text Box 138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40427" name="Text Box 139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40428" name="Text Box 140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40429" name="Text Box 141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40430" name="Text Box 142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40431" name="Text Box 143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40432" name="Text Box 144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40433" name="Text Box 145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40434" name="Text Box 146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40393" name="Oval 105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0389" name="Group 101"/>
          <p:cNvGrpSpPr>
            <a:grpSpLocks/>
          </p:cNvGrpSpPr>
          <p:nvPr/>
        </p:nvGrpSpPr>
        <p:grpSpPr bwMode="auto">
          <a:xfrm>
            <a:off x="1295400" y="3124200"/>
            <a:ext cx="762000" cy="152400"/>
            <a:chOff x="3504" y="2544"/>
            <a:chExt cx="480" cy="96"/>
          </a:xfrm>
        </p:grpSpPr>
        <p:sp>
          <p:nvSpPr>
            <p:cNvPr id="140387" name="Oval 99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88" name="Line 100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0392" name="Group 104"/>
          <p:cNvGrpSpPr>
            <a:grpSpLocks/>
          </p:cNvGrpSpPr>
          <p:nvPr/>
        </p:nvGrpSpPr>
        <p:grpSpPr bwMode="auto">
          <a:xfrm>
            <a:off x="1143000" y="3276600"/>
            <a:ext cx="152400" cy="762000"/>
            <a:chOff x="3504" y="2736"/>
            <a:chExt cx="96" cy="480"/>
          </a:xfrm>
        </p:grpSpPr>
        <p:sp>
          <p:nvSpPr>
            <p:cNvPr id="140390" name="Line 102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91" name="Oval 103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0435" name="Oval 147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436" name="Line 148"/>
          <p:cNvSpPr>
            <a:spLocks noChangeShapeType="1"/>
          </p:cNvSpPr>
          <p:nvPr/>
        </p:nvSpPr>
        <p:spPr bwMode="auto">
          <a:xfrm>
            <a:off x="5994400" y="2870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437" name="Text Box 149"/>
          <p:cNvSpPr txBox="1">
            <a:spLocks noChangeArrowheads="1"/>
          </p:cNvSpPr>
          <p:nvPr/>
        </p:nvSpPr>
        <p:spPr bwMode="auto">
          <a:xfrm>
            <a:off x="6637338" y="33210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40438" name="Text Box 150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40439" name="Line 151"/>
          <p:cNvSpPr>
            <a:spLocks noChangeShapeType="1"/>
          </p:cNvSpPr>
          <p:nvPr/>
        </p:nvSpPr>
        <p:spPr bwMode="auto">
          <a:xfrm flipH="1">
            <a:off x="5422900" y="2870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440" name="Oval 152"/>
          <p:cNvSpPr>
            <a:spLocks noChangeArrowheads="1"/>
          </p:cNvSpPr>
          <p:nvPr/>
        </p:nvSpPr>
        <p:spPr bwMode="auto">
          <a:xfrm>
            <a:off x="5346700" y="3403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441" name="Oval 153"/>
          <p:cNvSpPr>
            <a:spLocks noChangeArrowheads="1"/>
          </p:cNvSpPr>
          <p:nvPr/>
        </p:nvSpPr>
        <p:spPr bwMode="auto">
          <a:xfrm>
            <a:off x="6408738" y="33909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442" name="Text Box 154"/>
          <p:cNvSpPr txBox="1">
            <a:spLocks noChangeArrowheads="1"/>
          </p:cNvSpPr>
          <p:nvPr/>
        </p:nvSpPr>
        <p:spPr bwMode="auto">
          <a:xfrm>
            <a:off x="5029200" y="32766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tr-TR" sz="4400"/>
              <a:t>QUICKSORT</a:t>
            </a:r>
            <a:endParaRPr lang="en-US" sz="4400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defTabSz="914400"/>
            <a:r>
              <a:rPr lang="tr-TR"/>
              <a:t>Basic Quicksort sorting an array S works as follows:</a:t>
            </a:r>
          </a:p>
          <a:p>
            <a:pPr marL="742950" lvl="1" indent="-285750" defTabSz="914400"/>
            <a:r>
              <a:rPr lang="tr-TR"/>
              <a:t>If the number of elements in </a:t>
            </a:r>
            <a:r>
              <a:rPr lang="tr-TR">
                <a:solidFill>
                  <a:srgbClr val="000099"/>
                </a:solidFill>
              </a:rPr>
              <a:t>S</a:t>
            </a:r>
            <a:r>
              <a:rPr lang="tr-TR"/>
              <a:t> is </a:t>
            </a:r>
            <a:r>
              <a:rPr lang="tr-TR">
                <a:solidFill>
                  <a:srgbClr val="000099"/>
                </a:solidFill>
              </a:rPr>
              <a:t>0</a:t>
            </a:r>
            <a:r>
              <a:rPr lang="tr-TR"/>
              <a:t> or </a:t>
            </a:r>
            <a:r>
              <a:rPr lang="tr-TR">
                <a:solidFill>
                  <a:srgbClr val="000099"/>
                </a:solidFill>
              </a:rPr>
              <a:t>1</a:t>
            </a:r>
            <a:r>
              <a:rPr lang="tr-TR"/>
              <a:t>, then return.</a:t>
            </a:r>
          </a:p>
          <a:p>
            <a:pPr marL="742950" lvl="1" indent="-285750" defTabSz="914400"/>
            <a:r>
              <a:rPr lang="tr-TR"/>
              <a:t>Pick any element </a:t>
            </a:r>
            <a:r>
              <a:rPr lang="tr-TR" i="1">
                <a:solidFill>
                  <a:srgbClr val="000099"/>
                </a:solidFill>
              </a:rPr>
              <a:t>v</a:t>
            </a:r>
            <a:r>
              <a:rPr lang="tr-TR">
                <a:solidFill>
                  <a:srgbClr val="000099"/>
                </a:solidFill>
              </a:rPr>
              <a:t> </a:t>
            </a:r>
            <a:r>
              <a:rPr lang="tr-TR"/>
              <a:t>in </a:t>
            </a:r>
            <a:r>
              <a:rPr lang="tr-TR">
                <a:solidFill>
                  <a:srgbClr val="000099"/>
                </a:solidFill>
              </a:rPr>
              <a:t>S</a:t>
            </a:r>
            <a:r>
              <a:rPr lang="tr-TR"/>
              <a:t>. Call this </a:t>
            </a:r>
            <a:r>
              <a:rPr lang="tr-TR">
                <a:solidFill>
                  <a:srgbClr val="000099"/>
                </a:solidFill>
              </a:rPr>
              <a:t>pivot</a:t>
            </a:r>
            <a:r>
              <a:rPr lang="tr-TR"/>
              <a:t>.</a:t>
            </a:r>
          </a:p>
          <a:p>
            <a:pPr marL="742950" lvl="1" indent="-285750" defTabSz="914400"/>
            <a:r>
              <a:rPr lang="tr-TR"/>
              <a:t>Partition the set </a:t>
            </a:r>
            <a:r>
              <a:rPr lang="tr-TR">
                <a:solidFill>
                  <a:srgbClr val="000099"/>
                </a:solidFill>
              </a:rPr>
              <a:t>S-{v} </a:t>
            </a:r>
            <a:r>
              <a:rPr lang="tr-TR"/>
              <a:t>into two disjoint groups:</a:t>
            </a:r>
          </a:p>
          <a:p>
            <a:pPr lvl="2" defTabSz="914400"/>
            <a:r>
              <a:rPr lang="tr-TR" b="1"/>
              <a:t>S</a:t>
            </a:r>
            <a:r>
              <a:rPr lang="tr-TR" b="1" baseline="-25000"/>
              <a:t>1</a:t>
            </a:r>
            <a:r>
              <a:rPr lang="tr-TR" b="1"/>
              <a:t> = {x </a:t>
            </a:r>
            <a:r>
              <a:rPr lang="tr-TR" b="1">
                <a:sym typeface="Symbol" pitchFamily="18" charset="2"/>
              </a:rPr>
              <a:t> S-{v} | x  v}</a:t>
            </a:r>
          </a:p>
          <a:p>
            <a:pPr lvl="2" defTabSz="914400"/>
            <a:r>
              <a:rPr lang="tr-TR" b="1"/>
              <a:t>S</a:t>
            </a:r>
            <a:r>
              <a:rPr lang="tr-TR" b="1" baseline="-25000"/>
              <a:t>2</a:t>
            </a:r>
            <a:r>
              <a:rPr lang="tr-TR" b="1"/>
              <a:t> = {x </a:t>
            </a:r>
            <a:r>
              <a:rPr lang="tr-TR" b="1">
                <a:sym typeface="Symbol" pitchFamily="18" charset="2"/>
              </a:rPr>
              <a:t> S-{v} | x  v}</a:t>
            </a:r>
          </a:p>
          <a:p>
            <a:pPr marL="742950" lvl="1" indent="-285750" defTabSz="914400"/>
            <a:r>
              <a:rPr lang="tr-TR" b="1"/>
              <a:t>Return </a:t>
            </a:r>
            <a:r>
              <a:rPr lang="tr-TR" b="1">
                <a:solidFill>
                  <a:srgbClr val="000099"/>
                </a:solidFill>
              </a:rPr>
              <a:t>quicksort(S</a:t>
            </a:r>
            <a:r>
              <a:rPr lang="tr-TR" b="1" baseline="-25000">
                <a:solidFill>
                  <a:srgbClr val="000099"/>
                </a:solidFill>
              </a:rPr>
              <a:t>1</a:t>
            </a:r>
            <a:r>
              <a:rPr lang="tr-TR" b="1">
                <a:solidFill>
                  <a:srgbClr val="000099"/>
                </a:solidFill>
              </a:rPr>
              <a:t>)</a:t>
            </a:r>
            <a:r>
              <a:rPr lang="tr-TR" b="1"/>
              <a:t> followed by </a:t>
            </a:r>
            <a:r>
              <a:rPr lang="tr-TR" b="1">
                <a:solidFill>
                  <a:srgbClr val="000099"/>
                </a:solidFill>
              </a:rPr>
              <a:t>v</a:t>
            </a:r>
            <a:r>
              <a:rPr lang="tr-TR" b="1"/>
              <a:t> followed by </a:t>
            </a:r>
            <a:r>
              <a:rPr lang="tr-TR" b="1">
                <a:solidFill>
                  <a:srgbClr val="000099"/>
                </a:solidFill>
              </a:rPr>
              <a:t>quicksort(S</a:t>
            </a:r>
            <a:r>
              <a:rPr lang="tr-TR" b="1" baseline="-25000">
                <a:solidFill>
                  <a:srgbClr val="000099"/>
                </a:solidFill>
              </a:rPr>
              <a:t>2</a:t>
            </a:r>
            <a:r>
              <a:rPr lang="tr-TR" b="1">
                <a:solidFill>
                  <a:srgbClr val="000099"/>
                </a:solidFill>
              </a:rPr>
              <a:t>)</a:t>
            </a:r>
          </a:p>
          <a:p>
            <a:pPr lvl="2" defTabSz="914400"/>
            <a:endParaRPr lang="tr-TR" b="1">
              <a:solidFill>
                <a:srgbClr val="000099"/>
              </a:solidFill>
            </a:endParaRPr>
          </a:p>
          <a:p>
            <a:pPr marL="742950" lvl="1" indent="-285750" defTabSz="914400"/>
            <a:endParaRPr lang="tr-TR"/>
          </a:p>
          <a:p>
            <a:pPr marL="742950" lvl="1" indent="-285750" defTabSz="91440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>
                <a:solidFill>
                  <a:srgbClr val="585650"/>
                </a:solidFill>
              </a:rPr>
              <a:t>Serially complexity:</a:t>
            </a:r>
            <a:r>
              <a:rPr lang="en-US"/>
              <a:t>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(m+n)</a:t>
            </a:r>
          </a:p>
        </p:txBody>
      </p:sp>
      <p:sp>
        <p:nvSpPr>
          <p:cNvPr id="141387" name="Oval 75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88" name="Text Box 76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sp>
        <p:nvSpPr>
          <p:cNvPr id="141391" name="Text Box 79"/>
          <p:cNvSpPr txBox="1">
            <a:spLocks noChangeArrowheads="1"/>
          </p:cNvSpPr>
          <p:nvPr/>
        </p:nvSpPr>
        <p:spPr bwMode="auto">
          <a:xfrm>
            <a:off x="6637338" y="33210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41392" name="Text Box 80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41394" name="Oval 82"/>
          <p:cNvSpPr>
            <a:spLocks noChangeArrowheads="1"/>
          </p:cNvSpPr>
          <p:nvPr/>
        </p:nvSpPr>
        <p:spPr bwMode="auto">
          <a:xfrm>
            <a:off x="5346700" y="3403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95" name="Oval 83"/>
          <p:cNvSpPr>
            <a:spLocks noChangeArrowheads="1"/>
          </p:cNvSpPr>
          <p:nvPr/>
        </p:nvSpPr>
        <p:spPr bwMode="auto">
          <a:xfrm>
            <a:off x="6408738" y="3397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96" name="Text Box 84"/>
          <p:cNvSpPr txBox="1">
            <a:spLocks noChangeArrowheads="1"/>
          </p:cNvSpPr>
          <p:nvPr/>
        </p:nvSpPr>
        <p:spPr bwMode="auto">
          <a:xfrm>
            <a:off x="5029200" y="32766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41397" name="Text Box 85"/>
          <p:cNvSpPr txBox="1">
            <a:spLocks noChangeArrowheads="1"/>
          </p:cNvSpPr>
          <p:nvPr/>
        </p:nvSpPr>
        <p:spPr bwMode="auto">
          <a:xfrm>
            <a:off x="8001000" y="3276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2</a:t>
            </a:r>
          </a:p>
        </p:txBody>
      </p:sp>
      <p:sp>
        <p:nvSpPr>
          <p:cNvPr id="141405" name="Oval 93"/>
          <p:cNvSpPr>
            <a:spLocks noChangeArrowheads="1"/>
          </p:cNvSpPr>
          <p:nvPr/>
        </p:nvSpPr>
        <p:spPr bwMode="auto">
          <a:xfrm>
            <a:off x="4813300" y="40894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406" name="Text Box 94"/>
          <p:cNvSpPr txBox="1">
            <a:spLocks noChangeArrowheads="1"/>
          </p:cNvSpPr>
          <p:nvPr/>
        </p:nvSpPr>
        <p:spPr bwMode="auto">
          <a:xfrm>
            <a:off x="4495800" y="39624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141408" name="Oval 96"/>
          <p:cNvSpPr>
            <a:spLocks noChangeArrowheads="1"/>
          </p:cNvSpPr>
          <p:nvPr/>
        </p:nvSpPr>
        <p:spPr bwMode="auto">
          <a:xfrm>
            <a:off x="5867400" y="4076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409" name="Text Box 97"/>
          <p:cNvSpPr txBox="1">
            <a:spLocks noChangeArrowheads="1"/>
          </p:cNvSpPr>
          <p:nvPr/>
        </p:nvSpPr>
        <p:spPr bwMode="auto">
          <a:xfrm>
            <a:off x="5562600" y="39306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41411" name="Text Box 99"/>
          <p:cNvSpPr txBox="1">
            <a:spLocks noChangeArrowheads="1"/>
          </p:cNvSpPr>
          <p:nvPr/>
        </p:nvSpPr>
        <p:spPr bwMode="auto">
          <a:xfrm>
            <a:off x="7170738" y="39306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141412" name="Oval 100"/>
          <p:cNvSpPr>
            <a:spLocks noChangeArrowheads="1"/>
          </p:cNvSpPr>
          <p:nvPr/>
        </p:nvSpPr>
        <p:spPr bwMode="auto">
          <a:xfrm>
            <a:off x="6954838" y="40449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1421" name="Group 109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41422" name="Line 110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3" name="Line 111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4" name="Line 112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5" name="Line 113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6" name="Line 114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7" name="Oval 115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8" name="Oval 116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9" name="Oval 117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0" name="Oval 118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1" name="Line 119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2" name="Oval 120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3" name="Oval 121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4" name="Oval 122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5" name="Oval 123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6" name="Line 124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7" name="Oval 125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8" name="Oval 126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9" name="Oval 127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0" name="Oval 128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1" name="Line 129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2" name="Oval 130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3" name="Oval 131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4" name="Oval 132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5" name="Oval 133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6" name="Text Box 134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41447" name="Text Box 135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41448" name="Text Box 136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41449" name="Text Box 137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41450" name="Text Box 138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41451" name="Text Box 139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41452" name="Text Box 140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41453" name="Text Box 141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41454" name="Text Box 142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41455" name="Text Box 143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41456" name="Text Box 144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41457" name="Text Box 145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41458" name="Text Box 146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41459" name="Text Box 147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41460" name="Text Box 148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41461" name="Text Box 149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41462" name="Oval 150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1466" name="Group 154"/>
          <p:cNvGrpSpPr>
            <a:grpSpLocks/>
          </p:cNvGrpSpPr>
          <p:nvPr/>
        </p:nvGrpSpPr>
        <p:grpSpPr bwMode="auto">
          <a:xfrm>
            <a:off x="1143000" y="4038600"/>
            <a:ext cx="152400" cy="762000"/>
            <a:chOff x="3504" y="2736"/>
            <a:chExt cx="96" cy="480"/>
          </a:xfrm>
        </p:grpSpPr>
        <p:sp>
          <p:nvSpPr>
            <p:cNvPr id="141467" name="Line 155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68" name="Oval 156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414" name="Group 102"/>
          <p:cNvGrpSpPr>
            <a:grpSpLocks/>
          </p:cNvGrpSpPr>
          <p:nvPr/>
        </p:nvGrpSpPr>
        <p:grpSpPr bwMode="auto">
          <a:xfrm>
            <a:off x="2057400" y="3124200"/>
            <a:ext cx="762000" cy="152400"/>
            <a:chOff x="3504" y="2544"/>
            <a:chExt cx="480" cy="96"/>
          </a:xfrm>
        </p:grpSpPr>
        <p:sp>
          <p:nvSpPr>
            <p:cNvPr id="141415" name="Oval 103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16" name="Line 104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417" name="Group 105"/>
          <p:cNvGrpSpPr>
            <a:grpSpLocks/>
          </p:cNvGrpSpPr>
          <p:nvPr/>
        </p:nvGrpSpPr>
        <p:grpSpPr bwMode="auto">
          <a:xfrm>
            <a:off x="1905000" y="3276600"/>
            <a:ext cx="152400" cy="762000"/>
            <a:chOff x="3504" y="2736"/>
            <a:chExt cx="96" cy="480"/>
          </a:xfrm>
        </p:grpSpPr>
        <p:sp>
          <p:nvSpPr>
            <p:cNvPr id="141418" name="Line 106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19" name="Oval 107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469" name="Group 157"/>
          <p:cNvGrpSpPr>
            <a:grpSpLocks/>
          </p:cNvGrpSpPr>
          <p:nvPr/>
        </p:nvGrpSpPr>
        <p:grpSpPr bwMode="auto">
          <a:xfrm>
            <a:off x="1143000" y="3276600"/>
            <a:ext cx="152400" cy="762000"/>
            <a:chOff x="2736" y="2112"/>
            <a:chExt cx="96" cy="480"/>
          </a:xfrm>
        </p:grpSpPr>
        <p:sp>
          <p:nvSpPr>
            <p:cNvPr id="141470" name="Line 15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71" name="Oval 15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472" name="Group 160"/>
          <p:cNvGrpSpPr>
            <a:grpSpLocks/>
          </p:cNvGrpSpPr>
          <p:nvPr/>
        </p:nvGrpSpPr>
        <p:grpSpPr bwMode="auto">
          <a:xfrm>
            <a:off x="1295400" y="3124200"/>
            <a:ext cx="762000" cy="152400"/>
            <a:chOff x="2544" y="1728"/>
            <a:chExt cx="480" cy="96"/>
          </a:xfrm>
        </p:grpSpPr>
        <p:sp>
          <p:nvSpPr>
            <p:cNvPr id="141473" name="Oval 161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74" name="Line 162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475" name="Group 163"/>
          <p:cNvGrpSpPr>
            <a:grpSpLocks/>
          </p:cNvGrpSpPr>
          <p:nvPr/>
        </p:nvGrpSpPr>
        <p:grpSpPr bwMode="auto">
          <a:xfrm>
            <a:off x="1295400" y="3886200"/>
            <a:ext cx="762000" cy="152400"/>
            <a:chOff x="3504" y="2544"/>
            <a:chExt cx="480" cy="96"/>
          </a:xfrm>
        </p:grpSpPr>
        <p:sp>
          <p:nvSpPr>
            <p:cNvPr id="141476" name="Oval 164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77" name="Line 165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1481" name="Text Box 169"/>
          <p:cNvSpPr txBox="1">
            <a:spLocks noChangeArrowheads="1"/>
          </p:cNvSpPr>
          <p:nvPr/>
        </p:nvSpPr>
        <p:spPr bwMode="auto">
          <a:xfrm>
            <a:off x="8001000" y="3937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3</a:t>
            </a:r>
          </a:p>
        </p:txBody>
      </p:sp>
      <p:sp>
        <p:nvSpPr>
          <p:cNvPr id="141482" name="Line 170"/>
          <p:cNvSpPr>
            <a:spLocks noChangeShapeType="1"/>
          </p:cNvSpPr>
          <p:nvPr/>
        </p:nvSpPr>
        <p:spPr bwMode="auto">
          <a:xfrm flipH="1">
            <a:off x="5422900" y="2870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483" name="Line 171"/>
          <p:cNvSpPr>
            <a:spLocks noChangeShapeType="1"/>
          </p:cNvSpPr>
          <p:nvPr/>
        </p:nvSpPr>
        <p:spPr bwMode="auto">
          <a:xfrm>
            <a:off x="5994400" y="2870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484" name="Line 172"/>
          <p:cNvSpPr>
            <a:spLocks noChangeShapeType="1"/>
          </p:cNvSpPr>
          <p:nvPr/>
        </p:nvSpPr>
        <p:spPr bwMode="auto">
          <a:xfrm flipH="1">
            <a:off x="4914900" y="3530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485" name="Line 173"/>
          <p:cNvSpPr>
            <a:spLocks noChangeShapeType="1"/>
          </p:cNvSpPr>
          <p:nvPr/>
        </p:nvSpPr>
        <p:spPr bwMode="auto">
          <a:xfrm flipH="1">
            <a:off x="5981700" y="3505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486" name="Line 174"/>
          <p:cNvSpPr>
            <a:spLocks noChangeShapeType="1"/>
          </p:cNvSpPr>
          <p:nvPr/>
        </p:nvSpPr>
        <p:spPr bwMode="auto">
          <a:xfrm>
            <a:off x="6527800" y="3505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>
                <a:solidFill>
                  <a:srgbClr val="585650"/>
                </a:solidFill>
              </a:rPr>
              <a:t>Serially complexity:</a:t>
            </a:r>
            <a:r>
              <a:rPr lang="en-US"/>
              <a:t>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(m+n)</a:t>
            </a:r>
          </a:p>
        </p:txBody>
      </p:sp>
      <p:sp>
        <p:nvSpPr>
          <p:cNvPr id="143365" name="Text Box 5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sp>
        <p:nvSpPr>
          <p:cNvPr id="143373" name="Text Box 13"/>
          <p:cNvSpPr txBox="1">
            <a:spLocks noChangeArrowheads="1"/>
          </p:cNvSpPr>
          <p:nvPr/>
        </p:nvSpPr>
        <p:spPr bwMode="auto">
          <a:xfrm>
            <a:off x="8001000" y="3276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2</a:t>
            </a:r>
          </a:p>
        </p:txBody>
      </p:sp>
      <p:grpSp>
        <p:nvGrpSpPr>
          <p:cNvPr id="143384" name="Group 24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43385" name="Line 25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86" name="Line 26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87" name="Line 27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88" name="Line 28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89" name="Line 29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0" name="Oval 30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1" name="Oval 31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2" name="Oval 32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3" name="Oval 33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4" name="Line 34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5" name="Oval 35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6" name="Oval 36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7" name="Oval 37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8" name="Oval 38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9" name="Line 39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0" name="Oval 40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1" name="Oval 41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2" name="Oval 42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3" name="Oval 43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4" name="Line 44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5" name="Oval 45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6" name="Oval 46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7" name="Oval 47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8" name="Oval 48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9" name="Text Box 49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43410" name="Text Box 50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43411" name="Text Box 51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43412" name="Text Box 52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43413" name="Text Box 53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43414" name="Text Box 54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43415" name="Text Box 55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43416" name="Text Box 56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43417" name="Text Box 57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43418" name="Text Box 58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43419" name="Text Box 59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43420" name="Text Box 60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43421" name="Text Box 61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43422" name="Text Box 62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43423" name="Text Box 63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43424" name="Text Box 64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43425" name="Oval 65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3426" name="Group 66"/>
          <p:cNvGrpSpPr>
            <a:grpSpLocks/>
          </p:cNvGrpSpPr>
          <p:nvPr/>
        </p:nvGrpSpPr>
        <p:grpSpPr bwMode="auto">
          <a:xfrm>
            <a:off x="1143000" y="4800600"/>
            <a:ext cx="152400" cy="762000"/>
            <a:chOff x="3504" y="2736"/>
            <a:chExt cx="96" cy="480"/>
          </a:xfrm>
        </p:grpSpPr>
        <p:sp>
          <p:nvSpPr>
            <p:cNvPr id="143427" name="Line 67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28" name="Oval 68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29" name="Group 69"/>
          <p:cNvGrpSpPr>
            <a:grpSpLocks/>
          </p:cNvGrpSpPr>
          <p:nvPr/>
        </p:nvGrpSpPr>
        <p:grpSpPr bwMode="auto">
          <a:xfrm>
            <a:off x="1295400" y="4648200"/>
            <a:ext cx="762000" cy="152400"/>
            <a:chOff x="3504" y="2544"/>
            <a:chExt cx="480" cy="96"/>
          </a:xfrm>
        </p:grpSpPr>
        <p:sp>
          <p:nvSpPr>
            <p:cNvPr id="143430" name="Oval 70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31" name="Line 71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32" name="Group 72"/>
          <p:cNvGrpSpPr>
            <a:grpSpLocks/>
          </p:cNvGrpSpPr>
          <p:nvPr/>
        </p:nvGrpSpPr>
        <p:grpSpPr bwMode="auto">
          <a:xfrm>
            <a:off x="1905000" y="4038600"/>
            <a:ext cx="152400" cy="762000"/>
            <a:chOff x="3504" y="2736"/>
            <a:chExt cx="96" cy="480"/>
          </a:xfrm>
        </p:grpSpPr>
        <p:sp>
          <p:nvSpPr>
            <p:cNvPr id="143433" name="Line 73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34" name="Oval 74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35" name="Group 75"/>
          <p:cNvGrpSpPr>
            <a:grpSpLocks/>
          </p:cNvGrpSpPr>
          <p:nvPr/>
        </p:nvGrpSpPr>
        <p:grpSpPr bwMode="auto">
          <a:xfrm>
            <a:off x="1143000" y="3276600"/>
            <a:ext cx="152400" cy="762000"/>
            <a:chOff x="2736" y="2112"/>
            <a:chExt cx="96" cy="480"/>
          </a:xfrm>
        </p:grpSpPr>
        <p:sp>
          <p:nvSpPr>
            <p:cNvPr id="143436" name="Line 76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37" name="Oval 77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38" name="Group 78"/>
          <p:cNvGrpSpPr>
            <a:grpSpLocks/>
          </p:cNvGrpSpPr>
          <p:nvPr/>
        </p:nvGrpSpPr>
        <p:grpSpPr bwMode="auto">
          <a:xfrm>
            <a:off x="1295400" y="3124200"/>
            <a:ext cx="762000" cy="152400"/>
            <a:chOff x="2544" y="1728"/>
            <a:chExt cx="480" cy="96"/>
          </a:xfrm>
        </p:grpSpPr>
        <p:sp>
          <p:nvSpPr>
            <p:cNvPr id="143439" name="Oval 79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40" name="Line 80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41" name="Group 81"/>
          <p:cNvGrpSpPr>
            <a:grpSpLocks/>
          </p:cNvGrpSpPr>
          <p:nvPr/>
        </p:nvGrpSpPr>
        <p:grpSpPr bwMode="auto">
          <a:xfrm>
            <a:off x="2057400" y="3886200"/>
            <a:ext cx="762000" cy="152400"/>
            <a:chOff x="3504" y="2544"/>
            <a:chExt cx="480" cy="96"/>
          </a:xfrm>
        </p:grpSpPr>
        <p:sp>
          <p:nvSpPr>
            <p:cNvPr id="143442" name="Oval 82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43" name="Line 83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44" name="Group 84"/>
          <p:cNvGrpSpPr>
            <a:grpSpLocks/>
          </p:cNvGrpSpPr>
          <p:nvPr/>
        </p:nvGrpSpPr>
        <p:grpSpPr bwMode="auto">
          <a:xfrm>
            <a:off x="1143000" y="4038600"/>
            <a:ext cx="152400" cy="762000"/>
            <a:chOff x="2736" y="2112"/>
            <a:chExt cx="96" cy="480"/>
          </a:xfrm>
        </p:grpSpPr>
        <p:sp>
          <p:nvSpPr>
            <p:cNvPr id="143445" name="Line 8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46" name="Oval 8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47" name="Group 87"/>
          <p:cNvGrpSpPr>
            <a:grpSpLocks/>
          </p:cNvGrpSpPr>
          <p:nvPr/>
        </p:nvGrpSpPr>
        <p:grpSpPr bwMode="auto">
          <a:xfrm>
            <a:off x="1905000" y="3276600"/>
            <a:ext cx="152400" cy="762000"/>
            <a:chOff x="2736" y="2112"/>
            <a:chExt cx="96" cy="480"/>
          </a:xfrm>
        </p:grpSpPr>
        <p:sp>
          <p:nvSpPr>
            <p:cNvPr id="143448" name="Line 8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49" name="Oval 8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50" name="Group 90"/>
          <p:cNvGrpSpPr>
            <a:grpSpLocks/>
          </p:cNvGrpSpPr>
          <p:nvPr/>
        </p:nvGrpSpPr>
        <p:grpSpPr bwMode="auto">
          <a:xfrm>
            <a:off x="1295400" y="3886200"/>
            <a:ext cx="762000" cy="152400"/>
            <a:chOff x="2544" y="1728"/>
            <a:chExt cx="480" cy="96"/>
          </a:xfrm>
        </p:grpSpPr>
        <p:sp>
          <p:nvSpPr>
            <p:cNvPr id="143451" name="Oval 91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52" name="Line 92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53" name="Group 93"/>
          <p:cNvGrpSpPr>
            <a:grpSpLocks/>
          </p:cNvGrpSpPr>
          <p:nvPr/>
        </p:nvGrpSpPr>
        <p:grpSpPr bwMode="auto">
          <a:xfrm>
            <a:off x="2819400" y="3124200"/>
            <a:ext cx="762000" cy="152400"/>
            <a:chOff x="3504" y="2544"/>
            <a:chExt cx="480" cy="96"/>
          </a:xfrm>
        </p:grpSpPr>
        <p:sp>
          <p:nvSpPr>
            <p:cNvPr id="143454" name="Oval 94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55" name="Line 95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56" name="Group 96"/>
          <p:cNvGrpSpPr>
            <a:grpSpLocks/>
          </p:cNvGrpSpPr>
          <p:nvPr/>
        </p:nvGrpSpPr>
        <p:grpSpPr bwMode="auto">
          <a:xfrm>
            <a:off x="2057400" y="3124200"/>
            <a:ext cx="762000" cy="152400"/>
            <a:chOff x="2544" y="1728"/>
            <a:chExt cx="480" cy="96"/>
          </a:xfrm>
        </p:grpSpPr>
        <p:sp>
          <p:nvSpPr>
            <p:cNvPr id="143457" name="Oval 97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58" name="Line 98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59" name="Group 99"/>
          <p:cNvGrpSpPr>
            <a:grpSpLocks/>
          </p:cNvGrpSpPr>
          <p:nvPr/>
        </p:nvGrpSpPr>
        <p:grpSpPr bwMode="auto">
          <a:xfrm>
            <a:off x="2667000" y="3276600"/>
            <a:ext cx="152400" cy="762000"/>
            <a:chOff x="3504" y="2736"/>
            <a:chExt cx="96" cy="480"/>
          </a:xfrm>
        </p:grpSpPr>
        <p:sp>
          <p:nvSpPr>
            <p:cNvPr id="143460" name="Line 100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61" name="Oval 101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465" name="Oval 105"/>
          <p:cNvSpPr>
            <a:spLocks noChangeArrowheads="1"/>
          </p:cNvSpPr>
          <p:nvPr/>
        </p:nvSpPr>
        <p:spPr bwMode="auto">
          <a:xfrm>
            <a:off x="4279900" y="47434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6" name="Text Box 106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3468" name="Oval 108"/>
          <p:cNvSpPr>
            <a:spLocks noChangeArrowheads="1"/>
          </p:cNvSpPr>
          <p:nvPr/>
        </p:nvSpPr>
        <p:spPr bwMode="auto">
          <a:xfrm>
            <a:off x="5359400" y="4711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9" name="Text Box 109"/>
          <p:cNvSpPr txBox="1">
            <a:spLocks noChangeArrowheads="1"/>
          </p:cNvSpPr>
          <p:nvPr/>
        </p:nvSpPr>
        <p:spPr bwMode="auto">
          <a:xfrm>
            <a:off x="4953000" y="45847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143471" name="Text Box 111"/>
          <p:cNvSpPr txBox="1">
            <a:spLocks noChangeArrowheads="1"/>
          </p:cNvSpPr>
          <p:nvPr/>
        </p:nvSpPr>
        <p:spPr bwMode="auto">
          <a:xfrm>
            <a:off x="6637338" y="45847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143472" name="Oval 112"/>
          <p:cNvSpPr>
            <a:spLocks noChangeArrowheads="1"/>
          </p:cNvSpPr>
          <p:nvPr/>
        </p:nvSpPr>
        <p:spPr bwMode="auto">
          <a:xfrm>
            <a:off x="64214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6" name="Text Box 116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3477" name="Oval 117"/>
          <p:cNvSpPr>
            <a:spLocks noChangeArrowheads="1"/>
          </p:cNvSpPr>
          <p:nvPr/>
        </p:nvSpPr>
        <p:spPr bwMode="auto">
          <a:xfrm>
            <a:off x="74882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9" name="Text Box 119"/>
          <p:cNvSpPr txBox="1">
            <a:spLocks noChangeArrowheads="1"/>
          </p:cNvSpPr>
          <p:nvPr/>
        </p:nvSpPr>
        <p:spPr bwMode="auto">
          <a:xfrm>
            <a:off x="8001000" y="3937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3</a:t>
            </a:r>
          </a:p>
        </p:txBody>
      </p:sp>
      <p:sp>
        <p:nvSpPr>
          <p:cNvPr id="143480" name="Text Box 120"/>
          <p:cNvSpPr txBox="1">
            <a:spLocks noChangeArrowheads="1"/>
          </p:cNvSpPr>
          <p:nvPr/>
        </p:nvSpPr>
        <p:spPr bwMode="auto">
          <a:xfrm>
            <a:off x="8001000" y="4572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4</a:t>
            </a:r>
          </a:p>
        </p:txBody>
      </p:sp>
      <p:sp>
        <p:nvSpPr>
          <p:cNvPr id="143498" name="Oval 138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99" name="Text Box 139"/>
          <p:cNvSpPr txBox="1">
            <a:spLocks noChangeArrowheads="1"/>
          </p:cNvSpPr>
          <p:nvPr/>
        </p:nvSpPr>
        <p:spPr bwMode="auto">
          <a:xfrm>
            <a:off x="6637338" y="33210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43500" name="Text Box 140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43501" name="Oval 141"/>
          <p:cNvSpPr>
            <a:spLocks noChangeArrowheads="1"/>
          </p:cNvSpPr>
          <p:nvPr/>
        </p:nvSpPr>
        <p:spPr bwMode="auto">
          <a:xfrm>
            <a:off x="5346700" y="3403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02" name="Oval 142"/>
          <p:cNvSpPr>
            <a:spLocks noChangeArrowheads="1"/>
          </p:cNvSpPr>
          <p:nvPr/>
        </p:nvSpPr>
        <p:spPr bwMode="auto">
          <a:xfrm>
            <a:off x="6408738" y="3397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03" name="Text Box 143"/>
          <p:cNvSpPr txBox="1">
            <a:spLocks noChangeArrowheads="1"/>
          </p:cNvSpPr>
          <p:nvPr/>
        </p:nvSpPr>
        <p:spPr bwMode="auto">
          <a:xfrm>
            <a:off x="5029200" y="32766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43504" name="Oval 144"/>
          <p:cNvSpPr>
            <a:spLocks noChangeArrowheads="1"/>
          </p:cNvSpPr>
          <p:nvPr/>
        </p:nvSpPr>
        <p:spPr bwMode="auto">
          <a:xfrm>
            <a:off x="4813300" y="40894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05" name="Text Box 145"/>
          <p:cNvSpPr txBox="1">
            <a:spLocks noChangeArrowheads="1"/>
          </p:cNvSpPr>
          <p:nvPr/>
        </p:nvSpPr>
        <p:spPr bwMode="auto">
          <a:xfrm>
            <a:off x="4495800" y="39624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143506" name="Oval 146"/>
          <p:cNvSpPr>
            <a:spLocks noChangeArrowheads="1"/>
          </p:cNvSpPr>
          <p:nvPr/>
        </p:nvSpPr>
        <p:spPr bwMode="auto">
          <a:xfrm>
            <a:off x="5867400" y="4076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07" name="Text Box 147"/>
          <p:cNvSpPr txBox="1">
            <a:spLocks noChangeArrowheads="1"/>
          </p:cNvSpPr>
          <p:nvPr/>
        </p:nvSpPr>
        <p:spPr bwMode="auto">
          <a:xfrm>
            <a:off x="5562600" y="39306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43508" name="Text Box 148"/>
          <p:cNvSpPr txBox="1">
            <a:spLocks noChangeArrowheads="1"/>
          </p:cNvSpPr>
          <p:nvPr/>
        </p:nvSpPr>
        <p:spPr bwMode="auto">
          <a:xfrm>
            <a:off x="7170738" y="39306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143509" name="Oval 149"/>
          <p:cNvSpPr>
            <a:spLocks noChangeArrowheads="1"/>
          </p:cNvSpPr>
          <p:nvPr/>
        </p:nvSpPr>
        <p:spPr bwMode="auto">
          <a:xfrm>
            <a:off x="6954838" y="40449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0" name="Line 150"/>
          <p:cNvSpPr>
            <a:spLocks noChangeShapeType="1"/>
          </p:cNvSpPr>
          <p:nvPr/>
        </p:nvSpPr>
        <p:spPr bwMode="auto">
          <a:xfrm flipH="1">
            <a:off x="5422900" y="2870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1" name="Line 151"/>
          <p:cNvSpPr>
            <a:spLocks noChangeShapeType="1"/>
          </p:cNvSpPr>
          <p:nvPr/>
        </p:nvSpPr>
        <p:spPr bwMode="auto">
          <a:xfrm>
            <a:off x="5994400" y="2870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2" name="Line 152"/>
          <p:cNvSpPr>
            <a:spLocks noChangeShapeType="1"/>
          </p:cNvSpPr>
          <p:nvPr/>
        </p:nvSpPr>
        <p:spPr bwMode="auto">
          <a:xfrm flipH="1">
            <a:off x="4914900" y="3530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3" name="Line 153"/>
          <p:cNvSpPr>
            <a:spLocks noChangeShapeType="1"/>
          </p:cNvSpPr>
          <p:nvPr/>
        </p:nvSpPr>
        <p:spPr bwMode="auto">
          <a:xfrm flipH="1">
            <a:off x="5981700" y="3505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4" name="Line 154"/>
          <p:cNvSpPr>
            <a:spLocks noChangeShapeType="1"/>
          </p:cNvSpPr>
          <p:nvPr/>
        </p:nvSpPr>
        <p:spPr bwMode="auto">
          <a:xfrm>
            <a:off x="6527800" y="3505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5" name="Line 155"/>
          <p:cNvSpPr>
            <a:spLocks noChangeShapeType="1"/>
          </p:cNvSpPr>
          <p:nvPr/>
        </p:nvSpPr>
        <p:spPr bwMode="auto">
          <a:xfrm flipH="1">
            <a:off x="43815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6" name="Line 156"/>
          <p:cNvSpPr>
            <a:spLocks noChangeShapeType="1"/>
          </p:cNvSpPr>
          <p:nvPr/>
        </p:nvSpPr>
        <p:spPr bwMode="auto">
          <a:xfrm flipH="1">
            <a:off x="54229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7" name="Line 157"/>
          <p:cNvSpPr>
            <a:spLocks noChangeShapeType="1"/>
          </p:cNvSpPr>
          <p:nvPr/>
        </p:nvSpPr>
        <p:spPr bwMode="auto">
          <a:xfrm flipH="1">
            <a:off x="6515100" y="4165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8" name="Line 158"/>
          <p:cNvSpPr>
            <a:spLocks noChangeShapeType="1"/>
          </p:cNvSpPr>
          <p:nvPr/>
        </p:nvSpPr>
        <p:spPr bwMode="auto">
          <a:xfrm>
            <a:off x="7048500" y="41656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>
                <a:solidFill>
                  <a:srgbClr val="585650"/>
                </a:solidFill>
              </a:rPr>
              <a:t>Serially complexity:</a:t>
            </a:r>
            <a:r>
              <a:rPr lang="en-US"/>
              <a:t>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(m+n)</a:t>
            </a:r>
          </a:p>
        </p:txBody>
      </p:sp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sp>
        <p:nvSpPr>
          <p:cNvPr id="144397" name="Text Box 13"/>
          <p:cNvSpPr txBox="1">
            <a:spLocks noChangeArrowheads="1"/>
          </p:cNvSpPr>
          <p:nvPr/>
        </p:nvSpPr>
        <p:spPr bwMode="auto">
          <a:xfrm>
            <a:off x="8001000" y="3276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2</a:t>
            </a:r>
          </a:p>
        </p:txBody>
      </p:sp>
      <p:grpSp>
        <p:nvGrpSpPr>
          <p:cNvPr id="144408" name="Group 24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44409" name="Line 25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0" name="Line 26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1" name="Line 27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2" name="Line 28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3" name="Line 29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4" name="Oval 30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5" name="Oval 31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6" name="Oval 32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7" name="Oval 33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8" name="Line 34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9" name="Oval 35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0" name="Oval 36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1" name="Oval 37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2" name="Oval 38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3" name="Line 39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4" name="Oval 40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5" name="Oval 41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6" name="Oval 42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7" name="Oval 43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8" name="Line 44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9" name="Oval 45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30" name="Oval 46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31" name="Oval 47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32" name="Oval 48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33" name="Text Box 49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44434" name="Text Box 50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44435" name="Text Box 51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44436" name="Text Box 52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44437" name="Text Box 53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44438" name="Text Box 54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44439" name="Text Box 55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44440" name="Text Box 56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44441" name="Text Box 57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44442" name="Text Box 58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44443" name="Text Box 59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44444" name="Text Box 60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44445" name="Text Box 61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44446" name="Text Box 62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44447" name="Text Box 63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44448" name="Text Box 64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44449" name="Oval 65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4450" name="Group 66"/>
          <p:cNvGrpSpPr>
            <a:grpSpLocks/>
          </p:cNvGrpSpPr>
          <p:nvPr/>
        </p:nvGrpSpPr>
        <p:grpSpPr bwMode="auto">
          <a:xfrm>
            <a:off x="2667000" y="4038600"/>
            <a:ext cx="152400" cy="762000"/>
            <a:chOff x="3504" y="2736"/>
            <a:chExt cx="96" cy="480"/>
          </a:xfrm>
        </p:grpSpPr>
        <p:sp>
          <p:nvSpPr>
            <p:cNvPr id="144451" name="Line 67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52" name="Oval 68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53" name="Group 69"/>
          <p:cNvGrpSpPr>
            <a:grpSpLocks/>
          </p:cNvGrpSpPr>
          <p:nvPr/>
        </p:nvGrpSpPr>
        <p:grpSpPr bwMode="auto">
          <a:xfrm>
            <a:off x="1295400" y="5410200"/>
            <a:ext cx="762000" cy="152400"/>
            <a:chOff x="3504" y="2544"/>
            <a:chExt cx="480" cy="96"/>
          </a:xfrm>
        </p:grpSpPr>
        <p:sp>
          <p:nvSpPr>
            <p:cNvPr id="144454" name="Oval 70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55" name="Line 71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56" name="Group 72"/>
          <p:cNvGrpSpPr>
            <a:grpSpLocks/>
          </p:cNvGrpSpPr>
          <p:nvPr/>
        </p:nvGrpSpPr>
        <p:grpSpPr bwMode="auto">
          <a:xfrm>
            <a:off x="1905000" y="4800600"/>
            <a:ext cx="152400" cy="762000"/>
            <a:chOff x="3504" y="2736"/>
            <a:chExt cx="96" cy="480"/>
          </a:xfrm>
        </p:grpSpPr>
        <p:sp>
          <p:nvSpPr>
            <p:cNvPr id="144457" name="Line 73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58" name="Oval 74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59" name="Group 75"/>
          <p:cNvGrpSpPr>
            <a:grpSpLocks/>
          </p:cNvGrpSpPr>
          <p:nvPr/>
        </p:nvGrpSpPr>
        <p:grpSpPr bwMode="auto">
          <a:xfrm>
            <a:off x="1143000" y="3276600"/>
            <a:ext cx="152400" cy="762000"/>
            <a:chOff x="2736" y="2112"/>
            <a:chExt cx="96" cy="480"/>
          </a:xfrm>
        </p:grpSpPr>
        <p:sp>
          <p:nvSpPr>
            <p:cNvPr id="144460" name="Line 76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61" name="Oval 77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62" name="Group 78"/>
          <p:cNvGrpSpPr>
            <a:grpSpLocks/>
          </p:cNvGrpSpPr>
          <p:nvPr/>
        </p:nvGrpSpPr>
        <p:grpSpPr bwMode="auto">
          <a:xfrm>
            <a:off x="1295400" y="3124200"/>
            <a:ext cx="762000" cy="152400"/>
            <a:chOff x="2544" y="1728"/>
            <a:chExt cx="480" cy="96"/>
          </a:xfrm>
        </p:grpSpPr>
        <p:sp>
          <p:nvSpPr>
            <p:cNvPr id="144463" name="Oval 79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64" name="Line 80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65" name="Group 81"/>
          <p:cNvGrpSpPr>
            <a:grpSpLocks/>
          </p:cNvGrpSpPr>
          <p:nvPr/>
        </p:nvGrpSpPr>
        <p:grpSpPr bwMode="auto">
          <a:xfrm>
            <a:off x="2819400" y="3886200"/>
            <a:ext cx="762000" cy="152400"/>
            <a:chOff x="3504" y="2544"/>
            <a:chExt cx="480" cy="96"/>
          </a:xfrm>
        </p:grpSpPr>
        <p:sp>
          <p:nvSpPr>
            <p:cNvPr id="144466" name="Oval 82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67" name="Line 83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68" name="Group 84"/>
          <p:cNvGrpSpPr>
            <a:grpSpLocks/>
          </p:cNvGrpSpPr>
          <p:nvPr/>
        </p:nvGrpSpPr>
        <p:grpSpPr bwMode="auto">
          <a:xfrm>
            <a:off x="1143000" y="4038600"/>
            <a:ext cx="152400" cy="762000"/>
            <a:chOff x="2736" y="2112"/>
            <a:chExt cx="96" cy="480"/>
          </a:xfrm>
        </p:grpSpPr>
        <p:sp>
          <p:nvSpPr>
            <p:cNvPr id="144469" name="Line 8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70" name="Oval 8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71" name="Group 87"/>
          <p:cNvGrpSpPr>
            <a:grpSpLocks/>
          </p:cNvGrpSpPr>
          <p:nvPr/>
        </p:nvGrpSpPr>
        <p:grpSpPr bwMode="auto">
          <a:xfrm>
            <a:off x="1905000" y="3276600"/>
            <a:ext cx="152400" cy="762000"/>
            <a:chOff x="2736" y="2112"/>
            <a:chExt cx="96" cy="480"/>
          </a:xfrm>
        </p:grpSpPr>
        <p:sp>
          <p:nvSpPr>
            <p:cNvPr id="144472" name="Line 8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73" name="Oval 8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74" name="Group 90"/>
          <p:cNvGrpSpPr>
            <a:grpSpLocks/>
          </p:cNvGrpSpPr>
          <p:nvPr/>
        </p:nvGrpSpPr>
        <p:grpSpPr bwMode="auto">
          <a:xfrm>
            <a:off x="1295400" y="3886200"/>
            <a:ext cx="762000" cy="152400"/>
            <a:chOff x="2544" y="1728"/>
            <a:chExt cx="480" cy="96"/>
          </a:xfrm>
        </p:grpSpPr>
        <p:sp>
          <p:nvSpPr>
            <p:cNvPr id="144475" name="Oval 91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76" name="Line 92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77" name="Group 93"/>
          <p:cNvGrpSpPr>
            <a:grpSpLocks/>
          </p:cNvGrpSpPr>
          <p:nvPr/>
        </p:nvGrpSpPr>
        <p:grpSpPr bwMode="auto">
          <a:xfrm>
            <a:off x="2057400" y="4648200"/>
            <a:ext cx="762000" cy="152400"/>
            <a:chOff x="3504" y="2544"/>
            <a:chExt cx="480" cy="96"/>
          </a:xfrm>
        </p:grpSpPr>
        <p:sp>
          <p:nvSpPr>
            <p:cNvPr id="144478" name="Oval 94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79" name="Line 95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80" name="Group 96"/>
          <p:cNvGrpSpPr>
            <a:grpSpLocks/>
          </p:cNvGrpSpPr>
          <p:nvPr/>
        </p:nvGrpSpPr>
        <p:grpSpPr bwMode="auto">
          <a:xfrm>
            <a:off x="2057400" y="3124200"/>
            <a:ext cx="762000" cy="152400"/>
            <a:chOff x="2544" y="1728"/>
            <a:chExt cx="480" cy="96"/>
          </a:xfrm>
        </p:grpSpPr>
        <p:sp>
          <p:nvSpPr>
            <p:cNvPr id="144481" name="Oval 97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82" name="Line 98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83" name="Group 99"/>
          <p:cNvGrpSpPr>
            <a:grpSpLocks/>
          </p:cNvGrpSpPr>
          <p:nvPr/>
        </p:nvGrpSpPr>
        <p:grpSpPr bwMode="auto">
          <a:xfrm>
            <a:off x="3429000" y="3276600"/>
            <a:ext cx="152400" cy="762000"/>
            <a:chOff x="3504" y="2736"/>
            <a:chExt cx="96" cy="480"/>
          </a:xfrm>
        </p:grpSpPr>
        <p:sp>
          <p:nvSpPr>
            <p:cNvPr id="144484" name="Line 100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85" name="Oval 101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4488" name="Text Box 104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4497" name="Text Box 113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4500" name="Text Box 116"/>
          <p:cNvSpPr txBox="1">
            <a:spLocks noChangeArrowheads="1"/>
          </p:cNvSpPr>
          <p:nvPr/>
        </p:nvSpPr>
        <p:spPr bwMode="auto">
          <a:xfrm>
            <a:off x="8001000" y="3937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3</a:t>
            </a:r>
          </a:p>
        </p:txBody>
      </p:sp>
      <p:sp>
        <p:nvSpPr>
          <p:cNvPr id="144501" name="Text Box 117"/>
          <p:cNvSpPr txBox="1">
            <a:spLocks noChangeArrowheads="1"/>
          </p:cNvSpPr>
          <p:nvPr/>
        </p:nvSpPr>
        <p:spPr bwMode="auto">
          <a:xfrm>
            <a:off x="8001000" y="4572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4</a:t>
            </a:r>
          </a:p>
        </p:txBody>
      </p:sp>
      <p:grpSp>
        <p:nvGrpSpPr>
          <p:cNvPr id="144505" name="Group 121"/>
          <p:cNvGrpSpPr>
            <a:grpSpLocks/>
          </p:cNvGrpSpPr>
          <p:nvPr/>
        </p:nvGrpSpPr>
        <p:grpSpPr bwMode="auto">
          <a:xfrm>
            <a:off x="2819400" y="3124200"/>
            <a:ext cx="762000" cy="152400"/>
            <a:chOff x="2544" y="1728"/>
            <a:chExt cx="480" cy="96"/>
          </a:xfrm>
        </p:grpSpPr>
        <p:sp>
          <p:nvSpPr>
            <p:cNvPr id="144506" name="Oval 122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07" name="Line 123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508" name="Group 124"/>
          <p:cNvGrpSpPr>
            <a:grpSpLocks/>
          </p:cNvGrpSpPr>
          <p:nvPr/>
        </p:nvGrpSpPr>
        <p:grpSpPr bwMode="auto">
          <a:xfrm>
            <a:off x="2057400" y="3886200"/>
            <a:ext cx="762000" cy="152400"/>
            <a:chOff x="2544" y="1728"/>
            <a:chExt cx="480" cy="96"/>
          </a:xfrm>
        </p:grpSpPr>
        <p:sp>
          <p:nvSpPr>
            <p:cNvPr id="144509" name="Oval 125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10" name="Line 126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511" name="Group 127"/>
          <p:cNvGrpSpPr>
            <a:grpSpLocks/>
          </p:cNvGrpSpPr>
          <p:nvPr/>
        </p:nvGrpSpPr>
        <p:grpSpPr bwMode="auto">
          <a:xfrm>
            <a:off x="1295400" y="4648200"/>
            <a:ext cx="762000" cy="152400"/>
            <a:chOff x="2544" y="1728"/>
            <a:chExt cx="480" cy="96"/>
          </a:xfrm>
        </p:grpSpPr>
        <p:sp>
          <p:nvSpPr>
            <p:cNvPr id="144512" name="Oval 128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13" name="Line 129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517" name="Group 133"/>
          <p:cNvGrpSpPr>
            <a:grpSpLocks/>
          </p:cNvGrpSpPr>
          <p:nvPr/>
        </p:nvGrpSpPr>
        <p:grpSpPr bwMode="auto">
          <a:xfrm>
            <a:off x="2667000" y="3276600"/>
            <a:ext cx="152400" cy="762000"/>
            <a:chOff x="2736" y="2112"/>
            <a:chExt cx="96" cy="480"/>
          </a:xfrm>
        </p:grpSpPr>
        <p:sp>
          <p:nvSpPr>
            <p:cNvPr id="144518" name="Line 134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19" name="Oval 135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520" name="Group 136"/>
          <p:cNvGrpSpPr>
            <a:grpSpLocks/>
          </p:cNvGrpSpPr>
          <p:nvPr/>
        </p:nvGrpSpPr>
        <p:grpSpPr bwMode="auto">
          <a:xfrm>
            <a:off x="1905000" y="4038600"/>
            <a:ext cx="152400" cy="762000"/>
            <a:chOff x="2736" y="2112"/>
            <a:chExt cx="96" cy="480"/>
          </a:xfrm>
        </p:grpSpPr>
        <p:sp>
          <p:nvSpPr>
            <p:cNvPr id="144521" name="Line 137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22" name="Oval 138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523" name="Group 139"/>
          <p:cNvGrpSpPr>
            <a:grpSpLocks/>
          </p:cNvGrpSpPr>
          <p:nvPr/>
        </p:nvGrpSpPr>
        <p:grpSpPr bwMode="auto">
          <a:xfrm>
            <a:off x="1143000" y="4800600"/>
            <a:ext cx="152400" cy="762000"/>
            <a:chOff x="2736" y="2112"/>
            <a:chExt cx="96" cy="480"/>
          </a:xfrm>
        </p:grpSpPr>
        <p:sp>
          <p:nvSpPr>
            <p:cNvPr id="144524" name="Line 140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25" name="Oval 141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4527" name="Oval 143"/>
          <p:cNvSpPr>
            <a:spLocks noChangeArrowheads="1"/>
          </p:cNvSpPr>
          <p:nvPr/>
        </p:nvSpPr>
        <p:spPr bwMode="auto">
          <a:xfrm>
            <a:off x="4813300" y="54165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28" name="Text Box 144"/>
          <p:cNvSpPr txBox="1">
            <a:spLocks noChangeArrowheads="1"/>
          </p:cNvSpPr>
          <p:nvPr/>
        </p:nvSpPr>
        <p:spPr bwMode="auto">
          <a:xfrm>
            <a:off x="4419600" y="528955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44530" name="Oval 146"/>
          <p:cNvSpPr>
            <a:spLocks noChangeArrowheads="1"/>
          </p:cNvSpPr>
          <p:nvPr/>
        </p:nvSpPr>
        <p:spPr bwMode="auto">
          <a:xfrm>
            <a:off x="5892800" y="53848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31" name="Text Box 147"/>
          <p:cNvSpPr txBox="1">
            <a:spLocks noChangeArrowheads="1"/>
          </p:cNvSpPr>
          <p:nvPr/>
        </p:nvSpPr>
        <p:spPr bwMode="auto">
          <a:xfrm>
            <a:off x="5486400" y="52578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11</a:t>
            </a:r>
          </a:p>
        </p:txBody>
      </p:sp>
      <p:sp>
        <p:nvSpPr>
          <p:cNvPr id="144533" name="Text Box 149"/>
          <p:cNvSpPr txBox="1">
            <a:spLocks noChangeArrowheads="1"/>
          </p:cNvSpPr>
          <p:nvPr/>
        </p:nvSpPr>
        <p:spPr bwMode="auto">
          <a:xfrm>
            <a:off x="7170738" y="52578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8</a:t>
            </a:r>
          </a:p>
        </p:txBody>
      </p:sp>
      <p:sp>
        <p:nvSpPr>
          <p:cNvPr id="144534" name="Oval 150"/>
          <p:cNvSpPr>
            <a:spLocks noChangeArrowheads="1"/>
          </p:cNvSpPr>
          <p:nvPr/>
        </p:nvSpPr>
        <p:spPr bwMode="auto">
          <a:xfrm>
            <a:off x="6954838" y="53721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36" name="Text Box 152"/>
          <p:cNvSpPr txBox="1">
            <a:spLocks noChangeArrowheads="1"/>
          </p:cNvSpPr>
          <p:nvPr/>
        </p:nvSpPr>
        <p:spPr bwMode="auto">
          <a:xfrm>
            <a:off x="8001000" y="52641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5</a:t>
            </a:r>
          </a:p>
        </p:txBody>
      </p:sp>
      <p:sp>
        <p:nvSpPr>
          <p:cNvPr id="144539" name="Oval 155"/>
          <p:cNvSpPr>
            <a:spLocks noChangeArrowheads="1"/>
          </p:cNvSpPr>
          <p:nvPr/>
        </p:nvSpPr>
        <p:spPr bwMode="auto">
          <a:xfrm>
            <a:off x="4279900" y="47434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40" name="Text Box 156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4541" name="Oval 157"/>
          <p:cNvSpPr>
            <a:spLocks noChangeArrowheads="1"/>
          </p:cNvSpPr>
          <p:nvPr/>
        </p:nvSpPr>
        <p:spPr bwMode="auto">
          <a:xfrm>
            <a:off x="5359400" y="4711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42" name="Text Box 158"/>
          <p:cNvSpPr txBox="1">
            <a:spLocks noChangeArrowheads="1"/>
          </p:cNvSpPr>
          <p:nvPr/>
        </p:nvSpPr>
        <p:spPr bwMode="auto">
          <a:xfrm>
            <a:off x="4953000" y="45847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144543" name="Text Box 159"/>
          <p:cNvSpPr txBox="1">
            <a:spLocks noChangeArrowheads="1"/>
          </p:cNvSpPr>
          <p:nvPr/>
        </p:nvSpPr>
        <p:spPr bwMode="auto">
          <a:xfrm>
            <a:off x="6637338" y="45847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144544" name="Oval 160"/>
          <p:cNvSpPr>
            <a:spLocks noChangeArrowheads="1"/>
          </p:cNvSpPr>
          <p:nvPr/>
        </p:nvSpPr>
        <p:spPr bwMode="auto">
          <a:xfrm>
            <a:off x="64214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45" name="Text Box 161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4546" name="Oval 162"/>
          <p:cNvSpPr>
            <a:spLocks noChangeArrowheads="1"/>
          </p:cNvSpPr>
          <p:nvPr/>
        </p:nvSpPr>
        <p:spPr bwMode="auto">
          <a:xfrm>
            <a:off x="74882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47" name="Oval 163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48" name="Text Box 164"/>
          <p:cNvSpPr txBox="1">
            <a:spLocks noChangeArrowheads="1"/>
          </p:cNvSpPr>
          <p:nvPr/>
        </p:nvSpPr>
        <p:spPr bwMode="auto">
          <a:xfrm>
            <a:off x="6637338" y="33210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44549" name="Text Box 165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44550" name="Oval 166"/>
          <p:cNvSpPr>
            <a:spLocks noChangeArrowheads="1"/>
          </p:cNvSpPr>
          <p:nvPr/>
        </p:nvSpPr>
        <p:spPr bwMode="auto">
          <a:xfrm>
            <a:off x="5346700" y="3403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51" name="Oval 167"/>
          <p:cNvSpPr>
            <a:spLocks noChangeArrowheads="1"/>
          </p:cNvSpPr>
          <p:nvPr/>
        </p:nvSpPr>
        <p:spPr bwMode="auto">
          <a:xfrm>
            <a:off x="6408738" y="3397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52" name="Text Box 168"/>
          <p:cNvSpPr txBox="1">
            <a:spLocks noChangeArrowheads="1"/>
          </p:cNvSpPr>
          <p:nvPr/>
        </p:nvSpPr>
        <p:spPr bwMode="auto">
          <a:xfrm>
            <a:off x="5029200" y="32766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44553" name="Oval 169"/>
          <p:cNvSpPr>
            <a:spLocks noChangeArrowheads="1"/>
          </p:cNvSpPr>
          <p:nvPr/>
        </p:nvSpPr>
        <p:spPr bwMode="auto">
          <a:xfrm>
            <a:off x="4813300" y="40894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54" name="Text Box 170"/>
          <p:cNvSpPr txBox="1">
            <a:spLocks noChangeArrowheads="1"/>
          </p:cNvSpPr>
          <p:nvPr/>
        </p:nvSpPr>
        <p:spPr bwMode="auto">
          <a:xfrm>
            <a:off x="4495800" y="39624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144555" name="Oval 171"/>
          <p:cNvSpPr>
            <a:spLocks noChangeArrowheads="1"/>
          </p:cNvSpPr>
          <p:nvPr/>
        </p:nvSpPr>
        <p:spPr bwMode="auto">
          <a:xfrm>
            <a:off x="5867400" y="4076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56" name="Text Box 172"/>
          <p:cNvSpPr txBox="1">
            <a:spLocks noChangeArrowheads="1"/>
          </p:cNvSpPr>
          <p:nvPr/>
        </p:nvSpPr>
        <p:spPr bwMode="auto">
          <a:xfrm>
            <a:off x="5562600" y="39306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44557" name="Text Box 173"/>
          <p:cNvSpPr txBox="1">
            <a:spLocks noChangeArrowheads="1"/>
          </p:cNvSpPr>
          <p:nvPr/>
        </p:nvSpPr>
        <p:spPr bwMode="auto">
          <a:xfrm>
            <a:off x="7170738" y="39306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144558" name="Oval 174"/>
          <p:cNvSpPr>
            <a:spLocks noChangeArrowheads="1"/>
          </p:cNvSpPr>
          <p:nvPr/>
        </p:nvSpPr>
        <p:spPr bwMode="auto">
          <a:xfrm>
            <a:off x="6954838" y="40449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59" name="Line 175"/>
          <p:cNvSpPr>
            <a:spLocks noChangeShapeType="1"/>
          </p:cNvSpPr>
          <p:nvPr/>
        </p:nvSpPr>
        <p:spPr bwMode="auto">
          <a:xfrm flipH="1">
            <a:off x="5422900" y="2870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0" name="Line 176"/>
          <p:cNvSpPr>
            <a:spLocks noChangeShapeType="1"/>
          </p:cNvSpPr>
          <p:nvPr/>
        </p:nvSpPr>
        <p:spPr bwMode="auto">
          <a:xfrm>
            <a:off x="5994400" y="2870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1" name="Line 177"/>
          <p:cNvSpPr>
            <a:spLocks noChangeShapeType="1"/>
          </p:cNvSpPr>
          <p:nvPr/>
        </p:nvSpPr>
        <p:spPr bwMode="auto">
          <a:xfrm flipH="1">
            <a:off x="4914900" y="3530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2" name="Line 178"/>
          <p:cNvSpPr>
            <a:spLocks noChangeShapeType="1"/>
          </p:cNvSpPr>
          <p:nvPr/>
        </p:nvSpPr>
        <p:spPr bwMode="auto">
          <a:xfrm flipH="1">
            <a:off x="5981700" y="3505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3" name="Line 179"/>
          <p:cNvSpPr>
            <a:spLocks noChangeShapeType="1"/>
          </p:cNvSpPr>
          <p:nvPr/>
        </p:nvSpPr>
        <p:spPr bwMode="auto">
          <a:xfrm>
            <a:off x="6527800" y="3505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4" name="Line 180"/>
          <p:cNvSpPr>
            <a:spLocks noChangeShapeType="1"/>
          </p:cNvSpPr>
          <p:nvPr/>
        </p:nvSpPr>
        <p:spPr bwMode="auto">
          <a:xfrm flipH="1">
            <a:off x="43815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5" name="Line 181"/>
          <p:cNvSpPr>
            <a:spLocks noChangeShapeType="1"/>
          </p:cNvSpPr>
          <p:nvPr/>
        </p:nvSpPr>
        <p:spPr bwMode="auto">
          <a:xfrm flipH="1">
            <a:off x="54229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6" name="Line 182"/>
          <p:cNvSpPr>
            <a:spLocks noChangeShapeType="1"/>
          </p:cNvSpPr>
          <p:nvPr/>
        </p:nvSpPr>
        <p:spPr bwMode="auto">
          <a:xfrm flipH="1">
            <a:off x="6515100" y="4165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7" name="Line 183"/>
          <p:cNvSpPr>
            <a:spLocks noChangeShapeType="1"/>
          </p:cNvSpPr>
          <p:nvPr/>
        </p:nvSpPr>
        <p:spPr bwMode="auto">
          <a:xfrm>
            <a:off x="7048500" y="41656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9" name="Line 185"/>
          <p:cNvSpPr>
            <a:spLocks noChangeShapeType="1"/>
          </p:cNvSpPr>
          <p:nvPr/>
        </p:nvSpPr>
        <p:spPr bwMode="auto">
          <a:xfrm flipH="1">
            <a:off x="7061200" y="4826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70" name="Line 186"/>
          <p:cNvSpPr>
            <a:spLocks noChangeShapeType="1"/>
          </p:cNvSpPr>
          <p:nvPr/>
        </p:nvSpPr>
        <p:spPr bwMode="auto">
          <a:xfrm flipH="1">
            <a:off x="5994400" y="4826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71" name="Line 187"/>
          <p:cNvSpPr>
            <a:spLocks noChangeShapeType="1"/>
          </p:cNvSpPr>
          <p:nvPr/>
        </p:nvSpPr>
        <p:spPr bwMode="auto">
          <a:xfrm flipH="1">
            <a:off x="4914900" y="48387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>
                <a:solidFill>
                  <a:srgbClr val="585650"/>
                </a:solidFill>
              </a:rPr>
              <a:t>Serially complexity:</a:t>
            </a:r>
            <a:r>
              <a:rPr lang="en-US"/>
              <a:t>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(m+n)</a:t>
            </a:r>
          </a:p>
        </p:txBody>
      </p:sp>
      <p:sp>
        <p:nvSpPr>
          <p:cNvPr id="145412" name="Text Box 4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sp>
        <p:nvSpPr>
          <p:cNvPr id="145413" name="Text Box 5"/>
          <p:cNvSpPr txBox="1">
            <a:spLocks noChangeArrowheads="1"/>
          </p:cNvSpPr>
          <p:nvPr/>
        </p:nvSpPr>
        <p:spPr bwMode="auto">
          <a:xfrm>
            <a:off x="8001000" y="3276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2</a:t>
            </a:r>
          </a:p>
        </p:txBody>
      </p:sp>
      <p:grpSp>
        <p:nvGrpSpPr>
          <p:cNvPr id="145414" name="Group 6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45415" name="Line 7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16" name="Line 8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17" name="Line 9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18" name="Line 10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19" name="Line 11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0" name="Oval 12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1" name="Oval 13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2" name="Oval 14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3" name="Oval 15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4" name="Line 16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5" name="Oval 17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6" name="Oval 18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7" name="Oval 19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8" name="Oval 20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9" name="Line 21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0" name="Oval 22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1" name="Oval 23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2" name="Oval 24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3" name="Oval 25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4" name="Line 26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5" name="Oval 27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6" name="Oval 28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7" name="Oval 29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8" name="Oval 30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9" name="Text Box 31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45440" name="Text Box 32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45441" name="Text Box 33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45442" name="Text Box 34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45443" name="Text Box 35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45444" name="Text Box 36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45445" name="Text Box 37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45446" name="Text Box 38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45447" name="Text Box 39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45448" name="Text Box 40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45449" name="Text Box 41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45450" name="Text Box 42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45451" name="Text Box 43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45452" name="Text Box 44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45453" name="Text Box 45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45454" name="Text Box 46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45455" name="Oval 47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5459" name="Group 51"/>
          <p:cNvGrpSpPr>
            <a:grpSpLocks/>
          </p:cNvGrpSpPr>
          <p:nvPr/>
        </p:nvGrpSpPr>
        <p:grpSpPr bwMode="auto">
          <a:xfrm>
            <a:off x="2057400" y="5410200"/>
            <a:ext cx="762000" cy="152400"/>
            <a:chOff x="3504" y="2544"/>
            <a:chExt cx="480" cy="96"/>
          </a:xfrm>
        </p:grpSpPr>
        <p:sp>
          <p:nvSpPr>
            <p:cNvPr id="145460" name="Oval 52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61" name="Line 53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62" name="Group 54"/>
          <p:cNvGrpSpPr>
            <a:grpSpLocks/>
          </p:cNvGrpSpPr>
          <p:nvPr/>
        </p:nvGrpSpPr>
        <p:grpSpPr bwMode="auto">
          <a:xfrm>
            <a:off x="2667000" y="4800600"/>
            <a:ext cx="152400" cy="762000"/>
            <a:chOff x="3504" y="2736"/>
            <a:chExt cx="96" cy="480"/>
          </a:xfrm>
        </p:grpSpPr>
        <p:sp>
          <p:nvSpPr>
            <p:cNvPr id="145463" name="Line 55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64" name="Oval 56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65" name="Group 57"/>
          <p:cNvGrpSpPr>
            <a:grpSpLocks/>
          </p:cNvGrpSpPr>
          <p:nvPr/>
        </p:nvGrpSpPr>
        <p:grpSpPr bwMode="auto">
          <a:xfrm>
            <a:off x="1143000" y="3276600"/>
            <a:ext cx="152400" cy="762000"/>
            <a:chOff x="2736" y="2112"/>
            <a:chExt cx="96" cy="480"/>
          </a:xfrm>
        </p:grpSpPr>
        <p:sp>
          <p:nvSpPr>
            <p:cNvPr id="145466" name="Line 5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67" name="Oval 5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68" name="Group 60"/>
          <p:cNvGrpSpPr>
            <a:grpSpLocks/>
          </p:cNvGrpSpPr>
          <p:nvPr/>
        </p:nvGrpSpPr>
        <p:grpSpPr bwMode="auto">
          <a:xfrm>
            <a:off x="1295400" y="3124200"/>
            <a:ext cx="762000" cy="152400"/>
            <a:chOff x="2544" y="1728"/>
            <a:chExt cx="480" cy="96"/>
          </a:xfrm>
        </p:grpSpPr>
        <p:sp>
          <p:nvSpPr>
            <p:cNvPr id="145469" name="Oval 61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70" name="Line 62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74" name="Group 66"/>
          <p:cNvGrpSpPr>
            <a:grpSpLocks/>
          </p:cNvGrpSpPr>
          <p:nvPr/>
        </p:nvGrpSpPr>
        <p:grpSpPr bwMode="auto">
          <a:xfrm>
            <a:off x="1143000" y="4038600"/>
            <a:ext cx="152400" cy="762000"/>
            <a:chOff x="2736" y="2112"/>
            <a:chExt cx="96" cy="480"/>
          </a:xfrm>
        </p:grpSpPr>
        <p:sp>
          <p:nvSpPr>
            <p:cNvPr id="145475" name="Line 67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76" name="Oval 68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77" name="Group 69"/>
          <p:cNvGrpSpPr>
            <a:grpSpLocks/>
          </p:cNvGrpSpPr>
          <p:nvPr/>
        </p:nvGrpSpPr>
        <p:grpSpPr bwMode="auto">
          <a:xfrm>
            <a:off x="1905000" y="3276600"/>
            <a:ext cx="152400" cy="762000"/>
            <a:chOff x="2736" y="2112"/>
            <a:chExt cx="96" cy="480"/>
          </a:xfrm>
        </p:grpSpPr>
        <p:sp>
          <p:nvSpPr>
            <p:cNvPr id="145478" name="Line 70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79" name="Oval 71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80" name="Group 72"/>
          <p:cNvGrpSpPr>
            <a:grpSpLocks/>
          </p:cNvGrpSpPr>
          <p:nvPr/>
        </p:nvGrpSpPr>
        <p:grpSpPr bwMode="auto">
          <a:xfrm>
            <a:off x="1295400" y="3886200"/>
            <a:ext cx="762000" cy="152400"/>
            <a:chOff x="2544" y="1728"/>
            <a:chExt cx="480" cy="96"/>
          </a:xfrm>
        </p:grpSpPr>
        <p:sp>
          <p:nvSpPr>
            <p:cNvPr id="145481" name="Oval 73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82" name="Line 74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83" name="Group 75"/>
          <p:cNvGrpSpPr>
            <a:grpSpLocks/>
          </p:cNvGrpSpPr>
          <p:nvPr/>
        </p:nvGrpSpPr>
        <p:grpSpPr bwMode="auto">
          <a:xfrm>
            <a:off x="2819400" y="4648200"/>
            <a:ext cx="762000" cy="152400"/>
            <a:chOff x="3504" y="2544"/>
            <a:chExt cx="480" cy="96"/>
          </a:xfrm>
        </p:grpSpPr>
        <p:sp>
          <p:nvSpPr>
            <p:cNvPr id="145484" name="Oval 76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85" name="Line 77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86" name="Group 78"/>
          <p:cNvGrpSpPr>
            <a:grpSpLocks/>
          </p:cNvGrpSpPr>
          <p:nvPr/>
        </p:nvGrpSpPr>
        <p:grpSpPr bwMode="auto">
          <a:xfrm>
            <a:off x="2057400" y="3124200"/>
            <a:ext cx="762000" cy="152400"/>
            <a:chOff x="2544" y="1728"/>
            <a:chExt cx="480" cy="96"/>
          </a:xfrm>
        </p:grpSpPr>
        <p:sp>
          <p:nvSpPr>
            <p:cNvPr id="145487" name="Oval 79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88" name="Line 80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89" name="Group 81"/>
          <p:cNvGrpSpPr>
            <a:grpSpLocks/>
          </p:cNvGrpSpPr>
          <p:nvPr/>
        </p:nvGrpSpPr>
        <p:grpSpPr bwMode="auto">
          <a:xfrm>
            <a:off x="3429000" y="4038600"/>
            <a:ext cx="152400" cy="762000"/>
            <a:chOff x="3504" y="2736"/>
            <a:chExt cx="96" cy="480"/>
          </a:xfrm>
        </p:grpSpPr>
        <p:sp>
          <p:nvSpPr>
            <p:cNvPr id="145490" name="Line 82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91" name="Oval 83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5492" name="Text Box 84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5493" name="Text Box 85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5494" name="Text Box 86"/>
          <p:cNvSpPr txBox="1">
            <a:spLocks noChangeArrowheads="1"/>
          </p:cNvSpPr>
          <p:nvPr/>
        </p:nvSpPr>
        <p:spPr bwMode="auto">
          <a:xfrm>
            <a:off x="8001000" y="3937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3</a:t>
            </a:r>
          </a:p>
        </p:txBody>
      </p:sp>
      <p:sp>
        <p:nvSpPr>
          <p:cNvPr id="145495" name="Text Box 87"/>
          <p:cNvSpPr txBox="1">
            <a:spLocks noChangeArrowheads="1"/>
          </p:cNvSpPr>
          <p:nvPr/>
        </p:nvSpPr>
        <p:spPr bwMode="auto">
          <a:xfrm>
            <a:off x="8001000" y="4572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4</a:t>
            </a:r>
          </a:p>
        </p:txBody>
      </p:sp>
      <p:grpSp>
        <p:nvGrpSpPr>
          <p:cNvPr id="145496" name="Group 88"/>
          <p:cNvGrpSpPr>
            <a:grpSpLocks/>
          </p:cNvGrpSpPr>
          <p:nvPr/>
        </p:nvGrpSpPr>
        <p:grpSpPr bwMode="auto">
          <a:xfrm>
            <a:off x="2819400" y="3124200"/>
            <a:ext cx="762000" cy="152400"/>
            <a:chOff x="2544" y="1728"/>
            <a:chExt cx="480" cy="96"/>
          </a:xfrm>
        </p:grpSpPr>
        <p:sp>
          <p:nvSpPr>
            <p:cNvPr id="145497" name="Oval 89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98" name="Line 90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99" name="Group 91"/>
          <p:cNvGrpSpPr>
            <a:grpSpLocks/>
          </p:cNvGrpSpPr>
          <p:nvPr/>
        </p:nvGrpSpPr>
        <p:grpSpPr bwMode="auto">
          <a:xfrm>
            <a:off x="2057400" y="3886200"/>
            <a:ext cx="762000" cy="152400"/>
            <a:chOff x="2544" y="1728"/>
            <a:chExt cx="480" cy="96"/>
          </a:xfrm>
        </p:grpSpPr>
        <p:sp>
          <p:nvSpPr>
            <p:cNvPr id="145500" name="Oval 92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01" name="Line 93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02" name="Group 94"/>
          <p:cNvGrpSpPr>
            <a:grpSpLocks/>
          </p:cNvGrpSpPr>
          <p:nvPr/>
        </p:nvGrpSpPr>
        <p:grpSpPr bwMode="auto">
          <a:xfrm>
            <a:off x="1295400" y="4648200"/>
            <a:ext cx="762000" cy="152400"/>
            <a:chOff x="2544" y="1728"/>
            <a:chExt cx="480" cy="96"/>
          </a:xfrm>
        </p:grpSpPr>
        <p:sp>
          <p:nvSpPr>
            <p:cNvPr id="145503" name="Oval 95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04" name="Line 96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05" name="Group 97"/>
          <p:cNvGrpSpPr>
            <a:grpSpLocks/>
          </p:cNvGrpSpPr>
          <p:nvPr/>
        </p:nvGrpSpPr>
        <p:grpSpPr bwMode="auto">
          <a:xfrm>
            <a:off x="2667000" y="3276600"/>
            <a:ext cx="152400" cy="762000"/>
            <a:chOff x="2736" y="2112"/>
            <a:chExt cx="96" cy="480"/>
          </a:xfrm>
        </p:grpSpPr>
        <p:sp>
          <p:nvSpPr>
            <p:cNvPr id="145506" name="Line 9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07" name="Oval 9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08" name="Group 100"/>
          <p:cNvGrpSpPr>
            <a:grpSpLocks/>
          </p:cNvGrpSpPr>
          <p:nvPr/>
        </p:nvGrpSpPr>
        <p:grpSpPr bwMode="auto">
          <a:xfrm>
            <a:off x="1905000" y="4038600"/>
            <a:ext cx="152400" cy="762000"/>
            <a:chOff x="2736" y="2112"/>
            <a:chExt cx="96" cy="480"/>
          </a:xfrm>
        </p:grpSpPr>
        <p:sp>
          <p:nvSpPr>
            <p:cNvPr id="145509" name="Line 101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10" name="Oval 102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11" name="Group 103"/>
          <p:cNvGrpSpPr>
            <a:grpSpLocks/>
          </p:cNvGrpSpPr>
          <p:nvPr/>
        </p:nvGrpSpPr>
        <p:grpSpPr bwMode="auto">
          <a:xfrm>
            <a:off x="1143000" y="4800600"/>
            <a:ext cx="152400" cy="762000"/>
            <a:chOff x="2736" y="2112"/>
            <a:chExt cx="96" cy="480"/>
          </a:xfrm>
        </p:grpSpPr>
        <p:sp>
          <p:nvSpPr>
            <p:cNvPr id="145512" name="Line 104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13" name="Oval 105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5514" name="Oval 106"/>
          <p:cNvSpPr>
            <a:spLocks noChangeArrowheads="1"/>
          </p:cNvSpPr>
          <p:nvPr/>
        </p:nvSpPr>
        <p:spPr bwMode="auto">
          <a:xfrm>
            <a:off x="4813300" y="54165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15" name="Text Box 107"/>
          <p:cNvSpPr txBox="1">
            <a:spLocks noChangeArrowheads="1"/>
          </p:cNvSpPr>
          <p:nvPr/>
        </p:nvSpPr>
        <p:spPr bwMode="auto">
          <a:xfrm>
            <a:off x="4419600" y="528955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45516" name="Oval 108"/>
          <p:cNvSpPr>
            <a:spLocks noChangeArrowheads="1"/>
          </p:cNvSpPr>
          <p:nvPr/>
        </p:nvSpPr>
        <p:spPr bwMode="auto">
          <a:xfrm>
            <a:off x="5892800" y="53848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17" name="Text Box 109"/>
          <p:cNvSpPr txBox="1">
            <a:spLocks noChangeArrowheads="1"/>
          </p:cNvSpPr>
          <p:nvPr/>
        </p:nvSpPr>
        <p:spPr bwMode="auto">
          <a:xfrm>
            <a:off x="5486400" y="52578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11</a:t>
            </a:r>
          </a:p>
        </p:txBody>
      </p:sp>
      <p:sp>
        <p:nvSpPr>
          <p:cNvPr id="145518" name="Text Box 110"/>
          <p:cNvSpPr txBox="1">
            <a:spLocks noChangeArrowheads="1"/>
          </p:cNvSpPr>
          <p:nvPr/>
        </p:nvSpPr>
        <p:spPr bwMode="auto">
          <a:xfrm>
            <a:off x="7170738" y="52578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8</a:t>
            </a:r>
          </a:p>
        </p:txBody>
      </p:sp>
      <p:sp>
        <p:nvSpPr>
          <p:cNvPr id="145519" name="Oval 111"/>
          <p:cNvSpPr>
            <a:spLocks noChangeArrowheads="1"/>
          </p:cNvSpPr>
          <p:nvPr/>
        </p:nvSpPr>
        <p:spPr bwMode="auto">
          <a:xfrm>
            <a:off x="6954838" y="53721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20" name="Text Box 112"/>
          <p:cNvSpPr txBox="1">
            <a:spLocks noChangeArrowheads="1"/>
          </p:cNvSpPr>
          <p:nvPr/>
        </p:nvSpPr>
        <p:spPr bwMode="auto">
          <a:xfrm>
            <a:off x="8001000" y="52641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5</a:t>
            </a:r>
          </a:p>
        </p:txBody>
      </p:sp>
      <p:sp>
        <p:nvSpPr>
          <p:cNvPr id="145521" name="Oval 113"/>
          <p:cNvSpPr>
            <a:spLocks noChangeArrowheads="1"/>
          </p:cNvSpPr>
          <p:nvPr/>
        </p:nvSpPr>
        <p:spPr bwMode="auto">
          <a:xfrm>
            <a:off x="4279900" y="47434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22" name="Text Box 114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5523" name="Oval 115"/>
          <p:cNvSpPr>
            <a:spLocks noChangeArrowheads="1"/>
          </p:cNvSpPr>
          <p:nvPr/>
        </p:nvSpPr>
        <p:spPr bwMode="auto">
          <a:xfrm>
            <a:off x="5359400" y="4711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24" name="Text Box 116"/>
          <p:cNvSpPr txBox="1">
            <a:spLocks noChangeArrowheads="1"/>
          </p:cNvSpPr>
          <p:nvPr/>
        </p:nvSpPr>
        <p:spPr bwMode="auto">
          <a:xfrm>
            <a:off x="4953000" y="45847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145525" name="Text Box 117"/>
          <p:cNvSpPr txBox="1">
            <a:spLocks noChangeArrowheads="1"/>
          </p:cNvSpPr>
          <p:nvPr/>
        </p:nvSpPr>
        <p:spPr bwMode="auto">
          <a:xfrm>
            <a:off x="6637338" y="45847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145526" name="Oval 118"/>
          <p:cNvSpPr>
            <a:spLocks noChangeArrowheads="1"/>
          </p:cNvSpPr>
          <p:nvPr/>
        </p:nvSpPr>
        <p:spPr bwMode="auto">
          <a:xfrm>
            <a:off x="64214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27" name="Text Box 119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5528" name="Oval 120"/>
          <p:cNvSpPr>
            <a:spLocks noChangeArrowheads="1"/>
          </p:cNvSpPr>
          <p:nvPr/>
        </p:nvSpPr>
        <p:spPr bwMode="auto">
          <a:xfrm>
            <a:off x="74882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29" name="Oval 121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30" name="Text Box 122"/>
          <p:cNvSpPr txBox="1">
            <a:spLocks noChangeArrowheads="1"/>
          </p:cNvSpPr>
          <p:nvPr/>
        </p:nvSpPr>
        <p:spPr bwMode="auto">
          <a:xfrm>
            <a:off x="6637338" y="33210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45531" name="Text Box 123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45532" name="Oval 124"/>
          <p:cNvSpPr>
            <a:spLocks noChangeArrowheads="1"/>
          </p:cNvSpPr>
          <p:nvPr/>
        </p:nvSpPr>
        <p:spPr bwMode="auto">
          <a:xfrm>
            <a:off x="5346700" y="3403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33" name="Oval 125"/>
          <p:cNvSpPr>
            <a:spLocks noChangeArrowheads="1"/>
          </p:cNvSpPr>
          <p:nvPr/>
        </p:nvSpPr>
        <p:spPr bwMode="auto">
          <a:xfrm>
            <a:off x="6408738" y="3397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34" name="Text Box 126"/>
          <p:cNvSpPr txBox="1">
            <a:spLocks noChangeArrowheads="1"/>
          </p:cNvSpPr>
          <p:nvPr/>
        </p:nvSpPr>
        <p:spPr bwMode="auto">
          <a:xfrm>
            <a:off x="5029200" y="32766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45535" name="Oval 127"/>
          <p:cNvSpPr>
            <a:spLocks noChangeArrowheads="1"/>
          </p:cNvSpPr>
          <p:nvPr/>
        </p:nvSpPr>
        <p:spPr bwMode="auto">
          <a:xfrm>
            <a:off x="4813300" y="40894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36" name="Text Box 128"/>
          <p:cNvSpPr txBox="1">
            <a:spLocks noChangeArrowheads="1"/>
          </p:cNvSpPr>
          <p:nvPr/>
        </p:nvSpPr>
        <p:spPr bwMode="auto">
          <a:xfrm>
            <a:off x="4495800" y="39624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145537" name="Oval 129"/>
          <p:cNvSpPr>
            <a:spLocks noChangeArrowheads="1"/>
          </p:cNvSpPr>
          <p:nvPr/>
        </p:nvSpPr>
        <p:spPr bwMode="auto">
          <a:xfrm>
            <a:off x="5867400" y="4076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38" name="Text Box 130"/>
          <p:cNvSpPr txBox="1">
            <a:spLocks noChangeArrowheads="1"/>
          </p:cNvSpPr>
          <p:nvPr/>
        </p:nvSpPr>
        <p:spPr bwMode="auto">
          <a:xfrm>
            <a:off x="5562600" y="39306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45539" name="Text Box 131"/>
          <p:cNvSpPr txBox="1">
            <a:spLocks noChangeArrowheads="1"/>
          </p:cNvSpPr>
          <p:nvPr/>
        </p:nvSpPr>
        <p:spPr bwMode="auto">
          <a:xfrm>
            <a:off x="7170738" y="39306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145540" name="Oval 132"/>
          <p:cNvSpPr>
            <a:spLocks noChangeArrowheads="1"/>
          </p:cNvSpPr>
          <p:nvPr/>
        </p:nvSpPr>
        <p:spPr bwMode="auto">
          <a:xfrm>
            <a:off x="6954838" y="40449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1" name="Line 133"/>
          <p:cNvSpPr>
            <a:spLocks noChangeShapeType="1"/>
          </p:cNvSpPr>
          <p:nvPr/>
        </p:nvSpPr>
        <p:spPr bwMode="auto">
          <a:xfrm flipH="1">
            <a:off x="5422900" y="2870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2" name="Line 134"/>
          <p:cNvSpPr>
            <a:spLocks noChangeShapeType="1"/>
          </p:cNvSpPr>
          <p:nvPr/>
        </p:nvSpPr>
        <p:spPr bwMode="auto">
          <a:xfrm>
            <a:off x="5994400" y="2870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3" name="Line 135"/>
          <p:cNvSpPr>
            <a:spLocks noChangeShapeType="1"/>
          </p:cNvSpPr>
          <p:nvPr/>
        </p:nvSpPr>
        <p:spPr bwMode="auto">
          <a:xfrm flipH="1">
            <a:off x="4914900" y="3530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4" name="Line 136"/>
          <p:cNvSpPr>
            <a:spLocks noChangeShapeType="1"/>
          </p:cNvSpPr>
          <p:nvPr/>
        </p:nvSpPr>
        <p:spPr bwMode="auto">
          <a:xfrm flipH="1">
            <a:off x="5981700" y="3505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5" name="Line 137"/>
          <p:cNvSpPr>
            <a:spLocks noChangeShapeType="1"/>
          </p:cNvSpPr>
          <p:nvPr/>
        </p:nvSpPr>
        <p:spPr bwMode="auto">
          <a:xfrm>
            <a:off x="6527800" y="3505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6" name="Line 138"/>
          <p:cNvSpPr>
            <a:spLocks noChangeShapeType="1"/>
          </p:cNvSpPr>
          <p:nvPr/>
        </p:nvSpPr>
        <p:spPr bwMode="auto">
          <a:xfrm flipH="1">
            <a:off x="43815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7" name="Line 139"/>
          <p:cNvSpPr>
            <a:spLocks noChangeShapeType="1"/>
          </p:cNvSpPr>
          <p:nvPr/>
        </p:nvSpPr>
        <p:spPr bwMode="auto">
          <a:xfrm flipH="1">
            <a:off x="54229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8" name="Line 140"/>
          <p:cNvSpPr>
            <a:spLocks noChangeShapeType="1"/>
          </p:cNvSpPr>
          <p:nvPr/>
        </p:nvSpPr>
        <p:spPr bwMode="auto">
          <a:xfrm flipH="1">
            <a:off x="6515100" y="4165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9" name="Line 141"/>
          <p:cNvSpPr>
            <a:spLocks noChangeShapeType="1"/>
          </p:cNvSpPr>
          <p:nvPr/>
        </p:nvSpPr>
        <p:spPr bwMode="auto">
          <a:xfrm>
            <a:off x="7048500" y="41656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50" name="Line 142"/>
          <p:cNvSpPr>
            <a:spLocks noChangeShapeType="1"/>
          </p:cNvSpPr>
          <p:nvPr/>
        </p:nvSpPr>
        <p:spPr bwMode="auto">
          <a:xfrm flipH="1">
            <a:off x="7061200" y="4826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51" name="Line 143"/>
          <p:cNvSpPr>
            <a:spLocks noChangeShapeType="1"/>
          </p:cNvSpPr>
          <p:nvPr/>
        </p:nvSpPr>
        <p:spPr bwMode="auto">
          <a:xfrm flipH="1">
            <a:off x="5994400" y="4826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52" name="Line 144"/>
          <p:cNvSpPr>
            <a:spLocks noChangeShapeType="1"/>
          </p:cNvSpPr>
          <p:nvPr/>
        </p:nvSpPr>
        <p:spPr bwMode="auto">
          <a:xfrm flipH="1">
            <a:off x="4914900" y="48387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5553" name="Group 145"/>
          <p:cNvGrpSpPr>
            <a:grpSpLocks/>
          </p:cNvGrpSpPr>
          <p:nvPr/>
        </p:nvGrpSpPr>
        <p:grpSpPr bwMode="auto">
          <a:xfrm>
            <a:off x="2819400" y="3886200"/>
            <a:ext cx="762000" cy="152400"/>
            <a:chOff x="2544" y="1728"/>
            <a:chExt cx="480" cy="96"/>
          </a:xfrm>
        </p:grpSpPr>
        <p:sp>
          <p:nvSpPr>
            <p:cNvPr id="145554" name="Oval 146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55" name="Line 147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56" name="Group 148"/>
          <p:cNvGrpSpPr>
            <a:grpSpLocks/>
          </p:cNvGrpSpPr>
          <p:nvPr/>
        </p:nvGrpSpPr>
        <p:grpSpPr bwMode="auto">
          <a:xfrm>
            <a:off x="2057400" y="4648200"/>
            <a:ext cx="762000" cy="152400"/>
            <a:chOff x="2544" y="1728"/>
            <a:chExt cx="480" cy="96"/>
          </a:xfrm>
        </p:grpSpPr>
        <p:sp>
          <p:nvSpPr>
            <p:cNvPr id="145557" name="Oval 149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58" name="Line 150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59" name="Group 151"/>
          <p:cNvGrpSpPr>
            <a:grpSpLocks/>
          </p:cNvGrpSpPr>
          <p:nvPr/>
        </p:nvGrpSpPr>
        <p:grpSpPr bwMode="auto">
          <a:xfrm>
            <a:off x="1295400" y="5410200"/>
            <a:ext cx="762000" cy="152400"/>
            <a:chOff x="2544" y="1728"/>
            <a:chExt cx="480" cy="96"/>
          </a:xfrm>
        </p:grpSpPr>
        <p:sp>
          <p:nvSpPr>
            <p:cNvPr id="145560" name="Oval 152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61" name="Line 153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62" name="Group 154"/>
          <p:cNvGrpSpPr>
            <a:grpSpLocks/>
          </p:cNvGrpSpPr>
          <p:nvPr/>
        </p:nvGrpSpPr>
        <p:grpSpPr bwMode="auto">
          <a:xfrm>
            <a:off x="1905000" y="4800600"/>
            <a:ext cx="152400" cy="762000"/>
            <a:chOff x="2736" y="2112"/>
            <a:chExt cx="96" cy="480"/>
          </a:xfrm>
        </p:grpSpPr>
        <p:sp>
          <p:nvSpPr>
            <p:cNvPr id="145563" name="Line 15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64" name="Oval 15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65" name="Group 157"/>
          <p:cNvGrpSpPr>
            <a:grpSpLocks/>
          </p:cNvGrpSpPr>
          <p:nvPr/>
        </p:nvGrpSpPr>
        <p:grpSpPr bwMode="auto">
          <a:xfrm>
            <a:off x="2667000" y="4038600"/>
            <a:ext cx="152400" cy="762000"/>
            <a:chOff x="2736" y="2112"/>
            <a:chExt cx="96" cy="480"/>
          </a:xfrm>
        </p:grpSpPr>
        <p:sp>
          <p:nvSpPr>
            <p:cNvPr id="145566" name="Line 15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67" name="Oval 15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68" name="Group 160"/>
          <p:cNvGrpSpPr>
            <a:grpSpLocks/>
          </p:cNvGrpSpPr>
          <p:nvPr/>
        </p:nvGrpSpPr>
        <p:grpSpPr bwMode="auto">
          <a:xfrm>
            <a:off x="3429000" y="3276600"/>
            <a:ext cx="152400" cy="762000"/>
            <a:chOff x="2736" y="2112"/>
            <a:chExt cx="96" cy="480"/>
          </a:xfrm>
        </p:grpSpPr>
        <p:sp>
          <p:nvSpPr>
            <p:cNvPr id="145569" name="Line 161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70" name="Oval 162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5577" name="Text Box 169"/>
          <p:cNvSpPr txBox="1">
            <a:spLocks noChangeArrowheads="1"/>
          </p:cNvSpPr>
          <p:nvPr/>
        </p:nvSpPr>
        <p:spPr bwMode="auto">
          <a:xfrm>
            <a:off x="8001000" y="5943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6</a:t>
            </a:r>
          </a:p>
        </p:txBody>
      </p:sp>
      <p:sp>
        <p:nvSpPr>
          <p:cNvPr id="145578" name="Text Box 170"/>
          <p:cNvSpPr txBox="1">
            <a:spLocks noChangeArrowheads="1"/>
          </p:cNvSpPr>
          <p:nvPr/>
        </p:nvSpPr>
        <p:spPr bwMode="auto">
          <a:xfrm>
            <a:off x="6637338" y="598805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12</a:t>
            </a:r>
          </a:p>
        </p:txBody>
      </p:sp>
      <p:sp>
        <p:nvSpPr>
          <p:cNvPr id="145579" name="Oval 171"/>
          <p:cNvSpPr>
            <a:spLocks noChangeArrowheads="1"/>
          </p:cNvSpPr>
          <p:nvPr/>
        </p:nvSpPr>
        <p:spPr bwMode="auto">
          <a:xfrm>
            <a:off x="5346700" y="6070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80" name="Oval 172"/>
          <p:cNvSpPr>
            <a:spLocks noChangeArrowheads="1"/>
          </p:cNvSpPr>
          <p:nvPr/>
        </p:nvSpPr>
        <p:spPr bwMode="auto">
          <a:xfrm>
            <a:off x="6408738" y="6064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81" name="Text Box 173"/>
          <p:cNvSpPr txBox="1">
            <a:spLocks noChangeArrowheads="1"/>
          </p:cNvSpPr>
          <p:nvPr/>
        </p:nvSpPr>
        <p:spPr bwMode="auto">
          <a:xfrm>
            <a:off x="4953000" y="59436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18</a:t>
            </a:r>
          </a:p>
        </p:txBody>
      </p:sp>
      <p:sp>
        <p:nvSpPr>
          <p:cNvPr id="145582" name="Line 174"/>
          <p:cNvSpPr>
            <a:spLocks noChangeShapeType="1"/>
          </p:cNvSpPr>
          <p:nvPr/>
        </p:nvSpPr>
        <p:spPr bwMode="auto">
          <a:xfrm flipH="1">
            <a:off x="6515100" y="54991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83" name="Line 175"/>
          <p:cNvSpPr>
            <a:spLocks noChangeShapeType="1"/>
          </p:cNvSpPr>
          <p:nvPr/>
        </p:nvSpPr>
        <p:spPr bwMode="auto">
          <a:xfrm flipH="1">
            <a:off x="5448300" y="55118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585650"/>
                </a:solidFill>
              </a:rPr>
              <a:t>Who is </a:t>
            </a:r>
            <a:r>
              <a:rPr lang="en-US">
                <a:solidFill>
                  <a:srgbClr val="5856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parent(19)</a:t>
            </a:r>
            <a:r>
              <a:rPr lang="en-US">
                <a:solidFill>
                  <a:srgbClr val="585650"/>
                </a:solidFill>
              </a:rPr>
              <a:t>? </a:t>
            </a:r>
          </a:p>
          <a:p>
            <a:pPr lvl="1"/>
            <a:r>
              <a:rPr lang="en-US">
                <a:solidFill>
                  <a:srgbClr val="585650"/>
                </a:solidFill>
              </a:rPr>
              <a:t>If we use a queue for expanding the frontier?</a:t>
            </a:r>
          </a:p>
          <a:p>
            <a:pPr lvl="1"/>
            <a:r>
              <a:rPr lang="en-US">
                <a:solidFill>
                  <a:srgbClr val="585650"/>
                </a:solidFill>
              </a:rPr>
              <a:t>Does it actually matter?</a:t>
            </a:r>
            <a:endParaRPr lang="en-US">
              <a:solidFill>
                <a:srgbClr val="000000"/>
              </a:solidFill>
              <a:sym typeface="Times New Roman" pitchFamily="18" charset="0"/>
            </a:endParaRPr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sp>
        <p:nvSpPr>
          <p:cNvPr id="146437" name="Text Box 5"/>
          <p:cNvSpPr txBox="1">
            <a:spLocks noChangeArrowheads="1"/>
          </p:cNvSpPr>
          <p:nvPr/>
        </p:nvSpPr>
        <p:spPr bwMode="auto">
          <a:xfrm>
            <a:off x="8001000" y="3276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2</a:t>
            </a:r>
          </a:p>
        </p:txBody>
      </p:sp>
      <p:grpSp>
        <p:nvGrpSpPr>
          <p:cNvPr id="146438" name="Group 6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46439" name="Line 7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0" name="Line 8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1" name="Line 9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2" name="Line 10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3" name="Line 11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4" name="Oval 12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5" name="Oval 13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6" name="Oval 14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7" name="Oval 15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8" name="Line 16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9" name="Oval 17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0" name="Oval 18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1" name="Oval 19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2" name="Oval 20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3" name="Line 21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4" name="Oval 22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5" name="Oval 23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6" name="Oval 24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7" name="Oval 25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8" name="Line 26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9" name="Oval 27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60" name="Oval 28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61" name="Oval 29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62" name="Oval 30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63" name="Text Box 31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46464" name="Text Box 32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46465" name="Text Box 33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46466" name="Text Box 34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46467" name="Text Box 35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46468" name="Text Box 36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46469" name="Text Box 37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46470" name="Text Box 38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46471" name="Text Box 39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46472" name="Text Box 40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46473" name="Text Box 41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46474" name="Text Box 42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46475" name="Text Box 43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46476" name="Text Box 44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46477" name="Text Box 45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46478" name="Text Box 46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46479" name="Oval 47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6486" name="Group 54"/>
          <p:cNvGrpSpPr>
            <a:grpSpLocks/>
          </p:cNvGrpSpPr>
          <p:nvPr/>
        </p:nvGrpSpPr>
        <p:grpSpPr bwMode="auto">
          <a:xfrm>
            <a:off x="1143000" y="3276600"/>
            <a:ext cx="152400" cy="762000"/>
            <a:chOff x="2736" y="2112"/>
            <a:chExt cx="96" cy="480"/>
          </a:xfrm>
        </p:grpSpPr>
        <p:sp>
          <p:nvSpPr>
            <p:cNvPr id="146487" name="Line 5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88" name="Oval 5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489" name="Group 57"/>
          <p:cNvGrpSpPr>
            <a:grpSpLocks/>
          </p:cNvGrpSpPr>
          <p:nvPr/>
        </p:nvGrpSpPr>
        <p:grpSpPr bwMode="auto">
          <a:xfrm>
            <a:off x="1295400" y="3124200"/>
            <a:ext cx="762000" cy="152400"/>
            <a:chOff x="2544" y="1728"/>
            <a:chExt cx="480" cy="96"/>
          </a:xfrm>
        </p:grpSpPr>
        <p:sp>
          <p:nvSpPr>
            <p:cNvPr id="146490" name="Oval 58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91" name="Line 59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492" name="Group 60"/>
          <p:cNvGrpSpPr>
            <a:grpSpLocks/>
          </p:cNvGrpSpPr>
          <p:nvPr/>
        </p:nvGrpSpPr>
        <p:grpSpPr bwMode="auto">
          <a:xfrm>
            <a:off x="1143000" y="4038600"/>
            <a:ext cx="152400" cy="762000"/>
            <a:chOff x="2736" y="2112"/>
            <a:chExt cx="96" cy="480"/>
          </a:xfrm>
        </p:grpSpPr>
        <p:sp>
          <p:nvSpPr>
            <p:cNvPr id="146493" name="Line 61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94" name="Oval 62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495" name="Group 63"/>
          <p:cNvGrpSpPr>
            <a:grpSpLocks/>
          </p:cNvGrpSpPr>
          <p:nvPr/>
        </p:nvGrpSpPr>
        <p:grpSpPr bwMode="auto">
          <a:xfrm>
            <a:off x="1905000" y="3276600"/>
            <a:ext cx="152400" cy="762000"/>
            <a:chOff x="2736" y="2112"/>
            <a:chExt cx="96" cy="480"/>
          </a:xfrm>
        </p:grpSpPr>
        <p:sp>
          <p:nvSpPr>
            <p:cNvPr id="146496" name="Line 64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97" name="Oval 65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498" name="Group 66"/>
          <p:cNvGrpSpPr>
            <a:grpSpLocks/>
          </p:cNvGrpSpPr>
          <p:nvPr/>
        </p:nvGrpSpPr>
        <p:grpSpPr bwMode="auto">
          <a:xfrm>
            <a:off x="1295400" y="3886200"/>
            <a:ext cx="762000" cy="152400"/>
            <a:chOff x="2544" y="1728"/>
            <a:chExt cx="480" cy="96"/>
          </a:xfrm>
        </p:grpSpPr>
        <p:sp>
          <p:nvSpPr>
            <p:cNvPr id="146499" name="Oval 67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00" name="Line 68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04" name="Group 72"/>
          <p:cNvGrpSpPr>
            <a:grpSpLocks/>
          </p:cNvGrpSpPr>
          <p:nvPr/>
        </p:nvGrpSpPr>
        <p:grpSpPr bwMode="auto">
          <a:xfrm>
            <a:off x="2057400" y="3124200"/>
            <a:ext cx="762000" cy="152400"/>
            <a:chOff x="2544" y="1728"/>
            <a:chExt cx="480" cy="96"/>
          </a:xfrm>
        </p:grpSpPr>
        <p:sp>
          <p:nvSpPr>
            <p:cNvPr id="146505" name="Oval 73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06" name="Line 74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6510" name="Text Box 78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6511" name="Text Box 79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6512" name="Text Box 80"/>
          <p:cNvSpPr txBox="1">
            <a:spLocks noChangeArrowheads="1"/>
          </p:cNvSpPr>
          <p:nvPr/>
        </p:nvSpPr>
        <p:spPr bwMode="auto">
          <a:xfrm>
            <a:off x="8001000" y="3937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3</a:t>
            </a:r>
          </a:p>
        </p:txBody>
      </p:sp>
      <p:sp>
        <p:nvSpPr>
          <p:cNvPr id="146513" name="Text Box 81"/>
          <p:cNvSpPr txBox="1">
            <a:spLocks noChangeArrowheads="1"/>
          </p:cNvSpPr>
          <p:nvPr/>
        </p:nvSpPr>
        <p:spPr bwMode="auto">
          <a:xfrm>
            <a:off x="8001000" y="4572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4</a:t>
            </a:r>
          </a:p>
        </p:txBody>
      </p:sp>
      <p:grpSp>
        <p:nvGrpSpPr>
          <p:cNvPr id="146514" name="Group 82"/>
          <p:cNvGrpSpPr>
            <a:grpSpLocks/>
          </p:cNvGrpSpPr>
          <p:nvPr/>
        </p:nvGrpSpPr>
        <p:grpSpPr bwMode="auto">
          <a:xfrm>
            <a:off x="2819400" y="3124200"/>
            <a:ext cx="762000" cy="152400"/>
            <a:chOff x="2544" y="1728"/>
            <a:chExt cx="480" cy="96"/>
          </a:xfrm>
        </p:grpSpPr>
        <p:sp>
          <p:nvSpPr>
            <p:cNvPr id="146515" name="Oval 83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16" name="Line 84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17" name="Group 85"/>
          <p:cNvGrpSpPr>
            <a:grpSpLocks/>
          </p:cNvGrpSpPr>
          <p:nvPr/>
        </p:nvGrpSpPr>
        <p:grpSpPr bwMode="auto">
          <a:xfrm>
            <a:off x="2057400" y="3886200"/>
            <a:ext cx="762000" cy="152400"/>
            <a:chOff x="2544" y="1728"/>
            <a:chExt cx="480" cy="96"/>
          </a:xfrm>
        </p:grpSpPr>
        <p:sp>
          <p:nvSpPr>
            <p:cNvPr id="146518" name="Oval 86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19" name="Line 87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20" name="Group 88"/>
          <p:cNvGrpSpPr>
            <a:grpSpLocks/>
          </p:cNvGrpSpPr>
          <p:nvPr/>
        </p:nvGrpSpPr>
        <p:grpSpPr bwMode="auto">
          <a:xfrm>
            <a:off x="1295400" y="4648200"/>
            <a:ext cx="762000" cy="152400"/>
            <a:chOff x="2544" y="1728"/>
            <a:chExt cx="480" cy="96"/>
          </a:xfrm>
        </p:grpSpPr>
        <p:sp>
          <p:nvSpPr>
            <p:cNvPr id="146521" name="Oval 89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22" name="Line 90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23" name="Group 91"/>
          <p:cNvGrpSpPr>
            <a:grpSpLocks/>
          </p:cNvGrpSpPr>
          <p:nvPr/>
        </p:nvGrpSpPr>
        <p:grpSpPr bwMode="auto">
          <a:xfrm>
            <a:off x="2667000" y="3276600"/>
            <a:ext cx="152400" cy="762000"/>
            <a:chOff x="2736" y="2112"/>
            <a:chExt cx="96" cy="480"/>
          </a:xfrm>
        </p:grpSpPr>
        <p:sp>
          <p:nvSpPr>
            <p:cNvPr id="146524" name="Line 92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25" name="Oval 93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26" name="Group 94"/>
          <p:cNvGrpSpPr>
            <a:grpSpLocks/>
          </p:cNvGrpSpPr>
          <p:nvPr/>
        </p:nvGrpSpPr>
        <p:grpSpPr bwMode="auto">
          <a:xfrm>
            <a:off x="1905000" y="4038600"/>
            <a:ext cx="152400" cy="762000"/>
            <a:chOff x="2736" y="2112"/>
            <a:chExt cx="96" cy="480"/>
          </a:xfrm>
        </p:grpSpPr>
        <p:sp>
          <p:nvSpPr>
            <p:cNvPr id="146527" name="Line 9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28" name="Oval 9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29" name="Group 97"/>
          <p:cNvGrpSpPr>
            <a:grpSpLocks/>
          </p:cNvGrpSpPr>
          <p:nvPr/>
        </p:nvGrpSpPr>
        <p:grpSpPr bwMode="auto">
          <a:xfrm>
            <a:off x="1143000" y="4800600"/>
            <a:ext cx="152400" cy="762000"/>
            <a:chOff x="2736" y="2112"/>
            <a:chExt cx="96" cy="480"/>
          </a:xfrm>
        </p:grpSpPr>
        <p:sp>
          <p:nvSpPr>
            <p:cNvPr id="146530" name="Line 9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31" name="Oval 9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6532" name="Oval 100"/>
          <p:cNvSpPr>
            <a:spLocks noChangeArrowheads="1"/>
          </p:cNvSpPr>
          <p:nvPr/>
        </p:nvSpPr>
        <p:spPr bwMode="auto">
          <a:xfrm>
            <a:off x="4813300" y="54165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33" name="Text Box 101"/>
          <p:cNvSpPr txBox="1">
            <a:spLocks noChangeArrowheads="1"/>
          </p:cNvSpPr>
          <p:nvPr/>
        </p:nvSpPr>
        <p:spPr bwMode="auto">
          <a:xfrm>
            <a:off x="4419600" y="528955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46534" name="Oval 102"/>
          <p:cNvSpPr>
            <a:spLocks noChangeArrowheads="1"/>
          </p:cNvSpPr>
          <p:nvPr/>
        </p:nvSpPr>
        <p:spPr bwMode="auto">
          <a:xfrm>
            <a:off x="5892800" y="53848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35" name="Text Box 103"/>
          <p:cNvSpPr txBox="1">
            <a:spLocks noChangeArrowheads="1"/>
          </p:cNvSpPr>
          <p:nvPr/>
        </p:nvSpPr>
        <p:spPr bwMode="auto">
          <a:xfrm>
            <a:off x="5486400" y="52578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11</a:t>
            </a:r>
          </a:p>
        </p:txBody>
      </p:sp>
      <p:sp>
        <p:nvSpPr>
          <p:cNvPr id="146536" name="Text Box 104"/>
          <p:cNvSpPr txBox="1">
            <a:spLocks noChangeArrowheads="1"/>
          </p:cNvSpPr>
          <p:nvPr/>
        </p:nvSpPr>
        <p:spPr bwMode="auto">
          <a:xfrm>
            <a:off x="7170738" y="52578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8</a:t>
            </a:r>
          </a:p>
        </p:txBody>
      </p:sp>
      <p:sp>
        <p:nvSpPr>
          <p:cNvPr id="146537" name="Oval 105"/>
          <p:cNvSpPr>
            <a:spLocks noChangeArrowheads="1"/>
          </p:cNvSpPr>
          <p:nvPr/>
        </p:nvSpPr>
        <p:spPr bwMode="auto">
          <a:xfrm>
            <a:off x="6954838" y="53721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38" name="Text Box 106"/>
          <p:cNvSpPr txBox="1">
            <a:spLocks noChangeArrowheads="1"/>
          </p:cNvSpPr>
          <p:nvPr/>
        </p:nvSpPr>
        <p:spPr bwMode="auto">
          <a:xfrm>
            <a:off x="8001000" y="52641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5</a:t>
            </a:r>
          </a:p>
        </p:txBody>
      </p:sp>
      <p:sp>
        <p:nvSpPr>
          <p:cNvPr id="146539" name="Oval 107"/>
          <p:cNvSpPr>
            <a:spLocks noChangeArrowheads="1"/>
          </p:cNvSpPr>
          <p:nvPr/>
        </p:nvSpPr>
        <p:spPr bwMode="auto">
          <a:xfrm>
            <a:off x="4279900" y="47434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40" name="Text Box 108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6541" name="Oval 109"/>
          <p:cNvSpPr>
            <a:spLocks noChangeArrowheads="1"/>
          </p:cNvSpPr>
          <p:nvPr/>
        </p:nvSpPr>
        <p:spPr bwMode="auto">
          <a:xfrm>
            <a:off x="5359400" y="4711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42" name="Text Box 110"/>
          <p:cNvSpPr txBox="1">
            <a:spLocks noChangeArrowheads="1"/>
          </p:cNvSpPr>
          <p:nvPr/>
        </p:nvSpPr>
        <p:spPr bwMode="auto">
          <a:xfrm>
            <a:off x="4953000" y="45847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146543" name="Text Box 111"/>
          <p:cNvSpPr txBox="1">
            <a:spLocks noChangeArrowheads="1"/>
          </p:cNvSpPr>
          <p:nvPr/>
        </p:nvSpPr>
        <p:spPr bwMode="auto">
          <a:xfrm>
            <a:off x="6637338" y="45847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146544" name="Oval 112"/>
          <p:cNvSpPr>
            <a:spLocks noChangeArrowheads="1"/>
          </p:cNvSpPr>
          <p:nvPr/>
        </p:nvSpPr>
        <p:spPr bwMode="auto">
          <a:xfrm>
            <a:off x="64214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45" name="Text Box 113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6546" name="Oval 114"/>
          <p:cNvSpPr>
            <a:spLocks noChangeArrowheads="1"/>
          </p:cNvSpPr>
          <p:nvPr/>
        </p:nvSpPr>
        <p:spPr bwMode="auto">
          <a:xfrm>
            <a:off x="74882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47" name="Oval 115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48" name="Text Box 116"/>
          <p:cNvSpPr txBox="1">
            <a:spLocks noChangeArrowheads="1"/>
          </p:cNvSpPr>
          <p:nvPr/>
        </p:nvSpPr>
        <p:spPr bwMode="auto">
          <a:xfrm>
            <a:off x="6637338" y="33210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46549" name="Text Box 117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46550" name="Oval 118"/>
          <p:cNvSpPr>
            <a:spLocks noChangeArrowheads="1"/>
          </p:cNvSpPr>
          <p:nvPr/>
        </p:nvSpPr>
        <p:spPr bwMode="auto">
          <a:xfrm>
            <a:off x="5346700" y="3403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51" name="Oval 119"/>
          <p:cNvSpPr>
            <a:spLocks noChangeArrowheads="1"/>
          </p:cNvSpPr>
          <p:nvPr/>
        </p:nvSpPr>
        <p:spPr bwMode="auto">
          <a:xfrm>
            <a:off x="6408738" y="3397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52" name="Text Box 120"/>
          <p:cNvSpPr txBox="1">
            <a:spLocks noChangeArrowheads="1"/>
          </p:cNvSpPr>
          <p:nvPr/>
        </p:nvSpPr>
        <p:spPr bwMode="auto">
          <a:xfrm>
            <a:off x="5029200" y="32766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46553" name="Oval 121"/>
          <p:cNvSpPr>
            <a:spLocks noChangeArrowheads="1"/>
          </p:cNvSpPr>
          <p:nvPr/>
        </p:nvSpPr>
        <p:spPr bwMode="auto">
          <a:xfrm>
            <a:off x="4813300" y="40894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54" name="Text Box 122"/>
          <p:cNvSpPr txBox="1">
            <a:spLocks noChangeArrowheads="1"/>
          </p:cNvSpPr>
          <p:nvPr/>
        </p:nvSpPr>
        <p:spPr bwMode="auto">
          <a:xfrm>
            <a:off x="4495800" y="39624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146555" name="Oval 123"/>
          <p:cNvSpPr>
            <a:spLocks noChangeArrowheads="1"/>
          </p:cNvSpPr>
          <p:nvPr/>
        </p:nvSpPr>
        <p:spPr bwMode="auto">
          <a:xfrm>
            <a:off x="5867400" y="4076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56" name="Text Box 124"/>
          <p:cNvSpPr txBox="1">
            <a:spLocks noChangeArrowheads="1"/>
          </p:cNvSpPr>
          <p:nvPr/>
        </p:nvSpPr>
        <p:spPr bwMode="auto">
          <a:xfrm>
            <a:off x="5562600" y="39306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46557" name="Text Box 125"/>
          <p:cNvSpPr txBox="1">
            <a:spLocks noChangeArrowheads="1"/>
          </p:cNvSpPr>
          <p:nvPr/>
        </p:nvSpPr>
        <p:spPr bwMode="auto">
          <a:xfrm>
            <a:off x="7170738" y="39306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146558" name="Oval 126"/>
          <p:cNvSpPr>
            <a:spLocks noChangeArrowheads="1"/>
          </p:cNvSpPr>
          <p:nvPr/>
        </p:nvSpPr>
        <p:spPr bwMode="auto">
          <a:xfrm>
            <a:off x="6954838" y="40449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59" name="Line 127"/>
          <p:cNvSpPr>
            <a:spLocks noChangeShapeType="1"/>
          </p:cNvSpPr>
          <p:nvPr/>
        </p:nvSpPr>
        <p:spPr bwMode="auto">
          <a:xfrm flipH="1">
            <a:off x="5422900" y="2870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0" name="Line 128"/>
          <p:cNvSpPr>
            <a:spLocks noChangeShapeType="1"/>
          </p:cNvSpPr>
          <p:nvPr/>
        </p:nvSpPr>
        <p:spPr bwMode="auto">
          <a:xfrm>
            <a:off x="5994400" y="2870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1" name="Line 129"/>
          <p:cNvSpPr>
            <a:spLocks noChangeShapeType="1"/>
          </p:cNvSpPr>
          <p:nvPr/>
        </p:nvSpPr>
        <p:spPr bwMode="auto">
          <a:xfrm flipH="1">
            <a:off x="4914900" y="3530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2" name="Line 130"/>
          <p:cNvSpPr>
            <a:spLocks noChangeShapeType="1"/>
          </p:cNvSpPr>
          <p:nvPr/>
        </p:nvSpPr>
        <p:spPr bwMode="auto">
          <a:xfrm flipH="1">
            <a:off x="5981700" y="3505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3" name="Line 131"/>
          <p:cNvSpPr>
            <a:spLocks noChangeShapeType="1"/>
          </p:cNvSpPr>
          <p:nvPr/>
        </p:nvSpPr>
        <p:spPr bwMode="auto">
          <a:xfrm>
            <a:off x="6527800" y="3505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4" name="Line 132"/>
          <p:cNvSpPr>
            <a:spLocks noChangeShapeType="1"/>
          </p:cNvSpPr>
          <p:nvPr/>
        </p:nvSpPr>
        <p:spPr bwMode="auto">
          <a:xfrm flipH="1">
            <a:off x="43815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5" name="Line 133"/>
          <p:cNvSpPr>
            <a:spLocks noChangeShapeType="1"/>
          </p:cNvSpPr>
          <p:nvPr/>
        </p:nvSpPr>
        <p:spPr bwMode="auto">
          <a:xfrm flipH="1">
            <a:off x="54229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6" name="Line 134"/>
          <p:cNvSpPr>
            <a:spLocks noChangeShapeType="1"/>
          </p:cNvSpPr>
          <p:nvPr/>
        </p:nvSpPr>
        <p:spPr bwMode="auto">
          <a:xfrm flipH="1">
            <a:off x="6515100" y="4165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7" name="Line 135"/>
          <p:cNvSpPr>
            <a:spLocks noChangeShapeType="1"/>
          </p:cNvSpPr>
          <p:nvPr/>
        </p:nvSpPr>
        <p:spPr bwMode="auto">
          <a:xfrm>
            <a:off x="7048500" y="41656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8" name="Line 136"/>
          <p:cNvSpPr>
            <a:spLocks noChangeShapeType="1"/>
          </p:cNvSpPr>
          <p:nvPr/>
        </p:nvSpPr>
        <p:spPr bwMode="auto">
          <a:xfrm flipH="1">
            <a:off x="7061200" y="4826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9" name="Line 137"/>
          <p:cNvSpPr>
            <a:spLocks noChangeShapeType="1"/>
          </p:cNvSpPr>
          <p:nvPr/>
        </p:nvSpPr>
        <p:spPr bwMode="auto">
          <a:xfrm flipH="1">
            <a:off x="5994400" y="4826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70" name="Line 138"/>
          <p:cNvSpPr>
            <a:spLocks noChangeShapeType="1"/>
          </p:cNvSpPr>
          <p:nvPr/>
        </p:nvSpPr>
        <p:spPr bwMode="auto">
          <a:xfrm flipH="1">
            <a:off x="4914900" y="48387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6571" name="Group 139"/>
          <p:cNvGrpSpPr>
            <a:grpSpLocks/>
          </p:cNvGrpSpPr>
          <p:nvPr/>
        </p:nvGrpSpPr>
        <p:grpSpPr bwMode="auto">
          <a:xfrm>
            <a:off x="2819400" y="3886200"/>
            <a:ext cx="762000" cy="152400"/>
            <a:chOff x="2544" y="1728"/>
            <a:chExt cx="480" cy="96"/>
          </a:xfrm>
        </p:grpSpPr>
        <p:sp>
          <p:nvSpPr>
            <p:cNvPr id="146572" name="Oval 140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73" name="Line 141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74" name="Group 142"/>
          <p:cNvGrpSpPr>
            <a:grpSpLocks/>
          </p:cNvGrpSpPr>
          <p:nvPr/>
        </p:nvGrpSpPr>
        <p:grpSpPr bwMode="auto">
          <a:xfrm>
            <a:off x="2057400" y="4648200"/>
            <a:ext cx="762000" cy="152400"/>
            <a:chOff x="2544" y="1728"/>
            <a:chExt cx="480" cy="96"/>
          </a:xfrm>
        </p:grpSpPr>
        <p:sp>
          <p:nvSpPr>
            <p:cNvPr id="146575" name="Oval 143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76" name="Line 144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77" name="Group 145"/>
          <p:cNvGrpSpPr>
            <a:grpSpLocks/>
          </p:cNvGrpSpPr>
          <p:nvPr/>
        </p:nvGrpSpPr>
        <p:grpSpPr bwMode="auto">
          <a:xfrm>
            <a:off x="1295400" y="5410200"/>
            <a:ext cx="762000" cy="152400"/>
            <a:chOff x="2544" y="1728"/>
            <a:chExt cx="480" cy="96"/>
          </a:xfrm>
        </p:grpSpPr>
        <p:sp>
          <p:nvSpPr>
            <p:cNvPr id="146578" name="Oval 146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79" name="Line 147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80" name="Group 148"/>
          <p:cNvGrpSpPr>
            <a:grpSpLocks/>
          </p:cNvGrpSpPr>
          <p:nvPr/>
        </p:nvGrpSpPr>
        <p:grpSpPr bwMode="auto">
          <a:xfrm>
            <a:off x="1905000" y="4800600"/>
            <a:ext cx="152400" cy="762000"/>
            <a:chOff x="2736" y="2112"/>
            <a:chExt cx="96" cy="480"/>
          </a:xfrm>
        </p:grpSpPr>
        <p:sp>
          <p:nvSpPr>
            <p:cNvPr id="146581" name="Line 149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82" name="Oval 150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83" name="Group 151"/>
          <p:cNvGrpSpPr>
            <a:grpSpLocks/>
          </p:cNvGrpSpPr>
          <p:nvPr/>
        </p:nvGrpSpPr>
        <p:grpSpPr bwMode="auto">
          <a:xfrm>
            <a:off x="2667000" y="4038600"/>
            <a:ext cx="152400" cy="762000"/>
            <a:chOff x="2736" y="2112"/>
            <a:chExt cx="96" cy="480"/>
          </a:xfrm>
        </p:grpSpPr>
        <p:sp>
          <p:nvSpPr>
            <p:cNvPr id="146584" name="Line 152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85" name="Oval 153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86" name="Group 154"/>
          <p:cNvGrpSpPr>
            <a:grpSpLocks/>
          </p:cNvGrpSpPr>
          <p:nvPr/>
        </p:nvGrpSpPr>
        <p:grpSpPr bwMode="auto">
          <a:xfrm>
            <a:off x="3429000" y="3276600"/>
            <a:ext cx="152400" cy="762000"/>
            <a:chOff x="2736" y="2112"/>
            <a:chExt cx="96" cy="480"/>
          </a:xfrm>
        </p:grpSpPr>
        <p:sp>
          <p:nvSpPr>
            <p:cNvPr id="146587" name="Line 15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88" name="Oval 15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6589" name="Text Box 157"/>
          <p:cNvSpPr txBox="1">
            <a:spLocks noChangeArrowheads="1"/>
          </p:cNvSpPr>
          <p:nvPr/>
        </p:nvSpPr>
        <p:spPr bwMode="auto">
          <a:xfrm>
            <a:off x="8001000" y="5943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6</a:t>
            </a:r>
          </a:p>
        </p:txBody>
      </p:sp>
      <p:sp>
        <p:nvSpPr>
          <p:cNvPr id="146590" name="Text Box 158"/>
          <p:cNvSpPr txBox="1">
            <a:spLocks noChangeArrowheads="1"/>
          </p:cNvSpPr>
          <p:nvPr/>
        </p:nvSpPr>
        <p:spPr bwMode="auto">
          <a:xfrm>
            <a:off x="6637338" y="598805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12</a:t>
            </a:r>
          </a:p>
        </p:txBody>
      </p:sp>
      <p:sp>
        <p:nvSpPr>
          <p:cNvPr id="146591" name="Oval 159"/>
          <p:cNvSpPr>
            <a:spLocks noChangeArrowheads="1"/>
          </p:cNvSpPr>
          <p:nvPr/>
        </p:nvSpPr>
        <p:spPr bwMode="auto">
          <a:xfrm>
            <a:off x="5346700" y="6070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92" name="Oval 160"/>
          <p:cNvSpPr>
            <a:spLocks noChangeArrowheads="1"/>
          </p:cNvSpPr>
          <p:nvPr/>
        </p:nvSpPr>
        <p:spPr bwMode="auto">
          <a:xfrm>
            <a:off x="6408738" y="6064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93" name="Text Box 161"/>
          <p:cNvSpPr txBox="1">
            <a:spLocks noChangeArrowheads="1"/>
          </p:cNvSpPr>
          <p:nvPr/>
        </p:nvSpPr>
        <p:spPr bwMode="auto">
          <a:xfrm>
            <a:off x="4953000" y="59436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18</a:t>
            </a:r>
          </a:p>
        </p:txBody>
      </p:sp>
      <p:sp>
        <p:nvSpPr>
          <p:cNvPr id="146594" name="Line 162"/>
          <p:cNvSpPr>
            <a:spLocks noChangeShapeType="1"/>
          </p:cNvSpPr>
          <p:nvPr/>
        </p:nvSpPr>
        <p:spPr bwMode="auto">
          <a:xfrm flipH="1">
            <a:off x="6515100" y="54991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95" name="Line 163"/>
          <p:cNvSpPr>
            <a:spLocks noChangeShapeType="1"/>
          </p:cNvSpPr>
          <p:nvPr/>
        </p:nvSpPr>
        <p:spPr bwMode="auto">
          <a:xfrm flipH="1">
            <a:off x="5448300" y="55118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6596" name="Group 164"/>
          <p:cNvGrpSpPr>
            <a:grpSpLocks/>
          </p:cNvGrpSpPr>
          <p:nvPr/>
        </p:nvGrpSpPr>
        <p:grpSpPr bwMode="auto">
          <a:xfrm>
            <a:off x="2667000" y="4800600"/>
            <a:ext cx="152400" cy="762000"/>
            <a:chOff x="2736" y="2112"/>
            <a:chExt cx="96" cy="480"/>
          </a:xfrm>
        </p:grpSpPr>
        <p:sp>
          <p:nvSpPr>
            <p:cNvPr id="146597" name="Line 16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98" name="Oval 16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99" name="Group 167"/>
          <p:cNvGrpSpPr>
            <a:grpSpLocks/>
          </p:cNvGrpSpPr>
          <p:nvPr/>
        </p:nvGrpSpPr>
        <p:grpSpPr bwMode="auto">
          <a:xfrm>
            <a:off x="3429000" y="4038600"/>
            <a:ext cx="152400" cy="762000"/>
            <a:chOff x="2736" y="2112"/>
            <a:chExt cx="96" cy="480"/>
          </a:xfrm>
        </p:grpSpPr>
        <p:sp>
          <p:nvSpPr>
            <p:cNvPr id="146600" name="Line 16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601" name="Oval 16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602" name="Group 170"/>
          <p:cNvGrpSpPr>
            <a:grpSpLocks/>
          </p:cNvGrpSpPr>
          <p:nvPr/>
        </p:nvGrpSpPr>
        <p:grpSpPr bwMode="auto">
          <a:xfrm>
            <a:off x="2819400" y="4648200"/>
            <a:ext cx="762000" cy="152400"/>
            <a:chOff x="2544" y="1728"/>
            <a:chExt cx="480" cy="96"/>
          </a:xfrm>
        </p:grpSpPr>
        <p:sp>
          <p:nvSpPr>
            <p:cNvPr id="146603" name="Oval 171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604" name="Line 172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605" name="Group 173"/>
          <p:cNvGrpSpPr>
            <a:grpSpLocks/>
          </p:cNvGrpSpPr>
          <p:nvPr/>
        </p:nvGrpSpPr>
        <p:grpSpPr bwMode="auto">
          <a:xfrm>
            <a:off x="2057400" y="5410200"/>
            <a:ext cx="762000" cy="152400"/>
            <a:chOff x="2544" y="1728"/>
            <a:chExt cx="480" cy="96"/>
          </a:xfrm>
        </p:grpSpPr>
        <p:sp>
          <p:nvSpPr>
            <p:cNvPr id="146606" name="Oval 174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607" name="Line 175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BFS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08100"/>
            <a:ext cx="8001000" cy="5016500"/>
          </a:xfrm>
        </p:spPr>
        <p:txBody>
          <a:bodyPr/>
          <a:lstStyle/>
          <a:p>
            <a:r>
              <a:rPr lang="en-US">
                <a:solidFill>
                  <a:srgbClr val="060606"/>
                </a:solidFill>
              </a:rPr>
              <a:t>Way #1: A custom reducer</a:t>
            </a:r>
          </a:p>
          <a:p>
            <a:endParaRPr lang="en-US" sz="2400">
              <a:solidFill>
                <a:srgbClr val="060606"/>
              </a:solidFill>
            </a:endParaRPr>
          </a:p>
          <a:p>
            <a:pPr>
              <a:buFont typeface="Lucida Sans Unicode" pitchFamily="34" charset="0"/>
              <a:buNone/>
            </a:pPr>
            <a:endParaRPr lang="en-US" sz="2400">
              <a:solidFill>
                <a:srgbClr val="060606"/>
              </a:solidFill>
            </a:endParaRPr>
          </a:p>
        </p:txBody>
      </p:sp>
      <p:sp>
        <p:nvSpPr>
          <p:cNvPr id="666627" name="Rectangle 3"/>
          <p:cNvSpPr>
            <a:spLocks noChangeArrowheads="1"/>
          </p:cNvSpPr>
          <p:nvPr/>
        </p:nvSpPr>
        <p:spPr bwMode="auto">
          <a:xfrm>
            <a:off x="304800" y="1981200"/>
            <a:ext cx="8458200" cy="4724400"/>
          </a:xfrm>
          <a:prstGeom prst="foldedCorner">
            <a:avLst>
              <a:gd name="adj" fmla="val 7503"/>
            </a:avLst>
          </a:prstGeom>
          <a:blipFill>
            <a:blip r:embed="rId2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void BFS(Graph *G, Vertex root)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Bag&lt;Vertex&gt; frontier(root);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while ( ! frontier.isEmpty() 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cilk::hyperobject&lt; Bag&lt;Vertex&gt; &gt; succbag();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</a:t>
            </a:r>
            <a:r>
              <a:rPr lang="en-US" sz="20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cilk_for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(int i=0; i&lt; frontier.size(); i++)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for( Vertex v in frontier[i].adjacency() ) 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if( ! v.unvisited() 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      succbag() += v;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frontier = succbag.getValue();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}  </a:t>
            </a:r>
          </a:p>
        </p:txBody>
      </p:sp>
      <p:sp>
        <p:nvSpPr>
          <p:cNvPr id="11" name="TextBox 10"/>
          <p:cNvSpPr>
            <a:spLocks noChangeArrowheads="1"/>
          </p:cNvSpPr>
          <p:nvPr/>
        </p:nvSpPr>
        <p:spPr bwMode="auto">
          <a:xfrm>
            <a:off x="4191000" y="838200"/>
            <a:ext cx="4724400" cy="1285875"/>
          </a:xfrm>
          <a:prstGeom prst="wedgeRoundRectCallout">
            <a:avLst>
              <a:gd name="adj1" fmla="val -49093"/>
              <a:gd name="adj2" fmla="val 131977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Bag&lt;T&gt; has an associative reduce function that merges two sets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" name="TextBox 10"/>
          <p:cNvSpPr>
            <a:spLocks noChangeArrowheads="1"/>
          </p:cNvSpPr>
          <p:nvPr/>
        </p:nvSpPr>
        <p:spPr bwMode="auto">
          <a:xfrm>
            <a:off x="4267200" y="5486400"/>
            <a:ext cx="4419600" cy="892175"/>
          </a:xfrm>
          <a:prstGeom prst="wedgeRoundRectCallout">
            <a:avLst>
              <a:gd name="adj1" fmla="val -43213"/>
              <a:gd name="adj2" fmla="val -82917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operator+=(Vertex &amp; rhs) also marks rhs “visited”</a:t>
            </a:r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BFS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08100"/>
            <a:ext cx="7767638" cy="1206500"/>
          </a:xfrm>
        </p:spPr>
        <p:txBody>
          <a:bodyPr/>
          <a:lstStyle/>
          <a:p>
            <a:r>
              <a:rPr lang="en-US">
                <a:solidFill>
                  <a:srgbClr val="060606"/>
                </a:solidFill>
              </a:rPr>
              <a:t>Way #2: Concurrent writes + List reducer</a:t>
            </a:r>
          </a:p>
          <a:p>
            <a:pPr>
              <a:buFont typeface="Lucida Sans Unicode" pitchFamily="34" charset="0"/>
              <a:buNone/>
            </a:pPr>
            <a:endParaRPr lang="en-US">
              <a:solidFill>
                <a:srgbClr val="060606"/>
              </a:solidFill>
            </a:endParaRPr>
          </a:p>
          <a:p>
            <a:pPr>
              <a:buFont typeface="Lucida Sans Unicode" pitchFamily="34" charset="0"/>
              <a:buNone/>
            </a:pPr>
            <a:endParaRPr lang="en-US">
              <a:solidFill>
                <a:srgbClr val="060606"/>
              </a:solidFill>
            </a:endParaRPr>
          </a:p>
        </p:txBody>
      </p:sp>
      <p:sp>
        <p:nvSpPr>
          <p:cNvPr id="666627" name="Rectangle 3"/>
          <p:cNvSpPr>
            <a:spLocks noChangeArrowheads="1"/>
          </p:cNvSpPr>
          <p:nvPr/>
        </p:nvSpPr>
        <p:spPr bwMode="auto">
          <a:xfrm>
            <a:off x="304800" y="1981200"/>
            <a:ext cx="8458200" cy="4724400"/>
          </a:xfrm>
          <a:prstGeom prst="foldedCorner">
            <a:avLst>
              <a:gd name="adj" fmla="val 7500"/>
            </a:avLst>
          </a:prstGeom>
          <a:blipFill dpi="0" rotWithShape="1">
            <a:blip r:embed="rId2" cstate="print"/>
            <a:srcRect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/>
          <a:lstStyle/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void BFS(Graph *G, Vertex root)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list&lt;Vertex&gt; frontier(root);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Vertex * parent = new Vertex[n];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while ( ! frontier.isEmpty() 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</a:t>
            </a:r>
            <a:r>
              <a:rPr lang="en-US" sz="20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cilk_for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(int i=0; i&lt; frontier.size(); i++)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for( Vertex v in frontier[i].adjacency() ) 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if ( ! v.visited() 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			             parent[v] = frontier[i];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</a:t>
            </a:r>
            <a:r>
              <a:rPr lang="en-US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...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}  </a:t>
            </a:r>
          </a:p>
        </p:txBody>
      </p:sp>
      <p:sp>
        <p:nvSpPr>
          <p:cNvPr id="11" name="TextBox 10"/>
          <p:cNvSpPr>
            <a:spLocks noChangeArrowheads="1"/>
          </p:cNvSpPr>
          <p:nvPr/>
        </p:nvSpPr>
        <p:spPr bwMode="auto">
          <a:xfrm>
            <a:off x="6248400" y="4419600"/>
            <a:ext cx="2513013" cy="892175"/>
          </a:xfrm>
          <a:prstGeom prst="wedgeRoundRectCallout">
            <a:avLst>
              <a:gd name="adj1" fmla="val -80889"/>
              <a:gd name="adj2" fmla="val 30069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An intentional data race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" name="TextBox 10"/>
          <p:cNvSpPr>
            <a:spLocks noChangeArrowheads="1"/>
          </p:cNvSpPr>
          <p:nvPr/>
        </p:nvSpPr>
        <p:spPr bwMode="auto">
          <a:xfrm>
            <a:off x="2971800" y="5715000"/>
            <a:ext cx="3810000" cy="892175"/>
          </a:xfrm>
          <a:prstGeom prst="wedgeRoundRectCallout">
            <a:avLst>
              <a:gd name="adj1" fmla="val -76292"/>
              <a:gd name="adj2" fmla="val -25088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How to generate the new frontier?</a:t>
            </a:r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BFS</a:t>
            </a:r>
          </a:p>
        </p:txBody>
      </p:sp>
      <p:sp>
        <p:nvSpPr>
          <p:cNvPr id="666627" name="Rectangle 3"/>
          <p:cNvSpPr>
            <a:spLocks noChangeArrowheads="1"/>
          </p:cNvSpPr>
          <p:nvPr/>
        </p:nvSpPr>
        <p:spPr bwMode="auto">
          <a:xfrm>
            <a:off x="304800" y="1447800"/>
            <a:ext cx="8458200" cy="5257800"/>
          </a:xfrm>
          <a:prstGeom prst="foldedCorner">
            <a:avLst>
              <a:gd name="adj" fmla="val 7500"/>
            </a:avLst>
          </a:prstGeom>
          <a:blipFill dpi="0" rotWithShape="1">
            <a:blip r:embed="rId2" cstate="print"/>
            <a:srcRect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/>
          <a:lstStyle/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void BFS(Graph *G, Vertex root)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...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while ( ! frontier.isEmpty() )  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...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hyperobject&lt; reducer_list_append&lt;Vertex&gt; &gt; succlist();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</a:t>
            </a:r>
            <a:r>
              <a:rPr lang="en-US" sz="20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cilk_for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(int i=0; i&lt; frontier.size(); i++)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for( Vertex v in frontier[i].adjacency() ) 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if ( parent[v] == frontier[i] 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      succlist.push_back(v);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      v.visit();	</a:t>
            </a:r>
            <a:r>
              <a:rPr lang="en-US" sz="2000">
                <a:solidFill>
                  <a:srgbClr val="009900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// Mark “visited”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         }	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frontier = succlist.getValue();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}  </a:t>
            </a:r>
          </a:p>
        </p:txBody>
      </p:sp>
      <p:sp>
        <p:nvSpPr>
          <p:cNvPr id="11" name="TextBox 10"/>
          <p:cNvSpPr>
            <a:spLocks noChangeArrowheads="1"/>
          </p:cNvSpPr>
          <p:nvPr/>
        </p:nvSpPr>
        <p:spPr bwMode="auto">
          <a:xfrm>
            <a:off x="4953000" y="1066800"/>
            <a:ext cx="4038600" cy="498475"/>
          </a:xfrm>
          <a:prstGeom prst="wedgeRoundRectCallout">
            <a:avLst>
              <a:gd name="adj1" fmla="val -62815"/>
              <a:gd name="adj2" fmla="val 358917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Run cilk_for loop again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" name="TextBox 10"/>
          <p:cNvSpPr>
            <a:spLocks noChangeArrowheads="1"/>
          </p:cNvSpPr>
          <p:nvPr/>
        </p:nvSpPr>
        <p:spPr bwMode="auto">
          <a:xfrm>
            <a:off x="4953000" y="5410200"/>
            <a:ext cx="3733800" cy="892175"/>
          </a:xfrm>
          <a:prstGeom prst="wedgeRoundRectCallout">
            <a:avLst>
              <a:gd name="adj1" fmla="val -69347"/>
              <a:gd name="adj2" fmla="val -188792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!v.visited() check is not necessary. Why?</a:t>
            </a:r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BFS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08100"/>
            <a:ext cx="7848600" cy="5016500"/>
          </a:xfrm>
        </p:spPr>
        <p:txBody>
          <a:bodyPr/>
          <a:lstStyle/>
          <a:p>
            <a:r>
              <a:rPr lang="en-US">
                <a:solidFill>
                  <a:srgbClr val="060606"/>
                </a:solidFill>
              </a:rPr>
              <a:t>Each level is explored with </a:t>
            </a:r>
            <a:r>
              <a:rPr lang="el-GR">
                <a:solidFill>
                  <a:srgbClr val="060606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60606"/>
                </a:solidFill>
              </a:rPr>
              <a:t>(1) span</a:t>
            </a:r>
          </a:p>
          <a:p>
            <a:r>
              <a:rPr lang="en-US">
                <a:solidFill>
                  <a:srgbClr val="060606"/>
                </a:solidFill>
              </a:rPr>
              <a:t>Graph G has at most d, at least d/2 levels</a:t>
            </a:r>
          </a:p>
          <a:p>
            <a:pPr lvl="1"/>
            <a:r>
              <a:rPr lang="en-US">
                <a:solidFill>
                  <a:srgbClr val="060606"/>
                </a:solidFill>
              </a:rPr>
              <a:t>Depending on the location of root</a:t>
            </a:r>
          </a:p>
          <a:p>
            <a:pPr lvl="1"/>
            <a:r>
              <a:rPr lang="en-US">
                <a:solidFill>
                  <a:srgbClr val="060606"/>
                </a:solidFill>
              </a:rPr>
              <a:t>d=diameter(G) </a:t>
            </a:r>
          </a:p>
        </p:txBody>
      </p:sp>
      <p:grpSp>
        <p:nvGrpSpPr>
          <p:cNvPr id="152580" name="Group 18"/>
          <p:cNvGrpSpPr>
            <a:grpSpLocks/>
          </p:cNvGrpSpPr>
          <p:nvPr/>
        </p:nvGrpSpPr>
        <p:grpSpPr bwMode="auto">
          <a:xfrm>
            <a:off x="1676400" y="3352800"/>
            <a:ext cx="4846638" cy="1130300"/>
            <a:chOff x="1184" y="857"/>
            <a:chExt cx="3053" cy="712"/>
          </a:xfrm>
        </p:grpSpPr>
        <p:sp>
          <p:nvSpPr>
            <p:cNvPr id="613379" name="Rectangle 3"/>
            <p:cNvSpPr>
              <a:spLocks noChangeArrowheads="1"/>
            </p:cNvSpPr>
            <p:nvPr/>
          </p:nvSpPr>
          <p:spPr bwMode="auto">
            <a:xfrm>
              <a:off x="1979" y="857"/>
              <a:ext cx="2258" cy="273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ts val="400"/>
                </a:spcBef>
                <a:buClrTx/>
                <a:buSzTx/>
                <a:buFontTx/>
                <a:buNone/>
                <a:tabLst>
                  <a:tab pos="1252538" algn="r"/>
                  <a:tab pos="1487488" algn="ctr"/>
                  <a:tab pos="1709738" algn="l"/>
                </a:tabLst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	T</a:t>
              </a:r>
              <a:r>
                <a:rPr lang="en-US" baseline="-25000">
                  <a:solidFill>
                    <a:srgbClr val="000000"/>
                  </a:solidFill>
                  <a:sym typeface="Times New Roman" pitchFamily="18" charset="0"/>
                </a:rPr>
                <a:t>1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	=	 </a:t>
              </a:r>
              <a:r>
                <a:rPr lang="el-GR">
                  <a:solidFill>
                    <a:srgbClr val="000000"/>
                  </a:solidFill>
                  <a:sym typeface="Symbol" pitchFamily="18" charset="2"/>
                </a:rPr>
                <a:t>Θ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(m+n)</a:t>
              </a:r>
            </a:p>
          </p:txBody>
        </p:sp>
        <p:sp>
          <p:nvSpPr>
            <p:cNvPr id="152582" name="Rectangle 4"/>
            <p:cNvSpPr>
              <a:spLocks noChangeArrowheads="1"/>
            </p:cNvSpPr>
            <p:nvPr/>
          </p:nvSpPr>
          <p:spPr bwMode="auto">
            <a:xfrm>
              <a:off x="1184" y="857"/>
              <a:ext cx="740" cy="273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i="1">
                  <a:solidFill>
                    <a:schemeClr val="accent2"/>
                  </a:solidFill>
                </a:rPr>
                <a:t>Work:</a:t>
              </a:r>
            </a:p>
          </p:txBody>
        </p:sp>
        <p:sp>
          <p:nvSpPr>
            <p:cNvPr id="152583" name="Rectangle 5"/>
            <p:cNvSpPr>
              <a:spLocks noChangeArrowheads="1"/>
            </p:cNvSpPr>
            <p:nvPr/>
          </p:nvSpPr>
          <p:spPr bwMode="auto">
            <a:xfrm>
              <a:off x="1979" y="1296"/>
              <a:ext cx="2245" cy="273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ts val="400"/>
                </a:spcBef>
                <a:buClrTx/>
                <a:buSzTx/>
                <a:buFontTx/>
                <a:buNone/>
                <a:tabLst>
                  <a:tab pos="1252538" algn="r"/>
                  <a:tab pos="1487488" algn="ctr"/>
                  <a:tab pos="1709738" algn="l"/>
                </a:tabLst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	T</a:t>
              </a:r>
              <a:r>
                <a:rPr lang="en-US" baseline="-25000">
                  <a:solidFill>
                    <a:srgbClr val="000000"/>
                  </a:solidFill>
                  <a:sym typeface="Times New Roman" pitchFamily="18" charset="0"/>
                </a:rPr>
                <a:t>∞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	=	 </a:t>
              </a:r>
              <a:r>
                <a:rPr lang="el-GR">
                  <a:solidFill>
                    <a:srgbClr val="000000"/>
                  </a:solidFill>
                  <a:sym typeface="Symbol" pitchFamily="18" charset="2"/>
                </a:rPr>
                <a:t>Θ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(d)</a:t>
              </a:r>
            </a:p>
          </p:txBody>
        </p:sp>
        <p:sp>
          <p:nvSpPr>
            <p:cNvPr id="152584" name="Rectangle 6"/>
            <p:cNvSpPr>
              <a:spLocks noChangeArrowheads="1"/>
            </p:cNvSpPr>
            <p:nvPr/>
          </p:nvSpPr>
          <p:spPr bwMode="auto">
            <a:xfrm>
              <a:off x="1212" y="1296"/>
              <a:ext cx="712" cy="273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i="1">
                  <a:solidFill>
                    <a:schemeClr val="accent2"/>
                  </a:solidFill>
                </a:rPr>
                <a:t>Span: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981075" y="5105400"/>
            <a:ext cx="6248400" cy="1022350"/>
            <a:chOff x="714" y="2558"/>
            <a:chExt cx="3936" cy="644"/>
          </a:xfrm>
        </p:grpSpPr>
        <p:sp>
          <p:nvSpPr>
            <p:cNvPr id="152586" name="Text Box 9"/>
            <p:cNvSpPr txBox="1">
              <a:spLocks noChangeArrowheads="1"/>
            </p:cNvSpPr>
            <p:nvPr/>
          </p:nvSpPr>
          <p:spPr bwMode="auto">
            <a:xfrm>
              <a:off x="714" y="2717"/>
              <a:ext cx="1359" cy="273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i="1">
                  <a:solidFill>
                    <a:schemeClr val="accent2"/>
                  </a:solidFill>
                </a:rPr>
                <a:t>Parallelism:</a:t>
              </a:r>
              <a:endParaRPr lang="en-US" i="1">
                <a:solidFill>
                  <a:schemeClr val="tx1"/>
                </a:solidFill>
              </a:endParaRPr>
            </a:p>
          </p:txBody>
        </p:sp>
        <p:grpSp>
          <p:nvGrpSpPr>
            <p:cNvPr id="152587" name="Group 10"/>
            <p:cNvGrpSpPr>
              <a:grpSpLocks/>
            </p:cNvGrpSpPr>
            <p:nvPr/>
          </p:nvGrpSpPr>
          <p:grpSpPr bwMode="auto">
            <a:xfrm>
              <a:off x="2191" y="2558"/>
              <a:ext cx="2459" cy="644"/>
              <a:chOff x="3358" y="3450"/>
              <a:chExt cx="2459" cy="644"/>
            </a:xfrm>
          </p:grpSpPr>
          <p:grpSp>
            <p:nvGrpSpPr>
              <p:cNvPr id="152588" name="Group 11"/>
              <p:cNvGrpSpPr>
                <a:grpSpLocks/>
              </p:cNvGrpSpPr>
              <p:nvPr/>
            </p:nvGrpSpPr>
            <p:grpSpPr bwMode="auto">
              <a:xfrm>
                <a:off x="3358" y="3450"/>
                <a:ext cx="729" cy="644"/>
                <a:chOff x="3358" y="3450"/>
                <a:chExt cx="729" cy="644"/>
              </a:xfrm>
            </p:grpSpPr>
            <p:sp>
              <p:nvSpPr>
                <p:cNvPr id="152589" name="Rectangle 12"/>
                <p:cNvSpPr>
                  <a:spLocks noChangeArrowheads="1"/>
                </p:cNvSpPr>
                <p:nvPr/>
              </p:nvSpPr>
              <p:spPr bwMode="auto">
                <a:xfrm>
                  <a:off x="3381" y="3450"/>
                  <a:ext cx="639" cy="273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T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1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152590" name="Rectangle 13"/>
                <p:cNvSpPr>
                  <a:spLocks noChangeArrowheads="1"/>
                </p:cNvSpPr>
                <p:nvPr/>
              </p:nvSpPr>
              <p:spPr bwMode="auto">
                <a:xfrm>
                  <a:off x="3358" y="3821"/>
                  <a:ext cx="686" cy="273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T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∞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152591" name="Line 14"/>
                <p:cNvSpPr>
                  <a:spLocks noChangeShapeType="1"/>
                </p:cNvSpPr>
                <p:nvPr/>
              </p:nvSpPr>
              <p:spPr bwMode="auto">
                <a:xfrm>
                  <a:off x="3367" y="3728"/>
                  <a:ext cx="7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613391" name="Rectangle 15"/>
              <p:cNvSpPr>
                <a:spLocks noChangeArrowheads="1"/>
              </p:cNvSpPr>
              <p:nvPr/>
            </p:nvSpPr>
            <p:spPr bwMode="auto">
              <a:xfrm>
                <a:off x="4202" y="3609"/>
                <a:ext cx="1615" cy="273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= </a:t>
                </a:r>
                <a:r>
                  <a:rPr lang="el-GR">
                    <a:solidFill>
                      <a:srgbClr val="000000"/>
                    </a:solidFill>
                    <a:sym typeface="Symbol" pitchFamily="18" charset="2"/>
                  </a:rPr>
                  <a:t>Θ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((m+n)/d)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36538"/>
            <a:ext cx="9144000" cy="668337"/>
          </a:xfrm>
        </p:spPr>
        <p:txBody>
          <a:bodyPr anchor="t" anchorCtr="1">
            <a:spAutoFit/>
          </a:bodyPr>
          <a:lstStyle/>
          <a:p>
            <a:r>
              <a:rPr lang="en-US" sz="4400"/>
              <a:t>Parallel BFS Caveats</a:t>
            </a:r>
          </a:p>
        </p:txBody>
      </p:sp>
      <p:sp>
        <p:nvSpPr>
          <p:cNvPr id="153617" name="Rectangle 17"/>
          <p:cNvSpPr>
            <a:spLocks noChangeArrowheads="1"/>
          </p:cNvSpPr>
          <p:nvPr/>
        </p:nvSpPr>
        <p:spPr bwMode="auto">
          <a:xfrm>
            <a:off x="609600" y="1308100"/>
            <a:ext cx="7848600" cy="5016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 defTabSz="457200">
              <a:lnSpc>
                <a:spcPct val="90000"/>
              </a:lnSpc>
              <a:buFont typeface="Lucida Sans Unicode" pitchFamily="34" charset="0"/>
              <a:buChar char="∙"/>
            </a:pPr>
            <a:r>
              <a:rPr lang="en-US">
                <a:solidFill>
                  <a:srgbClr val="060606"/>
                </a:solidFill>
              </a:rPr>
              <a:t>d is usually small </a:t>
            </a:r>
          </a:p>
          <a:p>
            <a:pPr marL="338138" indent="-338138" defTabSz="457200">
              <a:lnSpc>
                <a:spcPct val="90000"/>
              </a:lnSpc>
              <a:buFont typeface="Lucida Sans Unicode" pitchFamily="34" charset="0"/>
              <a:buChar char="∙"/>
            </a:pPr>
            <a:r>
              <a:rPr lang="en-US">
                <a:solidFill>
                  <a:srgbClr val="060606"/>
                </a:solidFill>
              </a:rPr>
              <a:t>d = lg(n) for scale-free graphs</a:t>
            </a:r>
          </a:p>
          <a:p>
            <a:pPr marL="738188" lvl="1" indent="-280988" defTabSz="457200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>
                <a:solidFill>
                  <a:srgbClr val="060606"/>
                </a:solidFill>
                <a:latin typeface="Lucida Grande" charset="0"/>
                <a:sym typeface="Lucida Grande" charset="0"/>
              </a:rPr>
              <a:t>But the degrees are not bounded </a:t>
            </a:r>
            <a:r>
              <a:rPr lang="en-US">
                <a:solidFill>
                  <a:srgbClr val="060606"/>
                </a:solidFill>
                <a:latin typeface="Lucida Grande" charset="0"/>
                <a:sym typeface="Wingdings" pitchFamily="2" charset="2"/>
              </a:rPr>
              <a:t></a:t>
            </a:r>
            <a:endParaRPr lang="en-US" sz="2400">
              <a:solidFill>
                <a:srgbClr val="060606"/>
              </a:solidFill>
            </a:endParaRPr>
          </a:p>
          <a:p>
            <a:pPr marL="338138" indent="-338138" defTabSz="457200">
              <a:lnSpc>
                <a:spcPct val="90000"/>
              </a:lnSpc>
              <a:buFont typeface="Lucida Sans Unicode" pitchFamily="34" charset="0"/>
              <a:buChar char="∙"/>
            </a:pPr>
            <a:r>
              <a:rPr lang="en-US">
                <a:solidFill>
                  <a:srgbClr val="060606"/>
                </a:solidFill>
              </a:rPr>
              <a:t>Parallel scaling will be memory-bound</a:t>
            </a:r>
          </a:p>
          <a:p>
            <a:pPr marL="338138" indent="-338138" defTabSz="457200">
              <a:lnSpc>
                <a:spcPct val="90000"/>
              </a:lnSpc>
              <a:buFont typeface="Lucida Sans Unicode" pitchFamily="34" charset="0"/>
              <a:buChar char="∙"/>
            </a:pPr>
            <a:r>
              <a:rPr lang="en-US">
                <a:solidFill>
                  <a:srgbClr val="060606"/>
                </a:solidFill>
              </a:rPr>
              <a:t>Lots of burdened parallelism,</a:t>
            </a:r>
          </a:p>
          <a:p>
            <a:pPr marL="738188" lvl="1" indent="-280988" defTabSz="457200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sz="2400">
                <a:solidFill>
                  <a:srgbClr val="060606"/>
                </a:solidFill>
              </a:rPr>
              <a:t>Loops are skinny</a:t>
            </a:r>
          </a:p>
          <a:p>
            <a:pPr marL="738188" lvl="1" indent="-280988" defTabSz="457200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sz="2400">
                <a:solidFill>
                  <a:srgbClr val="060606"/>
                </a:solidFill>
              </a:rPr>
              <a:t>Especially to the root and leaves of BFS-tree</a:t>
            </a:r>
          </a:p>
          <a:p>
            <a:pPr marL="338138" indent="-338138" defTabSz="457200">
              <a:lnSpc>
                <a:spcPct val="90000"/>
              </a:lnSpc>
              <a:buFont typeface="Lucida Sans Unicode" pitchFamily="34" charset="0"/>
              <a:buChar char="∙"/>
            </a:pPr>
            <a:r>
              <a:rPr lang="en-US">
                <a:solidFill>
                  <a:srgbClr val="060606"/>
                </a:solidFill>
              </a:rPr>
              <a:t>You are not “expected” to parallelize BFS part of Homework #5</a:t>
            </a:r>
          </a:p>
          <a:p>
            <a:pPr marL="738188" lvl="1" indent="-280988" defTabSz="457200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sz="2400">
                <a:solidFill>
                  <a:srgbClr val="060606"/>
                </a:solidFill>
              </a:rPr>
              <a:t>You may do it for “extra credit” though </a:t>
            </a:r>
            <a:r>
              <a:rPr lang="en-US" sz="2400">
                <a:solidFill>
                  <a:srgbClr val="060606"/>
                </a:solidFill>
                <a:sym typeface="Wingdings" pitchFamily="2" charset="2"/>
              </a:rPr>
              <a:t></a:t>
            </a:r>
            <a:endParaRPr lang="en-US" sz="2400">
              <a:solidFill>
                <a:srgbClr val="060606"/>
              </a:solidFill>
            </a:endParaRPr>
          </a:p>
          <a:p>
            <a:pPr marL="738188" lvl="1" indent="-280988" defTabSz="457200">
              <a:lnSpc>
                <a:spcPct val="90000"/>
              </a:lnSpc>
              <a:buSzTx/>
              <a:buFont typeface="Wingdings" pitchFamily="2" charset="2"/>
              <a:buChar char="§"/>
            </a:pPr>
            <a:endParaRPr lang="en-US" sz="2400">
              <a:solidFill>
                <a:srgbClr val="06060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tr-TR" sz="4400"/>
              <a:t>QUICKSORT</a:t>
            </a:r>
            <a:endParaRPr lang="en-US" sz="4400"/>
          </a:p>
        </p:txBody>
      </p:sp>
      <p:sp>
        <p:nvSpPr>
          <p:cNvPr id="135171" name="Oval 3"/>
          <p:cNvSpPr>
            <a:spLocks noChangeArrowheads="1"/>
          </p:cNvSpPr>
          <p:nvPr/>
        </p:nvSpPr>
        <p:spPr bwMode="auto">
          <a:xfrm>
            <a:off x="1524000" y="1447800"/>
            <a:ext cx="6248400" cy="14478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135172" name="Text Box 4"/>
          <p:cNvSpPr txBox="1">
            <a:spLocks noChangeArrowheads="1"/>
          </p:cNvSpPr>
          <p:nvPr/>
        </p:nvSpPr>
        <p:spPr bwMode="auto">
          <a:xfrm>
            <a:off x="2803525" y="1811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73" name="Text Box 5"/>
          <p:cNvSpPr txBox="1">
            <a:spLocks noChangeArrowheads="1"/>
          </p:cNvSpPr>
          <p:nvPr/>
        </p:nvSpPr>
        <p:spPr bwMode="auto">
          <a:xfrm>
            <a:off x="3641725" y="2420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74" name="Text Box 6"/>
          <p:cNvSpPr txBox="1">
            <a:spLocks noChangeArrowheads="1"/>
          </p:cNvSpPr>
          <p:nvPr/>
        </p:nvSpPr>
        <p:spPr bwMode="auto">
          <a:xfrm>
            <a:off x="4556125" y="19637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75" name="Text Box 7"/>
          <p:cNvSpPr txBox="1">
            <a:spLocks noChangeArrowheads="1"/>
          </p:cNvSpPr>
          <p:nvPr/>
        </p:nvSpPr>
        <p:spPr bwMode="auto">
          <a:xfrm>
            <a:off x="6080125" y="1811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76" name="Text Box 8"/>
          <p:cNvSpPr txBox="1">
            <a:spLocks noChangeArrowheads="1"/>
          </p:cNvSpPr>
          <p:nvPr/>
        </p:nvSpPr>
        <p:spPr bwMode="auto">
          <a:xfrm>
            <a:off x="2574925" y="22685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77" name="Text Box 9"/>
          <p:cNvSpPr txBox="1">
            <a:spLocks noChangeArrowheads="1"/>
          </p:cNvSpPr>
          <p:nvPr/>
        </p:nvSpPr>
        <p:spPr bwMode="auto">
          <a:xfrm>
            <a:off x="5241925" y="2192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78" name="Text Box 10"/>
          <p:cNvSpPr txBox="1">
            <a:spLocks noChangeArrowheads="1"/>
          </p:cNvSpPr>
          <p:nvPr/>
        </p:nvSpPr>
        <p:spPr bwMode="auto">
          <a:xfrm>
            <a:off x="3794125" y="1811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79" name="Text Box 11"/>
          <p:cNvSpPr txBox="1">
            <a:spLocks noChangeArrowheads="1"/>
          </p:cNvSpPr>
          <p:nvPr/>
        </p:nvSpPr>
        <p:spPr bwMode="auto">
          <a:xfrm>
            <a:off x="6308725" y="2420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80" name="Text Box 12"/>
          <p:cNvSpPr txBox="1">
            <a:spLocks noChangeArrowheads="1"/>
          </p:cNvSpPr>
          <p:nvPr/>
        </p:nvSpPr>
        <p:spPr bwMode="auto">
          <a:xfrm>
            <a:off x="5394325" y="17351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81" name="Text Box 13"/>
          <p:cNvSpPr txBox="1">
            <a:spLocks noChangeArrowheads="1"/>
          </p:cNvSpPr>
          <p:nvPr/>
        </p:nvSpPr>
        <p:spPr bwMode="auto">
          <a:xfrm>
            <a:off x="3946525" y="3030538"/>
            <a:ext cx="13858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Select Pivot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82" name="Oval 14"/>
          <p:cNvSpPr>
            <a:spLocks noChangeArrowheads="1"/>
          </p:cNvSpPr>
          <p:nvPr/>
        </p:nvSpPr>
        <p:spPr bwMode="auto">
          <a:xfrm>
            <a:off x="1447800" y="3733800"/>
            <a:ext cx="6248400" cy="14478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135183" name="Text Box 15"/>
          <p:cNvSpPr txBox="1">
            <a:spLocks noChangeArrowheads="1"/>
          </p:cNvSpPr>
          <p:nvPr/>
        </p:nvSpPr>
        <p:spPr bwMode="auto">
          <a:xfrm>
            <a:off x="2727325" y="4097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84" name="Text Box 16"/>
          <p:cNvSpPr txBox="1">
            <a:spLocks noChangeArrowheads="1"/>
          </p:cNvSpPr>
          <p:nvPr/>
        </p:nvSpPr>
        <p:spPr bwMode="auto">
          <a:xfrm>
            <a:off x="3565525" y="4706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85" name="Text Box 17"/>
          <p:cNvSpPr txBox="1">
            <a:spLocks noChangeArrowheads="1"/>
          </p:cNvSpPr>
          <p:nvPr/>
        </p:nvSpPr>
        <p:spPr bwMode="auto">
          <a:xfrm>
            <a:off x="4479925" y="42497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FF0000"/>
                </a:solidFill>
                <a:latin typeface="Lucida Sans" pitchFamily="34" charset="0"/>
              </a:rPr>
              <a:t>34</a:t>
            </a: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135186" name="Text Box 18"/>
          <p:cNvSpPr txBox="1">
            <a:spLocks noChangeArrowheads="1"/>
          </p:cNvSpPr>
          <p:nvPr/>
        </p:nvSpPr>
        <p:spPr bwMode="auto">
          <a:xfrm>
            <a:off x="6003925" y="4097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87" name="Text Box 19"/>
          <p:cNvSpPr txBox="1">
            <a:spLocks noChangeArrowheads="1"/>
          </p:cNvSpPr>
          <p:nvPr/>
        </p:nvSpPr>
        <p:spPr bwMode="auto">
          <a:xfrm>
            <a:off x="2498725" y="45545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88" name="Text Box 20"/>
          <p:cNvSpPr txBox="1">
            <a:spLocks noChangeArrowheads="1"/>
          </p:cNvSpPr>
          <p:nvPr/>
        </p:nvSpPr>
        <p:spPr bwMode="auto">
          <a:xfrm>
            <a:off x="5165725" y="4478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89" name="Text Box 21"/>
          <p:cNvSpPr txBox="1">
            <a:spLocks noChangeArrowheads="1"/>
          </p:cNvSpPr>
          <p:nvPr/>
        </p:nvSpPr>
        <p:spPr bwMode="auto">
          <a:xfrm>
            <a:off x="3717925" y="4097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90" name="Text Box 22"/>
          <p:cNvSpPr txBox="1">
            <a:spLocks noChangeArrowheads="1"/>
          </p:cNvSpPr>
          <p:nvPr/>
        </p:nvSpPr>
        <p:spPr bwMode="auto">
          <a:xfrm>
            <a:off x="6232525" y="4706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91" name="Text Box 23"/>
          <p:cNvSpPr txBox="1">
            <a:spLocks noChangeArrowheads="1"/>
          </p:cNvSpPr>
          <p:nvPr/>
        </p:nvSpPr>
        <p:spPr bwMode="auto">
          <a:xfrm>
            <a:off x="5318125" y="40211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tr-TR" sz="4400"/>
              <a:t>QUICKSORT</a:t>
            </a:r>
            <a:endParaRPr lang="en-US" sz="4400"/>
          </a:p>
        </p:txBody>
      </p:sp>
      <p:sp>
        <p:nvSpPr>
          <p:cNvPr id="136195" name="Oval 3"/>
          <p:cNvSpPr>
            <a:spLocks noChangeArrowheads="1"/>
          </p:cNvSpPr>
          <p:nvPr/>
        </p:nvSpPr>
        <p:spPr bwMode="auto">
          <a:xfrm>
            <a:off x="1447800" y="1295400"/>
            <a:ext cx="6248400" cy="14478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136196" name="Text Box 4"/>
          <p:cNvSpPr txBox="1">
            <a:spLocks noChangeArrowheads="1"/>
          </p:cNvSpPr>
          <p:nvPr/>
        </p:nvSpPr>
        <p:spPr bwMode="auto">
          <a:xfrm>
            <a:off x="2727325" y="1658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197" name="Text Box 5"/>
          <p:cNvSpPr txBox="1">
            <a:spLocks noChangeArrowheads="1"/>
          </p:cNvSpPr>
          <p:nvPr/>
        </p:nvSpPr>
        <p:spPr bwMode="auto">
          <a:xfrm>
            <a:off x="3565525" y="22685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198" name="Text Box 6"/>
          <p:cNvSpPr txBox="1">
            <a:spLocks noChangeArrowheads="1"/>
          </p:cNvSpPr>
          <p:nvPr/>
        </p:nvSpPr>
        <p:spPr bwMode="auto">
          <a:xfrm>
            <a:off x="4479925" y="1811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FF0000"/>
                </a:solidFill>
                <a:latin typeface="Lucida Sans" pitchFamily="34" charset="0"/>
              </a:rPr>
              <a:t>34</a:t>
            </a: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136199" name="Text Box 7"/>
          <p:cNvSpPr txBox="1">
            <a:spLocks noChangeArrowheads="1"/>
          </p:cNvSpPr>
          <p:nvPr/>
        </p:nvSpPr>
        <p:spPr bwMode="auto">
          <a:xfrm>
            <a:off x="6003925" y="1658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0" name="Text Box 8"/>
          <p:cNvSpPr txBox="1">
            <a:spLocks noChangeArrowheads="1"/>
          </p:cNvSpPr>
          <p:nvPr/>
        </p:nvSpPr>
        <p:spPr bwMode="auto">
          <a:xfrm>
            <a:off x="2498725" y="21161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1" name="Text Box 9"/>
          <p:cNvSpPr txBox="1">
            <a:spLocks noChangeArrowheads="1"/>
          </p:cNvSpPr>
          <p:nvPr/>
        </p:nvSpPr>
        <p:spPr bwMode="auto">
          <a:xfrm>
            <a:off x="5165725" y="2039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2" name="Text Box 10"/>
          <p:cNvSpPr txBox="1">
            <a:spLocks noChangeArrowheads="1"/>
          </p:cNvSpPr>
          <p:nvPr/>
        </p:nvSpPr>
        <p:spPr bwMode="auto">
          <a:xfrm>
            <a:off x="3717925" y="1658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3" name="Text Box 11"/>
          <p:cNvSpPr txBox="1">
            <a:spLocks noChangeArrowheads="1"/>
          </p:cNvSpPr>
          <p:nvPr/>
        </p:nvSpPr>
        <p:spPr bwMode="auto">
          <a:xfrm>
            <a:off x="6232525" y="22685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4" name="Text Box 12"/>
          <p:cNvSpPr txBox="1">
            <a:spLocks noChangeArrowheads="1"/>
          </p:cNvSpPr>
          <p:nvPr/>
        </p:nvSpPr>
        <p:spPr bwMode="auto">
          <a:xfrm>
            <a:off x="5318125" y="15827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5" name="Text Box 13"/>
          <p:cNvSpPr txBox="1">
            <a:spLocks noChangeArrowheads="1"/>
          </p:cNvSpPr>
          <p:nvPr/>
        </p:nvSpPr>
        <p:spPr bwMode="auto">
          <a:xfrm>
            <a:off x="3489325" y="2878138"/>
            <a:ext cx="2481263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Partition around Pivot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6" name="Oval 14"/>
          <p:cNvSpPr>
            <a:spLocks noChangeArrowheads="1"/>
          </p:cNvSpPr>
          <p:nvPr/>
        </p:nvSpPr>
        <p:spPr bwMode="auto">
          <a:xfrm>
            <a:off x="1143000" y="3657600"/>
            <a:ext cx="3276600" cy="11430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207" name="Text Box 15"/>
          <p:cNvSpPr txBox="1">
            <a:spLocks noChangeArrowheads="1"/>
          </p:cNvSpPr>
          <p:nvPr/>
        </p:nvSpPr>
        <p:spPr bwMode="auto">
          <a:xfrm>
            <a:off x="1828800" y="3962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8" name="Text Box 16"/>
          <p:cNvSpPr txBox="1">
            <a:spLocks noChangeArrowheads="1"/>
          </p:cNvSpPr>
          <p:nvPr/>
        </p:nvSpPr>
        <p:spPr bwMode="auto">
          <a:xfrm>
            <a:off x="2057400" y="4343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9" name="Text Box 17"/>
          <p:cNvSpPr txBox="1">
            <a:spLocks noChangeArrowheads="1"/>
          </p:cNvSpPr>
          <p:nvPr/>
        </p:nvSpPr>
        <p:spPr bwMode="auto">
          <a:xfrm>
            <a:off x="3352800" y="3962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10" name="Oval 18"/>
          <p:cNvSpPr>
            <a:spLocks noChangeArrowheads="1"/>
          </p:cNvSpPr>
          <p:nvPr/>
        </p:nvSpPr>
        <p:spPr bwMode="auto">
          <a:xfrm>
            <a:off x="5486400" y="3733800"/>
            <a:ext cx="3276600" cy="11430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211" name="Text Box 19"/>
          <p:cNvSpPr txBox="1">
            <a:spLocks noChangeArrowheads="1"/>
          </p:cNvSpPr>
          <p:nvPr/>
        </p:nvSpPr>
        <p:spPr bwMode="auto">
          <a:xfrm>
            <a:off x="2895600" y="42672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12" name="Text Box 20"/>
          <p:cNvSpPr txBox="1">
            <a:spLocks noChangeArrowheads="1"/>
          </p:cNvSpPr>
          <p:nvPr/>
        </p:nvSpPr>
        <p:spPr bwMode="auto">
          <a:xfrm>
            <a:off x="2743200" y="3962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13" name="Text Box 21"/>
          <p:cNvSpPr txBox="1">
            <a:spLocks noChangeArrowheads="1"/>
          </p:cNvSpPr>
          <p:nvPr/>
        </p:nvSpPr>
        <p:spPr bwMode="auto">
          <a:xfrm>
            <a:off x="6172200" y="4038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14" name="Text Box 22"/>
          <p:cNvSpPr txBox="1">
            <a:spLocks noChangeArrowheads="1"/>
          </p:cNvSpPr>
          <p:nvPr/>
        </p:nvSpPr>
        <p:spPr bwMode="auto">
          <a:xfrm>
            <a:off x="7010400" y="38862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15" name="Text Box 23"/>
          <p:cNvSpPr txBox="1">
            <a:spLocks noChangeArrowheads="1"/>
          </p:cNvSpPr>
          <p:nvPr/>
        </p:nvSpPr>
        <p:spPr bwMode="auto">
          <a:xfrm>
            <a:off x="6629400" y="4419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16" name="Text Box 24"/>
          <p:cNvSpPr txBox="1">
            <a:spLocks noChangeArrowheads="1"/>
          </p:cNvSpPr>
          <p:nvPr/>
        </p:nvSpPr>
        <p:spPr bwMode="auto">
          <a:xfrm>
            <a:off x="4724400" y="4114800"/>
            <a:ext cx="5095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FF0000"/>
                </a:solidFill>
                <a:latin typeface="Lucida Sans" pitchFamily="34" charset="0"/>
              </a:rPr>
              <a:t>34 </a:t>
            </a: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tr-TR" sz="4400"/>
              <a:t>QUICKSORT</a:t>
            </a:r>
            <a:endParaRPr lang="en-US" sz="4400"/>
          </a:p>
        </p:txBody>
      </p:sp>
      <p:sp>
        <p:nvSpPr>
          <p:cNvPr id="137219" name="Oval 3"/>
          <p:cNvSpPr>
            <a:spLocks noChangeArrowheads="1"/>
          </p:cNvSpPr>
          <p:nvPr/>
        </p:nvSpPr>
        <p:spPr bwMode="auto">
          <a:xfrm>
            <a:off x="1143000" y="1371600"/>
            <a:ext cx="3276600" cy="11430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20" name="Text Box 4"/>
          <p:cNvSpPr txBox="1">
            <a:spLocks noChangeArrowheads="1"/>
          </p:cNvSpPr>
          <p:nvPr/>
        </p:nvSpPr>
        <p:spPr bwMode="auto">
          <a:xfrm>
            <a:off x="1828800" y="1676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21" name="Text Box 5"/>
          <p:cNvSpPr txBox="1">
            <a:spLocks noChangeArrowheads="1"/>
          </p:cNvSpPr>
          <p:nvPr/>
        </p:nvSpPr>
        <p:spPr bwMode="auto">
          <a:xfrm>
            <a:off x="2057400" y="2057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22" name="Text Box 6"/>
          <p:cNvSpPr txBox="1">
            <a:spLocks noChangeArrowheads="1"/>
          </p:cNvSpPr>
          <p:nvPr/>
        </p:nvSpPr>
        <p:spPr bwMode="auto">
          <a:xfrm>
            <a:off x="3352800" y="1676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23" name="Oval 7"/>
          <p:cNvSpPr>
            <a:spLocks noChangeArrowheads="1"/>
          </p:cNvSpPr>
          <p:nvPr/>
        </p:nvSpPr>
        <p:spPr bwMode="auto">
          <a:xfrm>
            <a:off x="5486400" y="1447800"/>
            <a:ext cx="3276600" cy="11430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24" name="Text Box 8"/>
          <p:cNvSpPr txBox="1">
            <a:spLocks noChangeArrowheads="1"/>
          </p:cNvSpPr>
          <p:nvPr/>
        </p:nvSpPr>
        <p:spPr bwMode="auto">
          <a:xfrm>
            <a:off x="2895600" y="19812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2743200" y="1676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26" name="Text Box 10"/>
          <p:cNvSpPr txBox="1">
            <a:spLocks noChangeArrowheads="1"/>
          </p:cNvSpPr>
          <p:nvPr/>
        </p:nvSpPr>
        <p:spPr bwMode="auto">
          <a:xfrm>
            <a:off x="6172200" y="1752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27" name="Text Box 11"/>
          <p:cNvSpPr txBox="1">
            <a:spLocks noChangeArrowheads="1"/>
          </p:cNvSpPr>
          <p:nvPr/>
        </p:nvSpPr>
        <p:spPr bwMode="auto">
          <a:xfrm>
            <a:off x="7010400" y="16002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28" name="Text Box 12"/>
          <p:cNvSpPr txBox="1">
            <a:spLocks noChangeArrowheads="1"/>
          </p:cNvSpPr>
          <p:nvPr/>
        </p:nvSpPr>
        <p:spPr bwMode="auto">
          <a:xfrm>
            <a:off x="6629400" y="2133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29" name="Text Box 13"/>
          <p:cNvSpPr txBox="1">
            <a:spLocks noChangeArrowheads="1"/>
          </p:cNvSpPr>
          <p:nvPr/>
        </p:nvSpPr>
        <p:spPr bwMode="auto">
          <a:xfrm>
            <a:off x="4724400" y="1828800"/>
            <a:ext cx="5095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FF0000"/>
                </a:solidFill>
                <a:latin typeface="Lucida Sans" pitchFamily="34" charset="0"/>
              </a:rPr>
              <a:t>34 </a:t>
            </a: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137230" name="Line 14"/>
          <p:cNvSpPr>
            <a:spLocks noChangeShapeType="1"/>
          </p:cNvSpPr>
          <p:nvPr/>
        </p:nvSpPr>
        <p:spPr bwMode="auto">
          <a:xfrm>
            <a:off x="2743200" y="2667000"/>
            <a:ext cx="0" cy="381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7231" name="Line 15"/>
          <p:cNvSpPr>
            <a:spLocks noChangeShapeType="1"/>
          </p:cNvSpPr>
          <p:nvPr/>
        </p:nvSpPr>
        <p:spPr bwMode="auto">
          <a:xfrm>
            <a:off x="7162800" y="2667000"/>
            <a:ext cx="0" cy="381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7232" name="Text Box 16"/>
          <p:cNvSpPr txBox="1">
            <a:spLocks noChangeArrowheads="1"/>
          </p:cNvSpPr>
          <p:nvPr/>
        </p:nvSpPr>
        <p:spPr bwMode="auto">
          <a:xfrm>
            <a:off x="3810000" y="2743200"/>
            <a:ext cx="2422525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Quicksort recursively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33" name="Oval 17"/>
          <p:cNvSpPr>
            <a:spLocks noChangeArrowheads="1"/>
          </p:cNvSpPr>
          <p:nvPr/>
        </p:nvSpPr>
        <p:spPr bwMode="auto">
          <a:xfrm>
            <a:off x="1143000" y="3505200"/>
            <a:ext cx="3276600" cy="8382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34" name="Text Box 18"/>
          <p:cNvSpPr txBox="1">
            <a:spLocks noChangeArrowheads="1"/>
          </p:cNvSpPr>
          <p:nvPr/>
        </p:nvSpPr>
        <p:spPr bwMode="auto">
          <a:xfrm>
            <a:off x="15240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35" name="Text Box 19"/>
          <p:cNvSpPr txBox="1">
            <a:spLocks noChangeArrowheads="1"/>
          </p:cNvSpPr>
          <p:nvPr/>
        </p:nvSpPr>
        <p:spPr bwMode="auto">
          <a:xfrm>
            <a:off x="20574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36" name="Text Box 20"/>
          <p:cNvSpPr txBox="1">
            <a:spLocks noChangeArrowheads="1"/>
          </p:cNvSpPr>
          <p:nvPr/>
        </p:nvSpPr>
        <p:spPr bwMode="auto">
          <a:xfrm>
            <a:off x="26797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37" name="Text Box 21"/>
          <p:cNvSpPr txBox="1">
            <a:spLocks noChangeArrowheads="1"/>
          </p:cNvSpPr>
          <p:nvPr/>
        </p:nvSpPr>
        <p:spPr bwMode="auto">
          <a:xfrm>
            <a:off x="37338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38" name="Text Box 22"/>
          <p:cNvSpPr txBox="1">
            <a:spLocks noChangeArrowheads="1"/>
          </p:cNvSpPr>
          <p:nvPr/>
        </p:nvSpPr>
        <p:spPr bwMode="auto">
          <a:xfrm>
            <a:off x="32766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39" name="Text Box 23"/>
          <p:cNvSpPr txBox="1">
            <a:spLocks noChangeArrowheads="1"/>
          </p:cNvSpPr>
          <p:nvPr/>
        </p:nvSpPr>
        <p:spPr bwMode="auto">
          <a:xfrm>
            <a:off x="4876800" y="3733800"/>
            <a:ext cx="5095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FF0000"/>
                </a:solidFill>
                <a:latin typeface="Lucida Sans" pitchFamily="34" charset="0"/>
              </a:rPr>
              <a:t>34 </a:t>
            </a: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137240" name="Oval 24"/>
          <p:cNvSpPr>
            <a:spLocks noChangeArrowheads="1"/>
          </p:cNvSpPr>
          <p:nvPr/>
        </p:nvSpPr>
        <p:spPr bwMode="auto">
          <a:xfrm>
            <a:off x="5638800" y="3505200"/>
            <a:ext cx="3276600" cy="9144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41" name="Text Box 25"/>
          <p:cNvSpPr txBox="1">
            <a:spLocks noChangeArrowheads="1"/>
          </p:cNvSpPr>
          <p:nvPr/>
        </p:nvSpPr>
        <p:spPr bwMode="auto">
          <a:xfrm>
            <a:off x="63246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42" name="Text Box 26"/>
          <p:cNvSpPr txBox="1">
            <a:spLocks noChangeArrowheads="1"/>
          </p:cNvSpPr>
          <p:nvPr/>
        </p:nvSpPr>
        <p:spPr bwMode="auto">
          <a:xfrm>
            <a:off x="69342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43" name="Text Box 27"/>
          <p:cNvSpPr txBox="1">
            <a:spLocks noChangeArrowheads="1"/>
          </p:cNvSpPr>
          <p:nvPr/>
        </p:nvSpPr>
        <p:spPr bwMode="auto">
          <a:xfrm>
            <a:off x="76200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44" name="Text Box 28"/>
          <p:cNvSpPr txBox="1">
            <a:spLocks noChangeArrowheads="1"/>
          </p:cNvSpPr>
          <p:nvPr/>
        </p:nvSpPr>
        <p:spPr bwMode="auto">
          <a:xfrm>
            <a:off x="16764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45" name="Text Box 29"/>
          <p:cNvSpPr txBox="1">
            <a:spLocks noChangeArrowheads="1"/>
          </p:cNvSpPr>
          <p:nvPr/>
        </p:nvSpPr>
        <p:spPr bwMode="auto">
          <a:xfrm>
            <a:off x="22098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46" name="Text Box 30"/>
          <p:cNvSpPr txBox="1">
            <a:spLocks noChangeArrowheads="1"/>
          </p:cNvSpPr>
          <p:nvPr/>
        </p:nvSpPr>
        <p:spPr bwMode="auto">
          <a:xfrm>
            <a:off x="28321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47" name="Text Box 31"/>
          <p:cNvSpPr txBox="1">
            <a:spLocks noChangeArrowheads="1"/>
          </p:cNvSpPr>
          <p:nvPr/>
        </p:nvSpPr>
        <p:spPr bwMode="auto">
          <a:xfrm>
            <a:off x="38862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48" name="Text Box 32"/>
          <p:cNvSpPr txBox="1">
            <a:spLocks noChangeArrowheads="1"/>
          </p:cNvSpPr>
          <p:nvPr/>
        </p:nvSpPr>
        <p:spPr bwMode="auto">
          <a:xfrm>
            <a:off x="34290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49" name="Text Box 33"/>
          <p:cNvSpPr txBox="1">
            <a:spLocks noChangeArrowheads="1"/>
          </p:cNvSpPr>
          <p:nvPr/>
        </p:nvSpPr>
        <p:spPr bwMode="auto">
          <a:xfrm>
            <a:off x="5029200" y="4800600"/>
            <a:ext cx="5095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34 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50" name="Text Box 34"/>
          <p:cNvSpPr txBox="1">
            <a:spLocks noChangeArrowheads="1"/>
          </p:cNvSpPr>
          <p:nvPr/>
        </p:nvSpPr>
        <p:spPr bwMode="auto">
          <a:xfrm>
            <a:off x="64770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51" name="Text Box 35"/>
          <p:cNvSpPr txBox="1">
            <a:spLocks noChangeArrowheads="1"/>
          </p:cNvSpPr>
          <p:nvPr/>
        </p:nvSpPr>
        <p:spPr bwMode="auto">
          <a:xfrm>
            <a:off x="70866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52" name="Text Box 36"/>
          <p:cNvSpPr txBox="1">
            <a:spLocks noChangeArrowheads="1"/>
          </p:cNvSpPr>
          <p:nvPr/>
        </p:nvSpPr>
        <p:spPr bwMode="auto">
          <a:xfrm>
            <a:off x="77724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53" name="Oval 37"/>
          <p:cNvSpPr>
            <a:spLocks noChangeArrowheads="1"/>
          </p:cNvSpPr>
          <p:nvPr/>
        </p:nvSpPr>
        <p:spPr bwMode="auto">
          <a:xfrm>
            <a:off x="914400" y="4648200"/>
            <a:ext cx="8077200" cy="6096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sz="4400"/>
              <a:t>Parallelizing </a:t>
            </a:r>
            <a:r>
              <a:rPr lang="tr-TR" sz="4400"/>
              <a:t>Q</a:t>
            </a:r>
            <a:r>
              <a:rPr lang="en-US" sz="4400"/>
              <a:t>uicksort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08100"/>
            <a:ext cx="7767638" cy="4254500"/>
          </a:xfrm>
        </p:spPr>
        <p:txBody>
          <a:bodyPr/>
          <a:lstStyle/>
          <a:p>
            <a:pPr marL="342900" indent="-342900" defTabSz="914400"/>
            <a:r>
              <a:rPr lang="en-US"/>
              <a:t>Serial</a:t>
            </a:r>
            <a:r>
              <a:rPr lang="tr-TR"/>
              <a:t> Quicksort sort</a:t>
            </a:r>
            <a:r>
              <a:rPr lang="en-US"/>
              <a:t>s</a:t>
            </a:r>
            <a:r>
              <a:rPr lang="tr-TR"/>
              <a:t> an array S as follows:</a:t>
            </a:r>
          </a:p>
          <a:p>
            <a:pPr marL="742950" lvl="1" indent="-285750" defTabSz="914400"/>
            <a:r>
              <a:rPr lang="tr-TR"/>
              <a:t>If the number of elements in </a:t>
            </a:r>
            <a:r>
              <a:rPr lang="tr-TR">
                <a:solidFill>
                  <a:srgbClr val="000099"/>
                </a:solidFill>
              </a:rPr>
              <a:t>S</a:t>
            </a:r>
            <a:r>
              <a:rPr lang="tr-TR"/>
              <a:t> is </a:t>
            </a:r>
            <a:r>
              <a:rPr lang="tr-TR">
                <a:solidFill>
                  <a:srgbClr val="000099"/>
                </a:solidFill>
              </a:rPr>
              <a:t>0</a:t>
            </a:r>
            <a:r>
              <a:rPr lang="tr-TR"/>
              <a:t> or </a:t>
            </a:r>
            <a:r>
              <a:rPr lang="tr-TR">
                <a:solidFill>
                  <a:srgbClr val="000099"/>
                </a:solidFill>
              </a:rPr>
              <a:t>1</a:t>
            </a:r>
            <a:r>
              <a:rPr lang="tr-TR"/>
              <a:t>, then return.</a:t>
            </a:r>
          </a:p>
          <a:p>
            <a:pPr marL="742950" lvl="1" indent="-285750" defTabSz="914400"/>
            <a:r>
              <a:rPr lang="tr-TR"/>
              <a:t>Pick any element </a:t>
            </a:r>
            <a:r>
              <a:rPr lang="tr-TR" i="1">
                <a:solidFill>
                  <a:srgbClr val="000099"/>
                </a:solidFill>
              </a:rPr>
              <a:t>v</a:t>
            </a:r>
            <a:r>
              <a:rPr lang="tr-TR">
                <a:solidFill>
                  <a:srgbClr val="000099"/>
                </a:solidFill>
              </a:rPr>
              <a:t> </a:t>
            </a:r>
            <a:r>
              <a:rPr lang="tr-TR"/>
              <a:t>in </a:t>
            </a:r>
            <a:r>
              <a:rPr lang="tr-TR">
                <a:solidFill>
                  <a:srgbClr val="000099"/>
                </a:solidFill>
              </a:rPr>
              <a:t>S</a:t>
            </a:r>
            <a:r>
              <a:rPr lang="tr-TR"/>
              <a:t>. Call this </a:t>
            </a:r>
            <a:r>
              <a:rPr lang="tr-TR">
                <a:solidFill>
                  <a:srgbClr val="000099"/>
                </a:solidFill>
              </a:rPr>
              <a:t>pivot</a:t>
            </a:r>
            <a:r>
              <a:rPr lang="tr-TR"/>
              <a:t>.</a:t>
            </a:r>
          </a:p>
          <a:p>
            <a:pPr marL="742950" lvl="1" indent="-285750" defTabSz="914400"/>
            <a:r>
              <a:rPr lang="tr-TR"/>
              <a:t>Partition the set </a:t>
            </a:r>
            <a:r>
              <a:rPr lang="tr-TR">
                <a:solidFill>
                  <a:srgbClr val="000099"/>
                </a:solidFill>
              </a:rPr>
              <a:t>S-{v} </a:t>
            </a:r>
            <a:r>
              <a:rPr lang="tr-TR"/>
              <a:t>into two disjoint groups:</a:t>
            </a:r>
          </a:p>
          <a:p>
            <a:pPr lvl="2" defTabSz="914400"/>
            <a:r>
              <a:rPr lang="tr-TR" b="1"/>
              <a:t>S</a:t>
            </a:r>
            <a:r>
              <a:rPr lang="tr-TR" b="1" baseline="-25000"/>
              <a:t>1</a:t>
            </a:r>
            <a:r>
              <a:rPr lang="tr-TR" b="1"/>
              <a:t> = {x </a:t>
            </a:r>
            <a:r>
              <a:rPr lang="tr-TR" b="1">
                <a:sym typeface="Symbol" pitchFamily="18" charset="2"/>
              </a:rPr>
              <a:t> S-{v} | x  v}</a:t>
            </a:r>
          </a:p>
          <a:p>
            <a:pPr lvl="2" defTabSz="914400"/>
            <a:r>
              <a:rPr lang="tr-TR" b="1"/>
              <a:t>S</a:t>
            </a:r>
            <a:r>
              <a:rPr lang="tr-TR" b="1" baseline="-25000"/>
              <a:t>2</a:t>
            </a:r>
            <a:r>
              <a:rPr lang="tr-TR" b="1"/>
              <a:t> = {x </a:t>
            </a:r>
            <a:r>
              <a:rPr lang="tr-TR" b="1">
                <a:sym typeface="Symbol" pitchFamily="18" charset="2"/>
              </a:rPr>
              <a:t> S-{v} | x  v}</a:t>
            </a:r>
          </a:p>
          <a:p>
            <a:pPr marL="742950" lvl="1" indent="-285750" defTabSz="914400"/>
            <a:r>
              <a:rPr lang="tr-TR" b="1"/>
              <a:t>Return </a:t>
            </a:r>
            <a:r>
              <a:rPr lang="tr-TR" b="1">
                <a:solidFill>
                  <a:srgbClr val="000099"/>
                </a:solidFill>
              </a:rPr>
              <a:t>quicksort(S</a:t>
            </a:r>
            <a:r>
              <a:rPr lang="tr-TR" b="1" baseline="-25000">
                <a:solidFill>
                  <a:srgbClr val="000099"/>
                </a:solidFill>
              </a:rPr>
              <a:t>1</a:t>
            </a:r>
            <a:r>
              <a:rPr lang="tr-TR" b="1">
                <a:solidFill>
                  <a:srgbClr val="000099"/>
                </a:solidFill>
              </a:rPr>
              <a:t>)</a:t>
            </a:r>
            <a:r>
              <a:rPr lang="tr-TR" b="1"/>
              <a:t> </a:t>
            </a:r>
            <a:r>
              <a:rPr lang="tr-TR" b="1" u="sng"/>
              <a:t>followed by</a:t>
            </a:r>
            <a:r>
              <a:rPr lang="tr-TR" b="1"/>
              <a:t> </a:t>
            </a:r>
            <a:r>
              <a:rPr lang="tr-TR" b="1">
                <a:solidFill>
                  <a:srgbClr val="000099"/>
                </a:solidFill>
              </a:rPr>
              <a:t>v</a:t>
            </a:r>
            <a:r>
              <a:rPr lang="tr-TR" b="1"/>
              <a:t> followed by </a:t>
            </a:r>
            <a:r>
              <a:rPr lang="tr-TR" b="1">
                <a:solidFill>
                  <a:srgbClr val="000099"/>
                </a:solidFill>
              </a:rPr>
              <a:t>quicksort(S</a:t>
            </a:r>
            <a:r>
              <a:rPr lang="tr-TR" b="1" baseline="-25000">
                <a:solidFill>
                  <a:srgbClr val="000099"/>
                </a:solidFill>
              </a:rPr>
              <a:t>2</a:t>
            </a:r>
            <a:r>
              <a:rPr lang="tr-TR" b="1">
                <a:solidFill>
                  <a:srgbClr val="000099"/>
                </a:solidFill>
              </a:rPr>
              <a:t>)</a:t>
            </a: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3505200" y="5867400"/>
            <a:ext cx="3810000" cy="506413"/>
          </a:xfrm>
          <a:prstGeom prst="roundRect">
            <a:avLst>
              <a:gd name="adj" fmla="val 17741"/>
            </a:avLst>
          </a:prstGeom>
          <a:solidFill>
            <a:schemeClr val="accent2"/>
          </a:solidFill>
          <a:ln w="648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Not necessarily so !</a:t>
            </a:r>
          </a:p>
        </p:txBody>
      </p:sp>
      <p:sp>
        <p:nvSpPr>
          <p:cNvPr id="61445" name="Line 5"/>
          <p:cNvSpPr>
            <a:spLocks noChangeShapeType="1"/>
          </p:cNvSpPr>
          <p:nvPr/>
        </p:nvSpPr>
        <p:spPr bwMode="auto">
          <a:xfrm flipV="1">
            <a:off x="5181600" y="5029200"/>
            <a:ext cx="0" cy="838200"/>
          </a:xfrm>
          <a:prstGeom prst="line">
            <a:avLst/>
          </a:prstGeom>
          <a:noFill/>
          <a:ln w="31750">
            <a:solidFill>
              <a:srgbClr val="0066FF"/>
            </a:solidFill>
            <a:round/>
            <a:headEnd/>
            <a:tailEnd type="triangle" w="lg" len="med"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7200" y="2876549"/>
            <a:ext cx="8305800" cy="3733800"/>
            <a:chOff x="264" y="912"/>
            <a:chExt cx="5232" cy="235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AutoShape 4" descr="Parchment"/>
            <p:cNvSpPr>
              <a:spLocks noChangeArrowheads="1"/>
            </p:cNvSpPr>
            <p:nvPr/>
          </p:nvSpPr>
          <p:spPr bwMode="auto">
            <a:xfrm>
              <a:off x="264" y="923"/>
              <a:ext cx="5232" cy="2341"/>
            </a:xfrm>
            <a:prstGeom prst="foldedCorner">
              <a:avLst>
                <a:gd name="adj" fmla="val 125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9pPr>
            </a:lstStyle>
            <a:p>
              <a:pPr marL="336550" indent="-336550" algn="l" defTabSz="457200" eaLnBrk="0" hangingPunct="0">
                <a:lnSpc>
                  <a:spcPct val="120000"/>
                </a:lnSpc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endParaRPr lang="en-US" sz="1400" b="1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Lucida Sans Unicode" pitchFamily="34" charset="0"/>
              </a:endParaRPr>
            </a:p>
          </p:txBody>
        </p:sp>
        <p:sp>
          <p:nvSpPr>
            <p:cNvPr id="26634" name="Rectangle 10" descr="Parchment"/>
            <p:cNvSpPr>
              <a:spLocks noChangeArrowheads="1"/>
            </p:cNvSpPr>
            <p:nvPr/>
          </p:nvSpPr>
          <p:spPr bwMode="auto">
            <a:xfrm>
              <a:off x="264" y="912"/>
              <a:ext cx="5232" cy="23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bIns="0"/>
            <a:lstStyle/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template &lt;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typename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T&gt;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void 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qsort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(T begin, T end) {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if (begin != end) {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T middle = partition(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           begin,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           end,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           bind2nd( less&lt;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typename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iterator_traits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&lt;T&gt;::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value_type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&gt;(),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                    *begin )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        );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rgbClr val="000000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</a:t>
              </a:r>
              <a:r>
                <a:rPr lang="en-US" sz="1400" dirty="0" err="1">
                  <a:solidFill>
                    <a:schemeClr val="accent2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cilk_spawn</a:t>
              </a:r>
              <a:r>
                <a:rPr lang="en-US" sz="1400" dirty="0">
                  <a:solidFill>
                    <a:srgbClr val="000000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qsort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(begin, middle);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qsort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(max(begin + 1, middle), end);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rgbClr val="000000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</a:t>
              </a:r>
              <a:r>
                <a:rPr lang="en-US" sz="1400" dirty="0" err="1">
                  <a:solidFill>
                    <a:schemeClr val="accent2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cilk_sync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;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}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}</a:t>
              </a:r>
            </a:p>
          </p:txBody>
        </p:sp>
      </p:grpSp>
      <p:sp>
        <p:nvSpPr>
          <p:cNvPr id="69640" name="Title 1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Parallel Quicksort (Basic)</a:t>
            </a:r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457200" y="1250950"/>
            <a:ext cx="7924800" cy="1492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The second recursive call to </a:t>
            </a:r>
            <a:r>
              <a:rPr lang="en-US" sz="2400" i="1"/>
              <a:t>qsort</a:t>
            </a:r>
            <a:r>
              <a:rPr lang="en-US" sz="2400"/>
              <a:t> does not depend on the results of the first recursive call</a:t>
            </a:r>
          </a:p>
          <a:p>
            <a:pPr>
              <a:spcBef>
                <a:spcPct val="50000"/>
              </a:spcBef>
            </a:pPr>
            <a:r>
              <a:rPr lang="en-US" sz="2400"/>
              <a:t>We have an opportunity to speed up the call by making both calls in parallel.</a:t>
            </a:r>
            <a:r>
              <a:rPr lang="en-US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2">
      <a:dk1>
        <a:srgbClr val="827F77"/>
      </a:dk1>
      <a:lt1>
        <a:srgbClr val="FFFFFF"/>
      </a:lt1>
      <a:dk2>
        <a:srgbClr val="990033"/>
      </a:dk2>
      <a:lt2>
        <a:srgbClr val="808080"/>
      </a:lt2>
      <a:accent1>
        <a:srgbClr val="E2A6C4"/>
      </a:accent1>
      <a:accent2>
        <a:srgbClr val="0093D0"/>
      </a:accent2>
      <a:accent3>
        <a:srgbClr val="FFFFFF"/>
      </a:accent3>
      <a:accent4>
        <a:srgbClr val="6E6C65"/>
      </a:accent4>
      <a:accent5>
        <a:srgbClr val="EED0DE"/>
      </a:accent5>
      <a:accent6>
        <a:srgbClr val="0085BC"/>
      </a:accent6>
      <a:hlink>
        <a:srgbClr val="CCCCFF"/>
      </a:hlink>
      <a:folHlink>
        <a:srgbClr val="B2B2B2"/>
      </a:folHlink>
    </a:clrScheme>
    <a:fontScheme name="1_Default Design">
      <a:majorFont>
        <a:latin typeface="HandelGotDBol"/>
        <a:ea typeface=""/>
        <a:cs typeface="Lucida Sans Unicode"/>
      </a:majorFont>
      <a:minorFont>
        <a:latin typeface="Lucida Sans Unicode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0093D0"/>
          </a:buClr>
          <a:buSzPct val="100000"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585650"/>
            </a:solidFill>
            <a:effectLst/>
            <a:latin typeface="Lucida Sans Unicode" pitchFamily="34" charset="0"/>
            <a:cs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0093D0"/>
          </a:buClr>
          <a:buSzPct val="100000"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585650"/>
            </a:solidFill>
            <a:effectLst/>
            <a:latin typeface="Lucida Sans Unicode" pitchFamily="34" charset="0"/>
            <a:cs typeface="Lucida Sans Unicode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0093D0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969696"/>
        </a:dk1>
        <a:lt1>
          <a:srgbClr val="FFFFFF"/>
        </a:lt1>
        <a:dk2>
          <a:srgbClr val="000000"/>
        </a:dk2>
        <a:lt2>
          <a:srgbClr val="808080"/>
        </a:lt2>
        <a:accent1>
          <a:srgbClr val="CCFFFF"/>
        </a:accent1>
        <a:accent2>
          <a:srgbClr val="0093D0"/>
        </a:accent2>
        <a:accent3>
          <a:srgbClr val="FFFFFF"/>
        </a:accent3>
        <a:accent4>
          <a:srgbClr val="7F7F7F"/>
        </a:accent4>
        <a:accent5>
          <a:srgbClr val="E2FFFF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827F77"/>
        </a:dk1>
        <a:lt1>
          <a:srgbClr val="FFFFFF"/>
        </a:lt1>
        <a:dk2>
          <a:srgbClr val="000000"/>
        </a:dk2>
        <a:lt2>
          <a:srgbClr val="808080"/>
        </a:lt2>
        <a:accent1>
          <a:srgbClr val="CCFFFF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2FFFF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827F77"/>
        </a:dk1>
        <a:lt1>
          <a:srgbClr val="FFFFFF"/>
        </a:lt1>
        <a:dk2>
          <a:srgbClr val="000000"/>
        </a:dk2>
        <a:lt2>
          <a:srgbClr val="808080"/>
        </a:lt2>
        <a:accent1>
          <a:srgbClr val="E2A6C4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ED0DE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827F77"/>
        </a:dk1>
        <a:lt1>
          <a:srgbClr val="FFFFFF"/>
        </a:lt1>
        <a:dk2>
          <a:srgbClr val="990033"/>
        </a:dk2>
        <a:lt2>
          <a:srgbClr val="808080"/>
        </a:lt2>
        <a:accent1>
          <a:srgbClr val="E2A6C4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ED0DE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2908</TotalTime>
  <Words>3071</Words>
  <Application>Microsoft Office PowerPoint</Application>
  <PresentationFormat>On-screen Show (4:3)</PresentationFormat>
  <Paragraphs>919</Paragraphs>
  <Slides>49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61" baseType="lpstr">
      <vt:lpstr>Arial</vt:lpstr>
      <vt:lpstr>HandelGotDBol</vt:lpstr>
      <vt:lpstr>Lucida Sans Unicode</vt:lpstr>
      <vt:lpstr>Wingdings</vt:lpstr>
      <vt:lpstr>Arial Unicode MS</vt:lpstr>
      <vt:lpstr>Times New Roman</vt:lpstr>
      <vt:lpstr>Symbol</vt:lpstr>
      <vt:lpstr>Lucida Sans</vt:lpstr>
      <vt:lpstr>Lucida Sans Typewriter</vt:lpstr>
      <vt:lpstr>Times</vt:lpstr>
      <vt:lpstr>Lucida Grande</vt:lpstr>
      <vt:lpstr>1_Default Design</vt:lpstr>
      <vt:lpstr>CS 240A :  Examples with Cilk++</vt:lpstr>
      <vt:lpstr>Work and Span (Recap)</vt:lpstr>
      <vt:lpstr>Sorting </vt:lpstr>
      <vt:lpstr>QUICKSORT</vt:lpstr>
      <vt:lpstr>QUICKSORT</vt:lpstr>
      <vt:lpstr>QUICKSORT</vt:lpstr>
      <vt:lpstr>QUICKSORT</vt:lpstr>
      <vt:lpstr>Parallelizing Quicksort</vt:lpstr>
      <vt:lpstr>Parallel Quicksort (Basic)</vt:lpstr>
      <vt:lpstr>Performance</vt:lpstr>
      <vt:lpstr>Measure Work/Span Empirically</vt:lpstr>
      <vt:lpstr>Analyzing Quicksort</vt:lpstr>
      <vt:lpstr>Analyzing Quicksort</vt:lpstr>
      <vt:lpstr>Analyzing Quicksort</vt:lpstr>
      <vt:lpstr>The Master Method (Optional)</vt:lpstr>
      <vt:lpstr>Master Method — CASE 1</vt:lpstr>
      <vt:lpstr>Master Method — CASE 2</vt:lpstr>
      <vt:lpstr>Master Method — CASE 3</vt:lpstr>
      <vt:lpstr>Master Method Summary</vt:lpstr>
      <vt:lpstr>MERGESORT</vt:lpstr>
      <vt:lpstr>Merging Two Sorted Arrays</vt:lpstr>
      <vt:lpstr>Parallel Merge Sort</vt:lpstr>
      <vt:lpstr>Work of Merge Sort</vt:lpstr>
      <vt:lpstr>Span of Merge Sort</vt:lpstr>
      <vt:lpstr>Parallelism of Merge Sort</vt:lpstr>
      <vt:lpstr>Parallel Merge</vt:lpstr>
      <vt:lpstr>Parallel Merge</vt:lpstr>
      <vt:lpstr>Span of Parallel Merge</vt:lpstr>
      <vt:lpstr>Work of Parallel Merge</vt:lpstr>
      <vt:lpstr>Analysis of Work Recurrence</vt:lpstr>
      <vt:lpstr>Analysis of Work Recurrence</vt:lpstr>
      <vt:lpstr>Analysis of Work Recurrence</vt:lpstr>
      <vt:lpstr>Parallelism of P_Merge</vt:lpstr>
      <vt:lpstr>Parallel Merge Sort</vt:lpstr>
      <vt:lpstr>Parallel Merge Sort</vt:lpstr>
      <vt:lpstr>Parallelism of P_MergeSort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Parallel BFS</vt:lpstr>
      <vt:lpstr>Parallel BFS</vt:lpstr>
      <vt:lpstr>Parallel BFS</vt:lpstr>
      <vt:lpstr>Parallel BFS</vt:lpstr>
      <vt:lpstr>Parallel BFS Caveats</vt:lpstr>
    </vt:vector>
  </TitlesOfParts>
  <Company>UC Santa Barbara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140 :  Jan 29 – Feb 3, 2008 Multicore (and Shared Memory) Programming with Cilk++</dc:title>
  <dc:creator>Aydin</dc:creator>
  <cp:lastModifiedBy>John Gilbert</cp:lastModifiedBy>
  <cp:revision>17</cp:revision>
  <dcterms:created xsi:type="dcterms:W3CDTF">2009-01-20T05:44:33Z</dcterms:created>
  <dcterms:modified xsi:type="dcterms:W3CDTF">2010-04-26T15:44:14Z</dcterms:modified>
</cp:coreProperties>
</file>