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485" r:id="rId2"/>
    <p:sldId id="451" r:id="rId3"/>
    <p:sldId id="366" r:id="rId4"/>
    <p:sldId id="416" r:id="rId5"/>
    <p:sldId id="415" r:id="rId6"/>
    <p:sldId id="464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  <p:sldId id="447" r:id="rId17"/>
    <p:sldId id="473" r:id="rId18"/>
    <p:sldId id="474" r:id="rId19"/>
    <p:sldId id="483" r:id="rId20"/>
    <p:sldId id="482" r:id="rId21"/>
    <p:sldId id="475" r:id="rId22"/>
    <p:sldId id="476" r:id="rId23"/>
    <p:sldId id="484" r:id="rId24"/>
    <p:sldId id="479" r:id="rId25"/>
  </p:sldIdLst>
  <p:sldSz cx="9144000" cy="6858000" type="screen4x3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25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4" Type="http://schemas.openxmlformats.org/officeDocument/2006/relationships/slide" Target="slides/slide8.xml"/><Relationship Id="rId5" Type="http://schemas.openxmlformats.org/officeDocument/2006/relationships/slide" Target="slides/slide9.xml"/><Relationship Id="rId6" Type="http://schemas.openxmlformats.org/officeDocument/2006/relationships/slide" Target="slides/slide10.xml"/><Relationship Id="rId7" Type="http://schemas.openxmlformats.org/officeDocument/2006/relationships/slide" Target="slides/slide11.xml"/><Relationship Id="rId8" Type="http://schemas.openxmlformats.org/officeDocument/2006/relationships/slide" Target="slides/slide14.xml"/><Relationship Id="rId9" Type="http://schemas.openxmlformats.org/officeDocument/2006/relationships/slide" Target="slides/slide15.xml"/><Relationship Id="rId10" Type="http://schemas.openxmlformats.org/officeDocument/2006/relationships/slide" Target="slides/slide19.xml"/><Relationship Id="rId11" Type="http://schemas.openxmlformats.org/officeDocument/2006/relationships/slide" Target="slides/slide20.xml"/><Relationship Id="rId1" Type="http://schemas.openxmlformats.org/officeDocument/2006/relationships/slide" Target="slides/slide2.xml"/><Relationship Id="rId2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t" anchorCtr="0" compatLnSpc="1">
            <a:prstTxWarp prst="textNoShape">
              <a:avLst/>
            </a:prstTxWarp>
          </a:bodyPr>
          <a:lstStyle>
            <a:lvl1pPr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8738" y="0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t" anchorCtr="0" compatLnSpc="1">
            <a:prstTxWarp prst="textNoShape">
              <a:avLst/>
            </a:prstTxWarp>
          </a:bodyPr>
          <a:lstStyle>
            <a:lvl1pPr algn="r"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6638"/>
            <a:ext cx="2976563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b" anchorCtr="0" compatLnSpc="1">
            <a:prstTxWarp prst="textNoShape">
              <a:avLst/>
            </a:prstTxWarp>
          </a:bodyPr>
          <a:lstStyle>
            <a:lvl1pPr defTabSz="869950">
              <a:defRPr sz="11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8738" y="8656638"/>
            <a:ext cx="29765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996" tIns="43498" rIns="86996" bIns="43498" numCol="1" anchor="b" anchorCtr="0" compatLnSpc="1">
            <a:prstTxWarp prst="textNoShape">
              <a:avLst/>
            </a:prstTxWarp>
          </a:bodyPr>
          <a:lstStyle>
            <a:lvl1pPr algn="r" defTabSz="869950">
              <a:defRPr sz="1100">
                <a:latin typeface="Times" charset="0"/>
              </a:defRPr>
            </a:lvl1pPr>
          </a:lstStyle>
          <a:p>
            <a:fld id="{C0AB238A-D0E7-D740-BC82-ACCD17514D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60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>
            <a:lvl1pPr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>
            <a:lvl1pPr algn="r"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b" anchorCtr="0" compatLnSpc="1">
            <a:prstTxWarp prst="textNoShape">
              <a:avLst/>
            </a:prstTxWarp>
          </a:bodyPr>
          <a:lstStyle>
            <a:lvl1pPr defTabSz="88741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8779" tIns="44389" rIns="88779" bIns="44389" numCol="1" anchor="b" anchorCtr="0" compatLnSpc="1">
            <a:prstTxWarp prst="textNoShape">
              <a:avLst/>
            </a:prstTxWarp>
          </a:bodyPr>
          <a:lstStyle>
            <a:lvl1pPr algn="r" defTabSz="887413">
              <a:defRPr sz="1200">
                <a:latin typeface="Times New Roman" charset="0"/>
              </a:defRPr>
            </a:lvl1pPr>
          </a:lstStyle>
          <a:p>
            <a:fld id="{9AD318BC-14AC-854E-A81C-6AE155BC55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48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06843" indent="-271863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08745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52243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195741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392390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82737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26235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69733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200">
                <a:latin typeface="Times New Roman" charset="0"/>
              </a:rPr>
              <a:t>CS267 Lecture 2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06843" indent="-271863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08745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52243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1957410" indent="-217490" defTabSz="888084"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392390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82737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26235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697331" indent="-217490" defTabSz="888084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D106032C-3368-1D49-997B-65B3FA0D2BF4}" type="slidenum">
              <a:rPr lang="en-US" sz="1200">
                <a:latin typeface="Times New Roman" charset="0"/>
              </a:rPr>
              <a:pPr/>
              <a:t>1</a:t>
            </a:fld>
            <a:endParaRPr lang="en-US" sz="1200">
              <a:latin typeface="Times New Roman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592138"/>
            <a:ext cx="4522787" cy="3392487"/>
          </a:xfrm>
          <a:ln w="12700" cap="flat">
            <a:solidFill>
              <a:schemeClr val="tx1"/>
            </a:solidFill>
          </a:ln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620" tIns="47094" rIns="92620" bIns="47094"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9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6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13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56938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4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567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2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2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0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42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4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624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762000"/>
            <a:ext cx="6400800" cy="4648200"/>
          </a:xfrm>
        </p:spPr>
        <p:txBody>
          <a:bodyPr wrap="none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CS240A: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Gradients </a:t>
            </a:r>
            <a:b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and the Model Problem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008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–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0"/>
            <a:ext cx="7772400" cy="1524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One matrix-vector multiplication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Two vector dot products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Four n-vectors of working storage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62000" y="1219200"/>
            <a:ext cx="80010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 =  0,    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 =  b,    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0</a:t>
            </a:r>
            <a:endParaRPr lang="en-US" dirty="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 dirty="0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 dirty="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 dirty="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k-1                         </a:t>
            </a:r>
            <a:r>
              <a:rPr lang="en-US" sz="2400" dirty="0" err="1">
                <a:solidFill>
                  <a:schemeClr val="hlink"/>
                </a:solidFill>
                <a:latin typeface="Arial" charset="0"/>
              </a:rPr>
              <a:t>approx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 dirty="0" err="1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– α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k-1                         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residual</a:t>
            </a:r>
            <a:endParaRPr lang="en-US" baseline="-25000" dirty="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 =  (</a:t>
            </a:r>
            <a:r>
              <a:rPr lang="en-US" dirty="0" err="1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30000" dirty="0" err="1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) / (r</a:t>
            </a:r>
            <a:r>
              <a:rPr lang="en-US" baseline="30000" dirty="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)          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improvement</a:t>
            </a:r>
            <a:endParaRPr lang="en-US" dirty="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=  </a:t>
            </a:r>
            <a:r>
              <a:rPr lang="en-US" dirty="0" err="1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 dirty="0" err="1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 dirty="0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 dirty="0">
                <a:solidFill>
                  <a:srgbClr val="000000"/>
                </a:solidFill>
                <a:latin typeface="Times" charset="0"/>
              </a:rPr>
              <a:t>k-1                             </a:t>
            </a:r>
            <a:r>
              <a:rPr lang="en-US" sz="2400" dirty="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 dirty="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 dirty="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gradient:  Krylov subspaces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Eigenvalues:      </a:t>
            </a:r>
            <a:r>
              <a:rPr lang="en-US">
                <a:latin typeface="Times" charset="0"/>
              </a:rPr>
              <a:t> </a:t>
            </a:r>
            <a:r>
              <a:rPr lang="en-US" sz="2800">
                <a:latin typeface="Arial" charset="0"/>
              </a:rPr>
              <a:t>Av = λv         { λ</a:t>
            </a:r>
            <a:r>
              <a:rPr lang="en-US" sz="2800" b="1" baseline="-25000">
                <a:latin typeface="Arial" charset="0"/>
              </a:rPr>
              <a:t>1</a:t>
            </a:r>
            <a:r>
              <a:rPr lang="en-US" sz="2800">
                <a:latin typeface="Arial" charset="0"/>
              </a:rPr>
              <a:t>, λ</a:t>
            </a:r>
            <a:r>
              <a:rPr lang="en-US" sz="2800" b="1" baseline="-25000">
                <a:latin typeface="Arial" charset="0"/>
              </a:rPr>
              <a:t>2 </a:t>
            </a:r>
            <a:r>
              <a:rPr lang="en-US" sz="2800">
                <a:latin typeface="Arial" charset="0"/>
              </a:rPr>
              <a:t>, . . ., λ</a:t>
            </a:r>
            <a:r>
              <a:rPr lang="en-US" sz="2800" b="1" baseline="-25000">
                <a:latin typeface="Arial" charset="0"/>
              </a:rPr>
              <a:t>n</a:t>
            </a:r>
            <a:r>
              <a:rPr lang="en-US" sz="2800">
                <a:latin typeface="Arial" charset="0"/>
              </a:rPr>
              <a:t>}</a:t>
            </a:r>
            <a:endParaRPr lang="en-US" sz="2800">
              <a:solidFill>
                <a:schemeClr val="hlink"/>
              </a:solidFill>
              <a:latin typeface="Arial" charset="0"/>
            </a:endParaRP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Cayley-Hamilton theorem: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(A – λ</a:t>
            </a:r>
            <a:r>
              <a:rPr lang="en-US" sz="2800" b="1" baseline="-25000">
                <a:latin typeface="Arial" charset="0"/>
              </a:rPr>
              <a:t>1</a:t>
            </a:r>
            <a:r>
              <a:rPr lang="en-US" sz="2800">
                <a:latin typeface="Arial" charset="0"/>
              </a:rPr>
              <a:t>I)·(A – λ</a:t>
            </a:r>
            <a:r>
              <a:rPr lang="en-US" sz="2800" b="1" baseline="-25000">
                <a:latin typeface="Arial" charset="0"/>
              </a:rPr>
              <a:t>2</a:t>
            </a:r>
            <a:r>
              <a:rPr lang="en-US" sz="2800">
                <a:latin typeface="Arial" charset="0"/>
              </a:rPr>
              <a:t>I) · · · (A – λ</a:t>
            </a:r>
            <a:r>
              <a:rPr lang="en-US" sz="2800" b="1" baseline="-25000">
                <a:latin typeface="Arial" charset="0"/>
              </a:rPr>
              <a:t>n</a:t>
            </a:r>
            <a:r>
              <a:rPr lang="en-US" sz="2800">
                <a:latin typeface="Arial" charset="0"/>
              </a:rPr>
              <a:t>I) = 0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Therefore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 </a:t>
            </a:r>
            <a:r>
              <a:rPr lang="en-US" sz="6000" baseline="-10000">
                <a:latin typeface="Arial" charset="0"/>
              </a:rPr>
              <a:t>Σ </a:t>
            </a:r>
            <a:r>
              <a:rPr lang="en-US" sz="2800">
                <a:latin typeface="Arial" charset="0"/>
              </a:rPr>
              <a:t>c</a:t>
            </a:r>
            <a:r>
              <a:rPr lang="en-US" sz="2800" b="1" baseline="-25000">
                <a:latin typeface="Arial" charset="0"/>
              </a:rPr>
              <a:t>i</a:t>
            </a:r>
            <a:r>
              <a:rPr lang="en-US" sz="2800">
                <a:latin typeface="Arial" charset="0"/>
              </a:rPr>
              <a:t>A</a:t>
            </a:r>
            <a:r>
              <a:rPr lang="en-US" sz="2800" b="1" baseline="30000">
                <a:latin typeface="Arial" charset="0"/>
              </a:rPr>
              <a:t>i  </a:t>
            </a:r>
            <a:r>
              <a:rPr lang="en-US" sz="2800">
                <a:latin typeface="Arial" charset="0"/>
              </a:rPr>
              <a:t>=  0  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for some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c</a:t>
            </a:r>
            <a:r>
              <a:rPr lang="en-US" sz="2800" b="1" baseline="-25000">
                <a:latin typeface="Arial" charset="0"/>
              </a:rPr>
              <a:t>i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800">
              <a:solidFill>
                <a:schemeClr val="accent2"/>
              </a:solidFill>
              <a:latin typeface="Arial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so                </a:t>
            </a:r>
            <a:r>
              <a:rPr lang="en-US" sz="2800">
                <a:latin typeface="Arial" charset="0"/>
              </a:rPr>
              <a:t>A</a:t>
            </a:r>
            <a:r>
              <a:rPr lang="en-US" sz="2800" b="1" baseline="30000">
                <a:latin typeface="Arial" charset="0"/>
              </a:rPr>
              <a:t>-1  </a:t>
            </a:r>
            <a:r>
              <a:rPr lang="en-US" sz="2800">
                <a:latin typeface="Arial" charset="0"/>
              </a:rPr>
              <a:t>=  </a:t>
            </a:r>
            <a:r>
              <a:rPr lang="en-US" sz="6000" baseline="-10000">
                <a:latin typeface="Arial" charset="0"/>
              </a:rPr>
              <a:t>Σ </a:t>
            </a:r>
            <a:r>
              <a:rPr lang="en-US" sz="2800">
                <a:latin typeface="Arial" charset="0"/>
              </a:rPr>
              <a:t>(–c</a:t>
            </a:r>
            <a:r>
              <a:rPr lang="en-US" sz="2800" b="1" baseline="-25000">
                <a:latin typeface="Arial" charset="0"/>
              </a:rPr>
              <a:t>i</a:t>
            </a:r>
            <a:r>
              <a:rPr lang="en-US" sz="2800">
                <a:latin typeface="Arial" charset="0"/>
              </a:rPr>
              <a:t>/c</a:t>
            </a:r>
            <a:r>
              <a:rPr lang="en-US" sz="2800" b="1" baseline="-25000">
                <a:latin typeface="Arial" charset="0"/>
              </a:rPr>
              <a:t>0</a:t>
            </a:r>
            <a:r>
              <a:rPr lang="en-US" sz="2800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A</a:t>
            </a:r>
            <a:r>
              <a:rPr lang="en-US" sz="2800" b="1" baseline="30000">
                <a:latin typeface="Arial" charset="0"/>
              </a:rPr>
              <a:t>i–1 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Krylov subspace:</a:t>
            </a:r>
            <a:endParaRPr lang="en-US" sz="2800" b="1" baseline="-25000">
              <a:latin typeface="Times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Therefore if  </a:t>
            </a:r>
            <a:r>
              <a:rPr lang="en-US" sz="2800">
                <a:latin typeface="Arial" charset="0"/>
              </a:rPr>
              <a:t>Ax = b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, then </a:t>
            </a:r>
            <a:r>
              <a:rPr lang="en-US" sz="2800">
                <a:latin typeface="Arial" charset="0"/>
              </a:rPr>
              <a:t>x = A</a:t>
            </a:r>
            <a:r>
              <a:rPr lang="en-US" sz="2800" b="1" baseline="30000">
                <a:latin typeface="Arial" charset="0"/>
              </a:rPr>
              <a:t>-1 </a:t>
            </a:r>
            <a:r>
              <a:rPr lang="en-US" sz="2800">
                <a:latin typeface="Arial" charset="0"/>
              </a:rPr>
              <a:t>b  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and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</a:rPr>
              <a:t>x </a:t>
            </a:r>
            <a:r>
              <a:rPr lang="en-US" sz="2800">
                <a:latin typeface="Arial" charset="0"/>
                <a:sym typeface="Symbol" charset="0"/>
              </a:rPr>
              <a:t> </a:t>
            </a:r>
            <a:r>
              <a:rPr lang="en-US" sz="2800">
                <a:latin typeface="Arial" charset="0"/>
              </a:rPr>
              <a:t>span (b, Ab, A</a:t>
            </a:r>
            <a:r>
              <a:rPr lang="en-US" sz="2800" b="1" baseline="30000">
                <a:latin typeface="Arial" charset="0"/>
              </a:rPr>
              <a:t>2</a:t>
            </a:r>
            <a:r>
              <a:rPr lang="en-US" sz="2800">
                <a:latin typeface="Arial" charset="0"/>
              </a:rPr>
              <a:t>b, . . ., A</a:t>
            </a:r>
            <a:r>
              <a:rPr lang="en-US" sz="2800" b="1" baseline="30000">
                <a:latin typeface="Arial" charset="0"/>
              </a:rPr>
              <a:t>n-1</a:t>
            </a:r>
            <a:r>
              <a:rPr lang="en-US" sz="2800">
                <a:latin typeface="Arial" charset="0"/>
              </a:rPr>
              <a:t>b) = </a:t>
            </a:r>
            <a:r>
              <a:rPr lang="en-US" sz="2800">
                <a:solidFill>
                  <a:schemeClr val="hlink"/>
                </a:solidFill>
                <a:latin typeface="Arial" charset="0"/>
              </a:rPr>
              <a:t>K</a:t>
            </a:r>
            <a:r>
              <a:rPr lang="en-US" sz="2800" b="1" baseline="-25000">
                <a:solidFill>
                  <a:schemeClr val="hlink"/>
                </a:solidFill>
                <a:latin typeface="Arial" charset="0"/>
              </a:rPr>
              <a:t>n </a:t>
            </a:r>
            <a:r>
              <a:rPr lang="en-US" sz="2800">
                <a:solidFill>
                  <a:schemeClr val="hlink"/>
                </a:solidFill>
                <a:latin typeface="Arial" charset="0"/>
              </a:rPr>
              <a:t>(A, b</a:t>
            </a:r>
            <a:r>
              <a:rPr lang="en-US" sz="2800">
                <a:solidFill>
                  <a:schemeClr val="hlink"/>
                </a:solidFill>
                <a:latin typeface="Times" charset="0"/>
              </a:rPr>
              <a:t>)</a:t>
            </a:r>
            <a:r>
              <a:rPr lang="en-US" sz="2800" b="1" baseline="-25000">
                <a:solidFill>
                  <a:schemeClr val="hlink"/>
                </a:solidFill>
                <a:latin typeface="Times" charset="0"/>
              </a:rPr>
              <a:t> </a:t>
            </a:r>
            <a:endParaRPr lang="en-US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76600" y="3276600"/>
            <a:ext cx="968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000000"/>
                </a:solidFill>
                <a:latin typeface="Times" charset="0"/>
              </a:rPr>
              <a:t>0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i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n</a:t>
            </a:r>
            <a:endParaRPr lang="en-US">
              <a:latin typeface="Times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495800" y="4114800"/>
            <a:ext cx="968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000000"/>
                </a:solidFill>
                <a:latin typeface="Times" charset="0"/>
              </a:rPr>
              <a:t>1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i </a:t>
            </a:r>
            <a:r>
              <a:rPr lang="en-US" sz="1800" b="1">
                <a:solidFill>
                  <a:srgbClr val="000000"/>
                </a:solidFill>
                <a:latin typeface="Times" charset="0"/>
                <a:sym typeface="Symbol" charset="0"/>
              </a:rPr>
              <a:t></a:t>
            </a:r>
            <a:r>
              <a:rPr lang="en-US" sz="1800" b="1">
                <a:solidFill>
                  <a:srgbClr val="000000"/>
                </a:solidFill>
                <a:latin typeface="Times" charset="0"/>
              </a:rPr>
              <a:t> n</a:t>
            </a:r>
            <a:endParaRPr lang="en-US">
              <a:latin typeface="Times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gradient:  Orthogonal sequences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63000" cy="5715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Krylov subspace: </a:t>
            </a:r>
            <a:r>
              <a:rPr lang="en-US">
                <a:latin typeface="Times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(A, b)</a:t>
            </a:r>
            <a:r>
              <a:rPr lang="en-US" b="1" baseline="-2500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>
                <a:latin typeface="Arial" charset="0"/>
              </a:rPr>
              <a:t>= span (b, Ab, A</a:t>
            </a:r>
            <a:r>
              <a:rPr lang="en-US" b="1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b, . . ., A</a:t>
            </a:r>
            <a:r>
              <a:rPr lang="en-US" b="1" baseline="30000">
                <a:latin typeface="Arial" charset="0"/>
              </a:rPr>
              <a:t>i-1</a:t>
            </a:r>
            <a:r>
              <a:rPr lang="en-US">
                <a:latin typeface="Arial" charset="0"/>
              </a:rPr>
              <a:t>b) </a:t>
            </a:r>
          </a:p>
          <a:p>
            <a:pPr>
              <a:lnSpc>
                <a:spcPct val="11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Conjugate gradient algorithm:</a:t>
            </a:r>
            <a:br>
              <a:rPr lang="en-US">
                <a:solidFill>
                  <a:schemeClr val="hlink"/>
                </a:solidFill>
                <a:latin typeface="Arial" charset="0"/>
              </a:rPr>
            </a:br>
            <a:r>
              <a:rPr lang="en-US">
                <a:solidFill>
                  <a:schemeClr val="hlink"/>
                </a:solidFill>
                <a:latin typeface="Arial" charset="0"/>
              </a:rPr>
              <a:t>	</a:t>
            </a:r>
            <a:r>
              <a:rPr lang="en-US" u="sng">
                <a:latin typeface="Arial" charset="0"/>
              </a:rPr>
              <a:t>for </a:t>
            </a:r>
            <a:r>
              <a:rPr lang="en-US">
                <a:latin typeface="Arial" charset="0"/>
              </a:rPr>
              <a:t> i = 1, 2, 3, . . .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		find x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latin typeface="Arial" charset="0"/>
                <a:sym typeface="Symbol" charset="0"/>
              </a:rPr>
              <a:t>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(A, b)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		such that</a:t>
            </a:r>
            <a:r>
              <a:rPr lang="en-US">
                <a:latin typeface="Arial" charset="0"/>
              </a:rPr>
              <a:t>   r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  </a:t>
            </a:r>
            <a:r>
              <a:rPr lang="en-US">
                <a:latin typeface="Arial" charset="0"/>
              </a:rPr>
              <a:t>=  (b – Ax</a:t>
            </a:r>
            <a:r>
              <a:rPr lang="en-US" b="1" baseline="-25000">
                <a:latin typeface="Arial" charset="0"/>
              </a:rPr>
              <a:t>i</a:t>
            </a:r>
            <a:r>
              <a:rPr lang="en-US">
                <a:latin typeface="Arial" charset="0"/>
              </a:rPr>
              <a:t>)  </a:t>
            </a:r>
            <a:r>
              <a:rPr lang="en-US" b="1">
                <a:latin typeface="Arial" charset="0"/>
                <a:sym typeface="Symbol" charset="0"/>
              </a:rPr>
              <a:t> </a:t>
            </a: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(A, b)</a:t>
            </a:r>
          </a:p>
          <a:p>
            <a:pPr>
              <a:buFontTx/>
              <a:buNone/>
            </a:pPr>
            <a:endParaRPr lang="en-US" sz="800">
              <a:solidFill>
                <a:schemeClr val="tx1"/>
              </a:solidFill>
              <a:latin typeface="Times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Notice  </a:t>
            </a:r>
            <a:r>
              <a:rPr lang="en-US" sz="2800">
                <a:latin typeface="Arial" charset="0"/>
              </a:rPr>
              <a:t>r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i </a:t>
            </a:r>
            <a:r>
              <a:rPr lang="en-US" sz="2800">
                <a:latin typeface="Arial" charset="0"/>
                <a:sym typeface="Symbol" charset="0"/>
              </a:rPr>
              <a:t> </a:t>
            </a:r>
            <a:r>
              <a:rPr lang="en-US" sz="2800">
                <a:solidFill>
                  <a:schemeClr val="tx1"/>
                </a:solidFill>
                <a:latin typeface="Arial" charset="0"/>
              </a:rPr>
              <a:t>K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i+1 </a:t>
            </a:r>
            <a:r>
              <a:rPr lang="en-US" sz="2800">
                <a:solidFill>
                  <a:schemeClr val="tx1"/>
                </a:solidFill>
                <a:latin typeface="Arial" charset="0"/>
              </a:rPr>
              <a:t>(A, b),</a:t>
            </a:r>
            <a:r>
              <a:rPr lang="en-US" sz="2800">
                <a:solidFill>
                  <a:schemeClr val="tx1"/>
                </a:solidFill>
                <a:latin typeface="Times" charset="0"/>
              </a:rPr>
              <a:t> 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so</a:t>
            </a:r>
            <a:r>
              <a:rPr lang="en-US" sz="2800">
                <a:solidFill>
                  <a:schemeClr val="tx1"/>
                </a:solidFill>
                <a:latin typeface="Times" charset="0"/>
              </a:rPr>
              <a:t>   </a:t>
            </a:r>
            <a:r>
              <a:rPr lang="en-US" sz="2800">
                <a:latin typeface="Arial" charset="0"/>
              </a:rPr>
              <a:t>r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>
                <a:latin typeface="Arial" charset="0"/>
              </a:rPr>
              <a:t> </a:t>
            </a:r>
            <a:r>
              <a:rPr lang="en-US" sz="2800" b="1">
                <a:latin typeface="Arial" charset="0"/>
                <a:sym typeface="Symbol" charset="0"/>
              </a:rPr>
              <a:t></a:t>
            </a:r>
            <a:r>
              <a:rPr lang="en-US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r</a:t>
            </a:r>
            <a:r>
              <a:rPr lang="en-US" sz="2800" b="1" baseline="-25000">
                <a:solidFill>
                  <a:schemeClr val="tx1"/>
                </a:solidFill>
                <a:latin typeface="Arial" charset="0"/>
              </a:rPr>
              <a:t>j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 for all  </a:t>
            </a:r>
            <a:r>
              <a:rPr lang="en-US" sz="2800">
                <a:latin typeface="Arial" charset="0"/>
              </a:rPr>
              <a:t>j &lt; i</a:t>
            </a:r>
          </a:p>
          <a:p>
            <a:endParaRPr lang="en-US" sz="900">
              <a:latin typeface="Times" charset="0"/>
            </a:endParaRP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Similarly, the 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“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directions</a:t>
            </a:r>
            <a:r>
              <a:rPr lang="ja-JP" altLang="en-US">
                <a:solidFill>
                  <a:schemeClr val="hlink"/>
                </a:solidFill>
                <a:latin typeface="Arial" charset="0"/>
              </a:rPr>
              <a:t>”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are A-orthogonal:</a:t>
            </a:r>
            <a:br>
              <a:rPr lang="en-US">
                <a:solidFill>
                  <a:schemeClr val="hlink"/>
                </a:solidFill>
                <a:latin typeface="Arial" charset="0"/>
              </a:rPr>
            </a:br>
            <a:r>
              <a:rPr lang="en-US">
                <a:solidFill>
                  <a:schemeClr val="hlink"/>
                </a:solidFill>
                <a:latin typeface="Arial" charset="0"/>
              </a:rPr>
              <a:t>		</a:t>
            </a:r>
            <a:r>
              <a:rPr lang="en-US" sz="2800">
                <a:latin typeface="Arial" charset="0"/>
              </a:rPr>
              <a:t>(x</a:t>
            </a:r>
            <a:r>
              <a:rPr lang="en-US" sz="2800" b="1" baseline="-25000">
                <a:latin typeface="Arial" charset="0"/>
              </a:rPr>
              <a:t>i</a:t>
            </a:r>
            <a:r>
              <a:rPr lang="en-US" sz="2800">
                <a:latin typeface="Arial" charset="0"/>
              </a:rPr>
              <a:t> – x</a:t>
            </a:r>
            <a:r>
              <a:rPr lang="en-US" sz="2800" b="1" baseline="-25000">
                <a:latin typeface="Arial" charset="0"/>
              </a:rPr>
              <a:t>i-1 </a:t>
            </a:r>
            <a:r>
              <a:rPr lang="en-US" sz="2800">
                <a:latin typeface="Arial" charset="0"/>
              </a:rPr>
              <a:t>)</a:t>
            </a:r>
            <a:r>
              <a:rPr lang="en-US" sz="2800" b="1" baseline="30000">
                <a:latin typeface="Arial" charset="0"/>
              </a:rPr>
              <a:t>T</a:t>
            </a:r>
            <a:r>
              <a:rPr lang="en-US" sz="2800">
                <a:latin typeface="Arial" charset="0"/>
              </a:rPr>
              <a:t>·</a:t>
            </a:r>
            <a:r>
              <a:rPr lang="en-US" sz="2800">
                <a:latin typeface="Arial" charset="0"/>
                <a:sym typeface="Symbol" charset="0"/>
              </a:rPr>
              <a:t>A</a:t>
            </a:r>
            <a:r>
              <a:rPr lang="en-US" sz="2800">
                <a:latin typeface="Arial" charset="0"/>
              </a:rPr>
              <a:t>·</a:t>
            </a:r>
            <a:r>
              <a:rPr lang="en-US" sz="2800">
                <a:latin typeface="Arial" charset="0"/>
                <a:sym typeface="Symbol" charset="0"/>
              </a:rPr>
              <a:t> </a:t>
            </a:r>
            <a:r>
              <a:rPr lang="en-US" sz="2800">
                <a:latin typeface="Arial" charset="0"/>
              </a:rPr>
              <a:t>(x</a:t>
            </a:r>
            <a:r>
              <a:rPr lang="en-US" sz="2800" b="1" baseline="-25000">
                <a:latin typeface="Arial" charset="0"/>
              </a:rPr>
              <a:t>j</a:t>
            </a:r>
            <a:r>
              <a:rPr lang="en-US" sz="2800">
                <a:latin typeface="Arial" charset="0"/>
              </a:rPr>
              <a:t> – x</a:t>
            </a:r>
            <a:r>
              <a:rPr lang="en-US" sz="2800" b="1" baseline="-25000">
                <a:latin typeface="Arial" charset="0"/>
              </a:rPr>
              <a:t>j-1 </a:t>
            </a:r>
            <a:r>
              <a:rPr lang="en-US" sz="2800">
                <a:latin typeface="Arial" charset="0"/>
              </a:rPr>
              <a:t>) = 0</a:t>
            </a:r>
          </a:p>
          <a:p>
            <a:pPr algn="ctr">
              <a:buFontTx/>
              <a:buNone/>
            </a:pPr>
            <a:endParaRPr lang="en-US" sz="900">
              <a:latin typeface="Times" charset="0"/>
            </a:endParaRPr>
          </a:p>
          <a:p>
            <a:pPr>
              <a:lnSpc>
                <a:spcPct val="11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The magic: Short recurrences. . .</a:t>
            </a:r>
            <a:br>
              <a:rPr lang="en-US">
                <a:solidFill>
                  <a:schemeClr val="hlink"/>
                </a:solidFill>
                <a:latin typeface="Arial" charset="0"/>
              </a:rPr>
            </a:br>
            <a:r>
              <a:rPr lang="en-US">
                <a:solidFill>
                  <a:schemeClr val="hlink"/>
                </a:solidFill>
                <a:latin typeface="Arial" charset="0"/>
              </a:rPr>
              <a:t>	</a:t>
            </a:r>
            <a:r>
              <a:rPr lang="en-US">
                <a:solidFill>
                  <a:srgbClr val="021FAE"/>
                </a:solidFill>
                <a:latin typeface="Arial" charset="0"/>
              </a:rPr>
              <a:t>A is symmetric =&gt; can get next residual and direction</a:t>
            </a:r>
            <a:br>
              <a:rPr lang="en-US">
                <a:solidFill>
                  <a:srgbClr val="021FAE"/>
                </a:solidFill>
                <a:latin typeface="Arial" charset="0"/>
              </a:rPr>
            </a:br>
            <a:r>
              <a:rPr lang="en-US">
                <a:solidFill>
                  <a:srgbClr val="021FAE"/>
                </a:solidFill>
                <a:latin typeface="Arial" charset="0"/>
              </a:rPr>
              <a:t>	     from the previous one, without saving them all.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gradient:  Convergence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763000" cy="45720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In exact arithmetic, CG converges in n steps </a:t>
            </a:r>
            <a:br>
              <a:rPr lang="en-US">
                <a:solidFill>
                  <a:schemeClr val="tx1"/>
                </a:solidFill>
                <a:latin typeface="Arial" charset="0"/>
              </a:rPr>
            </a:br>
            <a:r>
              <a:rPr lang="en-US">
                <a:solidFill>
                  <a:schemeClr val="tx1"/>
                </a:solidFill>
                <a:latin typeface="Arial" charset="0"/>
              </a:rPr>
              <a:t>                       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(completely unrealistic!!)</a:t>
            </a:r>
            <a:endParaRPr lang="en-US" sz="4000">
              <a:solidFill>
                <a:schemeClr val="hlink"/>
              </a:solidFill>
              <a:latin typeface="Arial" charset="0"/>
            </a:endParaRPr>
          </a:p>
          <a:p>
            <a:pPr lvl="2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Accuracy after k steps of CG is related to: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cs typeface="Arial" charset="0"/>
              </a:rPr>
              <a:t>consider polynomials of degree k that are equal to 1 at 0.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cs typeface="Arial" charset="0"/>
              </a:rPr>
              <a:t>how small can such a polynomial be at all the eigenvalues of A?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Thus, eigenvalues close together are good.</a:t>
            </a:r>
          </a:p>
          <a:p>
            <a:pPr lvl="2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hlink"/>
                </a:solidFill>
                <a:latin typeface="Arial" charset="0"/>
              </a:rPr>
              <a:t>Condition number: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 </a:t>
            </a:r>
            <a:r>
              <a:rPr lang="en-US" sz="2800">
                <a:latin typeface="Arial" charset="0"/>
                <a:cs typeface="Times New Roman" charset="0"/>
              </a:rPr>
              <a:t>κ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   =   ||A||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||A</a:t>
            </a:r>
            <a:r>
              <a:rPr lang="en-US" baseline="30000">
                <a:solidFill>
                  <a:schemeClr val="tx1"/>
                </a:solidFill>
                <a:latin typeface="Arial" charset="0"/>
              </a:rPr>
              <a:t>-1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||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=  λ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max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 / λ</a:t>
            </a:r>
            <a:r>
              <a:rPr lang="en-US" baseline="-25000">
                <a:solidFill>
                  <a:schemeClr val="tx1"/>
                </a:solidFill>
                <a:latin typeface="Arial" charset="0"/>
              </a:rPr>
              <a:t>min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</a:t>
            </a:r>
          </a:p>
          <a:p>
            <a:pPr lvl="4">
              <a:lnSpc>
                <a:spcPct val="90000"/>
              </a:lnSpc>
            </a:pPr>
            <a:endParaRPr lang="en-US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cs typeface="Arial" charset="0"/>
              </a:rPr>
              <a:t>Residual is reduced by a constant factor by </a:t>
            </a:r>
            <a:br>
              <a:rPr lang="en-US">
                <a:latin typeface="Arial" charset="0"/>
                <a:cs typeface="Arial" charset="0"/>
              </a:rPr>
            </a:br>
            <a:r>
              <a:rPr lang="en-US">
                <a:latin typeface="Arial" charset="0"/>
                <a:cs typeface="Arial" charset="0"/>
              </a:rPr>
              <a:t>         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O(κ</a:t>
            </a:r>
            <a:r>
              <a:rPr lang="en-US" baseline="30000">
                <a:solidFill>
                  <a:schemeClr val="tx1"/>
                </a:solidFill>
                <a:latin typeface="Arial" charset="0"/>
              </a:rPr>
              <a:t>1/2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(A))</a:t>
            </a:r>
            <a:r>
              <a:rPr lang="en-US">
                <a:latin typeface="Arial" charset="0"/>
                <a:cs typeface="Arial" charset="0"/>
              </a:rPr>
              <a:t>  iterations of CG.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Other Krylov subspace methods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Nonsymmetric linear systems:</a:t>
            </a: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chemeClr val="hlink"/>
                </a:solidFill>
                <a:latin typeface="Arial" charset="0"/>
              </a:rPr>
              <a:t>GMRES:  </a:t>
            </a:r>
            <a:br>
              <a:rPr lang="en-US" sz="2000">
                <a:solidFill>
                  <a:schemeClr val="hlink"/>
                </a:solidFill>
                <a:latin typeface="Arial" charset="0"/>
              </a:rPr>
            </a:br>
            <a:r>
              <a:rPr lang="en-US" sz="2000" u="sng">
                <a:solidFill>
                  <a:srgbClr val="021FAE"/>
                </a:solidFill>
                <a:latin typeface="Arial" charset="0"/>
              </a:rPr>
              <a:t>for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 i = 1, 2, 3, . . .</a:t>
            </a:r>
            <a:br>
              <a:rPr lang="en-US" sz="2000">
                <a:solidFill>
                  <a:srgbClr val="021FAE"/>
                </a:solidFill>
                <a:latin typeface="Arial" charset="0"/>
              </a:rPr>
            </a:br>
            <a:r>
              <a:rPr lang="en-US" sz="2000">
                <a:solidFill>
                  <a:srgbClr val="021FAE"/>
                </a:solidFill>
                <a:latin typeface="Arial" charset="0"/>
              </a:rPr>
              <a:t>    find x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  <a:sym typeface="Symbol" charset="0"/>
              </a:rPr>
              <a:t>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(A, b) such that  r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</a:t>
            </a:r>
            <a:r>
              <a:rPr lang="en-US">
                <a:solidFill>
                  <a:srgbClr val="021FAE"/>
                </a:solidFill>
                <a:latin typeface="Arial" charset="0"/>
              </a:rPr>
              <a:t>  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=  (Ax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 – b)  </a:t>
            </a:r>
            <a:r>
              <a:rPr lang="en-US" sz="2000" b="1">
                <a:solidFill>
                  <a:srgbClr val="021FAE"/>
                </a:solidFill>
                <a:latin typeface="Arial" charset="0"/>
                <a:sym typeface="Symbol" charset="0"/>
              </a:rPr>
              <a:t>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 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(A, b)</a:t>
            </a:r>
            <a:r>
              <a:rPr lang="en-US" sz="2000">
                <a:solidFill>
                  <a:srgbClr val="021FAE"/>
                </a:solidFill>
                <a:latin typeface="Times" charset="0"/>
              </a:rPr>
              <a:t/>
            </a:r>
            <a:br>
              <a:rPr lang="en-US" sz="2000">
                <a:solidFill>
                  <a:srgbClr val="021FAE"/>
                </a:solidFill>
                <a:latin typeface="Times" charset="0"/>
              </a:rPr>
            </a:br>
            <a:r>
              <a:rPr lang="en-US" sz="2000">
                <a:latin typeface="Arial" charset="0"/>
              </a:rPr>
              <a:t>But, no short recurrence =&gt; save old vectors =&gt; lots more space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>
                <a:latin typeface="Arial" charset="0"/>
              </a:rPr>
              <a:t>	(Usually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restarted</a:t>
            </a:r>
            <a:r>
              <a:rPr lang="ja-JP" altLang="en-US" sz="2000">
                <a:latin typeface="Arial" charset="0"/>
              </a:rPr>
              <a:t>”</a:t>
            </a:r>
            <a:r>
              <a:rPr lang="en-US" sz="2000">
                <a:latin typeface="Arial" charset="0"/>
              </a:rPr>
              <a:t> every k iterations to use less space.)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 lvl="1">
              <a:lnSpc>
                <a:spcPct val="110000"/>
              </a:lnSpc>
            </a:pPr>
            <a:r>
              <a:rPr lang="en-US" sz="2000">
                <a:solidFill>
                  <a:schemeClr val="hlink"/>
                </a:solidFill>
                <a:latin typeface="Arial" charset="0"/>
              </a:rPr>
              <a:t>BiCGStab, QMR, etc.:</a:t>
            </a:r>
            <a:br>
              <a:rPr lang="en-US" sz="2000">
                <a:solidFill>
                  <a:schemeClr val="hlink"/>
                </a:solidFill>
                <a:latin typeface="Arial" charset="0"/>
              </a:rPr>
            </a:br>
            <a:r>
              <a:rPr lang="en-US" sz="2000">
                <a:latin typeface="Arial" charset="0"/>
              </a:rPr>
              <a:t>Two spaces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(A, b)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and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K</a:t>
            </a:r>
            <a:r>
              <a:rPr lang="en-US" sz="2000" b="1" baseline="-25000">
                <a:solidFill>
                  <a:srgbClr val="021FAE"/>
                </a:solidFill>
                <a:latin typeface="Arial" charset="0"/>
              </a:rPr>
              <a:t>i 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(A</a:t>
            </a:r>
            <a:r>
              <a:rPr lang="en-US" sz="2000" baseline="30000">
                <a:solidFill>
                  <a:srgbClr val="021FAE"/>
                </a:solidFill>
                <a:latin typeface="Arial" charset="0"/>
              </a:rPr>
              <a:t>T</a:t>
            </a:r>
            <a:r>
              <a:rPr lang="en-US" sz="2000">
                <a:solidFill>
                  <a:srgbClr val="021FAE"/>
                </a:solidFill>
                <a:latin typeface="Arial" charset="0"/>
              </a:rPr>
              <a:t>, b)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w/ mutually orthogonal bases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Short recurrences =&gt; 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O(n)</a:t>
            </a:r>
            <a:r>
              <a:rPr lang="en-US" sz="2000">
                <a:latin typeface="Arial" charset="0"/>
              </a:rPr>
              <a:t> space, but less robust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</a:rPr>
              <a:t>Convergence and preconditioning more delicate than CG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</a:rPr>
              <a:t>Active area of current research</a:t>
            </a:r>
          </a:p>
          <a:p>
            <a:pPr lvl="4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Eigenvalues: 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Lanczos</a:t>
            </a:r>
            <a:r>
              <a:rPr lang="en-US" sz="2000">
                <a:latin typeface="Arial" charset="0"/>
              </a:rPr>
              <a:t> (symmetric),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Arnoldi</a:t>
            </a:r>
            <a:r>
              <a:rPr lang="en-US" sz="2000">
                <a:latin typeface="Arial" charset="0"/>
              </a:rPr>
              <a:t> (nonsymmetric)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0"/>
            <a:ext cx="7772400" cy="1524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" charset="0"/>
              </a:rPr>
              <a:t>One matrix-vector multiplication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Two vector dot products per iteration</a:t>
            </a:r>
          </a:p>
          <a:p>
            <a:r>
              <a:rPr lang="en-US">
                <a:solidFill>
                  <a:schemeClr val="hlink"/>
                </a:solidFill>
                <a:latin typeface="Arial" charset="0"/>
              </a:rPr>
              <a:t>Four n-vectors of working storage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62000" y="1219200"/>
            <a:ext cx="80010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0,  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b,   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–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improvement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β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primitives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DAXPY:   </a:t>
            </a:r>
            <a:r>
              <a:rPr lang="en-US" sz="2800" dirty="0">
                <a:latin typeface="Arial" charset="0"/>
              </a:rPr>
              <a:t>v = </a:t>
            </a:r>
            <a:r>
              <a:rPr lang="en-US" sz="2800" dirty="0" smtClean="0">
                <a:latin typeface="Arial" charset="0"/>
              </a:rPr>
              <a:t>α*v </a:t>
            </a:r>
            <a:r>
              <a:rPr lang="en-US" sz="2800" dirty="0">
                <a:latin typeface="Arial" charset="0"/>
              </a:rPr>
              <a:t>+ </a:t>
            </a:r>
            <a:r>
              <a:rPr lang="en-US" sz="2800" dirty="0" smtClean="0">
                <a:latin typeface="Arial" charset="0"/>
              </a:rPr>
              <a:t>β*</a:t>
            </a:r>
            <a:r>
              <a:rPr lang="en-US" sz="2800" dirty="0">
                <a:latin typeface="Arial" charset="0"/>
              </a:rPr>
              <a:t>w   </a:t>
            </a:r>
            <a:r>
              <a:rPr lang="en-US" sz="2800" dirty="0" smtClean="0">
                <a:latin typeface="Arial" charset="0"/>
              </a:rPr>
              <a:t>(</a:t>
            </a:r>
            <a:r>
              <a:rPr lang="en-US" sz="2800" dirty="0">
                <a:latin typeface="Arial" charset="0"/>
              </a:rPr>
              <a:t>vectors v, w; scalar </a:t>
            </a:r>
            <a:r>
              <a:rPr lang="en-US" sz="2800" dirty="0" smtClean="0">
                <a:latin typeface="Arial" charset="0"/>
              </a:rPr>
              <a:t>α, β)</a:t>
            </a:r>
            <a:endParaRPr lang="en-US" sz="16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hlink"/>
                </a:solidFill>
                <a:latin typeface="Arial" charset="0"/>
              </a:rPr>
              <a:t>Almost embarrassingly parallel</a:t>
            </a: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DDOT</a:t>
            </a:r>
            <a:r>
              <a:rPr lang="en-US" sz="3200" dirty="0">
                <a:solidFill>
                  <a:schemeClr val="hlink"/>
                </a:solidFill>
                <a:latin typeface="Arial" charset="0"/>
              </a:rPr>
              <a:t>:     </a:t>
            </a:r>
            <a:r>
              <a:rPr lang="en-US" sz="2800" dirty="0" smtClean="0">
                <a:latin typeface="Arial" charset="0"/>
              </a:rPr>
              <a:t>α </a:t>
            </a:r>
            <a:r>
              <a:rPr lang="en-US" sz="2800" dirty="0">
                <a:latin typeface="Arial" charset="0"/>
              </a:rPr>
              <a:t>= </a:t>
            </a:r>
            <a:r>
              <a:rPr lang="en-US" sz="2800" dirty="0" err="1">
                <a:latin typeface="Arial" charset="0"/>
              </a:rPr>
              <a:t>v</a:t>
            </a:r>
            <a:r>
              <a:rPr lang="en-US" sz="2800" b="1" baseline="30000" dirty="0" err="1">
                <a:latin typeface="Arial" charset="0"/>
              </a:rPr>
              <a:t>T</a:t>
            </a:r>
            <a:r>
              <a:rPr lang="en-US" sz="2800" dirty="0">
                <a:latin typeface="Arial" charset="0"/>
              </a:rPr>
              <a:t>*w      </a:t>
            </a:r>
            <a:r>
              <a:rPr lang="en-US" sz="2800" dirty="0" smtClean="0">
                <a:latin typeface="Arial" charset="0"/>
              </a:rPr>
              <a:t>    </a:t>
            </a:r>
            <a:r>
              <a:rPr lang="en-US" sz="2800" dirty="0">
                <a:latin typeface="Arial" charset="0"/>
              </a:rPr>
              <a:t>(vectors v, w; scalar </a:t>
            </a:r>
            <a:r>
              <a:rPr lang="en-US" sz="2800" dirty="0" smtClean="0">
                <a:latin typeface="Arial" charset="0"/>
              </a:rPr>
              <a:t>α)</a:t>
            </a:r>
            <a:endParaRPr lang="en-US" sz="28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hlink"/>
                </a:solidFill>
                <a:latin typeface="Arial" charset="0"/>
              </a:rPr>
              <a:t>Global sum reduction; span = log n</a:t>
            </a:r>
          </a:p>
          <a:p>
            <a:pPr lvl="1">
              <a:lnSpc>
                <a:spcPct val="90000"/>
              </a:lnSpc>
            </a:pP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err="1">
                <a:solidFill>
                  <a:schemeClr val="hlink"/>
                </a:solidFill>
                <a:latin typeface="Arial" charset="0"/>
              </a:rPr>
              <a:t>Matvec</a:t>
            </a:r>
            <a:r>
              <a:rPr lang="en-US" sz="2800" dirty="0">
                <a:solidFill>
                  <a:schemeClr val="hlink"/>
                </a:solidFill>
                <a:latin typeface="Arial" charset="0"/>
              </a:rPr>
              <a:t>:     </a:t>
            </a:r>
            <a:r>
              <a:rPr lang="en-US" sz="2800" dirty="0">
                <a:solidFill>
                  <a:schemeClr val="tx1"/>
                </a:solidFill>
                <a:latin typeface="Arial" charset="0"/>
              </a:rPr>
              <a:t>v = A*w       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   </a:t>
            </a:r>
            <a:r>
              <a:rPr lang="en-US" sz="2800" dirty="0">
                <a:solidFill>
                  <a:schemeClr val="tx1"/>
                </a:solidFill>
                <a:latin typeface="Arial" charset="0"/>
              </a:rPr>
              <a:t>(matrix A, vectors v, w)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tx1"/>
                </a:solidFill>
                <a:latin typeface="Arial" charset="0"/>
              </a:rPr>
              <a:t>The hard part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tx1"/>
                </a:solidFill>
                <a:latin typeface="Arial" charset="0"/>
              </a:rPr>
              <a:t>But all you need is a subroutine to compute v from w</a:t>
            </a:r>
          </a:p>
          <a:p>
            <a:pPr lvl="1">
              <a:lnSpc>
                <a:spcPct val="90000"/>
              </a:lnSpc>
            </a:pPr>
            <a:r>
              <a:rPr lang="en-US" sz="2200" dirty="0">
                <a:solidFill>
                  <a:schemeClr val="tx1"/>
                </a:solidFill>
                <a:latin typeface="Arial" charset="0"/>
              </a:rPr>
              <a:t>Sometimes (e.g. the model problem) you don</a:t>
            </a:r>
            <a:r>
              <a:rPr lang="ja-JP" altLang="en-US" sz="2200" dirty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t even </a:t>
            </a:r>
            <a:endParaRPr lang="en-US" sz="2200" dirty="0" smtClean="0">
              <a:solidFill>
                <a:schemeClr val="tx1"/>
              </a:solidFill>
              <a:latin typeface="Arial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need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to store </a:t>
            </a:r>
            <a:r>
              <a:rPr lang="en-US" sz="2200" dirty="0" smtClean="0">
                <a:solidFill>
                  <a:schemeClr val="tx1"/>
                </a:solidFill>
                <a:latin typeface="Arial" charset="0"/>
              </a:rPr>
              <a:t>A!</a:t>
            </a:r>
            <a:endParaRPr lang="en-US" sz="22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Model Problem:  Solving Poisson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equation for temperature</a:t>
            </a: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3076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228600" y="3429000"/>
            <a:ext cx="8915400" cy="2743200"/>
          </a:xfrm>
          <a:noFill/>
        </p:spPr>
        <p:txBody>
          <a:bodyPr/>
          <a:lstStyle/>
          <a:p>
            <a:r>
              <a:rPr lang="en-US" dirty="0">
                <a:latin typeface="Arial" charset="0"/>
              </a:rPr>
              <a:t>For each 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 from 1 to n, except on the boundaries</a:t>
            </a:r>
            <a:r>
              <a:rPr lang="en-US" dirty="0" smtClean="0">
                <a:latin typeface="Arial" charset="0"/>
              </a:rPr>
              <a:t>:</a:t>
            </a:r>
          </a:p>
          <a:p>
            <a:endParaRPr lang="en-US" sz="800" dirty="0">
              <a:latin typeface="Arial" charset="0"/>
            </a:endParaRPr>
          </a:p>
          <a:p>
            <a:pPr algn="ctr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-k)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i-1) +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4*t(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i+1)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i+k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= 0</a:t>
            </a:r>
          </a:p>
          <a:p>
            <a:pPr lvl="4" algn="dist">
              <a:buFontTx/>
              <a:buNone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n equations in n unknowns:  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*t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= b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Each row of A has at most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5 </a:t>
            </a:r>
            <a:r>
              <a:rPr lang="en-US" dirty="0" err="1" smtClean="0">
                <a:solidFill>
                  <a:schemeClr val="tx1"/>
                </a:solidFill>
                <a:latin typeface="Arial" charset="0"/>
              </a:rPr>
              <a:t>nonzeros</a:t>
            </a: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lvl="8"/>
            <a:endParaRPr lang="en-US" sz="800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In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three dimensions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k = n</a:t>
            </a:r>
            <a:r>
              <a:rPr lang="en-US" b="1" baseline="300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b="1" baseline="30000" dirty="0" smtClean="0">
                <a:solidFill>
                  <a:schemeClr val="hlink"/>
                </a:solidFill>
                <a:latin typeface="Arial" charset="0"/>
              </a:rPr>
              <a:t>/3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and each row has at most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7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nzs</a:t>
            </a:r>
            <a:endParaRPr lang="en-US" b="1" baseline="30000" dirty="0">
              <a:solidFill>
                <a:schemeClr val="hlink"/>
              </a:solidFill>
              <a:latin typeface="Arial" charset="0"/>
            </a:endParaRP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62200" y="1371600"/>
            <a:ext cx="2895600" cy="1524000"/>
            <a:chOff x="2362200" y="1371600"/>
            <a:chExt cx="2895600" cy="1524000"/>
          </a:xfrm>
        </p:grpSpPr>
        <p:grpSp>
          <p:nvGrpSpPr>
            <p:cNvPr id="44" name="Group 46"/>
            <p:cNvGrpSpPr>
              <a:grpSpLocks/>
            </p:cNvGrpSpPr>
            <p:nvPr/>
          </p:nvGrpSpPr>
          <p:grpSpPr bwMode="auto">
            <a:xfrm>
              <a:off x="3733800" y="1371600"/>
              <a:ext cx="1524000" cy="1524000"/>
              <a:chOff x="436" y="1482"/>
              <a:chExt cx="960" cy="960"/>
            </a:xfrm>
          </p:grpSpPr>
          <p:grpSp>
            <p:nvGrpSpPr>
              <p:cNvPr id="47" name="Group 47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54" name="Line 48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Line 49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Line 51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Line 52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8" name="Group 53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49" name="Line 54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Line 56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Line 57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Line 58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5" name="Text Box 59"/>
            <p:cNvSpPr txBox="1">
              <a:spLocks noChangeArrowheads="1"/>
            </p:cNvSpPr>
            <p:nvPr/>
          </p:nvSpPr>
          <p:spPr bwMode="auto">
            <a:xfrm>
              <a:off x="2362200" y="1905000"/>
              <a:ext cx="114571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 dirty="0">
                  <a:solidFill>
                    <a:schemeClr val="hlink"/>
                  </a:solidFill>
                  <a:latin typeface="Arial" charset="0"/>
                </a:rPr>
                <a:t>k</a:t>
              </a:r>
              <a:r>
                <a:rPr lang="en-US" sz="2400" dirty="0" smtClean="0">
                  <a:solidFill>
                    <a:schemeClr val="hlink"/>
                  </a:solidFill>
                  <a:latin typeface="Arial" charset="0"/>
                </a:rPr>
                <a:t> = n</a:t>
              </a:r>
              <a:r>
                <a:rPr lang="en-US" sz="2400" b="1" baseline="30000" dirty="0" smtClean="0">
                  <a:solidFill>
                    <a:schemeClr val="hlink"/>
                  </a:solidFill>
                  <a:latin typeface="Arial" charset="0"/>
                </a:rPr>
                <a:t>1</a:t>
              </a:r>
              <a:r>
                <a:rPr lang="en-US" sz="2400" b="1" baseline="30000" dirty="0">
                  <a:solidFill>
                    <a:schemeClr val="hlink"/>
                  </a:solidFill>
                  <a:latin typeface="Arial" charset="0"/>
                </a:rPr>
                <a:t>/2</a:t>
              </a:r>
            </a:p>
          </p:txBody>
        </p:sp>
        <p:sp>
          <p:nvSpPr>
            <p:cNvPr id="46" name="Line 60"/>
            <p:cNvSpPr>
              <a:spLocks noChangeShapeType="1"/>
            </p:cNvSpPr>
            <p:nvPr/>
          </p:nvSpPr>
          <p:spPr bwMode="auto">
            <a:xfrm flipV="1">
              <a:off x="3581400" y="1371600"/>
              <a:ext cx="0" cy="152400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710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Model Problem:  Solving Poisson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equation for temperature</a:t>
            </a: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3076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228600" y="3429000"/>
            <a:ext cx="8915400" cy="2743200"/>
          </a:xfrm>
          <a:noFill/>
        </p:spPr>
        <p:txBody>
          <a:bodyPr/>
          <a:lstStyle/>
          <a:p>
            <a:r>
              <a:rPr lang="en-US" dirty="0">
                <a:latin typeface="Arial" charset="0"/>
              </a:rPr>
              <a:t>For each </a:t>
            </a:r>
            <a:r>
              <a:rPr lang="en-US" dirty="0" err="1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 from 1 to n, except on the boundaries</a:t>
            </a:r>
            <a:r>
              <a:rPr lang="en-US" dirty="0" smtClean="0">
                <a:latin typeface="Arial" charset="0"/>
              </a:rPr>
              <a:t>:</a:t>
            </a:r>
          </a:p>
          <a:p>
            <a:endParaRPr lang="en-US" sz="800" dirty="0">
              <a:latin typeface="Arial" charset="0"/>
            </a:endParaRPr>
          </a:p>
          <a:p>
            <a:pPr algn="ctr"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 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-k)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i-1) +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4*t(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i+1) </a:t>
            </a:r>
            <a:r>
              <a:rPr lang="en-US" dirty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t(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i+k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= 0</a:t>
            </a:r>
          </a:p>
          <a:p>
            <a:pPr lvl="4" algn="dist">
              <a:buFontTx/>
              <a:buNone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n equations in n unknowns:  A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*t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= b</a:t>
            </a: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Each row of A has at most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5 </a:t>
            </a:r>
            <a:r>
              <a:rPr lang="en-US" dirty="0" err="1" smtClean="0">
                <a:solidFill>
                  <a:schemeClr val="tx1"/>
                </a:solidFill>
                <a:latin typeface="Arial" charset="0"/>
              </a:rPr>
              <a:t>nonzeros</a:t>
            </a: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lvl="8"/>
            <a:endParaRPr lang="en-US" sz="800" dirty="0">
              <a:solidFill>
                <a:schemeClr val="tx1"/>
              </a:solidFill>
              <a:latin typeface="Arial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charset="0"/>
              </a:rPr>
              <a:t>In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three dimensions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dirty="0">
                <a:solidFill>
                  <a:schemeClr val="hlink"/>
                </a:solidFill>
                <a:latin typeface="Arial" charset="0"/>
              </a:rPr>
              <a:t>k = n</a:t>
            </a:r>
            <a:r>
              <a:rPr lang="en-US" b="1" baseline="300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b="1" baseline="30000" dirty="0" smtClean="0">
                <a:solidFill>
                  <a:schemeClr val="hlink"/>
                </a:solidFill>
                <a:latin typeface="Arial" charset="0"/>
              </a:rPr>
              <a:t>/3 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and each row has at most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7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nzs</a:t>
            </a:r>
            <a:endParaRPr lang="en-US" b="1" baseline="30000" dirty="0">
              <a:solidFill>
                <a:schemeClr val="hlink"/>
              </a:solidFill>
              <a:latin typeface="Arial" charset="0"/>
            </a:endParaRP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62200" y="1371600"/>
            <a:ext cx="2895600" cy="1524000"/>
            <a:chOff x="2362200" y="1371600"/>
            <a:chExt cx="2895600" cy="1524000"/>
          </a:xfrm>
        </p:grpSpPr>
        <p:grpSp>
          <p:nvGrpSpPr>
            <p:cNvPr id="44" name="Group 46"/>
            <p:cNvGrpSpPr>
              <a:grpSpLocks/>
            </p:cNvGrpSpPr>
            <p:nvPr/>
          </p:nvGrpSpPr>
          <p:grpSpPr bwMode="auto">
            <a:xfrm>
              <a:off x="3733800" y="1371600"/>
              <a:ext cx="1524000" cy="1524000"/>
              <a:chOff x="436" y="1482"/>
              <a:chExt cx="960" cy="960"/>
            </a:xfrm>
          </p:grpSpPr>
          <p:grpSp>
            <p:nvGrpSpPr>
              <p:cNvPr id="47" name="Group 47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54" name="Line 48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5" name="Line 49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Line 51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Line 52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8" name="Group 53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49" name="Line 54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Line 56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Line 57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Line 58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5" name="Text Box 59"/>
            <p:cNvSpPr txBox="1">
              <a:spLocks noChangeArrowheads="1"/>
            </p:cNvSpPr>
            <p:nvPr/>
          </p:nvSpPr>
          <p:spPr bwMode="auto">
            <a:xfrm>
              <a:off x="2362200" y="1905000"/>
              <a:ext cx="114571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 dirty="0">
                  <a:solidFill>
                    <a:schemeClr val="hlink"/>
                  </a:solidFill>
                  <a:latin typeface="Arial" charset="0"/>
                </a:rPr>
                <a:t>k</a:t>
              </a:r>
              <a:r>
                <a:rPr lang="en-US" sz="2400" dirty="0" smtClean="0">
                  <a:solidFill>
                    <a:schemeClr val="hlink"/>
                  </a:solidFill>
                  <a:latin typeface="Arial" charset="0"/>
                </a:rPr>
                <a:t> = n</a:t>
              </a:r>
              <a:r>
                <a:rPr lang="en-US" sz="2400" b="1" baseline="30000" dirty="0" smtClean="0">
                  <a:solidFill>
                    <a:schemeClr val="hlink"/>
                  </a:solidFill>
                  <a:latin typeface="Arial" charset="0"/>
                </a:rPr>
                <a:t>1</a:t>
              </a:r>
              <a:r>
                <a:rPr lang="en-US" sz="2400" b="1" baseline="30000" dirty="0">
                  <a:solidFill>
                    <a:schemeClr val="hlink"/>
                  </a:solidFill>
                  <a:latin typeface="Arial" charset="0"/>
                </a:rPr>
                <a:t>/2</a:t>
              </a:r>
            </a:p>
          </p:txBody>
        </p:sp>
        <p:sp>
          <p:nvSpPr>
            <p:cNvPr id="46" name="Line 60"/>
            <p:cNvSpPr>
              <a:spLocks noChangeShapeType="1"/>
            </p:cNvSpPr>
            <p:nvPr/>
          </p:nvSpPr>
          <p:spPr bwMode="auto">
            <a:xfrm flipV="1">
              <a:off x="3581400" y="1371600"/>
              <a:ext cx="0" cy="152400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Model Problem:  Solving Poisson</a:t>
            </a:r>
            <a:r>
              <a:rPr lang="ja-JP" alt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’</a:t>
            </a:r>
            <a:r>
              <a:rPr lang="en-US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 equation</a:t>
            </a:r>
            <a:endParaRPr lang="en-US" sz="200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1905000" y="990600"/>
            <a:ext cx="3978275" cy="2527300"/>
            <a:chOff x="1440" y="960"/>
            <a:chExt cx="2506" cy="1592"/>
          </a:xfrm>
        </p:grpSpPr>
        <p:grpSp>
          <p:nvGrpSpPr>
            <p:cNvPr id="20485" name="Group 4"/>
            <p:cNvGrpSpPr>
              <a:grpSpLocks noChangeAspect="1"/>
            </p:cNvGrpSpPr>
            <p:nvPr/>
          </p:nvGrpSpPr>
          <p:grpSpPr bwMode="auto">
            <a:xfrm>
              <a:off x="2352" y="960"/>
              <a:ext cx="1594" cy="1592"/>
              <a:chOff x="3168" y="960"/>
              <a:chExt cx="1443" cy="1440"/>
            </a:xfrm>
          </p:grpSpPr>
          <p:grpSp>
            <p:nvGrpSpPr>
              <p:cNvPr id="20488" name="Group 5"/>
              <p:cNvGrpSpPr>
                <a:grpSpLocks noChangeAspect="1"/>
              </p:cNvGrpSpPr>
              <p:nvPr/>
            </p:nvGrpSpPr>
            <p:grpSpPr bwMode="auto">
              <a:xfrm>
                <a:off x="3168" y="1440"/>
                <a:ext cx="960" cy="960"/>
                <a:chOff x="436" y="1482"/>
                <a:chExt cx="960" cy="960"/>
              </a:xfrm>
            </p:grpSpPr>
            <p:grpSp>
              <p:nvGrpSpPr>
                <p:cNvPr id="20511" name="Group 6"/>
                <p:cNvGrpSpPr>
                  <a:grpSpLocks noChangeAspect="1"/>
                </p:cNvGrpSpPr>
                <p:nvPr/>
              </p:nvGrpSpPr>
              <p:grpSpPr bwMode="auto">
                <a:xfrm>
                  <a:off x="436" y="1482"/>
                  <a:ext cx="960" cy="953"/>
                  <a:chOff x="1440" y="1441"/>
                  <a:chExt cx="960" cy="953"/>
                </a:xfrm>
              </p:grpSpPr>
              <p:sp>
                <p:nvSpPr>
                  <p:cNvPr id="20518" name="Line 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19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20" name="Line 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21" name="Line 1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22" name="Line 1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12" name="Group 12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438" y="1485"/>
                  <a:ext cx="960" cy="953"/>
                  <a:chOff x="1440" y="1441"/>
                  <a:chExt cx="960" cy="953"/>
                </a:xfrm>
              </p:grpSpPr>
              <p:sp>
                <p:nvSpPr>
                  <p:cNvPr id="2051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14" name="Line 1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15" name="Line 1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16" name="Line 1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517" name="Line 1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0489" name="Group 18"/>
              <p:cNvGrpSpPr>
                <a:grpSpLocks noChangeAspect="1"/>
              </p:cNvGrpSpPr>
              <p:nvPr/>
            </p:nvGrpSpPr>
            <p:grpSpPr bwMode="auto">
              <a:xfrm>
                <a:off x="3168" y="960"/>
                <a:ext cx="1440" cy="483"/>
                <a:chOff x="3168" y="960"/>
                <a:chExt cx="1440" cy="483"/>
              </a:xfrm>
            </p:grpSpPr>
            <p:sp>
              <p:nvSpPr>
                <p:cNvPr id="20501" name="Line 19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2" name="Line 20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3" name="Line 21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4" name="Line 22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5" name="Line 23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6" name="Line 2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7" name="Line 2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8" name="Line 2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9" name="Line 27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0" name="Line 28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490" name="Group 29"/>
              <p:cNvGrpSpPr>
                <a:grpSpLocks noChangeAspect="1"/>
              </p:cNvGrpSpPr>
              <p:nvPr/>
            </p:nvGrpSpPr>
            <p:grpSpPr bwMode="auto">
              <a:xfrm rot="5400000" flipV="1">
                <a:off x="3650" y="1438"/>
                <a:ext cx="1440" cy="483"/>
                <a:chOff x="3168" y="960"/>
                <a:chExt cx="1440" cy="483"/>
              </a:xfrm>
            </p:grpSpPr>
            <p:sp>
              <p:nvSpPr>
                <p:cNvPr id="20491" name="Line 30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2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3" name="Line 32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4" name="Line 33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5" name="Line 34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6" name="Line 3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7" name="Line 3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8" name="Line 37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99" name="Line 38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0" name="Line 39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486" name="Text Box 40"/>
            <p:cNvSpPr txBox="1">
              <a:spLocks noChangeArrowheads="1"/>
            </p:cNvSpPr>
            <p:nvPr/>
          </p:nvSpPr>
          <p:spPr bwMode="auto">
            <a:xfrm>
              <a:off x="1440" y="1728"/>
              <a:ext cx="71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k = 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1/3</a:t>
              </a:r>
            </a:p>
          </p:txBody>
        </p:sp>
        <p:sp>
          <p:nvSpPr>
            <p:cNvPr id="20487" name="Line 41"/>
            <p:cNvSpPr>
              <a:spLocks noChangeShapeType="1"/>
            </p:cNvSpPr>
            <p:nvPr/>
          </p:nvSpPr>
          <p:spPr bwMode="auto">
            <a:xfrm flipV="1">
              <a:off x="2219" y="1489"/>
              <a:ext cx="0" cy="1059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4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0"/>
            <a:ext cx="8686800" cy="2743200"/>
          </a:xfrm>
          <a:noFill/>
        </p:spPr>
        <p:txBody>
          <a:bodyPr/>
          <a:lstStyle/>
          <a:p>
            <a:r>
              <a:rPr lang="en-US">
                <a:latin typeface="Arial" charset="0"/>
              </a:rPr>
              <a:t>For each i from 1 to n, except on the boundaries:</a:t>
            </a:r>
            <a:endParaRPr lang="en-US" sz="800">
              <a:latin typeface="Arial" charset="0"/>
            </a:endParaRPr>
          </a:p>
          <a:p>
            <a:pPr algn="ctr">
              <a:buFontTx/>
              <a:buNone/>
            </a:pPr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x(i-k</a:t>
            </a:r>
            <a:r>
              <a:rPr lang="en-US" b="1" baseline="30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) </a:t>
            </a:r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x(i-k) </a:t>
            </a:r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x(i-1) + 6*x(i) </a:t>
            </a:r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x(i+1) </a:t>
            </a:r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x(i+k) </a:t>
            </a:r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x(i+k</a:t>
            </a:r>
            <a:r>
              <a:rPr lang="en-US" b="1" baseline="30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) = 0</a:t>
            </a:r>
          </a:p>
          <a:p>
            <a:pPr lvl="4" algn="dist">
              <a:buFontTx/>
              <a:buNone/>
            </a:pPr>
            <a:endParaRPr lang="en-US">
              <a:solidFill>
                <a:srgbClr val="FF0000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n equations in n unknowns:  A*x = b</a:t>
            </a: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Each row of A has at most 7 nonzeros</a:t>
            </a: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In two dimensions, 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k = n</a:t>
            </a:r>
            <a:r>
              <a:rPr lang="en-US" b="1" baseline="30000">
                <a:solidFill>
                  <a:schemeClr val="hlink"/>
                </a:solidFill>
                <a:latin typeface="Arial" charset="0"/>
              </a:rPr>
              <a:t>1/2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and each row has at most 5 nzs</a:t>
            </a:r>
            <a:endParaRPr lang="en-US" b="1" baseline="30000">
              <a:solidFill>
                <a:schemeClr val="hlink"/>
              </a:solidFill>
              <a:latin typeface="Arial" charset="0"/>
            </a:endParaRPr>
          </a:p>
          <a:p>
            <a:endParaRPr lang="en-US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Stencil computations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562600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Data lives at the vertices of a regular mesh</a:t>
            </a:r>
          </a:p>
          <a:p>
            <a:pPr lvl="4"/>
            <a:endParaRPr lang="en-US">
              <a:solidFill>
                <a:schemeClr val="accent1"/>
              </a:solidFill>
              <a:latin typeface="Arial" charset="0"/>
            </a:endParaRPr>
          </a:p>
          <a:p>
            <a:r>
              <a:rPr lang="en-US">
                <a:latin typeface="Arial" charset="0"/>
              </a:rPr>
              <a:t>Each step, new values are computed from neighbors</a:t>
            </a:r>
          </a:p>
          <a:p>
            <a:endParaRPr lang="en-US">
              <a:solidFill>
                <a:schemeClr val="accent1"/>
              </a:solidFill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Examples: 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Game of Life   (9-point stencil)</a:t>
            </a:r>
          </a:p>
          <a:p>
            <a:pPr lvl="4"/>
            <a:endParaRPr lang="en-US" sz="200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Matvec in 2D model problem (5-point stencil)</a:t>
            </a:r>
          </a:p>
          <a:p>
            <a:pPr lvl="4"/>
            <a:endParaRPr lang="en-US" sz="2000">
              <a:solidFill>
                <a:schemeClr val="tx1"/>
              </a:solidFill>
              <a:latin typeface="Arial" charset="0"/>
            </a:endParaRP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Matvec in 3D model problem (7-point stencil)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735887" cy="422275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Parallelism in Stencil Computations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833938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  <a:latin typeface="Arial" charset="0"/>
              </a:rPr>
              <a:t>Parallelism</a:t>
            </a:r>
            <a:r>
              <a:rPr lang="en-US">
                <a:latin typeface="Arial" charset="0"/>
              </a:rPr>
              <a:t> is straightforward</a:t>
            </a:r>
          </a:p>
          <a:p>
            <a:pPr lvl="1"/>
            <a:r>
              <a:rPr lang="en-US">
                <a:latin typeface="Arial" charset="0"/>
              </a:rPr>
              <a:t>Mesh is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regular</a:t>
            </a:r>
            <a:r>
              <a:rPr lang="en-US">
                <a:latin typeface="Arial" charset="0"/>
              </a:rPr>
              <a:t> data structure</a:t>
            </a:r>
          </a:p>
          <a:p>
            <a:pPr lvl="1"/>
            <a:r>
              <a:rPr lang="en-US">
                <a:latin typeface="Arial" charset="0"/>
              </a:rPr>
              <a:t>Even decomposition across processors gives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load balance</a:t>
            </a:r>
          </a:p>
          <a:p>
            <a:r>
              <a:rPr lang="en-US">
                <a:solidFill>
                  <a:schemeClr val="accent1"/>
                </a:solidFill>
                <a:latin typeface="Arial" charset="0"/>
              </a:rPr>
              <a:t>Locality</a:t>
            </a:r>
            <a:r>
              <a:rPr lang="en-US">
                <a:latin typeface="Arial" charset="0"/>
              </a:rPr>
              <a:t> is achieved by using large patches of the mesh</a:t>
            </a:r>
          </a:p>
          <a:p>
            <a:pPr lvl="1"/>
            <a:r>
              <a:rPr lang="en-US">
                <a:latin typeface="Arial" charset="0"/>
              </a:rPr>
              <a:t>boundary values from neighboring patches are needed</a:t>
            </a: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048000" y="3581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429000" y="3581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667000" y="3581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429000" y="3962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667000" y="3962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048000" y="4343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429000" y="4343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2286000" y="4343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286000" y="3200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2286000" y="3581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2667000" y="4343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2286000" y="3962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3810000" y="4343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3810000" y="3200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3810000" y="3581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3810000" y="3962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2667000" y="3200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3048000" y="3200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3429000" y="3200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2286000" y="4724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3810000" y="4724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2667000" y="4724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3048000" y="4724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3429000" y="4724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4953000" y="3581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5334000" y="3581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4572000" y="3581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5334000" y="3962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4572000" y="3962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4953000" y="4343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Rectangle 34"/>
          <p:cNvSpPr>
            <a:spLocks noChangeArrowheads="1"/>
          </p:cNvSpPr>
          <p:nvPr/>
        </p:nvSpPr>
        <p:spPr bwMode="auto">
          <a:xfrm>
            <a:off x="5334000" y="4343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Rectangle 35"/>
          <p:cNvSpPr>
            <a:spLocks noChangeArrowheads="1"/>
          </p:cNvSpPr>
          <p:nvPr/>
        </p:nvSpPr>
        <p:spPr bwMode="auto">
          <a:xfrm>
            <a:off x="4191000" y="4343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Rectangle 36"/>
          <p:cNvSpPr>
            <a:spLocks noChangeArrowheads="1"/>
          </p:cNvSpPr>
          <p:nvPr/>
        </p:nvSpPr>
        <p:spPr bwMode="auto">
          <a:xfrm>
            <a:off x="4191000" y="3200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4191000" y="3581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4572000" y="4343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4191000" y="3962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Rectangle 40"/>
          <p:cNvSpPr>
            <a:spLocks noChangeArrowheads="1"/>
          </p:cNvSpPr>
          <p:nvPr/>
        </p:nvSpPr>
        <p:spPr bwMode="auto">
          <a:xfrm>
            <a:off x="4572000" y="3200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4953000" y="3200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5334000" y="3200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Rectangle 43"/>
          <p:cNvSpPr>
            <a:spLocks noChangeArrowheads="1"/>
          </p:cNvSpPr>
          <p:nvPr/>
        </p:nvSpPr>
        <p:spPr bwMode="auto">
          <a:xfrm>
            <a:off x="4191000" y="4724400"/>
            <a:ext cx="3810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2" name="Rectangle 44"/>
          <p:cNvSpPr>
            <a:spLocks noChangeArrowheads="1"/>
          </p:cNvSpPr>
          <p:nvPr/>
        </p:nvSpPr>
        <p:spPr bwMode="auto">
          <a:xfrm>
            <a:off x="4572000" y="4724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Rectangle 45"/>
          <p:cNvSpPr>
            <a:spLocks noChangeArrowheads="1"/>
          </p:cNvSpPr>
          <p:nvPr/>
        </p:nvSpPr>
        <p:spPr bwMode="auto">
          <a:xfrm>
            <a:off x="4953000" y="4724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5334000" y="4724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Rectangle 47"/>
          <p:cNvSpPr>
            <a:spLocks noChangeArrowheads="1"/>
          </p:cNvSpPr>
          <p:nvPr/>
        </p:nvSpPr>
        <p:spPr bwMode="auto">
          <a:xfrm>
            <a:off x="3048000" y="3962400"/>
            <a:ext cx="381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Rectangle 48"/>
          <p:cNvSpPr>
            <a:spLocks noChangeArrowheads="1"/>
          </p:cNvSpPr>
          <p:nvPr/>
        </p:nvSpPr>
        <p:spPr bwMode="auto">
          <a:xfrm>
            <a:off x="4953000" y="3962400"/>
            <a:ext cx="381000" cy="381000"/>
          </a:xfrm>
          <a:prstGeom prst="rect">
            <a:avLst/>
          </a:prstGeom>
          <a:solidFill>
            <a:srgbClr val="D4A97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354887" cy="422275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Where’s the data?  Two possible answers: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29600" cy="24082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grid nodes,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processors</a:t>
            </a:r>
          </a:p>
          <a:p>
            <a:r>
              <a:rPr lang="en-US" dirty="0">
                <a:latin typeface="Arial" charset="0"/>
              </a:rPr>
              <a:t>Each processor has a patch of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n/p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nodes</a:t>
            </a:r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Patch = consecutive rows: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2 * p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(n)</a:t>
            </a:r>
          </a:p>
          <a:p>
            <a:r>
              <a:rPr lang="en-US" dirty="0" smtClean="0">
                <a:latin typeface="Arial" charset="0"/>
              </a:rPr>
              <a:t>Patch = square block:       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 = 4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(p) * 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sqrt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(n)</a:t>
            </a:r>
          </a:p>
        </p:txBody>
      </p:sp>
      <p:pic>
        <p:nvPicPr>
          <p:cNvPr id="4101" name="Picture 4" descr="2DHeatParti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3117850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8202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724025" y="1655763"/>
            <a:ext cx="3279775" cy="3076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133600" y="2039938"/>
            <a:ext cx="2460625" cy="2308225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544763" y="2425700"/>
            <a:ext cx="1639887" cy="1538288"/>
          </a:xfrm>
          <a:prstGeom prst="rect">
            <a:avLst/>
          </a:prstGeom>
          <a:solidFill>
            <a:srgbClr val="00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882063" cy="9144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Ghost Nodes in Stencil Computations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29600" cy="5554663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Size of ghost region (and redundant computation) depends on network/memory speed vs. computation</a:t>
            </a:r>
          </a:p>
          <a:p>
            <a:pPr lvl="4"/>
            <a:endParaRPr lang="en-US" sz="800">
              <a:latin typeface="Times New Roman" charset="0"/>
            </a:endParaRPr>
          </a:p>
          <a:p>
            <a:r>
              <a:rPr lang="en-US">
                <a:latin typeface="Arial" charset="0"/>
              </a:rPr>
              <a:t>Can be used on unstructured meshes</a:t>
            </a:r>
          </a:p>
        </p:txBody>
      </p: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1724025" y="1655763"/>
            <a:ext cx="1639888" cy="1538287"/>
            <a:chOff x="1267" y="1502"/>
            <a:chExt cx="1033" cy="969"/>
          </a:xfrm>
        </p:grpSpPr>
        <p:sp>
          <p:nvSpPr>
            <p:cNvPr id="25648" name="Rectangle 8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9" name="Rectangle 9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0" name="Rectangle 10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1" name="Rectangle 11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2" name="Rectangle 12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3" name="Rectangle 13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4" name="Rectangle 14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5" name="Rectangle 15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6" name="Rectangle 16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7" name="Rectangle 17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8" name="Rectangle 18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08" name="Group 19"/>
          <p:cNvGrpSpPr>
            <a:grpSpLocks/>
          </p:cNvGrpSpPr>
          <p:nvPr/>
        </p:nvGrpSpPr>
        <p:grpSpPr bwMode="auto">
          <a:xfrm>
            <a:off x="3363913" y="1655763"/>
            <a:ext cx="1639887" cy="1538287"/>
            <a:chOff x="1267" y="1502"/>
            <a:chExt cx="1033" cy="969"/>
          </a:xfrm>
        </p:grpSpPr>
        <p:sp>
          <p:nvSpPr>
            <p:cNvPr id="25637" name="Rectangle 20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8" name="Rectangle 21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9" name="Rectangle 22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0" name="Rectangle 23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1" name="Rectangle 24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2" name="Rectangle 25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3" name="Rectangle 26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4" name="Rectangle 27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5" name="Rectangle 28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6" name="Rectangle 29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7" name="Rectangle 30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09" name="Group 31"/>
          <p:cNvGrpSpPr>
            <a:grpSpLocks/>
          </p:cNvGrpSpPr>
          <p:nvPr/>
        </p:nvGrpSpPr>
        <p:grpSpPr bwMode="auto">
          <a:xfrm>
            <a:off x="1724025" y="3194050"/>
            <a:ext cx="1639888" cy="1538288"/>
            <a:chOff x="1267" y="1502"/>
            <a:chExt cx="1033" cy="969"/>
          </a:xfrm>
        </p:grpSpPr>
        <p:sp>
          <p:nvSpPr>
            <p:cNvPr id="25626" name="Rectangle 32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Rectangle 33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8" name="Rectangle 34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Rectangle 35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Rectangle 36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Rectangle 37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2" name="Rectangle 38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3" name="Rectangle 39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4" name="Rectangle 40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5" name="Rectangle 41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6" name="Rectangle 42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10" name="Group 43"/>
          <p:cNvGrpSpPr>
            <a:grpSpLocks/>
          </p:cNvGrpSpPr>
          <p:nvPr/>
        </p:nvGrpSpPr>
        <p:grpSpPr bwMode="auto">
          <a:xfrm>
            <a:off x="3363913" y="3194050"/>
            <a:ext cx="1639887" cy="1538288"/>
            <a:chOff x="1267" y="1502"/>
            <a:chExt cx="1033" cy="969"/>
          </a:xfrm>
        </p:grpSpPr>
        <p:sp>
          <p:nvSpPr>
            <p:cNvPr id="25615" name="Rectangle 44"/>
            <p:cNvSpPr>
              <a:spLocks noChangeArrowheads="1"/>
            </p:cNvSpPr>
            <p:nvPr/>
          </p:nvSpPr>
          <p:spPr bwMode="auto">
            <a:xfrm>
              <a:off x="1267" y="1502"/>
              <a:ext cx="1033" cy="96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Rectangle 45"/>
            <p:cNvSpPr>
              <a:spLocks noChangeArrowheads="1"/>
            </p:cNvSpPr>
            <p:nvPr/>
          </p:nvSpPr>
          <p:spPr bwMode="auto">
            <a:xfrm>
              <a:off x="1267" y="1987"/>
              <a:ext cx="517" cy="4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Rectangle 46"/>
            <p:cNvSpPr>
              <a:spLocks noChangeArrowheads="1"/>
            </p:cNvSpPr>
            <p:nvPr/>
          </p:nvSpPr>
          <p:spPr bwMode="auto">
            <a:xfrm>
              <a:off x="1784" y="1502"/>
              <a:ext cx="516" cy="48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8" name="Rectangle 47"/>
            <p:cNvSpPr>
              <a:spLocks noChangeArrowheads="1"/>
            </p:cNvSpPr>
            <p:nvPr/>
          </p:nvSpPr>
          <p:spPr bwMode="auto">
            <a:xfrm>
              <a:off x="1267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Rectangle 48"/>
            <p:cNvSpPr>
              <a:spLocks noChangeArrowheads="1"/>
            </p:cNvSpPr>
            <p:nvPr/>
          </p:nvSpPr>
          <p:spPr bwMode="auto">
            <a:xfrm>
              <a:off x="1525" y="1987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0" name="Rectangle 49"/>
            <p:cNvSpPr>
              <a:spLocks noChangeArrowheads="1"/>
            </p:cNvSpPr>
            <p:nvPr/>
          </p:nvSpPr>
          <p:spPr bwMode="auto">
            <a:xfrm>
              <a:off x="1267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1" name="Rectangle 50"/>
            <p:cNvSpPr>
              <a:spLocks noChangeArrowheads="1"/>
            </p:cNvSpPr>
            <p:nvPr/>
          </p:nvSpPr>
          <p:spPr bwMode="auto">
            <a:xfrm>
              <a:off x="2042" y="1744"/>
              <a:ext cx="258" cy="2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Rectangle 51"/>
            <p:cNvSpPr>
              <a:spLocks noChangeArrowheads="1"/>
            </p:cNvSpPr>
            <p:nvPr/>
          </p:nvSpPr>
          <p:spPr bwMode="auto">
            <a:xfrm>
              <a:off x="1784" y="1502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Rectangle 52"/>
            <p:cNvSpPr>
              <a:spLocks noChangeArrowheads="1"/>
            </p:cNvSpPr>
            <p:nvPr/>
          </p:nvSpPr>
          <p:spPr bwMode="auto">
            <a:xfrm>
              <a:off x="2042" y="2229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Rectangle 53"/>
            <p:cNvSpPr>
              <a:spLocks noChangeArrowheads="1"/>
            </p:cNvSpPr>
            <p:nvPr/>
          </p:nvSpPr>
          <p:spPr bwMode="auto">
            <a:xfrm>
              <a:off x="1784" y="1987"/>
              <a:ext cx="258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Rectangle 54"/>
            <p:cNvSpPr>
              <a:spLocks noChangeArrowheads="1"/>
            </p:cNvSpPr>
            <p:nvPr/>
          </p:nvSpPr>
          <p:spPr bwMode="auto">
            <a:xfrm>
              <a:off x="1525" y="1502"/>
              <a:ext cx="259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11" name="Text Box 55"/>
          <p:cNvSpPr txBox="1">
            <a:spLocks noChangeArrowheads="1"/>
          </p:cNvSpPr>
          <p:nvPr/>
        </p:nvSpPr>
        <p:spPr bwMode="auto">
          <a:xfrm>
            <a:off x="5381625" y="1884363"/>
            <a:ext cx="2133600" cy="379412"/>
          </a:xfrm>
          <a:prstGeom prst="rect">
            <a:avLst/>
          </a:prstGeom>
          <a:solidFill>
            <a:srgbClr val="00FF99"/>
          </a:solidFill>
          <a:ln w="12700">
            <a:solidFill>
              <a:srgbClr val="00FF99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To compute green</a:t>
            </a:r>
          </a:p>
        </p:txBody>
      </p:sp>
      <p:sp>
        <p:nvSpPr>
          <p:cNvPr id="25612" name="Line 56"/>
          <p:cNvSpPr>
            <a:spLocks noChangeShapeType="1"/>
          </p:cNvSpPr>
          <p:nvPr/>
        </p:nvSpPr>
        <p:spPr bwMode="auto">
          <a:xfrm flipH="1">
            <a:off x="4184650" y="2263775"/>
            <a:ext cx="1196975" cy="161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Text Box 57"/>
          <p:cNvSpPr txBox="1">
            <a:spLocks noChangeArrowheads="1"/>
          </p:cNvSpPr>
          <p:nvPr/>
        </p:nvSpPr>
        <p:spPr bwMode="auto">
          <a:xfrm>
            <a:off x="5381625" y="2814638"/>
            <a:ext cx="2133600" cy="36671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Copy yellow</a:t>
            </a:r>
          </a:p>
        </p:txBody>
      </p:sp>
      <p:sp>
        <p:nvSpPr>
          <p:cNvPr id="25614" name="Text Box 58"/>
          <p:cNvSpPr txBox="1">
            <a:spLocks noChangeArrowheads="1"/>
          </p:cNvSpPr>
          <p:nvPr/>
        </p:nvSpPr>
        <p:spPr bwMode="auto">
          <a:xfrm>
            <a:off x="5381625" y="3963988"/>
            <a:ext cx="2133600" cy="366712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Compute blue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086600" cy="81915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The Landscape of Ax=b Solvers</a:t>
            </a:r>
            <a:endParaRPr lang="en-US" sz="4000" smtClean="0">
              <a:ea typeface="+mj-ea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894013" y="2357438"/>
          <a:ext cx="4416425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Document" r:id="rId3" imgW="4426560" imgH="3743280" progId="Word.Document.8">
                  <p:embed/>
                </p:oleObj>
              </mc:Choice>
              <mc:Fallback>
                <p:oleObj name="Document" r:id="rId3" imgW="4426560" imgH="37432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2357438"/>
                        <a:ext cx="4416425" cy="3738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276600" y="1447800"/>
            <a:ext cx="2797175" cy="822325"/>
            <a:chOff x="2064" y="912"/>
            <a:chExt cx="1762" cy="518"/>
          </a:xfrm>
        </p:grpSpPr>
        <p:sp>
          <p:nvSpPr>
            <p:cNvPr id="1039" name="Text Box 5"/>
            <p:cNvSpPr txBox="1">
              <a:spLocks noChangeArrowheads="1"/>
            </p:cNvSpPr>
            <p:nvPr/>
          </p:nvSpPr>
          <p:spPr bwMode="auto">
            <a:xfrm>
              <a:off x="2064" y="912"/>
              <a:ext cx="71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Direct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A = LU</a:t>
              </a:r>
            </a:p>
          </p:txBody>
        </p:sp>
        <p:sp>
          <p:nvSpPr>
            <p:cNvPr id="1040" name="Text Box 6"/>
            <p:cNvSpPr txBox="1">
              <a:spLocks noChangeArrowheads="1"/>
            </p:cNvSpPr>
            <p:nvPr/>
          </p:nvSpPr>
          <p:spPr bwMode="auto">
            <a:xfrm>
              <a:off x="3072" y="912"/>
              <a:ext cx="75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Iterative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  <a:p>
              <a:pPr algn="ctr"/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y</a:t>
              </a:r>
              <a:r>
                <a:rPr lang="ja-JP" altLang="en-US" sz="2400">
                  <a:solidFill>
                    <a:schemeClr val="hlink"/>
                  </a:solidFill>
                  <a:latin typeface="Times New Roman" charset="0"/>
                </a:rPr>
                <a:t>’</a:t>
              </a:r>
              <a:r>
                <a:rPr lang="en-US" sz="2400">
                  <a:solidFill>
                    <a:schemeClr val="hlink"/>
                  </a:solidFill>
                  <a:latin typeface="Times New Roman" charset="0"/>
                </a:rPr>
                <a:t> = Ay</a:t>
              </a:r>
            </a:p>
          </p:txBody>
        </p:sp>
      </p:grpSp>
      <p:grpSp>
        <p:nvGrpSpPr>
          <p:cNvPr id="1029" name="Group 7"/>
          <p:cNvGrpSpPr>
            <a:grpSpLocks/>
          </p:cNvGrpSpPr>
          <p:nvPr/>
        </p:nvGrpSpPr>
        <p:grpSpPr bwMode="auto">
          <a:xfrm>
            <a:off x="1143000" y="2667000"/>
            <a:ext cx="1519238" cy="2559050"/>
            <a:chOff x="720" y="1680"/>
            <a:chExt cx="957" cy="1612"/>
          </a:xfrm>
        </p:grpSpPr>
        <p:sp>
          <p:nvSpPr>
            <p:cNvPr id="1037" name="Text Box 8"/>
            <p:cNvSpPr txBox="1">
              <a:spLocks noChangeArrowheads="1"/>
            </p:cNvSpPr>
            <p:nvPr/>
          </p:nvSpPr>
          <p:spPr bwMode="auto">
            <a:xfrm>
              <a:off x="736" y="1680"/>
              <a:ext cx="9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Non-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</p:txBody>
        </p:sp>
        <p:sp>
          <p:nvSpPr>
            <p:cNvPr id="1038" name="Text Box 9"/>
            <p:cNvSpPr txBox="1">
              <a:spLocks noChangeArrowheads="1"/>
            </p:cNvSpPr>
            <p:nvPr/>
          </p:nvSpPr>
          <p:spPr bwMode="auto">
            <a:xfrm>
              <a:off x="720" y="2544"/>
              <a:ext cx="957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Symmetric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positive</a:t>
              </a:r>
            </a:p>
            <a:p>
              <a:pPr algn="ctr"/>
              <a:r>
                <a:rPr lang="en-US" sz="2400" u="sng">
                  <a:solidFill>
                    <a:schemeClr val="hlink"/>
                  </a:solidFill>
                  <a:latin typeface="Times New Roman" charset="0"/>
                </a:rPr>
                <a:t>definite</a:t>
              </a:r>
              <a:endParaRPr lang="en-US" sz="2400">
                <a:solidFill>
                  <a:schemeClr val="hlink"/>
                </a:solidFill>
                <a:latin typeface="Times New Roman" charset="0"/>
              </a:endParaRPr>
            </a:p>
          </p:txBody>
        </p:sp>
      </p:grp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1828800" y="5867400"/>
            <a:ext cx="173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More Robust</a:t>
            </a:r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5308600" y="5867400"/>
            <a:ext cx="3060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21FAE"/>
                </a:solidFill>
                <a:latin typeface="Arial" charset="0"/>
              </a:rPr>
              <a:t>Less Storage (if sparse)</a:t>
            </a: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763963" y="6065838"/>
            <a:ext cx="1319212" cy="3175"/>
          </a:xfrm>
          <a:prstGeom prst="line">
            <a:avLst/>
          </a:prstGeom>
          <a:noFill/>
          <a:ln w="57150">
            <a:solidFill>
              <a:srgbClr val="021FAE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7010400" y="2362200"/>
            <a:ext cx="1804988" cy="3063875"/>
            <a:chOff x="4416" y="1488"/>
            <a:chExt cx="1137" cy="1930"/>
          </a:xfrm>
        </p:grpSpPr>
        <p:sp>
          <p:nvSpPr>
            <p:cNvPr id="1034" name="Text Box 14"/>
            <p:cNvSpPr txBox="1">
              <a:spLocks noChangeArrowheads="1"/>
            </p:cNvSpPr>
            <p:nvPr/>
          </p:nvSpPr>
          <p:spPr bwMode="auto">
            <a:xfrm>
              <a:off x="4437" y="3168"/>
              <a:ext cx="10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Robust</a:t>
              </a:r>
            </a:p>
          </p:txBody>
        </p:sp>
        <p:sp>
          <p:nvSpPr>
            <p:cNvPr id="1035" name="Text Box 15"/>
            <p:cNvSpPr txBox="1">
              <a:spLocks noChangeArrowheads="1"/>
            </p:cNvSpPr>
            <p:nvPr/>
          </p:nvSpPr>
          <p:spPr bwMode="auto">
            <a:xfrm>
              <a:off x="4416" y="1488"/>
              <a:ext cx="11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1">
                  <a:solidFill>
                    <a:srgbClr val="021FAE"/>
                  </a:solidFill>
                  <a:latin typeface="Arial" charset="0"/>
                </a:rPr>
                <a:t>More General</a:t>
              </a:r>
            </a:p>
          </p:txBody>
        </p:sp>
        <p:sp>
          <p:nvSpPr>
            <p:cNvPr id="1036" name="Line 16"/>
            <p:cNvSpPr>
              <a:spLocks noChangeShapeType="1"/>
            </p:cNvSpPr>
            <p:nvPr/>
          </p:nvSpPr>
          <p:spPr bwMode="auto">
            <a:xfrm rot="-5400000">
              <a:off x="4360" y="2453"/>
              <a:ext cx="1248" cy="0"/>
            </a:xfrm>
            <a:prstGeom prst="line">
              <a:avLst/>
            </a:prstGeom>
            <a:noFill/>
            <a:ln w="57150">
              <a:solidFill>
                <a:srgbClr val="021FAE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Complexity of linear solvers</a:t>
            </a:r>
            <a:endParaRPr lang="en-US" sz="2400" smtClean="0">
              <a:ea typeface="+mj-ea"/>
            </a:endParaRPr>
          </a:p>
        </p:txBody>
      </p:sp>
      <p:graphicFrame>
        <p:nvGraphicFramePr>
          <p:cNvPr id="380931" name="Group 3"/>
          <p:cNvGraphicFramePr>
            <a:graphicFrameLocks noGrp="1"/>
          </p:cNvGraphicFramePr>
          <p:nvPr/>
        </p:nvGraphicFramePr>
        <p:xfrm>
          <a:off x="228600" y="3124200"/>
          <a:ext cx="8382000" cy="3522662"/>
        </p:xfrm>
        <a:graphic>
          <a:graphicData uri="http://schemas.openxmlformats.org/drawingml/2006/table">
            <a:tbl>
              <a:tblPr/>
              <a:tblGrid>
                <a:gridCol w="2873375"/>
                <a:gridCol w="2613025"/>
                <a:gridCol w="2895600"/>
              </a:tblGrid>
              <a:tr h="5791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2D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3D</a:t>
                      </a:r>
                    </a:p>
                  </a:txBody>
                  <a:tcPr marT="45724" marB="45724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Sparse Cholesky: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2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exact arithmetic: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 precond: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1.33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modified IC: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1.25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1.17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CG,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support trees: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1.20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-&gt; 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1+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1.75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-&gt; O(n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1+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en-US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Multigrid:</a:t>
                      </a: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O(n)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129" name="Group 45"/>
          <p:cNvGrpSpPr>
            <a:grpSpLocks/>
          </p:cNvGrpSpPr>
          <p:nvPr/>
        </p:nvGrpSpPr>
        <p:grpSpPr bwMode="auto">
          <a:xfrm>
            <a:off x="2895600" y="1371600"/>
            <a:ext cx="2362200" cy="1524000"/>
            <a:chOff x="960" y="1104"/>
            <a:chExt cx="1488" cy="960"/>
          </a:xfrm>
        </p:grpSpPr>
        <p:grpSp>
          <p:nvGrpSpPr>
            <p:cNvPr id="4170" name="Group 46"/>
            <p:cNvGrpSpPr>
              <a:grpSpLocks/>
            </p:cNvGrpSpPr>
            <p:nvPr/>
          </p:nvGrpSpPr>
          <p:grpSpPr bwMode="auto">
            <a:xfrm>
              <a:off x="1488" y="1104"/>
              <a:ext cx="960" cy="960"/>
              <a:chOff x="436" y="1482"/>
              <a:chExt cx="960" cy="960"/>
            </a:xfrm>
          </p:grpSpPr>
          <p:grpSp>
            <p:nvGrpSpPr>
              <p:cNvPr id="4173" name="Group 47"/>
              <p:cNvGrpSpPr>
                <a:grpSpLocks/>
              </p:cNvGrpSpPr>
              <p:nvPr/>
            </p:nvGrpSpPr>
            <p:grpSpPr bwMode="auto">
              <a:xfrm>
                <a:off x="436" y="1482"/>
                <a:ext cx="960" cy="953"/>
                <a:chOff x="1440" y="1441"/>
                <a:chExt cx="960" cy="953"/>
              </a:xfrm>
            </p:grpSpPr>
            <p:sp>
              <p:nvSpPr>
                <p:cNvPr id="4180" name="Line 48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1" name="Line 49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2" name="Line 50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3" name="Line 51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4" name="Line 52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174" name="Group 53"/>
              <p:cNvGrpSpPr>
                <a:grpSpLocks/>
              </p:cNvGrpSpPr>
              <p:nvPr/>
            </p:nvGrpSpPr>
            <p:grpSpPr bwMode="auto">
              <a:xfrm rot="-5400000">
                <a:off x="438" y="1485"/>
                <a:ext cx="960" cy="953"/>
                <a:chOff x="1440" y="1441"/>
                <a:chExt cx="960" cy="953"/>
              </a:xfrm>
            </p:grpSpPr>
            <p:sp>
              <p:nvSpPr>
                <p:cNvPr id="4175" name="Line 54"/>
                <p:cNvSpPr>
                  <a:spLocks noChangeShapeType="1"/>
                </p:cNvSpPr>
                <p:nvPr/>
              </p:nvSpPr>
              <p:spPr bwMode="auto">
                <a:xfrm>
                  <a:off x="1440" y="1441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6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1679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7" name="Line 56"/>
                <p:cNvSpPr>
                  <a:spLocks noChangeShapeType="1"/>
                </p:cNvSpPr>
                <p:nvPr/>
              </p:nvSpPr>
              <p:spPr bwMode="auto">
                <a:xfrm>
                  <a:off x="1440" y="1917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8" name="Line 57"/>
                <p:cNvSpPr>
                  <a:spLocks noChangeShapeType="1"/>
                </p:cNvSpPr>
                <p:nvPr/>
              </p:nvSpPr>
              <p:spPr bwMode="auto">
                <a:xfrm>
                  <a:off x="1440" y="2155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9" name="Line 58"/>
                <p:cNvSpPr>
                  <a:spLocks noChangeShapeType="1"/>
                </p:cNvSpPr>
                <p:nvPr/>
              </p:nvSpPr>
              <p:spPr bwMode="auto">
                <a:xfrm>
                  <a:off x="1440" y="2394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171" name="Text Box 59"/>
            <p:cNvSpPr txBox="1">
              <a:spLocks noChangeArrowheads="1"/>
            </p:cNvSpPr>
            <p:nvPr/>
          </p:nvSpPr>
          <p:spPr bwMode="auto">
            <a:xfrm>
              <a:off x="960" y="1440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1/2</a:t>
              </a:r>
            </a:p>
          </p:txBody>
        </p:sp>
        <p:sp>
          <p:nvSpPr>
            <p:cNvPr id="4172" name="Line 60"/>
            <p:cNvSpPr>
              <a:spLocks noChangeShapeType="1"/>
            </p:cNvSpPr>
            <p:nvPr/>
          </p:nvSpPr>
          <p:spPr bwMode="auto">
            <a:xfrm flipV="1">
              <a:off x="1392" y="1104"/>
              <a:ext cx="0" cy="96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30" name="Group 61"/>
          <p:cNvGrpSpPr>
            <a:grpSpLocks/>
          </p:cNvGrpSpPr>
          <p:nvPr/>
        </p:nvGrpSpPr>
        <p:grpSpPr bwMode="auto">
          <a:xfrm>
            <a:off x="5638800" y="1066800"/>
            <a:ext cx="2598738" cy="1833563"/>
            <a:chOff x="3120" y="1008"/>
            <a:chExt cx="1637" cy="1155"/>
          </a:xfrm>
        </p:grpSpPr>
        <p:grpSp>
          <p:nvGrpSpPr>
            <p:cNvPr id="4132" name="Group 62"/>
            <p:cNvGrpSpPr>
              <a:grpSpLocks noChangeAspect="1"/>
            </p:cNvGrpSpPr>
            <p:nvPr/>
          </p:nvGrpSpPr>
          <p:grpSpPr bwMode="auto">
            <a:xfrm>
              <a:off x="3600" y="1008"/>
              <a:ext cx="1157" cy="1155"/>
              <a:chOff x="3168" y="960"/>
              <a:chExt cx="1443" cy="1440"/>
            </a:xfrm>
          </p:grpSpPr>
          <p:grpSp>
            <p:nvGrpSpPr>
              <p:cNvPr id="4135" name="Group 63"/>
              <p:cNvGrpSpPr>
                <a:grpSpLocks noChangeAspect="1"/>
              </p:cNvGrpSpPr>
              <p:nvPr/>
            </p:nvGrpSpPr>
            <p:grpSpPr bwMode="auto">
              <a:xfrm>
                <a:off x="3168" y="1440"/>
                <a:ext cx="960" cy="960"/>
                <a:chOff x="436" y="1482"/>
                <a:chExt cx="960" cy="960"/>
              </a:xfrm>
            </p:grpSpPr>
            <p:grpSp>
              <p:nvGrpSpPr>
                <p:cNvPr id="4158" name="Group 64"/>
                <p:cNvGrpSpPr>
                  <a:grpSpLocks noChangeAspect="1"/>
                </p:cNvGrpSpPr>
                <p:nvPr/>
              </p:nvGrpSpPr>
              <p:grpSpPr bwMode="auto">
                <a:xfrm>
                  <a:off x="436" y="1482"/>
                  <a:ext cx="960" cy="953"/>
                  <a:chOff x="1440" y="1441"/>
                  <a:chExt cx="960" cy="953"/>
                </a:xfrm>
              </p:grpSpPr>
              <p:sp>
                <p:nvSpPr>
                  <p:cNvPr id="4165" name="Line 6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6" name="Line 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7" name="Line 6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8" name="Line 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9" name="Line 6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159" name="Group 70"/>
                <p:cNvGrpSpPr>
                  <a:grpSpLocks noChangeAspect="1"/>
                </p:cNvGrpSpPr>
                <p:nvPr/>
              </p:nvGrpSpPr>
              <p:grpSpPr bwMode="auto">
                <a:xfrm rot="-5400000">
                  <a:off x="438" y="1485"/>
                  <a:ext cx="960" cy="953"/>
                  <a:chOff x="1440" y="1441"/>
                  <a:chExt cx="960" cy="953"/>
                </a:xfrm>
              </p:grpSpPr>
              <p:sp>
                <p:nvSpPr>
                  <p:cNvPr id="4160" name="Line 7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441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1" name="Line 7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679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2" name="Line 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1917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3" name="Line 7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155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4" name="Line 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440" y="2394"/>
                    <a:ext cx="96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136" name="Group 76"/>
              <p:cNvGrpSpPr>
                <a:grpSpLocks noChangeAspect="1"/>
              </p:cNvGrpSpPr>
              <p:nvPr/>
            </p:nvGrpSpPr>
            <p:grpSpPr bwMode="auto">
              <a:xfrm>
                <a:off x="3168" y="960"/>
                <a:ext cx="1440" cy="483"/>
                <a:chOff x="3168" y="960"/>
                <a:chExt cx="1440" cy="483"/>
              </a:xfrm>
            </p:grpSpPr>
            <p:sp>
              <p:nvSpPr>
                <p:cNvPr id="4148" name="Line 77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9" name="Line 78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0" name="Line 79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1" name="Line 80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2" name="Line 81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3" name="Line 82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4" name="Line 8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5" name="Line 8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6" name="Line 8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7" name="Line 8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137" name="Group 87"/>
              <p:cNvGrpSpPr>
                <a:grpSpLocks noChangeAspect="1"/>
              </p:cNvGrpSpPr>
              <p:nvPr/>
            </p:nvGrpSpPr>
            <p:grpSpPr bwMode="auto">
              <a:xfrm rot="5400000" flipV="1">
                <a:off x="3650" y="1438"/>
                <a:ext cx="1440" cy="483"/>
                <a:chOff x="3168" y="960"/>
                <a:chExt cx="1440" cy="483"/>
              </a:xfrm>
            </p:grpSpPr>
            <p:sp>
              <p:nvSpPr>
                <p:cNvPr id="4138" name="Line 88"/>
                <p:cNvSpPr>
                  <a:spLocks noChangeAspect="1" noChangeShapeType="1"/>
                </p:cNvSpPr>
                <p:nvPr/>
              </p:nvSpPr>
              <p:spPr bwMode="auto">
                <a:xfrm>
                  <a:off x="3648" y="96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9" name="Line 89"/>
                <p:cNvSpPr>
                  <a:spLocks noChangeAspect="1" noChangeShapeType="1"/>
                </p:cNvSpPr>
                <p:nvPr/>
              </p:nvSpPr>
              <p:spPr bwMode="auto">
                <a:xfrm>
                  <a:off x="3528" y="108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0" name="Line 90"/>
                <p:cNvSpPr>
                  <a:spLocks noChangeAspect="1" noChangeShapeType="1"/>
                </p:cNvSpPr>
                <p:nvPr/>
              </p:nvSpPr>
              <p:spPr bwMode="auto">
                <a:xfrm>
                  <a:off x="3408" y="120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1" name="Line 91"/>
                <p:cNvSpPr>
                  <a:spLocks noChangeAspect="1" noChangeShapeType="1"/>
                </p:cNvSpPr>
                <p:nvPr/>
              </p:nvSpPr>
              <p:spPr bwMode="auto">
                <a:xfrm>
                  <a:off x="3288" y="132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2" name="Line 92"/>
                <p:cNvSpPr>
                  <a:spLocks noChangeAspect="1" noChangeShapeType="1"/>
                </p:cNvSpPr>
                <p:nvPr/>
              </p:nvSpPr>
              <p:spPr bwMode="auto">
                <a:xfrm>
                  <a:off x="3168" y="1440"/>
                  <a:ext cx="96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3" name="Line 9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168" y="964"/>
                  <a:ext cx="483" cy="47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4" name="Line 94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407" y="963"/>
                  <a:ext cx="483" cy="47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5" name="Line 95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646" y="962"/>
                  <a:ext cx="483" cy="48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6" name="Line 9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3885" y="961"/>
                  <a:ext cx="483" cy="4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7" name="Line 97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4125" y="960"/>
                  <a:ext cx="483" cy="48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133" name="Text Box 98"/>
            <p:cNvSpPr txBox="1">
              <a:spLocks noChangeArrowheads="1"/>
            </p:cNvSpPr>
            <p:nvPr/>
          </p:nvSpPr>
          <p:spPr bwMode="auto">
            <a:xfrm>
              <a:off x="3120" y="1584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System VT Special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  <a:latin typeface="Arial" charset="0"/>
                </a:rPr>
                <a:t>n</a:t>
              </a:r>
              <a:r>
                <a:rPr lang="en-US" sz="2400" b="1" baseline="30000">
                  <a:solidFill>
                    <a:schemeClr val="hlink"/>
                  </a:solidFill>
                  <a:latin typeface="Arial" charset="0"/>
                </a:rPr>
                <a:t>1/3</a:t>
              </a:r>
            </a:p>
          </p:txBody>
        </p:sp>
        <p:sp>
          <p:nvSpPr>
            <p:cNvPr id="4134" name="Line 99"/>
            <p:cNvSpPr>
              <a:spLocks noChangeShapeType="1"/>
            </p:cNvSpPr>
            <p:nvPr/>
          </p:nvSpPr>
          <p:spPr bwMode="auto">
            <a:xfrm flipV="1">
              <a:off x="3504" y="1392"/>
              <a:ext cx="0" cy="76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31" name="Text Box 100"/>
          <p:cNvSpPr txBox="1">
            <a:spLocks noChangeArrowheads="1"/>
          </p:cNvSpPr>
          <p:nvPr/>
        </p:nvSpPr>
        <p:spPr bwMode="auto">
          <a:xfrm>
            <a:off x="363538" y="1223963"/>
            <a:ext cx="22098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Time to solve model problem (Poisson</a:t>
            </a:r>
            <a:r>
              <a:rPr lang="ja-JP" altLang="en-US" sz="2400">
                <a:solidFill>
                  <a:schemeClr val="hlink"/>
                </a:solidFill>
                <a:latin typeface="Arial" charset="0"/>
              </a:rPr>
              <a:t>’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 equation) on regular mesh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Dense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Gaussian elimination with partial pivoting (LU)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See Jim Demmel</a:t>
            </a:r>
            <a:r>
              <a:rPr lang="ja-JP" altLang="en-US" sz="240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s slides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FF0000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Iterative methods – Conjugate gradient,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Sparse matrix times dense vector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 sz="1600">
              <a:solidFill>
                <a:schemeClr val="tx1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Gaussian elimination – Cholesky, LU,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1600">
              <a:solidFill>
                <a:schemeClr val="tx1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Preconditioned iterative methods and multigrid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CS 240A:  Solving Ax = b in parallel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r>
              <a:rPr lang="en-US" u="sng">
                <a:solidFill>
                  <a:srgbClr val="969696"/>
                </a:solidFill>
                <a:latin typeface="Arial" charset="0"/>
              </a:rPr>
              <a:t>Dense A:</a:t>
            </a:r>
            <a:r>
              <a:rPr lang="en-US">
                <a:solidFill>
                  <a:srgbClr val="969696"/>
                </a:solidFill>
                <a:latin typeface="Arial" charset="0"/>
              </a:rPr>
              <a:t>  Gaussian elimination with partial pivoting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See Jim Demmel</a:t>
            </a:r>
            <a:r>
              <a:rPr lang="ja-JP" altLang="en-US" sz="2400">
                <a:solidFill>
                  <a:srgbClr val="969696"/>
                </a:solidFill>
                <a:latin typeface="Arial" charset="0"/>
              </a:rPr>
              <a:t>’</a:t>
            </a:r>
            <a:r>
              <a:rPr lang="en-US" sz="2400">
                <a:solidFill>
                  <a:srgbClr val="969696"/>
                </a:solidFill>
                <a:latin typeface="Arial" charset="0"/>
              </a:rPr>
              <a:t>s slides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Same flavor as matrix * matrix, but more complicated</a:t>
            </a:r>
          </a:p>
          <a:p>
            <a:pPr lvl="4"/>
            <a:endParaRPr lang="en-US" sz="1800">
              <a:solidFill>
                <a:srgbClr val="969696"/>
              </a:solidFill>
              <a:latin typeface="Arial" charset="0"/>
            </a:endParaRPr>
          </a:p>
          <a:p>
            <a:r>
              <a:rPr lang="en-US" u="sng">
                <a:solidFill>
                  <a:schemeClr val="tx1"/>
                </a:solidFill>
                <a:latin typeface="Arial" charset="0"/>
              </a:rPr>
              <a:t>Sparse A: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 Iterative methods – Conjugate gradient etc.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Sparse matrix times dense vector</a:t>
            </a:r>
            <a:endParaRPr lang="en-US" sz="200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 sz="1600">
              <a:solidFill>
                <a:schemeClr val="tx1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Gaussian elimination – Cholesky, LU, etc.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Graph algorithms</a:t>
            </a:r>
          </a:p>
          <a:p>
            <a:pPr lvl="4"/>
            <a:endParaRPr lang="en-US" sz="2400">
              <a:solidFill>
                <a:srgbClr val="969696"/>
              </a:solidFill>
              <a:latin typeface="Arial" charset="0"/>
            </a:endParaRPr>
          </a:p>
          <a:p>
            <a:r>
              <a:rPr lang="en-US">
                <a:solidFill>
                  <a:srgbClr val="969696"/>
                </a:solidFill>
                <a:latin typeface="Arial" charset="0"/>
              </a:rPr>
              <a:t>Sparse A:  Preconditioned iterative methods and multigrid</a:t>
            </a:r>
          </a:p>
          <a:p>
            <a:pPr lvl="1"/>
            <a:r>
              <a:rPr lang="en-US" sz="2400">
                <a:solidFill>
                  <a:srgbClr val="969696"/>
                </a:solidFill>
                <a:latin typeface="Arial" charset="0"/>
              </a:rPr>
              <a:t>Mixture of lots of things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 sz="2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 sz="2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sz="2400">
              <a:solidFill>
                <a:schemeClr val="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…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sz="2000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 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…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 sz="2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 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…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09600"/>
          </a:xfrm>
        </p:spPr>
        <p:txBody>
          <a:bodyPr/>
          <a:lstStyle/>
          <a:p>
            <a:r>
              <a: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Conjugate gradient iteration for Ax = b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1219200"/>
            <a:ext cx="8001000" cy="487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7" tIns="44450" rIns="90487" bIns="44450"/>
          <a:lstStyle/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0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approx solution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b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residual = b - Ax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0     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="1" u="sng">
                <a:solidFill>
                  <a:srgbClr val="000000"/>
                </a:solidFill>
                <a:latin typeface="Times" charset="0"/>
              </a:rPr>
              <a:t>for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 k  =  1, 2, 3, . . .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(r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/ (d</a:t>
            </a:r>
            <a:r>
              <a:rPr lang="en-US" baseline="30000">
                <a:solidFill>
                  <a:srgbClr val="000000"/>
                </a:solidFill>
                <a:latin typeface="Times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Ad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)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step length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x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+ α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k-1  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approx solution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 baseline="-25000">
                <a:solidFill>
                  <a:srgbClr val="000000"/>
                </a:solidFill>
                <a:latin typeface="Times" charset="0"/>
              </a:rPr>
              <a:t>	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r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=  …     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residual</a:t>
            </a:r>
            <a:endParaRPr lang="en-US" baseline="-25000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 </a:t>
            </a: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r>
              <a:rPr lang="en-US">
                <a:solidFill>
                  <a:srgbClr val="000000"/>
                </a:solidFill>
                <a:latin typeface="Times" charset="0"/>
              </a:rPr>
              <a:t>	d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k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=  …            </a:t>
            </a:r>
            <a:r>
              <a:rPr lang="en-US" baseline="-25000">
                <a:solidFill>
                  <a:srgbClr val="000000"/>
                </a:solidFill>
                <a:latin typeface="Times" charset="0"/>
              </a:rPr>
              <a:t>                     </a:t>
            </a:r>
            <a:r>
              <a:rPr lang="en-US">
                <a:solidFill>
                  <a:srgbClr val="000000"/>
                </a:solidFill>
                <a:latin typeface="Times" charset="0"/>
              </a:rPr>
              <a:t> </a:t>
            </a:r>
            <a:r>
              <a:rPr lang="en-US" sz="2400">
                <a:solidFill>
                  <a:schemeClr val="hlink"/>
                </a:solidFill>
                <a:latin typeface="Arial" charset="0"/>
              </a:rPr>
              <a:t>new search direction</a:t>
            </a:r>
            <a:endParaRPr lang="en-US">
              <a:solidFill>
                <a:srgbClr val="000000"/>
              </a:solidFill>
              <a:latin typeface="Times" charset="0"/>
            </a:endParaRPr>
          </a:p>
          <a:p>
            <a:pPr marL="457200" indent="-45720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baseline="-25000">
              <a:solidFill>
                <a:srgbClr val="000000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11525</TotalTime>
  <Words>1349</Words>
  <Application>Microsoft Macintosh PowerPoint</Application>
  <PresentationFormat>On-screen Show (4:3)</PresentationFormat>
  <Paragraphs>270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Default Design</vt:lpstr>
      <vt:lpstr>Document</vt:lpstr>
      <vt:lpstr>CS240A: Conjugate Gradients  and the Model Problem </vt:lpstr>
      <vt:lpstr>Model Problem:  Solving Poisson’s equation for temperature</vt:lpstr>
      <vt:lpstr>The Landscape of Ax=b Solvers</vt:lpstr>
      <vt:lpstr>Complexity of linear solvers</vt:lpstr>
      <vt:lpstr>CS 240A:  Solving Ax = b in parallel</vt:lpstr>
      <vt:lpstr>CS 240A:  Solving Ax = b in parallel</vt:lpstr>
      <vt:lpstr>Conjugate gradient iteration for Ax = b</vt:lpstr>
      <vt:lpstr>Conjugate gradient iteration for Ax = b</vt:lpstr>
      <vt:lpstr>Conjugate gradient iteration for Ax = b</vt:lpstr>
      <vt:lpstr>Conjugate gradient iteration for Ax = b</vt:lpstr>
      <vt:lpstr>Conjugate gradient iteration for Ax = b</vt:lpstr>
      <vt:lpstr>Conjugate gradient iteration</vt:lpstr>
      <vt:lpstr>Conjugate gradient:  Krylov subspaces</vt:lpstr>
      <vt:lpstr>Conjugate gradient:  Orthogonal sequences</vt:lpstr>
      <vt:lpstr>Conjugate gradient:  Convergence</vt:lpstr>
      <vt:lpstr>Other Krylov subspace methods</vt:lpstr>
      <vt:lpstr>Conjugate gradient iteration</vt:lpstr>
      <vt:lpstr>Conjugate gradient primitives</vt:lpstr>
      <vt:lpstr>Model Problem:  Solving Poisson’s equation for temperature</vt:lpstr>
      <vt:lpstr>Model Problem:  Solving Poisson’s equation</vt:lpstr>
      <vt:lpstr>Stencil computations</vt:lpstr>
      <vt:lpstr>Parallelism in Stencil Computations</vt:lpstr>
      <vt:lpstr>Where’s the data?  Two possible answers:</vt:lpstr>
      <vt:lpstr>Ghost Nodes in Stencil Computations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659</cp:revision>
  <cp:lastPrinted>1999-10-20T00:13:40Z</cp:lastPrinted>
  <dcterms:created xsi:type="dcterms:W3CDTF">1998-10-05T22:15:03Z</dcterms:created>
  <dcterms:modified xsi:type="dcterms:W3CDTF">2011-05-04T22:29:18Z</dcterms:modified>
</cp:coreProperties>
</file>