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8" r:id="rId2"/>
    <p:sldId id="328" r:id="rId3"/>
    <p:sldId id="329" r:id="rId4"/>
    <p:sldId id="330" r:id="rId5"/>
    <p:sldId id="331" r:id="rId6"/>
    <p:sldId id="333" r:id="rId7"/>
    <p:sldId id="334" r:id="rId8"/>
    <p:sldId id="335" r:id="rId9"/>
    <p:sldId id="336" r:id="rId10"/>
    <p:sldId id="337" r:id="rId11"/>
    <p:sldId id="338" r:id="rId12"/>
    <p:sldId id="341" r:id="rId13"/>
    <p:sldId id="339" r:id="rId14"/>
    <p:sldId id="340" r:id="rId15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0000"/>
    <a:srgbClr val="FF6699"/>
    <a:srgbClr val="FFFF00"/>
    <a:srgbClr val="0066F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67" d="100"/>
          <a:sy n="67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9D367078-0737-4204-9002-263CCC6C8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17B03-7F9E-4ED4-A083-E6BEF79C9988}" type="slidenum">
              <a:rPr lang="en-US"/>
              <a:pPr/>
              <a:t>14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3500"/>
            <a:ext cx="8839200" cy="912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9BD56997-DEC0-4299-8644-53BB13AB3D49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686800" cy="1470025"/>
          </a:xfrm>
        </p:spPr>
        <p:txBody>
          <a:bodyPr/>
          <a:lstStyle/>
          <a:p>
            <a:pPr defTabSz="914400"/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 :  </a:t>
            </a:r>
            <a:r>
              <a:rPr lang="en-US" sz="36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Breadth-first search in </a:t>
            </a:r>
            <a:r>
              <a:rPr lang="en-US" sz="36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79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chemeClr val="bg2"/>
                </a:solidFill>
              </a:rPr>
              <a:t>Thanks to </a:t>
            </a:r>
            <a:r>
              <a:rPr lang="en-US" sz="1800" b="1" dirty="0">
                <a:solidFill>
                  <a:schemeClr val="tx1"/>
                </a:solidFill>
              </a:rPr>
              <a:t>Charles E. </a:t>
            </a:r>
            <a:r>
              <a:rPr lang="en-US" sz="1800" b="1" dirty="0" err="1">
                <a:solidFill>
                  <a:schemeClr val="tx1"/>
                </a:solidFill>
              </a:rPr>
              <a:t>Leiserson</a:t>
            </a:r>
            <a:r>
              <a:rPr lang="en-US" sz="1800" b="1" dirty="0">
                <a:solidFill>
                  <a:schemeClr val="tx1"/>
                </a:solidFill>
              </a:rPr>
              <a:t> for </a:t>
            </a:r>
            <a:r>
              <a:rPr lang="en-US" sz="1800" b="1" dirty="0" smtClean="0">
                <a:solidFill>
                  <a:schemeClr val="tx1"/>
                </a:solidFill>
              </a:rPr>
              <a:t>some of </a:t>
            </a:r>
            <a:r>
              <a:rPr lang="en-US" sz="1800" b="1" dirty="0">
                <a:solidFill>
                  <a:schemeClr val="tx1"/>
                </a:solidFill>
              </a:rPr>
              <a:t>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08100"/>
            <a:ext cx="80010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#1: A custom reducer</a:t>
            </a:r>
          </a:p>
          <a:p>
            <a:endParaRPr lang="en-US" sz="2400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 sz="2400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3"/>
            </a:avLst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Bag&lt;Vertex&gt;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cilk::hyperobject&lt; Bag&lt;Vertex&gt; &gt; succbag();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if( ! v.unvisited()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succbag() += v;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succbag.getValue();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191000" y="838200"/>
            <a:ext cx="4724400" cy="1285875"/>
          </a:xfrm>
          <a:prstGeom prst="wedgeRoundRectCallout">
            <a:avLst>
              <a:gd name="adj1" fmla="val -49093"/>
              <a:gd name="adj2" fmla="val 13197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Bag&lt;T&gt; has an associative reduce function that merges two sets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267200" y="5486400"/>
            <a:ext cx="4419600" cy="892175"/>
          </a:xfrm>
          <a:prstGeom prst="wedgeRoundRectCallout">
            <a:avLst>
              <a:gd name="adj1" fmla="val -43213"/>
              <a:gd name="adj2" fmla="val -82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operator+=(Vertex &amp; rhs) also marks rhs “visited”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120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#2: Concurrent writes + List reducer</a:t>
            </a: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list&lt;Vertex&gt;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Vertex * parent = new Vertex[n];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! v.visited()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			             parent[v] = frontier[i];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6248400" y="4419600"/>
            <a:ext cx="2513013" cy="892175"/>
          </a:xfrm>
          <a:prstGeom prst="wedgeRoundRectCallout">
            <a:avLst>
              <a:gd name="adj1" fmla="val -80889"/>
              <a:gd name="adj2" fmla="val 30069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An intentional data race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2971800" y="5715000"/>
            <a:ext cx="3810000" cy="892175"/>
          </a:xfrm>
          <a:prstGeom prst="wedgeRoundRectCallout">
            <a:avLst>
              <a:gd name="adj1" fmla="val -76292"/>
              <a:gd name="adj2" fmla="val -2508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How to generate the new frontier?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257800"/>
          </a:xfrm>
          <a:prstGeom prst="foldedCorner">
            <a:avLst>
              <a:gd name="adj" fmla="val 75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hyperobject&lt; reducer_list_append&lt;Vertex&gt; &gt; succlist();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parent[v] == frontier[i]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succlist.push_back(v);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v.visit();	</a:t>
            </a:r>
            <a:r>
              <a:rPr lang="en-US" sz="2000">
                <a:solidFill>
                  <a:srgbClr val="0099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// Mark “visited”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         }	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succlist.getValue();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953000" y="1066800"/>
            <a:ext cx="4038600" cy="498475"/>
          </a:xfrm>
          <a:prstGeom prst="wedgeRoundRectCallout">
            <a:avLst>
              <a:gd name="adj1" fmla="val -62815"/>
              <a:gd name="adj2" fmla="val 358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Run cilk_for loop again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953000" y="5410200"/>
            <a:ext cx="3733800" cy="892175"/>
          </a:xfrm>
          <a:prstGeom prst="wedgeRoundRectCallout">
            <a:avLst>
              <a:gd name="adj1" fmla="val -69347"/>
              <a:gd name="adj2" fmla="val -188792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!v.visited() check is not necessary. Why?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86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Each level is explored with </a:t>
            </a:r>
            <a:r>
              <a:rPr lang="el-GR">
                <a:solidFill>
                  <a:srgbClr val="060606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(1) span</a:t>
            </a:r>
          </a:p>
          <a:p>
            <a:r>
              <a:rPr lang="en-US">
                <a:solidFill>
                  <a:srgbClr val="060606"/>
                </a:solidFill>
              </a:rPr>
              <a:t>Graph G has at most d, at least d/2 levels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Depending on the location of root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d=diameter(G) </a:t>
            </a:r>
          </a:p>
        </p:txBody>
      </p:sp>
      <p:grpSp>
        <p:nvGrpSpPr>
          <p:cNvPr id="152580" name="Group 18"/>
          <p:cNvGrpSpPr>
            <a:grpSpLocks/>
          </p:cNvGrpSpPr>
          <p:nvPr/>
        </p:nvGrpSpPr>
        <p:grpSpPr bwMode="auto">
          <a:xfrm>
            <a:off x="1676400" y="3352800"/>
            <a:ext cx="4846638" cy="1130300"/>
            <a:chOff x="1184" y="857"/>
            <a:chExt cx="3053" cy="712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(m+n)</a:t>
              </a:r>
            </a:p>
          </p:txBody>
        </p:sp>
        <p:sp>
          <p:nvSpPr>
            <p:cNvPr id="152582" name="Rectangle 4"/>
            <p:cNvSpPr>
              <a:spLocks noChangeArrowheads="1"/>
            </p:cNvSpPr>
            <p:nvPr/>
          </p:nvSpPr>
          <p:spPr bwMode="auto">
            <a:xfrm>
              <a:off x="1184" y="857"/>
              <a:ext cx="740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2583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(d)</a:t>
              </a:r>
            </a:p>
          </p:txBody>
        </p:sp>
        <p:sp>
          <p:nvSpPr>
            <p:cNvPr id="152584" name="Rectangle 6"/>
            <p:cNvSpPr>
              <a:spLocks noChangeArrowheads="1"/>
            </p:cNvSpPr>
            <p:nvPr/>
          </p:nvSpPr>
          <p:spPr bwMode="auto">
            <a:xfrm>
              <a:off x="1212" y="1296"/>
              <a:ext cx="712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81075" y="5105400"/>
            <a:ext cx="6248400" cy="1022350"/>
            <a:chOff x="714" y="2558"/>
            <a:chExt cx="3936" cy="644"/>
          </a:xfrm>
        </p:grpSpPr>
        <p:sp>
          <p:nvSpPr>
            <p:cNvPr id="152586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2587" name="Group 10"/>
            <p:cNvGrpSpPr>
              <a:grpSpLocks/>
            </p:cNvGrpSpPr>
            <p:nvPr/>
          </p:nvGrpSpPr>
          <p:grpSpPr bwMode="auto">
            <a:xfrm>
              <a:off x="2191" y="2558"/>
              <a:ext cx="2459" cy="644"/>
              <a:chOff x="3358" y="3450"/>
              <a:chExt cx="2459" cy="644"/>
            </a:xfrm>
          </p:grpSpPr>
          <p:grpSp>
            <p:nvGrpSpPr>
              <p:cNvPr id="152588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15258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0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1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615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((m+n)/d)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68337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 BFS Caveats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609600" y="1308100"/>
            <a:ext cx="7848600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is usually small 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= </a:t>
            </a:r>
            <a:r>
              <a:rPr lang="en-US" dirty="0" err="1">
                <a:solidFill>
                  <a:srgbClr val="060606"/>
                </a:solidFill>
              </a:rPr>
              <a:t>lg</a:t>
            </a:r>
            <a:r>
              <a:rPr lang="en-US" dirty="0">
                <a:solidFill>
                  <a:srgbClr val="060606"/>
                </a:solidFill>
              </a:rPr>
              <a:t>(n) for scale-free graphs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dirty="0">
                <a:solidFill>
                  <a:srgbClr val="060606"/>
                </a:solidFill>
                <a:latin typeface="Lucida Grande" charset="0"/>
                <a:sym typeface="Lucida Grande" charset="0"/>
              </a:rPr>
              <a:t>But the degrees are not bounded </a:t>
            </a:r>
            <a:r>
              <a:rPr lang="en-US" dirty="0">
                <a:solidFill>
                  <a:srgbClr val="060606"/>
                </a:solidFill>
                <a:latin typeface="Lucida Grande" charset="0"/>
                <a:sym typeface="Wingdings" pitchFamily="2" charset="2"/>
              </a:rPr>
              <a:t></a:t>
            </a:r>
            <a:endParaRPr lang="en-US" sz="2400" dirty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Parallel scaling will be memory-bound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Lots of burdened parallelism,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Loops are skinny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Especially to the root and leaves of BFS-tree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You are not “expected” to parallelize BFS part of Homework </a:t>
            </a:r>
            <a:r>
              <a:rPr lang="en-US" dirty="0" smtClean="0">
                <a:solidFill>
                  <a:srgbClr val="060606"/>
                </a:solidFill>
              </a:rPr>
              <a:t>#4</a:t>
            </a:r>
            <a:endParaRPr lang="en-US" dirty="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You may do it for </a:t>
            </a:r>
            <a:r>
              <a:rPr lang="en-US" sz="2400" dirty="0" smtClean="0">
                <a:solidFill>
                  <a:srgbClr val="060606"/>
                </a:solidFill>
              </a:rPr>
              <a:t>extra credit </a:t>
            </a:r>
            <a:r>
              <a:rPr lang="en-US" sz="2400" dirty="0">
                <a:solidFill>
                  <a:srgbClr val="060606"/>
                </a:solidFill>
              </a:rPr>
              <a:t>though </a:t>
            </a:r>
            <a:r>
              <a:rPr lang="en-US" sz="2400" dirty="0">
                <a:solidFill>
                  <a:srgbClr val="060606"/>
                </a:solidFill>
                <a:sym typeface="Wingdings" pitchFamily="2" charset="2"/>
              </a:rPr>
              <a:t></a:t>
            </a:r>
            <a:endParaRPr lang="en-US" sz="2400" dirty="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US" sz="2400" dirty="0">
              <a:solidFill>
                <a:srgbClr val="06060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grpSp>
        <p:nvGrpSpPr>
          <p:cNvPr id="138451" name="Group 211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8244" name="Line 4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5" name="Line 25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6" name="Line 26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Line 27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5" name="Line 35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2" name="Line 4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3" name="Oval 4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4" name="Oval 4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5" name="Oval 4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6" name="Oval 4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9" name="Line 4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0" name="Oval 5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1" name="Oval 5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2" name="Oval 5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3" name="Oval 5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4" name="Line 2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59" name="Text Box 11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8360" name="Text Box 12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8361" name="Text Box 12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8362" name="Text Box 12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8383" name="Text Box 14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8384" name="Text Box 14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8385" name="Text Box 14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8386" name="Text Box 14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8428" name="Text Box 188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8429" name="Text Box 189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8430" name="Text Box 190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8431" name="Text Box 191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8434" name="Text Box 194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8435" name="Text Box 195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8436" name="Text Box 196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8437" name="Text Box 197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8452" name="Text Box 212"/>
          <p:cNvSpPr txBox="1">
            <a:spLocks noChangeArrowheads="1"/>
          </p:cNvSpPr>
          <p:nvPr/>
        </p:nvSpPr>
        <p:spPr bwMode="auto">
          <a:xfrm>
            <a:off x="4343400" y="2971800"/>
            <a:ext cx="4114800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/>
              <a:t>Graph: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G(E,V)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E:</a:t>
            </a:r>
            <a:r>
              <a:rPr lang="en-US" sz="2400"/>
              <a:t> Set of edges (size 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V:</a:t>
            </a:r>
            <a:r>
              <a:rPr lang="en-US" sz="2400"/>
              <a:t> Set of vertices (size 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39345" name="Text Box 81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grpSp>
        <p:nvGrpSpPr>
          <p:cNvPr id="139346" name="Group 82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9347" name="Line 83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8" name="Line 84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9" name="Line 85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0" name="Line 86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1" name="Line 87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2" name="Oval 88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3" name="Oval 89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4" name="Oval 90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5" name="Oval 91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6" name="Line 9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7" name="Oval 9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8" name="Oval 9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9" name="Oval 9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0" name="Oval 9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1" name="Line 97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2" name="Oval 98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3" name="Oval 99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4" name="Oval 100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5" name="Oval 101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6" name="Line 102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7" name="Oval 103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8" name="Oval 10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9" name="Oval 105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0" name="Oval 106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1" name="Text Box 107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9372" name="Text Box 108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9373" name="Text Box 109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9374" name="Text Box 110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9375" name="Text Box 111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9376" name="Text Box 112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9377" name="Text Box 113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9378" name="Text Box 114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9379" name="Text Box 115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9380" name="Text Box 116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9381" name="Text Box 117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9382" name="Text Box 118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9383" name="Text Box 119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9384" name="Text Box 120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9385" name="Text Box 121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9386" name="Text Box 122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9387" name="Oval 123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88" name="Oval 124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91" name="Text Box 12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0363" name="Text Box 7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0386" name="Text Box 98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0394" name="Group 10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0395" name="Line 10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6" name="Line 10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7" name="Line 10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8" name="Line 1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9" name="Line 1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0" name="Oval 1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1" name="Oval 1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2" name="Oval 1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3" name="Oval 1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4" name="Line 1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5" name="Oval 1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6" name="Oval 1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7" name="Oval 1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8" name="Oval 1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9" name="Line 1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0" name="Oval 1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1" name="Oval 1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2" name="Oval 1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3" name="Oval 1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4" name="Line 1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5" name="Oval 1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6" name="Oval 1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7" name="Oval 1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8" name="Oval 1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9" name="Text Box 1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0420" name="Text Box 1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0421" name="Text Box 1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0422" name="Text Box 1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0423" name="Text Box 1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0424" name="Text Box 1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0425" name="Text Box 1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0426" name="Text Box 1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0427" name="Text Box 1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0428" name="Text Box 1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0429" name="Text Box 1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0430" name="Text Box 1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0431" name="Text Box 1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0432" name="Text Box 1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0433" name="Text Box 1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0434" name="Text Box 1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0393" name="Oval 10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0389" name="Group 101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3504" y="2544"/>
            <a:chExt cx="480" cy="96"/>
          </a:xfrm>
        </p:grpSpPr>
        <p:sp>
          <p:nvSpPr>
            <p:cNvPr id="140387" name="Oval 99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88" name="Line 100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0392" name="Group 10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3504" y="2736"/>
            <a:chExt cx="96" cy="480"/>
          </a:xfrm>
        </p:grpSpPr>
        <p:sp>
          <p:nvSpPr>
            <p:cNvPr id="140390" name="Line 10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1" name="Oval 10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435" name="Oval 147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6" name="Line 14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7" name="Text Box 14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0438" name="Text Box 15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0439" name="Line 151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0" name="Oval 15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1" name="Oval 153"/>
          <p:cNvSpPr>
            <a:spLocks noChangeArrowheads="1"/>
          </p:cNvSpPr>
          <p:nvPr/>
        </p:nvSpPr>
        <p:spPr bwMode="auto">
          <a:xfrm>
            <a:off x="6408738" y="33909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2" name="Text Box 15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1387" name="Oval 7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88" name="Text Box 76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1391" name="Text Box 7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1392" name="Text Box 8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1394" name="Oval 8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5" name="Oval 83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6" name="Text Box 8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1397" name="Text Box 8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sp>
        <p:nvSpPr>
          <p:cNvPr id="141405" name="Oval 93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6" name="Text Box 94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1408" name="Oval 9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9" name="Text Box 9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1411" name="Text Box 99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1412" name="Oval 100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21" name="Group 109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1422" name="Line 110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3" name="Line 111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4" name="Line 112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Line 113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6" name="Line 114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7" name="Oval 115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8" name="Oval 116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9" name="Oval 117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Oval 118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1" name="Line 119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2" name="Oval 120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Oval 121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4" name="Oval 122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Oval 123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Line 124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125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8" name="Oval 126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Oval 127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0" name="Oval 128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1" name="Line 129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2" name="Oval 13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3" name="Oval 131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4" name="Oval 132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5" name="Oval 133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6" name="Text Box 134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1447" name="Text Box 135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1448" name="Text Box 136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1449" name="Text Box 137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1450" name="Text Box 138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1451" name="Text Box 139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1452" name="Text Box 140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1453" name="Text Box 141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1454" name="Text Box 142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1455" name="Text Box 143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1456" name="Text Box 144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1457" name="Text Box 145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1458" name="Text Box 146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1459" name="Text Box 147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1460" name="Text Box 148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1461" name="Text Box 149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1462" name="Oval 150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66" name="Group 15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3504" y="2736"/>
            <a:chExt cx="96" cy="480"/>
          </a:xfrm>
        </p:grpSpPr>
        <p:sp>
          <p:nvSpPr>
            <p:cNvPr id="141467" name="Line 1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1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4" name="Group 10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3504" y="2544"/>
            <a:chExt cx="480" cy="96"/>
          </a:xfrm>
        </p:grpSpPr>
        <p:sp>
          <p:nvSpPr>
            <p:cNvPr id="141415" name="Oval 103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6" name="Line 104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7" name="Group 105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3504" y="2736"/>
            <a:chExt cx="96" cy="480"/>
          </a:xfrm>
        </p:grpSpPr>
        <p:sp>
          <p:nvSpPr>
            <p:cNvPr id="141418" name="Line 106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9" name="Oval 107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69" name="Group 1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1470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2" name="Group 1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1473" name="Oval 1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4" name="Line 1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5" name="Group 163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3504" y="2544"/>
            <a:chExt cx="480" cy="96"/>
          </a:xfrm>
        </p:grpSpPr>
        <p:sp>
          <p:nvSpPr>
            <p:cNvPr id="141476" name="Oval 16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7" name="Line 16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481" name="Text Box 16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1482" name="Line 17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3" name="Line 17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4" name="Line 17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5" name="Line 17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6" name="Line 17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3384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3385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7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0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1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2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3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5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6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7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8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0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1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2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3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5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6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7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8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3411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3412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3414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3415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3416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3418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3419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3420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3421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3422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3423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3424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3425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26" name="Group 66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3504" y="2736"/>
            <a:chExt cx="96" cy="480"/>
          </a:xfrm>
        </p:grpSpPr>
        <p:sp>
          <p:nvSpPr>
            <p:cNvPr id="143427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29" name="Group 69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3504" y="2544"/>
            <a:chExt cx="480" cy="96"/>
          </a:xfrm>
        </p:grpSpPr>
        <p:sp>
          <p:nvSpPr>
            <p:cNvPr id="143430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1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2" name="Group 72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3504" y="2736"/>
            <a:chExt cx="96" cy="480"/>
          </a:xfrm>
        </p:grpSpPr>
        <p:sp>
          <p:nvSpPr>
            <p:cNvPr id="143433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4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5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3436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7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8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3439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0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1" name="Group 8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3504" y="2544"/>
            <a:chExt cx="480" cy="96"/>
          </a:xfrm>
        </p:grpSpPr>
        <p:sp>
          <p:nvSpPr>
            <p:cNvPr id="143442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3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4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3445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6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7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3448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9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0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3451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2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3" name="Group 93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3504" y="2544"/>
            <a:chExt cx="480" cy="96"/>
          </a:xfrm>
        </p:grpSpPr>
        <p:sp>
          <p:nvSpPr>
            <p:cNvPr id="143454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5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6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3457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9" name="Group 99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3504" y="2736"/>
            <a:chExt cx="96" cy="480"/>
          </a:xfrm>
        </p:grpSpPr>
        <p:sp>
          <p:nvSpPr>
            <p:cNvPr id="143460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1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5" name="Oval 10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6" name="Text Box 10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3468" name="Oval 108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3472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6" name="Text Box 116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3477" name="Oval 117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9" name="Text Box 11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3480" name="Text Box 120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sp>
        <p:nvSpPr>
          <p:cNvPr id="143498" name="Oval 138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9" name="Text Box 13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3500" name="Text Box 14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3501" name="Oval 141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2" name="Oval 142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3" name="Text Box 143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3504" name="Oval 144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5" name="Text Box 145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3506" name="Oval 14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7" name="Text Box 14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3508" name="Text Box 148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3509" name="Oval 149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0" name="Line 15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1" name="Line 15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2" name="Line 15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3" name="Line 15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4" name="Line 15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5" name="Line 155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6" name="Line 156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7" name="Line 157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8" name="Line 158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4408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1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4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5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6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7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9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0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1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2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3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4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5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6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7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8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9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0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1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2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3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4434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4435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4436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4437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4438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4439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4440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4441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4442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4443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4444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4445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4446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4447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4448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4449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50" name="Group 66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3504" y="2736"/>
            <a:chExt cx="96" cy="480"/>
          </a:xfrm>
        </p:grpSpPr>
        <p:sp>
          <p:nvSpPr>
            <p:cNvPr id="144451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2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3" name="Group 69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3504" y="2544"/>
            <a:chExt cx="480" cy="96"/>
          </a:xfrm>
        </p:grpSpPr>
        <p:sp>
          <p:nvSpPr>
            <p:cNvPr id="144454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5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6" name="Group 72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3504" y="2736"/>
            <a:chExt cx="96" cy="480"/>
          </a:xfrm>
        </p:grpSpPr>
        <p:sp>
          <p:nvSpPr>
            <p:cNvPr id="144457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8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9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4460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1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2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4463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4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5" name="Group 81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3504" y="2544"/>
            <a:chExt cx="480" cy="96"/>
          </a:xfrm>
        </p:grpSpPr>
        <p:sp>
          <p:nvSpPr>
            <p:cNvPr id="144466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7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8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4469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0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1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4472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3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4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4475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6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7" name="Group 93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3504" y="2544"/>
            <a:chExt cx="480" cy="96"/>
          </a:xfrm>
        </p:grpSpPr>
        <p:sp>
          <p:nvSpPr>
            <p:cNvPr id="144478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0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4481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2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3" name="Group 99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3504" y="2736"/>
            <a:chExt cx="96" cy="480"/>
          </a:xfrm>
        </p:grpSpPr>
        <p:sp>
          <p:nvSpPr>
            <p:cNvPr id="144484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88" name="Text Box 10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497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00" name="Text Box 11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4501" name="Text Box 11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4505" name="Group 121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4506" name="Oval 12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7" name="Line 12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08" name="Group 124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4509" name="Oval 12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Line 12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1" name="Group 127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4512" name="Oval 12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3" name="Line 12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7" name="Group 133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4518" name="Line 13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9" name="Oval 13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0" name="Group 136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4521" name="Line 13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2" name="Oval 13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3" name="Group 139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4524" name="Line 14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Oval 1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527" name="Oval 143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Text Box 144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4530" name="Oval 146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Text Box 147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4533" name="Text Box 149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4534" name="Oval 150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Text Box 15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4539" name="Oval 15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Text Box 15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541" name="Oval 157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Text Box 158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4543" name="Text Box 159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4544" name="Oval 160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Text Box 161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46" name="Oval 162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Oval 163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Text Box 164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4549" name="Text Box 165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4550" name="Oval 166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Oval 167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Text Box 168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4553" name="Oval 169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Text Box 170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4555" name="Oval 171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Text Box 172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4557" name="Text Box 173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4558" name="Oval 174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Line 175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Line 176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Line 177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Line 178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Line 179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Line 180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Line 181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Line 182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Line 183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Line 185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Line 186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Line 187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5414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5415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6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7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8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0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1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2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3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4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5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6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7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8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9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0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1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3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4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5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6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7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8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5440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5441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5442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5443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5444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5445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5446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5447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5448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5449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5450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5451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5452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5453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5454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5455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459" name="Group 51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3504" y="2544"/>
            <a:chExt cx="480" cy="96"/>
          </a:xfrm>
        </p:grpSpPr>
        <p:sp>
          <p:nvSpPr>
            <p:cNvPr id="145460" name="Oval 5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1" name="Line 5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2" name="Group 5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3504" y="2736"/>
            <a:chExt cx="96" cy="480"/>
          </a:xfrm>
        </p:grpSpPr>
        <p:sp>
          <p:nvSpPr>
            <p:cNvPr id="145463" name="Line 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5" name="Group 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Oval 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8" name="Group 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5469" name="Oval 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0" name="Line 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4" name="Group 66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5475" name="Line 6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6" name="Oval 6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7" name="Group 69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5478" name="Line 7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9" name="Oval 7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0" name="Group 72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5481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3" name="Group 75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3504" y="2544"/>
            <a:chExt cx="480" cy="96"/>
          </a:xfrm>
        </p:grpSpPr>
        <p:sp>
          <p:nvSpPr>
            <p:cNvPr id="145484" name="Oval 76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5" name="Line 77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6" name="Group 78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5487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8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9" name="Group 81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3504" y="2736"/>
            <a:chExt cx="96" cy="480"/>
          </a:xfrm>
        </p:grpSpPr>
        <p:sp>
          <p:nvSpPr>
            <p:cNvPr id="145490" name="Line 8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1" name="Oval 8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492" name="Text Box 8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493" name="Text Box 85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494" name="Text Box 8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5495" name="Text Box 8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5496" name="Group 88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5497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8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99" name="Group 9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5500" name="Oval 9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Line 9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2" name="Group 94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5503" name="Oval 9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4" name="Line 9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5" name="Group 97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5506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7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8" name="Group 100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5509" name="Line 10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0" name="Oval 10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11" name="Group 103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5512" name="Line 10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3" name="Oval 10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14" name="Oval 106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5" name="Text Box 107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5516" name="Oval 108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7" name="Text Box 109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5518" name="Text Box 110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5519" name="Oval 111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0" name="Text Box 11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5521" name="Oval 113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2" name="Text Box 11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523" name="Oval 115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4" name="Text Box 116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5525" name="Text Box 117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5526" name="Oval 118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7" name="Text Box 11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528" name="Oval 120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9" name="Oval 121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0" name="Text Box 122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5531" name="Text Box 123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5532" name="Oval 124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3" name="Oval 125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4" name="Text Box 126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5535" name="Oval 127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6" name="Text Box 128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5537" name="Oval 129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8" name="Text Box 130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5539" name="Text Box 131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5540" name="Oval 132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1" name="Line 133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2" name="Line 134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3" name="Line 135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4" name="Line 136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5" name="Line 137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6" name="Line 138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7" name="Line 139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8" name="Line 140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553" name="Group 145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5554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5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6" name="Group 148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5557" name="Oval 14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Line 15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9" name="Group 151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5560" name="Oval 15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Line 15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2" name="Group 154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5563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5" name="Group 157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5566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8" name="Group 160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5569" name="Line 1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0" name="Oval 1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77" name="Text Box 169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5578" name="Text Box 170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5579" name="Oval 171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0" name="Oval 172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1" name="Text Box 173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5582" name="Line 174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3" name="Line 175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Who is </a:t>
            </a:r>
            <a:r>
              <a:rPr lang="en-US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parent(19)</a:t>
            </a:r>
            <a:r>
              <a:rPr lang="en-US">
                <a:solidFill>
                  <a:srgbClr val="585650"/>
                </a:solidFill>
              </a:rPr>
              <a:t>? 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If we use a queue for expanding the frontier?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Does it actually matter?</a:t>
            </a:r>
            <a:endParaRPr lang="en-US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6438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6439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0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1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2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3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4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5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6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7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9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0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1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2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3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4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5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6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7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9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0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1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2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3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6464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6465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6466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6467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6468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6469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6470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6471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6472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6473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6474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6475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6476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6477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6478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6479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486" name="Group 5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6487" name="Line 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8" name="Oval 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89" name="Group 57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6490" name="Oval 5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1" name="Line 5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2" name="Group 60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6493" name="Line 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4" name="Oval 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5" name="Group 63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6496" name="Line 6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7" name="Oval 6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8" name="Group 66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6499" name="Oval 6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0" name="Line 6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04" name="Group 7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6505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6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10" name="Text Box 7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11" name="Text Box 7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12" name="Text Box 80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6513" name="Text Box 81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6515" name="Oval 8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6" name="Line 8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17" name="Group 85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6518" name="Oval 8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9" name="Line 8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0" name="Group 88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6521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2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3" name="Group 91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6524" name="Line 9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5" name="Oval 9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6" name="Group 94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6527" name="Line 9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8" name="Oval 9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9" name="Group 97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6530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1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32" name="Oval 100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3" name="Text Box 101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6534" name="Oval 102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5" name="Text Box 103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6536" name="Text Box 104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6537" name="Oval 105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8" name="Text Box 106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6539" name="Oval 107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41" name="Oval 109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6543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6544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5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46" name="Oval 114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7" name="Oval 11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8" name="Text Box 116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6549" name="Text Box 11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6550" name="Oval 118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1" name="Oval 119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2" name="Text Box 120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6553" name="Oval 121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4" name="Text Box 122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6555" name="Oval 123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6" name="Text Box 124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6557" name="Text Box 125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6558" name="Oval 126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9" name="Line 127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0" name="Line 12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1" name="Line 129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2" name="Line 130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3" name="Line 131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4" name="Line 132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5" name="Line 133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6" name="Line 134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7" name="Line 135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8" name="Line 136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9" name="Line 137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70" name="Line 138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71" name="Group 139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6572" name="Oval 140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3" name="Line 141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4" name="Group 142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6575" name="Oval 14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6" name="Line 14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7" name="Group 145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6578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9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0" name="Group 148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6581" name="Line 149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2" name="Oval 150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3" name="Group 151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6584" name="Line 15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5" name="Oval 15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6" name="Group 154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6587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8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89" name="Text Box 157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6590" name="Text Box 158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6591" name="Oval 159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2" name="Oval 160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3" name="Text Box 161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6594" name="Line 162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5" name="Line 163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96" name="Group 16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2736" y="2112"/>
            <a:chExt cx="96" cy="480"/>
          </a:xfrm>
        </p:grpSpPr>
        <p:sp>
          <p:nvSpPr>
            <p:cNvPr id="146597" name="Line 16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98" name="Oval 16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99" name="Group 167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2736" y="2112"/>
            <a:chExt cx="96" cy="480"/>
          </a:xfrm>
        </p:grpSpPr>
        <p:sp>
          <p:nvSpPr>
            <p:cNvPr id="146600" name="Line 16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1" name="Oval 16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2" name="Group 170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2544" y="1728"/>
            <a:chExt cx="480" cy="96"/>
          </a:xfrm>
        </p:grpSpPr>
        <p:sp>
          <p:nvSpPr>
            <p:cNvPr id="146603" name="Oval 17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4" name="Line 17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5" name="Group 173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2544" y="1728"/>
            <a:chExt cx="480" cy="96"/>
          </a:xfrm>
        </p:grpSpPr>
        <p:sp>
          <p:nvSpPr>
            <p:cNvPr id="146606" name="Oval 174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7" name="Line 175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702</Words>
  <Application>Microsoft Macintosh PowerPoint</Application>
  <PresentationFormat>On-screen Show (4:3)</PresentationFormat>
  <Paragraphs>342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1_Default Design</vt:lpstr>
      <vt:lpstr>CS 240A :  Breadth-first search in Cilk++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Parallel BFS</vt:lpstr>
      <vt:lpstr>Parallel BFS</vt:lpstr>
      <vt:lpstr>Parallel BFS</vt:lpstr>
      <vt:lpstr>Parallel BFS</vt:lpstr>
      <vt:lpstr>Parallel BFS Caveats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22</cp:revision>
  <dcterms:created xsi:type="dcterms:W3CDTF">2009-01-20T05:44:33Z</dcterms:created>
  <dcterms:modified xsi:type="dcterms:W3CDTF">2011-04-27T22:53:10Z</dcterms:modified>
</cp:coreProperties>
</file>