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sldIdLst>
    <p:sldId id="258" r:id="rId2"/>
    <p:sldId id="257" r:id="rId3"/>
    <p:sldId id="260" r:id="rId4"/>
    <p:sldId id="259" r:id="rId5"/>
    <p:sldId id="262" r:id="rId6"/>
    <p:sldId id="263" r:id="rId7"/>
    <p:sldId id="261" r:id="rId8"/>
    <p:sldId id="265" r:id="rId9"/>
    <p:sldId id="266" r:id="rId10"/>
    <p:sldId id="300" r:id="rId11"/>
    <p:sldId id="301" r:id="rId12"/>
    <p:sldId id="302" r:id="rId13"/>
    <p:sldId id="303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270" r:id="rId33"/>
    <p:sldId id="268" r:id="rId34"/>
    <p:sldId id="272" r:id="rId35"/>
    <p:sldId id="274" r:id="rId36"/>
    <p:sldId id="271" r:id="rId37"/>
    <p:sldId id="273" r:id="rId38"/>
    <p:sldId id="275" r:id="rId39"/>
    <p:sldId id="276" r:id="rId40"/>
    <p:sldId id="277" r:id="rId41"/>
    <p:sldId id="278" r:id="rId42"/>
    <p:sldId id="304" r:id="rId43"/>
    <p:sldId id="316" r:id="rId44"/>
    <p:sldId id="279" r:id="rId45"/>
    <p:sldId id="287" r:id="rId46"/>
    <p:sldId id="282" r:id="rId47"/>
    <p:sldId id="283" r:id="rId48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CC0000"/>
    <a:srgbClr val="0000FF"/>
    <a:srgbClr val="02010B"/>
    <a:srgbClr val="BB9B3F"/>
    <a:srgbClr val="060606"/>
    <a:srgbClr val="009900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109" d="100"/>
          <a:sy n="109" d="100"/>
        </p:scale>
        <p:origin x="-2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EAAF2A4A-A9BA-4ECD-B252-F975CF89F4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68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FD4A2-A88F-49F2-80BC-527921CC4D26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81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81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F294803-24E8-461C-B9C9-976CC1342DB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7815A-0EAC-4D15-8E48-42DCCB859DF0}" type="slidenum">
              <a:rPr lang="en-US"/>
              <a:pPr/>
              <a:t>16</a:t>
            </a:fld>
            <a:endParaRPr lang="en-US"/>
          </a:p>
        </p:txBody>
      </p:sp>
      <p:sp>
        <p:nvSpPr>
          <p:cNvPr id="70658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0659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0660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9EE2DB4-F133-4DDA-8146-ED34F6722F32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06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11083-9998-4E36-8569-0734D1ADC4F5}" type="slidenum">
              <a:rPr lang="en-US"/>
              <a:pPr/>
              <a:t>17</a:t>
            </a:fld>
            <a:endParaRPr lang="en-US"/>
          </a:p>
        </p:txBody>
      </p:sp>
      <p:sp>
        <p:nvSpPr>
          <p:cNvPr id="72706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2707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2708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D1C5788-8BBB-4BE7-A209-8EB2E2C3EFB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27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6A225-84AA-480E-BBF3-1341648C82B5}" type="slidenum">
              <a:rPr lang="en-US"/>
              <a:pPr/>
              <a:t>18</a:t>
            </a:fld>
            <a:endParaRPr lang="en-US"/>
          </a:p>
        </p:txBody>
      </p:sp>
      <p:sp>
        <p:nvSpPr>
          <p:cNvPr id="7475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475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475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332F9C6-EC1E-4920-BF3E-3920BC3EC3A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2DBD0-4178-475F-B61C-9676ECE75E5F}" type="slidenum">
              <a:rPr lang="en-US"/>
              <a:pPr/>
              <a:t>19</a:t>
            </a:fld>
            <a:endParaRPr lang="en-US"/>
          </a:p>
        </p:txBody>
      </p:sp>
      <p:sp>
        <p:nvSpPr>
          <p:cNvPr id="76802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6803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680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DAEFEAD-FD28-400C-8329-823919F65AE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68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30363-26AF-45A5-BAE0-F891A76103B7}" type="slidenum">
              <a:rPr lang="en-US"/>
              <a:pPr/>
              <a:t>20</a:t>
            </a:fld>
            <a:endParaRPr lang="en-US"/>
          </a:p>
        </p:txBody>
      </p:sp>
      <p:sp>
        <p:nvSpPr>
          <p:cNvPr id="7885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885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885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CEAC13A-264C-44FE-A6BA-417672A5A82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88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C66C4F-969C-437F-A4E2-8D267C339660}" type="slidenum">
              <a:rPr lang="en-US"/>
              <a:pPr/>
              <a:t>21</a:t>
            </a:fld>
            <a:endParaRPr lang="en-US"/>
          </a:p>
        </p:txBody>
      </p:sp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AD6909E-3473-4F61-B4CE-1877C571EE3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E95AE-0DBF-4479-A65E-8238E6B48D6E}" type="slidenum">
              <a:rPr lang="en-US"/>
              <a:pPr/>
              <a:t>22</a:t>
            </a:fld>
            <a:endParaRPr lang="en-US"/>
          </a:p>
        </p:txBody>
      </p:sp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4E107BF-22B2-4B5F-97BE-651B8755D1D3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A3E7E-CC36-4555-9C69-546D1F3C7633}" type="slidenum">
              <a:rPr lang="en-US"/>
              <a:pPr/>
              <a:t>23</a:t>
            </a:fld>
            <a:endParaRPr lang="en-US"/>
          </a:p>
        </p:txBody>
      </p:sp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6C344D0-4DF9-43C8-8D51-94F7AE973C3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89F8D-3341-4A68-8E49-52DEEF3BE3F3}" type="slidenum">
              <a:rPr lang="en-US"/>
              <a:pPr/>
              <a:t>24</a:t>
            </a:fld>
            <a:endParaRPr lang="en-US"/>
          </a:p>
        </p:txBody>
      </p:sp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4BC400E-2511-423D-8F97-C18B793B7EBC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34A86-3B2E-438B-A507-192860FDACF6}" type="slidenum">
              <a:rPr lang="en-US"/>
              <a:pPr/>
              <a:t>25</a:t>
            </a:fld>
            <a:endParaRPr lang="en-US"/>
          </a:p>
        </p:txBody>
      </p:sp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07A8714-AEF6-47ED-8372-E38F33744913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2F37C-25A1-43F9-A37D-A27C6691E736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05E7D-3785-4106-BA54-BF5765A4BAAF}" type="slidenum">
              <a:rPr lang="en-US"/>
              <a:pPr/>
              <a:t>26</a:t>
            </a:fld>
            <a:endParaRPr lang="en-US"/>
          </a:p>
        </p:txBody>
      </p:sp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331826D-B2E4-4830-A733-41470DAFFCF4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74534-A3A2-431A-B1F3-B020E06EC4CA}" type="slidenum">
              <a:rPr lang="en-US"/>
              <a:pPr/>
              <a:t>27</a:t>
            </a:fld>
            <a:endParaRPr lang="en-US"/>
          </a:p>
        </p:txBody>
      </p:sp>
      <p:sp>
        <p:nvSpPr>
          <p:cNvPr id="1003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99F7888-83CA-4A8A-9850-525B0F1EBD2E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0355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F611D2-CE93-4CF4-9A4F-2D9A2D790989}" type="slidenum">
              <a:rPr lang="en-US"/>
              <a:pPr/>
              <a:t>28</a:t>
            </a:fld>
            <a:endParaRPr lang="en-US"/>
          </a:p>
        </p:txBody>
      </p:sp>
      <p:sp>
        <p:nvSpPr>
          <p:cNvPr id="102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BFF294D-BD00-4A0D-929C-4B0ADC7413F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2403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B147F-860A-4E15-B165-D1EDBEB73E87}" type="slidenum">
              <a:rPr lang="en-US"/>
              <a:pPr/>
              <a:t>29</a:t>
            </a:fld>
            <a:endParaRPr lang="en-US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5812C5F-216A-4B51-AE02-E496E37D0E4B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4451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F2B4BB-9A87-4E4E-99A3-AB525B5E0E75}" type="slidenum">
              <a:rPr lang="en-US"/>
              <a:pPr/>
              <a:t>30</a:t>
            </a:fld>
            <a:endParaRPr lang="en-US"/>
          </a:p>
        </p:txBody>
      </p:sp>
      <p:sp>
        <p:nvSpPr>
          <p:cNvPr id="106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F4505E6-1332-4A36-BBEF-1602CC045C2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6499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4C051-4A01-458A-B544-424B265A1A11}" type="slidenum">
              <a:rPr lang="en-US"/>
              <a:pPr/>
              <a:t>31</a:t>
            </a:fld>
            <a:endParaRPr lang="en-US"/>
          </a:p>
        </p:txBody>
      </p:sp>
      <p:sp>
        <p:nvSpPr>
          <p:cNvPr id="1085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9E66114-63FF-4C53-A05C-705B5581CC42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854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679D4-ADEC-467F-93F7-F393D20500E3}" type="slidenum">
              <a:rPr lang="en-US"/>
              <a:pPr/>
              <a:t>32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F6FA69-87E3-43E2-BABD-3E58CBC26DA5}" type="slidenum">
              <a:rPr lang="en-US"/>
              <a:pPr/>
              <a:t>33</a:t>
            </a:fld>
            <a:endParaRPr lang="en-US"/>
          </a:p>
        </p:txBody>
      </p:sp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A5C79D4-4A13-4D97-AF09-C38920FF658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F16EA-32D2-489C-978C-0E515970C688}" type="slidenum">
              <a:rPr lang="en-US"/>
              <a:pPr/>
              <a:t>34</a:t>
            </a:fld>
            <a:endParaRPr lang="en-US"/>
          </a:p>
        </p:txBody>
      </p:sp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FC97577-3C3D-4885-8A6A-0007CACE0D61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7975"/>
          </a:xfrm>
        </p:spPr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15853-86D7-4ED2-90F6-04AEC51B5DC6}" type="slidenum">
              <a:rPr lang="en-US"/>
              <a:pPr/>
              <a:t>35</a:t>
            </a:fld>
            <a:endParaRPr lang="en-US"/>
          </a:p>
        </p:txBody>
      </p:sp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B12B5C4-855B-4111-8466-5A4238A1347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72BB3-084C-4472-AF70-524762FD4D89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5C8C7-4A37-4C5D-A776-AA91D956CB24}" type="slidenum">
              <a:rPr lang="en-US"/>
              <a:pPr/>
              <a:t>37</a:t>
            </a:fld>
            <a:endParaRPr lang="en-US"/>
          </a:p>
        </p:txBody>
      </p:sp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8DFFAAA-AA32-4821-B1B2-8F44119B8D4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3CF0A-F253-41D3-8095-C80475692C20}" type="slidenum">
              <a:rPr lang="en-US"/>
              <a:pPr/>
              <a:t>38</a:t>
            </a:fld>
            <a:endParaRPr lang="en-US"/>
          </a:p>
        </p:txBody>
      </p:sp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E55A574-AC6D-48CE-917C-F794904685CE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710D1-99F2-4531-87D1-D73CFE7A6F68}" type="slidenum">
              <a:rPr lang="en-US"/>
              <a:pPr/>
              <a:t>39</a:t>
            </a:fld>
            <a:endParaRPr lang="en-US"/>
          </a:p>
        </p:txBody>
      </p:sp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F05AC5A-F106-42ED-AF70-B5358B2E5E7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D83F02-4293-486A-9A85-B865EF787804}" type="slidenum">
              <a:rPr lang="en-US"/>
              <a:pPr/>
              <a:t>40</a:t>
            </a:fld>
            <a:endParaRPr lang="en-US"/>
          </a:p>
        </p:txBody>
      </p:sp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E7EC7CB-80F6-4A95-B2A1-009C1556D33B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FF7EF-D924-43F2-9B78-ED5F2FADA9DD}" type="slidenum">
              <a:rPr lang="en-US"/>
              <a:pPr/>
              <a:t>41</a:t>
            </a:fld>
            <a:endParaRPr lang="en-US"/>
          </a:p>
        </p:txBody>
      </p:sp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D6A96DA-AA4E-4AC7-9FD2-DB7958B108E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63F82-9888-4D3B-B246-7AC9A151A50F}" type="slidenum">
              <a:rPr lang="en-US"/>
              <a:pPr/>
              <a:t>44</a:t>
            </a:fld>
            <a:endParaRPr lang="en-US"/>
          </a:p>
        </p:txBody>
      </p:sp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14CCAAF-8A57-4A20-8B6E-4A2AF7F0AC31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7975"/>
          </a:xfrm>
        </p:spPr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FCE12-548D-46AA-88BD-8C288E02594F}" type="slidenum">
              <a:rPr lang="en-US"/>
              <a:pPr/>
              <a:t>45</a:t>
            </a:fld>
            <a:endParaRPr lang="en-US"/>
          </a:p>
        </p:txBody>
      </p:sp>
      <p:sp>
        <p:nvSpPr>
          <p:cNvPr id="593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593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593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4F22F92-FCA0-4AEF-A03C-847541D2EA3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1FB76-B88A-4DED-A982-3843F0BBF26A}" type="slidenum">
              <a:rPr lang="en-US"/>
              <a:pPr/>
              <a:t>8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542F4C-E5C3-42F9-AB6A-3C8BC8C01C25}" type="slidenum">
              <a:rPr lang="en-US"/>
              <a:pPr/>
              <a:t>9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  <a:p>
            <a:pPr defTabSz="949325"/>
            <a:r>
              <a:rPr lang="en-US"/>
              <a:t>Note that these all are subject to debate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B4F83-134A-43AE-803E-FFDA3367476A}" type="slidenum">
              <a:rPr lang="en-US"/>
              <a:pPr/>
              <a:t>10</a:t>
            </a:fld>
            <a:endParaRPr lang="en-US"/>
          </a:p>
        </p:txBody>
      </p:sp>
      <p:sp>
        <p:nvSpPr>
          <p:cNvPr id="80898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80899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80900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156E25E-32A2-42C2-80C1-402677BBA790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09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FC71F-651D-42CD-B35C-87570E0DCCA3}" type="slidenum">
              <a:rPr lang="en-US"/>
              <a:pPr/>
              <a:t>13</a:t>
            </a:fld>
            <a:endParaRPr lang="en-US"/>
          </a:p>
        </p:txBody>
      </p:sp>
      <p:sp>
        <p:nvSpPr>
          <p:cNvPr id="849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849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849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14C7641-E285-447F-9FDF-65DCF4282C3A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49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91327-8FF0-4EA3-A6CA-EC4559EC3B33}" type="slidenum">
              <a:rPr lang="en-US"/>
              <a:pPr/>
              <a:t>14</a:t>
            </a:fld>
            <a:endParaRPr lang="en-US"/>
          </a:p>
        </p:txBody>
      </p:sp>
      <p:sp>
        <p:nvSpPr>
          <p:cNvPr id="66562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6563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656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E587B4A-DD26-433B-9420-EE13BF1F688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65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7355B-ACD0-4FD2-B27D-B369A23BDB7E}" type="slidenum">
              <a:rPr lang="en-US"/>
              <a:pPr/>
              <a:t>15</a:t>
            </a:fld>
            <a:endParaRPr lang="en-US"/>
          </a:p>
        </p:txBody>
      </p:sp>
      <p:sp>
        <p:nvSpPr>
          <p:cNvPr id="6861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861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861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8E4A23D-EEBE-4CB9-811E-901D6997A71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ECC873D3-95EB-45B8-873E-9E3D92CF5CA1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4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4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4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8077200" cy="1470025"/>
          </a:xfrm>
        </p:spPr>
        <p:txBody>
          <a:bodyPr/>
          <a:lstStyle/>
          <a:p>
            <a:pPr defTabSz="914400"/>
            <a:r>
              <a:rPr lang="en-US" sz="4000" b="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240A: Shared Memory &amp; Multicore Programming with Cilk++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048000"/>
            <a:ext cx="7772400" cy="2438400"/>
          </a:xfrm>
        </p:spPr>
        <p:txBody>
          <a:bodyPr/>
          <a:lstStyle/>
          <a:p>
            <a:pPr defTabSz="914400"/>
            <a:endParaRPr lang="en-US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>
                <a:solidFill>
                  <a:srgbClr val="585650"/>
                </a:solidFill>
              </a:rPr>
              <a:t>  Multicore and NUMA architectures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>
                <a:solidFill>
                  <a:srgbClr val="585650"/>
                </a:solidFill>
              </a:rPr>
              <a:t>  Multithreaded Programming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>
                <a:solidFill>
                  <a:srgbClr val="585650"/>
                </a:solidFill>
              </a:rPr>
              <a:t>  Cilk++ as a concurrency platform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>
                <a:solidFill>
                  <a:srgbClr val="585650"/>
                </a:solidFill>
              </a:rPr>
              <a:t>  Work and Span</a:t>
            </a:r>
            <a:endParaRPr lang="en-US" sz="2400">
              <a:solidFill>
                <a:srgbClr val="585650"/>
              </a:solidFill>
            </a:endParaRPr>
          </a:p>
          <a:p>
            <a:pPr defTabSz="914400"/>
            <a:endParaRPr lang="en-US" sz="2400">
              <a:solidFill>
                <a:srgbClr val="5856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874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5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6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7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8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9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80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81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79882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= </a:t>
            </a:r>
            <a:r>
              <a:rPr lang="en-US" sz="3200">
                <a:solidFill>
                  <a:schemeClr val="tx1"/>
                </a:solidFill>
              </a:rPr>
              <a:t>execution time on </a:t>
            </a:r>
            <a:r>
              <a:rPr lang="en-US" sz="32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chemeClr val="tx1"/>
                </a:solidFill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79937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38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39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0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1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2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3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4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5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6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7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8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9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79950" name="Rectangle 44"/>
          <p:cNvSpPr>
            <a:spLocks noChangeArrowheads="1"/>
          </p:cNvSpPr>
          <p:nvPr/>
        </p:nvSpPr>
        <p:spPr bwMode="auto">
          <a:xfrm>
            <a:off x="3427413" y="1828800"/>
            <a:ext cx="2179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827F77"/>
                </a:solidFill>
              </a:rPr>
              <a:t> = </a:t>
            </a:r>
            <a:r>
              <a:rPr lang="en-US" sz="3200" b="1" i="1">
                <a:solidFill>
                  <a:schemeClr val="accent2"/>
                </a:solidFill>
              </a:rPr>
              <a:t>work</a:t>
            </a:r>
          </a:p>
        </p:txBody>
      </p:sp>
      <p:sp>
        <p:nvSpPr>
          <p:cNvPr id="79951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= </a:t>
            </a:r>
            <a:r>
              <a:rPr lang="en-US" sz="3200" b="1" i="1">
                <a:solidFill>
                  <a:schemeClr val="accent2"/>
                </a:solidFill>
              </a:rPr>
              <a:t>span</a:t>
            </a:r>
            <a:r>
              <a:rPr lang="en-US" sz="3200" b="1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79952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*	</a:t>
            </a:r>
            <a:r>
              <a:rPr lang="en-US" sz="2400">
                <a:solidFill>
                  <a:schemeClr val="tx1"/>
                </a:solidFill>
              </a:rPr>
              <a:t>Also called </a:t>
            </a:r>
            <a:r>
              <a:rPr lang="en-US" sz="2400" b="1" i="1">
                <a:solidFill>
                  <a:schemeClr val="accent2"/>
                </a:solidFill>
              </a:rPr>
              <a:t>critical-path length</a:t>
            </a:r>
            <a:endParaRPr lang="en-US" sz="2400">
              <a:solidFill>
                <a:schemeClr val="accent2"/>
              </a:solidFill>
            </a:endParaRPr>
          </a:p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or </a:t>
            </a:r>
            <a:r>
              <a:rPr lang="en-US" sz="2400" b="1" i="1">
                <a:solidFill>
                  <a:schemeClr val="accent2"/>
                </a:solidFill>
              </a:rPr>
              <a:t>computational depth</a:t>
            </a:r>
            <a:r>
              <a:rPr lang="en-US" sz="2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5105400" y="2710577"/>
            <a:ext cx="2514600" cy="1259919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W</a:t>
            </a:r>
            <a:r>
              <a:rPr lang="en-US" b="1">
                <a:solidFill>
                  <a:schemeClr val="tx2"/>
                </a:solidFill>
              </a:rPr>
              <a:t>ORK</a:t>
            </a:r>
            <a:r>
              <a:rPr lang="en-US" sz="3600" b="1">
                <a:solidFill>
                  <a:schemeClr val="tx2"/>
                </a:solidFill>
              </a:rPr>
              <a:t> L</a:t>
            </a:r>
            <a:r>
              <a:rPr lang="en-US" b="1">
                <a:solidFill>
                  <a:schemeClr val="tx2"/>
                </a:solidFill>
              </a:rPr>
              <a:t>AW</a:t>
            </a:r>
            <a:endParaRPr lang="en-US">
              <a:solidFill>
                <a:schemeClr val="tx2"/>
              </a:solidFill>
            </a:endParaRPr>
          </a:p>
          <a:p>
            <a:pPr marL="346075" lvl="1" indent="-23177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P</a:t>
            </a:r>
            <a:r>
              <a:rPr lang="en-US" sz="3200">
                <a:solidFill>
                  <a:srgbClr val="373633"/>
                </a:solidFill>
              </a:rPr>
              <a:t> ≥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T</a:t>
            </a:r>
            <a:r>
              <a:rPr lang="en-US" sz="3200" baseline="-25000">
                <a:solidFill>
                  <a:srgbClr val="373633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/P</a:t>
            </a: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4000" b="1">
                <a:solidFill>
                  <a:srgbClr val="990033"/>
                </a:solidFill>
              </a:rPr>
              <a:t>S</a:t>
            </a:r>
            <a:r>
              <a:rPr lang="en-US" b="1">
                <a:solidFill>
                  <a:srgbClr val="990033"/>
                </a:solidFill>
              </a:rPr>
              <a:t>PAN</a:t>
            </a:r>
            <a:r>
              <a:rPr lang="en-US" sz="4000" b="1">
                <a:solidFill>
                  <a:srgbClr val="990033"/>
                </a:solidFill>
              </a:rPr>
              <a:t> L</a:t>
            </a:r>
            <a:r>
              <a:rPr lang="en-US" b="1">
                <a:solidFill>
                  <a:srgbClr val="990033"/>
                </a:solidFill>
              </a:rPr>
              <a:t>AW</a:t>
            </a:r>
            <a:endParaRPr lang="en-US" sz="3200">
              <a:solidFill>
                <a:srgbClr val="373633"/>
              </a:solidFill>
              <a:sym typeface="Times New Roman" pitchFamily="18" charset="0"/>
            </a:endParaRPr>
          </a:p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P</a:t>
            </a:r>
            <a:r>
              <a:rPr lang="en-US" sz="3200">
                <a:solidFill>
                  <a:srgbClr val="373633"/>
                </a:solidFill>
              </a:rPr>
              <a:t> ≥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 T</a:t>
            </a:r>
            <a:r>
              <a:rPr lang="en-US" sz="3200" baseline="-25000">
                <a:solidFill>
                  <a:srgbClr val="373633"/>
                </a:solidFill>
                <a:sym typeface="Times New Roman" pitchFamily="18" charset="0"/>
              </a:rPr>
              <a:t>∞</a:t>
            </a:r>
            <a:endParaRPr lang="en-US" sz="1600">
              <a:solidFill>
                <a:srgbClr val="373633"/>
              </a:solidFill>
            </a:endParaRPr>
          </a:p>
        </p:txBody>
      </p:sp>
      <p:sp>
        <p:nvSpPr>
          <p:cNvPr id="79959" name="Title 4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Complexity Measures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122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(A∪B) =</a:t>
            </a:r>
          </a:p>
        </p:txBody>
      </p:sp>
      <p:sp>
        <p:nvSpPr>
          <p:cNvPr id="8192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Series Composition</a:t>
            </a:r>
          </a:p>
        </p:txBody>
      </p:sp>
      <p:grpSp>
        <p:nvGrpSpPr>
          <p:cNvPr id="81924" name="Group 38"/>
          <p:cNvGrpSpPr>
            <a:grpSpLocks/>
          </p:cNvGrpSpPr>
          <p:nvPr/>
        </p:nvGrpSpPr>
        <p:grpSpPr bwMode="auto">
          <a:xfrm>
            <a:off x="1828800" y="1970088"/>
            <a:ext cx="5486400" cy="1470025"/>
            <a:chOff x="228600" y="2019300"/>
            <a:chExt cx="4265994" cy="1143000"/>
          </a:xfrm>
        </p:grpSpPr>
        <p:sp>
          <p:nvSpPr>
            <p:cNvPr id="3" name="Cloud 2"/>
            <p:cNvSpPr/>
            <p:nvPr/>
          </p:nvSpPr>
          <p:spPr>
            <a:xfrm>
              <a:off x="685318" y="2019300"/>
              <a:ext cx="1447920" cy="1143000"/>
            </a:xfrm>
            <a:prstGeom prst="cloud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600" dirty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8" name="Cloud 7"/>
            <p:cNvSpPr/>
            <p:nvPr/>
          </p:nvSpPr>
          <p:spPr>
            <a:xfrm>
              <a:off x="2591190" y="2019300"/>
              <a:ext cx="1447920" cy="1143000"/>
            </a:xfrm>
            <a:prstGeom prst="cloud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600" dirty="0">
                  <a:solidFill>
                    <a:srgbClr val="000000"/>
                  </a:solidFill>
                </a:rPr>
                <a:t>B</a:t>
              </a:r>
            </a:p>
          </p:txBody>
        </p:sp>
        <p:cxnSp>
          <p:nvCxnSpPr>
            <p:cNvPr id="12" name="Straight Arrow Connector 11"/>
            <p:cNvCxnSpPr>
              <a:stCxn id="3" idx="0"/>
              <a:endCxn id="8" idx="2"/>
            </p:cNvCxnSpPr>
            <p:nvPr/>
          </p:nvCxnSpPr>
          <p:spPr>
            <a:xfrm>
              <a:off x="2132004" y="2590800"/>
              <a:ext cx="457953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endCxn id="3" idx="2"/>
            </p:cNvCxnSpPr>
            <p:nvPr/>
          </p:nvCxnSpPr>
          <p:spPr>
            <a:xfrm>
              <a:off x="228600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0"/>
            </p:cNvCxnSpPr>
            <p:nvPr/>
          </p:nvCxnSpPr>
          <p:spPr>
            <a:xfrm>
              <a:off x="4037876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 Box 121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(A∪B) 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(B)</a:t>
            </a:r>
          </a:p>
        </p:txBody>
      </p:sp>
      <p:sp>
        <p:nvSpPr>
          <p:cNvPr id="48" name="Text Box 105"/>
          <p:cNvSpPr txBox="1">
            <a:spLocks noChangeArrowheads="1"/>
          </p:cNvSpPr>
          <p:nvPr/>
        </p:nvSpPr>
        <p:spPr bwMode="auto">
          <a:xfrm>
            <a:off x="1828800" y="5038725"/>
            <a:ext cx="6096000" cy="5191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  <a:r>
              <a:rPr lang="en-US">
                <a:solidFill>
                  <a:srgbClr val="000000"/>
                </a:solidFill>
              </a:rPr>
              <a:t> 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(A∪B) =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(A) +T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(B)</a:t>
            </a:r>
          </a:p>
        </p:txBody>
      </p:sp>
      <p:sp>
        <p:nvSpPr>
          <p:cNvPr id="49" name="Text Box 123"/>
          <p:cNvSpPr txBox="1">
            <a:spLocks noChangeArrowheads="1"/>
          </p:cNvSpPr>
          <p:nvPr/>
        </p:nvSpPr>
        <p:spPr bwMode="auto">
          <a:xfrm>
            <a:off x="1828800" y="5038725"/>
            <a:ext cx="4724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  <a:r>
              <a:rPr lang="en-US">
                <a:solidFill>
                  <a:srgbClr val="000000"/>
                </a:solidFill>
              </a:rPr>
              <a:t> 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(A∪B) =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Composition</a:t>
            </a:r>
          </a:p>
        </p:txBody>
      </p:sp>
      <p:grpSp>
        <p:nvGrpSpPr>
          <p:cNvPr id="82947" name="Group 37"/>
          <p:cNvGrpSpPr>
            <a:grpSpLocks/>
          </p:cNvGrpSpPr>
          <p:nvPr/>
        </p:nvGrpSpPr>
        <p:grpSpPr bwMode="auto">
          <a:xfrm>
            <a:off x="2806700" y="1371600"/>
            <a:ext cx="3530600" cy="3124200"/>
            <a:chOff x="5257799" y="1371600"/>
            <a:chExt cx="2971801" cy="2628900"/>
          </a:xfrm>
        </p:grpSpPr>
        <p:sp>
          <p:nvSpPr>
            <p:cNvPr id="9" name="Cloud 8"/>
            <p:cNvSpPr/>
            <p:nvPr/>
          </p:nvSpPr>
          <p:spPr>
            <a:xfrm>
              <a:off x="6019457" y="1371600"/>
              <a:ext cx="1448486" cy="1143465"/>
            </a:xfrm>
            <a:prstGeom prst="cloud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600" dirty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0" name="Cloud 9"/>
            <p:cNvSpPr/>
            <p:nvPr/>
          </p:nvSpPr>
          <p:spPr>
            <a:xfrm>
              <a:off x="6019457" y="2857035"/>
              <a:ext cx="1448486" cy="1143465"/>
            </a:xfrm>
            <a:prstGeom prst="cloud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600" dirty="0">
                  <a:solidFill>
                    <a:srgbClr val="000000"/>
                  </a:solidFill>
                </a:rPr>
                <a:t>B</a:t>
              </a:r>
            </a:p>
          </p:txBody>
        </p:sp>
        <p:cxnSp>
          <p:nvCxnSpPr>
            <p:cNvPr id="18" name="Straight Arrow Connector 17"/>
            <p:cNvCxnSpPr>
              <a:endCxn id="9" idx="2"/>
            </p:cNvCxnSpPr>
            <p:nvPr/>
          </p:nvCxnSpPr>
          <p:spPr>
            <a:xfrm rot="10800000" flipH="1">
              <a:off x="5257799" y="1943332"/>
              <a:ext cx="76700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0"/>
            </p:cNvCxnSpPr>
            <p:nvPr/>
          </p:nvCxnSpPr>
          <p:spPr>
            <a:xfrm>
              <a:off x="7466607" y="1943332"/>
              <a:ext cx="76299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10" idx="2"/>
            </p:cNvCxnSpPr>
            <p:nvPr/>
          </p:nvCxnSpPr>
          <p:spPr>
            <a:xfrm rot="10800000" flipH="1" flipV="1">
              <a:off x="5257799" y="2704752"/>
              <a:ext cx="76700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0" idx="0"/>
            </p:cNvCxnSpPr>
            <p:nvPr/>
          </p:nvCxnSpPr>
          <p:spPr>
            <a:xfrm flipV="1">
              <a:off x="7466607" y="2704752"/>
              <a:ext cx="76299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1397000" y="5486400"/>
            <a:ext cx="63246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  <a:r>
              <a:rPr lang="en-US">
                <a:solidFill>
                  <a:srgbClr val="000000"/>
                </a:solidFill>
              </a:rPr>
              <a:t> 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(A∪B) = max{T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(A),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(B)}</a:t>
            </a:r>
          </a:p>
        </p:txBody>
      </p:sp>
      <p:sp>
        <p:nvSpPr>
          <p:cNvPr id="29" name="Text Box 123"/>
          <p:cNvSpPr txBox="1">
            <a:spLocks noChangeArrowheads="1"/>
          </p:cNvSpPr>
          <p:nvPr/>
        </p:nvSpPr>
        <p:spPr bwMode="auto">
          <a:xfrm>
            <a:off x="1397000" y="5486400"/>
            <a:ext cx="4724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  <a:r>
              <a:rPr lang="en-US">
                <a:solidFill>
                  <a:srgbClr val="000000"/>
                </a:solidFill>
              </a:rPr>
              <a:t> 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(A∪B) =</a:t>
            </a:r>
          </a:p>
        </p:txBody>
      </p:sp>
      <p:sp>
        <p:nvSpPr>
          <p:cNvPr id="30" name="Text Box 122"/>
          <p:cNvSpPr txBox="1">
            <a:spLocks noChangeArrowheads="1"/>
          </p:cNvSpPr>
          <p:nvPr/>
        </p:nvSpPr>
        <p:spPr bwMode="auto">
          <a:xfrm>
            <a:off x="1397000" y="4876800"/>
            <a:ext cx="5486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(A∪B) =</a:t>
            </a:r>
          </a:p>
        </p:txBody>
      </p:sp>
      <p:sp>
        <p:nvSpPr>
          <p:cNvPr id="31" name="Text Box 121"/>
          <p:cNvSpPr txBox="1">
            <a:spLocks noChangeArrowheads="1"/>
          </p:cNvSpPr>
          <p:nvPr/>
        </p:nvSpPr>
        <p:spPr bwMode="auto">
          <a:xfrm>
            <a:off x="1397000" y="4876800"/>
            <a:ext cx="5486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(A∪B) 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(B)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36" name="Rectangle 48"/>
          <p:cNvSpPr>
            <a:spLocks noChangeArrowheads="1"/>
          </p:cNvSpPr>
          <p:nvPr/>
        </p:nvSpPr>
        <p:spPr bwMode="auto">
          <a:xfrm>
            <a:off x="547688" y="1473200"/>
            <a:ext cx="8026400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defRPr/>
            </a:pPr>
            <a:r>
              <a:rPr lang="en-US" sz="3200" b="1" i="1" dirty="0">
                <a:solidFill>
                  <a:schemeClr val="accent2"/>
                </a:solidFill>
                <a:cs typeface="+mn-cs"/>
                <a:sym typeface="Times New Roman" pitchFamily="18" charset="0"/>
              </a:rPr>
              <a:t>Def.  </a:t>
            </a:r>
            <a:r>
              <a:rPr lang="en-US" sz="3200" dirty="0">
                <a:solidFill>
                  <a:srgbClr val="000000"/>
                </a:solidFill>
                <a:cs typeface="+mn-cs"/>
                <a:sym typeface="Times New Roman" pitchFamily="18" charset="0"/>
              </a:rPr>
              <a:t>T</a:t>
            </a:r>
            <a:r>
              <a:rPr lang="en-US" sz="3200" baseline="-25000" dirty="0">
                <a:solidFill>
                  <a:srgbClr val="000000"/>
                </a:solidFill>
                <a:cs typeface="+mn-cs"/>
                <a:sym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/T</a:t>
            </a:r>
            <a:r>
              <a:rPr lang="en-US" sz="3200" baseline="-25000" dirty="0">
                <a:solidFill>
                  <a:srgbClr val="000000"/>
                </a:solidFill>
                <a:cs typeface="+mn-cs"/>
              </a:rPr>
              <a:t>P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sz="3200" dirty="0">
                <a:solidFill>
                  <a:srgbClr val="002060"/>
                </a:solidFill>
                <a:cs typeface="+mn-cs"/>
                <a:sym typeface="Times New Roman" pitchFamily="18" charset="0"/>
              </a:rPr>
              <a:t>= </a:t>
            </a:r>
            <a:r>
              <a:rPr lang="en-US" sz="3200" b="1" i="1" dirty="0">
                <a:solidFill>
                  <a:schemeClr val="accent2"/>
                </a:solidFill>
                <a:cs typeface="+mn-cs"/>
                <a:sym typeface="Times New Roman" pitchFamily="18" charset="0"/>
              </a:rPr>
              <a:t>speedup</a:t>
            </a:r>
            <a:r>
              <a:rPr lang="en-US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  <a:sym typeface="Times New Roman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n-cs"/>
                <a:sym typeface="Times New Roman" pitchFamily="18" charset="0"/>
              </a:rPr>
              <a:t>on </a:t>
            </a:r>
            <a:r>
              <a:rPr lang="en-US" sz="3200" dirty="0">
                <a:solidFill>
                  <a:srgbClr val="000000"/>
                </a:solidFill>
                <a:cs typeface="+mn-cs"/>
                <a:sym typeface="Times New Roman" pitchFamily="18" charset="0"/>
              </a:rPr>
              <a:t>P</a:t>
            </a:r>
            <a:r>
              <a:rPr lang="en-US" sz="3200" dirty="0">
                <a:solidFill>
                  <a:schemeClr val="tx1"/>
                </a:solidFill>
                <a:cs typeface="+mn-cs"/>
                <a:sym typeface="Times New Roman" pitchFamily="18" charset="0"/>
              </a:rPr>
              <a:t> processors.</a:t>
            </a:r>
            <a:endParaRPr lang="en-US" sz="3200" b="1" i="1" dirty="0">
              <a:solidFill>
                <a:schemeClr val="accent2"/>
              </a:solidFill>
              <a:cs typeface="+mn-cs"/>
              <a:sym typeface="Times New Roman" pitchFamily="18" charset="0"/>
            </a:endParaRPr>
          </a:p>
        </p:txBody>
      </p:sp>
      <p:sp>
        <p:nvSpPr>
          <p:cNvPr id="293939" name="Rectangle 51"/>
          <p:cNvSpPr>
            <a:spLocks noChangeArrowheads="1"/>
          </p:cNvSpPr>
          <p:nvPr/>
        </p:nvSpPr>
        <p:spPr bwMode="auto">
          <a:xfrm>
            <a:off x="576263" y="2647950"/>
            <a:ext cx="7958137" cy="224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If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= </a:t>
            </a:r>
            <a:r>
              <a:rPr lang="en-US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(P)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, 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we have 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linear speedup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= 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we have 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perfect linear speedup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&gt; 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we have 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superlinear speedup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which is not possible in this performance model, because of the </a:t>
            </a:r>
            <a:r>
              <a:rPr lang="en-US">
                <a:solidFill>
                  <a:schemeClr val="tx2"/>
                </a:solidFill>
                <a:sym typeface="Times New Roman" pitchFamily="18" charset="0"/>
              </a:rPr>
              <a:t>Work Law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P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≥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/P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</a:p>
        </p:txBody>
      </p:sp>
      <p:sp>
        <p:nvSpPr>
          <p:cNvPr id="83972" name="Line 53"/>
          <p:cNvSpPr>
            <a:spLocks noChangeShapeType="1"/>
          </p:cNvSpPr>
          <p:nvPr/>
        </p:nvSpPr>
        <p:spPr bwMode="auto">
          <a:xfrm>
            <a:off x="657225" y="2514600"/>
            <a:ext cx="7772400" cy="0"/>
          </a:xfrm>
          <a:prstGeom prst="line">
            <a:avLst/>
          </a:prstGeom>
          <a:noFill/>
          <a:ln w="57150" cmpd="thickThin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973" name="Line 55"/>
          <p:cNvSpPr>
            <a:spLocks noChangeShapeType="1"/>
          </p:cNvSpPr>
          <p:nvPr/>
        </p:nvSpPr>
        <p:spPr bwMode="auto">
          <a:xfrm>
            <a:off x="657225" y="5029200"/>
            <a:ext cx="7772400" cy="0"/>
          </a:xfrm>
          <a:prstGeom prst="line">
            <a:avLst/>
          </a:prstGeom>
          <a:noFill/>
          <a:ln w="57150" cmpd="thinThick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974" name="Tit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Speedup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Scheduling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4495800" cy="5257800"/>
          </a:xfrm>
        </p:spPr>
        <p:txBody>
          <a:bodyPr/>
          <a:lstStyle/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 sz="3100">
                <a:solidFill>
                  <a:schemeClr val="accent2"/>
                </a:solidFill>
                <a:latin typeface="HandelGotDBol"/>
              </a:rPr>
              <a:t>Cilk++</a:t>
            </a:r>
            <a:r>
              <a:rPr lang="en-US"/>
              <a:t> allows the programmer to express </a:t>
            </a:r>
            <a:r>
              <a:rPr lang="en-US" i="1">
                <a:solidFill>
                  <a:schemeClr val="accent2"/>
                </a:solidFill>
              </a:rPr>
              <a:t>potential</a:t>
            </a:r>
            <a:r>
              <a:rPr lang="en-US"/>
              <a:t> parallelism in an application.</a:t>
            </a:r>
          </a:p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/>
              <a:t>The </a:t>
            </a:r>
            <a:r>
              <a:rPr lang="en-US" sz="3100">
                <a:solidFill>
                  <a:srgbClr val="0093D0"/>
                </a:solidFill>
                <a:latin typeface="HandelGotDBol"/>
              </a:rPr>
              <a:t>Cilk++</a:t>
            </a:r>
            <a:r>
              <a:rPr lang="en-US"/>
              <a:t> </a:t>
            </a:r>
            <a:r>
              <a:rPr lang="en-US" b="1" i="1">
                <a:solidFill>
                  <a:schemeClr val="tx2"/>
                </a:solidFill>
              </a:rPr>
              <a:t>scheduler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maps strands onto processors dynamically at runtime.</a:t>
            </a:r>
          </a:p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/>
              <a:t>Since </a:t>
            </a:r>
            <a:r>
              <a:rPr lang="en-US" b="1" i="1">
                <a:solidFill>
                  <a:schemeClr val="tx2"/>
                </a:solidFill>
              </a:rPr>
              <a:t>on-line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schedulers are complicated, we’ll explore the ideas with an </a:t>
            </a:r>
            <a:r>
              <a:rPr lang="en-US" b="1" i="1">
                <a:solidFill>
                  <a:schemeClr val="tx2"/>
                </a:solidFill>
              </a:rPr>
              <a:t>off-line</a:t>
            </a:r>
            <a:r>
              <a:rPr lang="en-US">
                <a:solidFill>
                  <a:schemeClr val="tx2"/>
                </a:solidFill>
              </a:rPr>
              <a:t>  </a:t>
            </a:r>
            <a:r>
              <a:rPr lang="en-US"/>
              <a:t>scheduler.</a:t>
            </a:r>
          </a:p>
        </p:txBody>
      </p:sp>
      <p:sp>
        <p:nvSpPr>
          <p:cNvPr id="499795" name="AutoShape 83"/>
          <p:cNvSpPr>
            <a:spLocks noChangeArrowheads="1"/>
          </p:cNvSpPr>
          <p:nvPr/>
        </p:nvSpPr>
        <p:spPr bwMode="auto">
          <a:xfrm>
            <a:off x="6127750" y="3429000"/>
            <a:ext cx="1187450" cy="487363"/>
          </a:xfrm>
          <a:prstGeom prst="downArrow">
            <a:avLst>
              <a:gd name="adj1" fmla="val 42463"/>
              <a:gd name="adj2" fmla="val 57958"/>
            </a:avLst>
          </a:prstGeom>
          <a:solidFill>
            <a:schemeClr val="tx2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65541" name="Group 69"/>
          <p:cNvGrpSpPr>
            <a:grpSpLocks/>
          </p:cNvGrpSpPr>
          <p:nvPr/>
        </p:nvGrpSpPr>
        <p:grpSpPr bwMode="auto">
          <a:xfrm>
            <a:off x="5181600" y="1371600"/>
            <a:ext cx="3429000" cy="2051050"/>
            <a:chOff x="1344" y="1584"/>
            <a:chExt cx="4176" cy="2496"/>
          </a:xfrm>
        </p:grpSpPr>
        <p:sp>
          <p:nvSpPr>
            <p:cNvPr id="86" name="AutoShape 70"/>
            <p:cNvSpPr>
              <a:spLocks noChangeArrowheads="1"/>
            </p:cNvSpPr>
            <p:nvPr/>
          </p:nvSpPr>
          <p:spPr bwMode="auto">
            <a:xfrm>
              <a:off x="4800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AutoShape 71"/>
            <p:cNvSpPr>
              <a:spLocks noChangeArrowheads="1"/>
            </p:cNvSpPr>
            <p:nvPr/>
          </p:nvSpPr>
          <p:spPr bwMode="auto">
            <a:xfrm>
              <a:off x="3984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AutoShape 72"/>
            <p:cNvSpPr>
              <a:spLocks noChangeArrowheads="1"/>
            </p:cNvSpPr>
            <p:nvPr/>
          </p:nvSpPr>
          <p:spPr bwMode="auto">
            <a:xfrm>
              <a:off x="3120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AutoShape 73"/>
            <p:cNvSpPr>
              <a:spLocks noChangeArrowheads="1"/>
            </p:cNvSpPr>
            <p:nvPr/>
          </p:nvSpPr>
          <p:spPr bwMode="auto">
            <a:xfrm>
              <a:off x="2154" y="3600"/>
              <a:ext cx="576" cy="48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AutoShape 74"/>
            <p:cNvSpPr>
              <a:spLocks noChangeArrowheads="1"/>
            </p:cNvSpPr>
            <p:nvPr/>
          </p:nvSpPr>
          <p:spPr bwMode="auto">
            <a:xfrm>
              <a:off x="1344" y="3600"/>
              <a:ext cx="576" cy="480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AutoShape 75"/>
            <p:cNvSpPr>
              <a:spLocks noChangeArrowheads="1"/>
            </p:cNvSpPr>
            <p:nvPr/>
          </p:nvSpPr>
          <p:spPr bwMode="auto">
            <a:xfrm>
              <a:off x="1440" y="2928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76"/>
            <p:cNvSpPr>
              <a:spLocks noChangeArrowheads="1"/>
            </p:cNvSpPr>
            <p:nvPr/>
          </p:nvSpPr>
          <p:spPr bwMode="auto">
            <a:xfrm>
              <a:off x="1584" y="3029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77"/>
            <p:cNvSpPr>
              <a:spLocks noChangeArrowheads="1"/>
            </p:cNvSpPr>
            <p:nvPr/>
          </p:nvSpPr>
          <p:spPr bwMode="auto">
            <a:xfrm>
              <a:off x="1482" y="3672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78"/>
            <p:cNvSpPr>
              <a:spLocks noChangeArrowheads="1"/>
            </p:cNvSpPr>
            <p:nvPr/>
          </p:nvSpPr>
          <p:spPr bwMode="auto">
            <a:xfrm>
              <a:off x="2016" y="3029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69" name="AutoShape 79"/>
            <p:cNvCxnSpPr>
              <a:cxnSpLocks noChangeShapeType="1"/>
            </p:cNvCxnSpPr>
            <p:nvPr/>
          </p:nvCxnSpPr>
          <p:spPr bwMode="auto">
            <a:xfrm>
              <a:off x="1872" y="3173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70" name="AutoShape 80"/>
            <p:cNvCxnSpPr>
              <a:cxnSpLocks noChangeShapeType="1"/>
            </p:cNvCxnSpPr>
            <p:nvPr/>
          </p:nvCxnSpPr>
          <p:spPr bwMode="auto">
            <a:xfrm flipH="1">
              <a:off x="1626" y="3317"/>
              <a:ext cx="102" cy="35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97" name="Oval 81"/>
            <p:cNvSpPr>
              <a:spLocks noChangeArrowheads="1"/>
            </p:cNvSpPr>
            <p:nvPr/>
          </p:nvSpPr>
          <p:spPr bwMode="auto">
            <a:xfrm>
              <a:off x="2298" y="3672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74" name="AutoShape 82"/>
            <p:cNvCxnSpPr>
              <a:cxnSpLocks noChangeShapeType="1"/>
            </p:cNvCxnSpPr>
            <p:nvPr/>
          </p:nvCxnSpPr>
          <p:spPr bwMode="auto">
            <a:xfrm>
              <a:off x="2160" y="3317"/>
              <a:ext cx="180" cy="39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99" name="Oval 83"/>
            <p:cNvSpPr>
              <a:spLocks noChangeArrowheads="1"/>
            </p:cNvSpPr>
            <p:nvPr/>
          </p:nvSpPr>
          <p:spPr bwMode="auto">
            <a:xfrm>
              <a:off x="2448" y="3029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78" name="AutoShape 84"/>
            <p:cNvCxnSpPr>
              <a:cxnSpLocks noChangeShapeType="1"/>
            </p:cNvCxnSpPr>
            <p:nvPr/>
          </p:nvCxnSpPr>
          <p:spPr bwMode="auto">
            <a:xfrm>
              <a:off x="2304" y="3173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79" name="AutoShape 85"/>
            <p:cNvCxnSpPr>
              <a:cxnSpLocks noChangeShapeType="1"/>
            </p:cNvCxnSpPr>
            <p:nvPr/>
          </p:nvCxnSpPr>
          <p:spPr bwMode="auto">
            <a:xfrm flipV="1">
              <a:off x="1728" y="3275"/>
              <a:ext cx="762" cy="43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80" name="AutoShape 86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2442" y="3317"/>
              <a:ext cx="150" cy="35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3" name="AutoShape 87"/>
            <p:cNvSpPr>
              <a:spLocks noChangeArrowheads="1"/>
            </p:cNvSpPr>
            <p:nvPr/>
          </p:nvSpPr>
          <p:spPr bwMode="auto">
            <a:xfrm>
              <a:off x="3600" y="1584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4" name="Oval 88"/>
            <p:cNvSpPr>
              <a:spLocks noChangeArrowheads="1"/>
            </p:cNvSpPr>
            <p:nvPr/>
          </p:nvSpPr>
          <p:spPr bwMode="auto">
            <a:xfrm>
              <a:off x="3744" y="1685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5" name="Oval 89"/>
            <p:cNvSpPr>
              <a:spLocks noChangeArrowheads="1"/>
            </p:cNvSpPr>
            <p:nvPr/>
          </p:nvSpPr>
          <p:spPr bwMode="auto">
            <a:xfrm>
              <a:off x="4176" y="1685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90" name="AutoShape 90"/>
            <p:cNvCxnSpPr>
              <a:cxnSpLocks noChangeShapeType="1"/>
            </p:cNvCxnSpPr>
            <p:nvPr/>
          </p:nvCxnSpPr>
          <p:spPr bwMode="auto">
            <a:xfrm>
              <a:off x="4032" y="1829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7" name="AutoShape 91"/>
            <p:cNvSpPr>
              <a:spLocks noChangeArrowheads="1"/>
            </p:cNvSpPr>
            <p:nvPr/>
          </p:nvSpPr>
          <p:spPr bwMode="auto">
            <a:xfrm>
              <a:off x="2352" y="2256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8" name="Oval 92"/>
            <p:cNvSpPr>
              <a:spLocks noChangeArrowheads="1"/>
            </p:cNvSpPr>
            <p:nvPr/>
          </p:nvSpPr>
          <p:spPr bwMode="auto">
            <a:xfrm>
              <a:off x="2496" y="2358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97" name="AutoShape 93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2742" y="1931"/>
              <a:ext cx="1044" cy="46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0" name="Oval 94"/>
            <p:cNvSpPr>
              <a:spLocks noChangeArrowheads="1"/>
            </p:cNvSpPr>
            <p:nvPr/>
          </p:nvSpPr>
          <p:spPr bwMode="auto">
            <a:xfrm>
              <a:off x="2928" y="2358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01" name="AutoShape 95"/>
            <p:cNvCxnSpPr>
              <a:cxnSpLocks noChangeShapeType="1"/>
            </p:cNvCxnSpPr>
            <p:nvPr/>
          </p:nvCxnSpPr>
          <p:spPr bwMode="auto">
            <a:xfrm>
              <a:off x="2784" y="250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2" name="AutoShape 96"/>
            <p:cNvSpPr>
              <a:spLocks noChangeArrowheads="1"/>
            </p:cNvSpPr>
            <p:nvPr/>
          </p:nvSpPr>
          <p:spPr bwMode="auto">
            <a:xfrm>
              <a:off x="4080" y="2267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97"/>
            <p:cNvSpPr>
              <a:spLocks noChangeArrowheads="1"/>
            </p:cNvSpPr>
            <p:nvPr/>
          </p:nvSpPr>
          <p:spPr bwMode="auto">
            <a:xfrm>
              <a:off x="4224" y="2368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08" name="AutoShape 98"/>
            <p:cNvCxnSpPr>
              <a:cxnSpLocks noChangeShapeType="1"/>
            </p:cNvCxnSpPr>
            <p:nvPr/>
          </p:nvCxnSpPr>
          <p:spPr bwMode="auto">
            <a:xfrm>
              <a:off x="4320" y="1973"/>
              <a:ext cx="48" cy="39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09" name="AutoShape 99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1830" y="2604"/>
              <a:ext cx="708" cy="46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6" name="Oval 100"/>
            <p:cNvSpPr>
              <a:spLocks noChangeArrowheads="1"/>
            </p:cNvSpPr>
            <p:nvPr/>
          </p:nvSpPr>
          <p:spPr bwMode="auto">
            <a:xfrm>
              <a:off x="4656" y="2368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13" name="AutoShape 101"/>
            <p:cNvCxnSpPr>
              <a:cxnSpLocks noChangeShapeType="1"/>
            </p:cNvCxnSpPr>
            <p:nvPr/>
          </p:nvCxnSpPr>
          <p:spPr bwMode="auto">
            <a:xfrm>
              <a:off x="4512" y="251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8" name="Oval 102"/>
            <p:cNvSpPr>
              <a:spLocks noChangeArrowheads="1"/>
            </p:cNvSpPr>
            <p:nvPr/>
          </p:nvSpPr>
          <p:spPr bwMode="auto">
            <a:xfrm>
              <a:off x="3240" y="3029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9" name="Oval 103"/>
            <p:cNvSpPr>
              <a:spLocks noChangeArrowheads="1"/>
            </p:cNvSpPr>
            <p:nvPr/>
          </p:nvSpPr>
          <p:spPr bwMode="auto">
            <a:xfrm>
              <a:off x="4104" y="3030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0" name="AutoShape 104"/>
            <p:cNvCxnSpPr>
              <a:cxnSpLocks noChangeShapeType="1"/>
            </p:cNvCxnSpPr>
            <p:nvPr/>
          </p:nvCxnSpPr>
          <p:spPr bwMode="auto">
            <a:xfrm>
              <a:off x="3072" y="2646"/>
              <a:ext cx="210" cy="4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21" name="AutoShape 105"/>
            <p:cNvCxnSpPr>
              <a:cxnSpLocks noChangeShapeType="1"/>
            </p:cNvCxnSpPr>
            <p:nvPr/>
          </p:nvCxnSpPr>
          <p:spPr bwMode="auto">
            <a:xfrm flipH="1">
              <a:off x="4248" y="2656"/>
              <a:ext cx="120" cy="3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2" name="Oval 106"/>
            <p:cNvSpPr>
              <a:spLocks noChangeArrowheads="1"/>
            </p:cNvSpPr>
            <p:nvPr/>
          </p:nvSpPr>
          <p:spPr bwMode="auto">
            <a:xfrm>
              <a:off x="3360" y="2358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5" name="AutoShape 107"/>
            <p:cNvCxnSpPr>
              <a:cxnSpLocks noChangeShapeType="1"/>
            </p:cNvCxnSpPr>
            <p:nvPr/>
          </p:nvCxnSpPr>
          <p:spPr bwMode="auto">
            <a:xfrm>
              <a:off x="3216" y="250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4" name="Oval 108"/>
            <p:cNvSpPr>
              <a:spLocks noChangeArrowheads="1"/>
            </p:cNvSpPr>
            <p:nvPr/>
          </p:nvSpPr>
          <p:spPr bwMode="auto">
            <a:xfrm>
              <a:off x="4920" y="3030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9" name="AutoShape 109"/>
            <p:cNvCxnSpPr>
              <a:cxnSpLocks noChangeShapeType="1"/>
            </p:cNvCxnSpPr>
            <p:nvPr/>
          </p:nvCxnSpPr>
          <p:spPr bwMode="auto">
            <a:xfrm flipV="1">
              <a:off x="2694" y="2604"/>
              <a:ext cx="708" cy="46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0" name="AutoShape 110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3384" y="2646"/>
              <a:ext cx="120" cy="3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1" name="AutoShape 111"/>
            <p:cNvCxnSpPr>
              <a:cxnSpLocks noChangeShapeType="1"/>
            </p:cNvCxnSpPr>
            <p:nvPr/>
          </p:nvCxnSpPr>
          <p:spPr bwMode="auto">
            <a:xfrm>
              <a:off x="4800" y="2656"/>
              <a:ext cx="162" cy="41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8" name="Oval 112"/>
            <p:cNvSpPr>
              <a:spLocks noChangeArrowheads="1"/>
            </p:cNvSpPr>
            <p:nvPr/>
          </p:nvSpPr>
          <p:spPr bwMode="auto">
            <a:xfrm>
              <a:off x="5088" y="2368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35" name="AutoShape 113"/>
            <p:cNvCxnSpPr>
              <a:cxnSpLocks noChangeShapeType="1"/>
            </p:cNvCxnSpPr>
            <p:nvPr/>
          </p:nvCxnSpPr>
          <p:spPr bwMode="auto">
            <a:xfrm>
              <a:off x="4944" y="251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6" name="AutoShape 114"/>
            <p:cNvCxnSpPr>
              <a:cxnSpLocks noChangeShapeType="1"/>
            </p:cNvCxnSpPr>
            <p:nvPr/>
          </p:nvCxnSpPr>
          <p:spPr bwMode="auto">
            <a:xfrm flipV="1">
              <a:off x="4350" y="2614"/>
              <a:ext cx="780" cy="45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7" name="AutoShape 115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5064" y="2656"/>
              <a:ext cx="168" cy="3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32" name="Oval 116"/>
            <p:cNvSpPr>
              <a:spLocks noChangeArrowheads="1"/>
            </p:cNvSpPr>
            <p:nvPr/>
          </p:nvSpPr>
          <p:spPr bwMode="auto">
            <a:xfrm>
              <a:off x="4608" y="1685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41" name="AutoShape 117"/>
            <p:cNvCxnSpPr>
              <a:cxnSpLocks noChangeShapeType="1"/>
            </p:cNvCxnSpPr>
            <p:nvPr/>
          </p:nvCxnSpPr>
          <p:spPr bwMode="auto">
            <a:xfrm>
              <a:off x="4464" y="1829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42" name="AutoShape 118"/>
            <p:cNvCxnSpPr>
              <a:cxnSpLocks noChangeShapeType="1"/>
            </p:cNvCxnSpPr>
            <p:nvPr/>
          </p:nvCxnSpPr>
          <p:spPr bwMode="auto">
            <a:xfrm flipV="1">
              <a:off x="3606" y="1931"/>
              <a:ext cx="1044" cy="46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43" name="AutoShape 119"/>
            <p:cNvCxnSpPr>
              <a:cxnSpLocks noChangeShapeType="1"/>
              <a:stCxn id="0" idx="0"/>
            </p:cNvCxnSpPr>
            <p:nvPr/>
          </p:nvCxnSpPr>
          <p:spPr bwMode="auto">
            <a:xfrm flipH="1" flipV="1">
              <a:off x="4854" y="1931"/>
              <a:ext cx="378" cy="4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</p:grpSp>
      <p:grpSp>
        <p:nvGrpSpPr>
          <p:cNvPr id="3" name="Group 185"/>
          <p:cNvGrpSpPr>
            <a:grpSpLocks/>
          </p:cNvGrpSpPr>
          <p:nvPr/>
        </p:nvGrpSpPr>
        <p:grpSpPr bwMode="auto">
          <a:xfrm>
            <a:off x="4648200" y="4038600"/>
            <a:ext cx="4160838" cy="2479675"/>
            <a:chOff x="1066800" y="1600200"/>
            <a:chExt cx="7162802" cy="4267200"/>
          </a:xfrm>
        </p:grpSpPr>
        <p:sp>
          <p:nvSpPr>
            <p:cNvPr id="187" name="Rectangle 186"/>
            <p:cNvSpPr/>
            <p:nvPr/>
          </p:nvSpPr>
          <p:spPr>
            <a:xfrm>
              <a:off x="2056092" y="2895112"/>
              <a:ext cx="5184218" cy="2972288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FFFFCC"/>
                </a:gs>
              </a:gsLst>
              <a:path path="rect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/>
            </a:p>
          </p:txBody>
        </p:sp>
        <p:sp>
          <p:nvSpPr>
            <p:cNvPr id="188" name="Line 16"/>
            <p:cNvSpPr>
              <a:spLocks noChangeShapeType="1"/>
            </p:cNvSpPr>
            <p:nvPr/>
          </p:nvSpPr>
          <p:spPr bwMode="auto">
            <a:xfrm flipV="1">
              <a:off x="3518168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89" name="Line 17"/>
            <p:cNvSpPr>
              <a:spLocks noChangeShapeType="1"/>
            </p:cNvSpPr>
            <p:nvPr/>
          </p:nvSpPr>
          <p:spPr bwMode="auto">
            <a:xfrm flipV="1">
              <a:off x="3925362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0" name="Line 18"/>
            <p:cNvSpPr>
              <a:spLocks noChangeShapeType="1"/>
            </p:cNvSpPr>
            <p:nvPr/>
          </p:nvSpPr>
          <p:spPr bwMode="auto">
            <a:xfrm flipV="1">
              <a:off x="2706510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1" name="Line 19"/>
            <p:cNvSpPr>
              <a:spLocks noChangeShapeType="1"/>
            </p:cNvSpPr>
            <p:nvPr/>
          </p:nvSpPr>
          <p:spPr bwMode="auto">
            <a:xfrm flipV="1">
              <a:off x="3110972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2" name="Line 22"/>
            <p:cNvSpPr>
              <a:spLocks noChangeShapeType="1"/>
            </p:cNvSpPr>
            <p:nvPr/>
          </p:nvSpPr>
          <p:spPr bwMode="auto">
            <a:xfrm flipV="1">
              <a:off x="6108910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3" name="Line 23"/>
            <p:cNvSpPr>
              <a:spLocks noChangeShapeType="1"/>
            </p:cNvSpPr>
            <p:nvPr/>
          </p:nvSpPr>
          <p:spPr bwMode="auto">
            <a:xfrm flipV="1">
              <a:off x="6516104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4" name="Line 24"/>
            <p:cNvSpPr>
              <a:spLocks noChangeShapeType="1"/>
            </p:cNvSpPr>
            <p:nvPr/>
          </p:nvSpPr>
          <p:spPr bwMode="auto">
            <a:xfrm flipV="1">
              <a:off x="5297253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5" name="Line 25"/>
            <p:cNvSpPr>
              <a:spLocks noChangeShapeType="1"/>
            </p:cNvSpPr>
            <p:nvPr/>
          </p:nvSpPr>
          <p:spPr bwMode="auto">
            <a:xfrm flipV="1">
              <a:off x="5704448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6" name="Line 4"/>
            <p:cNvSpPr>
              <a:spLocks noChangeShapeType="1"/>
            </p:cNvSpPr>
            <p:nvPr/>
          </p:nvSpPr>
          <p:spPr bwMode="auto">
            <a:xfrm flipV="1">
              <a:off x="2783030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7" name="Line 7"/>
            <p:cNvSpPr>
              <a:spLocks noChangeShapeType="1"/>
            </p:cNvSpPr>
            <p:nvPr/>
          </p:nvSpPr>
          <p:spPr bwMode="auto">
            <a:xfrm flipV="1">
              <a:off x="4078401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8" name="Line 10"/>
            <p:cNvSpPr>
              <a:spLocks noChangeShapeType="1"/>
            </p:cNvSpPr>
            <p:nvPr/>
          </p:nvSpPr>
          <p:spPr bwMode="auto">
            <a:xfrm flipV="1">
              <a:off x="6439584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9" name="AutoShape 12"/>
            <p:cNvSpPr>
              <a:spLocks noChangeArrowheads="1"/>
            </p:cNvSpPr>
            <p:nvPr/>
          </p:nvSpPr>
          <p:spPr bwMode="auto">
            <a:xfrm>
              <a:off x="1066800" y="3164677"/>
              <a:ext cx="7162802" cy="1258419"/>
            </a:xfrm>
            <a:prstGeom prst="leftRightArrow">
              <a:avLst>
                <a:gd name="adj1" fmla="val 56509"/>
                <a:gd name="adj2" fmla="val 32890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>
                  <a:solidFill>
                    <a:schemeClr val="tx2"/>
                  </a:solidFill>
                  <a:latin typeface="Arial" charset="0"/>
                  <a:cs typeface="+mn-cs"/>
                </a:rPr>
                <a:t>Network</a:t>
              </a:r>
            </a:p>
          </p:txBody>
        </p:sp>
        <p:sp>
          <p:nvSpPr>
            <p:cNvPr id="65660" name="Text Box 13"/>
            <p:cNvSpPr txBox="1">
              <a:spLocks noChangeArrowheads="1"/>
            </p:cNvSpPr>
            <p:nvPr/>
          </p:nvSpPr>
          <p:spPr bwMode="auto">
            <a:xfrm>
              <a:off x="4496593" y="4140035"/>
              <a:ext cx="1524001" cy="111258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600">
                  <a:solidFill>
                    <a:schemeClr val="tx1"/>
                  </a:solidFill>
                  <a:latin typeface="Arial" pitchFamily="34" charset="0"/>
                </a:rPr>
                <a:t>…</a:t>
              </a:r>
              <a:endParaRPr lang="en-US" sz="14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201" name="AutoShape 20"/>
            <p:cNvSpPr>
              <a:spLocks noChangeArrowheads="1"/>
            </p:cNvSpPr>
            <p:nvPr/>
          </p:nvSpPr>
          <p:spPr bwMode="auto">
            <a:xfrm>
              <a:off x="2324894" y="1600200"/>
              <a:ext cx="1981200" cy="110399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+mn-cs"/>
                </a:rPr>
                <a:t>Memory</a:t>
              </a:r>
            </a:p>
          </p:txBody>
        </p:sp>
        <p:sp>
          <p:nvSpPr>
            <p:cNvPr id="202" name="AutoShape 26"/>
            <p:cNvSpPr>
              <a:spLocks noChangeArrowheads="1"/>
            </p:cNvSpPr>
            <p:nvPr/>
          </p:nvSpPr>
          <p:spPr bwMode="auto">
            <a:xfrm>
              <a:off x="4915694" y="1600200"/>
              <a:ext cx="1981200" cy="110399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>
                  <a:solidFill>
                    <a:schemeClr val="bg1"/>
                  </a:solidFill>
                  <a:latin typeface="Arial" charset="0"/>
                  <a:cs typeface="+mn-cs"/>
                </a:rPr>
                <a:t>I/O</a:t>
              </a:r>
            </a:p>
          </p:txBody>
        </p:sp>
        <p:sp>
          <p:nvSpPr>
            <p:cNvPr id="203" name="AutoShape 2"/>
            <p:cNvSpPr>
              <a:spLocks noChangeArrowheads="1"/>
            </p:cNvSpPr>
            <p:nvPr/>
          </p:nvSpPr>
          <p:spPr bwMode="auto">
            <a:xfrm>
              <a:off x="22113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chemeClr val="folHlink"/>
                  </a:solidFill>
                  <a:latin typeface="Arial" charset="0"/>
                  <a:cs typeface="+mn-cs"/>
                </a:rPr>
                <a:t>P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</a:p>
          </p:txBody>
        </p:sp>
        <p:sp>
          <p:nvSpPr>
            <p:cNvPr id="204" name="AutoShape 5"/>
            <p:cNvSpPr>
              <a:spLocks noChangeArrowheads="1"/>
            </p:cNvSpPr>
            <p:nvPr/>
          </p:nvSpPr>
          <p:spPr bwMode="auto">
            <a:xfrm>
              <a:off x="35067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latin typeface="Arial" charset="0"/>
                <a:cs typeface="+mn-cs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</a:p>
          </p:txBody>
        </p:sp>
        <p:sp>
          <p:nvSpPr>
            <p:cNvPr id="205" name="AutoShape 8"/>
            <p:cNvSpPr>
              <a:spLocks noChangeArrowheads="1"/>
            </p:cNvSpPr>
            <p:nvPr/>
          </p:nvSpPr>
          <p:spPr bwMode="auto">
            <a:xfrm>
              <a:off x="58689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latin typeface="Arial" charset="0"/>
                <a:cs typeface="+mn-cs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</a:p>
          </p:txBody>
        </p:sp>
        <p:sp>
          <p:nvSpPr>
            <p:cNvPr id="206" name="AutoShape 28"/>
            <p:cNvSpPr>
              <a:spLocks noChangeArrowheads="1"/>
            </p:cNvSpPr>
            <p:nvPr/>
          </p:nvSpPr>
          <p:spPr bwMode="auto">
            <a:xfrm>
              <a:off x="24391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  <p:sp>
          <p:nvSpPr>
            <p:cNvPr id="207" name="AutoShape 29"/>
            <p:cNvSpPr>
              <a:spLocks noChangeArrowheads="1"/>
            </p:cNvSpPr>
            <p:nvPr/>
          </p:nvSpPr>
          <p:spPr bwMode="auto">
            <a:xfrm>
              <a:off x="37345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  <p:sp>
          <p:nvSpPr>
            <p:cNvPr id="208" name="AutoShape 30"/>
            <p:cNvSpPr>
              <a:spLocks noChangeArrowheads="1"/>
            </p:cNvSpPr>
            <p:nvPr/>
          </p:nvSpPr>
          <p:spPr bwMode="auto">
            <a:xfrm>
              <a:off x="60967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</p:grpSp>
      <p:sp>
        <p:nvSpPr>
          <p:cNvPr id="65685" name="Rectangle 149"/>
          <p:cNvSpPr>
            <a:spLocks noChangeArrowheads="1"/>
          </p:cNvSpPr>
          <p:nvPr/>
        </p:nvSpPr>
        <p:spPr bwMode="auto">
          <a:xfrm>
            <a:off x="4038600" y="304800"/>
            <a:ext cx="37338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581400" y="457200"/>
            <a:ext cx="3810000" cy="914400"/>
          </a:xfrm>
          <a:prstGeom prst="wedgeRoundRectCallout">
            <a:avLst>
              <a:gd name="adj1" fmla="val -76375"/>
              <a:gd name="adj2" fmla="val 267014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 strand  is a sequence of 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instructions that doesn’t contain 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any parallel constructs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600" b="1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9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build="p"/>
      <p:bldP spid="499795" grpId="0" animBg="1"/>
      <p:bldP spid="2427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514053" name="Rectangle 5"/>
          <p:cNvSpPr>
            <a:spLocks noChangeArrowheads="1"/>
          </p:cNvSpPr>
          <p:nvPr/>
        </p:nvSpPr>
        <p:spPr bwMode="auto">
          <a:xfrm>
            <a:off x="304800" y="1858963"/>
            <a:ext cx="53340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</a:t>
            </a:r>
            <a:r>
              <a:rPr lang="en-US"/>
              <a:t> have executed.</a:t>
            </a:r>
          </a:p>
        </p:txBody>
      </p:sp>
      <p:cxnSp>
        <p:nvCxnSpPr>
          <p:cNvPr id="67589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0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1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2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3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4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5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6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7651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2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3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4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5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6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7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8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9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0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1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2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3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2" name="Group 111"/>
          <p:cNvGrpSpPr/>
          <p:nvPr/>
        </p:nvGrpSpPr>
        <p:grpSpPr>
          <a:xfrm>
            <a:off x="5187950" y="4076700"/>
            <a:ext cx="3733800" cy="847725"/>
            <a:chOff x="5334000" y="4181475"/>
            <a:chExt cx="3733800" cy="847725"/>
          </a:xfrm>
          <a:solidFill>
            <a:srgbClr val="FFC000"/>
          </a:solidFill>
          <a:effectLst/>
        </p:grpSpPr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810500" y="418147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334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9" name="Oval 14"/>
            <p:cNvSpPr>
              <a:spLocks noChangeArrowheads="1"/>
            </p:cNvSpPr>
            <p:nvPr/>
          </p:nvSpPr>
          <p:spPr bwMode="auto">
            <a:xfrm>
              <a:off x="5943600" y="418147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763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858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69636" name="Rectangle 5"/>
          <p:cNvSpPr>
            <a:spLocks noChangeArrowheads="1"/>
          </p:cNvSpPr>
          <p:nvPr/>
        </p:nvSpPr>
        <p:spPr bwMode="auto">
          <a:xfrm>
            <a:off x="304800" y="1858963"/>
            <a:ext cx="51054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</a:t>
            </a:r>
            <a:r>
              <a:rPr lang="en-US"/>
              <a:t> have executed.</a:t>
            </a:r>
          </a:p>
        </p:txBody>
      </p:sp>
      <p:cxnSp>
        <p:nvCxnSpPr>
          <p:cNvPr id="69637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38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39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0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1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2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3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4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9699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0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1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2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3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4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5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6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7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8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9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10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11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7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9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69742" name="Group 111"/>
          <p:cNvGrpSpPr>
            <a:grpSpLocks/>
          </p:cNvGrpSpPr>
          <p:nvPr/>
        </p:nvGrpSpPr>
        <p:grpSpPr bwMode="auto">
          <a:xfrm>
            <a:off x="5187950" y="4619625"/>
            <a:ext cx="3733800" cy="304800"/>
            <a:chOff x="5187950" y="4619625"/>
            <a:chExt cx="3733800" cy="304800"/>
          </a:xfrm>
        </p:grpSpPr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≥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any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9753" name="Rectangle 62"/>
          <p:cNvSpPr>
            <a:spLocks noChangeArrowheads="1"/>
          </p:cNvSpPr>
          <p:nvPr/>
        </p:nvSpPr>
        <p:spPr bwMode="auto">
          <a:xfrm>
            <a:off x="7545388" y="2133600"/>
            <a:ext cx="1258887" cy="584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P = 3</a:t>
            </a:r>
          </a:p>
        </p:txBody>
      </p:sp>
      <p:grpSp>
        <p:nvGrpSpPr>
          <p:cNvPr id="3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14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71684" name="Rectangle 5"/>
          <p:cNvSpPr>
            <a:spLocks noChangeArrowheads="1"/>
          </p:cNvSpPr>
          <p:nvPr/>
        </p:nvSpPr>
        <p:spPr bwMode="auto">
          <a:xfrm>
            <a:off x="304800" y="1858963"/>
            <a:ext cx="51054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 </a:t>
            </a:r>
            <a:r>
              <a:rPr lang="en-US"/>
              <a:t>have executed.</a:t>
            </a:r>
          </a:p>
        </p:txBody>
      </p:sp>
      <p:cxnSp>
        <p:nvCxnSpPr>
          <p:cNvPr id="71685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6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7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8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9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0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1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2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71747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48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49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0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1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2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3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4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5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6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7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8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9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7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9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71790" name="Group 111"/>
          <p:cNvGrpSpPr>
            <a:grpSpLocks/>
          </p:cNvGrpSpPr>
          <p:nvPr/>
        </p:nvGrpSpPr>
        <p:grpSpPr bwMode="auto">
          <a:xfrm>
            <a:off x="5187950" y="4619625"/>
            <a:ext cx="3733800" cy="304800"/>
            <a:chOff x="5187950" y="4619625"/>
            <a:chExt cx="3733800" cy="304800"/>
          </a:xfrm>
        </p:grpSpPr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≥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any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1801" name="Rectangle 62"/>
          <p:cNvSpPr>
            <a:spLocks noChangeArrowheads="1"/>
          </p:cNvSpPr>
          <p:nvPr/>
        </p:nvSpPr>
        <p:spPr bwMode="auto">
          <a:xfrm>
            <a:off x="7545388" y="2133600"/>
            <a:ext cx="1258887" cy="584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P = 3</a:t>
            </a:r>
          </a:p>
        </p:txBody>
      </p:sp>
      <p:grpSp>
        <p:nvGrpSpPr>
          <p:cNvPr id="3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14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304800" y="47244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Incomplete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&lt;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all of them.</a:t>
            </a:r>
          </a:p>
        </p:txBody>
      </p:sp>
      <p:grpSp>
        <p:nvGrpSpPr>
          <p:cNvPr id="4" name="Group 117"/>
          <p:cNvGrpSpPr/>
          <p:nvPr/>
        </p:nvGrpSpPr>
        <p:grpSpPr>
          <a:xfrm>
            <a:off x="5797550" y="4076700"/>
            <a:ext cx="2171700" cy="304800"/>
            <a:chOff x="5905500" y="4191000"/>
            <a:chExt cx="2171700" cy="304800"/>
          </a:xfrm>
          <a:solidFill>
            <a:schemeClr val="tx2"/>
          </a:solidFill>
        </p:grpSpPr>
        <p:sp>
          <p:nvSpPr>
            <p:cNvPr id="113" name="Oval 5"/>
            <p:cNvSpPr>
              <a:spLocks noChangeArrowheads="1"/>
            </p:cNvSpPr>
            <p:nvPr/>
          </p:nvSpPr>
          <p:spPr bwMode="auto">
            <a:xfrm>
              <a:off x="77724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4"/>
            <p:cNvSpPr>
              <a:spLocks noChangeArrowheads="1"/>
            </p:cNvSpPr>
            <p:nvPr/>
          </p:nvSpPr>
          <p:spPr bwMode="auto">
            <a:xfrm>
              <a:off x="59055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AutoShape 39"/>
          <p:cNvCxnSpPr>
            <a:cxnSpLocks noChangeShapeType="1"/>
            <a:endCxn id="0" idx="0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0" name="AutoShape 40"/>
          <p:cNvCxnSpPr>
            <a:cxnSpLocks noChangeShapeType="1"/>
          </p:cNvCxnSpPr>
          <p:nvPr/>
        </p:nvCxnSpPr>
        <p:spPr bwMode="auto">
          <a:xfrm rot="5400000">
            <a:off x="5831681" y="5042694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1" name="AutoShape 41"/>
          <p:cNvCxnSpPr>
            <a:cxnSpLocks noChangeShapeType="1"/>
          </p:cNvCxnSpPr>
          <p:nvPr/>
        </p:nvCxnSpPr>
        <p:spPr bwMode="auto">
          <a:xfrm rot="5400000">
            <a:off x="5831681" y="5585619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2" name="AutoShape 42"/>
          <p:cNvCxnSpPr>
            <a:cxnSpLocks noChangeShapeType="1"/>
          </p:cNvCxnSpPr>
          <p:nvPr/>
        </p:nvCxnSpPr>
        <p:spPr bwMode="auto">
          <a:xfrm rot="16200000" flipH="1">
            <a:off x="6738937" y="5284788"/>
            <a:ext cx="327025" cy="1689100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sp>
        <p:nvSpPr>
          <p:cNvPr id="73734" name="Text Box 164"/>
          <p:cNvSpPr txBox="1">
            <a:spLocks noChangeArrowheads="1"/>
          </p:cNvSpPr>
          <p:nvPr/>
        </p:nvSpPr>
        <p:spPr bwMode="auto">
          <a:xfrm>
            <a:off x="152400" y="1263650"/>
            <a:ext cx="7620000" cy="10064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Theorem</a:t>
            </a:r>
            <a:r>
              <a:rPr lang="en-US">
                <a:solidFill>
                  <a:schemeClr val="tx1"/>
                </a:solidFill>
              </a:rPr>
              <a:t> :  Any greedy scheduler achieves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rgbClr val="002060"/>
                </a:solidFill>
                <a:sym typeface="Symbol" pitchFamily="18" charset="2"/>
              </a:rPr>
              <a:t> </a:t>
            </a: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/P + T</a:t>
            </a:r>
            <a:r>
              <a:rPr lang="en-US" sz="3200" baseline="-25000">
                <a:solidFill>
                  <a:srgbClr val="002060"/>
                </a:solidFill>
                <a:sym typeface="Symbol" pitchFamily="18" charset="2"/>
              </a:rPr>
              <a:t>∞</a:t>
            </a: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7373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0"/>
            <a:ext cx="7239000" cy="11430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4400"/>
              <a:t>Analysis of Greedy</a:t>
            </a:r>
          </a:p>
        </p:txBody>
      </p:sp>
      <p:sp>
        <p:nvSpPr>
          <p:cNvPr id="520235" name="Rectangle 43"/>
          <p:cNvSpPr>
            <a:spLocks noChangeArrowheads="1"/>
          </p:cNvSpPr>
          <p:nvPr/>
        </p:nvSpPr>
        <p:spPr bwMode="auto">
          <a:xfrm>
            <a:off x="152400" y="2667000"/>
            <a:ext cx="5181600" cy="3508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Proof</a:t>
            </a:r>
            <a:r>
              <a:rPr lang="en-US">
                <a:solidFill>
                  <a:schemeClr val="tx2"/>
                </a:solidFill>
              </a:rPr>
              <a:t>. </a:t>
            </a:r>
          </a:p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# complete steps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  <a:sym typeface="Symbol" pitchFamily="18" charset="2"/>
              </a:rPr>
              <a:t></a:t>
            </a:r>
            <a:r>
              <a:rPr lang="en-US">
                <a:solidFill>
                  <a:srgbClr val="002060"/>
                </a:solidFill>
              </a:rPr>
              <a:t>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/>
              <a:t>since each complete step performs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/>
              <a:t>work.</a:t>
            </a:r>
          </a:p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# incomplete steps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  <a:sym typeface="Symbol" pitchFamily="18" charset="2"/>
              </a:rPr>
              <a:t>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/>
              <a:t>since each incomplete step reduces the span of the </a:t>
            </a:r>
            <a:r>
              <a:rPr lang="en-US" u="sng"/>
              <a:t>unexecuted dag</a:t>
            </a:r>
            <a:r>
              <a:rPr lang="en-US"/>
              <a:t> by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5181600" y="1905000"/>
            <a:ext cx="3740150" cy="4648200"/>
            <a:chOff x="5181600" y="1905000"/>
            <a:chExt cx="3740150" cy="4648200"/>
          </a:xfrm>
        </p:grpSpPr>
        <p:cxnSp>
          <p:nvCxnSpPr>
            <p:cNvPr id="73738" name="AutoShape 39"/>
            <p:cNvCxnSpPr>
              <a:cxnSpLocks noChangeShapeType="1"/>
            </p:cNvCxnSpPr>
            <p:nvPr/>
          </p:nvCxnSpPr>
          <p:spPr bwMode="auto">
            <a:xfrm rot="5400000">
              <a:off x="58308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39" name="AutoShape 40"/>
            <p:cNvCxnSpPr>
              <a:cxnSpLocks noChangeShapeType="1"/>
            </p:cNvCxnSpPr>
            <p:nvPr/>
          </p:nvCxnSpPr>
          <p:spPr bwMode="auto">
            <a:xfrm>
              <a:off x="5949950" y="49244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0" name="AutoShape 41"/>
            <p:cNvCxnSpPr>
              <a:cxnSpLocks noChangeShapeType="1"/>
            </p:cNvCxnSpPr>
            <p:nvPr/>
          </p:nvCxnSpPr>
          <p:spPr bwMode="auto">
            <a:xfrm>
              <a:off x="5949950" y="54673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1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6738751" y="5284600"/>
              <a:ext cx="327399" cy="16894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2" name="AutoShape 35"/>
            <p:cNvCxnSpPr>
              <a:cxnSpLocks noChangeShapeType="1"/>
            </p:cNvCxnSpPr>
            <p:nvPr/>
          </p:nvCxnSpPr>
          <p:spPr bwMode="auto">
            <a:xfrm>
              <a:off x="6902450" y="22098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3" name="AutoShape 36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949950" y="27082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4" name="AutoShape 37"/>
            <p:cNvCxnSpPr>
              <a:cxnSpLocks noChangeShapeType="1"/>
            </p:cNvCxnSpPr>
            <p:nvPr/>
          </p:nvCxnSpPr>
          <p:spPr bwMode="auto">
            <a:xfrm>
              <a:off x="6057900" y="32512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5" name="AutoShape 38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rot="5400000">
              <a:off x="5992813" y="3751076"/>
              <a:ext cx="282762" cy="3684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89" name="Oval 4"/>
            <p:cNvSpPr>
              <a:spLocks noChangeArrowheads="1"/>
            </p:cNvSpPr>
            <p:nvPr/>
          </p:nvSpPr>
          <p:spPr bwMode="auto">
            <a:xfrm>
              <a:off x="814070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6644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6"/>
            <p:cNvSpPr>
              <a:spLocks noChangeArrowheads="1"/>
            </p:cNvSpPr>
            <p:nvPr/>
          </p:nvSpPr>
          <p:spPr bwMode="auto">
            <a:xfrm>
              <a:off x="7664450" y="51625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7"/>
            <p:cNvSpPr>
              <a:spLocks noChangeArrowheads="1"/>
            </p:cNvSpPr>
            <p:nvPr/>
          </p:nvSpPr>
          <p:spPr bwMode="auto">
            <a:xfrm>
              <a:off x="518795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9"/>
            <p:cNvSpPr>
              <a:spLocks noChangeArrowheads="1"/>
            </p:cNvSpPr>
            <p:nvPr/>
          </p:nvSpPr>
          <p:spPr bwMode="auto">
            <a:xfrm>
              <a:off x="6750050" y="19050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6750050" y="24479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6" name="Oval 12"/>
            <p:cNvSpPr>
              <a:spLocks noChangeArrowheads="1"/>
            </p:cNvSpPr>
            <p:nvPr/>
          </p:nvSpPr>
          <p:spPr bwMode="auto">
            <a:xfrm>
              <a:off x="7702550" y="62484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7" name="Oval 13"/>
            <p:cNvSpPr>
              <a:spLocks noChangeArrowheads="1"/>
            </p:cNvSpPr>
            <p:nvPr/>
          </p:nvSpPr>
          <p:spPr bwMode="auto">
            <a:xfrm>
              <a:off x="5797550" y="29908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8" name="Oval 14"/>
            <p:cNvSpPr>
              <a:spLocks noChangeArrowheads="1"/>
            </p:cNvSpPr>
            <p:nvPr/>
          </p:nvSpPr>
          <p:spPr bwMode="auto">
            <a:xfrm>
              <a:off x="57975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9" name="Oval 15"/>
            <p:cNvSpPr>
              <a:spLocks noChangeArrowheads="1"/>
            </p:cNvSpPr>
            <p:nvPr/>
          </p:nvSpPr>
          <p:spPr bwMode="auto">
            <a:xfrm>
              <a:off x="5797550" y="51625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0" name="Oval 16"/>
            <p:cNvSpPr>
              <a:spLocks noChangeArrowheads="1"/>
            </p:cNvSpPr>
            <p:nvPr/>
          </p:nvSpPr>
          <p:spPr bwMode="auto">
            <a:xfrm>
              <a:off x="5797550" y="57054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1" name="Oval 17"/>
            <p:cNvSpPr>
              <a:spLocks noChangeArrowheads="1"/>
            </p:cNvSpPr>
            <p:nvPr/>
          </p:nvSpPr>
          <p:spPr bwMode="auto">
            <a:xfrm>
              <a:off x="57975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2" name="Oval 18"/>
            <p:cNvSpPr>
              <a:spLocks noChangeArrowheads="1"/>
            </p:cNvSpPr>
            <p:nvPr/>
          </p:nvSpPr>
          <p:spPr bwMode="auto">
            <a:xfrm>
              <a:off x="67119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3" name="Oval 19"/>
            <p:cNvSpPr>
              <a:spLocks noChangeArrowheads="1"/>
            </p:cNvSpPr>
            <p:nvPr/>
          </p:nvSpPr>
          <p:spPr bwMode="auto">
            <a:xfrm>
              <a:off x="86169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4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5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6" name="Oval 11"/>
            <p:cNvSpPr>
              <a:spLocks noChangeArrowheads="1"/>
            </p:cNvSpPr>
            <p:nvPr/>
          </p:nvSpPr>
          <p:spPr bwMode="auto">
            <a:xfrm>
              <a:off x="627380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73800" name="AutoShape 21"/>
            <p:cNvCxnSpPr>
              <a:cxnSpLocks noChangeShapeType="1"/>
            </p:cNvCxnSpPr>
            <p:nvPr/>
          </p:nvCxnSpPr>
          <p:spPr bwMode="auto">
            <a:xfrm>
              <a:off x="7010400" y="27082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1" name="AutoShape 22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340350" y="32512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2" name="AutoShape 23"/>
            <p:cNvCxnSpPr>
              <a:cxnSpLocks noChangeShapeType="1"/>
            </p:cNvCxnSpPr>
            <p:nvPr/>
          </p:nvCxnSpPr>
          <p:spPr bwMode="auto">
            <a:xfrm rot="5400000">
              <a:off x="4949825" y="4229100"/>
              <a:ext cx="781050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3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6557775" y="3770125"/>
              <a:ext cx="282762" cy="3303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4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5481451" y="4846450"/>
              <a:ext cx="327399" cy="3940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5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8443725" y="3751075"/>
              <a:ext cx="282762" cy="3684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6" name="AutoShape 27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6057900" y="48799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7" name="AutoShape 29"/>
            <p:cNvCxnSpPr>
              <a:cxnSpLocks noChangeShapeType="1"/>
            </p:cNvCxnSpPr>
            <p:nvPr/>
          </p:nvCxnSpPr>
          <p:spPr bwMode="auto">
            <a:xfrm rot="5400000">
              <a:off x="67452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8" name="AutoShape 30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7816850" y="37941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9" name="AutoShape 31"/>
            <p:cNvCxnSpPr>
              <a:cxnSpLocks noChangeShapeType="1"/>
            </p:cNvCxnSpPr>
            <p:nvPr/>
          </p:nvCxnSpPr>
          <p:spPr bwMode="auto">
            <a:xfrm>
              <a:off x="7816850" y="43815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0" name="AutoShape 32"/>
            <p:cNvCxnSpPr>
              <a:cxnSpLocks noChangeShapeType="1"/>
            </p:cNvCxnSpPr>
            <p:nvPr/>
          </p:nvCxnSpPr>
          <p:spPr bwMode="auto">
            <a:xfrm rot="5400000">
              <a:off x="86502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1" name="AutoShape 33"/>
            <p:cNvCxnSpPr>
              <a:cxnSpLocks noChangeShapeType="1"/>
            </p:cNvCxnSpPr>
            <p:nvPr/>
          </p:nvCxnSpPr>
          <p:spPr bwMode="auto">
            <a:xfrm flipH="1">
              <a:off x="7962900" y="49244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2" name="AutoShape 34"/>
            <p:cNvCxnSpPr>
              <a:cxnSpLocks noChangeShapeType="1"/>
            </p:cNvCxnSpPr>
            <p:nvPr/>
          </p:nvCxnSpPr>
          <p:spPr bwMode="auto">
            <a:xfrm>
              <a:off x="7816850" y="54673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0" name="Oval 4"/>
            <p:cNvSpPr>
              <a:spLocks noChangeArrowheads="1"/>
            </p:cNvSpPr>
            <p:nvPr/>
          </p:nvSpPr>
          <p:spPr bwMode="auto">
            <a:xfrm>
              <a:off x="813435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1" name="Oval 7"/>
            <p:cNvSpPr>
              <a:spLocks noChangeArrowheads="1"/>
            </p:cNvSpPr>
            <p:nvPr/>
          </p:nvSpPr>
          <p:spPr bwMode="auto">
            <a:xfrm>
              <a:off x="518160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2" name="Oval 9"/>
            <p:cNvSpPr>
              <a:spLocks noChangeArrowheads="1"/>
            </p:cNvSpPr>
            <p:nvPr/>
          </p:nvSpPr>
          <p:spPr bwMode="auto">
            <a:xfrm>
              <a:off x="6743700" y="19050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3" name="Oval 10"/>
            <p:cNvSpPr>
              <a:spLocks noChangeArrowheads="1"/>
            </p:cNvSpPr>
            <p:nvPr/>
          </p:nvSpPr>
          <p:spPr bwMode="auto">
            <a:xfrm>
              <a:off x="6743700" y="244792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4" name="Oval 13"/>
            <p:cNvSpPr>
              <a:spLocks noChangeArrowheads="1"/>
            </p:cNvSpPr>
            <p:nvPr/>
          </p:nvSpPr>
          <p:spPr bwMode="auto">
            <a:xfrm>
              <a:off x="5791200" y="299085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5" name="Oval 11"/>
            <p:cNvSpPr>
              <a:spLocks noChangeArrowheads="1"/>
            </p:cNvSpPr>
            <p:nvPr/>
          </p:nvSpPr>
          <p:spPr bwMode="auto">
            <a:xfrm>
              <a:off x="626745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6" name="Oval 18"/>
            <p:cNvSpPr>
              <a:spLocks noChangeArrowheads="1"/>
            </p:cNvSpPr>
            <p:nvPr/>
          </p:nvSpPr>
          <p:spPr bwMode="auto">
            <a:xfrm>
              <a:off x="6711950" y="40767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7" name="Oval 19"/>
            <p:cNvSpPr>
              <a:spLocks noChangeArrowheads="1"/>
            </p:cNvSpPr>
            <p:nvPr/>
          </p:nvSpPr>
          <p:spPr bwMode="auto">
            <a:xfrm>
              <a:off x="8616950" y="40767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8" name="Oval 5"/>
            <p:cNvSpPr>
              <a:spLocks noChangeArrowheads="1"/>
            </p:cNvSpPr>
            <p:nvPr/>
          </p:nvSpPr>
          <p:spPr bwMode="auto">
            <a:xfrm>
              <a:off x="7664450" y="40767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9" name="Oval 14"/>
            <p:cNvSpPr>
              <a:spLocks noChangeArrowheads="1"/>
            </p:cNvSpPr>
            <p:nvPr/>
          </p:nvSpPr>
          <p:spPr bwMode="auto">
            <a:xfrm>
              <a:off x="5797550" y="40767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grpSp>
          <p:nvGrpSpPr>
            <p:cNvPr id="73843" name="Group 111"/>
            <p:cNvGrpSpPr>
              <a:grpSpLocks/>
            </p:cNvGrpSpPr>
            <p:nvPr/>
          </p:nvGrpSpPr>
          <p:grpSpPr bwMode="auto">
            <a:xfrm>
              <a:off x="5187950" y="4619625"/>
              <a:ext cx="3733800" cy="304800"/>
              <a:chOff x="5187950" y="4619625"/>
              <a:chExt cx="3733800" cy="304800"/>
            </a:xfrm>
          </p:grpSpPr>
          <p:sp>
            <p:nvSpPr>
              <p:cNvPr id="131" name="Oval 8"/>
              <p:cNvSpPr>
                <a:spLocks noChangeArrowheads="1"/>
              </p:cNvSpPr>
              <p:nvPr/>
            </p:nvSpPr>
            <p:spPr bwMode="auto">
              <a:xfrm>
                <a:off x="5187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  <p:sp>
            <p:nvSpPr>
              <p:cNvPr id="132" name="Oval 20"/>
              <p:cNvSpPr>
                <a:spLocks noChangeArrowheads="1"/>
              </p:cNvSpPr>
              <p:nvPr/>
            </p:nvSpPr>
            <p:spPr bwMode="auto">
              <a:xfrm>
                <a:off x="8616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  <p:sp>
            <p:nvSpPr>
              <p:cNvPr id="133" name="Oval 28"/>
              <p:cNvSpPr>
                <a:spLocks noChangeArrowheads="1"/>
              </p:cNvSpPr>
              <p:nvPr/>
            </p:nvSpPr>
            <p:spPr bwMode="auto">
              <a:xfrm>
                <a:off x="6711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</p:grpSp>
        <p:sp>
          <p:nvSpPr>
            <p:cNvPr id="73853" name="Rectangle 62"/>
            <p:cNvSpPr>
              <a:spLocks noChangeArrowheads="1"/>
            </p:cNvSpPr>
            <p:nvPr/>
          </p:nvSpPr>
          <p:spPr bwMode="auto">
            <a:xfrm>
              <a:off x="7545388" y="2133600"/>
              <a:ext cx="1258678" cy="584775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2060"/>
                  </a:solidFill>
                  <a:sym typeface="Times New Roman" pitchFamily="18" charset="0"/>
                </a:rPr>
                <a:t>P = 3</a:t>
              </a:r>
            </a:p>
          </p:txBody>
        </p:sp>
      </p:grpSp>
      <p:grpSp>
        <p:nvGrpSpPr>
          <p:cNvPr id="4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36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37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38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143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4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5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6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5" name="Group 138"/>
          <p:cNvGrpSpPr/>
          <p:nvPr/>
        </p:nvGrpSpPr>
        <p:grpSpPr>
          <a:xfrm>
            <a:off x="5797550" y="4076700"/>
            <a:ext cx="2171700" cy="304800"/>
            <a:chOff x="5905500" y="4191000"/>
            <a:chExt cx="2171700" cy="304800"/>
          </a:xfrm>
          <a:solidFill>
            <a:schemeClr val="tx2"/>
          </a:solidFill>
        </p:grpSpPr>
        <p:sp>
          <p:nvSpPr>
            <p:cNvPr id="140" name="Oval 5"/>
            <p:cNvSpPr>
              <a:spLocks noChangeArrowheads="1"/>
            </p:cNvSpPr>
            <p:nvPr/>
          </p:nvSpPr>
          <p:spPr bwMode="auto">
            <a:xfrm>
              <a:off x="77724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41" name="Oval 14"/>
            <p:cNvSpPr>
              <a:spLocks noChangeArrowheads="1"/>
            </p:cNvSpPr>
            <p:nvPr/>
          </p:nvSpPr>
          <p:spPr bwMode="auto">
            <a:xfrm>
              <a:off x="59055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Optimality of Greedy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7772400" cy="869950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Corollary.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 Any greedy scheduler achieves within a factor of </a:t>
            </a:r>
            <a:r>
              <a:rPr lang="en-US">
                <a:solidFill>
                  <a:srgbClr val="000000"/>
                </a:solidFill>
              </a:rPr>
              <a:t>2</a:t>
            </a:r>
            <a:r>
              <a:rPr lang="en-US"/>
              <a:t> of optimal.</a:t>
            </a:r>
          </a:p>
        </p:txBody>
      </p:sp>
      <p:sp>
        <p:nvSpPr>
          <p:cNvPr id="522244" name="Text Box 4"/>
          <p:cNvSpPr txBox="1">
            <a:spLocks noChangeArrowheads="1"/>
          </p:cNvSpPr>
          <p:nvPr/>
        </p:nvSpPr>
        <p:spPr bwMode="auto">
          <a:xfrm>
            <a:off x="609600" y="2320925"/>
            <a:ext cx="7924800" cy="31083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 i="1">
                <a:solidFill>
                  <a:schemeClr val="tx2"/>
                </a:solidFill>
              </a:rPr>
              <a:t>Proof</a:t>
            </a:r>
            <a:r>
              <a:rPr lang="en-US">
                <a:solidFill>
                  <a:schemeClr val="tx2"/>
                </a:solidFill>
              </a:rPr>
              <a:t>. </a:t>
            </a:r>
            <a:r>
              <a:rPr lang="en-US">
                <a:solidFill>
                  <a:schemeClr val="tx1"/>
                </a:solidFill>
              </a:rPr>
              <a:t> Let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 be the execution time produced by the optimal scheduler. 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chemeClr val="tx1"/>
                </a:solidFill>
              </a:rPr>
              <a:t>Since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 ≥ max{T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} </a:t>
            </a:r>
            <a:r>
              <a:rPr lang="en-US">
                <a:solidFill>
                  <a:schemeClr val="tx1"/>
                </a:solidFill>
              </a:rPr>
              <a:t>by the </a:t>
            </a:r>
            <a:r>
              <a:rPr lang="en-US">
                <a:solidFill>
                  <a:schemeClr val="tx2"/>
                </a:solidFill>
              </a:rPr>
              <a:t>Work </a:t>
            </a:r>
            <a:r>
              <a:rPr lang="en-US">
                <a:solidFill>
                  <a:schemeClr val="tx1"/>
                </a:solidFill>
              </a:rPr>
              <a:t>and </a:t>
            </a:r>
            <a:r>
              <a:rPr lang="en-US">
                <a:solidFill>
                  <a:schemeClr val="tx2"/>
                </a:solidFill>
              </a:rPr>
              <a:t>Span Laws</a:t>
            </a:r>
            <a:r>
              <a:rPr lang="en-US">
                <a:solidFill>
                  <a:schemeClr val="tx1"/>
                </a:solidFill>
              </a:rPr>
              <a:t>, we have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	≤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 + T</a:t>
            </a:r>
            <a:r>
              <a:rPr lang="en-US" baseline="-25000">
                <a:solidFill>
                  <a:srgbClr val="000000"/>
                </a:solidFill>
              </a:rPr>
              <a:t>∞ 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	≤ 2⋅max{T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	≤ 2T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 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76200"/>
            <a:ext cx="7124700" cy="990600"/>
          </a:xfrm>
        </p:spPr>
        <p:txBody>
          <a:bodyPr/>
          <a:lstStyle/>
          <a:p>
            <a:r>
              <a:rPr lang="en-US" sz="4400"/>
              <a:t>Multicore Architecture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57400" y="2895600"/>
            <a:ext cx="5181600" cy="2971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97680" name="Line 16"/>
          <p:cNvSpPr>
            <a:spLocks noChangeShapeType="1"/>
          </p:cNvSpPr>
          <p:nvPr/>
        </p:nvSpPr>
        <p:spPr bwMode="auto">
          <a:xfrm flipV="1">
            <a:off x="35560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1" name="Line 17"/>
          <p:cNvSpPr>
            <a:spLocks noChangeShapeType="1"/>
          </p:cNvSpPr>
          <p:nvPr/>
        </p:nvSpPr>
        <p:spPr bwMode="auto">
          <a:xfrm flipV="1">
            <a:off x="39624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2" name="Line 18"/>
          <p:cNvSpPr>
            <a:spLocks noChangeShapeType="1"/>
          </p:cNvSpPr>
          <p:nvPr/>
        </p:nvSpPr>
        <p:spPr bwMode="auto">
          <a:xfrm flipV="1">
            <a:off x="27432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3" name="Line 19"/>
          <p:cNvSpPr>
            <a:spLocks noChangeShapeType="1"/>
          </p:cNvSpPr>
          <p:nvPr/>
        </p:nvSpPr>
        <p:spPr bwMode="auto">
          <a:xfrm flipV="1">
            <a:off x="31496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6" name="Line 22"/>
          <p:cNvSpPr>
            <a:spLocks noChangeShapeType="1"/>
          </p:cNvSpPr>
          <p:nvPr/>
        </p:nvSpPr>
        <p:spPr bwMode="auto">
          <a:xfrm flipV="1">
            <a:off x="61102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7" name="Line 23"/>
          <p:cNvSpPr>
            <a:spLocks noChangeShapeType="1"/>
          </p:cNvSpPr>
          <p:nvPr/>
        </p:nvSpPr>
        <p:spPr bwMode="auto">
          <a:xfrm flipV="1">
            <a:off x="65166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8" name="Line 24"/>
          <p:cNvSpPr>
            <a:spLocks noChangeShapeType="1"/>
          </p:cNvSpPr>
          <p:nvPr/>
        </p:nvSpPr>
        <p:spPr bwMode="auto">
          <a:xfrm flipV="1">
            <a:off x="52974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9" name="Line 25"/>
          <p:cNvSpPr>
            <a:spLocks noChangeShapeType="1"/>
          </p:cNvSpPr>
          <p:nvPr/>
        </p:nvSpPr>
        <p:spPr bwMode="auto">
          <a:xfrm flipV="1">
            <a:off x="57038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68" name="Line 4"/>
          <p:cNvSpPr>
            <a:spLocks noChangeShapeType="1"/>
          </p:cNvSpPr>
          <p:nvPr/>
        </p:nvSpPr>
        <p:spPr bwMode="auto">
          <a:xfrm flipV="1">
            <a:off x="2857500" y="3957638"/>
            <a:ext cx="6350" cy="4651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1" name="Line 7"/>
          <p:cNvSpPr>
            <a:spLocks noChangeShapeType="1"/>
          </p:cNvSpPr>
          <p:nvPr/>
        </p:nvSpPr>
        <p:spPr bwMode="auto">
          <a:xfrm flipH="1" flipV="1">
            <a:off x="4152900" y="3927475"/>
            <a:ext cx="0" cy="4953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4" name="Line 10"/>
          <p:cNvSpPr>
            <a:spLocks noChangeShapeType="1"/>
          </p:cNvSpPr>
          <p:nvPr/>
        </p:nvSpPr>
        <p:spPr bwMode="auto">
          <a:xfrm flipV="1">
            <a:off x="6515100" y="3883025"/>
            <a:ext cx="6350" cy="539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6" name="AutoShape 12"/>
          <p:cNvSpPr>
            <a:spLocks noChangeArrowheads="1"/>
          </p:cNvSpPr>
          <p:nvPr/>
        </p:nvSpPr>
        <p:spPr bwMode="auto">
          <a:xfrm>
            <a:off x="1142998" y="3048000"/>
            <a:ext cx="7010402" cy="1258419"/>
          </a:xfrm>
          <a:prstGeom prst="leftRightArrow">
            <a:avLst>
              <a:gd name="adj1" fmla="val 56509"/>
              <a:gd name="adj2" fmla="val 32890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>
                <a:solidFill>
                  <a:schemeClr val="tx2"/>
                </a:solidFill>
                <a:latin typeface="+mn-lt"/>
                <a:cs typeface="+mn-cs"/>
              </a:rPr>
              <a:t>Network</a:t>
            </a:r>
          </a:p>
        </p:txBody>
      </p:sp>
      <p:sp>
        <p:nvSpPr>
          <p:cNvPr id="497677" name="Text Box 13"/>
          <p:cNvSpPr txBox="1">
            <a:spLocks noChangeArrowheads="1"/>
          </p:cNvSpPr>
          <p:nvPr/>
        </p:nvSpPr>
        <p:spPr bwMode="auto">
          <a:xfrm>
            <a:off x="4572000" y="4140200"/>
            <a:ext cx="1524000" cy="10414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6000" dirty="0">
                <a:solidFill>
                  <a:schemeClr val="tx1"/>
                </a:solidFill>
                <a:latin typeface="+mn-lt"/>
                <a:cs typeface="+mn-cs"/>
              </a:rPr>
              <a:t>…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4" name="AutoShape 20"/>
          <p:cNvSpPr>
            <a:spLocks noChangeArrowheads="1"/>
          </p:cNvSpPr>
          <p:nvPr/>
        </p:nvSpPr>
        <p:spPr bwMode="auto">
          <a:xfrm>
            <a:off x="2362200" y="1600200"/>
            <a:ext cx="1981200" cy="110399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Memory</a:t>
            </a:r>
          </a:p>
        </p:txBody>
      </p:sp>
      <p:sp>
        <p:nvSpPr>
          <p:cNvPr id="497690" name="AutoShape 26"/>
          <p:cNvSpPr>
            <a:spLocks noChangeArrowheads="1"/>
          </p:cNvSpPr>
          <p:nvPr/>
        </p:nvSpPr>
        <p:spPr bwMode="auto">
          <a:xfrm>
            <a:off x="4915694" y="1600200"/>
            <a:ext cx="1981200" cy="110399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I/O</a:t>
            </a:r>
          </a:p>
        </p:txBody>
      </p:sp>
      <p:sp>
        <p:nvSpPr>
          <p:cNvPr id="497666" name="AutoShape 2"/>
          <p:cNvSpPr>
            <a:spLocks noChangeArrowheads="1"/>
          </p:cNvSpPr>
          <p:nvPr/>
        </p:nvSpPr>
        <p:spPr bwMode="auto">
          <a:xfrm>
            <a:off x="22875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folHlink"/>
              </a:solidFill>
              <a:latin typeface="+mn-lt"/>
              <a:cs typeface="+mn-cs"/>
            </a:endParaRPr>
          </a:p>
        </p:txBody>
      </p:sp>
      <p:sp>
        <p:nvSpPr>
          <p:cNvPr id="497669" name="AutoShape 5"/>
          <p:cNvSpPr>
            <a:spLocks noChangeArrowheads="1"/>
          </p:cNvSpPr>
          <p:nvPr/>
        </p:nvSpPr>
        <p:spPr bwMode="auto">
          <a:xfrm>
            <a:off x="35829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2" name="AutoShape 8"/>
          <p:cNvSpPr>
            <a:spLocks noChangeArrowheads="1"/>
          </p:cNvSpPr>
          <p:nvPr/>
        </p:nvSpPr>
        <p:spPr bwMode="auto">
          <a:xfrm>
            <a:off x="59451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92" name="AutoShape 28"/>
          <p:cNvSpPr>
            <a:spLocks noChangeArrowheads="1"/>
          </p:cNvSpPr>
          <p:nvPr/>
        </p:nvSpPr>
        <p:spPr bwMode="auto">
          <a:xfrm>
            <a:off x="25153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497693" name="AutoShape 29"/>
          <p:cNvSpPr>
            <a:spLocks noChangeArrowheads="1"/>
          </p:cNvSpPr>
          <p:nvPr/>
        </p:nvSpPr>
        <p:spPr bwMode="auto">
          <a:xfrm>
            <a:off x="38107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497694" name="AutoShape 30"/>
          <p:cNvSpPr>
            <a:spLocks noChangeArrowheads="1"/>
          </p:cNvSpPr>
          <p:nvPr/>
        </p:nvSpPr>
        <p:spPr bwMode="auto">
          <a:xfrm>
            <a:off x="61729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05000" y="6019800"/>
            <a:ext cx="5448300" cy="584200"/>
          </a:xfrm>
          <a:prstGeom prst="rect">
            <a:avLst/>
          </a:prstGeom>
          <a:noFill/>
        </p:spPr>
        <p:txBody>
          <a:bodyPr wrap="none" anchorCtr="1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b="1" dirty="0">
                <a:solidFill>
                  <a:schemeClr val="tx2"/>
                </a:solidFill>
                <a:latin typeface="+mn-lt"/>
                <a:cs typeface="+mn-cs"/>
              </a:rPr>
              <a:t>Chip Multiprocessor (CMP)</a:t>
            </a:r>
          </a:p>
        </p:txBody>
      </p:sp>
      <p:sp>
        <p:nvSpPr>
          <p:cNvPr id="7214" name="Rectangle 27"/>
          <p:cNvSpPr>
            <a:spLocks noChangeArrowheads="1"/>
          </p:cNvSpPr>
          <p:nvPr/>
        </p:nvSpPr>
        <p:spPr bwMode="auto">
          <a:xfrm>
            <a:off x="24384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7215" name="Rectangle 27"/>
          <p:cNvSpPr>
            <a:spLocks noChangeArrowheads="1"/>
          </p:cNvSpPr>
          <p:nvPr/>
        </p:nvSpPr>
        <p:spPr bwMode="auto">
          <a:xfrm>
            <a:off x="61722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7216" name="Rectangle 27"/>
          <p:cNvSpPr>
            <a:spLocks noChangeArrowheads="1"/>
          </p:cNvSpPr>
          <p:nvPr/>
        </p:nvSpPr>
        <p:spPr bwMode="auto">
          <a:xfrm>
            <a:off x="38100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Linear Speedup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0925" y="1295400"/>
            <a:ext cx="7010400" cy="1436688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Corollary.</a:t>
            </a:r>
            <a:r>
              <a:rPr lang="en-US" sz="3200">
                <a:solidFill>
                  <a:schemeClr val="tx2"/>
                </a:solidFill>
              </a:rPr>
              <a:t>  </a:t>
            </a:r>
            <a:r>
              <a:rPr lang="en-US" sz="3200"/>
              <a:t>Any greedy scheduler achieves near-perfect linear speedup whenever </a:t>
            </a:r>
            <a:r>
              <a:rPr lang="en-US" sz="3200">
                <a:solidFill>
                  <a:srgbClr val="002060"/>
                </a:solidFill>
              </a:rPr>
              <a:t>P ≪ 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002060"/>
                </a:solidFill>
              </a:rPr>
              <a:t>/T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/>
              <a:t>. 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1050925" y="2732088"/>
            <a:ext cx="7010400" cy="26781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 i="1">
                <a:solidFill>
                  <a:schemeClr val="tx2"/>
                </a:solidFill>
              </a:rPr>
              <a:t>Proof. </a:t>
            </a:r>
            <a:r>
              <a:rPr lang="en-US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Since </a:t>
            </a:r>
            <a:r>
              <a:rPr lang="en-US">
                <a:solidFill>
                  <a:srgbClr val="002060"/>
                </a:solidFill>
              </a:rPr>
              <a:t>P ≪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chemeClr val="tx1"/>
                </a:solidFill>
              </a:rPr>
              <a:t> is equivalent to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rgbClr val="002060"/>
                </a:solidFill>
              </a:rPr>
              <a:t> ≪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</a:t>
            </a:r>
            <a:r>
              <a:rPr lang="en-US">
                <a:solidFill>
                  <a:schemeClr val="tx1"/>
                </a:solidFill>
              </a:rPr>
              <a:t>, the </a:t>
            </a:r>
            <a:r>
              <a:rPr lang="en-US">
                <a:solidFill>
                  <a:schemeClr val="tx2"/>
                </a:solidFill>
              </a:rPr>
              <a:t>Greedy Scheduling Theorem</a:t>
            </a:r>
            <a:r>
              <a:rPr lang="en-US">
                <a:solidFill>
                  <a:schemeClr val="tx1"/>
                </a:solidFill>
              </a:rPr>
              <a:t> gives us</a:t>
            </a:r>
            <a:r>
              <a:rPr lang="en-US" i="1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 i="1">
                <a:solidFill>
                  <a:schemeClr val="tx1"/>
                </a:solidFill>
              </a:rPr>
              <a:t>	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rgbClr val="002060"/>
                </a:solidFill>
              </a:rPr>
              <a:t>	≤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 + 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endParaRPr lang="en-US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>
                <a:solidFill>
                  <a:srgbClr val="002060"/>
                </a:solidFill>
              </a:rPr>
              <a:t>		≈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 </a:t>
            </a:r>
            <a:r>
              <a:rPr lang="en-US" i="1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>
                <a:solidFill>
                  <a:schemeClr val="tx1"/>
                </a:solidFill>
              </a:rPr>
              <a:t>Thus, the speedup is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rgbClr val="002060"/>
                </a:solidFill>
              </a:rPr>
              <a:t> ≈ P</a:t>
            </a:r>
            <a:r>
              <a:rPr lang="en-US">
                <a:solidFill>
                  <a:schemeClr val="tx1"/>
                </a:solidFill>
              </a:rPr>
              <a:t>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1050925" y="5486400"/>
            <a:ext cx="7178675" cy="10779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Definition.</a:t>
            </a:r>
            <a:r>
              <a:rPr lang="en-US" sz="3200">
                <a:solidFill>
                  <a:schemeClr val="tx2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The quantity </a:t>
            </a: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002060"/>
                </a:solidFill>
              </a:rPr>
              <a:t>/PT</a:t>
            </a:r>
            <a:r>
              <a:rPr lang="en-US" sz="3200" baseline="-25000">
                <a:solidFill>
                  <a:srgbClr val="002060"/>
                </a:solidFill>
              </a:rPr>
              <a:t>∞ </a:t>
            </a:r>
            <a:r>
              <a:rPr lang="en-US" sz="3200">
                <a:solidFill>
                  <a:schemeClr val="tx1"/>
                </a:solidFill>
              </a:rPr>
              <a:t>is called the </a:t>
            </a:r>
            <a:r>
              <a:rPr lang="en-US" sz="3200" b="1" i="1">
                <a:solidFill>
                  <a:schemeClr val="accent2"/>
                </a:solidFill>
              </a:rPr>
              <a:t>parallel slackness</a:t>
            </a:r>
            <a:r>
              <a:rPr lang="en-US" sz="3200">
                <a:solidFill>
                  <a:schemeClr val="tx1"/>
                </a:solidFill>
              </a:rPr>
              <a:t>.</a:t>
            </a:r>
            <a:endParaRPr lang="en-US" sz="3200" i="1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2" grpId="0"/>
      <p:bldP spid="52429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20" name="AutoShape 24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Call!</a:t>
            </a:r>
          </a:p>
        </p:txBody>
      </p:sp>
      <p:sp>
        <p:nvSpPr>
          <p:cNvPr id="87098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spawn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20" name="AutoShape 24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89149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4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50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53" name="Oval 9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54" name="Rectangle 10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56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6558" name="Oval 14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59" name="Oval 15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60" name="Rectangle 16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62" name="Rectangle 18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63" name="Rectangle 19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36564" name="Rectangle 20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65" name="Rectangle 21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66" name="Rectangle 22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67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44060" name="AutoShape 25"/>
          <p:cNvSpPr>
            <a:spLocks noChangeArrowheads="1"/>
          </p:cNvSpPr>
          <p:nvPr/>
        </p:nvSpPr>
        <p:spPr bwMode="auto">
          <a:xfrm>
            <a:off x="746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44061" name="AutoShape 26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31" name="AutoShape 25"/>
          <p:cNvSpPr>
            <a:spLocks noChangeArrowheads="1"/>
          </p:cNvSpPr>
          <p:nvPr/>
        </p:nvSpPr>
        <p:spPr bwMode="auto">
          <a:xfrm>
            <a:off x="54864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Call!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1208" name="Title 2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6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3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  <p:bldP spid="44061" grpId="0" animBg="1"/>
      <p:bldP spid="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01" name="Rectangle 9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17" name="Rectangle 25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602" name="Rectangle 10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4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7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8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9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00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3" name="Rectangle 11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8605" name="Oval 13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6" name="Oval 14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7" name="Rectangle 1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608" name="Rectangle 16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09" name="Rectangle 17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610" name="Rectangle 18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611" name="Rectangle 19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12" name="Rectangle 20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grpSp>
        <p:nvGrpSpPr>
          <p:cNvPr id="2" name="Group 29"/>
          <p:cNvGrpSpPr/>
          <p:nvPr/>
        </p:nvGrpSpPr>
        <p:grpSpPr>
          <a:xfrm>
            <a:off x="914400" y="3733800"/>
            <a:ext cx="6705600" cy="609600"/>
            <a:chOff x="914400" y="3733800"/>
            <a:chExt cx="6705600" cy="609600"/>
          </a:xfrm>
          <a:solidFill>
            <a:srgbClr val="9999FF"/>
          </a:solidFill>
        </p:grpSpPr>
        <p:sp>
          <p:nvSpPr>
            <p:cNvPr id="238614" name="Rectangle 22"/>
            <p:cNvSpPr>
              <a:spLocks noChangeArrowheads="1"/>
            </p:cNvSpPr>
            <p:nvPr/>
          </p:nvSpPr>
          <p:spPr bwMode="auto">
            <a:xfrm>
              <a:off x="914400" y="4038600"/>
              <a:ext cx="990600" cy="304800"/>
            </a:xfrm>
            <a:prstGeom prst="rect">
              <a:avLst/>
            </a:prstGeom>
            <a:grpFill/>
            <a:ln w="648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spawn</a:t>
              </a:r>
            </a:p>
          </p:txBody>
        </p:sp>
        <p:sp>
          <p:nvSpPr>
            <p:cNvPr id="238615" name="Rectangle 23"/>
            <p:cNvSpPr>
              <a:spLocks noChangeArrowheads="1"/>
            </p:cNvSpPr>
            <p:nvPr/>
          </p:nvSpPr>
          <p:spPr bwMode="auto">
            <a:xfrm>
              <a:off x="6629400" y="3733800"/>
              <a:ext cx="990600" cy="304800"/>
            </a:xfrm>
            <a:prstGeom prst="rect">
              <a:avLst/>
            </a:prstGeom>
            <a:grpFill/>
            <a:ln w="648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spawn</a:t>
              </a:r>
            </a:p>
          </p:txBody>
        </p:sp>
      </p:grpSp>
      <p:sp>
        <p:nvSpPr>
          <p:cNvPr id="238616" name="AutoShape 24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Return!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3247" name="Title 2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65" name="Rectangle 25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42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48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40653" name="Oval 13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4" name="Oval 14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56" name="Rectangle 16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58" name="Rectangle 18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59" name="Rectangle 19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60" name="Rectangle 20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62" name="Rectangle 22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63" name="Rectangle 23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64" name="AutoShape 24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Return!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5297" name="Title 2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40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9733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Steal!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7339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pic>
        <p:nvPicPr>
          <p:cNvPr id="26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Steal!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9386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99387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28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1435" name="Title 2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10143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31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0834 0 " pathEditMode="relative" ptsTypes="AA">
                                      <p:cBhvr>
                                        <p:cTn id="6" dur="2000" fill="hold"/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0834 0 " pathEditMode="relative" ptsTypes="AA">
                                      <p:cBhvr>
                                        <p:cTn id="8" dur="2000" fill="hold"/>
                                        <p:tgtEl>
                                          <p:spTgt spid="242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3485" name="Title 2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10348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28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cc-NUMA Architectures</a:t>
            </a:r>
          </a:p>
        </p:txBody>
      </p:sp>
      <p:pic>
        <p:nvPicPr>
          <p:cNvPr id="12292" name="Picture 4" descr="8p-system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2133600"/>
            <a:ext cx="6781800" cy="4216400"/>
          </a:xfrm>
          <a:ln/>
        </p:spPr>
      </p:pic>
      <p:sp>
        <p:nvSpPr>
          <p:cNvPr id="13" name="Rectangle 12"/>
          <p:cNvSpPr/>
          <p:nvPr/>
        </p:nvSpPr>
        <p:spPr>
          <a:xfrm>
            <a:off x="762000" y="1447800"/>
            <a:ext cx="781367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AMD 8-way Opteron Server (neumann@cs.ucsb.edu)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705600" y="3962400"/>
            <a:ext cx="2286000" cy="1108075"/>
          </a:xfrm>
          <a:prstGeom prst="wedgeRoundRectCallout">
            <a:avLst>
              <a:gd name="adj1" fmla="val -88542"/>
              <a:gd name="adj2" fmla="val -155588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 processor (CMP) with 2/4 cores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228600" y="4648200"/>
            <a:ext cx="2286000" cy="1108075"/>
          </a:xfrm>
          <a:prstGeom prst="wedgeRoundRectCallout">
            <a:avLst>
              <a:gd name="adj1" fmla="val 39792"/>
              <a:gd name="adj2" fmla="val -215042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Memory bank local to a processor 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343400" y="5791200"/>
            <a:ext cx="2667000" cy="771525"/>
          </a:xfrm>
          <a:prstGeom prst="wedgeRoundRectCallout">
            <a:avLst>
              <a:gd name="adj1" fmla="val -43870"/>
              <a:gd name="adj2" fmla="val -240741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Point-to-point interconnect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5532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105533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5125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93763" y="5791200"/>
            <a:ext cx="7356475" cy="71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7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Theorem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:  With sufficient parallelism, workers steal infrequently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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linear speed-up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7581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/>
              <a:t>Great, how do we program it?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60606"/>
                </a:solidFill>
              </a:rPr>
              <a:t>Cilk</a:t>
            </a:r>
            <a:r>
              <a:rPr lang="en-US" dirty="0">
                <a:solidFill>
                  <a:srgbClr val="060606"/>
                </a:solidFill>
              </a:rPr>
              <a:t>++ is a faithful extension of C</a:t>
            </a:r>
            <a:r>
              <a:rPr lang="en-US" dirty="0" smtClean="0">
                <a:solidFill>
                  <a:srgbClr val="060606"/>
                </a:solidFill>
              </a:rPr>
              <a:t>++</a:t>
            </a:r>
          </a:p>
          <a:p>
            <a:pPr lvl="4"/>
            <a:endParaRPr lang="en-US" dirty="0">
              <a:solidFill>
                <a:srgbClr val="060606"/>
              </a:solidFill>
            </a:endParaRPr>
          </a:p>
          <a:p>
            <a:r>
              <a:rPr lang="en-US" dirty="0" smtClean="0">
                <a:solidFill>
                  <a:srgbClr val="060606"/>
                </a:solidFill>
              </a:rPr>
              <a:t>Often use </a:t>
            </a:r>
            <a:r>
              <a:rPr lang="en-US" b="1" dirty="0" smtClean="0">
                <a:solidFill>
                  <a:srgbClr val="060606"/>
                </a:solidFill>
              </a:rPr>
              <a:t>divide-and-conquer</a:t>
            </a:r>
          </a:p>
          <a:p>
            <a:pPr lvl="4"/>
            <a:endParaRPr lang="en-US" dirty="0" smtClean="0">
              <a:solidFill>
                <a:srgbClr val="060606"/>
              </a:solidFill>
            </a:endParaRPr>
          </a:p>
          <a:p>
            <a:r>
              <a:rPr lang="en-US" dirty="0" smtClean="0">
                <a:solidFill>
                  <a:srgbClr val="060606"/>
                </a:solidFill>
              </a:rPr>
              <a:t>Three (really two) </a:t>
            </a:r>
            <a:r>
              <a:rPr lang="en-US" dirty="0">
                <a:solidFill>
                  <a:srgbClr val="060606"/>
                </a:solidFill>
              </a:rPr>
              <a:t>hints to the compiler:</a:t>
            </a:r>
          </a:p>
          <a:p>
            <a:pPr lvl="1"/>
            <a:r>
              <a:rPr lang="en-US" b="1" dirty="0" err="1">
                <a:solidFill>
                  <a:srgbClr val="CC0000"/>
                </a:solidFill>
              </a:rPr>
              <a:t>cilk_spawn</a:t>
            </a:r>
            <a:r>
              <a:rPr lang="en-US" dirty="0">
                <a:solidFill>
                  <a:srgbClr val="060606"/>
                </a:solidFill>
              </a:rPr>
              <a:t>: </a:t>
            </a:r>
            <a:r>
              <a:rPr lang="en-US" i="1" dirty="0" smtClean="0">
                <a:solidFill>
                  <a:srgbClr val="060606"/>
                </a:solidFill>
              </a:rPr>
              <a:t>this function </a:t>
            </a:r>
            <a:r>
              <a:rPr lang="en-US" i="1" dirty="0">
                <a:solidFill>
                  <a:srgbClr val="060606"/>
                </a:solidFill>
              </a:rPr>
              <a:t>can run in parallel with the </a:t>
            </a:r>
            <a:r>
              <a:rPr lang="en-US" i="1" dirty="0" smtClean="0">
                <a:solidFill>
                  <a:srgbClr val="060606"/>
                </a:solidFill>
              </a:rPr>
              <a:t>caller</a:t>
            </a:r>
            <a:endParaRPr lang="en-US" i="1" dirty="0">
              <a:solidFill>
                <a:srgbClr val="060606"/>
              </a:solidFill>
            </a:endParaRPr>
          </a:p>
          <a:p>
            <a:pPr lvl="1"/>
            <a:r>
              <a:rPr lang="en-US" b="1" dirty="0" err="1">
                <a:solidFill>
                  <a:srgbClr val="CC0000"/>
                </a:solidFill>
              </a:rPr>
              <a:t>cilk_sync</a:t>
            </a:r>
            <a:r>
              <a:rPr lang="en-US" dirty="0">
                <a:solidFill>
                  <a:srgbClr val="060606"/>
                </a:solidFill>
              </a:rPr>
              <a:t>: </a:t>
            </a:r>
            <a:r>
              <a:rPr lang="en-US" i="1" dirty="0">
                <a:solidFill>
                  <a:srgbClr val="060606"/>
                </a:solidFill>
              </a:rPr>
              <a:t>all spawned children must return before </a:t>
            </a:r>
            <a:r>
              <a:rPr lang="en-US" i="1" dirty="0" smtClean="0">
                <a:solidFill>
                  <a:srgbClr val="060606"/>
                </a:solidFill>
              </a:rPr>
              <a:t>execution </a:t>
            </a:r>
            <a:r>
              <a:rPr lang="en-US" i="1" dirty="0">
                <a:solidFill>
                  <a:srgbClr val="060606"/>
                </a:solidFill>
              </a:rPr>
              <a:t>can continue</a:t>
            </a:r>
            <a:r>
              <a:rPr lang="en-US" dirty="0">
                <a:solidFill>
                  <a:srgbClr val="060606"/>
                </a:solidFill>
              </a:rPr>
              <a:t> </a:t>
            </a:r>
          </a:p>
          <a:p>
            <a:pPr lvl="1"/>
            <a:r>
              <a:rPr lang="en-US" b="1" dirty="0" err="1" smtClean="0">
                <a:solidFill>
                  <a:srgbClr val="CC0000"/>
                </a:solidFill>
              </a:rPr>
              <a:t>cilk_for</a:t>
            </a:r>
            <a:r>
              <a:rPr lang="en-US" dirty="0" smtClean="0">
                <a:solidFill>
                  <a:srgbClr val="060606"/>
                </a:solidFill>
              </a:rPr>
              <a:t>: </a:t>
            </a:r>
            <a:r>
              <a:rPr lang="en-US" i="1" dirty="0" smtClean="0">
                <a:solidFill>
                  <a:srgbClr val="060606"/>
                </a:solidFill>
              </a:rPr>
              <a:t>all iterations of this loop can run in parallel </a:t>
            </a:r>
          </a:p>
          <a:p>
            <a:pPr lvl="1"/>
            <a:r>
              <a:rPr lang="en-US" dirty="0" smtClean="0">
                <a:solidFill>
                  <a:srgbClr val="060606"/>
                </a:solidFill>
              </a:rPr>
              <a:t>Compiler translates </a:t>
            </a:r>
            <a:r>
              <a:rPr lang="en-US" dirty="0" err="1" smtClean="0">
                <a:solidFill>
                  <a:srgbClr val="CC0000"/>
                </a:solidFill>
              </a:rPr>
              <a:t>cilk_for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1C1C1C"/>
                </a:solidFill>
              </a:rPr>
              <a:t>into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cilk_spawn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1C1C1C"/>
                </a:solidFill>
              </a:rPr>
              <a:t>&amp; </a:t>
            </a:r>
            <a:r>
              <a:rPr lang="en-US" dirty="0" err="1" smtClean="0">
                <a:solidFill>
                  <a:srgbClr val="CC0000"/>
                </a:solidFill>
              </a:rPr>
              <a:t>cilk_sync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1C1C1C"/>
                </a:solidFill>
              </a:rPr>
              <a:t>under the covers</a:t>
            </a:r>
            <a:endParaRPr lang="en-US" dirty="0">
              <a:solidFill>
                <a:srgbClr val="1C1C1C"/>
              </a:solidFill>
            </a:endParaRPr>
          </a:p>
          <a:p>
            <a:endParaRPr lang="en-US" dirty="0">
              <a:solidFill>
                <a:srgbClr val="CC000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133599"/>
            <a:ext cx="8305800" cy="3733800"/>
            <a:chOff x="264" y="912"/>
            <a:chExt cx="5232" cy="2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4" descr="Parchment"/>
            <p:cNvSpPr>
              <a:spLocks noChangeArrowheads="1"/>
            </p:cNvSpPr>
            <p:nvPr/>
          </p:nvSpPr>
          <p:spPr bwMode="auto">
            <a:xfrm>
              <a:off x="264" y="923"/>
              <a:ext cx="5232" cy="2341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9pPr>
            </a:lstStyle>
            <a:p>
              <a:pPr marL="336550" indent="-336550" algn="l" defTabSz="457200" eaLnBrk="0" hangingPunct="0">
                <a:lnSpc>
                  <a:spcPct val="120000"/>
                </a:lnSpc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b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Lucida Sans Unicode" pitchFamily="34" charset="0"/>
              </a:endParaRPr>
            </a:p>
          </p:txBody>
        </p:sp>
        <p:sp>
          <p:nvSpPr>
            <p:cNvPr id="26634" name="Rectangle 10" descr="Parchment"/>
            <p:cNvSpPr>
              <a:spLocks noChangeArrowheads="1"/>
            </p:cNvSpPr>
            <p:nvPr/>
          </p:nvSpPr>
          <p:spPr bwMode="auto">
            <a:xfrm>
              <a:off x="264" y="912"/>
              <a:ext cx="5232" cy="23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template 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T&gt;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void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(T begin, T end) {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if (begin != end) {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T middle = partition(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begin,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end,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bind2nd( less&lt;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iterator_traits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&lt;T&gt;::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value_type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&gt;(),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         *begin )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);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4191000" y="1752600"/>
            <a:ext cx="4238625" cy="172561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48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9pPr>
          </a:lstStyle>
          <a:p>
            <a:pPr algn="l"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The named </a:t>
            </a:r>
            <a:r>
              <a:rPr lang="en-GB" b="1" i="1" dirty="0">
                <a:solidFill>
                  <a:srgbClr val="FFCC00"/>
                </a:solidFill>
                <a:ea typeface="Arial Unicode MS" pitchFamily="34" charset="-128"/>
                <a:cs typeface="Arial Unicode MS" pitchFamily="34" charset="-128"/>
              </a:rPr>
              <a:t>child</a:t>
            </a:r>
            <a:r>
              <a:rPr lang="en-GB" b="1" spc="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function may execute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in parallel with the </a:t>
            </a:r>
            <a:r>
              <a:rPr lang="en-GB" b="1" i="1" dirty="0">
                <a:solidFill>
                  <a:srgbClr val="FFCC00"/>
                </a:solidFill>
                <a:ea typeface="Arial Unicode MS" pitchFamily="34" charset="-128"/>
                <a:cs typeface="Arial Unicode MS" pitchFamily="34" charset="-128"/>
              </a:rPr>
              <a:t>parent</a:t>
            </a:r>
            <a:r>
              <a:rPr lang="en-GB" spc="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caller.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916238" y="5214938"/>
            <a:ext cx="4627562" cy="1338262"/>
          </a:xfrm>
          <a:prstGeom prst="roundRect">
            <a:avLst>
              <a:gd name="adj" fmla="val 17741"/>
            </a:avLst>
          </a:prstGeom>
          <a:solidFill>
            <a:schemeClr val="accent2"/>
          </a:solidFill>
          <a:ln w="648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9pPr>
          </a:lstStyle>
          <a:p>
            <a:pPr algn="l"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Control cannot pass this point until all spawned children have returned.</a:t>
            </a:r>
          </a:p>
        </p:txBody>
      </p:sp>
      <p:sp>
        <p:nvSpPr>
          <p:cNvPr id="8" name="AutoShape 10"/>
          <p:cNvSpPr>
            <a:spLocks/>
          </p:cNvSpPr>
          <p:nvPr/>
        </p:nvSpPr>
        <p:spPr bwMode="auto">
          <a:xfrm rot="10800000" flipV="1">
            <a:off x="1362075" y="2590800"/>
            <a:ext cx="3438525" cy="1873250"/>
          </a:xfrm>
          <a:custGeom>
            <a:avLst/>
            <a:gdLst>
              <a:gd name="T0" fmla="*/ 638027 w 12922"/>
              <a:gd name="T1" fmla="*/ 224 h 8376"/>
              <a:gd name="T2" fmla="*/ 3438107 w 12922"/>
              <a:gd name="T3" fmla="*/ 1874012 h 8376"/>
              <a:gd name="T4" fmla="*/ 0 60000 65536"/>
              <a:gd name="T5" fmla="*/ 0 60000 65536"/>
              <a:gd name="T6" fmla="*/ 0 w 12922"/>
              <a:gd name="T7" fmla="*/ 0 h 8376"/>
              <a:gd name="T8" fmla="*/ 12922 w 12922"/>
              <a:gd name="T9" fmla="*/ 8376 h 8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922" h="8376" stroke="0">
                <a:moveTo>
                  <a:pt x="0" y="270"/>
                </a:moveTo>
                <a:cubicBezTo>
                  <a:pt x="786" y="91"/>
                  <a:pt x="1591" y="0"/>
                  <a:pt x="2398" y="1"/>
                </a:cubicBezTo>
                <a:cubicBezTo>
                  <a:pt x="7428" y="1"/>
                  <a:pt x="11793" y="3474"/>
                  <a:pt x="12922" y="8376"/>
                </a:cubicBezTo>
              </a:path>
              <a:path w="12922" h="8376" fill="none">
                <a:moveTo>
                  <a:pt x="2398" y="1"/>
                </a:moveTo>
                <a:cubicBezTo>
                  <a:pt x="7428" y="1"/>
                  <a:pt x="11793" y="3474"/>
                  <a:pt x="12922" y="8376"/>
                </a:cubicBezTo>
              </a:path>
            </a:pathLst>
          </a:custGeom>
          <a:noFill/>
          <a:ln w="57240">
            <a:solidFill>
              <a:schemeClr val="tx2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utoShape 11"/>
          <p:cNvSpPr>
            <a:spLocks/>
          </p:cNvSpPr>
          <p:nvPr/>
        </p:nvSpPr>
        <p:spPr bwMode="auto">
          <a:xfrm rot="10800000" flipH="1" flipV="1">
            <a:off x="1352550" y="4572000"/>
            <a:ext cx="2838450" cy="12954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742 h 21600"/>
              <a:gd name="T20" fmla="*/ 10799 w 21600"/>
              <a:gd name="T21" fmla="*/ 1640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1487" y="21578"/>
                </a:moveTo>
                <a:cubicBezTo>
                  <a:pt x="11258" y="21592"/>
                  <a:pt x="11029" y="21599"/>
                  <a:pt x="10800" y="21600"/>
                </a:cubicBezTo>
                <a:cubicBezTo>
                  <a:pt x="5316" y="21600"/>
                  <a:pt x="703" y="17490"/>
                  <a:pt x="71" y="1204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1487" y="21578"/>
                </a:moveTo>
                <a:cubicBezTo>
                  <a:pt x="11258" y="21592"/>
                  <a:pt x="11029" y="21599"/>
                  <a:pt x="10800" y="21600"/>
                </a:cubicBezTo>
                <a:cubicBezTo>
                  <a:pt x="5316" y="21600"/>
                  <a:pt x="703" y="17490"/>
                  <a:pt x="71" y="12043"/>
                </a:cubicBezTo>
              </a:path>
            </a:pathLst>
          </a:custGeom>
          <a:noFill/>
          <a:ln w="57240">
            <a:solidFill>
              <a:schemeClr val="tx2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1595438"/>
            <a:ext cx="4724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  <a:cs typeface="+mn-cs"/>
              </a:rPr>
              <a:t>Quicksort</a:t>
            </a:r>
            <a:endParaRPr lang="en-US" sz="24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5608" name="Tit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Nested Parallelism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>
                <a:solidFill>
                  <a:schemeClr val="accent2"/>
                </a:solidFill>
              </a:rPr>
              <a:t>Cilk++</a:t>
            </a:r>
            <a:r>
              <a:rPr lang="en-US" sz="4400"/>
              <a:t> Loops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3581400"/>
            <a:ext cx="7924800" cy="3038475"/>
          </a:xfrm>
        </p:spPr>
        <p:txBody>
          <a:bodyPr>
            <a:spAutoFit/>
          </a:bodyPr>
          <a:lstStyle/>
          <a:p>
            <a:pPr marL="280988" indent="-280988"/>
            <a:r>
              <a:rPr lang="en-US">
                <a:solidFill>
                  <a:srgbClr val="1C1C1C"/>
                </a:solidFill>
              </a:rPr>
              <a:t>A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cilk_for</a:t>
            </a:r>
            <a:r>
              <a:rPr lang="en-US"/>
              <a:t> </a:t>
            </a:r>
            <a:r>
              <a:rPr lang="en-US">
                <a:solidFill>
                  <a:srgbClr val="1C1C1C"/>
                </a:solidFill>
              </a:rPr>
              <a:t>loop’s iterations execute in parallel.</a:t>
            </a:r>
          </a:p>
          <a:p>
            <a:pPr marL="280988" indent="-280988"/>
            <a:r>
              <a:rPr lang="en-US">
                <a:solidFill>
                  <a:srgbClr val="1C1C1C"/>
                </a:solidFill>
              </a:rPr>
              <a:t>The index must be declared in the loop initializer.</a:t>
            </a:r>
          </a:p>
          <a:p>
            <a:pPr marL="280988" indent="-280988"/>
            <a:r>
              <a:rPr lang="en-US">
                <a:solidFill>
                  <a:srgbClr val="1C1C1C"/>
                </a:solidFill>
              </a:rPr>
              <a:t>The end condition is evaluated exactly once at the beginning of the loop.</a:t>
            </a:r>
          </a:p>
          <a:p>
            <a:pPr marL="280988" indent="-280988"/>
            <a:r>
              <a:rPr lang="en-US">
                <a:solidFill>
                  <a:srgbClr val="1C1C1C"/>
                </a:solidFill>
              </a:rPr>
              <a:t>Loop increments should be a </a:t>
            </a:r>
            <a:r>
              <a:rPr lang="en-US" b="1">
                <a:solidFill>
                  <a:srgbClr val="1C1C1C"/>
                </a:solidFill>
              </a:rPr>
              <a:t>const</a:t>
            </a:r>
            <a:r>
              <a:rPr lang="en-US">
                <a:solidFill>
                  <a:srgbClr val="1C1C1C"/>
                </a:solidFill>
              </a:rPr>
              <a:t> value</a:t>
            </a:r>
          </a:p>
        </p:txBody>
      </p:sp>
      <p:grpSp>
        <p:nvGrpSpPr>
          <p:cNvPr id="32772" name="Group 3"/>
          <p:cNvGrpSpPr>
            <a:grpSpLocks/>
          </p:cNvGrpSpPr>
          <p:nvPr/>
        </p:nvGrpSpPr>
        <p:grpSpPr bwMode="auto">
          <a:xfrm>
            <a:off x="1828800" y="1752600"/>
            <a:ext cx="5435600" cy="2060575"/>
            <a:chOff x="698" y="1792"/>
            <a:chExt cx="4679" cy="2220"/>
          </a:xfrm>
        </p:grpSpPr>
        <p:sp>
          <p:nvSpPr>
            <p:cNvPr id="11" name="AutoShape 4" descr="Parchment"/>
            <p:cNvSpPr>
              <a:spLocks noChangeArrowheads="1"/>
            </p:cNvSpPr>
            <p:nvPr/>
          </p:nvSpPr>
          <p:spPr bwMode="auto">
            <a:xfrm>
              <a:off x="698" y="1792"/>
              <a:ext cx="4679" cy="1808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32774" name="Rectangle 5" descr="Parchment"/>
            <p:cNvSpPr>
              <a:spLocks noChangeArrowheads="1"/>
            </p:cNvSpPr>
            <p:nvPr/>
          </p:nvSpPr>
          <p:spPr bwMode="auto">
            <a:xfrm>
              <a:off x="787" y="1871"/>
              <a:ext cx="4536" cy="21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cilk_for</a:t>
              </a: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(int i=1; i&lt;n; ++i)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</a:t>
              </a:r>
              <a:r>
                <a:rPr lang="en-US" sz="18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cilk_for</a:t>
              </a: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(int j=0; j&lt;i; ++j)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B[i][j] = A[j][i];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09600" y="1295400"/>
            <a:ext cx="4724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Matrix transpose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Serial Correctness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858963" y="1143000"/>
            <a:ext cx="2919412" cy="167005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2598738" y="2463800"/>
            <a:ext cx="1557337" cy="342900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source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403475" y="4960938"/>
            <a:ext cx="1828800" cy="6286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Conventional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Regression Tests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312988" y="5961063"/>
            <a:ext cx="2011362" cy="668337"/>
          </a:xfrm>
          <a:prstGeom prst="octagon">
            <a:avLst>
              <a:gd name="adj" fmla="val 23148"/>
            </a:avLst>
          </a:prstGeom>
          <a:solidFill>
            <a:srgbClr val="0093D0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Reliable Single-Threaded Code</a:t>
            </a:r>
          </a:p>
        </p:txBody>
      </p:sp>
      <p:grpSp>
        <p:nvGrpSpPr>
          <p:cNvPr id="36871" name="Group 9"/>
          <p:cNvGrpSpPr>
            <a:grpSpLocks/>
          </p:cNvGrpSpPr>
          <p:nvPr/>
        </p:nvGrpSpPr>
        <p:grpSpPr bwMode="auto">
          <a:xfrm>
            <a:off x="5486400" y="1358900"/>
            <a:ext cx="1600200" cy="1238250"/>
            <a:chOff x="2542" y="317"/>
            <a:chExt cx="1008" cy="851"/>
          </a:xfrm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542" y="317"/>
              <a:ext cx="1008" cy="851"/>
            </a:xfrm>
            <a:prstGeom prst="flowChartAlternateProcess">
              <a:avLst/>
            </a:prstGeom>
            <a:solidFill>
              <a:srgbClr val="2DACAD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Ctr="1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80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Cilk++</a:t>
              </a:r>
              <a: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/>
              </a:r>
              <a:b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</a:br>
              <a:r>
                <a:rPr lang="en-GB" sz="160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  <p:sp>
          <p:nvSpPr>
            <p:cNvPr id="36873" name="AutoShape 11"/>
            <p:cNvSpPr>
              <a:spLocks noChangeArrowheads="1"/>
            </p:cNvSpPr>
            <p:nvPr/>
          </p:nvSpPr>
          <p:spPr bwMode="auto">
            <a:xfrm>
              <a:off x="2595" y="736"/>
              <a:ext cx="902" cy="340"/>
            </a:xfrm>
            <a:prstGeom prst="flowChartAlternateProcess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0" anchor="ctr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Conventional </a:t>
              </a:r>
            </a:p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</p:grpSp>
      <p:cxnSp>
        <p:nvCxnSpPr>
          <p:cNvPr id="36874" name="AutoShape 13"/>
          <p:cNvCxnSpPr>
            <a:cxnSpLocks noChangeShapeType="1"/>
            <a:stCxn id="6" idx="2"/>
          </p:cNvCxnSpPr>
          <p:nvPr/>
        </p:nvCxnSpPr>
        <p:spPr bwMode="auto">
          <a:xfrm rot="5400000">
            <a:off x="3135313" y="5762625"/>
            <a:ext cx="355600" cy="952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75" name="AutoShape 14"/>
          <p:cNvCxnSpPr>
            <a:cxnSpLocks noChangeShapeType="1"/>
            <a:stCxn id="27" idx="0"/>
            <a:endCxn id="4" idx="2"/>
          </p:cNvCxnSpPr>
          <p:nvPr/>
        </p:nvCxnSpPr>
        <p:spPr bwMode="auto">
          <a:xfrm rot="5400000" flipH="1" flipV="1">
            <a:off x="3109119" y="3021806"/>
            <a:ext cx="419100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 type="triangle" w="med" len="med"/>
            <a:tailEnd/>
          </a:ln>
        </p:spPr>
      </p:cxnSp>
      <p:cxnSp>
        <p:nvCxnSpPr>
          <p:cNvPr id="36876" name="AutoShape 15"/>
          <p:cNvCxnSpPr>
            <a:cxnSpLocks noChangeShapeType="1"/>
            <a:endCxn id="20" idx="0"/>
          </p:cNvCxnSpPr>
          <p:nvPr/>
        </p:nvCxnSpPr>
        <p:spPr bwMode="auto">
          <a:xfrm rot="5400000">
            <a:off x="6110288" y="2773362"/>
            <a:ext cx="355600" cy="317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77" name="AutoShape 17"/>
          <p:cNvCxnSpPr>
            <a:cxnSpLocks noChangeShapeType="1"/>
            <a:stCxn id="4" idx="3"/>
            <a:endCxn id="9" idx="1"/>
          </p:cNvCxnSpPr>
          <p:nvPr/>
        </p:nvCxnSpPr>
        <p:spPr bwMode="auto">
          <a:xfrm>
            <a:off x="4778375" y="1978025"/>
            <a:ext cx="708025" cy="0"/>
          </a:xfrm>
          <a:prstGeom prst="straightConnector1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8" name="AutoShape 26"/>
          <p:cNvSpPr>
            <a:spLocks noChangeArrowheads="1"/>
          </p:cNvSpPr>
          <p:nvPr/>
        </p:nvSpPr>
        <p:spPr bwMode="auto">
          <a:xfrm>
            <a:off x="5543550" y="3805238"/>
            <a:ext cx="1485900" cy="549275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137160" rIns="90000" bIns="46800" anchor="ctr" anchorCtr="1"/>
          <a:lstStyle/>
          <a:p>
            <a:pPr algn="ctr"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+mn-cs"/>
              </a:rPr>
              <a:t>Binary</a:t>
            </a:r>
          </a:p>
        </p:txBody>
      </p:sp>
      <p:sp>
        <p:nvSpPr>
          <p:cNvPr id="20" name="AutoShape 33"/>
          <p:cNvSpPr>
            <a:spLocks noChangeArrowheads="1"/>
          </p:cNvSpPr>
          <p:nvPr/>
        </p:nvSpPr>
        <p:spPr bwMode="auto">
          <a:xfrm>
            <a:off x="5524500" y="2952750"/>
            <a:ext cx="1524000" cy="4889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13716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Linker</a:t>
            </a:r>
          </a:p>
        </p:txBody>
      </p:sp>
      <p:cxnSp>
        <p:nvCxnSpPr>
          <p:cNvPr id="36880" name="AutoShape 37"/>
          <p:cNvCxnSpPr>
            <a:cxnSpLocks noChangeShapeType="1"/>
            <a:stCxn id="20" idx="2"/>
            <a:endCxn id="18" idx="0"/>
          </p:cNvCxnSpPr>
          <p:nvPr/>
        </p:nvCxnSpPr>
        <p:spPr bwMode="auto">
          <a:xfrm>
            <a:off x="6286500" y="3441700"/>
            <a:ext cx="0" cy="36353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81" name="AutoShape 38"/>
          <p:cNvCxnSpPr>
            <a:cxnSpLocks noChangeShapeType="1"/>
            <a:stCxn id="18" idx="2"/>
            <a:endCxn id="32" idx="0"/>
          </p:cNvCxnSpPr>
          <p:nvPr/>
        </p:nvCxnSpPr>
        <p:spPr bwMode="auto">
          <a:xfrm rot="5400000">
            <a:off x="6061075" y="4579938"/>
            <a:ext cx="452437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7" name="AutoShape 2"/>
          <p:cNvSpPr>
            <a:spLocks noChangeArrowheads="1"/>
          </p:cNvSpPr>
          <p:nvPr/>
        </p:nvSpPr>
        <p:spPr bwMode="auto">
          <a:xfrm>
            <a:off x="2060575" y="3232150"/>
            <a:ext cx="2514600" cy="1395413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46800" rIns="90000" bIns="46800" anchorCtr="1"/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36883" name="Text Box 3"/>
          <p:cNvSpPr txBox="1">
            <a:spLocks noChangeArrowheads="1"/>
          </p:cNvSpPr>
          <p:nvPr/>
        </p:nvSpPr>
        <p:spPr bwMode="auto">
          <a:xfrm>
            <a:off x="2878138" y="4319588"/>
            <a:ext cx="1398587" cy="320675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 anchor="ctr" anchorCtr="1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Serialization</a:t>
            </a:r>
          </a:p>
        </p:txBody>
      </p:sp>
      <p:sp>
        <p:nvSpPr>
          <p:cNvPr id="36884" name="Rectangle 57"/>
          <p:cNvSpPr>
            <a:spLocks noChangeArrowheads="1"/>
          </p:cNvSpPr>
          <p:nvPr/>
        </p:nvSpPr>
        <p:spPr bwMode="auto">
          <a:xfrm>
            <a:off x="1939925" y="1219200"/>
            <a:ext cx="1914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cilk_spawn</a:t>
            </a: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cilk_sync;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cxnSp>
        <p:nvCxnSpPr>
          <p:cNvPr id="36885" name="AutoShape 36"/>
          <p:cNvCxnSpPr>
            <a:cxnSpLocks noChangeShapeType="1"/>
            <a:endCxn id="6" idx="3"/>
          </p:cNvCxnSpPr>
          <p:nvPr/>
        </p:nvCxnSpPr>
        <p:spPr bwMode="auto">
          <a:xfrm rot="10800000">
            <a:off x="4232275" y="5275263"/>
            <a:ext cx="1406525" cy="1587"/>
          </a:xfrm>
          <a:prstGeom prst="bentConnector3">
            <a:avLst>
              <a:gd name="adj1" fmla="val 50000"/>
            </a:avLst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86" name="AutoShape 12"/>
          <p:cNvCxnSpPr>
            <a:cxnSpLocks noChangeShapeType="1"/>
            <a:stCxn id="27" idx="2"/>
            <a:endCxn id="6" idx="0"/>
          </p:cNvCxnSpPr>
          <p:nvPr/>
        </p:nvCxnSpPr>
        <p:spPr bwMode="auto">
          <a:xfrm rot="5400000">
            <a:off x="3151981" y="4793457"/>
            <a:ext cx="333375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2" name="AutoShape 21"/>
          <p:cNvSpPr>
            <a:spLocks noChangeArrowheads="1"/>
          </p:cNvSpPr>
          <p:nvPr/>
        </p:nvSpPr>
        <p:spPr bwMode="auto">
          <a:xfrm>
            <a:off x="5410200" y="4806950"/>
            <a:ext cx="1752600" cy="908050"/>
          </a:xfrm>
          <a:prstGeom prst="flowChartAlternateProcess">
            <a:avLst/>
          </a:prstGeom>
          <a:solidFill>
            <a:srgbClr val="2DACAD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sz="18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Runtime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Library</a:t>
            </a:r>
          </a:p>
        </p:txBody>
      </p:sp>
      <p:pic>
        <p:nvPicPr>
          <p:cNvPr id="36888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9363" y="5349875"/>
            <a:ext cx="3540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6889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72163" y="5349875"/>
            <a:ext cx="3238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4343400" y="763588"/>
            <a:ext cx="4648200" cy="1711325"/>
          </a:xfrm>
          <a:prstGeom prst="wedgeRoundRectCallout">
            <a:avLst>
              <a:gd name="adj1" fmla="val -52903"/>
              <a:gd name="adj2" fmla="val 97773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GB" b="1" i="1" dirty="0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serialization</a:t>
            </a:r>
            <a:r>
              <a:rPr lang="en-GB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is the code with the </a:t>
            </a:r>
            <a:r>
              <a:rPr lang="en-GB" sz="3100" dirty="0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dirty="0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keywords replaced by null or </a:t>
            </a:r>
            <a:r>
              <a:rPr lang="en-GB" b="1" dirty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C++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keywords.</a:t>
            </a: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28600" y="4572000"/>
            <a:ext cx="4648200" cy="2062163"/>
          </a:xfrm>
          <a:prstGeom prst="wedgeRoundRectCallout">
            <a:avLst>
              <a:gd name="adj1" fmla="val 63796"/>
              <a:gd name="adj2" fmla="val -13125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Serial correctness</a:t>
            </a:r>
            <a:r>
              <a:rPr lang="en-GB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can be debugged and verified </a:t>
            </a:r>
            <a:r>
              <a:rPr lang="en-GB">
                <a:solidFill>
                  <a:schemeClr val="bg1"/>
                </a:solidFill>
              </a:rPr>
              <a:t>by running the multithreaded code on a single processor.</a:t>
            </a:r>
            <a:endParaRPr lang="en-GB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Serialization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990600" y="2514600"/>
            <a:ext cx="4457700" cy="2476500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#ifdef</a:t>
            </a:r>
            <a:r>
              <a:rPr lang="en-US" sz="2000" b="1">
                <a:latin typeface="Courier New" pitchFamily="49" charset="0"/>
              </a:rPr>
              <a:t> CILKPAR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#include</a:t>
            </a:r>
            <a:r>
              <a:rPr lang="en-US" sz="2000" b="1">
                <a:latin typeface="Courier New" pitchFamily="49" charset="0"/>
              </a:rPr>
              <a:t> &lt;cilk.h&gt;</a:t>
            </a:r>
          </a:p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#else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cilk_for for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cilk_main main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cilk_spawn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cilk_sync</a:t>
            </a:r>
          </a:p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#endif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5562600"/>
            <a:ext cx="7767638" cy="762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60606"/>
                </a:solidFill>
              </a:rPr>
              <a:t>cilk++ -DCILKPAR –O2 –o parallel.exe main.cpp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60606"/>
                </a:solidFill>
              </a:rPr>
              <a:t>g++ –O2 –o serial.exe main.cpp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09600" y="1524000"/>
            <a:ext cx="7848600" cy="77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/>
              <a:t>How to seamlessly switch between serial c++ and parallel cilk++ programs?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324600" y="2362200"/>
            <a:ext cx="2438400" cy="1108075"/>
          </a:xfrm>
          <a:prstGeom prst="wedgeRoundRectCallout">
            <a:avLst>
              <a:gd name="adj1" fmla="val -89259"/>
              <a:gd name="adj2" fmla="val 21491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Add to the beginning of your program 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6705600" y="4114800"/>
            <a:ext cx="2057400" cy="434975"/>
          </a:xfrm>
          <a:prstGeom prst="wedgeRoundRectCallout">
            <a:avLst>
              <a:gd name="adj1" fmla="val -89583"/>
              <a:gd name="adj2" fmla="val 251093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Compile !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79388" y="1143000"/>
            <a:ext cx="2919412" cy="167005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19" name="Rectangle 57"/>
          <p:cNvSpPr>
            <a:spLocks noChangeArrowheads="1"/>
          </p:cNvSpPr>
          <p:nvPr/>
        </p:nvSpPr>
        <p:spPr bwMode="auto">
          <a:xfrm>
            <a:off x="260350" y="1219200"/>
            <a:ext cx="27876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cilk_spawn</a:t>
            </a: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cilk_sync;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3482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Correctness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919163" y="2463800"/>
            <a:ext cx="1549400" cy="342900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source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035425" y="1358900"/>
            <a:ext cx="1600200" cy="1238250"/>
            <a:chOff x="2542" y="317"/>
            <a:chExt cx="1008" cy="8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542" y="317"/>
              <a:ext cx="1008" cy="851"/>
            </a:xfrm>
            <a:prstGeom prst="flowChartAlternateProcess">
              <a:avLst/>
            </a:prstGeom>
            <a:solidFill>
              <a:srgbClr val="2DACAD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Ctr="1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80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Cilk++</a:t>
              </a:r>
              <a: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/>
              </a:r>
              <a:b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</a:br>
              <a:r>
                <a:rPr lang="en-GB" sz="160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95" y="736"/>
              <a:ext cx="902" cy="340"/>
            </a:xfrm>
            <a:prstGeom prst="flowChartAlternateProcess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0" anchor="ctr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Conventional </a:t>
              </a:r>
            </a:p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</p:grpSp>
      <p:cxnSp>
        <p:nvCxnSpPr>
          <p:cNvPr id="34823" name="AutoShape 15"/>
          <p:cNvCxnSpPr>
            <a:cxnSpLocks noChangeShapeType="1"/>
            <a:endCxn id="26" idx="0"/>
          </p:cNvCxnSpPr>
          <p:nvPr/>
        </p:nvCxnSpPr>
        <p:spPr bwMode="auto">
          <a:xfrm rot="5400000">
            <a:off x="4657726" y="2774950"/>
            <a:ext cx="355600" cy="317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24" name="AutoShape 16"/>
          <p:cNvCxnSpPr>
            <a:cxnSpLocks noChangeShapeType="1"/>
            <a:stCxn id="19" idx="3"/>
            <a:endCxn id="22" idx="1"/>
          </p:cNvCxnSpPr>
          <p:nvPr/>
        </p:nvCxnSpPr>
        <p:spPr bwMode="auto">
          <a:xfrm>
            <a:off x="5578475" y="4079875"/>
            <a:ext cx="1285875" cy="0"/>
          </a:xfrm>
          <a:prstGeom prst="straightConnector1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4825" name="AutoShape 17"/>
          <p:cNvCxnSpPr>
            <a:cxnSpLocks noChangeShapeType="1"/>
            <a:stCxn id="4" idx="3"/>
          </p:cNvCxnSpPr>
          <p:nvPr/>
        </p:nvCxnSpPr>
        <p:spPr bwMode="auto">
          <a:xfrm>
            <a:off x="3098800" y="1978025"/>
            <a:ext cx="936625" cy="1588"/>
          </a:xfrm>
          <a:prstGeom prst="bentConnector3">
            <a:avLst>
              <a:gd name="adj1" fmla="val 50000"/>
            </a:avLst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9" name="AutoShape 26"/>
          <p:cNvSpPr>
            <a:spLocks noChangeArrowheads="1"/>
          </p:cNvSpPr>
          <p:nvPr/>
        </p:nvSpPr>
        <p:spPr bwMode="auto">
          <a:xfrm>
            <a:off x="4092575" y="3805238"/>
            <a:ext cx="1485900" cy="549275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137160" rIns="90000" bIns="46800" anchor="ctr" anchorCtr="1"/>
          <a:lstStyle/>
          <a:p>
            <a:pPr algn="ctr"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+mn-cs"/>
              </a:rPr>
              <a:t>Binary</a:t>
            </a:r>
          </a:p>
        </p:txBody>
      </p:sp>
      <p:sp>
        <p:nvSpPr>
          <p:cNvPr id="21" name="AutoShape 28"/>
          <p:cNvSpPr>
            <a:spLocks noChangeArrowheads="1"/>
          </p:cNvSpPr>
          <p:nvPr/>
        </p:nvSpPr>
        <p:spPr bwMode="auto">
          <a:xfrm>
            <a:off x="6772275" y="5961063"/>
            <a:ext cx="2011363" cy="668337"/>
          </a:xfrm>
          <a:prstGeom prst="octagon">
            <a:avLst>
              <a:gd name="adj" fmla="val 23148"/>
            </a:avLst>
          </a:prstGeom>
          <a:solidFill>
            <a:srgbClr val="0093D0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Reliable Multi-Threaded Code</a:t>
            </a:r>
          </a:p>
        </p:txBody>
      </p:sp>
      <p:sp>
        <p:nvSpPr>
          <p:cNvPr id="22" name="AutoShape 29"/>
          <p:cNvSpPr>
            <a:spLocks noChangeArrowheads="1"/>
          </p:cNvSpPr>
          <p:nvPr/>
        </p:nvSpPr>
        <p:spPr bwMode="auto">
          <a:xfrm>
            <a:off x="6864350" y="3765550"/>
            <a:ext cx="1828800" cy="628650"/>
          </a:xfrm>
          <a:prstGeom prst="flowChartAlternateProcess">
            <a:avLst/>
          </a:prstGeom>
          <a:solidFill>
            <a:srgbClr val="2DACAD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800" dirty="0" err="1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>Cilk</a:t>
            </a:r>
            <a:r>
              <a:rPr lang="en-GB" sz="1800" dirty="0" err="1">
                <a:solidFill>
                  <a:schemeClr val="bg1">
                    <a:lumMod val="85000"/>
                  </a:schemeClr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>screen</a:t>
            </a:r>
            <a: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/>
            </a:r>
            <a:b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</a:b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+mn-cs"/>
              </a:rPr>
              <a:t>Race Detector</a:t>
            </a:r>
          </a:p>
        </p:txBody>
      </p:sp>
      <p:sp>
        <p:nvSpPr>
          <p:cNvPr id="23" name="AutoShape 30"/>
          <p:cNvSpPr>
            <a:spLocks noChangeArrowheads="1"/>
          </p:cNvSpPr>
          <p:nvPr/>
        </p:nvSpPr>
        <p:spPr bwMode="auto">
          <a:xfrm>
            <a:off x="6870700" y="4959350"/>
            <a:ext cx="1828800" cy="6286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Parallel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Regression Tests</a:t>
            </a:r>
          </a:p>
        </p:txBody>
      </p:sp>
      <p:cxnSp>
        <p:nvCxnSpPr>
          <p:cNvPr id="34830" name="AutoShape 31"/>
          <p:cNvCxnSpPr>
            <a:cxnSpLocks noChangeShapeType="1"/>
            <a:stCxn id="23" idx="2"/>
            <a:endCxn id="21" idx="2"/>
          </p:cNvCxnSpPr>
          <p:nvPr/>
        </p:nvCxnSpPr>
        <p:spPr bwMode="auto">
          <a:xfrm flipH="1">
            <a:off x="7778750" y="5588000"/>
            <a:ext cx="6350" cy="373063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6" name="AutoShape 33"/>
          <p:cNvSpPr>
            <a:spLocks noChangeArrowheads="1"/>
          </p:cNvSpPr>
          <p:nvPr/>
        </p:nvSpPr>
        <p:spPr bwMode="auto">
          <a:xfrm>
            <a:off x="4073525" y="2952750"/>
            <a:ext cx="1524000" cy="4889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13716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Linker</a:t>
            </a:r>
          </a:p>
        </p:txBody>
      </p:sp>
      <p:cxnSp>
        <p:nvCxnSpPr>
          <p:cNvPr id="34832" name="AutoShape 34"/>
          <p:cNvCxnSpPr>
            <a:cxnSpLocks noChangeShapeType="1"/>
            <a:stCxn id="22" idx="2"/>
            <a:endCxn id="23" idx="0"/>
          </p:cNvCxnSpPr>
          <p:nvPr/>
        </p:nvCxnSpPr>
        <p:spPr bwMode="auto">
          <a:xfrm rot="16200000" flipH="1">
            <a:off x="7499350" y="4673600"/>
            <a:ext cx="565150" cy="6350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33" name="AutoShape 37"/>
          <p:cNvCxnSpPr>
            <a:cxnSpLocks noChangeShapeType="1"/>
            <a:stCxn id="26" idx="2"/>
            <a:endCxn id="19" idx="0"/>
          </p:cNvCxnSpPr>
          <p:nvPr/>
        </p:nvCxnSpPr>
        <p:spPr bwMode="auto">
          <a:xfrm>
            <a:off x="4835525" y="3441700"/>
            <a:ext cx="0" cy="36353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92" name="AutoShape 2"/>
          <p:cNvSpPr>
            <a:spLocks noChangeArrowheads="1"/>
          </p:cNvSpPr>
          <p:nvPr/>
        </p:nvSpPr>
        <p:spPr bwMode="auto">
          <a:xfrm>
            <a:off x="228600" y="4572000"/>
            <a:ext cx="6096000" cy="1537301"/>
          </a:xfrm>
          <a:prstGeom prst="wedgeRoundRectCallout">
            <a:avLst>
              <a:gd name="adj1" fmla="val 61199"/>
              <a:gd name="adj2" fmla="val -58617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Parallel correctness</a:t>
            </a:r>
            <a:r>
              <a:rPr lang="en-GB" sz="2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can be debugged and verified with the </a:t>
            </a:r>
            <a:r>
              <a:rPr lang="en-GB" sz="2700" dirty="0" err="1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</a:t>
            </a:r>
            <a:r>
              <a:rPr lang="en-GB" sz="2700" dirty="0" err="1">
                <a:solidFill>
                  <a:schemeClr val="accent4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screen</a:t>
            </a:r>
            <a:r>
              <a:rPr lang="en-GB" sz="2700" dirty="0">
                <a:solidFill>
                  <a:schemeClr val="accent4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race detector, </a:t>
            </a:r>
            <a:r>
              <a:rPr lang="en-GB" sz="24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which guarantees to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find inconsistencies with the serial </a:t>
            </a:r>
            <a:r>
              <a:rPr lang="en-GB" sz="24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code</a:t>
            </a:r>
            <a:endParaRPr lang="en-GB" sz="2400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utoShape 5"/>
          <p:cNvSpPr>
            <a:spLocks noChangeArrowheads="1"/>
          </p:cNvSpPr>
          <p:nvPr/>
        </p:nvSpPr>
        <p:spPr bwMode="auto">
          <a:xfrm>
            <a:off x="609600" y="3783013"/>
            <a:ext cx="4343400" cy="160020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Race Bugs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7924800" cy="168433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  <a:defRPr/>
            </a:pPr>
            <a:r>
              <a:rPr lang="en-US" sz="3100" kern="0" dirty="0">
                <a:solidFill>
                  <a:schemeClr val="accent2"/>
                </a:solidFill>
                <a:latin typeface="+mj-lt"/>
                <a:cs typeface="+mn-cs"/>
              </a:rPr>
              <a:t>Definition.</a:t>
            </a:r>
            <a:r>
              <a:rPr lang="en-US" kern="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  <a:latin typeface="Lucida Sans Unicode"/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</a:rPr>
              <a:t>A </a:t>
            </a:r>
            <a:r>
              <a:rPr lang="en-US" i="1" kern="0" dirty="0">
                <a:solidFill>
                  <a:srgbClr val="990033"/>
                </a:solidFill>
              </a:rPr>
              <a:t>determinacy race </a:t>
            </a:r>
            <a:r>
              <a:rPr lang="en-US" kern="0" dirty="0">
                <a:solidFill>
                  <a:schemeClr val="accent4"/>
                </a:solidFill>
              </a:rPr>
              <a:t>occurs when two logically parallel instructions access the same memory location and at least one of the instructions performs a write.</a:t>
            </a:r>
            <a:endParaRPr lang="en-US" kern="0" dirty="0">
              <a:solidFill>
                <a:srgbClr val="827F77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85800" y="3783013"/>
            <a:ext cx="43434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int x = 0;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Lucida Sans Typewriter" pitchFamily="49" charset="0"/>
              </a:rPr>
              <a:t>cilk_for</a:t>
            </a: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(int i=0, i&lt;2, ++i) 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    x++;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assert(x == 2);</a:t>
            </a:r>
          </a:p>
        </p:txBody>
      </p:sp>
      <p:sp>
        <p:nvSpPr>
          <p:cNvPr id="33" name="Oval 32"/>
          <p:cNvSpPr/>
          <p:nvPr/>
        </p:nvSpPr>
        <p:spPr>
          <a:xfrm>
            <a:off x="381000" y="3783311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</a:p>
        </p:txBody>
      </p:sp>
      <p:sp>
        <p:nvSpPr>
          <p:cNvPr id="34" name="Oval 33"/>
          <p:cNvSpPr/>
          <p:nvPr/>
        </p:nvSpPr>
        <p:spPr>
          <a:xfrm>
            <a:off x="228600" y="4442422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B</a:t>
            </a:r>
          </a:p>
        </p:txBody>
      </p:sp>
      <p:sp>
        <p:nvSpPr>
          <p:cNvPr id="35" name="Oval 34"/>
          <p:cNvSpPr/>
          <p:nvPr/>
        </p:nvSpPr>
        <p:spPr>
          <a:xfrm>
            <a:off x="533400" y="4442422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C</a:t>
            </a:r>
          </a:p>
        </p:txBody>
      </p:sp>
      <p:sp>
        <p:nvSpPr>
          <p:cNvPr id="36" name="Oval 35"/>
          <p:cNvSpPr/>
          <p:nvPr/>
        </p:nvSpPr>
        <p:spPr>
          <a:xfrm>
            <a:off x="381000" y="4926311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D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832475" y="4237038"/>
            <a:ext cx="835025" cy="69215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x++;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115050" y="3570288"/>
            <a:ext cx="1809750" cy="36988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>
            <a:spAutoFit/>
          </a:bodyPr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 x = 0;</a:t>
            </a:r>
          </a:p>
        </p:txBody>
      </p:sp>
      <p:cxnSp>
        <p:nvCxnSpPr>
          <p:cNvPr id="74" name="Elbow Connector 73"/>
          <p:cNvCxnSpPr>
            <a:cxnSpLocks noChangeShapeType="1"/>
            <a:stCxn id="73" idx="2"/>
            <a:endCxn id="72" idx="0"/>
          </p:cNvCxnSpPr>
          <p:nvPr/>
        </p:nvCxnSpPr>
        <p:spPr bwMode="auto">
          <a:xfrm rot="5400000">
            <a:off x="6486525" y="3703638"/>
            <a:ext cx="296863" cy="76993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cxnSp>
        <p:nvCxnSpPr>
          <p:cNvPr id="75" name="Elbow Connector 74"/>
          <p:cNvCxnSpPr>
            <a:cxnSpLocks noChangeShapeType="1"/>
            <a:stCxn id="73" idx="2"/>
            <a:endCxn id="79" idx="0"/>
          </p:cNvCxnSpPr>
          <p:nvPr/>
        </p:nvCxnSpPr>
        <p:spPr bwMode="auto">
          <a:xfrm rot="16200000" flipH="1">
            <a:off x="7265987" y="3694113"/>
            <a:ext cx="296863" cy="7889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sp>
        <p:nvSpPr>
          <p:cNvPr id="76" name="Rectangle 75"/>
          <p:cNvSpPr/>
          <p:nvPr/>
        </p:nvSpPr>
        <p:spPr>
          <a:xfrm>
            <a:off x="5810250" y="5345113"/>
            <a:ext cx="2419350" cy="36988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assert(x == 2);</a:t>
            </a:r>
          </a:p>
        </p:txBody>
      </p:sp>
      <p:cxnSp>
        <p:nvCxnSpPr>
          <p:cNvPr id="77" name="Elbow Connector 76"/>
          <p:cNvCxnSpPr>
            <a:cxnSpLocks noChangeShapeType="1"/>
            <a:stCxn id="72" idx="2"/>
            <a:endCxn id="76" idx="0"/>
          </p:cNvCxnSpPr>
          <p:nvPr/>
        </p:nvCxnSpPr>
        <p:spPr bwMode="auto">
          <a:xfrm rot="16200000" flipH="1">
            <a:off x="6426994" y="4752182"/>
            <a:ext cx="415925" cy="76993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cxnSp>
        <p:nvCxnSpPr>
          <p:cNvPr id="78" name="Elbow Connector 77"/>
          <p:cNvCxnSpPr>
            <a:cxnSpLocks noChangeShapeType="1"/>
            <a:stCxn id="79" idx="2"/>
            <a:endCxn id="76" idx="0"/>
          </p:cNvCxnSpPr>
          <p:nvPr/>
        </p:nvCxnSpPr>
        <p:spPr bwMode="auto">
          <a:xfrm rot="5400000">
            <a:off x="7206456" y="4742657"/>
            <a:ext cx="415925" cy="7889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sp>
        <p:nvSpPr>
          <p:cNvPr id="79" name="Rectangle 78"/>
          <p:cNvSpPr/>
          <p:nvPr/>
        </p:nvSpPr>
        <p:spPr>
          <a:xfrm>
            <a:off x="7391400" y="4237038"/>
            <a:ext cx="835025" cy="69215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x++;</a:t>
            </a:r>
          </a:p>
        </p:txBody>
      </p:sp>
      <p:sp>
        <p:nvSpPr>
          <p:cNvPr id="80" name="Oval 79"/>
          <p:cNvSpPr/>
          <p:nvPr/>
        </p:nvSpPr>
        <p:spPr>
          <a:xfrm>
            <a:off x="6891888" y="3276600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</a:p>
        </p:txBody>
      </p:sp>
      <p:sp>
        <p:nvSpPr>
          <p:cNvPr id="81" name="Oval 80"/>
          <p:cNvSpPr/>
          <p:nvPr/>
        </p:nvSpPr>
        <p:spPr>
          <a:xfrm>
            <a:off x="5486400" y="4455767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B</a:t>
            </a:r>
          </a:p>
        </p:txBody>
      </p:sp>
      <p:sp>
        <p:nvSpPr>
          <p:cNvPr id="82" name="Oval 81"/>
          <p:cNvSpPr/>
          <p:nvPr/>
        </p:nvSpPr>
        <p:spPr>
          <a:xfrm>
            <a:off x="8305800" y="4455767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C</a:t>
            </a:r>
          </a:p>
        </p:txBody>
      </p:sp>
      <p:sp>
        <p:nvSpPr>
          <p:cNvPr id="83" name="Oval 82"/>
          <p:cNvSpPr/>
          <p:nvPr/>
        </p:nvSpPr>
        <p:spPr>
          <a:xfrm>
            <a:off x="6891888" y="5791200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D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09600" y="3144838"/>
            <a:ext cx="1743075" cy="568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100" kern="0" dirty="0">
                <a:solidFill>
                  <a:srgbClr val="0093D0"/>
                </a:solidFill>
                <a:latin typeface="HandelGotDBol"/>
                <a:cs typeface="+mn-cs"/>
              </a:rPr>
              <a:t>Example</a:t>
            </a: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521325" y="6172200"/>
            <a:ext cx="30178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Dependency Graph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/>
      <p:bldP spid="72" grpId="0" animBg="1"/>
      <p:bldP spid="73" grpId="0" animBg="1"/>
      <p:bldP spid="76" grpId="0" animBg="1"/>
      <p:bldP spid="79" grpId="0" animBg="1"/>
      <p:bldP spid="84" grpId="0"/>
      <p:bldP spid="8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Race Bugs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962525" y="3827463"/>
            <a:ext cx="1160463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r1 = x;</a:t>
            </a:r>
          </a:p>
        </p:txBody>
      </p:sp>
      <p:sp>
        <p:nvSpPr>
          <p:cNvPr id="5" name="Rectangle 4"/>
          <p:cNvSpPr/>
          <p:nvPr/>
        </p:nvSpPr>
        <p:spPr>
          <a:xfrm>
            <a:off x="5100638" y="4648200"/>
            <a:ext cx="882650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r1++;</a:t>
            </a:r>
          </a:p>
        </p:txBody>
      </p:sp>
      <p:sp>
        <p:nvSpPr>
          <p:cNvPr id="6" name="Rectangle 5"/>
          <p:cNvSpPr/>
          <p:nvPr/>
        </p:nvSpPr>
        <p:spPr>
          <a:xfrm>
            <a:off x="4962525" y="5424488"/>
            <a:ext cx="1160463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r1;</a:t>
            </a: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 rot="5400000">
            <a:off x="5317332" y="4421981"/>
            <a:ext cx="450850" cy="1587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 rot="5400000">
            <a:off x="5338763" y="5221288"/>
            <a:ext cx="407987" cy="1587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265988" y="3827463"/>
            <a:ext cx="1160462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r2 = x;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05688" y="4648200"/>
            <a:ext cx="881062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r2++;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265988" y="5424488"/>
            <a:ext cx="1160462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r2;</a:t>
            </a:r>
          </a:p>
        </p:txBody>
      </p:sp>
      <p:cxnSp>
        <p:nvCxnSpPr>
          <p:cNvPr id="16" name="Straight Arrow Connector 15"/>
          <p:cNvCxnSpPr>
            <a:stCxn id="13" idx="2"/>
            <a:endCxn id="14" idx="0"/>
          </p:cNvCxnSpPr>
          <p:nvPr/>
        </p:nvCxnSpPr>
        <p:spPr>
          <a:xfrm rot="5400000">
            <a:off x="7620794" y="4421981"/>
            <a:ext cx="450850" cy="1588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2"/>
            <a:endCxn id="15" idx="0"/>
          </p:cNvCxnSpPr>
          <p:nvPr/>
        </p:nvCxnSpPr>
        <p:spPr>
          <a:xfrm rot="5400000">
            <a:off x="7642225" y="5221288"/>
            <a:ext cx="407987" cy="1588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199188" y="3048000"/>
            <a:ext cx="1020762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0;</a:t>
            </a:r>
          </a:p>
        </p:txBody>
      </p:sp>
      <p:cxnSp>
        <p:nvCxnSpPr>
          <p:cNvPr id="23" name="Elbow Connector 22"/>
          <p:cNvCxnSpPr>
            <a:stCxn id="18" idx="2"/>
            <a:endCxn id="4" idx="0"/>
          </p:cNvCxnSpPr>
          <p:nvPr/>
        </p:nvCxnSpPr>
        <p:spPr>
          <a:xfrm rot="5400000">
            <a:off x="5921375" y="3038476"/>
            <a:ext cx="409575" cy="1168400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8" idx="2"/>
            <a:endCxn id="13" idx="0"/>
          </p:cNvCxnSpPr>
          <p:nvPr/>
        </p:nvCxnSpPr>
        <p:spPr>
          <a:xfrm rot="16200000" flipH="1">
            <a:off x="7073106" y="3055145"/>
            <a:ext cx="409575" cy="1135062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56250" y="6248400"/>
            <a:ext cx="2276475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assert(x == 2);</a:t>
            </a:r>
          </a:p>
        </p:txBody>
      </p:sp>
      <p:cxnSp>
        <p:nvCxnSpPr>
          <p:cNvPr id="28" name="Elbow Connector 27"/>
          <p:cNvCxnSpPr>
            <a:stCxn id="6" idx="2"/>
            <a:endCxn id="27" idx="0"/>
          </p:cNvCxnSpPr>
          <p:nvPr/>
        </p:nvCxnSpPr>
        <p:spPr>
          <a:xfrm rot="16200000" flipH="1">
            <a:off x="5891213" y="5445125"/>
            <a:ext cx="454025" cy="1152525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5" idx="2"/>
            <a:endCxn id="27" idx="0"/>
          </p:cNvCxnSpPr>
          <p:nvPr/>
        </p:nvCxnSpPr>
        <p:spPr>
          <a:xfrm rot="5400000">
            <a:off x="7042944" y="5445919"/>
            <a:ext cx="454025" cy="1150937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436889" y="30421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0" name="Oval 49"/>
          <p:cNvSpPr/>
          <p:nvPr/>
        </p:nvSpPr>
        <p:spPr>
          <a:xfrm>
            <a:off x="4446289" y="3821757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4446289" y="46423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2" name="Oval 51"/>
          <p:cNvSpPr/>
          <p:nvPr/>
        </p:nvSpPr>
        <p:spPr>
          <a:xfrm>
            <a:off x="6773983" y="3821757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3" name="Oval 52"/>
          <p:cNvSpPr/>
          <p:nvPr/>
        </p:nvSpPr>
        <p:spPr>
          <a:xfrm>
            <a:off x="6773983" y="46423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4" name="Oval 53"/>
          <p:cNvSpPr/>
          <p:nvPr/>
        </p:nvSpPr>
        <p:spPr>
          <a:xfrm>
            <a:off x="6773983" y="5419040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5" name="Oval 54"/>
          <p:cNvSpPr/>
          <p:nvPr/>
        </p:nvSpPr>
        <p:spPr>
          <a:xfrm>
            <a:off x="4446289" y="5419040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6" name="Oval 55"/>
          <p:cNvSpPr/>
          <p:nvPr/>
        </p:nvSpPr>
        <p:spPr>
          <a:xfrm>
            <a:off x="5055889" y="62425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09600" y="1219200"/>
            <a:ext cx="7924800" cy="168433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  <a:defRPr/>
            </a:pPr>
            <a:r>
              <a:rPr lang="en-US" sz="3100" kern="0" dirty="0">
                <a:solidFill>
                  <a:schemeClr val="accent2"/>
                </a:solidFill>
                <a:latin typeface="+mj-lt"/>
                <a:cs typeface="+mn-cs"/>
              </a:rPr>
              <a:t>Definition.</a:t>
            </a:r>
            <a:r>
              <a:rPr lang="en-US" kern="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  <a:latin typeface="Lucida Sans Unicode"/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</a:rPr>
              <a:t>A </a:t>
            </a:r>
            <a:r>
              <a:rPr lang="en-US" i="1" kern="0" dirty="0">
                <a:solidFill>
                  <a:srgbClr val="990033"/>
                </a:solidFill>
              </a:rPr>
              <a:t>determinacy race </a:t>
            </a:r>
            <a:r>
              <a:rPr lang="en-US" kern="0" dirty="0">
                <a:solidFill>
                  <a:schemeClr val="accent4"/>
                </a:solidFill>
              </a:rPr>
              <a:t>occurs when two logically parallel instructions access the same memory location and at least one of the instructions performs a write.</a:t>
            </a:r>
            <a:endParaRPr lang="en-US" kern="0" dirty="0">
              <a:solidFill>
                <a:srgbClr val="827F77"/>
              </a:solidFill>
            </a:endParaRPr>
          </a:p>
        </p:txBody>
      </p:sp>
      <p:grpSp>
        <p:nvGrpSpPr>
          <p:cNvPr id="41004" name="Group 66"/>
          <p:cNvGrpSpPr>
            <a:grpSpLocks/>
          </p:cNvGrpSpPr>
          <p:nvPr/>
        </p:nvGrpSpPr>
        <p:grpSpPr bwMode="auto">
          <a:xfrm>
            <a:off x="685800" y="3402013"/>
            <a:ext cx="3074988" cy="2770187"/>
            <a:chOff x="1295400" y="1447800"/>
            <a:chExt cx="3074689" cy="2769889"/>
          </a:xfrm>
        </p:grpSpPr>
        <p:sp>
          <p:nvSpPr>
            <p:cNvPr id="68" name="Rectangle 67"/>
            <p:cNvSpPr/>
            <p:nvPr/>
          </p:nvSpPr>
          <p:spPr>
            <a:xfrm>
              <a:off x="1641441" y="2408134"/>
              <a:ext cx="834944" cy="693663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x++;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923989" y="1741455"/>
              <a:ext cx="1809574" cy="369848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 err="1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int</a:t>
              </a: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 x = 0;</a:t>
              </a:r>
            </a:p>
          </p:txBody>
        </p:sp>
        <p:cxnSp>
          <p:nvCxnSpPr>
            <p:cNvPr id="41007" name="Elbow Connector 69"/>
            <p:cNvCxnSpPr>
              <a:cxnSpLocks noChangeShapeType="1"/>
              <a:stCxn id="69" idx="2"/>
              <a:endCxn id="68" idx="0"/>
            </p:cNvCxnSpPr>
            <p:nvPr/>
          </p:nvCxnSpPr>
          <p:spPr bwMode="auto">
            <a:xfrm rot="5400000">
              <a:off x="2294970" y="1874586"/>
              <a:ext cx="297152" cy="769975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cxnSp>
          <p:nvCxnSpPr>
            <p:cNvPr id="41008" name="Elbow Connector 70"/>
            <p:cNvCxnSpPr>
              <a:cxnSpLocks noChangeShapeType="1"/>
              <a:stCxn id="69" idx="2"/>
              <a:endCxn id="75" idx="0"/>
            </p:cNvCxnSpPr>
            <p:nvPr/>
          </p:nvCxnSpPr>
          <p:spPr bwMode="auto">
            <a:xfrm rot="16200000" flipH="1">
              <a:off x="3074762" y="1864768"/>
              <a:ext cx="297152" cy="789610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sp>
          <p:nvSpPr>
            <p:cNvPr id="72" name="Rectangle 71"/>
            <p:cNvSpPr/>
            <p:nvPr/>
          </p:nvSpPr>
          <p:spPr>
            <a:xfrm>
              <a:off x="1619219" y="3516089"/>
              <a:ext cx="2419115" cy="369848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assert(x == 2);</a:t>
              </a:r>
            </a:p>
          </p:txBody>
        </p:sp>
        <p:cxnSp>
          <p:nvCxnSpPr>
            <p:cNvPr id="41010" name="Elbow Connector 72"/>
            <p:cNvCxnSpPr>
              <a:cxnSpLocks noChangeShapeType="1"/>
              <a:stCxn id="68" idx="2"/>
              <a:endCxn id="72" idx="0"/>
            </p:cNvCxnSpPr>
            <p:nvPr/>
          </p:nvCxnSpPr>
          <p:spPr bwMode="auto">
            <a:xfrm rot="16200000" flipH="1">
              <a:off x="2235865" y="2923767"/>
              <a:ext cx="415361" cy="769974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cxnSp>
          <p:nvCxnSpPr>
            <p:cNvPr id="41011" name="Elbow Connector 73"/>
            <p:cNvCxnSpPr>
              <a:cxnSpLocks noChangeShapeType="1"/>
              <a:stCxn id="75" idx="2"/>
              <a:endCxn id="72" idx="0"/>
            </p:cNvCxnSpPr>
            <p:nvPr/>
          </p:nvCxnSpPr>
          <p:spPr bwMode="auto">
            <a:xfrm rot="5400000">
              <a:off x="3015658" y="2913949"/>
              <a:ext cx="415361" cy="78961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sp>
          <p:nvSpPr>
            <p:cNvPr id="75" name="Rectangle 74"/>
            <p:cNvSpPr/>
            <p:nvPr/>
          </p:nvSpPr>
          <p:spPr>
            <a:xfrm>
              <a:off x="3200215" y="2408134"/>
              <a:ext cx="834944" cy="693663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x++;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2700888" y="1447800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A</a:t>
              </a:r>
            </a:p>
          </p:txBody>
        </p:sp>
        <p:sp>
          <p:nvSpPr>
            <p:cNvPr id="77" name="Oval 76"/>
            <p:cNvSpPr/>
            <p:nvPr/>
          </p:nvSpPr>
          <p:spPr>
            <a:xfrm>
              <a:off x="1295400" y="2626967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B</a:t>
              </a:r>
            </a:p>
          </p:txBody>
        </p:sp>
        <p:sp>
          <p:nvSpPr>
            <p:cNvPr id="78" name="Oval 77"/>
            <p:cNvSpPr/>
            <p:nvPr/>
          </p:nvSpPr>
          <p:spPr>
            <a:xfrm>
              <a:off x="4114800" y="2626967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C</a:t>
              </a:r>
            </a:p>
          </p:txBody>
        </p:sp>
        <p:sp>
          <p:nvSpPr>
            <p:cNvPr id="79" name="Oval 78"/>
            <p:cNvSpPr/>
            <p:nvPr/>
          </p:nvSpPr>
          <p:spPr>
            <a:xfrm>
              <a:off x="2700888" y="3962400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D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cc-NUMA Architectures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67638" cy="4648200"/>
          </a:xfrm>
        </p:spPr>
        <p:txBody>
          <a:bodyPr/>
          <a:lstStyle/>
          <a:p>
            <a:r>
              <a:rPr lang="en-US" dirty="0">
                <a:solidFill>
                  <a:srgbClr val="1C1C1C"/>
                </a:solidFill>
              </a:rPr>
              <a:t>No Front Side Bus</a:t>
            </a:r>
          </a:p>
          <a:p>
            <a:r>
              <a:rPr lang="en-US" dirty="0">
                <a:solidFill>
                  <a:srgbClr val="1C1C1C"/>
                </a:solidFill>
              </a:rPr>
              <a:t>Integrated memory controller </a:t>
            </a:r>
          </a:p>
          <a:p>
            <a:r>
              <a:rPr lang="en-US" dirty="0">
                <a:solidFill>
                  <a:srgbClr val="1C1C1C"/>
                </a:solidFill>
              </a:rPr>
              <a:t>On-die interconnect among CMPs </a:t>
            </a:r>
          </a:p>
          <a:p>
            <a:r>
              <a:rPr lang="en-US" dirty="0">
                <a:solidFill>
                  <a:srgbClr val="1C1C1C"/>
                </a:solidFill>
              </a:rPr>
              <a:t>Main memory is </a:t>
            </a:r>
            <a:r>
              <a:rPr lang="en-US" u="sng" dirty="0">
                <a:solidFill>
                  <a:srgbClr val="1C1C1C"/>
                </a:solidFill>
              </a:rPr>
              <a:t>physically distributed</a:t>
            </a:r>
            <a:r>
              <a:rPr lang="en-US" dirty="0">
                <a:solidFill>
                  <a:srgbClr val="1C1C1C"/>
                </a:solidFill>
              </a:rPr>
              <a:t> among CMPs (i.e. each piece of memory has an affinity to a CMP)</a:t>
            </a:r>
          </a:p>
          <a:p>
            <a:r>
              <a:rPr lang="en-US" dirty="0">
                <a:solidFill>
                  <a:srgbClr val="1C1C1C"/>
                </a:solidFill>
              </a:rPr>
              <a:t>NUMA: Non-uniform memory access.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For </a:t>
            </a:r>
            <a:r>
              <a:rPr lang="en-US" u="sng" dirty="0">
                <a:solidFill>
                  <a:srgbClr val="1C1C1C"/>
                </a:solidFill>
              </a:rPr>
              <a:t>multi-socket servers only </a:t>
            </a:r>
            <a:endParaRPr lang="en-US" dirty="0">
              <a:solidFill>
                <a:srgbClr val="1C1C1C"/>
              </a:solidFill>
            </a:endParaRPr>
          </a:p>
          <a:p>
            <a:pPr lvl="1"/>
            <a:r>
              <a:rPr lang="en-US" dirty="0">
                <a:solidFill>
                  <a:srgbClr val="1C1C1C"/>
                </a:solidFill>
              </a:rPr>
              <a:t>Your desktop is safe (well, for now at least)</a:t>
            </a:r>
          </a:p>
          <a:p>
            <a:pPr lvl="1"/>
            <a:r>
              <a:rPr lang="en-US" dirty="0" smtClean="0">
                <a:solidFill>
                  <a:srgbClr val="1C1C1C"/>
                </a:solidFill>
              </a:rPr>
              <a:t>Triton nodes </a:t>
            </a:r>
            <a:r>
              <a:rPr lang="en-US" dirty="0">
                <a:solidFill>
                  <a:srgbClr val="1C1C1C"/>
                </a:solidFill>
              </a:rPr>
              <a:t>are not NUMA either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Types of Races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847850" y="2834640"/>
          <a:ext cx="5448300" cy="23469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19098"/>
                <a:gridCol w="1380744"/>
                <a:gridCol w="2648458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Race Type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none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33400" y="5446713"/>
            <a:ext cx="80772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Two sections of code are </a:t>
            </a:r>
            <a:r>
              <a:rPr lang="en-US" i="1" dirty="0">
                <a:solidFill>
                  <a:schemeClr val="tx2"/>
                </a:solidFill>
                <a:latin typeface="+mn-lt"/>
                <a:cs typeface="+mn-cs"/>
              </a:rPr>
              <a:t>independent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if they have no determinacy races between them.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9600" y="1323975"/>
            <a:ext cx="7924800" cy="126682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827F77"/>
                </a:solidFill>
              </a:rPr>
              <a:t>Suppose that instruction </a:t>
            </a:r>
            <a:r>
              <a:rPr lang="en-US">
                <a:solidFill>
                  <a:srgbClr val="002060"/>
                </a:solidFill>
              </a:rPr>
              <a:t>A</a:t>
            </a:r>
            <a:r>
              <a:rPr lang="en-US">
                <a:solidFill>
                  <a:srgbClr val="827F77"/>
                </a:solidFill>
              </a:rPr>
              <a:t> and instruction </a:t>
            </a:r>
            <a:r>
              <a:rPr lang="en-US">
                <a:solidFill>
                  <a:srgbClr val="002060"/>
                </a:solidFill>
              </a:rPr>
              <a:t>B</a:t>
            </a:r>
            <a:r>
              <a:rPr lang="en-US">
                <a:solidFill>
                  <a:srgbClr val="827F77"/>
                </a:solidFill>
              </a:rPr>
              <a:t> both access a location </a:t>
            </a:r>
            <a:r>
              <a:rPr lang="en-US">
                <a:solidFill>
                  <a:srgbClr val="002060"/>
                </a:solidFill>
              </a:rPr>
              <a:t>x</a:t>
            </a:r>
            <a:r>
              <a:rPr lang="en-US">
                <a:solidFill>
                  <a:srgbClr val="827F77"/>
                </a:solidFill>
              </a:rPr>
              <a:t>, and suppose that </a:t>
            </a:r>
            <a:r>
              <a:rPr lang="en-US">
                <a:solidFill>
                  <a:srgbClr val="002060"/>
                </a:solidFill>
              </a:rPr>
              <a:t>A∥B</a:t>
            </a:r>
            <a:r>
              <a:rPr lang="en-US">
                <a:solidFill>
                  <a:srgbClr val="827F77"/>
                </a:solidFill>
              </a:rPr>
              <a:t> (</a:t>
            </a:r>
            <a:r>
              <a:rPr lang="en-US">
                <a:solidFill>
                  <a:srgbClr val="002060"/>
                </a:solidFill>
              </a:rPr>
              <a:t>A</a:t>
            </a:r>
            <a:r>
              <a:rPr lang="en-US">
                <a:solidFill>
                  <a:srgbClr val="827F77"/>
                </a:solidFill>
              </a:rPr>
              <a:t> is parallel to </a:t>
            </a:r>
            <a:r>
              <a:rPr lang="en-US">
                <a:solidFill>
                  <a:srgbClr val="002060"/>
                </a:solidFill>
              </a:rPr>
              <a:t>B</a:t>
            </a:r>
            <a:r>
              <a:rPr lang="en-US">
                <a:solidFill>
                  <a:srgbClr val="827F77"/>
                </a:solidFill>
              </a:rPr>
              <a:t>).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Avoiding Races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701800" y="4038600"/>
            <a:ext cx="5740400" cy="1360488"/>
            <a:chOff x="1193047" y="4125983"/>
            <a:chExt cx="5741153" cy="1360417"/>
          </a:xfrm>
        </p:grpSpPr>
        <p:sp>
          <p:nvSpPr>
            <p:cNvPr id="6" name="AutoShape 4" descr="Parchment"/>
            <p:cNvSpPr>
              <a:spLocks noChangeArrowheads="1"/>
            </p:cNvSpPr>
            <p:nvPr/>
          </p:nvSpPr>
          <p:spPr bwMode="auto">
            <a:xfrm>
              <a:off x="1193047" y="4125983"/>
              <a:ext cx="5741153" cy="1360417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45061" name="TextBox 3"/>
            <p:cNvSpPr txBox="1">
              <a:spLocks noChangeArrowheads="1"/>
            </p:cNvSpPr>
            <p:nvPr/>
          </p:nvSpPr>
          <p:spPr bwMode="auto">
            <a:xfrm>
              <a:off x="1295400" y="4209871"/>
              <a:ext cx="5562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200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95300" y="1284288"/>
            <a:ext cx="8153400" cy="2647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0988" indent="-280988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Symbol" pitchFamily="18" charset="2"/>
              <a:buChar char=""/>
            </a:pPr>
            <a:r>
              <a:rPr lang="en-US" sz="2400"/>
              <a:t>All the iterations of a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cilk_for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/>
              <a:t>should be independent.</a:t>
            </a:r>
          </a:p>
          <a:p>
            <a:pPr marL="280988" indent="-280988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Symbol" pitchFamily="18" charset="2"/>
              <a:buChar char=""/>
            </a:pPr>
            <a:r>
              <a:rPr lang="en-US" sz="2400"/>
              <a:t>Between a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cilk_spawn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/>
              <a:t>and the corresponding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cilk_sync</a:t>
            </a:r>
            <a:r>
              <a:rPr lang="en-US" sz="2400"/>
              <a:t>,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/>
              <a:t>the code of the spawned child should be independent of the code of the parent, including code executed by additional spawned or called children.</a:t>
            </a:r>
            <a:endParaRPr lang="en-US" sz="2000"/>
          </a:p>
        </p:txBody>
      </p:sp>
      <p:sp>
        <p:nvSpPr>
          <p:cNvPr id="8" name="TextBox 7"/>
          <p:cNvSpPr txBox="1"/>
          <p:nvPr/>
        </p:nvSpPr>
        <p:spPr>
          <a:xfrm>
            <a:off x="762000" y="5646738"/>
            <a:ext cx="7620000" cy="822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Tx/>
              <a:buNone/>
            </a:pPr>
            <a:r>
              <a:rPr lang="en-US" sz="2400" i="1">
                <a:solidFill>
                  <a:schemeClr val="tx2"/>
                </a:solidFill>
              </a:rPr>
              <a:t>Note:</a:t>
            </a:r>
            <a:r>
              <a:rPr lang="en-US" sz="2400">
                <a:solidFill>
                  <a:schemeClr val="tx1"/>
                </a:solidFill>
              </a:rPr>
              <a:t>  </a:t>
            </a:r>
            <a:r>
              <a:rPr lang="en-US" sz="2400"/>
              <a:t>The arguments to a spawned function are evaluated in the parent before the spawn occurs.</a:t>
            </a:r>
            <a:endParaRPr lang="en-US" sz="2000"/>
          </a:p>
        </p:txBody>
      </p:sp>
      <p:sp>
        <p:nvSpPr>
          <p:cNvPr id="9" name="TextBox 8"/>
          <p:cNvSpPr txBox="1"/>
          <p:nvPr/>
        </p:nvSpPr>
        <p:spPr>
          <a:xfrm>
            <a:off x="838200" y="4038600"/>
            <a:ext cx="744538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chemeClr val="accent2"/>
                </a:solidFill>
                <a:latin typeface="+mj-lt"/>
                <a:cs typeface="+mn-cs"/>
              </a:rPr>
              <a:t>Ex.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8" grpId="0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Cilk++ Reducers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Hyperobjects: </a:t>
            </a:r>
            <a:r>
              <a:rPr lang="en-US">
                <a:solidFill>
                  <a:srgbClr val="1C1C1C"/>
                </a:solidFill>
              </a:rPr>
              <a:t>reducers</a:t>
            </a:r>
            <a:r>
              <a:rPr lang="en-US"/>
              <a:t>, holders, splitters</a:t>
            </a:r>
          </a:p>
          <a:p>
            <a:r>
              <a:rPr lang="en-US"/>
              <a:t>Primarily designed as a solution to global variables, but has broader application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048000"/>
            <a:ext cx="4648200" cy="11430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int result = 0;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cilk_for </a:t>
            </a:r>
            <a:r>
              <a:rPr lang="en-US" sz="1800">
                <a:solidFill>
                  <a:schemeClr val="tx1"/>
                </a:solidFill>
              </a:rPr>
              <a:t>(size_t i = 0; i &lt; N; ++i) {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	result += MyFunc(i);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33400" y="4495800"/>
            <a:ext cx="6172200" cy="19050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#include &lt;reducer_opadd.h&gt;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…</a:t>
            </a:r>
          </a:p>
          <a:p>
            <a:pPr defTabSz="455613">
              <a:buFontTx/>
              <a:buNone/>
            </a:pPr>
            <a:r>
              <a:rPr lang="en-US" sz="1800" b="1">
                <a:solidFill>
                  <a:srgbClr val="1C1C1C"/>
                </a:solidFill>
              </a:rPr>
              <a:t>cilk::hyperobject&lt;cilk::reducer_opadd&lt;int&gt; &gt; result;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cilk_for </a:t>
            </a:r>
            <a:r>
              <a:rPr lang="en-US" sz="1800">
                <a:solidFill>
                  <a:schemeClr val="tx1"/>
                </a:solidFill>
              </a:rPr>
              <a:t>(size_t i = 0; i &lt; N; ++i) {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	</a:t>
            </a:r>
            <a:r>
              <a:rPr lang="en-US" sz="1800" b="1">
                <a:solidFill>
                  <a:srgbClr val="1C1C1C"/>
                </a:solidFill>
              </a:rPr>
              <a:t>result()</a:t>
            </a:r>
            <a:r>
              <a:rPr lang="en-US" sz="1800">
                <a:solidFill>
                  <a:schemeClr val="tx1"/>
                </a:solidFill>
              </a:rPr>
              <a:t> += MyFunc(i);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6477000" y="3429000"/>
            <a:ext cx="2036763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Data race !</a:t>
            </a: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6781800" y="5129213"/>
            <a:ext cx="1995488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Race free !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4343400" y="5872163"/>
            <a:ext cx="4191000" cy="855662"/>
          </a:xfrm>
          <a:prstGeom prst="wedgeRoundRectCallout">
            <a:avLst>
              <a:gd name="adj1" fmla="val -40343"/>
              <a:gd name="adj2" fmla="val -111782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This uses one of the predefined reducers, but you can also write your own reducer easily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6023" grpId="0"/>
      <p:bldP spid="226309" grpId="0" animBg="1"/>
      <p:bldP spid="226309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Hyperobjects</a:t>
            </a:r>
            <a:r>
              <a:rPr lang="en-US" sz="4400" dirty="0"/>
              <a:t> under the covers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08100"/>
            <a:ext cx="7843838" cy="5016500"/>
          </a:xfrm>
        </p:spPr>
        <p:txBody>
          <a:bodyPr/>
          <a:lstStyle/>
          <a:p>
            <a:r>
              <a:rPr lang="en-US" dirty="0" smtClean="0">
                <a:solidFill>
                  <a:srgbClr val="585650"/>
                </a:solidFill>
              </a:rPr>
              <a:t>A reducer </a:t>
            </a:r>
            <a:r>
              <a:rPr lang="en-US" b="1" dirty="0" err="1">
                <a:solidFill>
                  <a:srgbClr val="585650"/>
                </a:solidFill>
              </a:rPr>
              <a:t>hyperobject</a:t>
            </a:r>
            <a:r>
              <a:rPr lang="en-US" b="1" dirty="0">
                <a:solidFill>
                  <a:srgbClr val="585650"/>
                </a:solidFill>
              </a:rPr>
              <a:t>&lt;T&gt;</a:t>
            </a:r>
            <a:r>
              <a:rPr lang="en-US" dirty="0">
                <a:solidFill>
                  <a:srgbClr val="585650"/>
                </a:solidFill>
              </a:rPr>
              <a:t> </a:t>
            </a:r>
            <a:r>
              <a:rPr lang="en-US" dirty="0" smtClean="0">
                <a:solidFill>
                  <a:srgbClr val="585650"/>
                </a:solidFill>
              </a:rPr>
              <a:t>includes an </a:t>
            </a:r>
            <a:r>
              <a:rPr lang="en-US" dirty="0">
                <a:solidFill>
                  <a:srgbClr val="585650"/>
                </a:solidFill>
              </a:rPr>
              <a:t>associative</a:t>
            </a:r>
            <a:r>
              <a:rPr lang="en-US" u="sng" dirty="0">
                <a:solidFill>
                  <a:srgbClr val="585650"/>
                </a:solidFill>
              </a:rPr>
              <a:t> </a:t>
            </a:r>
            <a:r>
              <a:rPr lang="en-US" dirty="0">
                <a:solidFill>
                  <a:srgbClr val="585650"/>
                </a:solidFill>
              </a:rPr>
              <a:t>binary operator ⊗ and </a:t>
            </a:r>
            <a:r>
              <a:rPr lang="en-US" dirty="0" smtClean="0">
                <a:solidFill>
                  <a:srgbClr val="585650"/>
                </a:solidFill>
              </a:rPr>
              <a:t>an identity element. </a:t>
            </a:r>
          </a:p>
          <a:p>
            <a:pPr lvl="4"/>
            <a:endParaRPr lang="en-US" dirty="0">
              <a:solidFill>
                <a:srgbClr val="585650"/>
              </a:solidFill>
            </a:endParaRPr>
          </a:p>
          <a:p>
            <a:r>
              <a:rPr lang="en-US" dirty="0" err="1">
                <a:solidFill>
                  <a:srgbClr val="585650"/>
                </a:solidFill>
              </a:rPr>
              <a:t>Cilk</a:t>
            </a:r>
            <a:r>
              <a:rPr lang="en-US" dirty="0">
                <a:solidFill>
                  <a:srgbClr val="585650"/>
                </a:solidFill>
              </a:rPr>
              <a:t>++ runtime system </a:t>
            </a:r>
            <a:r>
              <a:rPr lang="en-US" dirty="0" smtClean="0">
                <a:solidFill>
                  <a:srgbClr val="585650"/>
                </a:solidFill>
              </a:rPr>
              <a:t>gives each thread a </a:t>
            </a:r>
            <a:r>
              <a:rPr lang="en-US" u="sng" dirty="0">
                <a:solidFill>
                  <a:srgbClr val="585650"/>
                </a:solidFill>
              </a:rPr>
              <a:t>private view</a:t>
            </a:r>
            <a:r>
              <a:rPr lang="en-US" dirty="0">
                <a:solidFill>
                  <a:srgbClr val="585650"/>
                </a:solidFill>
              </a:rPr>
              <a:t> of the </a:t>
            </a:r>
            <a:r>
              <a:rPr lang="en-US" dirty="0" smtClean="0">
                <a:solidFill>
                  <a:srgbClr val="585650"/>
                </a:solidFill>
              </a:rPr>
              <a:t>global variable</a:t>
            </a:r>
          </a:p>
          <a:p>
            <a:pPr lvl="4"/>
            <a:endParaRPr lang="en-US" dirty="0">
              <a:solidFill>
                <a:srgbClr val="585650"/>
              </a:solidFill>
            </a:endParaRPr>
          </a:p>
          <a:p>
            <a:r>
              <a:rPr lang="en-US" dirty="0" smtClean="0">
                <a:solidFill>
                  <a:srgbClr val="585650"/>
                </a:solidFill>
              </a:rPr>
              <a:t>When threads synchronize</a:t>
            </a:r>
            <a:r>
              <a:rPr lang="en-US" dirty="0">
                <a:solidFill>
                  <a:srgbClr val="585650"/>
                </a:solidFill>
              </a:rPr>
              <a:t>, </a:t>
            </a:r>
            <a:r>
              <a:rPr lang="en-US" dirty="0" smtClean="0">
                <a:solidFill>
                  <a:srgbClr val="585650"/>
                </a:solidFill>
              </a:rPr>
              <a:t>their </a:t>
            </a:r>
            <a:r>
              <a:rPr lang="en-US" dirty="0">
                <a:solidFill>
                  <a:srgbClr val="585650"/>
                </a:solidFill>
              </a:rPr>
              <a:t>private views </a:t>
            </a:r>
            <a:r>
              <a:rPr lang="en-US" dirty="0" smtClean="0">
                <a:solidFill>
                  <a:srgbClr val="585650"/>
                </a:solidFill>
              </a:rPr>
              <a:t>are combined with ⊗</a:t>
            </a:r>
            <a:endParaRPr lang="en-US" dirty="0">
              <a:solidFill>
                <a:srgbClr val="58565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3500"/>
            <a:ext cx="8763000" cy="912813"/>
          </a:xfrm>
        </p:spPr>
        <p:txBody>
          <a:bodyPr/>
          <a:lstStyle/>
          <a:p>
            <a:r>
              <a:rPr lang="en-US" sz="4400">
                <a:solidFill>
                  <a:schemeClr val="accent2"/>
                </a:solidFill>
              </a:rPr>
              <a:t>Cilk</a:t>
            </a:r>
            <a:r>
              <a:rPr lang="en-US" sz="4400">
                <a:solidFill>
                  <a:schemeClr val="bg2"/>
                </a:solidFill>
              </a:rPr>
              <a:t>screen</a:t>
            </a:r>
            <a:endParaRPr lang="en-US" sz="44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08100"/>
            <a:ext cx="8686800" cy="4640374"/>
          </a:xfrm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0093D0"/>
                </a:solidFill>
                <a:latin typeface="HandelGotDBol"/>
              </a:rPr>
              <a:t>Cilk</a:t>
            </a:r>
            <a:r>
              <a:rPr lang="en-US" dirty="0" err="1">
                <a:solidFill>
                  <a:srgbClr val="6E6C65"/>
                </a:solidFill>
              </a:rPr>
              <a:t>screen</a:t>
            </a:r>
            <a:r>
              <a:rPr lang="en-US" dirty="0">
                <a:solidFill>
                  <a:srgbClr val="6E6C65"/>
                </a:solidFill>
              </a:rPr>
              <a:t> </a:t>
            </a:r>
            <a:r>
              <a:rPr lang="en-US" dirty="0"/>
              <a:t>runs off the binary executable:</a:t>
            </a:r>
          </a:p>
          <a:p>
            <a:pPr lvl="1"/>
            <a:r>
              <a:rPr lang="en-US" dirty="0"/>
              <a:t>Compile your program </a:t>
            </a:r>
            <a:r>
              <a:rPr lang="en-US" dirty="0" smtClean="0"/>
              <a:t>with </a:t>
            </a:r>
            <a:r>
              <a:rPr lang="en-US" dirty="0">
                <a:solidFill>
                  <a:schemeClr val="accent2"/>
                </a:solidFill>
                <a:latin typeface="Lucida Sans Typewriter" pitchFamily="49" charset="0"/>
              </a:rPr>
              <a:t>–</a:t>
            </a:r>
            <a:r>
              <a:rPr lang="en-US" dirty="0" err="1" smtClean="0">
                <a:solidFill>
                  <a:schemeClr val="accent2"/>
                </a:solidFill>
                <a:latin typeface="Lucida Sans Typewriter" pitchFamily="49" charset="0"/>
              </a:rPr>
              <a:t>fcilkscreen</a:t>
            </a:r>
            <a:endParaRPr lang="en-US" dirty="0"/>
          </a:p>
          <a:p>
            <a:pPr lvl="1"/>
            <a:r>
              <a:rPr lang="en-US" dirty="0"/>
              <a:t>Go to the directory with your executable and </a:t>
            </a:r>
            <a:r>
              <a:rPr lang="en-US" dirty="0" smtClean="0"/>
              <a:t>say </a:t>
            </a:r>
            <a:r>
              <a:rPr lang="en-US" dirty="0" err="1" smtClean="0">
                <a:solidFill>
                  <a:schemeClr val="accent2"/>
                </a:solidFill>
                <a:latin typeface="Lucida Sans Typewriter" pitchFamily="49" charset="0"/>
              </a:rPr>
              <a:t>cilkscreen</a:t>
            </a:r>
            <a:r>
              <a:rPr lang="en-US" dirty="0" smtClean="0">
                <a:solidFill>
                  <a:schemeClr val="accent2"/>
                </a:solidFill>
                <a:latin typeface="Lucida Sans Typewriter" pitchFamily="49" charset="0"/>
              </a:rPr>
              <a:t> </a:t>
            </a:r>
            <a:r>
              <a:rPr lang="en-US" i="1" dirty="0" err="1">
                <a:solidFill>
                  <a:schemeClr val="accent2"/>
                </a:solidFill>
                <a:latin typeface="Lucida Sans Typewriter" pitchFamily="49" charset="0"/>
              </a:rPr>
              <a:t>your_program</a:t>
            </a:r>
            <a:r>
              <a:rPr lang="en-US" dirty="0">
                <a:solidFill>
                  <a:schemeClr val="accent2"/>
                </a:solidFill>
                <a:latin typeface="Lucida Sans Typewriter" pitchFamily="49" charset="0"/>
              </a:rPr>
              <a:t> [</a:t>
            </a:r>
            <a:r>
              <a:rPr lang="en-US" i="1" dirty="0">
                <a:solidFill>
                  <a:schemeClr val="accent2"/>
                </a:solidFill>
                <a:latin typeface="Lucida Sans Typewriter" pitchFamily="49" charset="0"/>
              </a:rPr>
              <a:t>options</a:t>
            </a:r>
            <a:r>
              <a:rPr lang="en-US" dirty="0">
                <a:solidFill>
                  <a:schemeClr val="accent2"/>
                </a:solidFill>
                <a:latin typeface="Lucida Sans Typewriter" pitchFamily="49" charset="0"/>
              </a:rPr>
              <a:t>]</a:t>
            </a:r>
          </a:p>
          <a:p>
            <a:pPr lvl="1"/>
            <a:r>
              <a:rPr lang="en-US" sz="2800" dirty="0" err="1">
                <a:solidFill>
                  <a:schemeClr val="accent2"/>
                </a:solidFill>
                <a:latin typeface="HandelGotDBol"/>
              </a:rPr>
              <a:t>Cilk</a:t>
            </a:r>
            <a:r>
              <a:rPr lang="en-US" dirty="0" err="1">
                <a:solidFill>
                  <a:srgbClr val="6E6C65"/>
                </a:solidFill>
              </a:rPr>
              <a:t>screen</a:t>
            </a:r>
            <a:r>
              <a:rPr lang="en-US" dirty="0">
                <a:solidFill>
                  <a:srgbClr val="6E6C65"/>
                </a:solidFill>
              </a:rPr>
              <a:t> </a:t>
            </a:r>
            <a:r>
              <a:rPr lang="en-US" dirty="0"/>
              <a:t>prints </a:t>
            </a:r>
            <a:r>
              <a:rPr lang="en-US" dirty="0" smtClean="0"/>
              <a:t>info </a:t>
            </a:r>
            <a:r>
              <a:rPr lang="en-US" dirty="0"/>
              <a:t>about any races it </a:t>
            </a:r>
            <a:r>
              <a:rPr lang="en-US" dirty="0" smtClean="0"/>
              <a:t>detects</a:t>
            </a:r>
          </a:p>
          <a:p>
            <a:pPr lvl="7"/>
            <a:endParaRPr lang="en-US" sz="1000" dirty="0">
              <a:solidFill>
                <a:schemeClr val="accent2"/>
              </a:solidFill>
              <a:latin typeface="Lucida Sans Typewriter" pitchFamily="49" charset="0"/>
            </a:endParaRPr>
          </a:p>
          <a:p>
            <a:r>
              <a:rPr lang="en-US" sz="3200" dirty="0" err="1" smtClean="0">
                <a:solidFill>
                  <a:srgbClr val="0093D0"/>
                </a:solidFill>
                <a:latin typeface="HandelGotDBol"/>
              </a:rPr>
              <a:t>Cilk</a:t>
            </a:r>
            <a:r>
              <a:rPr lang="en-US" dirty="0" err="1" smtClean="0">
                <a:solidFill>
                  <a:srgbClr val="6E6C65"/>
                </a:solidFill>
              </a:rPr>
              <a:t>screen</a:t>
            </a:r>
            <a:r>
              <a:rPr lang="en-US" dirty="0" smtClean="0">
                <a:solidFill>
                  <a:srgbClr val="6E6C65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guarantees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report a </a:t>
            </a:r>
            <a:r>
              <a:rPr lang="en-US" dirty="0"/>
              <a:t>race if there exists a parallel execution that could produce results different from the serial execution</a:t>
            </a:r>
            <a:r>
              <a:rPr lang="en-US" dirty="0" smtClean="0"/>
              <a:t>.</a:t>
            </a:r>
          </a:p>
          <a:p>
            <a:pPr lvl="8"/>
            <a:endParaRPr lang="en-US" sz="800" dirty="0"/>
          </a:p>
          <a:p>
            <a:r>
              <a:rPr lang="en-US" dirty="0"/>
              <a:t>It runs about </a:t>
            </a:r>
            <a:r>
              <a:rPr lang="en-US" dirty="0">
                <a:solidFill>
                  <a:srgbClr val="002060"/>
                </a:solidFill>
              </a:rPr>
              <a:t>20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times slower than </a:t>
            </a:r>
            <a:r>
              <a:rPr lang="en-US" dirty="0" smtClean="0"/>
              <a:t>single-threaded real-time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Parallelism</a:t>
            </a:r>
          </a:p>
        </p:txBody>
      </p:sp>
      <p:sp>
        <p:nvSpPr>
          <p:cNvPr id="58371" name="Text Box 5"/>
          <p:cNvSpPr>
            <a:spLocks noGrp="1" noChangeArrowheads="1"/>
          </p:cNvSpPr>
          <p:nvPr>
            <p:ph type="body" idx="4294967295"/>
          </p:nvPr>
        </p:nvSpPr>
        <p:spPr>
          <a:xfrm>
            <a:off x="288925" y="1446213"/>
            <a:ext cx="5426075" cy="38290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/>
              <a:t>Because the </a:t>
            </a:r>
            <a:r>
              <a:rPr lang="en-US">
                <a:solidFill>
                  <a:schemeClr val="tx2"/>
                </a:solidFill>
              </a:rPr>
              <a:t>Span Law </a:t>
            </a:r>
            <a:r>
              <a:rPr lang="en-US"/>
              <a:t>dictates that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latin typeface="cmsy10"/>
              </a:rPr>
              <a:t>≥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, the maximum possible speedup given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/>
              <a:t> and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 is</a:t>
            </a:r>
            <a:endParaRPr lang="en-US" sz="3200"/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∞ </a:t>
            </a:r>
            <a:r>
              <a:rPr lang="en-US">
                <a:solidFill>
                  <a:srgbClr val="002060"/>
                </a:solidFill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	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parallelism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chemeClr val="accent2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	</a:t>
            </a:r>
            <a:r>
              <a:rPr lang="en-US">
                <a:sym typeface="Times New Roman" pitchFamily="18" charset="0"/>
              </a:rPr>
              <a:t>the average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amount of work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per step along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the span.</a:t>
            </a:r>
            <a:endParaRPr lang="en-US">
              <a:solidFill>
                <a:srgbClr val="9900CC"/>
              </a:solidFill>
              <a:sym typeface="Times New Roman" pitchFamily="18" charset="0"/>
            </a:endParaRPr>
          </a:p>
        </p:txBody>
      </p:sp>
      <p:grpSp>
        <p:nvGrpSpPr>
          <p:cNvPr id="58372" name="Group 117"/>
          <p:cNvGrpSpPr>
            <a:grpSpLocks/>
          </p:cNvGrpSpPr>
          <p:nvPr/>
        </p:nvGrpSpPr>
        <p:grpSpPr bwMode="auto">
          <a:xfrm>
            <a:off x="5105400" y="1524000"/>
            <a:ext cx="3733800" cy="4648200"/>
            <a:chOff x="381000" y="1828800"/>
            <a:chExt cx="3733800" cy="4648200"/>
          </a:xfrm>
        </p:grpSpPr>
        <p:cxnSp>
          <p:nvCxnSpPr>
            <p:cNvPr id="58373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4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5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6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7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8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9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80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384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5" name="AutoShape 36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6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7" name="AutoShape 38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8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9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0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1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443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4" name="AutoShape 22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5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6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7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8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9" name="AutoShape 27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0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1" name="AutoShape 30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2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3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4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5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Parallelism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" y="1219200"/>
            <a:ext cx="7848600" cy="3200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Minimize </a:t>
            </a:r>
            <a:r>
              <a:rPr lang="en-US" sz="2400" i="1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span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to maximize parallelism.  Try to generate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10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times more parallelism than processors for near-perfect linear speedup.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If you have plenty of parallelism, try to trade some if it off for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reduced work overheads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Use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divide-and-conquer recursion 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or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 parallel loops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rather than spawning one small thing off after another.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43200" y="5410200"/>
            <a:ext cx="4419600" cy="12192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cilk_spawn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cilk_sync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;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43200" y="4419600"/>
            <a:ext cx="4419600" cy="9144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cilk_for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44196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Do this: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4102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Not this: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5" grpId="0" animBg="1"/>
      <p:bldP spid="6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Overheads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534400" cy="52937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Make sure that </a:t>
            </a:r>
            <a:r>
              <a:rPr lang="en-US" sz="2400" dirty="0">
                <a:solidFill>
                  <a:srgbClr val="000000"/>
                </a:solidFill>
              </a:rPr>
              <a:t>work/#spawns</a:t>
            </a:r>
            <a:r>
              <a:rPr lang="en-US" sz="2400" dirty="0">
                <a:solidFill>
                  <a:schemeClr val="tx1"/>
                </a:solidFill>
              </a:rPr>
              <a:t> is not too small.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Coarsen by using function calls and </a:t>
            </a:r>
            <a:r>
              <a:rPr lang="en-US" sz="2400" i="1" dirty="0" err="1">
                <a:solidFill>
                  <a:schemeClr val="tx2"/>
                </a:solidFill>
              </a:rPr>
              <a:t>inlining</a:t>
            </a:r>
            <a:r>
              <a:rPr lang="en-US" sz="2400" dirty="0">
                <a:solidFill>
                  <a:schemeClr val="tx1"/>
                </a:solidFill>
              </a:rPr>
              <a:t> near the leaves of recursion rather than spawning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000500" lvl="8" indent="-342900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/>
              <a:t>Parallelize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outer loops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/>
              <a:t>if you can, not inner loops (otherwise, you’ll have high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burdened parallelism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/>
              <a:t>which </a:t>
            </a:r>
            <a:r>
              <a:rPr lang="en-US" sz="2400" dirty="0" smtClean="0"/>
              <a:t>includes runtime </a:t>
            </a:r>
            <a:r>
              <a:rPr lang="en-US" sz="2400" dirty="0"/>
              <a:t>and scheduling overhead</a:t>
            </a:r>
            <a:r>
              <a:rPr lang="en-US" dirty="0"/>
              <a:t>)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</a:rPr>
              <a:t>.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If </a:t>
            </a:r>
            <a:r>
              <a:rPr lang="en-US" sz="2400" dirty="0">
                <a:solidFill>
                  <a:schemeClr val="tx1"/>
                </a:solidFill>
              </a:rPr>
              <a:t>you must parallelize an inner loop, coarsen it, but not too much.  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500</a:t>
            </a:r>
            <a:r>
              <a:rPr lang="en-US" sz="2400" dirty="0">
                <a:solidFill>
                  <a:schemeClr val="tx1"/>
                </a:solidFill>
              </a:rPr>
              <a:t> iterations should be plenty coarse for even the most meager loop. Fewer iterations should suffice for “fatter” loops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000500" lvl="8" indent="-342900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Use </a:t>
            </a:r>
            <a:r>
              <a:rPr lang="en-US" sz="2400" i="1" dirty="0">
                <a:solidFill>
                  <a:schemeClr val="tx2"/>
                </a:solidFill>
              </a:rPr>
              <a:t>reducers</a:t>
            </a:r>
            <a:r>
              <a:rPr lang="en-US" sz="2400" dirty="0">
                <a:solidFill>
                  <a:schemeClr val="tx1"/>
                </a:solidFill>
              </a:rPr>
              <a:t> only in sufficiently fat loops.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Desktop Multicores Today</a:t>
            </a:r>
          </a:p>
        </p:txBody>
      </p:sp>
      <p:pic>
        <p:nvPicPr>
          <p:cNvPr id="16389" name="Picture 5" descr="Quad-core Node Drawi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2286000"/>
            <a:ext cx="5486400" cy="4019550"/>
          </a:xfrm>
        </p:spPr>
      </p:pic>
      <p:sp>
        <p:nvSpPr>
          <p:cNvPr id="13" name="Rectangle 12"/>
          <p:cNvSpPr/>
          <p:nvPr/>
        </p:nvSpPr>
        <p:spPr>
          <a:xfrm>
            <a:off x="609600" y="1447800"/>
            <a:ext cx="663257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This is your AMD Barcelona or Intel Core i7 !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629400" y="2149475"/>
            <a:ext cx="2286000" cy="771525"/>
          </a:xfrm>
          <a:prstGeom prst="wedgeRoundRectCallout">
            <a:avLst>
              <a:gd name="adj1" fmla="val -150833"/>
              <a:gd name="adj2" fmla="val 228190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On-die interconnect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6477000" y="4876800"/>
            <a:ext cx="2286000" cy="1441450"/>
          </a:xfrm>
          <a:prstGeom prst="wedgeRoundRectCallout">
            <a:avLst>
              <a:gd name="adj1" fmla="val -95000"/>
              <a:gd name="adj2" fmla="val -45046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Private cache: Cache coherence is required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Multithreaded Programming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924800" cy="5016500"/>
          </a:xfrm>
        </p:spPr>
        <p:txBody>
          <a:bodyPr/>
          <a:lstStyle/>
          <a:p>
            <a:r>
              <a:rPr lang="en-US" dirty="0" smtClean="0">
                <a:solidFill>
                  <a:srgbClr val="1C1C1C"/>
                </a:solidFill>
              </a:rPr>
              <a:t>POSIX </a:t>
            </a:r>
            <a:r>
              <a:rPr lang="en-US" dirty="0">
                <a:solidFill>
                  <a:srgbClr val="1C1C1C"/>
                </a:solidFill>
              </a:rPr>
              <a:t>Threads (</a:t>
            </a:r>
            <a:r>
              <a:rPr lang="en-US" dirty="0" err="1">
                <a:solidFill>
                  <a:srgbClr val="1C1C1C"/>
                </a:solidFill>
              </a:rPr>
              <a:t>Pthreads</a:t>
            </a:r>
            <a:r>
              <a:rPr lang="en-US" dirty="0">
                <a:solidFill>
                  <a:srgbClr val="1C1C1C"/>
                </a:solidFill>
              </a:rPr>
              <a:t>) is a set of threading interfaces developed by the </a:t>
            </a:r>
            <a:r>
              <a:rPr lang="en-US" dirty="0" smtClean="0">
                <a:solidFill>
                  <a:srgbClr val="1C1C1C"/>
                </a:solidFill>
              </a:rPr>
              <a:t>IEEE</a:t>
            </a:r>
          </a:p>
          <a:p>
            <a:pPr lvl="4"/>
            <a:endParaRPr lang="en-US" dirty="0">
              <a:solidFill>
                <a:srgbClr val="1C1C1C"/>
              </a:solidFill>
            </a:endParaRPr>
          </a:p>
          <a:p>
            <a:r>
              <a:rPr lang="en-US" dirty="0" smtClean="0">
                <a:solidFill>
                  <a:srgbClr val="1C1C1C"/>
                </a:solidFill>
              </a:rPr>
              <a:t>“Assembly language” of </a:t>
            </a:r>
            <a:r>
              <a:rPr lang="en-US" dirty="0">
                <a:solidFill>
                  <a:srgbClr val="1C1C1C"/>
                </a:solidFill>
              </a:rPr>
              <a:t>shared memory </a:t>
            </a:r>
            <a:r>
              <a:rPr lang="en-US" dirty="0" smtClean="0">
                <a:solidFill>
                  <a:srgbClr val="1C1C1C"/>
                </a:solidFill>
              </a:rPr>
              <a:t>programming</a:t>
            </a:r>
          </a:p>
          <a:p>
            <a:pPr lvl="4"/>
            <a:endParaRPr lang="en-US" dirty="0">
              <a:solidFill>
                <a:srgbClr val="1C1C1C"/>
              </a:solidFill>
            </a:endParaRPr>
          </a:p>
          <a:p>
            <a:r>
              <a:rPr lang="en-US" dirty="0">
                <a:solidFill>
                  <a:srgbClr val="1C1C1C"/>
                </a:solidFill>
              </a:rPr>
              <a:t>Programmer has to manually: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Create and </a:t>
            </a:r>
            <a:r>
              <a:rPr lang="en-US" dirty="0" smtClean="0">
                <a:solidFill>
                  <a:srgbClr val="1C1C1C"/>
                </a:solidFill>
              </a:rPr>
              <a:t>terminate </a:t>
            </a:r>
            <a:r>
              <a:rPr lang="en-US" dirty="0">
                <a:solidFill>
                  <a:srgbClr val="1C1C1C"/>
                </a:solidFill>
              </a:rPr>
              <a:t>threads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Wait for threads to complete 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Manage </a:t>
            </a:r>
            <a:r>
              <a:rPr lang="en-US" dirty="0" smtClean="0">
                <a:solidFill>
                  <a:srgbClr val="1C1C1C"/>
                </a:solidFill>
              </a:rPr>
              <a:t>interaction </a:t>
            </a:r>
            <a:r>
              <a:rPr lang="en-US" dirty="0">
                <a:solidFill>
                  <a:srgbClr val="1C1C1C"/>
                </a:solidFill>
              </a:rPr>
              <a:t>between threads using </a:t>
            </a:r>
            <a:r>
              <a:rPr lang="en-US" dirty="0" err="1">
                <a:solidFill>
                  <a:srgbClr val="1C1C1C"/>
                </a:solidFill>
              </a:rPr>
              <a:t>mutexes</a:t>
            </a:r>
            <a:r>
              <a:rPr lang="en-US" dirty="0">
                <a:solidFill>
                  <a:srgbClr val="1C1C1C"/>
                </a:solidFill>
              </a:rPr>
              <a:t>, condition variables, etc.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4400"/>
              <a:t>Concurrency Platforms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8153400" cy="50629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Programming directly on </a:t>
            </a:r>
            <a:r>
              <a:rPr lang="en-US" dirty="0" err="1">
                <a:solidFill>
                  <a:srgbClr val="060606"/>
                </a:solidFill>
              </a:rPr>
              <a:t>PThreads</a:t>
            </a:r>
            <a:r>
              <a:rPr lang="en-US" dirty="0">
                <a:solidFill>
                  <a:srgbClr val="060606"/>
                </a:solidFill>
              </a:rPr>
              <a:t> is </a:t>
            </a:r>
            <a:r>
              <a:rPr lang="en-US" u="sng" dirty="0">
                <a:solidFill>
                  <a:srgbClr val="060606"/>
                </a:solidFill>
              </a:rPr>
              <a:t>painful</a:t>
            </a:r>
            <a:r>
              <a:rPr lang="en-US" dirty="0">
                <a:solidFill>
                  <a:srgbClr val="060606"/>
                </a:solidFill>
              </a:rPr>
              <a:t> and </a:t>
            </a:r>
            <a:r>
              <a:rPr lang="en-US" u="sng" dirty="0">
                <a:solidFill>
                  <a:srgbClr val="060606"/>
                </a:solidFill>
              </a:rPr>
              <a:t>error-prone</a:t>
            </a:r>
            <a:r>
              <a:rPr lang="en-US" u="sng" dirty="0" smtClean="0">
                <a:solidFill>
                  <a:srgbClr val="060606"/>
                </a:solidFill>
              </a:rPr>
              <a:t>.</a:t>
            </a: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200" dirty="0">
              <a:solidFill>
                <a:srgbClr val="060606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With </a:t>
            </a:r>
            <a:r>
              <a:rPr lang="en-US" dirty="0" err="1">
                <a:solidFill>
                  <a:srgbClr val="060606"/>
                </a:solidFill>
              </a:rPr>
              <a:t>PThreads</a:t>
            </a:r>
            <a:r>
              <a:rPr lang="en-US" dirty="0">
                <a:solidFill>
                  <a:srgbClr val="060606"/>
                </a:solidFill>
              </a:rPr>
              <a:t>, you either sacrifice memory usage or load-balance among processors </a:t>
            </a:r>
            <a:endParaRPr lang="en-US" dirty="0" smtClean="0">
              <a:solidFill>
                <a:srgbClr val="060606"/>
              </a:solidFill>
            </a:endParaRP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000" dirty="0">
              <a:solidFill>
                <a:srgbClr val="060606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A </a:t>
            </a:r>
            <a:r>
              <a:rPr lang="en-US" b="1" i="1" dirty="0">
                <a:solidFill>
                  <a:srgbClr val="0000FF"/>
                </a:solidFill>
              </a:rPr>
              <a:t>concurrency platform</a:t>
            </a:r>
            <a:r>
              <a:rPr lang="en-US" b="1" i="1" dirty="0">
                <a:solidFill>
                  <a:srgbClr val="060606"/>
                </a:solidFill>
              </a:rPr>
              <a:t> </a:t>
            </a:r>
            <a:r>
              <a:rPr lang="en-US" dirty="0">
                <a:solidFill>
                  <a:srgbClr val="060606"/>
                </a:solidFill>
              </a:rPr>
              <a:t>provides linguistic support and handles load balancing</a:t>
            </a:r>
            <a:r>
              <a:rPr lang="en-US" dirty="0" smtClean="0">
                <a:solidFill>
                  <a:srgbClr val="060606"/>
                </a:solidFill>
              </a:rPr>
              <a:t>.</a:t>
            </a: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000" dirty="0">
              <a:solidFill>
                <a:srgbClr val="060606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Examples</a:t>
            </a:r>
            <a:r>
              <a:rPr lang="en-US" dirty="0" smtClean="0">
                <a:solidFill>
                  <a:srgbClr val="060606"/>
                </a:solidFill>
              </a:rPr>
              <a:t>:</a:t>
            </a: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000" dirty="0">
              <a:solidFill>
                <a:srgbClr val="060606"/>
              </a:solidFill>
            </a:endParaRPr>
          </a:p>
          <a:p>
            <a:pPr marL="573088" lvl="1" indent="-11588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 Threading Building Blocks (TBB)</a:t>
            </a:r>
          </a:p>
          <a:p>
            <a:pPr marL="573088" lvl="1" indent="-11588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 </a:t>
            </a:r>
            <a:r>
              <a:rPr lang="en-US" dirty="0" err="1">
                <a:solidFill>
                  <a:srgbClr val="060606"/>
                </a:solidFill>
              </a:rPr>
              <a:t>OpenMP</a:t>
            </a:r>
            <a:endParaRPr lang="en-US" dirty="0">
              <a:solidFill>
                <a:srgbClr val="060606"/>
              </a:solidFill>
            </a:endParaRPr>
          </a:p>
          <a:p>
            <a:pPr marL="573088" lvl="1" indent="-11588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HandelGotDBol"/>
              </a:rPr>
              <a:t>Cilk</a:t>
            </a:r>
            <a:r>
              <a:rPr lang="en-US" dirty="0">
                <a:solidFill>
                  <a:srgbClr val="0000FF"/>
                </a:solidFill>
                <a:latin typeface="HandelGotDBol"/>
              </a:rPr>
              <a:t>++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/>
              <a:t>Cilk vs PThreads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693025" cy="962025"/>
          </a:xfrm>
        </p:spPr>
        <p:txBody>
          <a:bodyPr/>
          <a:lstStyle/>
          <a:p>
            <a:pPr marL="0" indent="0" defTabSz="914400">
              <a:buFont typeface="Lucida Sans Unicode" pitchFamily="34" charset="0"/>
              <a:buNone/>
            </a:pPr>
            <a:r>
              <a:rPr lang="en-US">
                <a:solidFill>
                  <a:srgbClr val="585650"/>
                </a:solidFill>
              </a:rPr>
              <a:t>How will the following code execute in PThreads?  In Cilk?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2514600"/>
            <a:ext cx="4762500" cy="1076325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for (i=1; i&lt;1000000000; i++) {</a:t>
            </a:r>
          </a:p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spawn-or-fork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 foo(i);  </a:t>
            </a:r>
          </a:p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}</a:t>
            </a:r>
            <a:endParaRPr lang="en-US" sz="2000" b="1">
              <a:solidFill>
                <a:srgbClr val="FF0000"/>
              </a:solidFill>
              <a:latin typeface="Courier New" pitchFamily="49" charset="0"/>
            </a:endParaRPr>
          </a:p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sync-or-join;</a:t>
            </a:r>
            <a:endParaRPr lang="en-US" sz="2000" b="1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62000" y="4114800"/>
            <a:ext cx="792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>
              <a:lnSpc>
                <a:spcPct val="90000"/>
              </a:lnSpc>
              <a:buFont typeface="Lucida Sans Unicode" pitchFamily="34" charset="0"/>
              <a:buNone/>
            </a:pPr>
            <a:r>
              <a:rPr lang="en-US" sz="2400"/>
              <a:t>What if </a:t>
            </a:r>
            <a:r>
              <a:rPr lang="en-US" sz="2400">
                <a:latin typeface="new courier"/>
              </a:rPr>
              <a:t>foo</a:t>
            </a:r>
            <a:r>
              <a:rPr lang="en-US" sz="2400"/>
              <a:t> contains code that waits (e.g., spins) on a variable being set by another instance of foo?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762000" y="5105400"/>
            <a:ext cx="7924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231775" indent="-231775">
              <a:lnSpc>
                <a:spcPct val="90000"/>
              </a:lnSpc>
              <a:buFont typeface="Lucida Sans Unicode" pitchFamily="34" charset="0"/>
              <a:buNone/>
            </a:pPr>
            <a:r>
              <a:rPr lang="en-US">
                <a:solidFill>
                  <a:srgbClr val="02010B"/>
                </a:solidFill>
              </a:rPr>
              <a:t>They have different </a:t>
            </a:r>
            <a:r>
              <a:rPr lang="en-US" u="sng">
                <a:solidFill>
                  <a:srgbClr val="02010B"/>
                </a:solidFill>
              </a:rPr>
              <a:t>liveness</a:t>
            </a:r>
            <a:r>
              <a:rPr lang="en-US">
                <a:solidFill>
                  <a:srgbClr val="02010B"/>
                </a:solidFill>
              </a:rPr>
              <a:t> properties:</a:t>
            </a:r>
          </a:p>
          <a:p>
            <a:pPr marL="231775" indent="-231775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sz="2400">
                <a:solidFill>
                  <a:srgbClr val="02010B"/>
                </a:solidFill>
              </a:rPr>
              <a:t>Cilk threads are spawned lazily, “may” parallelism</a:t>
            </a:r>
          </a:p>
          <a:p>
            <a:pPr marL="231775" indent="-231775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sz="2400">
                <a:solidFill>
                  <a:srgbClr val="02010B"/>
                </a:solidFill>
              </a:rPr>
              <a:t>PThreads are spawned eagerly, “must” parallelism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/>
              <a:t>Cilk vs OpenMP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410200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guarantees space bounds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en-US" dirty="0">
                <a:solidFill>
                  <a:srgbClr val="1C1C1C"/>
                </a:solidFill>
              </a:rPr>
              <a:t>On P processors, </a:t>
            </a: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uses no more than P times the stack space of a serial execution. 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has a solution for global variables (called “reducers” / “</a:t>
            </a:r>
            <a:r>
              <a:rPr lang="en-US" dirty="0" err="1">
                <a:solidFill>
                  <a:srgbClr val="1C1C1C"/>
                </a:solidFill>
              </a:rPr>
              <a:t>hyperobjects</a:t>
            </a:r>
            <a:r>
              <a:rPr lang="en-US" dirty="0">
                <a:solidFill>
                  <a:srgbClr val="1C1C1C"/>
                </a:solidFill>
              </a:rPr>
              <a:t>”) 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has nested parallelism that works and provides guaranteed speed-up. 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en-US" dirty="0">
                <a:solidFill>
                  <a:srgbClr val="1C1C1C"/>
                </a:solidFill>
              </a:rPr>
              <a:t>Indeed, </a:t>
            </a: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 scheduler is provably optimal.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has a race detector (</a:t>
            </a:r>
            <a:r>
              <a:rPr lang="en-US" dirty="0" err="1">
                <a:solidFill>
                  <a:srgbClr val="1C1C1C"/>
                </a:solidFill>
              </a:rPr>
              <a:t>cilkscreen</a:t>
            </a:r>
            <a:r>
              <a:rPr lang="en-US" dirty="0">
                <a:solidFill>
                  <a:srgbClr val="1C1C1C"/>
                </a:solidFill>
              </a:rPr>
              <a:t>) for debugging and software release. 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i="1" dirty="0">
                <a:solidFill>
                  <a:srgbClr val="0000FF"/>
                </a:solidFill>
              </a:rPr>
              <a:t>Keep in mind that </a:t>
            </a:r>
            <a:r>
              <a:rPr lang="en-US" i="1" dirty="0" smtClean="0">
                <a:solidFill>
                  <a:srgbClr val="0000FF"/>
                </a:solidFill>
              </a:rPr>
              <a:t>platform </a:t>
            </a:r>
            <a:r>
              <a:rPr lang="en-US" i="1" dirty="0">
                <a:solidFill>
                  <a:srgbClr val="0000FF"/>
                </a:solidFill>
              </a:rPr>
              <a:t>comparisons are (always will be) subject to </a:t>
            </a:r>
            <a:r>
              <a:rPr lang="en-US" i="1" dirty="0" smtClean="0">
                <a:solidFill>
                  <a:srgbClr val="0000FF"/>
                </a:solidFill>
              </a:rPr>
              <a:t>debate</a:t>
            </a:r>
            <a:endParaRPr lang="en-US" i="1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2311</TotalTime>
  <Words>3280</Words>
  <Application>Microsoft Macintosh PowerPoint</Application>
  <PresentationFormat>On-screen Show (4:3)</PresentationFormat>
  <Paragraphs>740</Paragraphs>
  <Slides>47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1_Default Design</vt:lpstr>
      <vt:lpstr>CS 240A: Shared Memory &amp; Multicore Programming with Cilk++</vt:lpstr>
      <vt:lpstr>Multicore Architecture</vt:lpstr>
      <vt:lpstr>cc-NUMA Architectures</vt:lpstr>
      <vt:lpstr>cc-NUMA Architectures</vt:lpstr>
      <vt:lpstr>Desktop Multicores Today</vt:lpstr>
      <vt:lpstr>Multithreaded Programming</vt:lpstr>
      <vt:lpstr>Concurrency Platforms</vt:lpstr>
      <vt:lpstr>Cilk vs PThreads</vt:lpstr>
      <vt:lpstr>Cilk vs OpenMP</vt:lpstr>
      <vt:lpstr>Complexity Measures</vt:lpstr>
      <vt:lpstr>Series Composition</vt:lpstr>
      <vt:lpstr>Parallel Composition</vt:lpstr>
      <vt:lpstr>Speedup</vt:lpstr>
      <vt:lpstr>Scheduling</vt:lpstr>
      <vt:lpstr>Greedy Scheduling</vt:lpstr>
      <vt:lpstr>Greedy Scheduling</vt:lpstr>
      <vt:lpstr>Greedy Scheduling</vt:lpstr>
      <vt:lpstr>Analysis of Greedy</vt:lpstr>
      <vt:lpstr>Optimality of Greedy</vt:lpstr>
      <vt:lpstr>Linear Speedup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Great, how do we program it?</vt:lpstr>
      <vt:lpstr>Nested Parallelism</vt:lpstr>
      <vt:lpstr>Cilk++ Loops</vt:lpstr>
      <vt:lpstr>Serial Correctness</vt:lpstr>
      <vt:lpstr>Serialization</vt:lpstr>
      <vt:lpstr>Parallel Correctness</vt:lpstr>
      <vt:lpstr>Race Bugs</vt:lpstr>
      <vt:lpstr>Race Bugs</vt:lpstr>
      <vt:lpstr>Types of Races</vt:lpstr>
      <vt:lpstr>Avoiding Races</vt:lpstr>
      <vt:lpstr>Cilk++ Reducers</vt:lpstr>
      <vt:lpstr>Hyperobjects under the covers</vt:lpstr>
      <vt:lpstr>Cilkscreen</vt:lpstr>
      <vt:lpstr>Parallelism</vt:lpstr>
      <vt:lpstr>Three Tips on Parallelism</vt:lpstr>
      <vt:lpstr>Three Tips on Overheads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10</cp:revision>
  <dcterms:created xsi:type="dcterms:W3CDTF">2009-01-20T05:44:33Z</dcterms:created>
  <dcterms:modified xsi:type="dcterms:W3CDTF">2011-04-18T14:41:14Z</dcterms:modified>
</cp:coreProperties>
</file>